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3" r:id="rId18"/>
    <p:sldId id="274" r:id="rId19"/>
    <p:sldId id="275" r:id="rId20"/>
    <p:sldId id="276" r:id="rId21"/>
    <p:sldId id="277" r:id="rId22"/>
    <p:sldId id="278"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7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11/30/2018</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11/30/2018</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11/30/2018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11/30/2018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11/30/2018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11/30/2018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11/30/2018</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11/30/2018</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11/30/2018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11/30/2018</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CB012-2B46-4CE8-A48E-708CFCFD6C61}"/>
              </a:ext>
            </a:extLst>
          </p:cNvPr>
          <p:cNvSpPr>
            <a:spLocks noGrp="1"/>
          </p:cNvSpPr>
          <p:nvPr>
            <p:ph type="ctrTitle"/>
          </p:nvPr>
        </p:nvSpPr>
        <p:spPr/>
        <p:txBody>
          <a:bodyPr/>
          <a:lstStyle/>
          <a:p>
            <a:r>
              <a:rPr lang="fr-RE" u="sng" dirty="0">
                <a:solidFill>
                  <a:schemeClr val="accent3">
                    <a:lumMod val="75000"/>
                  </a:schemeClr>
                </a:solidFill>
                <a:effectLst>
                  <a:outerShdw dist="17844" dir="2700000">
                    <a:srgbClr val="000000"/>
                  </a:outerShdw>
                </a:effectLst>
              </a:rPr>
              <a:t>GEM</a:t>
            </a:r>
            <a:r>
              <a:rPr lang="fr-RE" u="sng" dirty="0">
                <a:effectLst>
                  <a:outerShdw dist="17844" dir="2700000">
                    <a:srgbClr val="000000"/>
                  </a:outerShdw>
                </a:effectLst>
              </a:rPr>
              <a:t> </a:t>
            </a:r>
            <a:br>
              <a:rPr lang="fr-RE" u="sng" dirty="0">
                <a:effectLst>
                  <a:outerShdw dist="17844" dir="2700000">
                    <a:srgbClr val="000000"/>
                  </a:outerShdw>
                </a:effectLst>
              </a:rPr>
            </a:br>
            <a:r>
              <a:rPr lang="fr-RE" sz="4400" dirty="0">
                <a:effectLst>
                  <a:outerShdw dist="17844" dir="2700000">
                    <a:srgbClr val="000000"/>
                  </a:outerShdw>
                </a:effectLst>
              </a:rPr>
              <a:t>(</a:t>
            </a:r>
            <a:r>
              <a:rPr lang="fr-RE" sz="4400" i="1" dirty="0">
                <a:solidFill>
                  <a:schemeClr val="accent3">
                    <a:lumMod val="40000"/>
                    <a:lumOff val="60000"/>
                  </a:schemeClr>
                </a:solidFill>
                <a:effectLst>
                  <a:outerShdw dist="17844" dir="2700000">
                    <a:srgbClr val="000000"/>
                  </a:outerShdw>
                </a:effectLst>
              </a:rPr>
              <a:t>Groupe d'Entraide Mutuelle</a:t>
            </a:r>
            <a:r>
              <a:rPr lang="fr-RE" sz="4400" dirty="0">
                <a:effectLst>
                  <a:outerShdw dist="17844" dir="2700000">
                    <a:srgbClr val="000000"/>
                  </a:outerShdw>
                </a:effectLst>
              </a:rPr>
              <a:t>) </a:t>
            </a:r>
            <a:endParaRPr lang="en-US" sz="4400" dirty="0"/>
          </a:p>
        </p:txBody>
      </p:sp>
      <p:sp>
        <p:nvSpPr>
          <p:cNvPr id="3" name="Subtitle 2">
            <a:extLst>
              <a:ext uri="{FF2B5EF4-FFF2-40B4-BE49-F238E27FC236}">
                <a16:creationId xmlns:a16="http://schemas.microsoft.com/office/drawing/2014/main" id="{9B17F9BD-5948-46A9-AC3F-C674D89A82C4}"/>
              </a:ext>
            </a:extLst>
          </p:cNvPr>
          <p:cNvSpPr>
            <a:spLocks noGrp="1"/>
          </p:cNvSpPr>
          <p:nvPr>
            <p:ph type="subTitle" idx="1"/>
          </p:nvPr>
        </p:nvSpPr>
        <p:spPr/>
        <p:txBody>
          <a:bodyPr/>
          <a:lstStyle/>
          <a:p>
            <a:r>
              <a:rPr lang="fr-FR" dirty="0"/>
              <a:t>GEM passerelle Saint Denis</a:t>
            </a:r>
            <a:endParaRPr lang="en-US" dirty="0"/>
          </a:p>
        </p:txBody>
      </p:sp>
    </p:spTree>
    <p:extLst>
      <p:ext uri="{BB962C8B-B14F-4D97-AF65-F5344CB8AC3E}">
        <p14:creationId xmlns:p14="http://schemas.microsoft.com/office/powerpoint/2010/main" val="16095700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0560A-2523-4B4C-8132-0909870DB3A6}"/>
              </a:ext>
            </a:extLst>
          </p:cNvPr>
          <p:cNvSpPr>
            <a:spLocks noGrp="1"/>
          </p:cNvSpPr>
          <p:nvPr>
            <p:ph type="title"/>
          </p:nvPr>
        </p:nvSpPr>
        <p:spPr>
          <a:xfrm>
            <a:off x="3242929" y="1073888"/>
            <a:ext cx="7541185" cy="696855"/>
          </a:xfrm>
        </p:spPr>
        <p:txBody>
          <a:bodyPr>
            <a:normAutofit/>
          </a:bodyPr>
          <a:lstStyle/>
          <a:p>
            <a:r>
              <a:rPr lang="en-US" sz="3600" dirty="0"/>
              <a:t>LES GEM à La </a:t>
            </a:r>
            <a:r>
              <a:rPr lang="en-US" sz="3600" dirty="0" err="1"/>
              <a:t>ruÉnion</a:t>
            </a:r>
            <a:endParaRPr lang="en-US" sz="3600" dirty="0"/>
          </a:p>
        </p:txBody>
      </p:sp>
      <p:sp>
        <p:nvSpPr>
          <p:cNvPr id="3" name="Text Placeholder 2">
            <a:extLst>
              <a:ext uri="{FF2B5EF4-FFF2-40B4-BE49-F238E27FC236}">
                <a16:creationId xmlns:a16="http://schemas.microsoft.com/office/drawing/2014/main" id="{7D21DAB7-5C77-425A-8C1A-FDA47AAFEC9C}"/>
              </a:ext>
            </a:extLst>
          </p:cNvPr>
          <p:cNvSpPr>
            <a:spLocks noGrp="1"/>
          </p:cNvSpPr>
          <p:nvPr>
            <p:ph type="body" idx="1"/>
          </p:nvPr>
        </p:nvSpPr>
        <p:spPr>
          <a:xfrm>
            <a:off x="3242929" y="1821495"/>
            <a:ext cx="7017488" cy="3962617"/>
          </a:xfrm>
        </p:spPr>
        <p:txBody>
          <a:bodyPr/>
          <a:lstStyle/>
          <a:p>
            <a:pPr algn="just"/>
            <a:r>
              <a:rPr lang="fr-RE" cap="none" dirty="0"/>
              <a:t>Il existe 4 GEM à la réunion : </a:t>
            </a:r>
          </a:p>
          <a:p>
            <a:pPr marL="342900" indent="-342900" algn="just">
              <a:lnSpc>
                <a:spcPct val="200000"/>
              </a:lnSpc>
              <a:buFont typeface="Wingdings" panose="05000000000000000000" pitchFamily="2" charset="2"/>
              <a:buChar char="q"/>
            </a:pPr>
            <a:r>
              <a:rPr lang="fr-RE" cap="none" dirty="0" err="1"/>
              <a:t>Saint-benoît</a:t>
            </a:r>
            <a:r>
              <a:rPr lang="fr-RE" cap="none" dirty="0"/>
              <a:t> «les flamboyants»</a:t>
            </a:r>
          </a:p>
          <a:p>
            <a:pPr marL="342900" indent="-342900" algn="just">
              <a:lnSpc>
                <a:spcPct val="200000"/>
              </a:lnSpc>
              <a:buFont typeface="Wingdings" panose="05000000000000000000" pitchFamily="2" charset="2"/>
              <a:buChar char="q"/>
            </a:pPr>
            <a:r>
              <a:rPr lang="fr-RE" cap="none" dirty="0"/>
              <a:t>Le GEM passerelle à </a:t>
            </a:r>
            <a:r>
              <a:rPr lang="fr-RE" cap="none" dirty="0" err="1"/>
              <a:t>Saint-denis</a:t>
            </a:r>
            <a:endParaRPr lang="fr-RE" cap="none" dirty="0"/>
          </a:p>
          <a:p>
            <a:pPr marL="342900" indent="-342900" algn="just">
              <a:lnSpc>
                <a:spcPct val="200000"/>
              </a:lnSpc>
              <a:buFont typeface="Wingdings" panose="05000000000000000000" pitchFamily="2" charset="2"/>
              <a:buChar char="q"/>
            </a:pPr>
            <a:r>
              <a:rPr lang="fr-RE" cap="none" dirty="0"/>
              <a:t>Le GEM de </a:t>
            </a:r>
            <a:r>
              <a:rPr lang="fr-RE" cap="none" dirty="0" err="1"/>
              <a:t>Saint-paul</a:t>
            </a:r>
            <a:r>
              <a:rPr lang="fr-RE" cap="none" dirty="0"/>
              <a:t> </a:t>
            </a:r>
          </a:p>
          <a:p>
            <a:pPr marL="342900" indent="-342900" algn="just">
              <a:lnSpc>
                <a:spcPct val="200000"/>
              </a:lnSpc>
              <a:buFont typeface="Wingdings" panose="05000000000000000000" pitchFamily="2" charset="2"/>
              <a:buChar char="q"/>
            </a:pPr>
            <a:r>
              <a:rPr lang="fr-RE" cap="none" dirty="0"/>
              <a:t>Le GEM de saint-pierre.</a:t>
            </a:r>
            <a:endParaRPr lang="en-US" cap="none" dirty="0"/>
          </a:p>
          <a:p>
            <a:endParaRPr lang="en-US" dirty="0"/>
          </a:p>
        </p:txBody>
      </p:sp>
    </p:spTree>
    <p:extLst>
      <p:ext uri="{BB962C8B-B14F-4D97-AF65-F5344CB8AC3E}">
        <p14:creationId xmlns:p14="http://schemas.microsoft.com/office/powerpoint/2010/main" val="31849865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5909310"/>
          </a:xfrm>
          <a:prstGeom prst="rect">
            <a:avLst/>
          </a:prstGeom>
          <a:noFill/>
        </p:spPr>
        <p:txBody>
          <a:bodyPr wrap="square" rtlCol="0">
            <a:spAutoFit/>
          </a:bodyPr>
          <a:lstStyle/>
          <a:p>
            <a:pPr algn="just"/>
            <a:r>
              <a:rPr lang="fr-RE" dirty="0">
                <a:solidFill>
                  <a:schemeClr val="accent1">
                    <a:lumMod val="50000"/>
                  </a:schemeClr>
                </a:solidFill>
              </a:rPr>
              <a:t>Le GEM est un outil d’insertion dans la cité, de lutte contre l’isolement et de</a:t>
            </a:r>
            <a:r>
              <a:rPr lang="en-US" dirty="0">
                <a:solidFill>
                  <a:schemeClr val="accent1">
                    <a:lumMod val="50000"/>
                  </a:schemeClr>
                </a:solidFill>
              </a:rPr>
              <a:t> </a:t>
            </a:r>
            <a:r>
              <a:rPr lang="fr-RE" dirty="0">
                <a:solidFill>
                  <a:schemeClr val="accent1">
                    <a:lumMod val="50000"/>
                  </a:schemeClr>
                </a:solidFill>
              </a:rPr>
              <a:t>prévention de l’exclusion sociale de personnes en grande fragilité.</a:t>
            </a:r>
            <a:r>
              <a:rPr lang="en-US" dirty="0">
                <a:solidFill>
                  <a:schemeClr val="accent1">
                    <a:lumMod val="50000"/>
                  </a:schemeClr>
                </a:solidFill>
              </a:rPr>
              <a:t> </a:t>
            </a:r>
            <a:r>
              <a:rPr lang="fr-RE" dirty="0">
                <a:solidFill>
                  <a:schemeClr val="accent1">
                    <a:lumMod val="50000"/>
                  </a:schemeClr>
                </a:solidFill>
              </a:rPr>
              <a:t>Il est </a:t>
            </a:r>
            <a:r>
              <a:rPr lang="fr-RE" b="1" dirty="0">
                <a:solidFill>
                  <a:schemeClr val="accent1">
                    <a:lumMod val="50000"/>
                  </a:schemeClr>
                </a:solidFill>
              </a:rPr>
              <a:t>organisé sous forme associativ</a:t>
            </a:r>
            <a:r>
              <a:rPr lang="fr-RE" dirty="0">
                <a:solidFill>
                  <a:schemeClr val="accent1">
                    <a:lumMod val="50000"/>
                  </a:schemeClr>
                </a:solidFill>
              </a:rPr>
              <a:t>e et constitué entre personnes ayant des troubles de santé similaires les mettant en situation de vulnérabilité et de fragilité. Il offre un espace pour se soutenir mutuellement dans les difficultés rencontrées, notamment en termes d’insertion sociale, professionnelle et citoyenne.</a:t>
            </a:r>
          </a:p>
          <a:p>
            <a:pPr algn="just"/>
            <a:endParaRPr lang="en-US" dirty="0">
              <a:solidFill>
                <a:schemeClr val="accent1">
                  <a:lumMod val="50000"/>
                </a:schemeClr>
              </a:solidFill>
            </a:endParaRPr>
          </a:p>
          <a:p>
            <a:pPr algn="just"/>
            <a:r>
              <a:rPr lang="fr-RE" dirty="0">
                <a:solidFill>
                  <a:schemeClr val="accent1">
                    <a:lumMod val="50000"/>
                  </a:schemeClr>
                </a:solidFill>
              </a:rPr>
              <a:t>Les GEM sont </a:t>
            </a:r>
            <a:r>
              <a:rPr lang="fr-RE" i="1" dirty="0">
                <a:solidFill>
                  <a:schemeClr val="accent1">
                    <a:lumMod val="50000"/>
                  </a:schemeClr>
                </a:solidFill>
              </a:rPr>
              <a:t>dédiés aux personnes présentant un handicap résultant de</a:t>
            </a:r>
            <a:r>
              <a:rPr lang="en-US" i="1" dirty="0">
                <a:solidFill>
                  <a:schemeClr val="accent1">
                    <a:lumMod val="50000"/>
                  </a:schemeClr>
                </a:solidFill>
              </a:rPr>
              <a:t> </a:t>
            </a:r>
            <a:r>
              <a:rPr lang="fr-RE" i="1" dirty="0">
                <a:solidFill>
                  <a:schemeClr val="accent1">
                    <a:lumMod val="50000"/>
                  </a:schemeClr>
                </a:solidFill>
              </a:rPr>
              <a:t>troubles psychiques, d’un traumatisme crânien ou de toute autre lésion</a:t>
            </a:r>
            <a:r>
              <a:rPr lang="en-US" i="1" dirty="0">
                <a:solidFill>
                  <a:schemeClr val="accent1">
                    <a:lumMod val="50000"/>
                  </a:schemeClr>
                </a:solidFill>
              </a:rPr>
              <a:t> </a:t>
            </a:r>
            <a:r>
              <a:rPr lang="fr-RE" i="1" dirty="0">
                <a:solidFill>
                  <a:schemeClr val="accent1">
                    <a:lumMod val="50000"/>
                  </a:schemeClr>
                </a:solidFill>
              </a:rPr>
              <a:t>cérébrale acquise.</a:t>
            </a:r>
            <a:endParaRPr lang="en-US" i="1" dirty="0">
              <a:solidFill>
                <a:schemeClr val="accent1">
                  <a:lumMod val="50000"/>
                </a:schemeClr>
              </a:solidFill>
            </a:endParaRPr>
          </a:p>
          <a:p>
            <a:pPr algn="just"/>
            <a:r>
              <a:rPr lang="fr-RE" dirty="0">
                <a:solidFill>
                  <a:schemeClr val="accent1">
                    <a:lumMod val="50000"/>
                  </a:schemeClr>
                </a:solidFill>
              </a:rPr>
              <a:t>Les Gem ne sont pas des centres médico-sociales puisqu'il n'y a pas de soins à proprement parler, ni de prestations. Les personnes inscrites à un GEM ne sont pas considérées comme des usagers car il n'y a aucune prise en charge comme dans un centre médico-sociale mais sont plutôt considérées comme des « </a:t>
            </a:r>
            <a:r>
              <a:rPr lang="fr-RE" b="1" dirty="0">
                <a:solidFill>
                  <a:schemeClr val="accent1">
                    <a:lumMod val="50000"/>
                  </a:schemeClr>
                </a:solidFill>
              </a:rPr>
              <a:t>membres</a:t>
            </a:r>
            <a:r>
              <a:rPr lang="fr-RE" dirty="0">
                <a:solidFill>
                  <a:schemeClr val="accent1">
                    <a:lumMod val="50000"/>
                  </a:schemeClr>
                </a:solidFill>
              </a:rPr>
              <a:t> » ou des « </a:t>
            </a:r>
            <a:r>
              <a:rPr lang="fr-RE" b="1" dirty="0">
                <a:solidFill>
                  <a:schemeClr val="accent1">
                    <a:lumMod val="50000"/>
                  </a:schemeClr>
                </a:solidFill>
              </a:rPr>
              <a:t>adhérents</a:t>
            </a:r>
            <a:r>
              <a:rPr lang="fr-RE" dirty="0">
                <a:solidFill>
                  <a:schemeClr val="accent1">
                    <a:lumMod val="50000"/>
                  </a:schemeClr>
                </a:solidFill>
              </a:rPr>
              <a:t> ».</a:t>
            </a:r>
            <a:endParaRPr lang="en-US" dirty="0">
              <a:solidFill>
                <a:schemeClr val="accent1">
                  <a:lumMod val="50000"/>
                </a:schemeClr>
              </a:solidFill>
            </a:endParaRPr>
          </a:p>
          <a:p>
            <a:pPr algn="just"/>
            <a:r>
              <a:rPr lang="fr-RE" dirty="0">
                <a:solidFill>
                  <a:schemeClr val="accent1">
                    <a:lumMod val="50000"/>
                  </a:schemeClr>
                </a:solidFill>
              </a:rPr>
              <a:t> </a:t>
            </a:r>
            <a:endParaRPr lang="en-US" dirty="0">
              <a:solidFill>
                <a:schemeClr val="accent1">
                  <a:lumMod val="50000"/>
                </a:schemeClr>
              </a:solidFill>
            </a:endParaRPr>
          </a:p>
          <a:p>
            <a:pPr algn="just"/>
            <a:r>
              <a:rPr lang="fr-RE" dirty="0">
                <a:solidFill>
                  <a:schemeClr val="accent1">
                    <a:lumMod val="50000"/>
                  </a:schemeClr>
                </a:solidFill>
              </a:rPr>
              <a:t>Les GEM </a:t>
            </a:r>
            <a:r>
              <a:rPr lang="fr-RE" i="1" dirty="0">
                <a:solidFill>
                  <a:schemeClr val="accent1">
                    <a:lumMod val="50000"/>
                  </a:schemeClr>
                </a:solidFill>
              </a:rPr>
              <a:t>valorisent l'insertion sociale et le soutien mutuel </a:t>
            </a:r>
            <a:r>
              <a:rPr lang="fr-RE" dirty="0">
                <a:solidFill>
                  <a:schemeClr val="accent1">
                    <a:lumMod val="50000"/>
                  </a:schemeClr>
                </a:solidFill>
              </a:rPr>
              <a:t>pour ainsi permettre aux adhérents de reprendre confiance en eux. Ils  apportent de l'écoute, un partage d’expériences autour des troubles et du parcours de chacun. À travers ce</a:t>
            </a:r>
            <a:r>
              <a:rPr lang="en-US" dirty="0">
                <a:solidFill>
                  <a:schemeClr val="accent1">
                    <a:lumMod val="50000"/>
                  </a:schemeClr>
                </a:solidFill>
              </a:rPr>
              <a:t> </a:t>
            </a:r>
            <a:r>
              <a:rPr lang="fr-RE" dirty="0">
                <a:solidFill>
                  <a:schemeClr val="accent1">
                    <a:lumMod val="50000"/>
                  </a:schemeClr>
                </a:solidFill>
              </a:rPr>
              <a:t>partage, c’est la sortie de l’isolement qui est recherchée, la reconstruction du</a:t>
            </a:r>
            <a:r>
              <a:rPr lang="en-US" dirty="0">
                <a:solidFill>
                  <a:schemeClr val="accent1">
                    <a:lumMod val="50000"/>
                  </a:schemeClr>
                </a:solidFill>
              </a:rPr>
              <a:t> </a:t>
            </a:r>
            <a:r>
              <a:rPr lang="fr-RE" dirty="0">
                <a:solidFill>
                  <a:schemeClr val="accent1">
                    <a:lumMod val="50000"/>
                  </a:schemeClr>
                </a:solidFill>
              </a:rPr>
              <a:t>lien social et un mieux-être pour les personnes.</a:t>
            </a:r>
            <a:endParaRPr lang="en-US" dirty="0">
              <a:solidFill>
                <a:schemeClr val="accent1">
                  <a:lumMod val="50000"/>
                </a:schemeClr>
              </a:solidFill>
            </a:endParaRPr>
          </a:p>
          <a:p>
            <a:pPr algn="just"/>
            <a:r>
              <a:rPr lang="fr-RE" dirty="0">
                <a:solidFill>
                  <a:schemeClr val="accent1">
                    <a:lumMod val="50000"/>
                  </a:schemeClr>
                </a:solidFill>
              </a:rPr>
              <a:t>Le GEM est un lieu où l’on va réapprendre à vivre avec les autres, mais de manière sécurisante, où le groupe va pouvoir être un terrain d’apprentissage et d’expérimentation de la vie en société.  Ainsi les personnes s’approprient leur parcours et leur potentiel.</a:t>
            </a:r>
            <a:endParaRPr lang="en-US" dirty="0">
              <a:solidFill>
                <a:schemeClr val="accent1">
                  <a:lumMod val="50000"/>
                </a:schemeClr>
              </a:solidFill>
            </a:endParaRPr>
          </a:p>
          <a:p>
            <a:pPr algn="just"/>
            <a:endParaRPr lang="en-US" dirty="0"/>
          </a:p>
        </p:txBody>
      </p:sp>
    </p:spTree>
    <p:extLst>
      <p:ext uri="{BB962C8B-B14F-4D97-AF65-F5344CB8AC3E}">
        <p14:creationId xmlns:p14="http://schemas.microsoft.com/office/powerpoint/2010/main" val="480591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6186309"/>
          </a:xfrm>
          <a:prstGeom prst="rect">
            <a:avLst/>
          </a:prstGeom>
          <a:noFill/>
        </p:spPr>
        <p:txBody>
          <a:bodyPr wrap="square" rtlCol="0">
            <a:spAutoFit/>
          </a:bodyPr>
          <a:lstStyle/>
          <a:p>
            <a:pPr algn="just"/>
            <a:r>
              <a:rPr lang="fr-RE" dirty="0">
                <a:solidFill>
                  <a:schemeClr val="accent1">
                    <a:lumMod val="50000"/>
                  </a:schemeClr>
                </a:solidFill>
              </a:rPr>
              <a:t>Les GEM sont des lieux d'autonomisation puisqu'ils permettent aux adhérents d'être dans une </a:t>
            </a:r>
            <a:r>
              <a:rPr lang="fr-RE" i="1" dirty="0">
                <a:solidFill>
                  <a:schemeClr val="accent1">
                    <a:lumMod val="50000"/>
                  </a:schemeClr>
                </a:solidFill>
              </a:rPr>
              <a:t>autogestion</a:t>
            </a:r>
            <a:r>
              <a:rPr lang="fr-RE" dirty="0">
                <a:solidFill>
                  <a:schemeClr val="accent1">
                    <a:lumMod val="50000"/>
                  </a:schemeClr>
                </a:solidFill>
              </a:rPr>
              <a:t> c'est-à-dire que les membres sont ceux qui font vivre l'association, ils gèrent l'organisation, ils décident des activités à faire dans le GEM.</a:t>
            </a:r>
            <a:endParaRPr lang="en-US" dirty="0">
              <a:solidFill>
                <a:schemeClr val="accent1">
                  <a:lumMod val="50000"/>
                </a:schemeClr>
              </a:solidFill>
            </a:endParaRPr>
          </a:p>
          <a:p>
            <a:pPr algn="just"/>
            <a:r>
              <a:rPr lang="fr-RE" dirty="0">
                <a:solidFill>
                  <a:schemeClr val="accent1">
                    <a:lumMod val="50000"/>
                  </a:schemeClr>
                </a:solidFill>
              </a:rPr>
              <a:t>Les GEM représentent un outil de l’</a:t>
            </a:r>
            <a:r>
              <a:rPr lang="fr-RE" b="1" u="sng" dirty="0" err="1">
                <a:solidFill>
                  <a:schemeClr val="accent1">
                    <a:lumMod val="50000"/>
                  </a:schemeClr>
                </a:solidFill>
              </a:rPr>
              <a:t>empowerment</a:t>
            </a:r>
            <a:r>
              <a:rPr lang="fr-RE" dirty="0">
                <a:solidFill>
                  <a:schemeClr val="accent1">
                    <a:lumMod val="50000"/>
                  </a:schemeClr>
                </a:solidFill>
              </a:rPr>
              <a:t> (</a:t>
            </a:r>
            <a:r>
              <a:rPr lang="fr-RE" i="1" dirty="0">
                <a:solidFill>
                  <a:schemeClr val="accent1">
                    <a:lumMod val="50000"/>
                  </a:schemeClr>
                </a:solidFill>
              </a:rPr>
              <a:t>notion apparue dans les années 1990, désigne « l’accroissement de la capacité d’agir de la personne malade via le développement de son autonomie, la prise en compte de son avenir et sa participation aux décisions la concernant.»</a:t>
            </a:r>
            <a:r>
              <a:rPr lang="fr-RE" dirty="0">
                <a:solidFill>
                  <a:schemeClr val="accent1">
                    <a:lumMod val="50000"/>
                  </a:schemeClr>
                </a:solidFill>
              </a:rPr>
              <a:t>) des personnes, qui les encourage à être actrices de leur parcours et des choix qui les concernent.</a:t>
            </a:r>
            <a:endParaRPr lang="en-US" dirty="0">
              <a:solidFill>
                <a:schemeClr val="accent1">
                  <a:lumMod val="50000"/>
                </a:schemeClr>
              </a:solidFill>
            </a:endParaRPr>
          </a:p>
          <a:p>
            <a:pPr algn="just"/>
            <a:r>
              <a:rPr lang="fr-RE" dirty="0">
                <a:solidFill>
                  <a:schemeClr val="accent1">
                    <a:lumMod val="50000"/>
                  </a:schemeClr>
                </a:solidFill>
              </a:rPr>
              <a:t> </a:t>
            </a:r>
            <a:endParaRPr lang="en-US" dirty="0">
              <a:solidFill>
                <a:schemeClr val="accent1">
                  <a:lumMod val="50000"/>
                </a:schemeClr>
              </a:solidFill>
            </a:endParaRPr>
          </a:p>
          <a:p>
            <a:pPr algn="just"/>
            <a:r>
              <a:rPr lang="fr-RE" dirty="0">
                <a:solidFill>
                  <a:schemeClr val="accent1">
                    <a:lumMod val="50000"/>
                  </a:schemeClr>
                </a:solidFill>
              </a:rPr>
              <a:t>Les GEM sont avant tout des lieux de sociabilisation. Le plus souvent ouverts en présence d’un animateur qui propose des activités décidées au préalable par le</a:t>
            </a:r>
            <a:r>
              <a:rPr lang="en-US" dirty="0">
                <a:solidFill>
                  <a:schemeClr val="accent1">
                    <a:lumMod val="50000"/>
                  </a:schemeClr>
                </a:solidFill>
              </a:rPr>
              <a:t> </a:t>
            </a:r>
            <a:r>
              <a:rPr lang="fr-RE" dirty="0">
                <a:solidFill>
                  <a:schemeClr val="accent1">
                    <a:lumMod val="50000"/>
                  </a:schemeClr>
                </a:solidFill>
              </a:rPr>
              <a:t>groupe, certains parviennent tout à fait à gérer des plages horaires d’ouverture</a:t>
            </a:r>
            <a:r>
              <a:rPr lang="en-US" dirty="0">
                <a:solidFill>
                  <a:schemeClr val="accent1">
                    <a:lumMod val="50000"/>
                  </a:schemeClr>
                </a:solidFill>
              </a:rPr>
              <a:t> </a:t>
            </a:r>
            <a:r>
              <a:rPr lang="fr-RE" dirty="0">
                <a:solidFill>
                  <a:schemeClr val="accent1">
                    <a:lumMod val="50000"/>
                  </a:schemeClr>
                </a:solidFill>
              </a:rPr>
              <a:t>sans animateur.</a:t>
            </a:r>
            <a:endParaRPr lang="en-US" dirty="0">
              <a:solidFill>
                <a:schemeClr val="accent1">
                  <a:lumMod val="50000"/>
                </a:schemeClr>
              </a:solidFill>
            </a:endParaRPr>
          </a:p>
          <a:p>
            <a:pPr algn="just"/>
            <a:r>
              <a:rPr lang="fr-RE" dirty="0">
                <a:solidFill>
                  <a:schemeClr val="accent1">
                    <a:lumMod val="50000"/>
                  </a:schemeClr>
                </a:solidFill>
              </a:rPr>
              <a:t>Dans cette association, il est possible de partager un café, un repas préparé en groupe ou encore un simple échange.</a:t>
            </a:r>
          </a:p>
          <a:p>
            <a:pPr algn="just"/>
            <a:endParaRPr lang="en-US" dirty="0">
              <a:solidFill>
                <a:schemeClr val="accent1">
                  <a:lumMod val="50000"/>
                </a:schemeClr>
              </a:solidFill>
            </a:endParaRPr>
          </a:p>
          <a:p>
            <a:pPr algn="just"/>
            <a:r>
              <a:rPr lang="fr-RE" dirty="0">
                <a:solidFill>
                  <a:schemeClr val="accent1">
                    <a:lumMod val="50000"/>
                  </a:schemeClr>
                </a:solidFill>
              </a:rPr>
              <a:t>Ils proposent également des activités centrées sur la créativité, l'écriture , la vie quotidienne.</a:t>
            </a:r>
          </a:p>
          <a:p>
            <a:pPr algn="just"/>
            <a:r>
              <a:rPr lang="fr-RE" dirty="0">
                <a:solidFill>
                  <a:schemeClr val="accent1">
                    <a:lumMod val="50000"/>
                  </a:schemeClr>
                </a:solidFill>
              </a:rPr>
              <a:t>Le Groupe peut également proposer un accompagnement aux adhérents qui le souhaitent sur des problématiques sociales de logement, de recherche d’emploi ou de sollicitation des droits et ressources, sans jamais remplacer les dispositifs existants, mais en accompagnant les personnes dans les démarches.</a:t>
            </a:r>
          </a:p>
          <a:p>
            <a:pPr algn="just"/>
            <a:endParaRPr lang="en-US" dirty="0">
              <a:solidFill>
                <a:schemeClr val="accent1">
                  <a:lumMod val="50000"/>
                </a:schemeClr>
              </a:solidFill>
            </a:endParaRPr>
          </a:p>
          <a:p>
            <a:pPr algn="just"/>
            <a:r>
              <a:rPr lang="fr-RE" dirty="0">
                <a:solidFill>
                  <a:schemeClr val="accent1">
                    <a:lumMod val="50000"/>
                  </a:schemeClr>
                </a:solidFill>
              </a:rPr>
              <a:t>Il est possible aussi de préparer des sorties ludiques, culturelles ou sportives.</a:t>
            </a:r>
            <a:endParaRPr lang="en-US" dirty="0">
              <a:solidFill>
                <a:schemeClr val="accent1">
                  <a:lumMod val="50000"/>
                </a:schemeClr>
              </a:solidFill>
            </a:endParaRPr>
          </a:p>
          <a:p>
            <a:pPr algn="just"/>
            <a:endParaRPr lang="en-US" dirty="0">
              <a:solidFill>
                <a:schemeClr val="accent1">
                  <a:lumMod val="50000"/>
                </a:schemeClr>
              </a:solidFill>
            </a:endParaRPr>
          </a:p>
        </p:txBody>
      </p:sp>
    </p:spTree>
    <p:extLst>
      <p:ext uri="{BB962C8B-B14F-4D97-AF65-F5344CB8AC3E}">
        <p14:creationId xmlns:p14="http://schemas.microsoft.com/office/powerpoint/2010/main" val="1501117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5447645"/>
          </a:xfrm>
          <a:prstGeom prst="rect">
            <a:avLst/>
          </a:prstGeom>
          <a:noFill/>
        </p:spPr>
        <p:txBody>
          <a:bodyPr wrap="square" rtlCol="0">
            <a:spAutoFit/>
          </a:bodyPr>
          <a:lstStyle/>
          <a:p>
            <a:pPr>
              <a:lnSpc>
                <a:spcPct val="150000"/>
              </a:lnSpc>
            </a:pPr>
            <a:r>
              <a:rPr lang="fr-RE" sz="2000" dirty="0">
                <a:solidFill>
                  <a:schemeClr val="accent1">
                    <a:lumMod val="50000"/>
                  </a:schemeClr>
                </a:solidFill>
              </a:rPr>
              <a:t>Les GEM ne sont pas dans cette optique d'avoir un objectif précis mais c'est un lieu de liberté pour les adhérents où ils peuvent prendre leurs temps, improviser.</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 </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Contrairement au centre médicosocial par exemple, les GEM n'ont pas à travailler sur les pathologies de chaque membre mais c'est plutôt un espace de rencontres, de libertés et de contact, où la personne est un citoyen et non pas un patient.</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 </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Dans les GEM, les activités peuvent être menées par un bénévole ou un adhérent lui-même et sont décidées par tout le groupe.</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De plus, un adhérent n'a pas d'obligation à être présent tous les jours, il a le choix de quitter l'association à n'importe quel moment. Il est libre de venir quand il le souhaite.</a:t>
            </a:r>
            <a:endParaRPr lang="en-US" sz="2000" dirty="0">
              <a:solidFill>
                <a:schemeClr val="accent1">
                  <a:lumMod val="50000"/>
                </a:schemeClr>
              </a:solidFill>
            </a:endParaRPr>
          </a:p>
          <a:p>
            <a:pPr algn="just"/>
            <a:endParaRPr lang="en-US" dirty="0">
              <a:solidFill>
                <a:schemeClr val="accent1">
                  <a:lumMod val="50000"/>
                </a:schemeClr>
              </a:solidFill>
            </a:endParaRPr>
          </a:p>
        </p:txBody>
      </p:sp>
    </p:spTree>
    <p:extLst>
      <p:ext uri="{BB962C8B-B14F-4D97-AF65-F5344CB8AC3E}">
        <p14:creationId xmlns:p14="http://schemas.microsoft.com/office/powerpoint/2010/main" val="14554062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5786199"/>
          </a:xfrm>
          <a:prstGeom prst="rect">
            <a:avLst/>
          </a:prstGeom>
          <a:noFill/>
        </p:spPr>
        <p:txBody>
          <a:bodyPr wrap="square" rtlCol="0">
            <a:spAutoFit/>
          </a:bodyPr>
          <a:lstStyle/>
          <a:p>
            <a:pPr algn="just">
              <a:lnSpc>
                <a:spcPct val="150000"/>
              </a:lnSpc>
            </a:pPr>
            <a:r>
              <a:rPr lang="fr-RE" sz="2000" dirty="0">
                <a:solidFill>
                  <a:schemeClr val="accent1">
                    <a:lumMod val="50000"/>
                  </a:schemeClr>
                </a:solidFill>
              </a:rPr>
              <a:t>Le GEM peut donc contribuer à l’amélioration du bien-être des personnes en</a:t>
            </a:r>
            <a:r>
              <a:rPr lang="en-US" sz="2000" dirty="0">
                <a:solidFill>
                  <a:schemeClr val="accent1">
                    <a:lumMod val="50000"/>
                  </a:schemeClr>
                </a:solidFill>
              </a:rPr>
              <a:t> </a:t>
            </a:r>
            <a:r>
              <a:rPr lang="fr-RE" sz="2000" dirty="0">
                <a:solidFill>
                  <a:schemeClr val="accent1">
                    <a:lumMod val="50000"/>
                  </a:schemeClr>
                </a:solidFill>
              </a:rPr>
              <a:t>leur offrant un espace de stabilisation, d’apaisement et de resocialisation.</a:t>
            </a:r>
            <a:r>
              <a:rPr lang="en-US" sz="2000" dirty="0">
                <a:solidFill>
                  <a:schemeClr val="accent1">
                    <a:lumMod val="50000"/>
                  </a:schemeClr>
                </a:solidFill>
              </a:rPr>
              <a:t> </a:t>
            </a:r>
            <a:r>
              <a:rPr lang="fr-RE" sz="2000" dirty="0">
                <a:solidFill>
                  <a:schemeClr val="accent1">
                    <a:lumMod val="50000"/>
                  </a:schemeClr>
                </a:solidFill>
              </a:rPr>
              <a:t>Il permet de contribuer à la </a:t>
            </a:r>
            <a:r>
              <a:rPr lang="fr-RE" sz="2000" i="1" dirty="0">
                <a:solidFill>
                  <a:schemeClr val="accent1">
                    <a:lumMod val="50000"/>
                  </a:schemeClr>
                </a:solidFill>
              </a:rPr>
              <a:t>reconstruction de l’identité de la personne</a:t>
            </a:r>
            <a:r>
              <a:rPr lang="fr-RE" sz="2000" dirty="0">
                <a:solidFill>
                  <a:schemeClr val="accent1">
                    <a:lumMod val="50000"/>
                  </a:schemeClr>
                </a:solidFill>
              </a:rPr>
              <a:t> qui ne se</a:t>
            </a:r>
            <a:r>
              <a:rPr lang="en-US" sz="2000" dirty="0">
                <a:solidFill>
                  <a:schemeClr val="accent1">
                    <a:lumMod val="50000"/>
                  </a:schemeClr>
                </a:solidFill>
              </a:rPr>
              <a:t> </a:t>
            </a:r>
            <a:r>
              <a:rPr lang="fr-RE" sz="2000" dirty="0">
                <a:solidFill>
                  <a:schemeClr val="accent1">
                    <a:lumMod val="50000"/>
                  </a:schemeClr>
                </a:solidFill>
              </a:rPr>
              <a:t>perçoit plus seulement comme « malade » mais aussi comme </a:t>
            </a:r>
            <a:r>
              <a:rPr lang="fr-RE" sz="2000" i="1" dirty="0">
                <a:solidFill>
                  <a:schemeClr val="accent1">
                    <a:lumMod val="50000"/>
                  </a:schemeClr>
                </a:solidFill>
              </a:rPr>
              <a:t>individu, citoyen,</a:t>
            </a:r>
            <a:r>
              <a:rPr lang="en-US" sz="2000" i="1" dirty="0">
                <a:solidFill>
                  <a:schemeClr val="accent1">
                    <a:lumMod val="50000"/>
                  </a:schemeClr>
                </a:solidFill>
              </a:rPr>
              <a:t> </a:t>
            </a:r>
            <a:r>
              <a:rPr lang="fr-RE" sz="2000" i="1" dirty="0">
                <a:solidFill>
                  <a:schemeClr val="accent1">
                    <a:lumMod val="50000"/>
                  </a:schemeClr>
                </a:solidFill>
              </a:rPr>
              <a:t>acteur de son parcours. </a:t>
            </a:r>
            <a:r>
              <a:rPr lang="fr-RE" sz="2000" dirty="0">
                <a:solidFill>
                  <a:schemeClr val="accent1">
                    <a:lumMod val="50000"/>
                  </a:schemeClr>
                </a:solidFill>
              </a:rPr>
              <a:t>Il offre un espace où il est possible d’agir sur son</a:t>
            </a:r>
            <a:r>
              <a:rPr lang="en-US" sz="2000" dirty="0">
                <a:solidFill>
                  <a:schemeClr val="accent1">
                    <a:lumMod val="50000"/>
                  </a:schemeClr>
                </a:solidFill>
              </a:rPr>
              <a:t> </a:t>
            </a:r>
            <a:r>
              <a:rPr lang="fr-RE" sz="2000" dirty="0">
                <a:solidFill>
                  <a:schemeClr val="accent1">
                    <a:lumMod val="50000"/>
                  </a:schemeClr>
                </a:solidFill>
              </a:rPr>
              <a:t>environnement dans la cité. L’entraide mutuelle crée une dynamique positive et favorise l’accompagnement de la personne dans ce parcours.</a:t>
            </a:r>
            <a:endParaRPr lang="en-US" sz="2000" dirty="0">
              <a:solidFill>
                <a:schemeClr val="accent1">
                  <a:lumMod val="50000"/>
                </a:schemeClr>
              </a:solidFill>
            </a:endParaRPr>
          </a:p>
          <a:p>
            <a:pPr algn="just"/>
            <a:endParaRPr lang="en-US" sz="2000" dirty="0">
              <a:solidFill>
                <a:schemeClr val="accent1">
                  <a:lumMod val="50000"/>
                </a:schemeClr>
              </a:solidFill>
            </a:endParaRPr>
          </a:p>
          <a:p>
            <a:pPr>
              <a:lnSpc>
                <a:spcPct val="150000"/>
              </a:lnSpc>
            </a:pPr>
            <a:r>
              <a:rPr lang="fr-RE" sz="2000" dirty="0">
                <a:solidFill>
                  <a:schemeClr val="accent1">
                    <a:lumMod val="50000"/>
                  </a:schemeClr>
                </a:solidFill>
              </a:rPr>
              <a:t>Le GEM permet aux membres de se focaliser sur leur insertion sociale, d'avoir des projets dans l'avenir et de mettre de côté leurs handicaps ou leur maladies.</a:t>
            </a:r>
            <a:r>
              <a:rPr lang="en-US" sz="2000" dirty="0">
                <a:solidFill>
                  <a:schemeClr val="accent1">
                    <a:lumMod val="50000"/>
                  </a:schemeClr>
                </a:solidFill>
              </a:rPr>
              <a:t> </a:t>
            </a:r>
            <a:r>
              <a:rPr lang="fr-RE" sz="2000" dirty="0">
                <a:solidFill>
                  <a:schemeClr val="accent1">
                    <a:lumMod val="50000"/>
                  </a:schemeClr>
                </a:solidFill>
              </a:rPr>
              <a:t>Grâce à cette association, </a:t>
            </a:r>
            <a:r>
              <a:rPr lang="fr-RE" sz="2000" b="1" dirty="0">
                <a:solidFill>
                  <a:schemeClr val="accent1">
                    <a:lumMod val="50000"/>
                  </a:schemeClr>
                </a:solidFill>
              </a:rPr>
              <a:t>il a été constaté que les crises des adhérents ont diminué </a:t>
            </a:r>
            <a:r>
              <a:rPr lang="fr-RE" sz="2000" dirty="0">
                <a:solidFill>
                  <a:schemeClr val="accent1">
                    <a:lumMod val="50000"/>
                  </a:schemeClr>
                </a:solidFill>
              </a:rPr>
              <a:t>et qu'ils ont une prise de conscience pour prendre soin d'eux en arrivant en GEM.</a:t>
            </a:r>
            <a:endParaRPr lang="en-US" sz="2000" dirty="0">
              <a:solidFill>
                <a:schemeClr val="accent1">
                  <a:lumMod val="50000"/>
                </a:schemeClr>
              </a:solidFill>
            </a:endParaRPr>
          </a:p>
          <a:p>
            <a:pPr algn="just"/>
            <a:endParaRPr lang="en-US" sz="2000" dirty="0">
              <a:solidFill>
                <a:schemeClr val="accent1">
                  <a:lumMod val="50000"/>
                </a:schemeClr>
              </a:solidFill>
            </a:endParaRPr>
          </a:p>
        </p:txBody>
      </p:sp>
    </p:spTree>
    <p:extLst>
      <p:ext uri="{BB962C8B-B14F-4D97-AF65-F5344CB8AC3E}">
        <p14:creationId xmlns:p14="http://schemas.microsoft.com/office/powerpoint/2010/main" val="2081081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5116401"/>
          </a:xfrm>
          <a:prstGeom prst="rect">
            <a:avLst/>
          </a:prstGeom>
          <a:noFill/>
        </p:spPr>
        <p:txBody>
          <a:bodyPr wrap="square" rtlCol="0">
            <a:spAutoFit/>
          </a:bodyPr>
          <a:lstStyle/>
          <a:p>
            <a:pPr>
              <a:lnSpc>
                <a:spcPct val="150000"/>
              </a:lnSpc>
            </a:pPr>
            <a:r>
              <a:rPr lang="fr-RE" sz="2000" dirty="0">
                <a:solidFill>
                  <a:schemeClr val="accent1">
                    <a:lumMod val="50000"/>
                  </a:schemeClr>
                </a:solidFill>
              </a:rPr>
              <a:t> La connaissance de cette association se fait souvent de « bouche à oreille » mais elle peut être conseillée par certains professionnels travaillant dans le domaine médico-sociale ou encore des membres de la famille ou encore des commerçants, des pharmaciens etc.</a:t>
            </a:r>
          </a:p>
          <a:p>
            <a:pPr>
              <a:lnSpc>
                <a:spcPct val="150000"/>
              </a:lnSpc>
            </a:pPr>
            <a:endParaRPr lang="fr-RE" sz="2000" dirty="0">
              <a:solidFill>
                <a:schemeClr val="accent1">
                  <a:lumMod val="50000"/>
                </a:schemeClr>
              </a:solidFill>
            </a:endParaRPr>
          </a:p>
          <a:p>
            <a:pPr>
              <a:lnSpc>
                <a:spcPct val="150000"/>
              </a:lnSpc>
            </a:pPr>
            <a:endParaRPr lang="en-US" sz="2000" dirty="0">
              <a:solidFill>
                <a:schemeClr val="accent1">
                  <a:lumMod val="50000"/>
                </a:schemeClr>
              </a:solidFill>
            </a:endParaRPr>
          </a:p>
          <a:p>
            <a:pPr>
              <a:lnSpc>
                <a:spcPct val="150000"/>
              </a:lnSpc>
            </a:pPr>
            <a:r>
              <a:rPr lang="fr-RE" sz="2000" dirty="0">
                <a:solidFill>
                  <a:schemeClr val="accent1">
                    <a:lumMod val="50000"/>
                  </a:schemeClr>
                </a:solidFill>
              </a:rPr>
              <a:t>Néanmoins, Les GEM sont encore peu reconnus par les professionnels de la santé. </a:t>
            </a:r>
          </a:p>
          <a:p>
            <a:pPr>
              <a:lnSpc>
                <a:spcPct val="150000"/>
              </a:lnSpc>
            </a:pPr>
            <a:r>
              <a:rPr lang="fr-RE" sz="2000" dirty="0">
                <a:solidFill>
                  <a:schemeClr val="accent1">
                    <a:lumMod val="50000"/>
                  </a:schemeClr>
                </a:solidFill>
              </a:rPr>
              <a:t>Le GEM doit  recevoir l’appui d’un « parrain» pour pouvoir être conventionné et financé. Le parrainage assure une veille éthique,</a:t>
            </a:r>
            <a:r>
              <a:rPr lang="en-US" sz="2000" dirty="0">
                <a:solidFill>
                  <a:schemeClr val="accent1">
                    <a:lumMod val="50000"/>
                  </a:schemeClr>
                </a:solidFill>
              </a:rPr>
              <a:t> </a:t>
            </a:r>
            <a:r>
              <a:rPr lang="fr-RE" sz="2000" dirty="0">
                <a:solidFill>
                  <a:schemeClr val="accent1">
                    <a:lumMod val="50000"/>
                  </a:schemeClr>
                </a:solidFill>
              </a:rPr>
              <a:t>un soutien au fonctionnement et la mobilisation de tiers dans les conflits.</a:t>
            </a:r>
            <a:r>
              <a:rPr lang="en-US" sz="2000" dirty="0">
                <a:solidFill>
                  <a:schemeClr val="accent1">
                    <a:lumMod val="50000"/>
                  </a:schemeClr>
                </a:solidFill>
              </a:rPr>
              <a:t> </a:t>
            </a:r>
            <a:r>
              <a:rPr lang="fr-RE" sz="2000" b="1" dirty="0">
                <a:solidFill>
                  <a:schemeClr val="accent1">
                    <a:lumMod val="50000"/>
                  </a:schemeClr>
                </a:solidFill>
              </a:rPr>
              <a:t>C’est là la spécificité des associations GEM</a:t>
            </a:r>
            <a:r>
              <a:rPr lang="fr-RE" sz="2000" dirty="0">
                <a:solidFill>
                  <a:schemeClr val="accent1">
                    <a:lumMod val="50000"/>
                  </a:schemeClr>
                </a:solidFill>
              </a:rPr>
              <a:t>.</a:t>
            </a:r>
            <a:endParaRPr lang="en-US" sz="2000" dirty="0">
              <a:solidFill>
                <a:schemeClr val="accent1">
                  <a:lumMod val="50000"/>
                </a:schemeClr>
              </a:solidFill>
            </a:endParaRPr>
          </a:p>
        </p:txBody>
      </p:sp>
    </p:spTree>
    <p:extLst>
      <p:ext uri="{BB962C8B-B14F-4D97-AF65-F5344CB8AC3E}">
        <p14:creationId xmlns:p14="http://schemas.microsoft.com/office/powerpoint/2010/main" val="5739387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5116401"/>
          </a:xfrm>
          <a:prstGeom prst="rect">
            <a:avLst/>
          </a:prstGeom>
          <a:noFill/>
        </p:spPr>
        <p:txBody>
          <a:bodyPr wrap="square" rtlCol="0">
            <a:spAutoFit/>
          </a:bodyPr>
          <a:lstStyle/>
          <a:p>
            <a:pPr>
              <a:lnSpc>
                <a:spcPct val="150000"/>
              </a:lnSpc>
            </a:pPr>
            <a:r>
              <a:rPr lang="fr-RE" sz="2000" dirty="0">
                <a:solidFill>
                  <a:schemeClr val="accent1">
                    <a:lumMod val="50000"/>
                  </a:schemeClr>
                </a:solidFill>
              </a:rPr>
              <a:t>Un GEM fait appel à des animateurs, salariés ou bénévoles, qui viennent en appui</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aux membres du Groupe dans la gestion quotidienne et l’organisation des activités.</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Ils peuvent également apporter aux adhérents qui les sollicitent, leur écoute,</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leur avis et leur conseil, mais sans se substituer aux professionnels du soin ou</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de l’accompagnement.</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 </a:t>
            </a:r>
          </a:p>
          <a:p>
            <a:pPr>
              <a:lnSpc>
                <a:spcPct val="150000"/>
              </a:lnSpc>
            </a:pPr>
            <a:endParaRPr lang="en-US" sz="2000" dirty="0">
              <a:solidFill>
                <a:schemeClr val="accent1">
                  <a:lumMod val="50000"/>
                </a:schemeClr>
              </a:solidFill>
            </a:endParaRPr>
          </a:p>
          <a:p>
            <a:pPr>
              <a:lnSpc>
                <a:spcPct val="150000"/>
              </a:lnSpc>
            </a:pPr>
            <a:r>
              <a:rPr lang="fr-RE" sz="2000" dirty="0">
                <a:solidFill>
                  <a:schemeClr val="accent1">
                    <a:lumMod val="50000"/>
                  </a:schemeClr>
                </a:solidFill>
              </a:rPr>
              <a:t>Les GEM disposent de moyens financiers alloués par l’ARS, variables en</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fonction de leurs besoins et de leur mode de fonctionnement. Les cofinancements, notamment des collectivités locales, sont encouragés car ils confortent la dynamique</a:t>
            </a:r>
            <a:endParaRPr lang="en-US" sz="2000" dirty="0">
              <a:solidFill>
                <a:schemeClr val="accent1">
                  <a:lumMod val="50000"/>
                </a:schemeClr>
              </a:solidFill>
            </a:endParaRPr>
          </a:p>
          <a:p>
            <a:pPr>
              <a:lnSpc>
                <a:spcPct val="150000"/>
              </a:lnSpc>
            </a:pPr>
            <a:r>
              <a:rPr lang="fr-RE" sz="2000" dirty="0">
                <a:solidFill>
                  <a:schemeClr val="accent1">
                    <a:lumMod val="50000"/>
                  </a:schemeClr>
                </a:solidFill>
              </a:rPr>
              <a:t>d’implantation locale des GEM.</a:t>
            </a:r>
            <a:endParaRPr lang="en-US" sz="2000" dirty="0">
              <a:solidFill>
                <a:schemeClr val="accent1">
                  <a:lumMod val="50000"/>
                </a:schemeClr>
              </a:solidFill>
            </a:endParaRPr>
          </a:p>
        </p:txBody>
      </p:sp>
    </p:spTree>
    <p:extLst>
      <p:ext uri="{BB962C8B-B14F-4D97-AF65-F5344CB8AC3E}">
        <p14:creationId xmlns:p14="http://schemas.microsoft.com/office/powerpoint/2010/main" val="24603720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57848BF-DF71-4540-A246-0810A4CD5741}"/>
              </a:ext>
            </a:extLst>
          </p:cNvPr>
          <p:cNvSpPr txBox="1"/>
          <p:nvPr/>
        </p:nvSpPr>
        <p:spPr>
          <a:xfrm>
            <a:off x="1799771" y="551543"/>
            <a:ext cx="9100458" cy="5026312"/>
          </a:xfrm>
          <a:prstGeom prst="rect">
            <a:avLst/>
          </a:prstGeom>
          <a:noFill/>
        </p:spPr>
        <p:txBody>
          <a:bodyPr wrap="square" rtlCol="0">
            <a:spAutoFit/>
          </a:bodyPr>
          <a:lstStyle/>
          <a:p>
            <a:r>
              <a:rPr lang="fr-RE" sz="2200" dirty="0">
                <a:solidFill>
                  <a:schemeClr val="accent1">
                    <a:lumMod val="50000"/>
                  </a:schemeClr>
                </a:solidFill>
              </a:rPr>
              <a:t>Il existe différents partenariats qui sont les suivants :</a:t>
            </a:r>
          </a:p>
          <a:p>
            <a:endParaRPr lang="en-US" sz="2200" dirty="0">
              <a:solidFill>
                <a:schemeClr val="accent1">
                  <a:lumMod val="50000"/>
                </a:schemeClr>
              </a:solidFill>
            </a:endParaRPr>
          </a:p>
          <a:p>
            <a:pPr marL="342900" indent="-342900">
              <a:lnSpc>
                <a:spcPct val="150000"/>
              </a:lnSpc>
              <a:buFont typeface="Wingdings" panose="05000000000000000000" pitchFamily="2" charset="2"/>
              <a:buChar char="v"/>
            </a:pPr>
            <a:r>
              <a:rPr lang="fr-RE" sz="2200" dirty="0">
                <a:solidFill>
                  <a:schemeClr val="accent1">
                    <a:lumMod val="50000"/>
                  </a:schemeClr>
                </a:solidFill>
              </a:rPr>
              <a:t>Le partenariat avec la commune d’implantation et/ou les collectivités locales</a:t>
            </a:r>
            <a:endParaRPr lang="en-US" sz="2200" dirty="0">
              <a:solidFill>
                <a:schemeClr val="accent1">
                  <a:lumMod val="50000"/>
                </a:schemeClr>
              </a:solidFill>
            </a:endParaRPr>
          </a:p>
          <a:p>
            <a:pPr marL="342900" indent="-342900">
              <a:lnSpc>
                <a:spcPct val="250000"/>
              </a:lnSpc>
              <a:buFont typeface="Wingdings" panose="05000000000000000000" pitchFamily="2" charset="2"/>
              <a:buChar char="v"/>
            </a:pPr>
            <a:r>
              <a:rPr lang="fr-RE" sz="2200" dirty="0">
                <a:solidFill>
                  <a:schemeClr val="accent1">
                    <a:lumMod val="50000"/>
                  </a:schemeClr>
                </a:solidFill>
              </a:rPr>
              <a:t>Le partenariat avec le milieu associatif et les différents lieux de la cite</a:t>
            </a:r>
            <a:endParaRPr lang="en-US" sz="2200" dirty="0">
              <a:solidFill>
                <a:schemeClr val="accent1">
                  <a:lumMod val="50000"/>
                </a:schemeClr>
              </a:solidFill>
            </a:endParaRPr>
          </a:p>
          <a:p>
            <a:pPr marL="342900" indent="-342900">
              <a:lnSpc>
                <a:spcPct val="250000"/>
              </a:lnSpc>
              <a:buFont typeface="Wingdings" panose="05000000000000000000" pitchFamily="2" charset="2"/>
              <a:buChar char="v"/>
            </a:pPr>
            <a:r>
              <a:rPr lang="fr-RE" sz="2200" dirty="0">
                <a:solidFill>
                  <a:schemeClr val="accent1">
                    <a:lumMod val="50000"/>
                  </a:schemeClr>
                </a:solidFill>
              </a:rPr>
              <a:t>Le partenariat avec les acteurs de l’offre de soins et d’accompagnement</a:t>
            </a:r>
            <a:endParaRPr lang="en-US" sz="2200" dirty="0">
              <a:solidFill>
                <a:schemeClr val="accent1">
                  <a:lumMod val="50000"/>
                </a:schemeClr>
              </a:solidFill>
            </a:endParaRPr>
          </a:p>
          <a:p>
            <a:pPr marL="342900" indent="-342900">
              <a:lnSpc>
                <a:spcPct val="250000"/>
              </a:lnSpc>
              <a:buFont typeface="Wingdings" panose="05000000000000000000" pitchFamily="2" charset="2"/>
              <a:buChar char="v"/>
            </a:pPr>
            <a:r>
              <a:rPr lang="fr-RE" sz="2200" dirty="0">
                <a:solidFill>
                  <a:schemeClr val="accent1">
                    <a:lumMod val="50000"/>
                  </a:schemeClr>
                </a:solidFill>
              </a:rPr>
              <a:t>Le partenariat avec les acteurs de l’insertion sociale et professionnelle</a:t>
            </a:r>
            <a:endParaRPr lang="en-US" sz="2200" dirty="0">
              <a:solidFill>
                <a:schemeClr val="accent1">
                  <a:lumMod val="50000"/>
                </a:schemeClr>
              </a:solidFill>
            </a:endParaRPr>
          </a:p>
          <a:p>
            <a:pPr marL="342900" indent="-342900">
              <a:lnSpc>
                <a:spcPct val="250000"/>
              </a:lnSpc>
              <a:buFont typeface="Wingdings" panose="05000000000000000000" pitchFamily="2" charset="2"/>
              <a:buChar char="v"/>
            </a:pPr>
            <a:r>
              <a:rPr lang="fr-RE" sz="2200" dirty="0">
                <a:solidFill>
                  <a:schemeClr val="accent1">
                    <a:lumMod val="50000"/>
                  </a:schemeClr>
                </a:solidFill>
              </a:rPr>
              <a:t>Le partenariat avec la maison départementale des personnes handicapées</a:t>
            </a:r>
            <a:endParaRPr lang="en-US" sz="2200" dirty="0">
              <a:solidFill>
                <a:schemeClr val="accent1">
                  <a:lumMod val="50000"/>
                </a:schemeClr>
              </a:solidFill>
            </a:endParaRPr>
          </a:p>
        </p:txBody>
      </p:sp>
    </p:spTree>
    <p:extLst>
      <p:ext uri="{BB962C8B-B14F-4D97-AF65-F5344CB8AC3E}">
        <p14:creationId xmlns:p14="http://schemas.microsoft.com/office/powerpoint/2010/main" val="20692361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alpha val="84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060C2-580A-4545-9FCD-9BD5A607D53A}"/>
              </a:ext>
            </a:extLst>
          </p:cNvPr>
          <p:cNvSpPr>
            <a:spLocks noGrp="1"/>
          </p:cNvSpPr>
          <p:nvPr>
            <p:ph type="title"/>
          </p:nvPr>
        </p:nvSpPr>
        <p:spPr>
          <a:xfrm>
            <a:off x="3242929" y="441961"/>
            <a:ext cx="8187071" cy="2987040"/>
          </a:xfrm>
        </p:spPr>
        <p:txBody>
          <a:bodyPr>
            <a:normAutofit/>
          </a:bodyPr>
          <a:lstStyle/>
          <a:p>
            <a:pPr algn="ctr"/>
            <a:r>
              <a:rPr lang="en-US" sz="3600" dirty="0" err="1">
                <a:solidFill>
                  <a:schemeClr val="accent3">
                    <a:lumMod val="40000"/>
                    <a:lumOff val="60000"/>
                  </a:schemeClr>
                </a:solidFill>
                <a:latin typeface="Agency FB" panose="020B0503020202020204" pitchFamily="34" charset="0"/>
              </a:rPr>
              <a:t>Mais</a:t>
            </a:r>
            <a:r>
              <a:rPr lang="en-US" sz="3600" dirty="0">
                <a:solidFill>
                  <a:schemeClr val="accent3">
                    <a:lumMod val="40000"/>
                    <a:lumOff val="60000"/>
                  </a:schemeClr>
                </a:solidFill>
                <a:latin typeface="Agency FB" panose="020B0503020202020204" pitchFamily="34" charset="0"/>
              </a:rPr>
              <a:t> </a:t>
            </a:r>
            <a:r>
              <a:rPr lang="en-US" sz="3600" dirty="0" err="1">
                <a:solidFill>
                  <a:schemeClr val="accent3">
                    <a:lumMod val="40000"/>
                    <a:lumOff val="60000"/>
                  </a:schemeClr>
                </a:solidFill>
                <a:latin typeface="Agency FB" panose="020B0503020202020204" pitchFamily="34" charset="0"/>
              </a:rPr>
              <a:t>vous</a:t>
            </a:r>
            <a:r>
              <a:rPr lang="en-US" sz="3600" dirty="0">
                <a:solidFill>
                  <a:schemeClr val="accent3">
                    <a:lumMod val="40000"/>
                    <a:lumOff val="60000"/>
                  </a:schemeClr>
                </a:solidFill>
                <a:latin typeface="Agency FB" panose="020B0503020202020204" pitchFamily="34" charset="0"/>
              </a:rPr>
              <a:t> </a:t>
            </a:r>
            <a:r>
              <a:rPr lang="en-US" sz="3600" dirty="0" err="1">
                <a:solidFill>
                  <a:schemeClr val="accent3">
                    <a:lumMod val="40000"/>
                    <a:lumOff val="60000"/>
                  </a:schemeClr>
                </a:solidFill>
                <a:latin typeface="Agency FB" panose="020B0503020202020204" pitchFamily="34" charset="0"/>
              </a:rPr>
              <a:t>pouvez</a:t>
            </a:r>
            <a:r>
              <a:rPr lang="en-US" sz="3600" dirty="0">
                <a:solidFill>
                  <a:schemeClr val="accent3">
                    <a:lumMod val="40000"/>
                    <a:lumOff val="60000"/>
                  </a:schemeClr>
                </a:solidFill>
                <a:latin typeface="Agency FB" panose="020B0503020202020204" pitchFamily="34" charset="0"/>
              </a:rPr>
              <a:t> </a:t>
            </a:r>
            <a:r>
              <a:rPr lang="en-US" sz="3600" dirty="0" err="1">
                <a:solidFill>
                  <a:schemeClr val="accent3">
                    <a:lumMod val="40000"/>
                    <a:lumOff val="60000"/>
                  </a:schemeClr>
                </a:solidFill>
                <a:latin typeface="Agency FB" panose="020B0503020202020204" pitchFamily="34" charset="0"/>
              </a:rPr>
              <a:t>retrouver</a:t>
            </a:r>
            <a:r>
              <a:rPr lang="en-US" sz="3600" dirty="0">
                <a:solidFill>
                  <a:schemeClr val="accent3">
                    <a:lumMod val="40000"/>
                    <a:lumOff val="60000"/>
                  </a:schemeClr>
                </a:solidFill>
                <a:latin typeface="Agency FB" panose="020B0503020202020204" pitchFamily="34" charset="0"/>
              </a:rPr>
              <a:t> </a:t>
            </a:r>
            <a:r>
              <a:rPr lang="en-US" sz="3600" dirty="0" err="1">
                <a:solidFill>
                  <a:schemeClr val="accent3">
                    <a:lumMod val="40000"/>
                    <a:lumOff val="60000"/>
                  </a:schemeClr>
                </a:solidFill>
                <a:latin typeface="Agency FB" panose="020B0503020202020204" pitchFamily="34" charset="0"/>
              </a:rPr>
              <a:t>toutes</a:t>
            </a:r>
            <a:r>
              <a:rPr lang="en-US" sz="3600" dirty="0">
                <a:solidFill>
                  <a:schemeClr val="accent3">
                    <a:lumMod val="40000"/>
                    <a:lumOff val="60000"/>
                  </a:schemeClr>
                </a:solidFill>
                <a:latin typeface="Agency FB" panose="020B0503020202020204" pitchFamily="34" charset="0"/>
              </a:rPr>
              <a:t> </a:t>
            </a:r>
            <a:r>
              <a:rPr lang="en-US" sz="3600" dirty="0" err="1">
                <a:solidFill>
                  <a:schemeClr val="accent3">
                    <a:lumMod val="40000"/>
                    <a:lumOff val="60000"/>
                  </a:schemeClr>
                </a:solidFill>
                <a:latin typeface="Agency FB" panose="020B0503020202020204" pitchFamily="34" charset="0"/>
              </a:rPr>
              <a:t>ces</a:t>
            </a:r>
            <a:r>
              <a:rPr lang="en-US" sz="3600" dirty="0">
                <a:solidFill>
                  <a:schemeClr val="accent3">
                    <a:lumMod val="40000"/>
                    <a:lumOff val="60000"/>
                  </a:schemeClr>
                </a:solidFill>
                <a:latin typeface="Agency FB" panose="020B0503020202020204" pitchFamily="34" charset="0"/>
              </a:rPr>
              <a:t> </a:t>
            </a:r>
            <a:r>
              <a:rPr lang="en-US" sz="3600" dirty="0" err="1">
                <a:solidFill>
                  <a:schemeClr val="accent3">
                    <a:lumMod val="40000"/>
                    <a:lumOff val="60000"/>
                  </a:schemeClr>
                </a:solidFill>
                <a:latin typeface="Agency FB" panose="020B0503020202020204" pitchFamily="34" charset="0"/>
              </a:rPr>
              <a:t>informations</a:t>
            </a:r>
            <a:r>
              <a:rPr lang="en-US" sz="3600" dirty="0">
                <a:solidFill>
                  <a:schemeClr val="accent3">
                    <a:lumMod val="40000"/>
                    <a:lumOff val="60000"/>
                  </a:schemeClr>
                </a:solidFill>
                <a:latin typeface="Agency FB" panose="020B0503020202020204" pitchFamily="34" charset="0"/>
              </a:rPr>
              <a:t> dans:</a:t>
            </a:r>
            <a:br>
              <a:rPr lang="en-US" sz="3600" dirty="0">
                <a:solidFill>
                  <a:schemeClr val="accent3">
                    <a:lumMod val="40000"/>
                    <a:lumOff val="60000"/>
                  </a:schemeClr>
                </a:solidFill>
                <a:latin typeface="Agency FB" panose="020B0503020202020204" pitchFamily="34" charset="0"/>
              </a:rPr>
            </a:br>
            <a:r>
              <a:rPr lang="en-US" sz="3600" dirty="0">
                <a:solidFill>
                  <a:schemeClr val="accent3">
                    <a:lumMod val="40000"/>
                    <a:lumOff val="60000"/>
                  </a:schemeClr>
                </a:solidFill>
                <a:latin typeface="Agency FB" panose="020B0503020202020204" pitchFamily="34" charset="0"/>
              </a:rPr>
              <a:t> </a:t>
            </a:r>
            <a:r>
              <a:rPr lang="en-US" sz="3600" dirty="0">
                <a:solidFill>
                  <a:schemeClr val="accent3">
                    <a:lumMod val="40000"/>
                    <a:lumOff val="60000"/>
                  </a:schemeClr>
                </a:solidFill>
              </a:rPr>
              <a:t> </a:t>
            </a:r>
            <a:r>
              <a:rPr lang="en-US" sz="3600" b="1" dirty="0">
                <a:solidFill>
                  <a:schemeClr val="accent3">
                    <a:lumMod val="40000"/>
                    <a:lumOff val="60000"/>
                  </a:schemeClr>
                </a:solidFill>
                <a:latin typeface="+mn-lt"/>
              </a:rPr>
              <a:t>les</a:t>
            </a:r>
            <a:r>
              <a:rPr lang="fr-RE" sz="3600" b="1" dirty="0">
                <a:solidFill>
                  <a:schemeClr val="accent3">
                    <a:lumMod val="40000"/>
                    <a:lumOff val="60000"/>
                  </a:schemeClr>
                </a:solidFill>
                <a:latin typeface="+mn-lt"/>
              </a:rPr>
              <a:t>Cahiers pédagogiques de la CNSA</a:t>
            </a:r>
            <a:endParaRPr lang="en-US" sz="3600" b="1" dirty="0">
              <a:solidFill>
                <a:schemeClr val="accent3">
                  <a:lumMod val="40000"/>
                  <a:lumOff val="60000"/>
                </a:schemeClr>
              </a:solidFill>
              <a:latin typeface="+mn-lt"/>
            </a:endParaRPr>
          </a:p>
        </p:txBody>
      </p:sp>
      <p:sp>
        <p:nvSpPr>
          <p:cNvPr id="3" name="Text Placeholder 2">
            <a:extLst>
              <a:ext uri="{FF2B5EF4-FFF2-40B4-BE49-F238E27FC236}">
                <a16:creationId xmlns:a16="http://schemas.microsoft.com/office/drawing/2014/main" id="{AC4750BC-5580-4CF6-B859-98126BB52851}"/>
              </a:ext>
            </a:extLst>
          </p:cNvPr>
          <p:cNvSpPr>
            <a:spLocks noGrp="1"/>
          </p:cNvSpPr>
          <p:nvPr>
            <p:ph type="body" idx="1"/>
          </p:nvPr>
        </p:nvSpPr>
        <p:spPr>
          <a:xfrm>
            <a:off x="3242930" y="4206241"/>
            <a:ext cx="7017488" cy="1904676"/>
          </a:xfrm>
        </p:spPr>
        <p:txBody>
          <a:bodyPr>
            <a:normAutofit/>
          </a:bodyPr>
          <a:lstStyle/>
          <a:p>
            <a:pPr algn="ctr"/>
            <a:r>
              <a:rPr lang="en-US" sz="2400" dirty="0">
                <a:solidFill>
                  <a:schemeClr val="accent1">
                    <a:lumMod val="50000"/>
                  </a:schemeClr>
                </a:solidFill>
              </a:rPr>
              <a:t>Nous, </a:t>
            </a:r>
            <a:r>
              <a:rPr lang="en-US" sz="2400" dirty="0" err="1">
                <a:solidFill>
                  <a:schemeClr val="accent1">
                    <a:lumMod val="50000"/>
                  </a:schemeClr>
                </a:solidFill>
              </a:rPr>
              <a:t>ce</a:t>
            </a:r>
            <a:r>
              <a:rPr lang="en-US" sz="2400" dirty="0">
                <a:solidFill>
                  <a:schemeClr val="accent1">
                    <a:lumMod val="50000"/>
                  </a:schemeClr>
                </a:solidFill>
              </a:rPr>
              <a:t> </a:t>
            </a:r>
            <a:r>
              <a:rPr lang="en-US" sz="2400" dirty="0" err="1">
                <a:solidFill>
                  <a:schemeClr val="accent1">
                    <a:lumMod val="50000"/>
                  </a:schemeClr>
                </a:solidFill>
              </a:rPr>
              <a:t>dont</a:t>
            </a:r>
            <a:r>
              <a:rPr lang="en-US" sz="2400" dirty="0">
                <a:solidFill>
                  <a:schemeClr val="accent1">
                    <a:lumMod val="50000"/>
                  </a:schemeClr>
                </a:solidFill>
              </a:rPr>
              <a:t> on </a:t>
            </a:r>
            <a:r>
              <a:rPr lang="en-US" sz="2400" dirty="0" err="1">
                <a:solidFill>
                  <a:schemeClr val="accent1">
                    <a:lumMod val="50000"/>
                  </a:schemeClr>
                </a:solidFill>
              </a:rPr>
              <a:t>veut</a:t>
            </a:r>
            <a:r>
              <a:rPr lang="en-US" sz="2400" dirty="0">
                <a:solidFill>
                  <a:schemeClr val="accent1">
                    <a:lumMod val="50000"/>
                  </a:schemeClr>
                </a:solidFill>
              </a:rPr>
              <a:t> </a:t>
            </a:r>
            <a:r>
              <a:rPr lang="en-US" sz="2400" dirty="0" err="1">
                <a:solidFill>
                  <a:schemeClr val="accent1">
                    <a:lumMod val="50000"/>
                  </a:schemeClr>
                </a:solidFill>
              </a:rPr>
              <a:t>vous</a:t>
            </a:r>
            <a:r>
              <a:rPr lang="en-US" sz="2400" dirty="0">
                <a:solidFill>
                  <a:schemeClr val="accent1">
                    <a:lumMod val="50000"/>
                  </a:schemeClr>
                </a:solidFill>
              </a:rPr>
              <a:t> </a:t>
            </a:r>
            <a:r>
              <a:rPr lang="en-US" sz="2400" dirty="0" err="1">
                <a:solidFill>
                  <a:schemeClr val="accent1">
                    <a:lumMod val="50000"/>
                  </a:schemeClr>
                </a:solidFill>
              </a:rPr>
              <a:t>parler</a:t>
            </a:r>
            <a:r>
              <a:rPr lang="en-US" sz="2400" dirty="0">
                <a:solidFill>
                  <a:schemeClr val="accent1">
                    <a:lumMod val="50000"/>
                  </a:schemeClr>
                </a:solidFill>
              </a:rPr>
              <a:t>, </a:t>
            </a:r>
            <a:r>
              <a:rPr lang="en-US" sz="2400" dirty="0" err="1">
                <a:solidFill>
                  <a:schemeClr val="accent1">
                    <a:lumMod val="50000"/>
                  </a:schemeClr>
                </a:solidFill>
              </a:rPr>
              <a:t>c’est</a:t>
            </a:r>
            <a:r>
              <a:rPr lang="en-US" sz="2400" dirty="0">
                <a:solidFill>
                  <a:schemeClr val="accent1">
                    <a:lumMod val="50000"/>
                  </a:schemeClr>
                </a:solidFill>
              </a:rPr>
              <a:t> de </a:t>
            </a:r>
            <a:r>
              <a:rPr lang="en-US" sz="2400" dirty="0" err="1">
                <a:solidFill>
                  <a:schemeClr val="accent1">
                    <a:lumMod val="50000"/>
                  </a:schemeClr>
                </a:solidFill>
              </a:rPr>
              <a:t>notre</a:t>
            </a:r>
            <a:r>
              <a:rPr lang="en-US" sz="2400" dirty="0">
                <a:solidFill>
                  <a:schemeClr val="accent1">
                    <a:lumMod val="50000"/>
                  </a:schemeClr>
                </a:solidFill>
              </a:rPr>
              <a:t> rencontre avec la GEM PASSERELLE</a:t>
            </a:r>
          </a:p>
        </p:txBody>
      </p:sp>
    </p:spTree>
    <p:extLst>
      <p:ext uri="{BB962C8B-B14F-4D97-AF65-F5344CB8AC3E}">
        <p14:creationId xmlns:p14="http://schemas.microsoft.com/office/powerpoint/2010/main" val="37460719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09A05-8B35-40AE-92B8-84779E85BCA2}"/>
              </a:ext>
            </a:extLst>
          </p:cNvPr>
          <p:cNvSpPr>
            <a:spLocks noGrp="1"/>
          </p:cNvSpPr>
          <p:nvPr>
            <p:ph type="title"/>
          </p:nvPr>
        </p:nvSpPr>
        <p:spPr/>
        <p:txBody>
          <a:bodyPr/>
          <a:lstStyle/>
          <a:p>
            <a:pPr algn="ctr"/>
            <a:r>
              <a:rPr lang="en-US" dirty="0">
                <a:solidFill>
                  <a:schemeClr val="accent3"/>
                </a:solidFill>
                <a:latin typeface="Agency FB" panose="020B0503020202020204" pitchFamily="34" charset="0"/>
              </a:rPr>
              <a:t>GEM PASSERELLE, LA RÉUNION</a:t>
            </a:r>
          </a:p>
        </p:txBody>
      </p:sp>
      <p:pic>
        <p:nvPicPr>
          <p:cNvPr id="5" name="Content Placeholder 4">
            <a:extLst>
              <a:ext uri="{FF2B5EF4-FFF2-40B4-BE49-F238E27FC236}">
                <a16:creationId xmlns:a16="http://schemas.microsoft.com/office/drawing/2014/main" id="{331BC7AD-4094-49C9-B0CD-0C9B963B039A}"/>
              </a:ext>
            </a:extLst>
          </p:cNvPr>
          <p:cNvPicPr>
            <a:picLocks noGrp="1" noChangeAspect="1"/>
          </p:cNvPicPr>
          <p:nvPr>
            <p:ph idx="1"/>
          </p:nvPr>
        </p:nvPicPr>
        <p:blipFill>
          <a:blip r:embed="rId2"/>
          <a:stretch>
            <a:fillRect/>
          </a:stretch>
        </p:blipFill>
        <p:spPr>
          <a:xfrm>
            <a:off x="3327929" y="2118360"/>
            <a:ext cx="5536141" cy="415210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722723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48C4B9E2-340C-4E99-93DD-722C2C18F4B5}"/>
              </a:ext>
            </a:extLst>
          </p:cNvPr>
          <p:cNvPicPr>
            <a:picLocks noGrp="1" noChangeAspect="1"/>
          </p:cNvPicPr>
          <p:nvPr>
            <p:ph type="pic" idx="1"/>
          </p:nvPr>
        </p:nvPicPr>
        <p:blipFill>
          <a:blip r:embed="rId2"/>
          <a:srcRect l="9783" r="9783"/>
          <a:stretch>
            <a:fillRect/>
          </a:stretch>
        </p:blipFill>
        <p:spPr>
          <a:xfrm>
            <a:off x="283464" y="0"/>
            <a:ext cx="7355585" cy="6857999"/>
          </a:xfrm>
        </p:spPr>
      </p:pic>
      <p:sp>
        <p:nvSpPr>
          <p:cNvPr id="3" name="Title 2">
            <a:extLst>
              <a:ext uri="{FF2B5EF4-FFF2-40B4-BE49-F238E27FC236}">
                <a16:creationId xmlns:a16="http://schemas.microsoft.com/office/drawing/2014/main" id="{A281760B-B99F-48B8-8C7B-F096ED7EC357}"/>
              </a:ext>
            </a:extLst>
          </p:cNvPr>
          <p:cNvSpPr>
            <a:spLocks noGrp="1"/>
          </p:cNvSpPr>
          <p:nvPr>
            <p:ph type="title"/>
          </p:nvPr>
        </p:nvSpPr>
        <p:spPr/>
        <p:txBody>
          <a:bodyPr/>
          <a:lstStyle/>
          <a:p>
            <a:r>
              <a:rPr lang="en-US" dirty="0"/>
              <a:t>La creation de </a:t>
            </a:r>
            <a:r>
              <a:rPr lang="en-US" dirty="0" err="1"/>
              <a:t>l’association</a:t>
            </a:r>
            <a:endParaRPr lang="en-US" dirty="0"/>
          </a:p>
        </p:txBody>
      </p:sp>
      <p:sp>
        <p:nvSpPr>
          <p:cNvPr id="4" name="Text Placeholder 3">
            <a:extLst>
              <a:ext uri="{FF2B5EF4-FFF2-40B4-BE49-F238E27FC236}">
                <a16:creationId xmlns:a16="http://schemas.microsoft.com/office/drawing/2014/main" id="{7E1EDC79-C6C3-49F7-9D33-FB67999A972F}"/>
              </a:ext>
            </a:extLst>
          </p:cNvPr>
          <p:cNvSpPr>
            <a:spLocks noGrp="1"/>
          </p:cNvSpPr>
          <p:nvPr>
            <p:ph type="body" sz="half" idx="2"/>
          </p:nvPr>
        </p:nvSpPr>
        <p:spPr/>
        <p:txBody>
          <a:bodyPr/>
          <a:lstStyle/>
          <a:p>
            <a:pPr algn="just"/>
            <a:r>
              <a:rPr lang="fr-FR" dirty="0">
                <a:solidFill>
                  <a:schemeClr val="accent3">
                    <a:lumMod val="60000"/>
                    <a:lumOff val="40000"/>
                  </a:schemeClr>
                </a:solidFill>
              </a:rPr>
              <a:t>L’association GEM Passerelle, existe depuis 2012. </a:t>
            </a:r>
            <a:endParaRPr lang="en-US" dirty="0">
              <a:solidFill>
                <a:schemeClr val="accent3">
                  <a:lumMod val="60000"/>
                  <a:lumOff val="40000"/>
                </a:schemeClr>
              </a:solidFill>
            </a:endParaRPr>
          </a:p>
          <a:p>
            <a:pPr algn="just"/>
            <a:r>
              <a:rPr lang="fr-FR" dirty="0">
                <a:solidFill>
                  <a:schemeClr val="accent3">
                    <a:lumMod val="60000"/>
                    <a:lumOff val="40000"/>
                  </a:schemeClr>
                </a:solidFill>
              </a:rPr>
              <a:t>La création de l’association découle de la loi n°2005-102 du 11 février 2005 pour l’égalité des droits et des chances, la participation et la citoyenneté des personnes handicapées. Le principal but de cette association est de permettre aux personnes ayant des troubles psychique (ex : schizophrénie) </a:t>
            </a:r>
            <a:endParaRPr lang="en-US" dirty="0">
              <a:solidFill>
                <a:schemeClr val="accent3">
                  <a:lumMod val="60000"/>
                  <a:lumOff val="40000"/>
                </a:schemeClr>
              </a:solidFill>
            </a:endParaRPr>
          </a:p>
          <a:p>
            <a:endParaRPr lang="en-US" dirty="0"/>
          </a:p>
        </p:txBody>
      </p:sp>
    </p:spTree>
    <p:extLst>
      <p:ext uri="{BB962C8B-B14F-4D97-AF65-F5344CB8AC3E}">
        <p14:creationId xmlns:p14="http://schemas.microsoft.com/office/powerpoint/2010/main" val="28601097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94796-1A60-4BEE-9B0C-AA7F8FB98AF2}"/>
              </a:ext>
            </a:extLst>
          </p:cNvPr>
          <p:cNvSpPr>
            <a:spLocks noGrp="1"/>
          </p:cNvSpPr>
          <p:nvPr>
            <p:ph type="title"/>
          </p:nvPr>
        </p:nvSpPr>
        <p:spPr>
          <a:xfrm>
            <a:off x="968738" y="215958"/>
            <a:ext cx="10781302" cy="1963361"/>
          </a:xfrm>
        </p:spPr>
        <p:txBody>
          <a:bodyPr>
            <a:normAutofit/>
          </a:bodyPr>
          <a:lstStyle/>
          <a:p>
            <a:pPr algn="ctr"/>
            <a:r>
              <a:rPr lang="fr-FR" sz="2000" cap="none" dirty="0">
                <a:solidFill>
                  <a:schemeClr val="accent3">
                    <a:lumMod val="75000"/>
                  </a:schemeClr>
                </a:solidFill>
                <a:latin typeface="Arial" panose="020B0604020202020204" pitchFamily="34" charset="0"/>
                <a:cs typeface="Arial" panose="020B0604020202020204" pitchFamily="34" charset="0"/>
              </a:rPr>
              <a:t>Le public concerné, est un public composé de personnes ayant des troubles psychiques ou des personnes ayant eu des lésions cérébrales dues à un traumatisme.</a:t>
            </a:r>
            <a:br>
              <a:rPr lang="fr-FR" sz="2000" cap="none" dirty="0">
                <a:solidFill>
                  <a:schemeClr val="accent3">
                    <a:lumMod val="75000"/>
                  </a:schemeClr>
                </a:solidFill>
                <a:latin typeface="Arial" panose="020B0604020202020204" pitchFamily="34" charset="0"/>
                <a:cs typeface="Arial" panose="020B0604020202020204" pitchFamily="34" charset="0"/>
              </a:rPr>
            </a:br>
            <a:br>
              <a:rPr lang="en-US" sz="2000" cap="none" dirty="0">
                <a:solidFill>
                  <a:schemeClr val="accent3">
                    <a:lumMod val="75000"/>
                  </a:schemeClr>
                </a:solidFill>
                <a:latin typeface="Arial" panose="020B0604020202020204" pitchFamily="34" charset="0"/>
                <a:cs typeface="Arial" panose="020B0604020202020204" pitchFamily="34" charset="0"/>
              </a:rPr>
            </a:br>
            <a:r>
              <a:rPr lang="en-US" sz="2000" cap="none" dirty="0">
                <a:solidFill>
                  <a:schemeClr val="accent3">
                    <a:lumMod val="75000"/>
                  </a:schemeClr>
                </a:solidFill>
                <a:latin typeface="Arial" panose="020B0604020202020204" pitchFamily="34" charset="0"/>
                <a:cs typeface="Arial" panose="020B0604020202020204" pitchFamily="34" charset="0"/>
              </a:rPr>
              <a:t>La </a:t>
            </a:r>
            <a:r>
              <a:rPr lang="en-US" sz="2000" cap="none" dirty="0" err="1">
                <a:solidFill>
                  <a:schemeClr val="accent3">
                    <a:lumMod val="75000"/>
                  </a:schemeClr>
                </a:solidFill>
                <a:latin typeface="Arial" panose="020B0604020202020204" pitchFamily="34" charset="0"/>
                <a:cs typeface="Arial" panose="020B0604020202020204" pitchFamily="34" charset="0"/>
              </a:rPr>
              <a:t>difficulté</a:t>
            </a:r>
            <a:r>
              <a:rPr lang="en-US" sz="2000" cap="none" dirty="0">
                <a:solidFill>
                  <a:schemeClr val="accent3">
                    <a:lumMod val="75000"/>
                  </a:schemeClr>
                </a:solidFill>
                <a:latin typeface="Arial" panose="020B0604020202020204" pitchFamily="34" charset="0"/>
                <a:cs typeface="Arial" panose="020B0604020202020204" pitchFamily="34" charset="0"/>
              </a:rPr>
              <a:t> majeure pour </a:t>
            </a:r>
            <a:r>
              <a:rPr lang="en-US" sz="2000" cap="none" dirty="0" err="1">
                <a:solidFill>
                  <a:schemeClr val="accent3">
                    <a:lumMod val="75000"/>
                  </a:schemeClr>
                </a:solidFill>
                <a:latin typeface="Arial" panose="020B0604020202020204" pitchFamily="34" charset="0"/>
                <a:cs typeface="Arial" panose="020B0604020202020204" pitchFamily="34" charset="0"/>
              </a:rPr>
              <a:t>l’association</a:t>
            </a:r>
            <a:r>
              <a:rPr lang="en-US" sz="2000" cap="none" dirty="0">
                <a:solidFill>
                  <a:schemeClr val="accent3">
                    <a:lumMod val="75000"/>
                  </a:schemeClr>
                </a:solidFill>
                <a:latin typeface="Arial" panose="020B0604020202020204" pitchFamily="34" charset="0"/>
                <a:cs typeface="Arial" panose="020B0604020202020204" pitchFamily="34" charset="0"/>
              </a:rPr>
              <a:t> a </a:t>
            </a:r>
            <a:r>
              <a:rPr lang="en-US" sz="2000" cap="none" dirty="0" err="1">
                <a:solidFill>
                  <a:schemeClr val="accent3">
                    <a:lumMod val="75000"/>
                  </a:schemeClr>
                </a:solidFill>
                <a:latin typeface="Arial" panose="020B0604020202020204" pitchFamily="34" charset="0"/>
                <a:cs typeface="Arial" panose="020B0604020202020204" pitchFamily="34" charset="0"/>
              </a:rPr>
              <a:t>été</a:t>
            </a:r>
            <a:r>
              <a:rPr lang="en-US" sz="2000" cap="none" dirty="0">
                <a:solidFill>
                  <a:schemeClr val="accent3">
                    <a:lumMod val="75000"/>
                  </a:schemeClr>
                </a:solidFill>
                <a:latin typeface="Arial" panose="020B0604020202020204" pitchFamily="34" charset="0"/>
                <a:cs typeface="Arial" panose="020B0604020202020204" pitchFamily="34" charset="0"/>
              </a:rPr>
              <a:t> </a:t>
            </a:r>
            <a:r>
              <a:rPr lang="fr-FR" sz="2000" dirty="0">
                <a:solidFill>
                  <a:schemeClr val="accent3">
                    <a:lumMod val="75000"/>
                  </a:schemeClr>
                </a:solidFill>
              </a:rPr>
              <a:t> </a:t>
            </a:r>
            <a:r>
              <a:rPr lang="fr-FR" sz="2000" cap="none" dirty="0">
                <a:solidFill>
                  <a:schemeClr val="accent3">
                    <a:lumMod val="75000"/>
                  </a:schemeClr>
                </a:solidFill>
                <a:latin typeface="Arial" panose="020B0604020202020204" pitchFamily="34" charset="0"/>
                <a:cs typeface="Arial" panose="020B0604020202020204" pitchFamily="34" charset="0"/>
              </a:rPr>
              <a:t>de trouver des personnes ayant ces troubles qui voulait bien gérer l’association.</a:t>
            </a:r>
            <a:endParaRPr lang="en-US" sz="2000" cap="none" dirty="0">
              <a:solidFill>
                <a:schemeClr val="accent3">
                  <a:lumMod val="75000"/>
                </a:schemeClr>
              </a:solidFill>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C25005C2-2966-4977-B42E-89304D8C514F}"/>
              </a:ext>
            </a:extLst>
          </p:cNvPr>
          <p:cNvPicPr>
            <a:picLocks noGrp="1" noChangeAspect="1"/>
          </p:cNvPicPr>
          <p:nvPr>
            <p:ph sz="half" idx="1"/>
          </p:nvPr>
        </p:nvPicPr>
        <p:blipFill>
          <a:blip r:embed="rId2"/>
          <a:stretch>
            <a:fillRect/>
          </a:stretch>
        </p:blipFill>
        <p:spPr>
          <a:xfrm>
            <a:off x="1257300" y="2295525"/>
            <a:ext cx="4800600" cy="3600450"/>
          </a:xfrm>
        </p:spPr>
      </p:pic>
      <p:pic>
        <p:nvPicPr>
          <p:cNvPr id="8" name="Content Placeholder 7">
            <a:extLst>
              <a:ext uri="{FF2B5EF4-FFF2-40B4-BE49-F238E27FC236}">
                <a16:creationId xmlns:a16="http://schemas.microsoft.com/office/drawing/2014/main" id="{BEBAB19A-C3C3-4D70-BE36-79E70DE30B8F}"/>
              </a:ext>
            </a:extLst>
          </p:cNvPr>
          <p:cNvPicPr>
            <a:picLocks noGrp="1" noChangeAspect="1"/>
          </p:cNvPicPr>
          <p:nvPr>
            <p:ph sz="half" idx="2"/>
          </p:nvPr>
        </p:nvPicPr>
        <p:blipFill>
          <a:blip r:embed="rId3"/>
          <a:stretch>
            <a:fillRect/>
          </a:stretch>
        </p:blipFill>
        <p:spPr>
          <a:xfrm>
            <a:off x="6648450" y="2295525"/>
            <a:ext cx="4800600" cy="3600450"/>
          </a:xfrm>
        </p:spPr>
      </p:pic>
    </p:spTree>
    <p:extLst>
      <p:ext uri="{BB962C8B-B14F-4D97-AF65-F5344CB8AC3E}">
        <p14:creationId xmlns:p14="http://schemas.microsoft.com/office/powerpoint/2010/main" val="39477110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F018F3DA-5818-4911-8B37-8244C5B4BFE6}"/>
              </a:ext>
            </a:extLst>
          </p:cNvPr>
          <p:cNvPicPr>
            <a:picLocks noGrp="1" noChangeAspect="1"/>
          </p:cNvPicPr>
          <p:nvPr>
            <p:ph idx="1"/>
          </p:nvPr>
        </p:nvPicPr>
        <p:blipFill>
          <a:blip r:embed="rId2"/>
          <a:stretch>
            <a:fillRect/>
          </a:stretch>
        </p:blipFill>
        <p:spPr>
          <a:xfrm>
            <a:off x="765175" y="1103908"/>
            <a:ext cx="6157913" cy="4618434"/>
          </a:xfrm>
        </p:spPr>
      </p:pic>
      <p:sp>
        <p:nvSpPr>
          <p:cNvPr id="4" name="Text Placeholder 3">
            <a:extLst>
              <a:ext uri="{FF2B5EF4-FFF2-40B4-BE49-F238E27FC236}">
                <a16:creationId xmlns:a16="http://schemas.microsoft.com/office/drawing/2014/main" id="{828D7130-DBCC-4A7C-A885-8528AFECE581}"/>
              </a:ext>
            </a:extLst>
          </p:cNvPr>
          <p:cNvSpPr>
            <a:spLocks noGrp="1"/>
          </p:cNvSpPr>
          <p:nvPr>
            <p:ph type="body" sz="half" idx="2"/>
          </p:nvPr>
        </p:nvSpPr>
        <p:spPr>
          <a:xfrm>
            <a:off x="8337885" y="624840"/>
            <a:ext cx="3092115" cy="5280660"/>
          </a:xfrm>
        </p:spPr>
        <p:txBody>
          <a:bodyPr>
            <a:normAutofit lnSpcReduction="10000"/>
          </a:bodyPr>
          <a:lstStyle/>
          <a:p>
            <a:pPr algn="just"/>
            <a:r>
              <a:rPr lang="fr-FR" sz="2200" dirty="0">
                <a:solidFill>
                  <a:schemeClr val="accent1">
                    <a:lumMod val="40000"/>
                    <a:lumOff val="60000"/>
                  </a:schemeClr>
                </a:solidFill>
              </a:rPr>
              <a:t>La plupart des actions menées se font au sein de l’association, comme des activités créatives, sportives, etc… deux actions ayant marqué l’association </a:t>
            </a:r>
            <a:r>
              <a:rPr lang="fr-FR" sz="2200" b="1" dirty="0">
                <a:solidFill>
                  <a:schemeClr val="accent1">
                    <a:lumMod val="40000"/>
                    <a:lumOff val="60000"/>
                  </a:schemeClr>
                </a:solidFill>
              </a:rPr>
              <a:t>sont le voyage à Maurice</a:t>
            </a:r>
            <a:r>
              <a:rPr lang="fr-FR" sz="2200" dirty="0">
                <a:solidFill>
                  <a:schemeClr val="accent1">
                    <a:lumMod val="40000"/>
                    <a:lumOff val="60000"/>
                  </a:schemeClr>
                </a:solidFill>
              </a:rPr>
              <a:t> et le </a:t>
            </a:r>
            <a:r>
              <a:rPr lang="fr-FR" sz="2200" b="1" dirty="0">
                <a:solidFill>
                  <a:schemeClr val="accent1">
                    <a:lumMod val="40000"/>
                    <a:lumOff val="60000"/>
                  </a:schemeClr>
                </a:solidFill>
              </a:rPr>
              <a:t>séjour au village Corail </a:t>
            </a:r>
            <a:r>
              <a:rPr lang="fr-FR" sz="2200" dirty="0">
                <a:solidFill>
                  <a:schemeClr val="accent1">
                    <a:lumMod val="40000"/>
                    <a:lumOff val="60000"/>
                  </a:schemeClr>
                </a:solidFill>
              </a:rPr>
              <a:t>à Saint Gilles les bains. En général les sorties organisées avec les adhérents se font le jeudi.</a:t>
            </a:r>
            <a:endParaRPr lang="en-US" sz="2200" dirty="0">
              <a:solidFill>
                <a:schemeClr val="accent1">
                  <a:lumMod val="40000"/>
                  <a:lumOff val="60000"/>
                </a:schemeClr>
              </a:solidFill>
            </a:endParaRPr>
          </a:p>
          <a:p>
            <a:endParaRPr lang="en-US" dirty="0">
              <a:solidFill>
                <a:schemeClr val="accent1">
                  <a:lumMod val="40000"/>
                  <a:lumOff val="60000"/>
                </a:schemeClr>
              </a:solidFill>
            </a:endParaRPr>
          </a:p>
        </p:txBody>
      </p:sp>
    </p:spTree>
    <p:extLst>
      <p:ext uri="{BB962C8B-B14F-4D97-AF65-F5344CB8AC3E}">
        <p14:creationId xmlns:p14="http://schemas.microsoft.com/office/powerpoint/2010/main" val="1351070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7237D-C3B3-4E63-9A90-E67C0A2948B4}"/>
              </a:ext>
            </a:extLst>
          </p:cNvPr>
          <p:cNvSpPr>
            <a:spLocks noGrp="1"/>
          </p:cNvSpPr>
          <p:nvPr>
            <p:ph type="title"/>
          </p:nvPr>
        </p:nvSpPr>
        <p:spPr/>
        <p:txBody>
          <a:bodyPr>
            <a:normAutofit/>
          </a:bodyPr>
          <a:lstStyle/>
          <a:p>
            <a:pPr algn="ctr"/>
            <a:r>
              <a:rPr lang="en-US" sz="2000" cap="none" dirty="0" err="1">
                <a:latin typeface="Arial" panose="020B0604020202020204" pitchFamily="34" charset="0"/>
                <a:cs typeface="Arial" panose="020B0604020202020204" pitchFamily="34" charset="0"/>
              </a:rPr>
              <a:t>L’association</a:t>
            </a:r>
            <a:r>
              <a:rPr lang="en-US" sz="2000" cap="none" dirty="0">
                <a:latin typeface="Arial" panose="020B0604020202020204" pitchFamily="34" charset="0"/>
                <a:cs typeface="Arial" panose="020B0604020202020204" pitchFamily="34" charset="0"/>
              </a:rPr>
              <a:t> tire </a:t>
            </a:r>
            <a:r>
              <a:rPr lang="en-US" sz="2000" cap="none" dirty="0" err="1">
                <a:latin typeface="Arial" panose="020B0604020202020204" pitchFamily="34" charset="0"/>
                <a:cs typeface="Arial" panose="020B0604020202020204" pitchFamily="34" charset="0"/>
              </a:rPr>
              <a:t>sa</a:t>
            </a:r>
            <a:r>
              <a:rPr lang="en-US" sz="2000" cap="none" dirty="0">
                <a:latin typeface="Arial" panose="020B0604020202020204" pitchFamily="34" charset="0"/>
                <a:cs typeface="Arial" panose="020B0604020202020204" pitchFamily="34" charset="0"/>
              </a:rPr>
              <a:t> force dans le fait </a:t>
            </a:r>
            <a:r>
              <a:rPr lang="fr-FR" sz="2000" cap="none" dirty="0">
                <a:latin typeface="Arial" panose="020B0604020202020204" pitchFamily="34" charset="0"/>
                <a:cs typeface="Arial" panose="020B0604020202020204" pitchFamily="34" charset="0"/>
              </a:rPr>
              <a:t>que les adhérents sont libres de venir ou non, ils n’ont pas d’objectif fixes en lien avec leur traitement. Ils décident eux même d’organiser des sorties ou des activités. L’association est gérée exclusivement par les adhérents. </a:t>
            </a:r>
            <a:br>
              <a:rPr lang="en-US" sz="2000" cap="none" dirty="0"/>
            </a:br>
            <a:endParaRPr lang="en-US" sz="2000" cap="none" dirty="0">
              <a:latin typeface="Arial" panose="020B060402020202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E10D82C1-8D5B-4CE0-9C86-3A0C6C0C99BF}"/>
              </a:ext>
            </a:extLst>
          </p:cNvPr>
          <p:cNvPicPr>
            <a:picLocks noGrp="1" noChangeAspect="1"/>
          </p:cNvPicPr>
          <p:nvPr>
            <p:ph sz="half" idx="1"/>
          </p:nvPr>
        </p:nvPicPr>
        <p:blipFill>
          <a:blip r:embed="rId2"/>
          <a:stretch>
            <a:fillRect/>
          </a:stretch>
        </p:blipFill>
        <p:spPr>
          <a:xfrm>
            <a:off x="1257300" y="2295525"/>
            <a:ext cx="4800600" cy="3600450"/>
          </a:xfrm>
        </p:spPr>
      </p:pic>
      <p:pic>
        <p:nvPicPr>
          <p:cNvPr id="8" name="Content Placeholder 7">
            <a:extLst>
              <a:ext uri="{FF2B5EF4-FFF2-40B4-BE49-F238E27FC236}">
                <a16:creationId xmlns:a16="http://schemas.microsoft.com/office/drawing/2014/main" id="{04687D19-2170-416A-9B64-DCAE042DFCD4}"/>
              </a:ext>
            </a:extLst>
          </p:cNvPr>
          <p:cNvPicPr>
            <a:picLocks noGrp="1" noChangeAspect="1"/>
          </p:cNvPicPr>
          <p:nvPr>
            <p:ph sz="half" idx="2"/>
          </p:nvPr>
        </p:nvPicPr>
        <p:blipFill>
          <a:blip r:embed="rId3"/>
          <a:stretch>
            <a:fillRect/>
          </a:stretch>
        </p:blipFill>
        <p:spPr>
          <a:xfrm>
            <a:off x="6648450" y="2295525"/>
            <a:ext cx="4800600" cy="3600450"/>
          </a:xfrm>
        </p:spPr>
      </p:pic>
    </p:spTree>
    <p:extLst>
      <p:ext uri="{BB962C8B-B14F-4D97-AF65-F5344CB8AC3E}">
        <p14:creationId xmlns:p14="http://schemas.microsoft.com/office/powerpoint/2010/main" val="4059991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295F7-F458-4913-9EC0-65549517249D}"/>
              </a:ext>
            </a:extLst>
          </p:cNvPr>
          <p:cNvSpPr>
            <a:spLocks noGrp="1"/>
          </p:cNvSpPr>
          <p:nvPr>
            <p:ph type="title"/>
          </p:nvPr>
        </p:nvSpPr>
        <p:spPr/>
        <p:txBody>
          <a:bodyPr>
            <a:noAutofit/>
          </a:bodyPr>
          <a:lstStyle/>
          <a:p>
            <a:pPr algn="ctr"/>
            <a:r>
              <a:rPr lang="fr-FR" sz="2800" dirty="0">
                <a:latin typeface="Arial" panose="020B0604020202020204" pitchFamily="34" charset="0"/>
                <a:cs typeface="Arial" panose="020B0604020202020204" pitchFamily="34" charset="0"/>
              </a:rPr>
              <a:t>L’association possède </a:t>
            </a:r>
            <a:r>
              <a:rPr lang="fr-FR" sz="2800" b="1" dirty="0">
                <a:latin typeface="Arial" panose="020B0604020202020204" pitchFamily="34" charset="0"/>
                <a:cs typeface="Arial" panose="020B0604020202020204" pitchFamily="34" charset="0"/>
              </a:rPr>
              <a:t>1 salarié, et 6 bénévoles </a:t>
            </a:r>
            <a:r>
              <a:rPr lang="fr-FR" sz="2800" dirty="0">
                <a:latin typeface="Arial" panose="020B0604020202020204" pitchFamily="34" charset="0"/>
                <a:cs typeface="Arial" panose="020B0604020202020204" pitchFamily="34" charset="0"/>
              </a:rPr>
              <a:t>pour s’occuper de l’association.</a:t>
            </a:r>
            <a:br>
              <a:rPr lang="en-US" sz="2800" dirty="0"/>
            </a:br>
            <a:endParaRPr lang="en-US" sz="2800" dirty="0"/>
          </a:p>
        </p:txBody>
      </p:sp>
      <p:pic>
        <p:nvPicPr>
          <p:cNvPr id="5" name="Content Placeholder 4">
            <a:extLst>
              <a:ext uri="{FF2B5EF4-FFF2-40B4-BE49-F238E27FC236}">
                <a16:creationId xmlns:a16="http://schemas.microsoft.com/office/drawing/2014/main" id="{8AC55F0C-915B-42CB-B5F5-862341AD965F}"/>
              </a:ext>
            </a:extLst>
          </p:cNvPr>
          <p:cNvPicPr>
            <a:picLocks noGrp="1" noChangeAspect="1"/>
          </p:cNvPicPr>
          <p:nvPr>
            <p:ph idx="1"/>
          </p:nvPr>
        </p:nvPicPr>
        <p:blipFill>
          <a:blip r:embed="rId2"/>
          <a:stretch>
            <a:fillRect/>
          </a:stretch>
        </p:blipFill>
        <p:spPr>
          <a:xfrm>
            <a:off x="3944408" y="2286000"/>
            <a:ext cx="4792133" cy="3594100"/>
          </a:xfrm>
          <a:prstGeom prst="rect">
            <a:avLst/>
          </a:prstGeom>
          <a:solidFill>
            <a:srgbClr val="FFFFFF">
              <a:shade val="85000"/>
            </a:srgbClr>
          </a:solid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21597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AFD03F63-3BE4-47C9-A6FF-9AEB7B5CFDE6}"/>
              </a:ext>
            </a:extLst>
          </p:cNvPr>
          <p:cNvPicPr>
            <a:picLocks noGrp="1" noChangeAspect="1"/>
          </p:cNvPicPr>
          <p:nvPr>
            <p:ph type="pic" idx="1"/>
          </p:nvPr>
        </p:nvPicPr>
        <p:blipFill>
          <a:blip r:embed="rId2"/>
          <a:srcRect t="23775" b="23775"/>
          <a:stretch>
            <a:fillRect/>
          </a:stretch>
        </p:blipFill>
        <p:spPr>
          <a:xfrm>
            <a:off x="715734" y="457200"/>
            <a:ext cx="6276766" cy="5852159"/>
          </a:xfrm>
        </p:spPr>
      </p:pic>
      <p:sp>
        <p:nvSpPr>
          <p:cNvPr id="2" name="Title 1">
            <a:extLst>
              <a:ext uri="{FF2B5EF4-FFF2-40B4-BE49-F238E27FC236}">
                <a16:creationId xmlns:a16="http://schemas.microsoft.com/office/drawing/2014/main" id="{75CB6708-45E1-4649-8E0B-AD3E44B2D957}"/>
              </a:ext>
            </a:extLst>
          </p:cNvPr>
          <p:cNvSpPr>
            <a:spLocks noGrp="1"/>
          </p:cNvSpPr>
          <p:nvPr>
            <p:ph type="title"/>
          </p:nvPr>
        </p:nvSpPr>
        <p:spPr>
          <a:xfrm>
            <a:off x="8337883" y="457200"/>
            <a:ext cx="3274997" cy="5593080"/>
          </a:xfrm>
        </p:spPr>
        <p:txBody>
          <a:bodyPr>
            <a:normAutofit/>
          </a:bodyPr>
          <a:lstStyle/>
          <a:p>
            <a:r>
              <a:rPr lang="fr-FR" sz="2400" dirty="0">
                <a:solidFill>
                  <a:schemeClr val="accent1">
                    <a:lumMod val="75000"/>
                  </a:schemeClr>
                </a:solidFill>
              </a:rPr>
              <a:t>Le principal moyen de communication est de faire du bouche à oreille,</a:t>
            </a:r>
            <a:br>
              <a:rPr lang="fr-FR" sz="2400" dirty="0">
                <a:solidFill>
                  <a:schemeClr val="accent1">
                    <a:lumMod val="75000"/>
                  </a:schemeClr>
                </a:solidFill>
              </a:rPr>
            </a:br>
            <a:r>
              <a:rPr lang="fr-FR" sz="2400" dirty="0">
                <a:solidFill>
                  <a:schemeClr val="accent1">
                    <a:lumMod val="75000"/>
                  </a:schemeClr>
                </a:solidFill>
              </a:rPr>
              <a:t>L’Association possède aussi une page </a:t>
            </a:r>
            <a:r>
              <a:rPr lang="fr-FR" sz="2400" dirty="0" err="1">
                <a:solidFill>
                  <a:schemeClr val="accent1">
                    <a:lumMod val="75000"/>
                  </a:schemeClr>
                </a:solidFill>
              </a:rPr>
              <a:t>facebook</a:t>
            </a:r>
            <a:r>
              <a:rPr lang="fr-FR" sz="2400" dirty="0">
                <a:solidFill>
                  <a:schemeClr val="accent1">
                    <a:lumMod val="75000"/>
                  </a:schemeClr>
                </a:solidFill>
              </a:rPr>
              <a:t>. </a:t>
            </a:r>
            <a:br>
              <a:rPr lang="en-US" sz="2400" dirty="0">
                <a:solidFill>
                  <a:schemeClr val="accent1">
                    <a:lumMod val="75000"/>
                  </a:schemeClr>
                </a:solidFill>
              </a:rPr>
            </a:br>
            <a:endParaRPr lang="en-US" sz="2400" dirty="0">
              <a:solidFill>
                <a:schemeClr val="accent1">
                  <a:lumMod val="75000"/>
                </a:schemeClr>
              </a:solidFill>
            </a:endParaRPr>
          </a:p>
        </p:txBody>
      </p:sp>
    </p:spTree>
    <p:extLst>
      <p:ext uri="{BB962C8B-B14F-4D97-AF65-F5344CB8AC3E}">
        <p14:creationId xmlns:p14="http://schemas.microsoft.com/office/powerpoint/2010/main" val="351824825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AF57B0-C98A-434C-8D7B-BB0D7A6EE4CA}"/>
              </a:ext>
            </a:extLst>
          </p:cNvPr>
          <p:cNvSpPr>
            <a:spLocks noGrp="1"/>
          </p:cNvSpPr>
          <p:nvPr>
            <p:ph type="title"/>
          </p:nvPr>
        </p:nvSpPr>
        <p:spPr>
          <a:xfrm>
            <a:off x="3242929" y="1073889"/>
            <a:ext cx="8049911" cy="951135"/>
          </a:xfrm>
        </p:spPr>
        <p:txBody>
          <a:bodyPr>
            <a:normAutofit/>
          </a:bodyPr>
          <a:lstStyle/>
          <a:p>
            <a:r>
              <a:rPr lang="en-US" sz="4000" dirty="0">
                <a:solidFill>
                  <a:schemeClr val="accent1">
                    <a:lumMod val="75000"/>
                  </a:schemeClr>
                </a:solidFill>
              </a:rPr>
              <a:t>Et les </a:t>
            </a:r>
            <a:r>
              <a:rPr lang="en-US" sz="4000" dirty="0" err="1">
                <a:solidFill>
                  <a:schemeClr val="accent1">
                    <a:lumMod val="75000"/>
                  </a:schemeClr>
                </a:solidFill>
              </a:rPr>
              <a:t>Partenaires</a:t>
            </a:r>
            <a:r>
              <a:rPr lang="en-US" sz="4000" dirty="0">
                <a:solidFill>
                  <a:schemeClr val="accent1">
                    <a:lumMod val="75000"/>
                  </a:schemeClr>
                </a:solidFill>
              </a:rPr>
              <a:t> ?</a:t>
            </a:r>
          </a:p>
        </p:txBody>
      </p:sp>
      <p:sp>
        <p:nvSpPr>
          <p:cNvPr id="3" name="Text Placeholder 2">
            <a:extLst>
              <a:ext uri="{FF2B5EF4-FFF2-40B4-BE49-F238E27FC236}">
                <a16:creationId xmlns:a16="http://schemas.microsoft.com/office/drawing/2014/main" id="{E525A5B9-3FB1-48B5-9658-3C505622191A}"/>
              </a:ext>
            </a:extLst>
          </p:cNvPr>
          <p:cNvSpPr>
            <a:spLocks noGrp="1"/>
          </p:cNvSpPr>
          <p:nvPr>
            <p:ph type="body" idx="1"/>
          </p:nvPr>
        </p:nvSpPr>
        <p:spPr>
          <a:xfrm>
            <a:off x="3242930" y="2438401"/>
            <a:ext cx="7017488" cy="3672516"/>
          </a:xfrm>
        </p:spPr>
        <p:txBody>
          <a:bodyPr/>
          <a:lstStyle/>
          <a:p>
            <a:r>
              <a:rPr lang="fr-FR" cap="none" dirty="0"/>
              <a:t>Le « Lions club » est bénévole avec l’association ainsi que « </a:t>
            </a:r>
            <a:r>
              <a:rPr lang="fr-FR" cap="none" dirty="0" err="1"/>
              <a:t>Alamande</a:t>
            </a:r>
            <a:r>
              <a:rPr lang="fr-FR" cap="none" dirty="0"/>
              <a:t> ».</a:t>
            </a:r>
          </a:p>
          <a:p>
            <a:endParaRPr lang="en-US" cap="none" dirty="0"/>
          </a:p>
          <a:p>
            <a:r>
              <a:rPr lang="fr-FR" cap="none" dirty="0"/>
              <a:t>L’association possède un parrain qui est contacté en cas de problème.</a:t>
            </a:r>
          </a:p>
          <a:p>
            <a:r>
              <a:rPr lang="fr-FR" cap="none" dirty="0"/>
              <a:t> </a:t>
            </a:r>
            <a:endParaRPr lang="en-US" cap="none" dirty="0"/>
          </a:p>
          <a:p>
            <a:r>
              <a:rPr lang="fr-FR" cap="none" dirty="0"/>
              <a:t>Et c’est « Allons dehors » qui est présent concernant l’intermédiation associatif.</a:t>
            </a:r>
            <a:endParaRPr lang="en-US" cap="none" dirty="0"/>
          </a:p>
          <a:p>
            <a:endParaRPr lang="en-US" dirty="0"/>
          </a:p>
        </p:txBody>
      </p:sp>
    </p:spTree>
    <p:extLst>
      <p:ext uri="{BB962C8B-B14F-4D97-AF65-F5344CB8AC3E}">
        <p14:creationId xmlns:p14="http://schemas.microsoft.com/office/powerpoint/2010/main" val="33981134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A0FB8-6656-4E31-B66B-4B9FD5F52197}"/>
              </a:ext>
            </a:extLst>
          </p:cNvPr>
          <p:cNvSpPr>
            <a:spLocks noGrp="1"/>
          </p:cNvSpPr>
          <p:nvPr>
            <p:ph type="title"/>
          </p:nvPr>
        </p:nvSpPr>
        <p:spPr/>
        <p:txBody>
          <a:bodyPr>
            <a:noAutofit/>
          </a:bodyPr>
          <a:lstStyle/>
          <a:p>
            <a:pPr algn="ctr"/>
            <a:r>
              <a:rPr lang="fr-FR" sz="2800" dirty="0">
                <a:solidFill>
                  <a:schemeClr val="accent1">
                    <a:lumMod val="75000"/>
                  </a:schemeClr>
                </a:solidFill>
                <a:latin typeface="Arial" panose="020B0604020202020204" pitchFamily="34" charset="0"/>
                <a:cs typeface="Arial" panose="020B0604020202020204" pitchFamily="34" charset="0"/>
              </a:rPr>
              <a:t>L’adhésion est de 10€/an. Et de 2€/sortie</a:t>
            </a:r>
            <a:br>
              <a:rPr lang="en-US" sz="2800" dirty="0">
                <a:solidFill>
                  <a:schemeClr val="accent1">
                    <a:lumMod val="75000"/>
                  </a:schemeClr>
                </a:solidFill>
                <a:latin typeface="Arial" panose="020B0604020202020204" pitchFamily="34" charset="0"/>
                <a:cs typeface="Arial" panose="020B0604020202020204" pitchFamily="34" charset="0"/>
              </a:rPr>
            </a:br>
            <a:r>
              <a:rPr lang="fr-FR" sz="2800" dirty="0">
                <a:solidFill>
                  <a:schemeClr val="accent1">
                    <a:lumMod val="75000"/>
                  </a:schemeClr>
                </a:solidFill>
                <a:latin typeface="Arial" panose="020B0604020202020204" pitchFamily="34" charset="0"/>
                <a:cs typeface="Arial" panose="020B0604020202020204" pitchFamily="34" charset="0"/>
              </a:rPr>
              <a:t>En comptant les sorties un adhérant payera 70€/an.</a:t>
            </a:r>
            <a:br>
              <a:rPr lang="en-US" sz="2800" dirty="0">
                <a:solidFill>
                  <a:schemeClr val="accent3">
                    <a:lumMod val="75000"/>
                  </a:schemeClr>
                </a:solidFill>
                <a:latin typeface="Arial" panose="020B0604020202020204" pitchFamily="34" charset="0"/>
                <a:cs typeface="Arial" panose="020B0604020202020204" pitchFamily="34" charset="0"/>
              </a:rPr>
            </a:br>
            <a:endParaRPr lang="en-US" sz="2800" dirty="0">
              <a:solidFill>
                <a:schemeClr val="accent3">
                  <a:lumMod val="75000"/>
                </a:schemeClr>
              </a:solidFill>
              <a:latin typeface="Arial" panose="020B0604020202020204" pitchFamily="34" charset="0"/>
              <a:cs typeface="Arial" panose="020B0604020202020204" pitchFamily="34" charset="0"/>
            </a:endParaRPr>
          </a:p>
        </p:txBody>
      </p:sp>
      <p:pic>
        <p:nvPicPr>
          <p:cNvPr id="5" name="Content Placeholder 4">
            <a:extLst>
              <a:ext uri="{FF2B5EF4-FFF2-40B4-BE49-F238E27FC236}">
                <a16:creationId xmlns:a16="http://schemas.microsoft.com/office/drawing/2014/main" id="{9B711975-870B-4DD1-BE04-0D4F39355BF4}"/>
              </a:ext>
            </a:extLst>
          </p:cNvPr>
          <p:cNvPicPr>
            <a:picLocks noGrp="1" noChangeAspect="1"/>
          </p:cNvPicPr>
          <p:nvPr>
            <p:ph idx="1"/>
          </p:nvPr>
        </p:nvPicPr>
        <p:blipFill>
          <a:blip r:embed="rId2"/>
          <a:stretch>
            <a:fillRect/>
          </a:stretch>
        </p:blipFill>
        <p:spPr>
          <a:xfrm>
            <a:off x="3944408" y="2286000"/>
            <a:ext cx="4792133" cy="35941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5863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0844CB-8923-45AD-B521-5D450186A919}"/>
              </a:ext>
            </a:extLst>
          </p:cNvPr>
          <p:cNvSpPr>
            <a:spLocks noGrp="1"/>
          </p:cNvSpPr>
          <p:nvPr>
            <p:ph type="title"/>
          </p:nvPr>
        </p:nvSpPr>
        <p:spPr>
          <a:xfrm>
            <a:off x="1251678" y="382384"/>
            <a:ext cx="10178322" cy="5881255"/>
          </a:xfrm>
        </p:spPr>
        <p:txBody>
          <a:bodyPr>
            <a:noAutofit/>
          </a:bodyPr>
          <a:lstStyle/>
          <a:p>
            <a:r>
              <a:rPr lang="fr-FR" sz="3200" cap="none" dirty="0">
                <a:solidFill>
                  <a:schemeClr val="accent1">
                    <a:lumMod val="50000"/>
                  </a:schemeClr>
                </a:solidFill>
                <a:latin typeface="Arial" panose="020B0604020202020204" pitchFamily="34" charset="0"/>
                <a:cs typeface="Arial" panose="020B0604020202020204" pitchFamily="34" charset="0"/>
              </a:rPr>
              <a:t>Le but de l’association étant de permettre aux adhérents de moins se sentir seuls alors il y en certaine satisfaction en voyant le nombre d’adhérents augmenter: </a:t>
            </a:r>
            <a:br>
              <a:rPr lang="fr-FR" sz="3200" cap="none" dirty="0">
                <a:solidFill>
                  <a:schemeClr val="accent1">
                    <a:lumMod val="50000"/>
                  </a:schemeClr>
                </a:solidFill>
                <a:latin typeface="Arial" panose="020B0604020202020204" pitchFamily="34" charset="0"/>
                <a:cs typeface="Arial" panose="020B0604020202020204" pitchFamily="34" charset="0"/>
              </a:rPr>
            </a:br>
            <a:br>
              <a:rPr lang="en-US" sz="3200" cap="none" dirty="0">
                <a:solidFill>
                  <a:schemeClr val="accent1">
                    <a:lumMod val="50000"/>
                  </a:schemeClr>
                </a:solidFill>
                <a:latin typeface="Arial" panose="020B0604020202020204" pitchFamily="34" charset="0"/>
                <a:cs typeface="Arial" panose="020B0604020202020204" pitchFamily="34" charset="0"/>
              </a:rPr>
            </a:br>
            <a:r>
              <a:rPr lang="en-US" sz="3200" cap="none" dirty="0">
                <a:solidFill>
                  <a:schemeClr val="accent1">
                    <a:lumMod val="50000"/>
                  </a:schemeClr>
                </a:solidFill>
                <a:latin typeface="Arial" panose="020B0604020202020204" pitchFamily="34" charset="0"/>
                <a:cs typeface="Arial" panose="020B0604020202020204" pitchFamily="34" charset="0"/>
              </a:rPr>
              <a:t>	 </a:t>
            </a:r>
            <a:br>
              <a:rPr lang="en-US" sz="3200" cap="none" dirty="0">
                <a:solidFill>
                  <a:schemeClr val="accent1">
                    <a:lumMod val="50000"/>
                  </a:schemeClr>
                </a:solidFill>
                <a:latin typeface="Arial" panose="020B0604020202020204" pitchFamily="34" charset="0"/>
                <a:cs typeface="Arial" panose="020B0604020202020204" pitchFamily="34" charset="0"/>
              </a:rPr>
            </a:br>
            <a:r>
              <a:rPr lang="en-US" sz="3200" cap="none" dirty="0">
                <a:solidFill>
                  <a:schemeClr val="accent1">
                    <a:lumMod val="50000"/>
                  </a:schemeClr>
                </a:solidFill>
                <a:latin typeface="Arial" panose="020B0604020202020204" pitchFamily="34" charset="0"/>
                <a:cs typeface="Arial" panose="020B0604020202020204" pitchFamily="34" charset="0"/>
              </a:rPr>
              <a:t>	 </a:t>
            </a:r>
            <a:r>
              <a:rPr lang="fr-FR" sz="3200" cap="none" dirty="0">
                <a:solidFill>
                  <a:schemeClr val="accent1">
                    <a:lumMod val="50000"/>
                  </a:schemeClr>
                </a:solidFill>
                <a:latin typeface="Arial" panose="020B0604020202020204" pitchFamily="34" charset="0"/>
                <a:cs typeface="Arial" panose="020B0604020202020204" pitchFamily="34" charset="0"/>
              </a:rPr>
              <a:t>2016 15/16 personnes par jour</a:t>
            </a:r>
            <a:br>
              <a:rPr lang="en-US" sz="3200" cap="none" dirty="0">
                <a:solidFill>
                  <a:schemeClr val="accent1">
                    <a:lumMod val="50000"/>
                  </a:schemeClr>
                </a:solidFill>
                <a:latin typeface="Arial" panose="020B0604020202020204" pitchFamily="34" charset="0"/>
                <a:cs typeface="Arial" panose="020B0604020202020204" pitchFamily="34" charset="0"/>
              </a:rPr>
            </a:br>
            <a:r>
              <a:rPr lang="en-US" sz="3200" cap="none" dirty="0">
                <a:solidFill>
                  <a:schemeClr val="accent1">
                    <a:lumMod val="50000"/>
                  </a:schemeClr>
                </a:solidFill>
                <a:latin typeface="Arial" panose="020B0604020202020204" pitchFamily="34" charset="0"/>
                <a:cs typeface="Arial" panose="020B0604020202020204" pitchFamily="34" charset="0"/>
              </a:rPr>
              <a:t>	 </a:t>
            </a:r>
            <a:r>
              <a:rPr lang="fr-FR" sz="3200" cap="none" dirty="0">
                <a:solidFill>
                  <a:schemeClr val="accent1">
                    <a:lumMod val="50000"/>
                  </a:schemeClr>
                </a:solidFill>
                <a:latin typeface="Arial" panose="020B0604020202020204" pitchFamily="34" charset="0"/>
                <a:cs typeface="Arial" panose="020B0604020202020204" pitchFamily="34" charset="0"/>
              </a:rPr>
              <a:t>2018 20/25 personnes par jour </a:t>
            </a:r>
            <a:br>
              <a:rPr lang="fr-FR" sz="3200" cap="none" dirty="0">
                <a:solidFill>
                  <a:schemeClr val="accent1">
                    <a:lumMod val="50000"/>
                  </a:schemeClr>
                </a:solidFill>
                <a:latin typeface="Arial" panose="020B0604020202020204" pitchFamily="34" charset="0"/>
                <a:cs typeface="Arial" panose="020B0604020202020204" pitchFamily="34" charset="0"/>
              </a:rPr>
            </a:br>
            <a:br>
              <a:rPr lang="fr-FR" sz="3200" cap="none" dirty="0">
                <a:solidFill>
                  <a:schemeClr val="accent1">
                    <a:lumMod val="50000"/>
                  </a:schemeClr>
                </a:solidFill>
                <a:latin typeface="Arial" panose="020B0604020202020204" pitchFamily="34" charset="0"/>
                <a:cs typeface="Arial" panose="020B0604020202020204" pitchFamily="34" charset="0"/>
              </a:rPr>
            </a:br>
            <a:r>
              <a:rPr lang="fr-FR" sz="3200" b="1" cap="none" dirty="0">
                <a:solidFill>
                  <a:schemeClr val="accent1">
                    <a:lumMod val="50000"/>
                  </a:schemeClr>
                </a:solidFill>
                <a:latin typeface="Arial" panose="020B0604020202020204" pitchFamily="34" charset="0"/>
                <a:cs typeface="Arial" panose="020B0604020202020204" pitchFamily="34" charset="0"/>
              </a:rPr>
              <a:t>soit deux fois plus en 2 ans</a:t>
            </a:r>
            <a:r>
              <a:rPr lang="fr-FR" sz="3200" cap="none" dirty="0">
                <a:solidFill>
                  <a:schemeClr val="accent1">
                    <a:lumMod val="50000"/>
                  </a:schemeClr>
                </a:solidFill>
                <a:latin typeface="Arial" panose="020B0604020202020204" pitchFamily="34" charset="0"/>
                <a:cs typeface="Arial" panose="020B0604020202020204" pitchFamily="34" charset="0"/>
              </a:rPr>
              <a:t>. </a:t>
            </a:r>
            <a:br>
              <a:rPr lang="fr-FR" sz="3200" cap="none" dirty="0">
                <a:solidFill>
                  <a:schemeClr val="accent1">
                    <a:lumMod val="50000"/>
                  </a:schemeClr>
                </a:solidFill>
                <a:latin typeface="Arial" panose="020B0604020202020204" pitchFamily="34" charset="0"/>
                <a:cs typeface="Arial" panose="020B0604020202020204" pitchFamily="34" charset="0"/>
              </a:rPr>
            </a:br>
            <a:br>
              <a:rPr lang="fr-FR" sz="3200" cap="none" dirty="0">
                <a:solidFill>
                  <a:schemeClr val="accent1">
                    <a:lumMod val="50000"/>
                  </a:schemeClr>
                </a:solidFill>
                <a:latin typeface="Arial" panose="020B0604020202020204" pitchFamily="34" charset="0"/>
                <a:cs typeface="Arial" panose="020B0604020202020204" pitchFamily="34" charset="0"/>
              </a:rPr>
            </a:br>
            <a:r>
              <a:rPr lang="fr-FR" sz="3200" cap="none" dirty="0">
                <a:solidFill>
                  <a:schemeClr val="accent1">
                    <a:lumMod val="50000"/>
                  </a:schemeClr>
                </a:solidFill>
                <a:latin typeface="Arial" panose="020B0604020202020204" pitchFamily="34" charset="0"/>
                <a:cs typeface="Arial" panose="020B0604020202020204" pitchFamily="34" charset="0"/>
              </a:rPr>
              <a:t>Les objectifs sont atteints.</a:t>
            </a:r>
            <a:br>
              <a:rPr lang="en-US" sz="3200" cap="none" dirty="0">
                <a:solidFill>
                  <a:schemeClr val="accent1">
                    <a:lumMod val="50000"/>
                  </a:schemeClr>
                </a:solidFill>
                <a:latin typeface="Arial" panose="020B0604020202020204" pitchFamily="34" charset="0"/>
                <a:cs typeface="Arial" panose="020B0604020202020204" pitchFamily="34" charset="0"/>
              </a:rPr>
            </a:br>
            <a:endParaRPr lang="en-US" sz="3200" cap="none" dirty="0">
              <a:solidFill>
                <a:schemeClr val="accent1">
                  <a:lumMod val="50000"/>
                </a:schemeClr>
              </a:solidFill>
              <a:latin typeface="Arial" panose="020B0604020202020204" pitchFamily="34" charset="0"/>
              <a:cs typeface="Arial" panose="020B0604020202020204" pitchFamily="34" charset="0"/>
            </a:endParaRPr>
          </a:p>
        </p:txBody>
      </p:sp>
      <p:sp>
        <p:nvSpPr>
          <p:cNvPr id="3" name="Arrow: Right 2">
            <a:extLst>
              <a:ext uri="{FF2B5EF4-FFF2-40B4-BE49-F238E27FC236}">
                <a16:creationId xmlns:a16="http://schemas.microsoft.com/office/drawing/2014/main" id="{FC96CE21-AA6C-40AD-9A2B-B8AEB1280C41}"/>
              </a:ext>
            </a:extLst>
          </p:cNvPr>
          <p:cNvSpPr/>
          <p:nvPr/>
        </p:nvSpPr>
        <p:spPr>
          <a:xfrm>
            <a:off x="1325880" y="3002280"/>
            <a:ext cx="899160" cy="4267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
        <p:nvSpPr>
          <p:cNvPr id="4" name="Arrow: Right 3">
            <a:extLst>
              <a:ext uri="{FF2B5EF4-FFF2-40B4-BE49-F238E27FC236}">
                <a16:creationId xmlns:a16="http://schemas.microsoft.com/office/drawing/2014/main" id="{77C8958E-5C16-434B-AD84-9DFC1059F3C0}"/>
              </a:ext>
            </a:extLst>
          </p:cNvPr>
          <p:cNvSpPr/>
          <p:nvPr/>
        </p:nvSpPr>
        <p:spPr>
          <a:xfrm>
            <a:off x="1325880" y="3535680"/>
            <a:ext cx="899160" cy="4267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endParaRPr>
          </a:p>
        </p:txBody>
      </p:sp>
    </p:spTree>
    <p:extLst>
      <p:ext uri="{BB962C8B-B14F-4D97-AF65-F5344CB8AC3E}">
        <p14:creationId xmlns:p14="http://schemas.microsoft.com/office/powerpoint/2010/main" val="25132482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47F1D-2804-4C7F-8873-B434DDA0D452}"/>
              </a:ext>
            </a:extLst>
          </p:cNvPr>
          <p:cNvSpPr>
            <a:spLocks noGrp="1"/>
          </p:cNvSpPr>
          <p:nvPr>
            <p:ph type="title"/>
          </p:nvPr>
        </p:nvSpPr>
        <p:spPr/>
        <p:txBody>
          <a:bodyPr>
            <a:noAutofit/>
          </a:bodyPr>
          <a:lstStyle/>
          <a:p>
            <a:pPr algn="ctr"/>
            <a:r>
              <a:rPr lang="fr-FR" sz="3200" dirty="0">
                <a:solidFill>
                  <a:schemeClr val="accent3">
                    <a:lumMod val="75000"/>
                  </a:schemeClr>
                </a:solidFill>
                <a:latin typeface="Agency FB" panose="020B0503020202020204" pitchFamily="34" charset="0"/>
              </a:rPr>
              <a:t>L’association est déjà bien reconnue car beaucoup d’établissements de santé qui accueillent ce type de public recommande cette association...</a:t>
            </a:r>
            <a:br>
              <a:rPr lang="en-US" sz="3200" dirty="0">
                <a:solidFill>
                  <a:schemeClr val="accent3">
                    <a:lumMod val="75000"/>
                  </a:schemeClr>
                </a:solidFill>
                <a:latin typeface="Agency FB" panose="020B0503020202020204" pitchFamily="34" charset="0"/>
              </a:rPr>
            </a:br>
            <a:endParaRPr lang="en-US" sz="3200" dirty="0">
              <a:solidFill>
                <a:schemeClr val="accent3">
                  <a:lumMod val="75000"/>
                </a:schemeClr>
              </a:solidFill>
              <a:latin typeface="Agency FB" panose="020B0503020202020204" pitchFamily="34" charset="0"/>
            </a:endParaRPr>
          </a:p>
        </p:txBody>
      </p:sp>
      <p:pic>
        <p:nvPicPr>
          <p:cNvPr id="5" name="Content Placeholder 4">
            <a:extLst>
              <a:ext uri="{FF2B5EF4-FFF2-40B4-BE49-F238E27FC236}">
                <a16:creationId xmlns:a16="http://schemas.microsoft.com/office/drawing/2014/main" id="{5FEF7DCD-A161-41CC-A1C3-6528F1097976}"/>
              </a:ext>
            </a:extLst>
          </p:cNvPr>
          <p:cNvPicPr>
            <a:picLocks noGrp="1" noChangeAspect="1"/>
          </p:cNvPicPr>
          <p:nvPr>
            <p:ph idx="1"/>
          </p:nvPr>
        </p:nvPicPr>
        <p:blipFill>
          <a:blip r:embed="rId2"/>
          <a:stretch>
            <a:fillRect/>
          </a:stretch>
        </p:blipFill>
        <p:spPr>
          <a:xfrm>
            <a:off x="3944408" y="2286000"/>
            <a:ext cx="4792133" cy="35941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extLst>
      <p:ext uri="{BB962C8B-B14F-4D97-AF65-F5344CB8AC3E}">
        <p14:creationId xmlns:p14="http://schemas.microsoft.com/office/powerpoint/2010/main" val="3366194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1599E-A48B-456A-959C-CEB62A1745E5}"/>
              </a:ext>
            </a:extLst>
          </p:cNvPr>
          <p:cNvSpPr>
            <a:spLocks noGrp="1"/>
          </p:cNvSpPr>
          <p:nvPr>
            <p:ph type="ctrTitle"/>
          </p:nvPr>
        </p:nvSpPr>
        <p:spPr>
          <a:xfrm>
            <a:off x="1276643" y="1021715"/>
            <a:ext cx="10318418" cy="4755368"/>
          </a:xfrm>
        </p:spPr>
        <p:txBody>
          <a:bodyPr/>
          <a:lstStyle/>
          <a:p>
            <a:r>
              <a:rPr lang="fr-FR" sz="4800" b="1" dirty="0">
                <a:latin typeface="Agency FB" panose="020B0503020202020204" pitchFamily="34" charset="0"/>
              </a:rPr>
              <a:t>« </a:t>
            </a:r>
            <a:r>
              <a:rPr lang="fr-FR" sz="4800" dirty="0">
                <a:latin typeface="Agency FB" panose="020B0503020202020204" pitchFamily="34" charset="0"/>
              </a:rPr>
              <a:t>réussir à donner envie à </a:t>
            </a:r>
            <a:r>
              <a:rPr lang="fr-FR" sz="4800">
                <a:latin typeface="Agency FB" panose="020B0503020202020204" pitchFamily="34" charset="0"/>
              </a:rPr>
              <a:t>un adhérent </a:t>
            </a:r>
            <a:r>
              <a:rPr lang="fr-FR" sz="4800" dirty="0">
                <a:latin typeface="Agency FB" panose="020B0503020202020204" pitchFamily="34" charset="0"/>
              </a:rPr>
              <a:t>à se lever, se laver et venir en association, c’est déjà gagné ! ».</a:t>
            </a:r>
            <a:endParaRPr lang="en-US" sz="4800" dirty="0">
              <a:latin typeface="Agency FB" panose="020B0503020202020204" pitchFamily="34" charset="0"/>
            </a:endParaRPr>
          </a:p>
        </p:txBody>
      </p:sp>
      <p:sp>
        <p:nvSpPr>
          <p:cNvPr id="3" name="Subtitle 2">
            <a:extLst>
              <a:ext uri="{FF2B5EF4-FFF2-40B4-BE49-F238E27FC236}">
                <a16:creationId xmlns:a16="http://schemas.microsoft.com/office/drawing/2014/main" id="{9285E90B-E17F-4B18-901A-8CF2B69411A8}"/>
              </a:ext>
            </a:extLst>
          </p:cNvPr>
          <p:cNvSpPr>
            <a:spLocks noGrp="1"/>
          </p:cNvSpPr>
          <p:nvPr>
            <p:ph type="subTitle" idx="1"/>
          </p:nvPr>
        </p:nvSpPr>
        <p:spPr>
          <a:xfrm>
            <a:off x="2245525" y="279436"/>
            <a:ext cx="8045373" cy="742279"/>
          </a:xfrm>
        </p:spPr>
        <p:txBody>
          <a:bodyPr/>
          <a:lstStyle/>
          <a:p>
            <a:r>
              <a:rPr lang="en-US" dirty="0" err="1"/>
              <a:t>Mais</a:t>
            </a:r>
            <a:r>
              <a:rPr lang="en-US" dirty="0"/>
              <a:t> </a:t>
            </a:r>
            <a:r>
              <a:rPr lang="en-US" dirty="0" err="1"/>
              <a:t>l’ideal</a:t>
            </a:r>
            <a:r>
              <a:rPr lang="en-US" dirty="0"/>
              <a:t>, </a:t>
            </a:r>
            <a:r>
              <a:rPr lang="en-US" dirty="0" err="1"/>
              <a:t>l’objectif</a:t>
            </a:r>
            <a:r>
              <a:rPr lang="en-US" dirty="0"/>
              <a:t> </a:t>
            </a:r>
            <a:r>
              <a:rPr lang="en-US" dirty="0" err="1"/>
              <a:t>absolu</a:t>
            </a:r>
            <a:r>
              <a:rPr lang="en-US" dirty="0"/>
              <a:t> de </a:t>
            </a:r>
            <a:r>
              <a:rPr lang="en-US" dirty="0" err="1"/>
              <a:t>l’association</a:t>
            </a:r>
            <a:r>
              <a:rPr lang="en-US" dirty="0"/>
              <a:t>, </a:t>
            </a:r>
            <a:r>
              <a:rPr lang="en-US" dirty="0" err="1"/>
              <a:t>ce</a:t>
            </a:r>
            <a:r>
              <a:rPr lang="en-US" dirty="0"/>
              <a:t> </a:t>
            </a:r>
            <a:r>
              <a:rPr lang="en-US" dirty="0" err="1"/>
              <a:t>serait</a:t>
            </a:r>
            <a:r>
              <a:rPr lang="en-US" dirty="0"/>
              <a:t> :</a:t>
            </a:r>
          </a:p>
        </p:txBody>
      </p:sp>
    </p:spTree>
    <p:extLst>
      <p:ext uri="{BB962C8B-B14F-4D97-AF65-F5344CB8AC3E}">
        <p14:creationId xmlns:p14="http://schemas.microsoft.com/office/powerpoint/2010/main" val="698125077"/>
      </p:ext>
    </p:extLst>
  </p:cSld>
  <p:clrMapOvr>
    <a:masterClrMapping/>
  </p:clrMapOvr>
</p:sld>
</file>

<file path=ppt/theme/theme1.xml><?xml version="1.0" encoding="utf-8"?>
<a:theme xmlns:a="http://schemas.openxmlformats.org/drawingml/2006/main" name="Badge">
  <a:themeElements>
    <a:clrScheme name="Badge">
      <a:dk1>
        <a:sysClr val="windowText" lastClr="000000"/>
      </a:dk1>
      <a:lt1>
        <a:sysClr val="window" lastClr="FFFFFF"/>
      </a:lt1>
      <a:dk2>
        <a:srgbClr val="0B082E"/>
      </a:dk2>
      <a:lt2>
        <a:srgbClr val="F3F3F2"/>
      </a:lt2>
      <a:accent1>
        <a:srgbClr val="62B4C6"/>
      </a:accent1>
      <a:accent2>
        <a:srgbClr val="1B376E"/>
      </a:accent2>
      <a:accent3>
        <a:srgbClr val="9EBE55"/>
      </a:accent3>
      <a:accent4>
        <a:srgbClr val="C65E5E"/>
      </a:accent4>
      <a:accent5>
        <a:srgbClr val="D3BA55"/>
      </a:accent5>
      <a:accent6>
        <a:srgbClr val="96648A"/>
      </a:accent6>
      <a:hlink>
        <a:srgbClr val="62B4C6"/>
      </a:hlink>
      <a:folHlink>
        <a:srgbClr val="96648A"/>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D71F8F05-6246-47AF-9E68-E57F6C93F792}"/>
    </a:ext>
  </a:extLst>
</a:theme>
</file>

<file path=docProps/app.xml><?xml version="1.0" encoding="utf-8"?>
<Properties xmlns="http://schemas.openxmlformats.org/officeDocument/2006/extended-properties" xmlns:vt="http://schemas.openxmlformats.org/officeDocument/2006/docPropsVTypes">
  <Template>TM10001106[[fn=Badge]]</Template>
  <TotalTime>120</TotalTime>
  <Words>861</Words>
  <Application>Microsoft Office PowerPoint</Application>
  <PresentationFormat>Widescreen</PresentationFormat>
  <Paragraphs>78</Paragraphs>
  <Slides>22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Agency FB</vt:lpstr>
      <vt:lpstr>Arial</vt:lpstr>
      <vt:lpstr>Gill Sans MT</vt:lpstr>
      <vt:lpstr>Impact</vt:lpstr>
      <vt:lpstr>Wingdings</vt:lpstr>
      <vt:lpstr>Badge</vt:lpstr>
      <vt:lpstr>GEM  (Groupe d'Entraide Mutuelle) </vt:lpstr>
      <vt:lpstr>LES GEM à La ruÉnion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Mais vous pouvez retrouver toutes ces informations dans:   lesCahiers pédagogiques de la CNSA</vt:lpstr>
      <vt:lpstr>GEM PASSERELLE, LA RÉUNION</vt:lpstr>
      <vt:lpstr>La creation de l’association</vt:lpstr>
      <vt:lpstr>Le public concerné, est un public composé de personnes ayant des troubles psychiques ou des personnes ayant eu des lésions cérébrales dues à un traumatisme.  La difficulté majeure pour l’association a été  de trouver des personnes ayant ces troubles qui voulait bien gérer l’association.</vt:lpstr>
      <vt:lpstr>PowerPoint Presentation</vt:lpstr>
      <vt:lpstr>L’association tire sa force dans le fait que les adhérents sont libres de venir ou non, ils n’ont pas d’objectif fixes en lien avec leur traitement. Ils décident eux même d’organiser des sorties ou des activités. L’association est gérée exclusivement par les adhérents.  </vt:lpstr>
      <vt:lpstr>L’association possède 1 salarié, et 6 bénévoles pour s’occuper de l’association. </vt:lpstr>
      <vt:lpstr>Le principal moyen de communication est de faire du bouche à oreille, L’Association possède aussi une page facebook.  </vt:lpstr>
      <vt:lpstr>Et les Partenaires ?</vt:lpstr>
      <vt:lpstr>L’adhésion est de 10€/an. Et de 2€/sortie En comptant les sorties un adhérant payera 70€/an. </vt:lpstr>
      <vt:lpstr>Le but de l’association étant de permettre aux adhérents de moins se sentir seuls alors il y en certaine satisfaction en voyant le nombre d’adhérents augmenter:        2016 15/16 personnes par jour   2018 20/25 personnes par jour   soit deux fois plus en 2 ans.   Les objectifs sont atteints. </vt:lpstr>
      <vt:lpstr>L’association est déjà bien reconnue car beaucoup d’établissements de santé qui accueillent ce type de public recommande cette association... </vt:lpstr>
      <vt:lpstr>« réussir à donner envie à un adhérent à se lever, se laver et venir en association, c’est déjà gagné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GEM  (Groupe d'Entraide Mutuelle)</dc:title>
  <dc:creator>Margot Evrard</dc:creator>
  <cp:lastModifiedBy>Margot Evrard</cp:lastModifiedBy>
  <cp:revision>19</cp:revision>
  <dcterms:created xsi:type="dcterms:W3CDTF">2018-11-30T03:49:22Z</dcterms:created>
  <dcterms:modified xsi:type="dcterms:W3CDTF">2018-11-30T10:17:04Z</dcterms:modified>
</cp:coreProperties>
</file>