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283" r:id="rId3"/>
    <p:sldId id="273" r:id="rId4"/>
    <p:sldId id="260" r:id="rId5"/>
    <p:sldId id="267" r:id="rId6"/>
  </p:sldIdLst>
  <p:sldSz cx="9144000" cy="6858000" type="screen4x3"/>
  <p:notesSz cx="6808788" cy="9940925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17" autoAdjust="0"/>
    <p:restoredTop sz="94676" autoAdjust="0"/>
  </p:normalViewPr>
  <p:slideViewPr>
    <p:cSldViewPr>
      <p:cViewPr>
        <p:scale>
          <a:sx n="70" d="100"/>
          <a:sy n="70" d="100"/>
        </p:scale>
        <p:origin x="-2022" y="-4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47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CF85A1-5F87-420A-8059-AD90207B88ED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6712" cy="4473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4245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6038" y="944245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A48523-5BC1-4F5A-8180-9956119228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153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48523-5BC1-4F5A-8180-995611922811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08740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48523-5BC1-4F5A-8180-99561192281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894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315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207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557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419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432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125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285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356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09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826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723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AF2C7-A291-4D49-AAE3-6E8BE01E0A5E}" type="datetimeFigureOut">
              <a:rPr lang="fr-FR" smtClean="0"/>
              <a:t>25/10/2018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43CEC-069C-45C9-ACF4-C1BEE2609A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654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3.wdp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microsoft.com/office/2007/relationships/hdphoto" Target="../media/hdphoto2.wdp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5.wdp"/><Relationship Id="rId18" Type="http://schemas.openxmlformats.org/officeDocument/2006/relationships/image" Target="../media/image19.png"/><Relationship Id="rId3" Type="http://schemas.openxmlformats.org/officeDocument/2006/relationships/image" Target="../media/image11.png"/><Relationship Id="rId7" Type="http://schemas.microsoft.com/office/2007/relationships/hdphoto" Target="../media/hdphoto2.wdp"/><Relationship Id="rId12" Type="http://schemas.openxmlformats.org/officeDocument/2006/relationships/image" Target="../media/image16.png"/><Relationship Id="rId17" Type="http://schemas.microsoft.com/office/2007/relationships/hdphoto" Target="../media/hdphoto7.wdp"/><Relationship Id="rId2" Type="http://schemas.openxmlformats.org/officeDocument/2006/relationships/image" Target="../media/image10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microsoft.com/office/2007/relationships/hdphoto" Target="../media/hdphoto4.wdp"/><Relationship Id="rId5" Type="http://schemas.openxmlformats.org/officeDocument/2006/relationships/image" Target="../media/image6.png"/><Relationship Id="rId15" Type="http://schemas.microsoft.com/office/2007/relationships/hdphoto" Target="../media/hdphoto6.wdp"/><Relationship Id="rId10" Type="http://schemas.openxmlformats.org/officeDocument/2006/relationships/image" Target="../media/image15.png"/><Relationship Id="rId19" Type="http://schemas.microsoft.com/office/2007/relationships/hdphoto" Target="../media/hdphoto8.wdp"/><Relationship Id="rId4" Type="http://schemas.openxmlformats.org/officeDocument/2006/relationships/image" Target="../media/image12.png"/><Relationship Id="rId9" Type="http://schemas.openxmlformats.org/officeDocument/2006/relationships/image" Target="../media/image14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microsoft.com/office/2007/relationships/hdphoto" Target="../media/hdphoto13.wdp"/><Relationship Id="rId3" Type="http://schemas.openxmlformats.org/officeDocument/2006/relationships/image" Target="../media/image6.png"/><Relationship Id="rId7" Type="http://schemas.microsoft.com/office/2007/relationships/hdphoto" Target="../media/hdphoto10.wdp"/><Relationship Id="rId12" Type="http://schemas.openxmlformats.org/officeDocument/2006/relationships/image" Target="../media/image24.png"/><Relationship Id="rId2" Type="http://schemas.openxmlformats.org/officeDocument/2006/relationships/image" Target="../media/image14.png"/><Relationship Id="rId16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microsoft.com/office/2007/relationships/hdphoto" Target="../media/hdphoto12.wdp"/><Relationship Id="rId5" Type="http://schemas.microsoft.com/office/2007/relationships/hdphoto" Target="../media/hdphoto9.wdp"/><Relationship Id="rId15" Type="http://schemas.openxmlformats.org/officeDocument/2006/relationships/image" Target="../media/image26.png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microsoft.com/office/2007/relationships/hdphoto" Target="../media/hdphoto11.wdp"/><Relationship Id="rId1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12" Type="http://schemas.openxmlformats.org/officeDocument/2006/relationships/image" Target="../media/image2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microsoft.com/office/2007/relationships/hdphoto" Target="../media/hdphoto2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ieren 6"/>
          <p:cNvGrpSpPr/>
          <p:nvPr/>
        </p:nvGrpSpPr>
        <p:grpSpPr>
          <a:xfrm>
            <a:off x="-6374" y="1882711"/>
            <a:ext cx="9186885" cy="4625258"/>
            <a:chOff x="284163" y="2149158"/>
            <a:chExt cx="8593137" cy="4164073"/>
          </a:xfrm>
        </p:grpSpPr>
        <p:sp>
          <p:nvSpPr>
            <p:cNvPr id="5" name="Rechteck 18"/>
            <p:cNvSpPr/>
            <p:nvPr/>
          </p:nvSpPr>
          <p:spPr>
            <a:xfrm>
              <a:off x="296863" y="2149158"/>
              <a:ext cx="8580437" cy="2677053"/>
            </a:xfrm>
            <a:prstGeom prst="rect">
              <a:avLst/>
            </a:prstGeom>
            <a:blipFill dpi="0" rotWithShape="1">
              <a:blip r:embed="rId3">
                <a:alphaModFix amt="65000"/>
                <a:lum bright="70000" contrast="-70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pic>
          <p:nvPicPr>
            <p:cNvPr id="6" name="Picture 64"/>
            <p:cNvPicPr>
              <a:picLocks noChangeAspect="1" noChangeArrowheads="1"/>
            </p:cNvPicPr>
            <p:nvPr/>
          </p:nvPicPr>
          <p:blipFill rotWithShape="1">
            <a:blip r:embed="rId4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360" b="100000" l="312" r="94548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3" r="6933"/>
            <a:stretch/>
          </p:blipFill>
          <p:spPr bwMode="auto">
            <a:xfrm>
              <a:off x="284163" y="3840480"/>
              <a:ext cx="8580437" cy="2353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" descr="https://www.cremesso.at/media/image/90/72/93/teaser-accessories5846cbaded6e9.pn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9646" b="17599"/>
            <a:stretch/>
          </p:blipFill>
          <p:spPr bwMode="auto">
            <a:xfrm>
              <a:off x="2275093" y="2667780"/>
              <a:ext cx="2047223" cy="2658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2" descr="https://www.cremesso.at/media/image/58/f0/61/milchschaumer583c14706b7e6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26" r="18778" b="26080"/>
            <a:stretch/>
          </p:blipFill>
          <p:spPr bwMode="auto">
            <a:xfrm>
              <a:off x="334268" y="3237566"/>
              <a:ext cx="1951019" cy="2314788"/>
            </a:xfrm>
            <a:prstGeom prst="rect">
              <a:avLst/>
            </a:prstGeom>
            <a:noFill/>
            <a:effectLst>
              <a:outerShdw blurRad="152400" dist="12700" dir="5400000" sx="85000" sy="85000" rotWithShape="0">
                <a:prstClr val="black">
                  <a:alpha val="56000"/>
                </a:prstClr>
              </a:outerShdw>
              <a:reflection blurRad="6350" stA="52000" endA="300" endPos="35000" dir="5400000" sy="-100000" algn="bl" rotWithShape="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94" descr="\\sfil101\burric$\Desktop\Delicio_Latte_A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2760" y="4424824"/>
              <a:ext cx="940561" cy="1888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75" y="199486"/>
            <a:ext cx="41148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backgroundMark x1="27407" y1="97976" x2="27407" y2="97976"/>
                        <a14:backgroundMark x1="11852" y1="95142" x2="11852" y2="95142"/>
                        <a14:backgroundMark x1="72963" y1="96761" x2="72963" y2="96761"/>
                        <a14:backgroundMark x1="67778" y1="97571" x2="67778" y2="97571"/>
                        <a14:backgroundMark x1="86667" y1="97976" x2="86667" y2="979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504" y="2542974"/>
            <a:ext cx="3211520" cy="2937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9550" l="6173" r="95473">
                        <a14:foregroundMark x1="46502" y1="26126" x2="46502" y2="26126"/>
                        <a14:foregroundMark x1="42798" y1="25676" x2="42798" y2="25676"/>
                        <a14:foregroundMark x1="41152" y1="25676" x2="41152" y2="25676"/>
                        <a14:foregroundMark x1="34568" y1="25000" x2="34568" y2="25000"/>
                        <a14:foregroundMark x1="32922" y1="25450" x2="32922" y2="25450"/>
                        <a14:foregroundMark x1="37037" y1="19820" x2="37037" y2="19820"/>
                        <a14:foregroundMark x1="48148" y1="19369" x2="48148" y2="19369"/>
                        <a14:foregroundMark x1="55144" y1="20270" x2="55144" y2="20270"/>
                        <a14:foregroundMark x1="64609" y1="19369" x2="64609" y2="19369"/>
                        <a14:foregroundMark x1="61317" y1="24775" x2="61317" y2="24775"/>
                        <a14:foregroundMark x1="68313" y1="24324" x2="68313" y2="24324"/>
                        <a14:foregroundMark x1="51852" y1="24324" x2="51852" y2="243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820" y="3347269"/>
            <a:ext cx="1167741" cy="213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2" descr="\\sfil101\burric$\Desktop\Doppelwand_Espresso_hell_PAS_mittel_S_NP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875" y="4428072"/>
            <a:ext cx="1645700" cy="1286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re 1"/>
          <p:cNvSpPr>
            <a:spLocks noGrp="1"/>
          </p:cNvSpPr>
          <p:nvPr>
            <p:ph type="title"/>
          </p:nvPr>
        </p:nvSpPr>
        <p:spPr>
          <a:xfrm>
            <a:off x="-33025" y="1052736"/>
            <a:ext cx="9177025" cy="558540"/>
          </a:xfrm>
        </p:spPr>
        <p:txBody>
          <a:bodyPr>
            <a:normAutofit/>
          </a:bodyPr>
          <a:lstStyle/>
          <a:p>
            <a:r>
              <a:rPr lang="fr-FR" sz="2400" dirty="0" smtClean="0">
                <a:latin typeface="Franklin Gothic Demi" panose="020B0703020102020204" pitchFamily="34" charset="0"/>
              </a:rPr>
              <a:t>PROFESSIONAL LINE</a:t>
            </a:r>
            <a:endParaRPr lang="fr-FR" sz="2400" dirty="0">
              <a:latin typeface="Franklin Gothic Demi" panose="020B07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92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9" r="2848" b="3424"/>
          <a:stretch/>
        </p:blipFill>
        <p:spPr bwMode="auto">
          <a:xfrm>
            <a:off x="-360709" y="1219633"/>
            <a:ext cx="9562313" cy="4562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5330652" y="3645024"/>
            <a:ext cx="3633836" cy="2137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5328592" y="1219634"/>
            <a:ext cx="3635896" cy="278543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4968552" y="340983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1600" dirty="0" smtClean="0">
                <a:solidFill>
                  <a:srgbClr val="FF0000"/>
                </a:solidFill>
                <a:latin typeface="Franklin Gothic Demi" panose="020B0703020102020204" pitchFamily="34" charset="0"/>
              </a:rPr>
              <a:t>192 capsules «</a:t>
            </a:r>
            <a:r>
              <a:rPr lang="fr-FR" sz="1600" dirty="0">
                <a:solidFill>
                  <a:srgbClr val="FF0000"/>
                </a:solidFill>
                <a:latin typeface="Franklin Gothic Demi" panose="020B0703020102020204" pitchFamily="34" charset="0"/>
              </a:rPr>
              <a:t> </a:t>
            </a:r>
            <a:r>
              <a:rPr lang="fr-FR" sz="1600" dirty="0" smtClean="0">
                <a:solidFill>
                  <a:srgbClr val="FF0000"/>
                </a:solidFill>
                <a:latin typeface="Franklin Gothic Demi" panose="020B0703020102020204" pitchFamily="34" charset="0"/>
              </a:rPr>
              <a:t>Découverte</a:t>
            </a:r>
            <a:r>
              <a:rPr lang="fr-FR" sz="1600" dirty="0">
                <a:solidFill>
                  <a:srgbClr val="FF0000"/>
                </a:solidFill>
                <a:latin typeface="Franklin Gothic Demi" panose="020B0703020102020204" pitchFamily="34" charset="0"/>
              </a:rPr>
              <a:t> </a:t>
            </a:r>
            <a:r>
              <a:rPr lang="fr-FR" sz="1600" dirty="0" smtClean="0">
                <a:solidFill>
                  <a:srgbClr val="FF0000"/>
                </a:solidFill>
                <a:latin typeface="Franklin Gothic Demi" panose="020B0703020102020204" pitchFamily="34" charset="0"/>
              </a:rPr>
              <a:t>»*</a:t>
            </a:r>
            <a:endParaRPr lang="fr-FR" sz="1600" dirty="0">
              <a:solidFill>
                <a:srgbClr val="FF0000"/>
              </a:solidFill>
              <a:latin typeface="Franklin Gothic Demi" panose="020B0703020102020204" pitchFamily="34" charset="0"/>
            </a:endParaRPr>
          </a:p>
          <a:p>
            <a:pPr algn="ctr"/>
            <a:r>
              <a:rPr lang="fr-FR" sz="1200" dirty="0">
                <a:solidFill>
                  <a:schemeClr val="bg1"/>
                </a:solidFill>
                <a:latin typeface="Franklin Gothic Book" panose="020B0503020102020204" pitchFamily="34" charset="0"/>
              </a:rPr>
              <a:t>soit 12 boites de 16 capsules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999" y="3645024"/>
            <a:ext cx="763328" cy="763328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ZoneTexte 17"/>
          <p:cNvSpPr txBox="1"/>
          <p:nvPr/>
        </p:nvSpPr>
        <p:spPr>
          <a:xfrm>
            <a:off x="6174066" y="4365104"/>
            <a:ext cx="1980029" cy="9694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fr-FR" sz="4800" b="1" dirty="0" smtClean="0">
                <a:latin typeface="Franklin Gothic Demi" panose="020B0703020102020204" pitchFamily="34" charset="0"/>
              </a:rPr>
              <a:t> </a:t>
            </a:r>
            <a:r>
              <a:rPr lang="fr-FR" sz="3200" dirty="0" smtClean="0">
                <a:solidFill>
                  <a:schemeClr val="bg1"/>
                </a:solidFill>
                <a:latin typeface="Franklin Gothic Demi" panose="020B0703020102020204" pitchFamily="34" charset="0"/>
              </a:rPr>
              <a:t>199</a:t>
            </a:r>
            <a:r>
              <a:rPr lang="fr-FR" sz="3200" dirty="0">
                <a:solidFill>
                  <a:schemeClr val="bg1"/>
                </a:solidFill>
                <a:latin typeface="Franklin Gothic Demi" panose="020B0703020102020204" pitchFamily="34" charset="0"/>
              </a:rPr>
              <a:t>€</a:t>
            </a:r>
            <a:r>
              <a:rPr lang="fr-FR" sz="3200" dirty="0" smtClean="0">
                <a:solidFill>
                  <a:schemeClr val="bg1"/>
                </a:solidFill>
                <a:latin typeface="Franklin Gothic Demi" panose="020B0703020102020204" pitchFamily="34" charset="0"/>
              </a:rPr>
              <a:t> </a:t>
            </a:r>
            <a:r>
              <a:rPr lang="fr-FR" sz="3200" dirty="0" err="1" smtClean="0">
                <a:solidFill>
                  <a:schemeClr val="bg1"/>
                </a:solidFill>
                <a:latin typeface="Franklin Gothic Demi" panose="020B0703020102020204" pitchFamily="34" charset="0"/>
              </a:rPr>
              <a:t>ht</a:t>
            </a:r>
            <a:r>
              <a:rPr lang="fr-FR" sz="2800" dirty="0" smtClean="0">
                <a:solidFill>
                  <a:schemeClr val="bg1"/>
                </a:solidFill>
                <a:latin typeface="Franklin Gothic Demi" panose="020B0703020102020204" pitchFamily="34" charset="0"/>
              </a:rPr>
              <a:t>*</a:t>
            </a:r>
            <a:endParaRPr lang="fr-FR" sz="3200" dirty="0" smtClean="0">
              <a:solidFill>
                <a:schemeClr val="bg1"/>
              </a:solidFill>
              <a:latin typeface="Franklin Gothic Demi" panose="020B0703020102020204" pitchFamily="34" charset="0"/>
            </a:endParaRPr>
          </a:p>
          <a:p>
            <a:pPr algn="ctr"/>
            <a:endParaRPr lang="fr-FR" sz="900" b="1" dirty="0">
              <a:latin typeface="Franklin Gothic Demi" panose="020B0703020102020204" pitchFamily="34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058941" y="5065439"/>
            <a:ext cx="23294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Franklin Gothic Book" panose="020B0503020102020204" pitchFamily="34" charset="0"/>
              </a:rPr>
              <a:t>   * au lieu de 244,10€ HT</a:t>
            </a:r>
            <a:endParaRPr lang="fr-FR" sz="140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-360709" y="0"/>
            <a:ext cx="9562313" cy="121963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-360710" y="5782381"/>
            <a:ext cx="9562313" cy="11282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Titre 1"/>
          <p:cNvSpPr>
            <a:spLocks noGrp="1"/>
          </p:cNvSpPr>
          <p:nvPr>
            <p:ph type="title"/>
          </p:nvPr>
        </p:nvSpPr>
        <p:spPr>
          <a:xfrm>
            <a:off x="382388" y="38316"/>
            <a:ext cx="8229600" cy="1143000"/>
          </a:xfrm>
        </p:spPr>
        <p:txBody>
          <a:bodyPr>
            <a:no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Savourez la qualité                    dès maintenant </a:t>
            </a:r>
            <a:br>
              <a:rPr lang="fr-FR" sz="2400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</a:br>
            <a:r>
              <a:rPr lang="fr-FR" sz="2400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avec notre</a:t>
            </a:r>
            <a:r>
              <a:rPr lang="fr-FR" sz="2400" dirty="0" smtClean="0">
                <a:solidFill>
                  <a:srgbClr val="FF0000"/>
                </a:solidFill>
                <a:latin typeface="Franklin Gothic Heavy" panose="020B0903020102020204" pitchFamily="34" charset="0"/>
              </a:rPr>
              <a:t> pack « Découverte »</a:t>
            </a:r>
            <a:endParaRPr lang="fr-FR" sz="2400" dirty="0">
              <a:solidFill>
                <a:srgbClr val="FF0000"/>
              </a:solidFill>
              <a:latin typeface="Franklin Gothic Heavy" panose="020B0903020102020204" pitchFamily="34" charset="0"/>
            </a:endParaRPr>
          </a:p>
        </p:txBody>
      </p:sp>
      <p:sp>
        <p:nvSpPr>
          <p:cNvPr id="20" name="Titre 1"/>
          <p:cNvSpPr txBox="1">
            <a:spLocks/>
          </p:cNvSpPr>
          <p:nvPr/>
        </p:nvSpPr>
        <p:spPr>
          <a:xfrm>
            <a:off x="-360710" y="577499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000" dirty="0" smtClean="0">
                <a:solidFill>
                  <a:schemeClr val="bg1"/>
                </a:solidFill>
                <a:latin typeface="Franklin Gothic Demi" panose="020B0703020102020204" pitchFamily="34" charset="0"/>
              </a:rPr>
              <a:t>SAV inclus la 1</a:t>
            </a:r>
            <a:r>
              <a:rPr lang="fr-FR" sz="2000" baseline="30000" dirty="0" smtClean="0">
                <a:solidFill>
                  <a:schemeClr val="bg1"/>
                </a:solidFill>
                <a:latin typeface="Franklin Gothic Demi" panose="020B0703020102020204" pitchFamily="34" charset="0"/>
              </a:rPr>
              <a:t>ère</a:t>
            </a:r>
            <a:r>
              <a:rPr lang="fr-FR" sz="2000" dirty="0" smtClean="0">
                <a:solidFill>
                  <a:schemeClr val="bg1"/>
                </a:solidFill>
                <a:latin typeface="Franklin Gothic Demi" panose="020B0703020102020204" pitchFamily="34" charset="0"/>
              </a:rPr>
              <a:t> année</a:t>
            </a:r>
            <a:endParaRPr lang="fr-FR" sz="2000" dirty="0">
              <a:solidFill>
                <a:schemeClr val="bg1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-208162" y="5865526"/>
            <a:ext cx="63168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1400" dirty="0" smtClean="0">
                <a:solidFill>
                  <a:schemeClr val="bg1"/>
                </a:solidFill>
              </a:rPr>
              <a:t>* </a:t>
            </a:r>
            <a:r>
              <a:rPr lang="en-US" sz="1400" dirty="0" err="1" smtClean="0">
                <a:solidFill>
                  <a:schemeClr val="bg1"/>
                </a:solidFill>
              </a:rPr>
              <a:t>Ristretto</a:t>
            </a:r>
            <a:r>
              <a:rPr lang="en-US" sz="1400" dirty="0" smtClean="0">
                <a:solidFill>
                  <a:schemeClr val="bg1"/>
                </a:solidFill>
              </a:rPr>
              <a:t>, Espresso, Espresso Forte, </a:t>
            </a:r>
            <a:r>
              <a:rPr lang="en-US" sz="1400" dirty="0" err="1" smtClean="0">
                <a:solidFill>
                  <a:schemeClr val="bg1"/>
                </a:solidFill>
              </a:rPr>
              <a:t>Lungo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fr-FR" sz="1400" dirty="0" smtClean="0">
                <a:solidFill>
                  <a:schemeClr val="bg1"/>
                </a:solidFill>
              </a:rPr>
              <a:t>Forte, </a:t>
            </a:r>
            <a:r>
              <a:rPr lang="en-US" sz="1400" dirty="0" err="1" smtClean="0">
                <a:solidFill>
                  <a:schemeClr val="bg1"/>
                </a:solidFill>
              </a:rPr>
              <a:t>Decaffeinato</a:t>
            </a:r>
            <a:r>
              <a:rPr lang="en-US" sz="1400" dirty="0" smtClean="0">
                <a:solidFill>
                  <a:schemeClr val="bg1"/>
                </a:solidFill>
              </a:rPr>
              <a:t>, </a:t>
            </a:r>
            <a:r>
              <a:rPr lang="en-US" sz="1400" dirty="0" smtClean="0">
                <a:solidFill>
                  <a:schemeClr val="bg1"/>
                </a:solidFill>
              </a:rPr>
              <a:t>, </a:t>
            </a:r>
            <a:r>
              <a:rPr lang="en-US" sz="1400" dirty="0" err="1" smtClean="0">
                <a:solidFill>
                  <a:schemeClr val="bg1"/>
                </a:solidFill>
              </a:rPr>
              <a:t>Thé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fr-FR" sz="1400" dirty="0" err="1" smtClean="0">
                <a:solidFill>
                  <a:schemeClr val="bg1"/>
                </a:solidFill>
              </a:rPr>
              <a:t>Ceylon</a:t>
            </a:r>
            <a:r>
              <a:rPr lang="fr-FR" sz="1400" dirty="0" smtClean="0">
                <a:solidFill>
                  <a:schemeClr val="bg1"/>
                </a:solidFill>
              </a:rPr>
              <a:t> </a:t>
            </a:r>
            <a:r>
              <a:rPr lang="fr-FR" sz="1400" dirty="0" err="1">
                <a:solidFill>
                  <a:schemeClr val="bg1"/>
                </a:solidFill>
              </a:rPr>
              <a:t>Pekoe</a:t>
            </a:r>
            <a:r>
              <a:rPr lang="fr-FR" sz="14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314" y="287907"/>
            <a:ext cx="1409423" cy="33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466" y="6173303"/>
            <a:ext cx="2207933" cy="52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backgroundMark x1="27407" y1="97976" x2="27407" y2="97976"/>
                        <a14:backgroundMark x1="11852" y1="95142" x2="11852" y2="95142"/>
                        <a14:backgroundMark x1="72963" y1="96761" x2="72963" y2="96761"/>
                        <a14:backgroundMark x1="67778" y1="97571" x2="67778" y2="97571"/>
                        <a14:backgroundMark x1="86667" y1="97976" x2="86667" y2="979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0" y="1334510"/>
            <a:ext cx="4736471" cy="4332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6270">
            <a:off x="-4924" y="1696536"/>
            <a:ext cx="1289775" cy="1317294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ZoneTexte 14"/>
          <p:cNvSpPr txBox="1"/>
          <p:nvPr/>
        </p:nvSpPr>
        <p:spPr>
          <a:xfrm>
            <a:off x="323528" y="5312077"/>
            <a:ext cx="3228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rgbClr val="FF0000"/>
                </a:solidFill>
                <a:latin typeface="Franklin Gothic Demi" panose="020B0703020102020204" pitchFamily="34" charset="0"/>
              </a:rPr>
              <a:t>1 Cremesso Compact One PRO</a:t>
            </a:r>
          </a:p>
          <a:p>
            <a:pPr algn="ctr"/>
            <a:r>
              <a:rPr lang="fr-FR" sz="1200" dirty="0" smtClean="0">
                <a:solidFill>
                  <a:schemeClr val="bg1"/>
                </a:solidFill>
                <a:latin typeface="Franklin Gothic Book" panose="020B0503020102020204" pitchFamily="34" charset="0"/>
              </a:rPr>
              <a:t>Coloris gris</a:t>
            </a:r>
            <a:endParaRPr lang="fr-FR" sz="120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30" name="Picture 4" descr="Cremesso Ceylon Pekoe Te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680" y="1950437"/>
            <a:ext cx="1733504" cy="1557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185" b="98341" l="5063" r="953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066" y="1551252"/>
            <a:ext cx="717398" cy="127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171" b="99297" l="1613" r="955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327" y="1560181"/>
            <a:ext cx="709443" cy="1221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9874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102" y="1595509"/>
            <a:ext cx="642895" cy="1221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9" b="100000" l="0" r="991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143513"/>
            <a:ext cx="652228" cy="1214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99550" l="6173" r="95473">
                        <a14:foregroundMark x1="46502" y1="26126" x2="46502" y2="26126"/>
                        <a14:foregroundMark x1="42798" y1="25676" x2="42798" y2="25676"/>
                        <a14:foregroundMark x1="41152" y1="25676" x2="41152" y2="25676"/>
                        <a14:foregroundMark x1="34568" y1="25000" x2="34568" y2="25000"/>
                        <a14:foregroundMark x1="32922" y1="25450" x2="32922" y2="25450"/>
                        <a14:foregroundMark x1="37037" y1="19820" x2="37037" y2="19820"/>
                        <a14:foregroundMark x1="48148" y1="19369" x2="48148" y2="19369"/>
                        <a14:foregroundMark x1="55144" y1="20270" x2="55144" y2="20270"/>
                        <a14:foregroundMark x1="64609" y1="19369" x2="64609" y2="19369"/>
                        <a14:foregroundMark x1="61317" y1="24775" x2="61317" y2="24775"/>
                        <a14:foregroundMark x1="68313" y1="24324" x2="68313" y2="24324"/>
                        <a14:foregroundMark x1="51852" y1="24324" x2="51852" y2="243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720" y="2189947"/>
            <a:ext cx="647487" cy="118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20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6088" y="32426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r-FR" sz="2400" dirty="0" smtClean="0">
                <a:latin typeface="Franklin Gothic Demi" panose="020B0703020102020204" pitchFamily="34" charset="0"/>
              </a:rPr>
              <a:t>NOTRE SELECTION</a:t>
            </a:r>
            <a:endParaRPr lang="fr-FR" sz="2400" dirty="0">
              <a:latin typeface="Franklin Gothic Demi" panose="020B0703020102020204" pitchFamily="34" charset="0"/>
            </a:endParaRPr>
          </a:p>
        </p:txBody>
      </p:sp>
      <p:sp>
        <p:nvSpPr>
          <p:cNvPr id="4" name="Textplatzhalter 2"/>
          <p:cNvSpPr txBox="1">
            <a:spLocks/>
          </p:cNvSpPr>
          <p:nvPr/>
        </p:nvSpPr>
        <p:spPr>
          <a:xfrm>
            <a:off x="277813" y="1409700"/>
            <a:ext cx="8566150" cy="2921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5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678041"/>
              </p:ext>
            </p:extLst>
          </p:nvPr>
        </p:nvGraphicFramePr>
        <p:xfrm>
          <a:off x="467543" y="2080593"/>
          <a:ext cx="4188210" cy="3868688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094105"/>
                <a:gridCol w="2094105"/>
              </a:tblGrid>
              <a:tr h="3868688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Les classiques</a:t>
                      </a:r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l"/>
                      <a:r>
                        <a:rPr lang="fr-FR" sz="1200" b="0" noProof="0" dirty="0" smtClean="0">
                          <a:solidFill>
                            <a:schemeClr val="tx1"/>
                          </a:solidFill>
                        </a:rPr>
                        <a:t>Des torréfaction</a:t>
                      </a:r>
                      <a:r>
                        <a:rPr lang="fr-FR" sz="1200" b="0" baseline="0" noProof="0" dirty="0" smtClean="0">
                          <a:solidFill>
                            <a:schemeClr val="tx1"/>
                          </a:solidFill>
                        </a:rPr>
                        <a:t>s uniques qui garantissent des arômes incomparables. Nous sélectionnons exclusivement les meilleurs grains Arabica et Robusta provenant de fermes certifiées Utz.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Thés</a:t>
                      </a:r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ctr"/>
                      <a:endParaRPr lang="en-GB" sz="1200" dirty="0" smtClean="0"/>
                    </a:p>
                    <a:p>
                      <a:pPr algn="l"/>
                      <a:r>
                        <a:rPr lang="fr-FR" sz="1200" b="0" baseline="0" noProof="0" dirty="0" smtClean="0">
                          <a:solidFill>
                            <a:schemeClr val="tx1"/>
                          </a:solidFill>
                        </a:rPr>
                        <a:t>Une saveur </a:t>
                      </a:r>
                      <a:r>
                        <a:rPr lang="fr-FR" sz="1200" b="0" baseline="0" noProof="0" dirty="0" smtClean="0">
                          <a:solidFill>
                            <a:schemeClr val="tx1"/>
                          </a:solidFill>
                        </a:rPr>
                        <a:t>de </a:t>
                      </a:r>
                      <a:r>
                        <a:rPr lang="fr-FR" sz="1200" b="0" baseline="0" noProof="0" dirty="0" smtClean="0">
                          <a:solidFill>
                            <a:schemeClr val="tx1"/>
                          </a:solidFill>
                        </a:rPr>
                        <a:t>thé </a:t>
                      </a:r>
                      <a:r>
                        <a:rPr lang="fr-FR" sz="1200" b="0" baseline="0" noProof="0" dirty="0" err="1" smtClean="0">
                          <a:solidFill>
                            <a:schemeClr val="tx1"/>
                          </a:solidFill>
                        </a:rPr>
                        <a:t>Ceylon</a:t>
                      </a:r>
                      <a:r>
                        <a:rPr lang="fr-FR" sz="1200" b="0" baseline="0" noProof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algn="l"/>
                      <a:r>
                        <a:rPr lang="fr-FR" sz="1200" b="0" baseline="0" noProof="0" dirty="0" smtClean="0">
                          <a:solidFill>
                            <a:schemeClr val="tx1"/>
                          </a:solidFill>
                        </a:rPr>
                        <a:t>Une riche sélection de thés Lipton.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" name="Picture 4" descr="Cremesso Ceylon Pekoe Te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881" y="2757734"/>
            <a:ext cx="1318596" cy="104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platzhalter 2"/>
          <p:cNvSpPr txBox="1">
            <a:spLocks/>
          </p:cNvSpPr>
          <p:nvPr/>
        </p:nvSpPr>
        <p:spPr>
          <a:xfrm>
            <a:off x="277813" y="1384229"/>
            <a:ext cx="8566150" cy="50713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fr-FR" sz="2000" dirty="0" smtClean="0"/>
          </a:p>
        </p:txBody>
      </p:sp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332919" y="1557372"/>
            <a:ext cx="4877810" cy="21544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212121"/>
                </a:solidFill>
                <a:effectLst/>
                <a:cs typeface="Arial" pitchFamily="34" charset="0"/>
              </a:rPr>
              <a:t>Une gamme exclusive de cafés,</a:t>
            </a:r>
            <a:r>
              <a:rPr kumimoji="0" lang="fr-FR" altLang="fr-FR" sz="14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cs typeface="Arial" pitchFamily="34" charset="0"/>
              </a:rPr>
              <a:t> </a:t>
            </a: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212121"/>
                </a:solidFill>
                <a:effectLst/>
                <a:cs typeface="Arial" pitchFamily="34" charset="0"/>
              </a:rPr>
              <a:t>de thés et de boissons gourmandes</a:t>
            </a:r>
            <a:endParaRPr kumimoji="0" lang="fr-FR" altLang="fr-F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27" y="404664"/>
            <a:ext cx="2207933" cy="52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85" b="98341" l="5063" r="953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341" y="2745404"/>
            <a:ext cx="492693" cy="877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171" b="99297" l="1613" r="955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19" y="2696723"/>
            <a:ext cx="510522" cy="879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874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111" y="2698443"/>
            <a:ext cx="461728" cy="877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59" b="100000" l="0" r="991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97" y="3281534"/>
            <a:ext cx="467454" cy="870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9550" l="6173" r="95473">
                        <a14:foregroundMark x1="46502" y1="26126" x2="46502" y2="26126"/>
                        <a14:foregroundMark x1="42798" y1="25676" x2="42798" y2="25676"/>
                        <a14:foregroundMark x1="41152" y1="25676" x2="41152" y2="25676"/>
                        <a14:foregroundMark x1="34568" y1="25000" x2="34568" y2="25000"/>
                        <a14:foregroundMark x1="32922" y1="25450" x2="32922" y2="25450"/>
                        <a14:foregroundMark x1="37037" y1="19820" x2="37037" y2="19820"/>
                        <a14:foregroundMark x1="48148" y1="19369" x2="48148" y2="19369"/>
                        <a14:foregroundMark x1="55144" y1="20270" x2="55144" y2="20270"/>
                        <a14:foregroundMark x1="64609" y1="19369" x2="64609" y2="19369"/>
                        <a14:foregroundMark x1="61317" y1="24775" x2="61317" y2="24775"/>
                        <a14:foregroundMark x1="68313" y1="24324" x2="68313" y2="24324"/>
                        <a14:foregroundMark x1="51852" y1="24324" x2="51852" y2="243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715" y="3297683"/>
            <a:ext cx="475805" cy="869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412" y="2263039"/>
            <a:ext cx="2700051" cy="2938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itre 1"/>
          <p:cNvSpPr txBox="1">
            <a:spLocks/>
          </p:cNvSpPr>
          <p:nvPr/>
        </p:nvSpPr>
        <p:spPr>
          <a:xfrm>
            <a:off x="263159" y="895747"/>
            <a:ext cx="2249312" cy="2792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1200" dirty="0" smtClean="0">
                <a:latin typeface="Franklin Gothic Demi" panose="020B0703020102020204" pitchFamily="34" charset="0"/>
              </a:rPr>
              <a:t>PROFESSIONAL LINE</a:t>
            </a:r>
            <a:endParaRPr lang="fr-FR" sz="1200" dirty="0">
              <a:latin typeface="Franklin Gothic Demi" panose="020B07030201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811" y="4182583"/>
            <a:ext cx="1511300" cy="14312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Image 20" descr="C:\Users\plebrethon\Desktop\image\index.jpg"/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066" y="2797135"/>
            <a:ext cx="681355" cy="6781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479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0540" y="593667"/>
            <a:ext cx="5325676" cy="1143000"/>
          </a:xfrm>
        </p:spPr>
        <p:txBody>
          <a:bodyPr>
            <a:normAutofit/>
          </a:bodyPr>
          <a:lstStyle/>
          <a:p>
            <a:pPr algn="r"/>
            <a:r>
              <a:rPr lang="fr-FR" sz="2400" dirty="0" smtClean="0">
                <a:latin typeface="Franklin Gothic Demi" panose="020B0703020102020204" pitchFamily="34" charset="0"/>
              </a:rPr>
              <a:t>LE PLAISIR DES YEUX</a:t>
            </a:r>
            <a:endParaRPr lang="fr-FR" sz="2400" dirty="0">
              <a:latin typeface="Franklin Gothic Demi" panose="020B0703020102020204" pitchFamily="34" charset="0"/>
            </a:endParaRPr>
          </a:p>
        </p:txBody>
      </p:sp>
      <p:sp>
        <p:nvSpPr>
          <p:cNvPr id="4" name="Rechteck 19"/>
          <p:cNvSpPr/>
          <p:nvPr/>
        </p:nvSpPr>
        <p:spPr>
          <a:xfrm>
            <a:off x="271463" y="2142808"/>
            <a:ext cx="8580437" cy="2677053"/>
          </a:xfrm>
          <a:prstGeom prst="rect">
            <a:avLst/>
          </a:prstGeom>
          <a:blipFill dpi="0" rotWithShape="1">
            <a:blip r:embed="rId2">
              <a:alphaModFix amt="65000"/>
              <a:lum bright="70000" contrast="-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64"/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60" b="100000" l="312" r="94548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3" r="6933"/>
          <a:stretch/>
        </p:blipFill>
        <p:spPr bwMode="auto">
          <a:xfrm>
            <a:off x="284163" y="3840480"/>
            <a:ext cx="8580437" cy="2353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uppieren 13"/>
          <p:cNvGrpSpPr/>
          <p:nvPr/>
        </p:nvGrpSpPr>
        <p:grpSpPr>
          <a:xfrm>
            <a:off x="3500938" y="3315382"/>
            <a:ext cx="2121486" cy="3008958"/>
            <a:chOff x="-2667675" y="1090613"/>
            <a:chExt cx="1699837" cy="2410925"/>
          </a:xfrm>
        </p:grpSpPr>
        <p:pic>
          <p:nvPicPr>
            <p:cNvPr id="17" name="Picture 72" descr="https://www.cremesso.at/media/image/58/f0/61/milchschaumer583c14706b7e6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26" r="18778" b="26080"/>
            <a:stretch/>
          </p:blipFill>
          <p:spPr bwMode="auto">
            <a:xfrm>
              <a:off x="-2667675" y="1090613"/>
              <a:ext cx="1570037" cy="1862772"/>
            </a:xfrm>
            <a:prstGeom prst="rect">
              <a:avLst/>
            </a:prstGeom>
            <a:noFill/>
            <a:effectLst>
              <a:outerShdw blurRad="152400" dist="12700" dir="5400000" sx="85000" sy="85000" rotWithShape="0">
                <a:prstClr val="black">
                  <a:alpha val="56000"/>
                </a:prstClr>
              </a:outerShdw>
              <a:reflection blurRad="6350" stA="52000" endA="300" endPos="35000" dir="5400000" sy="-100000" algn="bl" rotWithShape="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94" descr="\\sfil101\burric$\Desktop\Delicio_Latte_A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74120" y="1882728"/>
              <a:ext cx="806282" cy="16188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https://www.cremesso.at/media/image/90/72/93/teaser-accessories5846cbaded6e9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7" r="59646"/>
          <a:stretch/>
        </p:blipFill>
        <p:spPr bwMode="auto">
          <a:xfrm>
            <a:off x="6516216" y="2529337"/>
            <a:ext cx="1166589" cy="3795003"/>
          </a:xfrm>
          <a:prstGeom prst="rect">
            <a:avLst/>
          </a:prstGeom>
          <a:noFill/>
          <a:effectLst>
            <a:outerShdw blurRad="152400" dist="12700" dir="5400000" sx="85000" sy="85000" rotWithShape="0">
              <a:prstClr val="black">
                <a:alpha val="56000"/>
              </a:prstClr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27" y="404664"/>
            <a:ext cx="2207933" cy="52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backgroundMark x1="27407" y1="97976" x2="27407" y2="97976"/>
                        <a14:backgroundMark x1="11852" y1="95142" x2="11852" y2="95142"/>
                        <a14:backgroundMark x1="72963" y1="96761" x2="72963" y2="96761"/>
                        <a14:backgroundMark x1="67778" y1="97571" x2="67778" y2="97571"/>
                        <a14:backgroundMark x1="86667" y1="97976" x2="86667" y2="979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27" y="2729072"/>
            <a:ext cx="3211520" cy="2937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2" descr="\\sfil101\burric$\Desktop\Doppelwand_Espresso_hell_PAS_mittel_S_NP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93"/>
          <a:stretch/>
        </p:blipFill>
        <p:spPr bwMode="auto">
          <a:xfrm>
            <a:off x="2270149" y="3833226"/>
            <a:ext cx="1341102" cy="94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2622" y="422510"/>
            <a:ext cx="1471349" cy="1506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itre 1"/>
          <p:cNvSpPr txBox="1">
            <a:spLocks/>
          </p:cNvSpPr>
          <p:nvPr/>
        </p:nvSpPr>
        <p:spPr>
          <a:xfrm>
            <a:off x="263159" y="886231"/>
            <a:ext cx="2249312" cy="2792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1200" dirty="0" smtClean="0">
                <a:latin typeface="Franklin Gothic Demi" panose="020B0703020102020204" pitchFamily="34" charset="0"/>
              </a:rPr>
              <a:t>PROFESSIONAL LINE</a:t>
            </a:r>
            <a:endParaRPr lang="fr-FR" sz="1200" dirty="0">
              <a:latin typeface="Franklin Gothic Demi" panose="020B07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39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r-FR" sz="2400" dirty="0" smtClean="0">
                <a:latin typeface="Franklin Gothic Demi" panose="020B0703020102020204" pitchFamily="34" charset="0"/>
              </a:rPr>
              <a:t>CAFE ROYAL </a:t>
            </a:r>
            <a:r>
              <a:rPr lang="fr-FR" sz="2400" dirty="0">
                <a:latin typeface="Franklin Gothic Demi" panose="020B0703020102020204" pitchFamily="34" charset="0"/>
              </a:rPr>
              <a:t>COMPACT ONE </a:t>
            </a:r>
            <a:r>
              <a:rPr lang="fr-FR" sz="2400" dirty="0" smtClean="0">
                <a:latin typeface="Franklin Gothic Demi" panose="020B0703020102020204" pitchFamily="34" charset="0"/>
              </a:rPr>
              <a:t>PRO</a:t>
            </a:r>
            <a:endParaRPr lang="fr-FR" sz="2400" b="1" dirty="0"/>
          </a:p>
        </p:txBody>
      </p:sp>
      <p:grpSp>
        <p:nvGrpSpPr>
          <p:cNvPr id="9" name="Gruppieren 16"/>
          <p:cNvGrpSpPr/>
          <p:nvPr/>
        </p:nvGrpSpPr>
        <p:grpSpPr>
          <a:xfrm>
            <a:off x="5994400" y="2111375"/>
            <a:ext cx="2870200" cy="4083050"/>
            <a:chOff x="5994400" y="2111375"/>
            <a:chExt cx="2870200" cy="4083050"/>
          </a:xfrm>
        </p:grpSpPr>
        <p:sp>
          <p:nvSpPr>
            <p:cNvPr id="10" name="Inhaltsplatzhalter 2"/>
            <p:cNvSpPr txBox="1">
              <a:spLocks/>
            </p:cNvSpPr>
            <p:nvPr/>
          </p:nvSpPr>
          <p:spPr>
            <a:xfrm>
              <a:off x="5994400" y="2475377"/>
              <a:ext cx="2870200" cy="37190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vert="horz" lIns="108000" tIns="36000" rIns="36000" bIns="36000" rtlCol="0">
              <a:noAutofit/>
            </a:bodyPr>
            <a:lstStyle>
              <a:defPPr>
                <a:defRPr lang="de-CH"/>
              </a:defPPr>
              <a:lvl1pPr marL="171450" indent="-171450" defTabSz="359954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100">
                  <a:latin typeface="+mn-lt"/>
                </a:defRPr>
              </a:lvl1pPr>
              <a:lvl2pPr marL="215972" indent="-215972" defTabSz="914284" eaLnBrk="1" latinLnBrk="0" hangingPunct="1">
                <a:spcBef>
                  <a:spcPts val="1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latin typeface="+mn-lt"/>
                </a:defRPr>
              </a:lvl2pPr>
              <a:lvl3pPr marL="431945" indent="-215972" defTabSz="914284" eaLnBrk="1" latinLnBrk="0" hangingPunct="1">
                <a:spcBef>
                  <a:spcPts val="1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latin typeface="+mn-lt"/>
                </a:defRPr>
              </a:lvl3pPr>
              <a:lvl4pPr marL="359954" indent="-359954" defTabSz="914284" eaLnBrk="1" latinLnBrk="0" hangingPunct="1">
                <a:spcBef>
                  <a:spcPts val="1000"/>
                </a:spcBef>
                <a:buClr>
                  <a:schemeClr val="accent1"/>
                </a:buClr>
                <a:buFont typeface="+mj-lt"/>
                <a:buAutoNum type="arabicPeriod"/>
                <a:defRPr sz="2000" b="0">
                  <a:latin typeface="+mn-lt"/>
                </a:defRPr>
              </a:lvl4pPr>
              <a:lvl5pPr marL="359954" indent="-359954" defTabSz="914284" eaLnBrk="1" latinLnBrk="0" hangingPunct="1">
                <a:spcBef>
                  <a:spcPts val="1000"/>
                </a:spcBef>
                <a:buClr>
                  <a:schemeClr val="accent1"/>
                </a:buClr>
                <a:buFont typeface="+mj-lt"/>
                <a:buAutoNum type="arabicPeriod"/>
                <a:defRPr sz="2000" b="1">
                  <a:latin typeface="+mn-lt"/>
                </a:defRPr>
              </a:lvl5pPr>
              <a:lvl6pPr marL="2514282" indent="-228571" defTabSz="914284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</a:defRPr>
              </a:lvl6pPr>
              <a:lvl7pPr marL="2971424" indent="-228571" defTabSz="914284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</a:defRPr>
              </a:lvl7pPr>
              <a:lvl8pPr marL="3428567" indent="-228571" defTabSz="914284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</a:defRPr>
              </a:lvl8pPr>
              <a:lvl9pPr marL="3885708" indent="-228571" defTabSz="914284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fr-FR" sz="1200" i="1" dirty="0" smtClean="0"/>
                <a:t>Efficace et silencieuse, la nouvelle Café Royal One Pro II extrait le meilleurs des arômes contenus dans chaque capsule</a:t>
              </a:r>
              <a:r>
                <a:rPr lang="en-GB" sz="1200" i="1" dirty="0" smtClean="0"/>
                <a:t>. </a:t>
              </a:r>
              <a:endParaRPr lang="en-GB" sz="1200" i="1" dirty="0"/>
            </a:p>
            <a:p>
              <a:pPr>
                <a:buFont typeface="Wingdings" panose="05000000000000000000" pitchFamily="2" charset="2"/>
                <a:buChar char="§"/>
              </a:pPr>
              <a:r>
                <a:rPr lang="fr-FR" sz="1200" dirty="0" smtClean="0"/>
                <a:t>Préchauffage : 	15 secondes</a:t>
              </a:r>
            </a:p>
            <a:p>
              <a:pPr>
                <a:buFont typeface="Wingdings" panose="05000000000000000000" pitchFamily="2" charset="2"/>
                <a:buChar char="§"/>
              </a:pPr>
              <a:r>
                <a:rPr lang="fr-FR" sz="1200" dirty="0" smtClean="0"/>
                <a:t>Pression :		19 bar </a:t>
              </a:r>
            </a:p>
            <a:p>
              <a:pPr>
                <a:buFont typeface="Wingdings" panose="05000000000000000000" pitchFamily="2" charset="2"/>
                <a:buChar char="§"/>
              </a:pPr>
              <a:r>
                <a:rPr lang="fr-FR" sz="1200" dirty="0" smtClean="0"/>
                <a:t>Consommation d’énergie : &lt; 24 kWh/a</a:t>
              </a:r>
            </a:p>
            <a:p>
              <a:pPr>
                <a:buFont typeface="Wingdings" panose="05000000000000000000" pitchFamily="2" charset="2"/>
                <a:buChar char="§"/>
              </a:pPr>
              <a:r>
                <a:rPr lang="fr-FR" sz="1200" dirty="0" smtClean="0"/>
                <a:t>Auto stop : 		Oui	</a:t>
              </a:r>
            </a:p>
            <a:p>
              <a:pPr>
                <a:buFont typeface="Wingdings" panose="05000000000000000000" pitchFamily="2" charset="2"/>
                <a:buChar char="§"/>
              </a:pPr>
              <a:r>
                <a:rPr lang="fr-FR" sz="1200" dirty="0" smtClean="0"/>
                <a:t>Programmation :	3</a:t>
              </a:r>
            </a:p>
            <a:p>
              <a:pPr>
                <a:buFont typeface="Wingdings" panose="05000000000000000000" pitchFamily="2" charset="2"/>
                <a:buChar char="§"/>
              </a:pPr>
              <a:r>
                <a:rPr lang="fr-FR" sz="1200" dirty="0" smtClean="0"/>
                <a:t>Contenance bac : 	10-12  capsules</a:t>
              </a:r>
            </a:p>
            <a:p>
              <a:pPr>
                <a:buFont typeface="Wingdings" panose="05000000000000000000" pitchFamily="2" charset="2"/>
                <a:buChar char="§"/>
              </a:pPr>
              <a:r>
                <a:rPr lang="fr-FR" sz="1200" dirty="0" smtClean="0"/>
                <a:t>Réservoir d’eau : 	1,1 litre</a:t>
              </a:r>
            </a:p>
            <a:p>
              <a:pPr>
                <a:buFont typeface="Wingdings" panose="05000000000000000000" pitchFamily="2" charset="2"/>
                <a:buChar char="§"/>
              </a:pPr>
              <a:r>
                <a:rPr lang="fr-FR" sz="1200" dirty="0" smtClean="0"/>
                <a:t>Hauteur gobelet </a:t>
              </a:r>
              <a:r>
                <a:rPr lang="fr-FR" sz="1200" dirty="0"/>
                <a:t>:</a:t>
              </a:r>
              <a:r>
                <a:rPr lang="fr-FR" sz="1200" dirty="0" smtClean="0"/>
                <a:t>	95, 145 u. 160</a:t>
              </a:r>
            </a:p>
            <a:p>
              <a:pPr>
                <a:buFont typeface="Wingdings" panose="05000000000000000000" pitchFamily="2" charset="2"/>
                <a:buChar char="§"/>
              </a:pPr>
              <a:r>
                <a:rPr lang="fr-FR" sz="1200" dirty="0" smtClean="0"/>
                <a:t>Dimensions : 		36 x 14  x  25,2cm</a:t>
              </a:r>
            </a:p>
            <a:p>
              <a:pPr>
                <a:buFont typeface="Wingdings" panose="05000000000000000000" pitchFamily="2" charset="2"/>
                <a:buChar char="§"/>
              </a:pPr>
              <a:r>
                <a:rPr lang="fr-FR" sz="1200" dirty="0" smtClean="0"/>
                <a:t>Poids :			3.3kg</a:t>
              </a:r>
            </a:p>
            <a:p>
              <a:pPr marL="0" indent="0">
                <a:lnSpc>
                  <a:spcPct val="100000"/>
                </a:lnSpc>
                <a:buNone/>
              </a:pPr>
              <a:endParaRPr lang="en-GB" sz="1200" i="1" dirty="0"/>
            </a:p>
          </p:txBody>
        </p:sp>
        <p:sp>
          <p:nvSpPr>
            <p:cNvPr id="11" name="Rechteck 18"/>
            <p:cNvSpPr>
              <a:spLocks/>
            </p:cNvSpPr>
            <p:nvPr/>
          </p:nvSpPr>
          <p:spPr>
            <a:xfrm>
              <a:off x="5996401" y="2111375"/>
              <a:ext cx="2853799" cy="33855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38100">
              <a:noFill/>
            </a:ln>
          </p:spPr>
          <p:txBody>
            <a:bodyPr wrap="square">
              <a:spAutoFit/>
            </a:bodyPr>
            <a:lstStyle/>
            <a:p>
              <a:pPr algn="ctr" defTabSz="909409"/>
              <a:r>
                <a:rPr lang="en-GB" sz="1600" b="1" cap="small" dirty="0" smtClean="0">
                  <a:solidFill>
                    <a:prstClr val="white"/>
                  </a:solidFill>
                </a:rPr>
                <a:t>Product details</a:t>
              </a:r>
              <a:endParaRPr lang="en-GB" sz="1600" b="1" cap="small" dirty="0">
                <a:solidFill>
                  <a:prstClr val="white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2" name="Rechteck 19"/>
            <p:cNvSpPr/>
            <p:nvPr/>
          </p:nvSpPr>
          <p:spPr>
            <a:xfrm>
              <a:off x="5994400" y="2442842"/>
              <a:ext cx="2870200" cy="36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27" y="404664"/>
            <a:ext cx="2207933" cy="52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backgroundMark x1="27407" y1="97976" x2="27407" y2="97976"/>
                        <a14:backgroundMark x1="11852" y1="95142" x2="11852" y2="95142"/>
                        <a14:backgroundMark x1="72963" y1="96761" x2="72963" y2="96761"/>
                        <a14:backgroundMark x1="67778" y1="97571" x2="67778" y2="97571"/>
                        <a14:backgroundMark x1="86667" y1="97976" x2="86667" y2="979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16319"/>
            <a:ext cx="4785784" cy="4378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6270">
            <a:off x="395536" y="1835385"/>
            <a:ext cx="1260028" cy="128691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re 1"/>
          <p:cNvSpPr txBox="1">
            <a:spLocks/>
          </p:cNvSpPr>
          <p:nvPr/>
        </p:nvSpPr>
        <p:spPr>
          <a:xfrm>
            <a:off x="263159" y="886231"/>
            <a:ext cx="2249312" cy="2792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1200" dirty="0" smtClean="0">
                <a:latin typeface="Franklin Gothic Demi" panose="020B0703020102020204" pitchFamily="34" charset="0"/>
              </a:rPr>
              <a:t>PROFESSIONAL LINE</a:t>
            </a:r>
            <a:endParaRPr lang="fr-FR" sz="1200" dirty="0">
              <a:latin typeface="Franklin Gothic Demi" panose="020B07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85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3241</TotalTime>
  <Words>148</Words>
  <Application>Microsoft Office PowerPoint</Application>
  <PresentationFormat>Affichage à l'écran (4:3)</PresentationFormat>
  <Paragraphs>60</Paragraphs>
  <Slides>5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PROFESSIONAL LINE</vt:lpstr>
      <vt:lpstr>Savourez la qualité                    dès maintenant  avec notre pack « Découverte »</vt:lpstr>
      <vt:lpstr>NOTRE SELECTION</vt:lpstr>
      <vt:lpstr>LE PLAISIR DES YEUX</vt:lpstr>
      <vt:lpstr>CAFE ROYAL COMPACT ONE PRO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CREMESSO</dc:title>
  <dc:creator>Thomas Laine</dc:creator>
  <cp:lastModifiedBy>Pierre Lebrethon</cp:lastModifiedBy>
  <cp:revision>202</cp:revision>
  <cp:lastPrinted>2017-03-09T10:40:10Z</cp:lastPrinted>
  <dcterms:created xsi:type="dcterms:W3CDTF">2017-02-23T10:43:18Z</dcterms:created>
  <dcterms:modified xsi:type="dcterms:W3CDTF">2018-10-25T11:54:23Z</dcterms:modified>
</cp:coreProperties>
</file>