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2" r:id="rId6"/>
    <p:sldId id="260" r:id="rId7"/>
    <p:sldId id="261" r:id="rId8"/>
    <p:sldId id="263" r:id="rId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6633"/>
    <a:srgbClr val="D6A92A"/>
    <a:srgbClr val="E47506"/>
    <a:srgbClr val="669900"/>
    <a:srgbClr val="F9800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51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561828A-2CF4-4484-9009-AED9067BCCEA}" type="datetimeFigureOut">
              <a:rPr lang="fr-FR" smtClean="0"/>
              <a:pPr/>
              <a:t>06/09/2018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fr-FR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Connecteur droit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Connecteur droit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Connecteur droit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Connecteur droit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Connecteur droit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Connecteur droit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lipse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lipse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lipse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lipse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lipse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EE331FE4-C0BB-4939-A4F7-D53F5E31CF1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8" name="Espace réservé du contenu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561828A-2CF4-4484-9009-AED9067BCCEA}" type="datetimeFigureOut">
              <a:rPr lang="fr-FR" smtClean="0"/>
              <a:pPr/>
              <a:t>06/09/2018</a:t>
            </a:fld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E331FE4-C0BB-4939-A4F7-D53F5E31CF16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0" name="Espace réservé du pied de page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561828A-2CF4-4484-9009-AED9067BCCEA}" type="datetimeFigureOut">
              <a:rPr lang="fr-FR" smtClean="0"/>
              <a:pPr/>
              <a:t>06/09/2018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fr-FR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Connecteur droit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Connecteur droit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Connecteur droit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Connecteur droit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Connecteur droit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lipse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lipse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lipse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lipse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lipse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Connecteur droit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EE331FE4-C0BB-4939-A4F7-D53F5E31CF1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1828A-2CF4-4484-9009-AED9067BCCEA}" type="datetimeFigureOut">
              <a:rPr lang="fr-FR" smtClean="0"/>
              <a:pPr/>
              <a:t>06/09/2018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31FE4-C0BB-4939-A4F7-D53F5E31CF16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1828A-2CF4-4484-9009-AED9067BCCEA}" type="datetimeFigureOut">
              <a:rPr lang="fr-FR" smtClean="0"/>
              <a:pPr/>
              <a:t>06/09/2018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31FE4-C0BB-4939-A4F7-D53F5E31CF16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2" name="Espace réservé du texte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14" name="Espace réservé du texte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561828A-2CF4-4484-9009-AED9067BCCEA}" type="datetimeFigureOut">
              <a:rPr lang="fr-FR" smtClean="0"/>
              <a:pPr/>
              <a:t>06/09/2018</a:t>
            </a:fld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E331FE4-C0BB-4939-A4F7-D53F5E31CF16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1828A-2CF4-4484-9009-AED9067BCCEA}" type="datetimeFigureOut">
              <a:rPr lang="fr-FR" smtClean="0"/>
              <a:pPr/>
              <a:t>06/09/2018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31FE4-C0BB-4939-A4F7-D53F5E31CF1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necteur droit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8" name="Connecteur droit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Connecteur droit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Connecteur droit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Connecteur droit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lipse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Espace réservé du contenu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21" name="Espace réservé de la date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561828A-2CF4-4484-9009-AED9067BCCEA}" type="datetimeFigureOut">
              <a:rPr lang="fr-FR" smtClean="0"/>
              <a:pPr/>
              <a:t>06/09/2018</a:t>
            </a:fld>
            <a:endParaRPr lang="fr-FR"/>
          </a:p>
        </p:txBody>
      </p:sp>
      <p:sp>
        <p:nvSpPr>
          <p:cNvPr id="22" name="Espace réservé du numéro de diapositive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EE331FE4-C0BB-4939-A4F7-D53F5E31CF16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23" name="Espace réservé du pied de page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necteur droit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lipse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10" name="Connecteur droit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necteur droit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Connecteur droit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Connecteur droit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Espace réservé de la date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561828A-2CF4-4484-9009-AED9067BCCEA}" type="datetimeFigureOut">
              <a:rPr lang="fr-FR" smtClean="0"/>
              <a:pPr/>
              <a:t>06/09/2018</a:t>
            </a:fld>
            <a:endParaRPr lang="fr-FR"/>
          </a:p>
        </p:txBody>
      </p:sp>
      <p:sp>
        <p:nvSpPr>
          <p:cNvPr id="18" name="Espace réservé du numéro de diapositive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E331FE4-C0BB-4939-A4F7-D53F5E31CF16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21" name="Espace réservé du pied de page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1828A-2CF4-4484-9009-AED9067BCCEA}" type="datetimeFigureOut">
              <a:rPr lang="fr-FR" smtClean="0"/>
              <a:pPr/>
              <a:t>06/09/2018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31FE4-C0BB-4939-A4F7-D53F5E31CF1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1828A-2CF4-4484-9009-AED9067BCCEA}" type="datetimeFigureOut">
              <a:rPr lang="fr-FR" smtClean="0"/>
              <a:pPr/>
              <a:t>06/09/2018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331FE4-C0BB-4939-A4F7-D53F5E31CF1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necteur droit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561828A-2CF4-4484-9009-AED9067BCCEA}" type="datetimeFigureOut">
              <a:rPr lang="fr-FR" smtClean="0"/>
              <a:pPr/>
              <a:t>06/09/2018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fr-FR"/>
          </a:p>
        </p:txBody>
      </p:sp>
      <p:sp>
        <p:nvSpPr>
          <p:cNvPr id="7" name="Connecteur droit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Connecteur droit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Connecteur droit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lipse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EE331FE4-C0BB-4939-A4F7-D53F5E31CF16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92D05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691680" y="764704"/>
            <a:ext cx="7200800" cy="648072"/>
          </a:xfrm>
        </p:spPr>
        <p:txBody>
          <a:bodyPr>
            <a:noAutofit/>
          </a:bodyPr>
          <a:lstStyle/>
          <a:p>
            <a:pPr algn="ctr"/>
            <a:r>
              <a:rPr lang="fr-FR" sz="2800" dirty="0" smtClean="0">
                <a:solidFill>
                  <a:schemeClr val="accent1">
                    <a:lumMod val="50000"/>
                  </a:schemeClr>
                </a:solidFill>
              </a:rPr>
              <a:t>le CDI </a:t>
            </a:r>
            <a:br>
              <a:rPr lang="fr-FR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fr-FR" sz="2800" dirty="0" smtClean="0">
                <a:solidFill>
                  <a:schemeClr val="accent1">
                    <a:lumMod val="50000"/>
                  </a:schemeClr>
                </a:solidFill>
              </a:rPr>
              <a:t>Centre de documentation </a:t>
            </a:r>
            <a:br>
              <a:rPr lang="fr-FR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fr-FR" sz="2800" dirty="0" smtClean="0">
                <a:solidFill>
                  <a:schemeClr val="accent1">
                    <a:lumMod val="50000"/>
                  </a:schemeClr>
                </a:solidFill>
              </a:rPr>
              <a:t>et d’information</a:t>
            </a:r>
            <a:endParaRPr lang="fr-FR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3059832" y="1412776"/>
            <a:ext cx="40324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solidFill>
                  <a:schemeClr val="accent1">
                    <a:lumMod val="75000"/>
                  </a:schemeClr>
                </a:solidFill>
              </a:rPr>
              <a:t>Ouvert du lundi au vendredi </a:t>
            </a:r>
          </a:p>
          <a:p>
            <a:pPr algn="ctr"/>
            <a:r>
              <a:rPr lang="fr-FR" b="1" dirty="0" smtClean="0">
                <a:solidFill>
                  <a:schemeClr val="accent1">
                    <a:lumMod val="75000"/>
                  </a:schemeClr>
                </a:solidFill>
              </a:rPr>
              <a:t>de 8h à 12h et de 13h à 18h</a:t>
            </a:r>
            <a:endParaRPr lang="fr-FR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32" name="AutoShape 8" descr="Résultat de recherche d'images pour &quot;smiley ordinateur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1034" name="AutoShape 10" descr="Résultat de recherche d'images pour &quot;smiley ordinateur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1036" name="AutoShape 12" descr="Résultat de recherche d'images pour &quot;smiley ordinateur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8" name="Image 7" descr="icones silence.png"/>
          <p:cNvPicPr>
            <a:picLocks noChangeAspect="1"/>
          </p:cNvPicPr>
          <p:nvPr/>
        </p:nvPicPr>
        <p:blipFill>
          <a:blip r:embed="rId2" cstate="print"/>
          <a:srcRect r="38096"/>
          <a:stretch>
            <a:fillRect/>
          </a:stretch>
        </p:blipFill>
        <p:spPr>
          <a:xfrm>
            <a:off x="6660232" y="2132856"/>
            <a:ext cx="1547368" cy="2952328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2411760" y="2348880"/>
            <a:ext cx="432048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666633"/>
                </a:solidFill>
              </a:rPr>
              <a:t>1-S’inscrire</a:t>
            </a:r>
          </a:p>
          <a:p>
            <a:endParaRPr lang="fr-FR" b="1" dirty="0" smtClean="0">
              <a:solidFill>
                <a:srgbClr val="666633"/>
              </a:solidFill>
            </a:endParaRPr>
          </a:p>
          <a:p>
            <a:r>
              <a:rPr lang="fr-FR" b="1" dirty="0" smtClean="0">
                <a:solidFill>
                  <a:srgbClr val="666633"/>
                </a:solidFill>
              </a:rPr>
              <a:t>2-Ranger</a:t>
            </a:r>
          </a:p>
          <a:p>
            <a:pPr lvl="1"/>
            <a:r>
              <a:rPr lang="fr-FR" b="1" dirty="0" smtClean="0">
                <a:solidFill>
                  <a:srgbClr val="666633"/>
                </a:solidFill>
              </a:rPr>
              <a:t>-son téléphone et le mettre en mode silencieux</a:t>
            </a:r>
          </a:p>
          <a:p>
            <a:pPr lvl="1"/>
            <a:endParaRPr lang="fr-FR" b="1" dirty="0" smtClean="0">
              <a:solidFill>
                <a:srgbClr val="666633"/>
              </a:solidFill>
            </a:endParaRPr>
          </a:p>
          <a:p>
            <a:pPr lvl="1"/>
            <a:r>
              <a:rPr lang="fr-FR" b="1" dirty="0" smtClean="0">
                <a:solidFill>
                  <a:srgbClr val="666633"/>
                </a:solidFill>
              </a:rPr>
              <a:t>-sa bouteille d’eau</a:t>
            </a:r>
          </a:p>
          <a:p>
            <a:pPr lvl="1"/>
            <a:endParaRPr lang="fr-FR" b="1" dirty="0" smtClean="0">
              <a:solidFill>
                <a:srgbClr val="666633"/>
              </a:solidFill>
            </a:endParaRPr>
          </a:p>
          <a:p>
            <a:r>
              <a:rPr lang="fr-FR" b="1" dirty="0" smtClean="0">
                <a:solidFill>
                  <a:srgbClr val="666633"/>
                </a:solidFill>
              </a:rPr>
              <a:t>3-respecter le silence</a:t>
            </a:r>
            <a:endParaRPr lang="fr-FR" b="1" dirty="0">
              <a:solidFill>
                <a:srgbClr val="66663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92D05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ctrTitle"/>
          </p:nvPr>
        </p:nvSpPr>
        <p:spPr>
          <a:xfrm>
            <a:off x="1979712" y="188640"/>
            <a:ext cx="6172200" cy="792088"/>
          </a:xfrm>
        </p:spPr>
        <p:txBody>
          <a:bodyPr>
            <a:normAutofit/>
          </a:bodyPr>
          <a:lstStyle/>
          <a:p>
            <a:pPr algn="ctr"/>
            <a:r>
              <a:rPr lang="fr-FR" sz="2800" dirty="0" smtClean="0">
                <a:solidFill>
                  <a:schemeClr val="accent1">
                    <a:lumMod val="50000"/>
                  </a:schemeClr>
                </a:solidFill>
              </a:rPr>
              <a:t>5 espaces dédiés</a:t>
            </a:r>
            <a:endParaRPr lang="fr-FR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" name="Image 4" descr="Capture CDI _septembre 20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3767" y="1052735"/>
            <a:ext cx="5975103" cy="482453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92D05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ctrTitle"/>
          </p:nvPr>
        </p:nvSpPr>
        <p:spPr>
          <a:xfrm>
            <a:off x="2123728" y="188640"/>
            <a:ext cx="6172200" cy="792088"/>
          </a:xfrm>
        </p:spPr>
        <p:txBody>
          <a:bodyPr>
            <a:normAutofit/>
          </a:bodyPr>
          <a:lstStyle/>
          <a:p>
            <a:pPr algn="ctr"/>
            <a:r>
              <a:rPr lang="fr-FR" sz="2800" dirty="0" smtClean="0">
                <a:solidFill>
                  <a:schemeClr val="accent1">
                    <a:lumMod val="50000"/>
                  </a:schemeClr>
                </a:solidFill>
              </a:rPr>
              <a:t>1-Revues et magazines</a:t>
            </a:r>
            <a:endParaRPr lang="fr-FR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7" name="Image 6" descr="espace revu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3728" y="1196752"/>
            <a:ext cx="4104456" cy="2924944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2339752" y="4365104"/>
            <a:ext cx="41044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chemeClr val="accent1">
                    <a:lumMod val="75000"/>
                  </a:schemeClr>
                </a:solidFill>
              </a:rPr>
              <a:t>M</a:t>
            </a:r>
            <a:r>
              <a:rPr lang="fr-FR" b="1" dirty="0" smtClean="0">
                <a:solidFill>
                  <a:schemeClr val="accent1">
                    <a:lumMod val="75000"/>
                  </a:schemeClr>
                </a:solidFill>
              </a:rPr>
              <a:t>’INFORMER</a:t>
            </a:r>
          </a:p>
          <a:p>
            <a:r>
              <a:rPr lang="fr-FR" b="1" dirty="0" smtClean="0">
                <a:solidFill>
                  <a:schemeClr val="accent1">
                    <a:lumMod val="75000"/>
                  </a:schemeClr>
                </a:solidFill>
              </a:rPr>
              <a:t>  </a:t>
            </a:r>
            <a:r>
              <a:rPr lang="fr-FR" sz="1600" b="1" dirty="0" smtClean="0">
                <a:solidFill>
                  <a:schemeClr val="accent1">
                    <a:lumMod val="75000"/>
                  </a:schemeClr>
                </a:solidFill>
              </a:rPr>
              <a:t>les magazines de la semaine de la  quinzaine ou du mois</a:t>
            </a:r>
          </a:p>
          <a:p>
            <a:r>
              <a:rPr lang="fr-FR" sz="1600" b="1" dirty="0" smtClean="0">
                <a:solidFill>
                  <a:schemeClr val="accent1">
                    <a:lumMod val="75000"/>
                  </a:schemeClr>
                </a:solidFill>
              </a:rPr>
              <a:t>  les articles archivés des anciens numéros pour mes recherches</a:t>
            </a:r>
            <a:endParaRPr lang="fr-FR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6372200" y="980728"/>
            <a:ext cx="244827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-</a:t>
            </a:r>
            <a:r>
              <a:rPr lang="fr-FR" sz="1400" i="1" dirty="0" smtClean="0"/>
              <a:t>Alternatives économiques</a:t>
            </a:r>
          </a:p>
          <a:p>
            <a:r>
              <a:rPr lang="fr-FR" sz="1400" i="1" dirty="0" smtClean="0"/>
              <a:t>-Beaux Arts</a:t>
            </a:r>
          </a:p>
          <a:p>
            <a:r>
              <a:rPr lang="fr-FR" sz="1400" i="1" dirty="0"/>
              <a:t>-</a:t>
            </a:r>
            <a:r>
              <a:rPr lang="fr-FR" sz="1400" i="1" dirty="0" smtClean="0"/>
              <a:t>Capital</a:t>
            </a:r>
          </a:p>
          <a:p>
            <a:r>
              <a:rPr lang="fr-FR" sz="1400" i="1" dirty="0"/>
              <a:t>-</a:t>
            </a:r>
            <a:r>
              <a:rPr lang="fr-FR" sz="1400" i="1" dirty="0" smtClean="0"/>
              <a:t>Courrier international</a:t>
            </a:r>
          </a:p>
          <a:p>
            <a:r>
              <a:rPr lang="fr-FR" sz="1400" i="1" dirty="0" smtClean="0"/>
              <a:t>-Dossiers de l’actualité</a:t>
            </a:r>
          </a:p>
          <a:p>
            <a:r>
              <a:rPr lang="fr-FR" sz="1400" i="1" dirty="0" smtClean="0"/>
              <a:t>-In </a:t>
            </a:r>
            <a:r>
              <a:rPr lang="fr-FR" sz="1400" i="1" dirty="0" err="1" smtClean="0"/>
              <a:t>Corsica</a:t>
            </a:r>
            <a:endParaRPr lang="fr-FR" sz="1400" i="1" dirty="0" smtClean="0"/>
          </a:p>
          <a:p>
            <a:r>
              <a:rPr lang="fr-FR" sz="1400" i="1" dirty="0" smtClean="0"/>
              <a:t>-L’Eco</a:t>
            </a:r>
          </a:p>
          <a:p>
            <a:r>
              <a:rPr lang="fr-FR" sz="1400" i="1" dirty="0" smtClean="0"/>
              <a:t>-L’Etudiant</a:t>
            </a:r>
          </a:p>
          <a:p>
            <a:r>
              <a:rPr lang="fr-FR" sz="1400" i="1" dirty="0" smtClean="0"/>
              <a:t>-Le 1</a:t>
            </a:r>
          </a:p>
          <a:p>
            <a:r>
              <a:rPr lang="fr-FR" sz="1400" i="1" dirty="0" smtClean="0"/>
              <a:t>-Management</a:t>
            </a:r>
          </a:p>
          <a:p>
            <a:r>
              <a:rPr lang="fr-FR" sz="1400" i="1" dirty="0" smtClean="0"/>
              <a:t>-</a:t>
            </a:r>
            <a:r>
              <a:rPr lang="fr-FR" sz="1400" i="1" dirty="0" err="1" smtClean="0"/>
              <a:t>Oggitalia</a:t>
            </a:r>
            <a:endParaRPr lang="fr-FR" sz="1400" i="1" dirty="0" smtClean="0"/>
          </a:p>
          <a:p>
            <a:r>
              <a:rPr lang="fr-FR" sz="1400" i="1" dirty="0" smtClean="0"/>
              <a:t>-Paroles de Corse</a:t>
            </a:r>
          </a:p>
          <a:p>
            <a:r>
              <a:rPr lang="fr-FR" sz="1400" i="1" dirty="0" smtClean="0"/>
              <a:t>-Philosophie Magazine</a:t>
            </a:r>
          </a:p>
          <a:p>
            <a:r>
              <a:rPr lang="fr-FR" sz="1400" i="1" dirty="0" smtClean="0"/>
              <a:t>-Science et Vie</a:t>
            </a:r>
          </a:p>
          <a:p>
            <a:r>
              <a:rPr lang="fr-FR" sz="1400" i="1" dirty="0" smtClean="0"/>
              <a:t>-Science et Vie Junior</a:t>
            </a:r>
          </a:p>
          <a:p>
            <a:r>
              <a:rPr lang="fr-FR" sz="1400" i="1" dirty="0" smtClean="0"/>
              <a:t>-</a:t>
            </a:r>
            <a:r>
              <a:rPr lang="fr-FR" sz="1400" i="1" dirty="0" err="1" smtClean="0"/>
              <a:t>Settimana</a:t>
            </a:r>
            <a:endParaRPr lang="fr-FR" sz="1400" i="1" dirty="0" smtClean="0"/>
          </a:p>
          <a:p>
            <a:r>
              <a:rPr lang="fr-FR" sz="1400" i="1" dirty="0" smtClean="0"/>
              <a:t>-</a:t>
            </a:r>
            <a:r>
              <a:rPr lang="fr-FR" sz="1400" i="1" dirty="0" err="1" smtClean="0"/>
              <a:t>Sportmag</a:t>
            </a:r>
            <a:endParaRPr lang="fr-FR" sz="1400" i="1" dirty="0" smtClean="0"/>
          </a:p>
          <a:p>
            <a:r>
              <a:rPr lang="fr-FR" sz="1400" i="1" dirty="0" smtClean="0"/>
              <a:t>-TDC</a:t>
            </a:r>
          </a:p>
          <a:p>
            <a:r>
              <a:rPr lang="fr-FR" sz="1400" i="1" dirty="0" smtClean="0"/>
              <a:t>-Vocable anglais</a:t>
            </a:r>
          </a:p>
          <a:p>
            <a:r>
              <a:rPr lang="fr-FR" sz="1400" i="1" dirty="0" smtClean="0"/>
              <a:t>-Vocable espagnol</a:t>
            </a:r>
          </a:p>
          <a:p>
            <a:endParaRPr lang="fr-FR" sz="1400" dirty="0" smtClean="0"/>
          </a:p>
          <a:p>
            <a:endParaRPr lang="fr-FR" sz="1400" dirty="0"/>
          </a:p>
        </p:txBody>
      </p:sp>
      <p:sp>
        <p:nvSpPr>
          <p:cNvPr id="11" name="Étoile à 5 branches 10"/>
          <p:cNvSpPr/>
          <p:nvPr/>
        </p:nvSpPr>
        <p:spPr>
          <a:xfrm>
            <a:off x="2339752" y="4725144"/>
            <a:ext cx="144016" cy="14401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Étoile à 5 branches 11"/>
          <p:cNvSpPr/>
          <p:nvPr/>
        </p:nvSpPr>
        <p:spPr>
          <a:xfrm>
            <a:off x="2339752" y="5229200"/>
            <a:ext cx="144016" cy="14401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92D05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ctrTitle"/>
          </p:nvPr>
        </p:nvSpPr>
        <p:spPr>
          <a:xfrm>
            <a:off x="2123728" y="260648"/>
            <a:ext cx="6172200" cy="792088"/>
          </a:xfrm>
        </p:spPr>
        <p:txBody>
          <a:bodyPr>
            <a:normAutofit/>
          </a:bodyPr>
          <a:lstStyle/>
          <a:p>
            <a:pPr algn="ctr"/>
            <a:r>
              <a:rPr lang="fr-FR" sz="2800" dirty="0" smtClean="0">
                <a:solidFill>
                  <a:schemeClr val="accent1">
                    <a:lumMod val="50000"/>
                  </a:schemeClr>
                </a:solidFill>
              </a:rPr>
              <a:t>2-L’Orientation</a:t>
            </a:r>
            <a:endParaRPr lang="fr-FR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7" name="Image 6" descr="Capture revues et autodo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39752" y="1268760"/>
            <a:ext cx="4674550" cy="3240360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2411760" y="4653136"/>
            <a:ext cx="489654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chemeClr val="accent1">
                    <a:lumMod val="75000"/>
                  </a:schemeClr>
                </a:solidFill>
              </a:rPr>
              <a:t>ME DOCUMENTER SUR LES METIERS</a:t>
            </a:r>
          </a:p>
          <a:p>
            <a:pPr algn="just"/>
            <a:r>
              <a:rPr lang="fr-FR" sz="16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fr-FR" sz="1600" b="1" dirty="0" smtClean="0">
                <a:solidFill>
                  <a:schemeClr val="accent1">
                    <a:lumMod val="75000"/>
                  </a:schemeClr>
                </a:solidFill>
              </a:rPr>
              <a:t>  La documentation de l’ONISEP classée        par pictogrammes selon les groupes de métiers</a:t>
            </a:r>
          </a:p>
          <a:p>
            <a:endParaRPr lang="fr-FR" dirty="0"/>
          </a:p>
        </p:txBody>
      </p:sp>
      <p:sp>
        <p:nvSpPr>
          <p:cNvPr id="9" name="Étoile à 5 branches 8"/>
          <p:cNvSpPr/>
          <p:nvPr/>
        </p:nvSpPr>
        <p:spPr>
          <a:xfrm>
            <a:off x="2411760" y="5013176"/>
            <a:ext cx="144016" cy="14401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92D05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763688" y="260648"/>
            <a:ext cx="6696744" cy="648072"/>
          </a:xfrm>
        </p:spPr>
        <p:txBody>
          <a:bodyPr>
            <a:normAutofit/>
          </a:bodyPr>
          <a:lstStyle/>
          <a:p>
            <a:pPr algn="ctr"/>
            <a:r>
              <a:rPr lang="fr-FR" sz="2800" dirty="0" smtClean="0">
                <a:solidFill>
                  <a:schemeClr val="accent1">
                    <a:lumMod val="50000"/>
                  </a:schemeClr>
                </a:solidFill>
              </a:rPr>
              <a:t>3-L’espace lecture-détente</a:t>
            </a:r>
            <a:endParaRPr lang="fr-FR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032" name="AutoShape 8" descr="Résultat de recherche d'images pour &quot;smiley ordinateur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1034" name="AutoShape 10" descr="Résultat de recherche d'images pour &quot;smiley ordinateur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1036" name="AutoShape 12" descr="Résultat de recherche d'images pour &quot;smiley ordinateur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12" name="Image 11" descr="coin lectur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3729" y="996170"/>
            <a:ext cx="4248472" cy="2579765"/>
          </a:xfrm>
          <a:prstGeom prst="rect">
            <a:avLst/>
          </a:prstGeom>
        </p:spPr>
      </p:pic>
      <p:sp>
        <p:nvSpPr>
          <p:cNvPr id="13" name="ZoneTexte 12"/>
          <p:cNvSpPr txBox="1"/>
          <p:nvPr/>
        </p:nvSpPr>
        <p:spPr>
          <a:xfrm>
            <a:off x="6588224" y="980728"/>
            <a:ext cx="24482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 smtClean="0">
                <a:solidFill>
                  <a:schemeClr val="accent1">
                    <a:lumMod val="50000"/>
                  </a:schemeClr>
                </a:solidFill>
              </a:rPr>
              <a:t>BANDES DESSINEES</a:t>
            </a:r>
          </a:p>
          <a:p>
            <a:pPr algn="ctr"/>
            <a:r>
              <a:rPr lang="fr-FR" sz="1400" b="1" dirty="0" smtClean="0">
                <a:solidFill>
                  <a:schemeClr val="accent1">
                    <a:lumMod val="50000"/>
                  </a:schemeClr>
                </a:solidFill>
              </a:rPr>
              <a:t>MANGAS</a:t>
            </a:r>
          </a:p>
          <a:p>
            <a:pPr algn="ctr"/>
            <a:r>
              <a:rPr lang="fr-FR" sz="1400" b="1" dirty="0" smtClean="0">
                <a:solidFill>
                  <a:schemeClr val="accent1">
                    <a:lumMod val="50000"/>
                  </a:schemeClr>
                </a:solidFill>
              </a:rPr>
              <a:t>dans les bacs</a:t>
            </a:r>
          </a:p>
          <a:p>
            <a:pPr algn="ctr"/>
            <a:endParaRPr lang="fr-FR" sz="1400" b="1" cap="small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fr-FR" sz="1400" b="1" cap="small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fr-FR" sz="1400" b="1" cap="small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6804248" y="2060848"/>
            <a:ext cx="1800200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 smtClean="0">
                <a:solidFill>
                  <a:schemeClr val="accent1">
                    <a:lumMod val="50000"/>
                  </a:schemeClr>
                </a:solidFill>
              </a:rPr>
              <a:t>ROMANS</a:t>
            </a:r>
          </a:p>
          <a:p>
            <a:pPr algn="ctr"/>
            <a:r>
              <a:rPr lang="fr-FR" sz="1400" b="1" dirty="0" smtClean="0">
                <a:solidFill>
                  <a:schemeClr val="accent1">
                    <a:lumMod val="50000"/>
                  </a:schemeClr>
                </a:solidFill>
              </a:rPr>
              <a:t>classés par ordre alphabétique du nom de l’auteur</a:t>
            </a:r>
          </a:p>
          <a:p>
            <a:pPr algn="ctr"/>
            <a:endParaRPr lang="fr-FR" sz="14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fr-FR" sz="1400" b="1" dirty="0" smtClean="0">
                <a:solidFill>
                  <a:schemeClr val="accent1">
                    <a:lumMod val="50000"/>
                  </a:schemeClr>
                </a:solidFill>
              </a:rPr>
              <a:t>Empruntables 15 jours maximum</a:t>
            </a:r>
            <a:endParaRPr lang="fr-FR" sz="1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6" name="ZoneTexte 15"/>
          <p:cNvSpPr txBox="1"/>
          <p:nvPr/>
        </p:nvSpPr>
        <p:spPr>
          <a:xfrm>
            <a:off x="1907704" y="3645024"/>
            <a:ext cx="4824536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solidFill>
                  <a:schemeClr val="accent1">
                    <a:lumMod val="75000"/>
                  </a:schemeClr>
                </a:solidFill>
              </a:rPr>
              <a:t>ME DETENDRE,</a:t>
            </a:r>
          </a:p>
          <a:p>
            <a:pPr algn="ctr"/>
            <a:r>
              <a:rPr lang="fr-FR" b="1" dirty="0" smtClean="0">
                <a:solidFill>
                  <a:schemeClr val="accent1">
                    <a:lumMod val="75000"/>
                  </a:schemeClr>
                </a:solidFill>
              </a:rPr>
              <a:t> LIRE ROMANS, BD, MANGAS…</a:t>
            </a:r>
          </a:p>
          <a:p>
            <a:pPr lvl="1"/>
            <a:r>
              <a:rPr lang="fr-FR" sz="1600" b="1" dirty="0" smtClean="0">
                <a:solidFill>
                  <a:schemeClr val="accent1">
                    <a:lumMod val="75000"/>
                  </a:schemeClr>
                </a:solidFill>
              </a:rPr>
              <a:t>- Je dépose sac ou cartable à l’entrée </a:t>
            </a:r>
          </a:p>
          <a:p>
            <a:pPr lvl="1"/>
            <a:r>
              <a:rPr lang="fr-FR" sz="1600" b="1" dirty="0" smtClean="0">
                <a:solidFill>
                  <a:schemeClr val="accent1">
                    <a:lumMod val="75000"/>
                  </a:schemeClr>
                </a:solidFill>
              </a:rPr>
              <a:t>- Je n’apporte ni à boire ni à manger </a:t>
            </a:r>
            <a:r>
              <a:rPr lang="fr-FR" sz="1600" dirty="0" smtClean="0">
                <a:solidFill>
                  <a:schemeClr val="accent1">
                    <a:lumMod val="75000"/>
                  </a:schemeClr>
                </a:solidFill>
              </a:rPr>
              <a:t>!</a:t>
            </a:r>
            <a:endParaRPr lang="fr-FR" sz="16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0" name="ZoneTexte 19"/>
          <p:cNvSpPr txBox="1"/>
          <p:nvPr/>
        </p:nvSpPr>
        <p:spPr>
          <a:xfrm>
            <a:off x="2123728" y="5085184"/>
            <a:ext cx="4752528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 smtClean="0">
                <a:solidFill>
                  <a:schemeClr val="accent1">
                    <a:lumMod val="75000"/>
                  </a:schemeClr>
                </a:solidFill>
              </a:rPr>
              <a:t>JE TROUVE UN LIVRE SUR LES RAYONS </a:t>
            </a:r>
          </a:p>
          <a:p>
            <a:r>
              <a:rPr lang="fr-FR" sz="1400" b="1" dirty="0" smtClean="0">
                <a:solidFill>
                  <a:schemeClr val="accent1">
                    <a:lumMod val="75000"/>
                  </a:schemeClr>
                </a:solidFill>
              </a:rPr>
              <a:t>  Sur l’étiquette est indiquée la cote : </a:t>
            </a:r>
          </a:p>
          <a:p>
            <a:pPr lvl="1"/>
            <a:r>
              <a:rPr lang="fr-FR" sz="1400" b="1" dirty="0" smtClean="0">
                <a:solidFill>
                  <a:schemeClr val="accent1">
                    <a:lumMod val="75000"/>
                  </a:schemeClr>
                </a:solidFill>
              </a:rPr>
              <a:t>- 3 premières lettres du nom de l’auteur</a:t>
            </a:r>
          </a:p>
          <a:p>
            <a:pPr lvl="1"/>
            <a:r>
              <a:rPr lang="fr-FR" sz="1400" b="1" dirty="0" smtClean="0">
                <a:solidFill>
                  <a:schemeClr val="accent1">
                    <a:lumMod val="75000"/>
                  </a:schemeClr>
                </a:solidFill>
              </a:rPr>
              <a:t>- R pour roman </a:t>
            </a:r>
            <a:endParaRPr lang="fr-FR" sz="1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5" name="Étoile à 5 branches 14"/>
          <p:cNvSpPr/>
          <p:nvPr/>
        </p:nvSpPr>
        <p:spPr>
          <a:xfrm>
            <a:off x="2051720" y="5157192"/>
            <a:ext cx="144016" cy="14401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Étoile à 5 branches 16"/>
          <p:cNvSpPr/>
          <p:nvPr/>
        </p:nvSpPr>
        <p:spPr>
          <a:xfrm>
            <a:off x="6588224" y="2132856"/>
            <a:ext cx="144016" cy="14401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Étoile à 5 branches 18"/>
          <p:cNvSpPr/>
          <p:nvPr/>
        </p:nvSpPr>
        <p:spPr>
          <a:xfrm>
            <a:off x="6588224" y="1052736"/>
            <a:ext cx="144016" cy="14401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2" name="Image 21" descr="livre roman.png"/>
          <p:cNvPicPr>
            <a:picLocks noChangeAspect="1"/>
          </p:cNvPicPr>
          <p:nvPr/>
        </p:nvPicPr>
        <p:blipFill>
          <a:blip r:embed="rId3" cstate="print"/>
          <a:srcRect r="20241" b="24804"/>
          <a:stretch>
            <a:fillRect/>
          </a:stretch>
        </p:blipFill>
        <p:spPr>
          <a:xfrm>
            <a:off x="6876256" y="4365104"/>
            <a:ext cx="1929924" cy="21490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92D05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ctrTitle"/>
          </p:nvPr>
        </p:nvSpPr>
        <p:spPr>
          <a:xfrm>
            <a:off x="1691680" y="260648"/>
            <a:ext cx="7056784" cy="504056"/>
          </a:xfrm>
        </p:spPr>
        <p:txBody>
          <a:bodyPr>
            <a:noAutofit/>
          </a:bodyPr>
          <a:lstStyle/>
          <a:p>
            <a:pPr algn="ctr"/>
            <a:r>
              <a:rPr lang="fr-FR" sz="2800" dirty="0" smtClean="0">
                <a:solidFill>
                  <a:schemeClr val="accent1">
                    <a:lumMod val="50000"/>
                  </a:schemeClr>
                </a:solidFill>
              </a:rPr>
              <a:t>4-L’espace travail : </a:t>
            </a:r>
            <a:br>
              <a:rPr lang="fr-FR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fr-FR" sz="2800" dirty="0" smtClean="0">
                <a:solidFill>
                  <a:schemeClr val="accent1">
                    <a:lumMod val="50000"/>
                  </a:schemeClr>
                </a:solidFill>
              </a:rPr>
              <a:t>Le fonds documentaire - papier</a:t>
            </a:r>
            <a:endParaRPr lang="fr-FR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7" name="Image 6" descr="Capture espace do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712" y="980728"/>
            <a:ext cx="3384376" cy="2072707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2339752" y="3861048"/>
            <a:ext cx="3816424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>
                <a:solidFill>
                  <a:schemeClr val="accent1">
                    <a:lumMod val="75000"/>
                  </a:schemeClr>
                </a:solidFill>
              </a:rPr>
              <a:t>RECHERCHER-TRAVAILLER</a:t>
            </a:r>
          </a:p>
          <a:p>
            <a:r>
              <a:rPr lang="fr-FR" sz="1600" b="1" dirty="0" smtClean="0">
                <a:solidFill>
                  <a:schemeClr val="accent1">
                    <a:lumMod val="75000"/>
                  </a:schemeClr>
                </a:solidFill>
              </a:rPr>
              <a:t>- Fonds documentaire papier</a:t>
            </a:r>
          </a:p>
          <a:p>
            <a:r>
              <a:rPr lang="fr-FR" sz="1600" b="1" dirty="0" smtClean="0">
                <a:solidFill>
                  <a:schemeClr val="accent1">
                    <a:lumMod val="75000"/>
                  </a:schemeClr>
                </a:solidFill>
              </a:rPr>
              <a:t>- Classement international DEWEY par domaines de savoir. </a:t>
            </a:r>
          </a:p>
          <a:p>
            <a:r>
              <a:rPr lang="fr-FR" sz="1600" b="1" dirty="0" smtClean="0">
                <a:solidFill>
                  <a:schemeClr val="accent1">
                    <a:lumMod val="75000"/>
                  </a:schemeClr>
                </a:solidFill>
              </a:rPr>
              <a:t>ex : </a:t>
            </a:r>
          </a:p>
          <a:p>
            <a:r>
              <a:rPr lang="fr-FR" sz="1600" b="1" dirty="0" smtClean="0">
                <a:solidFill>
                  <a:schemeClr val="accent1">
                    <a:lumMod val="75000"/>
                  </a:schemeClr>
                </a:solidFill>
              </a:rPr>
              <a:t>     -bande rouge et 200 pour              religion</a:t>
            </a:r>
          </a:p>
          <a:p>
            <a:r>
              <a:rPr lang="fr-FR" sz="1600" b="1" dirty="0" smtClean="0">
                <a:solidFill>
                  <a:schemeClr val="accent1">
                    <a:lumMod val="75000"/>
                  </a:schemeClr>
                </a:solidFill>
              </a:rPr>
              <a:t>     -REI pour les 3 premières lettres du nom de l’auteur</a:t>
            </a:r>
            <a:endParaRPr lang="fr-FR" sz="16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Étoile à 5 branches 10"/>
          <p:cNvSpPr/>
          <p:nvPr/>
        </p:nvSpPr>
        <p:spPr>
          <a:xfrm>
            <a:off x="2123728" y="3933056"/>
            <a:ext cx="144016" cy="14401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ZoneTexte 11"/>
          <p:cNvSpPr txBox="1"/>
          <p:nvPr/>
        </p:nvSpPr>
        <p:spPr>
          <a:xfrm>
            <a:off x="5868144" y="980728"/>
            <a:ext cx="3096344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 smtClean="0">
                <a:solidFill>
                  <a:schemeClr val="accent1">
                    <a:lumMod val="50000"/>
                  </a:schemeClr>
                </a:solidFill>
              </a:rPr>
              <a:t>LA CLASSIFICATION DEWEY</a:t>
            </a:r>
          </a:p>
          <a:p>
            <a:r>
              <a:rPr lang="fr-FR" sz="1400" b="1" dirty="0" smtClean="0"/>
              <a:t>0 Dictionnaires-encyclopédies</a:t>
            </a:r>
          </a:p>
          <a:p>
            <a:r>
              <a:rPr lang="fr-FR" sz="1400" b="1" dirty="0" smtClean="0">
                <a:solidFill>
                  <a:srgbClr val="C00000"/>
                </a:solidFill>
              </a:rPr>
              <a:t>1 Philosophie</a:t>
            </a:r>
          </a:p>
          <a:p>
            <a:r>
              <a:rPr lang="fr-FR" sz="1400" b="1" dirty="0" smtClean="0">
                <a:solidFill>
                  <a:srgbClr val="FF0000"/>
                </a:solidFill>
              </a:rPr>
              <a:t>2 Religion</a:t>
            </a:r>
          </a:p>
          <a:p>
            <a:r>
              <a:rPr lang="fr-FR" sz="1400" b="1" dirty="0" smtClean="0">
                <a:solidFill>
                  <a:srgbClr val="E47506"/>
                </a:solidFill>
              </a:rPr>
              <a:t>3 Sciences sociales</a:t>
            </a:r>
          </a:p>
          <a:p>
            <a:r>
              <a:rPr lang="fr-FR" sz="1400" b="1" dirty="0" smtClean="0">
                <a:solidFill>
                  <a:srgbClr val="D6A92A"/>
                </a:solidFill>
              </a:rPr>
              <a:t>4 Langues</a:t>
            </a:r>
          </a:p>
          <a:p>
            <a:r>
              <a:rPr lang="fr-FR" sz="1400" b="1" dirty="0" smtClean="0">
                <a:solidFill>
                  <a:srgbClr val="669900"/>
                </a:solidFill>
              </a:rPr>
              <a:t>5 Sciences</a:t>
            </a:r>
          </a:p>
          <a:p>
            <a:r>
              <a:rPr lang="fr-FR" sz="1400" b="1" dirty="0" smtClean="0">
                <a:solidFill>
                  <a:schemeClr val="accent5">
                    <a:lumMod val="75000"/>
                  </a:schemeClr>
                </a:solidFill>
              </a:rPr>
              <a:t>6 Techniques</a:t>
            </a:r>
          </a:p>
          <a:p>
            <a:r>
              <a:rPr lang="fr-FR" sz="1400" b="1" dirty="0" smtClean="0">
                <a:solidFill>
                  <a:schemeClr val="accent1">
                    <a:lumMod val="75000"/>
                  </a:schemeClr>
                </a:solidFill>
              </a:rPr>
              <a:t>7 Arts, Sports, Loisirs</a:t>
            </a:r>
          </a:p>
          <a:p>
            <a:r>
              <a:rPr lang="fr-FR" sz="1400" b="1" dirty="0" smtClean="0">
                <a:solidFill>
                  <a:schemeClr val="bg1">
                    <a:lumMod val="50000"/>
                  </a:schemeClr>
                </a:solidFill>
              </a:rPr>
              <a:t>8 Littérature</a:t>
            </a:r>
          </a:p>
          <a:p>
            <a:r>
              <a:rPr lang="fr-FR" sz="1400" b="1" dirty="0" smtClean="0">
                <a:solidFill>
                  <a:schemeClr val="bg1"/>
                </a:solidFill>
              </a:rPr>
              <a:t>9 Histoire et Géographie</a:t>
            </a:r>
          </a:p>
          <a:p>
            <a:endParaRPr lang="fr-FR" sz="1200" b="1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6" name="ZoneTexte 15"/>
          <p:cNvSpPr txBox="1"/>
          <p:nvPr/>
        </p:nvSpPr>
        <p:spPr>
          <a:xfrm>
            <a:off x="6156176" y="3429000"/>
            <a:ext cx="25202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b="1" dirty="0" smtClean="0">
                <a:solidFill>
                  <a:schemeClr val="accent1">
                    <a:lumMod val="50000"/>
                  </a:schemeClr>
                </a:solidFill>
              </a:rPr>
              <a:t>LE FONDS CORSE</a:t>
            </a:r>
          </a:p>
          <a:p>
            <a:pPr algn="ctr"/>
            <a:r>
              <a:rPr lang="fr-FR" sz="1400" b="1" dirty="0" smtClean="0">
                <a:solidFill>
                  <a:schemeClr val="accent1">
                    <a:lumMod val="50000"/>
                  </a:schemeClr>
                </a:solidFill>
              </a:rPr>
              <a:t>Des ressources précieuses, éditées en petit nombre</a:t>
            </a:r>
            <a:endParaRPr lang="fr-FR" sz="1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3074" name="Picture 2" descr="Résultat de recherche d'images pour &quot;tête de maure&quot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3284984"/>
            <a:ext cx="576064" cy="576064"/>
          </a:xfrm>
          <a:prstGeom prst="rect">
            <a:avLst/>
          </a:prstGeom>
          <a:noFill/>
        </p:spPr>
      </p:pic>
      <p:pic>
        <p:nvPicPr>
          <p:cNvPr id="21" name="Image 20" descr="docs2.png"/>
          <p:cNvPicPr>
            <a:picLocks noChangeAspect="1"/>
          </p:cNvPicPr>
          <p:nvPr/>
        </p:nvPicPr>
        <p:blipFill>
          <a:blip r:embed="rId4" cstate="print"/>
          <a:srcRect t="2520" r="4771" b="16679"/>
          <a:stretch>
            <a:fillRect/>
          </a:stretch>
        </p:blipFill>
        <p:spPr>
          <a:xfrm>
            <a:off x="6228184" y="4365104"/>
            <a:ext cx="2088232" cy="2092730"/>
          </a:xfrm>
          <a:prstGeom prst="rect">
            <a:avLst/>
          </a:prstGeom>
        </p:spPr>
      </p:pic>
      <p:sp>
        <p:nvSpPr>
          <p:cNvPr id="13" name="Étoile à 5 branches 12"/>
          <p:cNvSpPr/>
          <p:nvPr/>
        </p:nvSpPr>
        <p:spPr>
          <a:xfrm>
            <a:off x="5652120" y="1052736"/>
            <a:ext cx="144016" cy="144016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92D05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ctrTitle"/>
          </p:nvPr>
        </p:nvSpPr>
        <p:spPr>
          <a:xfrm>
            <a:off x="1691680" y="188640"/>
            <a:ext cx="7272808" cy="576064"/>
          </a:xfrm>
        </p:spPr>
        <p:txBody>
          <a:bodyPr>
            <a:noAutofit/>
          </a:bodyPr>
          <a:lstStyle/>
          <a:p>
            <a:pPr algn="ctr"/>
            <a:r>
              <a:rPr lang="fr-FR" sz="2800" dirty="0" smtClean="0">
                <a:solidFill>
                  <a:schemeClr val="accent1">
                    <a:lumMod val="50000"/>
                  </a:schemeClr>
                </a:solidFill>
              </a:rPr>
              <a:t>5-L’espace –travail : </a:t>
            </a:r>
            <a:br>
              <a:rPr lang="fr-FR" sz="28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fr-FR" sz="2800" dirty="0" smtClean="0">
                <a:solidFill>
                  <a:schemeClr val="accent1">
                    <a:lumMod val="50000"/>
                  </a:schemeClr>
                </a:solidFill>
              </a:rPr>
              <a:t>Les ressources numériques</a:t>
            </a:r>
            <a:endParaRPr lang="fr-FR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" name="Image 4" descr="espace inf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7704" y="1196752"/>
            <a:ext cx="3101748" cy="1837354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483768" y="3212976"/>
            <a:ext cx="4572000" cy="289310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b="1" dirty="0" smtClean="0">
                <a:solidFill>
                  <a:schemeClr val="accent1">
                    <a:lumMod val="75000"/>
                  </a:schemeClr>
                </a:solidFill>
              </a:rPr>
              <a:t>RECHERCHER-TRAVAILLER</a:t>
            </a:r>
          </a:p>
          <a:p>
            <a:r>
              <a:rPr lang="fr-FR" b="1" dirty="0" smtClean="0">
                <a:solidFill>
                  <a:schemeClr val="accent1">
                    <a:lumMod val="75000"/>
                  </a:schemeClr>
                </a:solidFill>
              </a:rPr>
              <a:t>	(18 ordinateurs )</a:t>
            </a:r>
          </a:p>
          <a:p>
            <a:pPr algn="just"/>
            <a:r>
              <a:rPr lang="fr-FR" sz="1600" b="1" dirty="0" smtClean="0">
                <a:solidFill>
                  <a:schemeClr val="accent1">
                    <a:lumMod val="75000"/>
                  </a:schemeClr>
                </a:solidFill>
              </a:rPr>
              <a:t>- J’utilise mon espace numérique de travail</a:t>
            </a:r>
          </a:p>
          <a:p>
            <a:pPr algn="just"/>
            <a:r>
              <a:rPr lang="fr-FR" sz="1600" b="1" dirty="0" smtClean="0">
                <a:solidFill>
                  <a:schemeClr val="accent1">
                    <a:lumMod val="75000"/>
                  </a:schemeClr>
                </a:solidFill>
              </a:rPr>
              <a:t>- Je fais des recherches avec internet et surtout….</a:t>
            </a:r>
          </a:p>
          <a:p>
            <a:pPr algn="just"/>
            <a:r>
              <a:rPr lang="fr-FR" sz="1600" b="1" dirty="0" smtClean="0">
                <a:solidFill>
                  <a:schemeClr val="accent1">
                    <a:lumMod val="75000"/>
                  </a:schemeClr>
                </a:solidFill>
              </a:rPr>
              <a:t>- J’utilise le portail documentaire </a:t>
            </a:r>
          </a:p>
          <a:p>
            <a:pPr algn="just"/>
            <a:r>
              <a:rPr lang="fr-FR" sz="1600" b="1" dirty="0" smtClean="0">
                <a:solidFill>
                  <a:schemeClr val="accent1">
                    <a:lumMod val="75000"/>
                  </a:schemeClr>
                </a:solidFill>
              </a:rPr>
              <a:t>E-SIDOC pour trouver un document du CDI ou des ressources numériques en ligne adaptées à mes besoins.</a:t>
            </a:r>
          </a:p>
          <a:p>
            <a:endParaRPr lang="fr-FR" b="1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6300192" y="980728"/>
            <a:ext cx="259228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 smtClean="0">
                <a:solidFill>
                  <a:srgbClr val="C00000"/>
                </a:solidFill>
              </a:rPr>
              <a:t>MODE D’EMPLOI</a:t>
            </a:r>
          </a:p>
          <a:p>
            <a:pPr algn="just"/>
            <a:r>
              <a:rPr lang="fr-FR" sz="1400" dirty="0" smtClean="0">
                <a:solidFill>
                  <a:schemeClr val="accent1">
                    <a:lumMod val="75000"/>
                  </a:schemeClr>
                </a:solidFill>
              </a:rPr>
              <a:t>- Je vérifie l’info</a:t>
            </a:r>
          </a:p>
          <a:p>
            <a:pPr algn="just"/>
            <a:r>
              <a:rPr lang="fr-FR" sz="1400" dirty="0" smtClean="0">
                <a:solidFill>
                  <a:schemeClr val="accent1">
                    <a:lumMod val="75000"/>
                  </a:schemeClr>
                </a:solidFill>
              </a:rPr>
              <a:t>- Je trie les documents</a:t>
            </a:r>
          </a:p>
          <a:p>
            <a:pPr algn="just"/>
            <a:r>
              <a:rPr lang="fr-FR" sz="1400" dirty="0" smtClean="0">
                <a:solidFill>
                  <a:schemeClr val="accent1">
                    <a:lumMod val="75000"/>
                  </a:schemeClr>
                </a:solidFill>
              </a:rPr>
              <a:t>- Je restitue l’info</a:t>
            </a:r>
          </a:p>
          <a:p>
            <a:pPr algn="just"/>
            <a:r>
              <a:rPr lang="fr-FR" sz="1400" dirty="0" smtClean="0">
                <a:solidFill>
                  <a:schemeClr val="accent1">
                    <a:lumMod val="75000"/>
                  </a:schemeClr>
                </a:solidFill>
              </a:rPr>
              <a:t>- J’imprime avec parcimonie</a:t>
            </a:r>
          </a:p>
          <a:p>
            <a:pPr algn="just"/>
            <a:r>
              <a:rPr lang="fr-FR" sz="1400" dirty="0" smtClean="0">
                <a:solidFill>
                  <a:schemeClr val="accent1">
                    <a:lumMod val="75000"/>
                  </a:schemeClr>
                </a:solidFill>
              </a:rPr>
              <a:t>- Je n’hésite pas à demander conseil et aide aux documentalistes</a:t>
            </a:r>
            <a:endParaRPr lang="fr-FR" sz="1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Étoile à 5 branches 9"/>
          <p:cNvSpPr/>
          <p:nvPr/>
        </p:nvSpPr>
        <p:spPr>
          <a:xfrm>
            <a:off x="6012160" y="980728"/>
            <a:ext cx="216024" cy="21602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ZoneTexte 7"/>
          <p:cNvSpPr txBox="1"/>
          <p:nvPr/>
        </p:nvSpPr>
        <p:spPr>
          <a:xfrm>
            <a:off x="4932040" y="5877272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chemeClr val="accent1">
                    <a:lumMod val="50000"/>
                  </a:schemeClr>
                </a:solidFill>
              </a:rPr>
              <a:t>PAS DE PHOTOCOPIES </a:t>
            </a:r>
            <a:r>
              <a:rPr lang="fr-FR" dirty="0" smtClean="0">
                <a:solidFill>
                  <a:schemeClr val="accent1">
                    <a:lumMod val="50000"/>
                  </a:schemeClr>
                </a:solidFill>
              </a:rPr>
              <a:t>!</a:t>
            </a:r>
            <a:endParaRPr lang="fr-FR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" name="Étoile à 5 branches 10"/>
          <p:cNvSpPr/>
          <p:nvPr/>
        </p:nvSpPr>
        <p:spPr>
          <a:xfrm>
            <a:off x="2267744" y="3284984"/>
            <a:ext cx="216024" cy="21602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Étoile à 5 branches 11"/>
          <p:cNvSpPr/>
          <p:nvPr/>
        </p:nvSpPr>
        <p:spPr>
          <a:xfrm>
            <a:off x="4716016" y="5949280"/>
            <a:ext cx="216024" cy="21602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92D05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ctrTitle"/>
          </p:nvPr>
        </p:nvSpPr>
        <p:spPr>
          <a:xfrm>
            <a:off x="1475656" y="404664"/>
            <a:ext cx="6172200" cy="792088"/>
          </a:xfrm>
        </p:spPr>
        <p:txBody>
          <a:bodyPr>
            <a:normAutofit/>
          </a:bodyPr>
          <a:lstStyle/>
          <a:p>
            <a:pPr algn="ctr"/>
            <a:r>
              <a:rPr lang="fr-FR" sz="2800" dirty="0" smtClean="0">
                <a:solidFill>
                  <a:schemeClr val="accent1">
                    <a:lumMod val="50000"/>
                  </a:schemeClr>
                </a:solidFill>
              </a:rPr>
              <a:t>Le portail documentaire </a:t>
            </a:r>
            <a:endParaRPr lang="fr-FR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" name="Étoile à 5 branches 8"/>
          <p:cNvSpPr/>
          <p:nvPr/>
        </p:nvSpPr>
        <p:spPr>
          <a:xfrm>
            <a:off x="2411760" y="4437112"/>
            <a:ext cx="288032" cy="288032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 descr="e-sidoc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1800" y="1412776"/>
            <a:ext cx="4354596" cy="2798185"/>
          </a:xfrm>
          <a:prstGeom prst="rect">
            <a:avLst/>
          </a:prstGeom>
        </p:spPr>
      </p:pic>
      <p:sp>
        <p:nvSpPr>
          <p:cNvPr id="11" name="ZoneTexte 10"/>
          <p:cNvSpPr txBox="1"/>
          <p:nvPr/>
        </p:nvSpPr>
        <p:spPr>
          <a:xfrm>
            <a:off x="2699792" y="4437112"/>
            <a:ext cx="518457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UN PORTAIL DOCUMENTAIRE POUR :</a:t>
            </a:r>
            <a:endParaRPr lang="fr-FR" b="1" dirty="0" smtClean="0">
              <a:latin typeface="+mj-lt"/>
            </a:endParaRPr>
          </a:p>
          <a:p>
            <a:r>
              <a:rPr lang="fr-FR" sz="16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- Rechercher un document présent au CDI</a:t>
            </a:r>
          </a:p>
          <a:p>
            <a:r>
              <a:rPr lang="fr-FR" sz="16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- Consulter d’autres bibliothèques numériques</a:t>
            </a:r>
          </a:p>
          <a:p>
            <a:r>
              <a:rPr lang="fr-FR" sz="16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- Apprendre à faire des recherches</a:t>
            </a:r>
          </a:p>
          <a:p>
            <a:r>
              <a:rPr lang="fr-FR" sz="1600" b="1" dirty="0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- Trouver des </a:t>
            </a:r>
            <a:r>
              <a:rPr lang="fr-FR" sz="1600" b="1" smtClean="0">
                <a:solidFill>
                  <a:schemeClr val="accent1">
                    <a:lumMod val="75000"/>
                  </a:schemeClr>
                </a:solidFill>
                <a:latin typeface="+mj-lt"/>
              </a:rPr>
              <a:t>renseignements pratiques…</a:t>
            </a:r>
            <a:endParaRPr lang="fr-FR" sz="1600" b="1" dirty="0" smtClean="0">
              <a:solidFill>
                <a:schemeClr val="accent1">
                  <a:lumMod val="75000"/>
                </a:schemeClr>
              </a:solidFill>
              <a:latin typeface="+mj-lt"/>
            </a:endParaRPr>
          </a:p>
          <a:p>
            <a:endParaRPr lang="fr-FR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0485" name="Picture 5" descr="Résultat de recherche d'images pour &quot;icone e-sidoc&quot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92280" y="332656"/>
            <a:ext cx="1800225" cy="16573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852</TotalTime>
  <Words>367</Words>
  <Application>Microsoft Office PowerPoint</Application>
  <PresentationFormat>Affichage à l'écran (4:3)</PresentationFormat>
  <Paragraphs>96</Paragraphs>
  <Slides>8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9" baseType="lpstr">
      <vt:lpstr>Oriel</vt:lpstr>
      <vt:lpstr>le CDI  Centre de documentation  et d’information</vt:lpstr>
      <vt:lpstr>5 espaces dédiés</vt:lpstr>
      <vt:lpstr>1-Revues et magazines</vt:lpstr>
      <vt:lpstr>2-L’Orientation</vt:lpstr>
      <vt:lpstr>3-L’espace lecture-détente</vt:lpstr>
      <vt:lpstr>4-L’espace travail :  Le fonds documentaire - papier</vt:lpstr>
      <vt:lpstr>5-L’espace –travail :  Les ressources numériques</vt:lpstr>
      <vt:lpstr>Le portail documentaire 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cdillb</dc:creator>
  <cp:lastModifiedBy>cdillb</cp:lastModifiedBy>
  <cp:revision>98</cp:revision>
  <dcterms:created xsi:type="dcterms:W3CDTF">2018-06-22T08:13:11Z</dcterms:created>
  <dcterms:modified xsi:type="dcterms:W3CDTF">2018-09-06T11:20:33Z</dcterms:modified>
</cp:coreProperties>
</file>