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84" r:id="rId12"/>
    <p:sldId id="285" r:id="rId13"/>
    <p:sldId id="269" r:id="rId14"/>
    <p:sldId id="270" r:id="rId15"/>
    <p:sldId id="271" r:id="rId16"/>
    <p:sldId id="286" r:id="rId17"/>
    <p:sldId id="272" r:id="rId18"/>
    <p:sldId id="287" r:id="rId19"/>
    <p:sldId id="288" r:id="rId20"/>
    <p:sldId id="289" r:id="rId21"/>
    <p:sldId id="290" r:id="rId22"/>
    <p:sldId id="27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CA695D-CCAF-4F2C-9A45-E25343E07C4F}">
  <a:tblStyle styleId="{93CA695D-CCAF-4F2C-9A45-E25343E07C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3"/>
  </p:normalViewPr>
  <p:slideViewPr>
    <p:cSldViewPr snapToGrid="0" snapToObjects="1">
      <p:cViewPr>
        <p:scale>
          <a:sx n="100" d="100"/>
          <a:sy n="100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9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9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77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91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83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B600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buClr>
                <a:srgbClr val="FFB600"/>
              </a:buClr>
              <a:buSzPts val="1800"/>
              <a:buChar char="○"/>
              <a:defRPr/>
            </a:lvl2pPr>
            <a:lvl3pPr lvl="2">
              <a:spcBef>
                <a:spcPts val="0"/>
              </a:spcBef>
              <a:buClr>
                <a:srgbClr val="FFB600"/>
              </a:buClr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B600"/>
                </a:solidFill>
              </a:rPr>
              <a:t>‹#›</a:t>
            </a:fld>
            <a:endParaRPr lang="en">
              <a:solidFill>
                <a:srgbClr val="FFB6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8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2" name="Shape 5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>
              <a:spcBef>
                <a:spcPts val="480"/>
              </a:spcBef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>
              <a:spcBef>
                <a:spcPts val="480"/>
              </a:spcBef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‹#›</a:t>
            </a:fld>
            <a:endParaRPr lang="en" sz="1300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-FR" dirty="0" smtClean="0"/>
              <a:t>Los </a:t>
            </a:r>
            <a:r>
              <a:rPr lang="fr-FR" dirty="0" err="1" smtClean="0"/>
              <a:t>nuevos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434343"/>
                </a:solidFill>
              </a:rPr>
              <a:t>consumidores</a:t>
            </a:r>
            <a:endParaRPr lang="en" dirty="0"/>
          </a:p>
        </p:txBody>
      </p:sp>
      <p:grpSp>
        <p:nvGrpSpPr>
          <p:cNvPr id="58" name="Shape 58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59" name="Shape 5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50158" y="1739566"/>
            <a:ext cx="2929241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sz="3200" dirty="0" err="1"/>
              <a:t>Así</a:t>
            </a:r>
            <a:r>
              <a:rPr lang="en" sz="3200" dirty="0"/>
              <a:t>, </a:t>
            </a:r>
            <a:r>
              <a:rPr lang="en" sz="3200" dirty="0" err="1"/>
              <a:t>podemos</a:t>
            </a:r>
            <a:r>
              <a:rPr lang="en" sz="3200" dirty="0"/>
              <a:t> </a:t>
            </a:r>
            <a:r>
              <a:rPr lang="en" sz="3200" dirty="0" err="1"/>
              <a:t>decir</a:t>
            </a:r>
            <a:r>
              <a:rPr lang="en" sz="3200" dirty="0"/>
              <a:t> </a:t>
            </a:r>
            <a:r>
              <a:rPr lang="en" sz="3200" dirty="0" smtClean="0"/>
              <a:t>que</a:t>
            </a:r>
            <a:r>
              <a:rPr lang="fr-FR" sz="3200" dirty="0" smtClean="0"/>
              <a:t> el </a:t>
            </a:r>
            <a:r>
              <a:rPr lang="fr-FR" sz="3200" dirty="0" err="1" smtClean="0"/>
              <a:t>consumidor</a:t>
            </a:r>
            <a:r>
              <a:rPr lang="fr-FR" sz="3200" dirty="0" smtClean="0"/>
              <a:t> </a:t>
            </a:r>
            <a:r>
              <a:rPr lang="fr-FR" sz="3200" b="1" dirty="0" smtClean="0"/>
              <a:t>:</a:t>
            </a:r>
            <a:endParaRPr lang="en" sz="3200" dirty="0"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pSp>
        <p:nvGrpSpPr>
          <p:cNvPr id="175" name="Shape 175"/>
          <p:cNvGrpSpPr/>
          <p:nvPr/>
        </p:nvGrpSpPr>
        <p:grpSpPr>
          <a:xfrm>
            <a:off x="3765071" y="621611"/>
            <a:ext cx="3873822" cy="3838519"/>
            <a:chOff x="2318596" y="697811"/>
            <a:chExt cx="3873822" cy="3838519"/>
          </a:xfrm>
        </p:grpSpPr>
        <p:sp>
          <p:nvSpPr>
            <p:cNvPr id="176" name="Shape 176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N</a:t>
              </a:r>
              <a:r>
                <a:rPr lang="fr-FR" sz="700" dirty="0" smtClean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o </a:t>
              </a:r>
              <a:r>
                <a:rPr lang="fr-FR" sz="700" dirty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se toma en </a:t>
              </a:r>
              <a:r>
                <a:rPr lang="fr-FR" sz="700" dirty="0" err="1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serio</a:t>
              </a:r>
              <a:r>
                <a:rPr lang="fr-FR" sz="700" dirty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la </a:t>
              </a:r>
              <a:r>
                <a:rPr lang="fr-FR" sz="700" dirty="0" err="1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publicidad</a:t>
              </a:r>
              <a:r>
                <a:rPr lang="fr-FR" sz="700" dirty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fr-FR" sz="700" dirty="0" err="1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tradicional</a:t>
              </a:r>
              <a:endParaRPr sz="700" dirty="0">
                <a:solidFill>
                  <a:schemeClr val="bg1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4510837" y="697811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Es </a:t>
              </a:r>
              <a:r>
                <a:rPr lang="fr-FR" sz="1200" dirty="0" err="1" smtClean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más</a:t>
              </a:r>
              <a:r>
                <a:rPr lang="fr-FR" sz="1200" dirty="0" smtClean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fr-FR" sz="1200" dirty="0" err="1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impaciente</a:t>
              </a:r>
              <a:endParaRPr sz="1200" dirty="0">
                <a:solidFill>
                  <a:schemeClr val="bg1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661829" y="2208216"/>
              <a:ext cx="629106" cy="629106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fr-FR" sz="500" dirty="0" smtClean="0">
                  <a:solidFill>
                    <a:schemeClr val="bg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BRAND LOVER</a:t>
              </a:r>
              <a:endParaRPr sz="500" dirty="0">
                <a:solidFill>
                  <a:schemeClr val="bg1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3" name="Shape 18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Está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mejor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informado</a:t>
              </a:r>
              <a:endParaRPr lang="en"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86" name="Shape 18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Es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más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sensible</a:t>
              </a:r>
              <a:endParaRPr lang="en"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89" name="Shape 189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Está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conectado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de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manera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multicanal</a:t>
              </a:r>
              <a:endParaRPr lang="en"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7334059" y="1114293"/>
            <a:ext cx="1030262" cy="1030262"/>
            <a:chOff x="3490737" y="1374053"/>
            <a:chExt cx="1423800" cy="1423800"/>
          </a:xfrm>
        </p:grpSpPr>
        <p:sp>
          <p:nvSpPr>
            <p:cNvPr id="192" name="Shape 19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3555763" y="1613602"/>
              <a:ext cx="1345583" cy="944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Es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infiel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por</a:t>
              </a:r>
              <a:r>
                <a:rPr lang="en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</a:t>
              </a:r>
              <a:r>
                <a:rPr lang="en" sz="1200" dirty="0" err="1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naturaleza</a:t>
              </a:r>
              <a:endParaRPr lang="en"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5" name="Shape 19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-FR" dirty="0" smtClean="0"/>
              <a:t>El </a:t>
            </a:r>
            <a:r>
              <a:rPr lang="fr-FR" dirty="0" err="1" smtClean="0"/>
              <a:t>consumidor</a:t>
            </a:r>
            <a:r>
              <a:rPr lang="fr-FR" dirty="0" smtClean="0"/>
              <a:t> « </a:t>
            </a:r>
            <a:r>
              <a:rPr lang="fr-FR" dirty="0" err="1" smtClean="0"/>
              <a:t>Vegan</a:t>
            </a:r>
            <a:r>
              <a:rPr lang="fr-FR" dirty="0" smtClean="0"/>
              <a:t> »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Estilo de vida que consiste en no consumir cualquier producto de animales o de su explotación</a:t>
            </a:r>
            <a:endParaRPr lang="en" dirty="0"/>
          </a:p>
        </p:txBody>
      </p:sp>
      <p:sp>
        <p:nvSpPr>
          <p:cNvPr id="90" name="Shape 90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sz="96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lang="en" sz="96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82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s-ES" dirty="0"/>
              <a:t>Vegano no es solo una tendencia alimenticia, sino una forma de vida.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11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920500" y="910900"/>
            <a:ext cx="7665244" cy="365155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title" idx="4294967295"/>
          </p:nvPr>
        </p:nvSpPr>
        <p:spPr>
          <a:xfrm>
            <a:off x="652689" y="434575"/>
            <a:ext cx="7451649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sz="2400" dirty="0" err="1"/>
              <a:t>Primera</a:t>
            </a:r>
            <a:r>
              <a:rPr lang="en" sz="2400" dirty="0"/>
              <a:t> </a:t>
            </a:r>
            <a:r>
              <a:rPr lang="en" sz="2400" dirty="0" err="1"/>
              <a:t>aparición</a:t>
            </a:r>
            <a:r>
              <a:rPr lang="en" sz="2400" dirty="0"/>
              <a:t> de la palabra </a:t>
            </a:r>
            <a:r>
              <a:rPr lang="en" sz="2400" dirty="0" err="1"/>
              <a:t>en</a:t>
            </a:r>
            <a:r>
              <a:rPr lang="en" sz="2400" dirty="0"/>
              <a:t> </a:t>
            </a:r>
            <a:r>
              <a:rPr lang="en" sz="2400" dirty="0" err="1"/>
              <a:t>los</a:t>
            </a:r>
            <a:r>
              <a:rPr lang="en" sz="2400" dirty="0"/>
              <a:t> </a:t>
            </a:r>
            <a:r>
              <a:rPr lang="en" sz="2400" dirty="0" err="1"/>
              <a:t>años</a:t>
            </a:r>
            <a:r>
              <a:rPr lang="en" sz="2400" dirty="0"/>
              <a:t> 40.</a:t>
            </a:r>
            <a:endParaRPr lang="en" sz="2400" dirty="0"/>
          </a:p>
        </p:txBody>
      </p:sp>
      <p:sp>
        <p:nvSpPr>
          <p:cNvPr id="217" name="Shape 217"/>
          <p:cNvSpPr/>
          <p:nvPr/>
        </p:nvSpPr>
        <p:spPr>
          <a:xfrm>
            <a:off x="1802134" y="1490596"/>
            <a:ext cx="1116429" cy="277703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sz="1000" dirty="0" err="1" smtClean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Estados</a:t>
            </a:r>
            <a:r>
              <a:rPr lang="fr-FR" sz="1000" dirty="0" smtClean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fr-FR" sz="1000" dirty="0" err="1" smtClean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Unidos</a:t>
            </a:r>
            <a:endParaRPr lang="en" sz="1000" dirty="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219" name="Shape 219"/>
          <p:cNvGrpSpPr/>
          <p:nvPr/>
        </p:nvGrpSpPr>
        <p:grpSpPr>
          <a:xfrm>
            <a:off x="8073445" y="369819"/>
            <a:ext cx="759617" cy="641865"/>
            <a:chOff x="3918650" y="293075"/>
            <a:chExt cx="488500" cy="412775"/>
          </a:xfrm>
        </p:grpSpPr>
        <p:sp>
          <p:nvSpPr>
            <p:cNvPr id="220" name="Shape 22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idx="4294967295"/>
          </p:nvPr>
        </p:nvSpPr>
        <p:spPr>
          <a:xfrm>
            <a:off x="685800" y="2145968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fr-FR" sz="4400" dirty="0" smtClean="0">
                <a:solidFill>
                  <a:srgbClr val="FFB600"/>
                </a:solidFill>
              </a:rPr>
              <a:t>1</a:t>
            </a:r>
            <a:r>
              <a:rPr lang="en" sz="4400" dirty="0" smtClean="0">
                <a:solidFill>
                  <a:srgbClr val="FFB600"/>
                </a:solidFill>
              </a:rPr>
              <a:t>% </a:t>
            </a:r>
            <a:r>
              <a:rPr lang="en" sz="4400" dirty="0">
                <a:solidFill>
                  <a:srgbClr val="FFB600"/>
                </a:solidFill>
              </a:rPr>
              <a:t>de la </a:t>
            </a:r>
            <a:r>
              <a:rPr lang="en" sz="4400" dirty="0" err="1">
                <a:solidFill>
                  <a:srgbClr val="FFB600"/>
                </a:solidFill>
              </a:rPr>
              <a:t>población</a:t>
            </a:r>
            <a:r>
              <a:rPr lang="en" sz="4400" dirty="0">
                <a:solidFill>
                  <a:srgbClr val="FFB600"/>
                </a:solidFill>
              </a:rPr>
              <a:t> </a:t>
            </a:r>
            <a:r>
              <a:rPr lang="en" sz="4400" dirty="0" err="1">
                <a:solidFill>
                  <a:srgbClr val="FFB600"/>
                </a:solidFill>
              </a:rPr>
              <a:t>mundial</a:t>
            </a:r>
            <a:endParaRPr lang="en" sz="4400" dirty="0">
              <a:solidFill>
                <a:srgbClr val="FFB600"/>
              </a:solidFill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4294967295"/>
          </p:nvPr>
        </p:nvSpPr>
        <p:spPr>
          <a:xfrm>
            <a:off x="685800" y="2916253"/>
            <a:ext cx="7772400" cy="5158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se dice vegano</a:t>
            </a:r>
            <a:endParaRPr lang="en" dirty="0"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grpSp>
        <p:nvGrpSpPr>
          <p:cNvPr id="230" name="Shape 230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31" name="Shape 231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fr-FR" sz="4800" dirty="0" smtClean="0">
                <a:solidFill>
                  <a:srgbClr val="FFFFFF"/>
                </a:solidFill>
              </a:rPr>
              <a:t>69%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972175" y="1309012"/>
            <a:ext cx="7199700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400" dirty="0" smtClean="0"/>
              <a:t>justifican </a:t>
            </a:r>
            <a:r>
              <a:rPr lang="es-ES" sz="2400" dirty="0"/>
              <a:t>esta elección por razones de </a:t>
            </a:r>
            <a:r>
              <a:rPr lang="es-ES" sz="2400" dirty="0" smtClean="0"/>
              <a:t>salud</a:t>
            </a:r>
            <a:endParaRPr lang="en" sz="2400" dirty="0"/>
          </a:p>
        </p:txBody>
      </p:sp>
      <p:sp>
        <p:nvSpPr>
          <p:cNvPr id="240" name="Shape 240"/>
          <p:cNvSpPr txBox="1">
            <a:spLocks noGrp="1"/>
          </p:cNvSpPr>
          <p:nvPr>
            <p:ph type="ctrTitle" idx="4294967295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fr-FR" sz="4800" dirty="0" smtClean="0">
                <a:solidFill>
                  <a:srgbClr val="FFFFFF"/>
                </a:solidFill>
              </a:rPr>
              <a:t>11</a:t>
            </a:r>
            <a:r>
              <a:rPr lang="en" sz="4800" dirty="0" smtClean="0">
                <a:solidFill>
                  <a:srgbClr val="FFFFFF"/>
                </a:solidFill>
              </a:rPr>
              <a:t>%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4294967295"/>
          </p:nvPr>
        </p:nvSpPr>
        <p:spPr>
          <a:xfrm>
            <a:off x="972175" y="3887801"/>
            <a:ext cx="7199700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400" dirty="0"/>
              <a:t>por razones sociales</a:t>
            </a:r>
            <a:endParaRPr lang="en" sz="2400" dirty="0"/>
          </a:p>
        </p:txBody>
      </p:sp>
      <p:sp>
        <p:nvSpPr>
          <p:cNvPr id="242" name="Shape 242"/>
          <p:cNvSpPr txBox="1">
            <a:spLocks noGrp="1"/>
          </p:cNvSpPr>
          <p:nvPr>
            <p:ph type="ctrTitle" idx="4294967295"/>
          </p:nvPr>
        </p:nvSpPr>
        <p:spPr>
          <a:xfrm>
            <a:off x="972175" y="1962447"/>
            <a:ext cx="7199700" cy="89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fr-FR" sz="4800" dirty="0" smtClean="0">
                <a:solidFill>
                  <a:srgbClr val="FFFFFF"/>
                </a:solidFill>
              </a:rPr>
              <a:t>68%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4294967295"/>
          </p:nvPr>
        </p:nvSpPr>
        <p:spPr>
          <a:xfrm>
            <a:off x="972175" y="2573355"/>
            <a:ext cx="7199700" cy="4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400" dirty="0"/>
              <a:t>para la protección de los animales</a:t>
            </a:r>
            <a:endParaRPr lang="en" sz="2400" dirty="0"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grpSp>
        <p:nvGrpSpPr>
          <p:cNvPr id="245" name="Shape 245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246" name="Shape 24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2810" y="1242503"/>
            <a:ext cx="6435289" cy="857400"/>
          </a:xfrm>
        </p:spPr>
        <p:txBody>
          <a:bodyPr/>
          <a:lstStyle/>
          <a:p>
            <a:r>
              <a:rPr lang="fr-FR" sz="1800" dirty="0" smtClean="0">
                <a:latin typeface="Raleway Light" charset="0"/>
                <a:ea typeface="Raleway Light" charset="0"/>
                <a:cs typeface="Raleway Light" charset="0"/>
              </a:rPr>
              <a:t>« </a:t>
            </a:r>
            <a:r>
              <a:rPr lang="fr-FR" sz="1800" dirty="0" err="1" smtClean="0">
                <a:latin typeface="Raleway Light" charset="0"/>
                <a:ea typeface="Raleway Light" charset="0"/>
                <a:cs typeface="Raleway Light" charset="0"/>
              </a:rPr>
              <a:t>Vegan</a:t>
            </a:r>
            <a:r>
              <a:rPr lang="fr-FR" sz="1800" dirty="0" smtClean="0">
                <a:latin typeface="Raleway Light" charset="0"/>
                <a:ea typeface="Raleway Light" charset="0"/>
                <a:cs typeface="Raleway Light" charset="0"/>
              </a:rPr>
              <a:t> » 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- o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veganismo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- consiste en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desterrar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de sus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alimentos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cualquier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producto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de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origen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animal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carne,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pescado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crustáceos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pero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también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vinculado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a la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explotación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de animales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como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leche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huevos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o miel . Un paso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más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allá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del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vegetarianismo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que 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solo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prohíbe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la carne y el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pescado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.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8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8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Por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lo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tanto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,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está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dirty="0" err="1">
                <a:latin typeface="Raleway Light" charset="0"/>
                <a:ea typeface="Raleway Light" charset="0"/>
                <a:cs typeface="Raleway Light" charset="0"/>
              </a:rPr>
              <a:t>claro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 que 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el modo de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consumo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de un </a:t>
            </a:r>
            <a:r>
              <a:rPr lang="fr-FR" sz="1800" b="1" dirty="0" err="1" smtClean="0">
                <a:latin typeface="Raleway Light" charset="0"/>
                <a:ea typeface="Raleway Light" charset="0"/>
                <a:cs typeface="Raleway Light" charset="0"/>
              </a:rPr>
              <a:t>Vegan</a:t>
            </a:r>
            <a:r>
              <a:rPr lang="fr-FR" sz="1800" b="1" dirty="0" smtClean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b="1" dirty="0" err="1" smtClean="0">
                <a:latin typeface="Raleway Light" charset="0"/>
                <a:ea typeface="Raleway Light" charset="0"/>
                <a:cs typeface="Raleway Light" charset="0"/>
              </a:rPr>
              <a:t>será</a:t>
            </a:r>
            <a:r>
              <a:rPr lang="fr-FR" sz="1800" b="1" dirty="0" smtClean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diferente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de un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consumidor</a:t>
            </a:r>
            <a:r>
              <a:rPr lang="fr-FR" sz="18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800" b="1" dirty="0" err="1">
                <a:latin typeface="Raleway Light" charset="0"/>
                <a:ea typeface="Raleway Light" charset="0"/>
                <a:cs typeface="Raleway Light" charset="0"/>
              </a:rPr>
              <a:t>tradicional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>.</a:t>
            </a:r>
            <a:r>
              <a:rPr lang="fr-FR" sz="18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800" dirty="0">
                <a:latin typeface="Raleway Light" charset="0"/>
                <a:ea typeface="Raleway Light" charset="0"/>
                <a:cs typeface="Raleway Light" charset="0"/>
              </a:rPr>
            </a:br>
            <a:endParaRPr lang="fr-FR" sz="1800" dirty="0">
              <a:latin typeface="Raleway Light" charset="0"/>
              <a:ea typeface="Raleway Light" charset="0"/>
              <a:cs typeface="Raleway Light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8" name="Shape 659"/>
          <p:cNvGrpSpPr/>
          <p:nvPr/>
        </p:nvGrpSpPr>
        <p:grpSpPr>
          <a:xfrm>
            <a:off x="8174452" y="324402"/>
            <a:ext cx="589787" cy="678197"/>
            <a:chOff x="6685175" y="5036025"/>
            <a:chExt cx="346225" cy="398125"/>
          </a:xfrm>
        </p:grpSpPr>
        <p:sp>
          <p:nvSpPr>
            <p:cNvPr id="9" name="Shape 66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6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6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6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6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22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r-FR" dirty="0" smtClean="0"/>
              <a:t>Los </a:t>
            </a:r>
            <a:r>
              <a:rPr lang="en" dirty="0" err="1" smtClean="0">
                <a:solidFill>
                  <a:srgbClr val="FFB600"/>
                </a:solidFill>
              </a:rPr>
              <a:t>orígenes</a:t>
            </a:r>
            <a:endParaRPr lang="en" dirty="0">
              <a:solidFill>
                <a:srgbClr val="FFB600"/>
              </a:solidFill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255" name="Shape 255"/>
          <p:cNvSpPr/>
          <p:nvPr/>
        </p:nvSpPr>
        <p:spPr>
          <a:xfrm>
            <a:off x="3278896" y="3000720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2265819" y="2709757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2344569" y="2845879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1</a:t>
            </a:r>
            <a:endParaRPr lang="en"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1708421" y="3615542"/>
            <a:ext cx="1709100" cy="2673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El </a:t>
            </a:r>
            <a:r>
              <a:rPr lang="fr-FR" sz="1000" dirty="0" err="1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rechazo</a:t>
            </a: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fr-FR" sz="1000" dirty="0" err="1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del</a:t>
            </a: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fr-FR" sz="1000" dirty="0" err="1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sufrimiento</a:t>
            </a: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animal</a:t>
            </a:r>
            <a:endParaRPr lang="en"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4370756" y="2709757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3813358" y="3261132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La crisis </a:t>
            </a:r>
            <a:r>
              <a:rPr lang="en" sz="1000" dirty="0" err="1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alimentaria</a:t>
            </a:r>
            <a:endParaRPr lang="en"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4370759" y="2845880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2</a:t>
            </a:r>
            <a:endParaRPr lang="en"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452741" y="2709757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5916162" y="3461373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1000" dirty="0" err="1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Preocupaciones</a:t>
            </a:r>
            <a:r>
              <a:rPr lang="en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ambientales</a:t>
            </a:r>
            <a:endParaRPr lang="en"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6531491" y="2845879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 smtClean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3</a:t>
            </a:r>
            <a:endParaRPr lang="en"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5451108" y="3000720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75" name="Shape 27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1977" y="2091847"/>
            <a:ext cx="6836123" cy="2141950"/>
          </a:xfrm>
        </p:spPr>
        <p:txBody>
          <a:bodyPr/>
          <a:lstStyle/>
          <a:p>
            <a:r>
              <a:rPr lang="fr-FR" sz="1400" b="1" dirty="0" err="1">
                <a:latin typeface="Raleway Light" charset="0"/>
                <a:ea typeface="Raleway Light" charset="0"/>
                <a:cs typeface="Raleway Light" charset="0"/>
              </a:rPr>
              <a:t>Desde</a:t>
            </a:r>
            <a:r>
              <a:rPr lang="fr-FR" sz="14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400" b="1" dirty="0" err="1">
                <a:latin typeface="Raleway Light" charset="0"/>
                <a:ea typeface="Raleway Light" charset="0"/>
                <a:cs typeface="Raleway Light" charset="0"/>
              </a:rPr>
              <a:t>allí</a:t>
            </a:r>
            <a:r>
              <a:rPr lang="fr-FR" sz="14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400" b="1" dirty="0" err="1">
                <a:latin typeface="Raleway Light" charset="0"/>
                <a:ea typeface="Raleway Light" charset="0"/>
                <a:cs typeface="Raleway Light" charset="0"/>
              </a:rPr>
              <a:t>aparecieron</a:t>
            </a:r>
            <a:r>
              <a:rPr lang="fr-FR" sz="14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400" b="1" dirty="0" err="1">
                <a:latin typeface="Raleway Light" charset="0"/>
                <a:ea typeface="Raleway Light" charset="0"/>
                <a:cs typeface="Raleway Light" charset="0"/>
              </a:rPr>
              <a:t>diferentes</a:t>
            </a:r>
            <a:r>
              <a:rPr lang="fr-FR" sz="1400" b="1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400" b="1" dirty="0" err="1">
                <a:latin typeface="Raleway Light" charset="0"/>
                <a:ea typeface="Raleway Light" charset="0"/>
                <a:cs typeface="Raleway Light" charset="0"/>
              </a:rPr>
              <a:t>etiquetas</a:t>
            </a:r>
            <a:r>
              <a:rPr lang="fr-FR" sz="1400" b="1" dirty="0">
                <a:latin typeface="Raleway Light" charset="0"/>
                <a:ea typeface="Raleway Light" charset="0"/>
                <a:cs typeface="Raleway Light" charset="0"/>
              </a:rPr>
              <a:t> o labels VEGAN :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2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2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200" b="1" dirty="0">
                <a:latin typeface="Raleway Light" charset="0"/>
                <a:ea typeface="Raleway Light" charset="0"/>
                <a:cs typeface="Raleway Light" charset="0"/>
              </a:rPr>
              <a:t>LABEL VÉGÉTARIEN EUROPÉEN :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Requiere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un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etiquetado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claro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para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todos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los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alimentos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sin animales disponibles en el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mercado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.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También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coloca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una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señal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en los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establecimientos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/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restaurantes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que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ofrecen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platos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vegetarianos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.</a:t>
            </a:r>
            <a:br>
              <a:rPr lang="fr-FR" sz="12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2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200" b="1" dirty="0">
                <a:latin typeface="Raleway Light" charset="0"/>
                <a:ea typeface="Raleway Light" charset="0"/>
                <a:cs typeface="Raleway Light" charset="0"/>
              </a:rPr>
              <a:t>LABEL VEGAN SOCIETY : 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Los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productos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que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llevan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la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etiqueta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Vegan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Society son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productos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veganos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y no </a:t>
            </a:r>
            <a:r>
              <a:rPr lang="fr-FR" sz="1200" dirty="0" err="1">
                <a:latin typeface="Raleway Light" charset="0"/>
                <a:ea typeface="Raleway Light" charset="0"/>
                <a:cs typeface="Raleway Light" charset="0"/>
              </a:rPr>
              <a:t>probados</a:t>
            </a: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> en animales</a:t>
            </a:r>
            <a:r>
              <a:rPr lang="fr-FR" sz="1200" dirty="0" smtClean="0">
                <a:latin typeface="Raleway Light" charset="0"/>
                <a:ea typeface="Raleway Light" charset="0"/>
                <a:cs typeface="Raleway Light" charset="0"/>
              </a:rPr>
              <a:t>.</a:t>
            </a:r>
            <a:br>
              <a:rPr lang="fr-FR" sz="1200" dirty="0" smtClean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200" dirty="0">
                <a:latin typeface="Raleway Light" charset="0"/>
                <a:ea typeface="Raleway Light" charset="0"/>
                <a:cs typeface="Raleway Light" charset="0"/>
              </a:rPr>
              <a:t/>
            </a:r>
            <a:br>
              <a:rPr lang="fr-FR" sz="1200" dirty="0">
                <a:latin typeface="Raleway Light" charset="0"/>
                <a:ea typeface="Raleway Light" charset="0"/>
                <a:cs typeface="Raleway Light" charset="0"/>
              </a:rPr>
            </a:br>
            <a:r>
              <a:rPr lang="fr-FR" sz="1200" b="1" dirty="0" err="1" smtClean="0"/>
              <a:t>Como</a:t>
            </a:r>
            <a:r>
              <a:rPr lang="fr-FR" sz="1200" b="1" dirty="0" smtClean="0"/>
              <a:t> </a:t>
            </a:r>
            <a:r>
              <a:rPr lang="fr-FR" sz="1200" b="1" dirty="0" err="1"/>
              <a:t>resultado</a:t>
            </a:r>
            <a:r>
              <a:rPr lang="fr-FR" sz="1200" b="1" dirty="0"/>
              <a:t>, los fabricantes y </a:t>
            </a:r>
            <a:r>
              <a:rPr lang="fr-FR" sz="1200" b="1" dirty="0" err="1"/>
              <a:t>restauradores</a:t>
            </a:r>
            <a:r>
              <a:rPr lang="fr-FR" sz="1200" b="1" dirty="0"/>
              <a:t> </a:t>
            </a:r>
            <a:r>
              <a:rPr lang="fr-FR" sz="1200" b="1" dirty="0" err="1" smtClean="0">
                <a:solidFill>
                  <a:srgbClr val="FFB600"/>
                </a:solidFill>
              </a:rPr>
              <a:t>están</a:t>
            </a:r>
            <a:r>
              <a:rPr lang="fr-FR" sz="1200" b="1" dirty="0" smtClean="0">
                <a:solidFill>
                  <a:srgbClr val="FFB600"/>
                </a:solidFill>
              </a:rPr>
              <a:t> </a:t>
            </a:r>
            <a:r>
              <a:rPr lang="fr-FR" sz="1200" b="1" dirty="0" err="1" smtClean="0">
                <a:solidFill>
                  <a:srgbClr val="FFB600"/>
                </a:solidFill>
              </a:rPr>
              <a:t>adaptandose</a:t>
            </a:r>
            <a:r>
              <a:rPr lang="fr-FR" sz="1200" b="1" dirty="0" smtClean="0">
                <a:solidFill>
                  <a:srgbClr val="FFB600"/>
                </a:solidFill>
              </a:rPr>
              <a:t> </a:t>
            </a:r>
            <a:r>
              <a:rPr lang="fr-FR" sz="1200" b="1" dirty="0">
                <a:solidFill>
                  <a:srgbClr val="FFB600"/>
                </a:solidFill>
              </a:rPr>
              <a:t>para </a:t>
            </a:r>
            <a:r>
              <a:rPr lang="fr-FR" sz="1200" b="1" dirty="0" err="1">
                <a:solidFill>
                  <a:srgbClr val="FFB600"/>
                </a:solidFill>
              </a:rPr>
              <a:t>ofrecer</a:t>
            </a:r>
            <a:r>
              <a:rPr lang="fr-FR" sz="1200" b="1" dirty="0">
                <a:solidFill>
                  <a:srgbClr val="FFB600"/>
                </a:solidFill>
              </a:rPr>
              <a:t> </a:t>
            </a:r>
            <a:r>
              <a:rPr lang="fr-FR" sz="1200" b="1" dirty="0" err="1">
                <a:solidFill>
                  <a:srgbClr val="FFB600"/>
                </a:solidFill>
              </a:rPr>
              <a:t>productos</a:t>
            </a:r>
            <a:r>
              <a:rPr lang="fr-FR" sz="1200" b="1" dirty="0">
                <a:solidFill>
                  <a:srgbClr val="FFB600"/>
                </a:solidFill>
              </a:rPr>
              <a:t> </a:t>
            </a:r>
            <a:r>
              <a:rPr lang="fr-FR" sz="1200" b="1" dirty="0" err="1">
                <a:solidFill>
                  <a:srgbClr val="FFB600"/>
                </a:solidFill>
              </a:rPr>
              <a:t>adaptados</a:t>
            </a:r>
            <a:r>
              <a:rPr lang="fr-FR" sz="1200" b="1" dirty="0">
                <a:solidFill>
                  <a:srgbClr val="FFB600"/>
                </a:solidFill>
              </a:rPr>
              <a:t> a este modo de </a:t>
            </a:r>
            <a:r>
              <a:rPr lang="fr-FR" sz="1200" b="1" dirty="0" err="1">
                <a:solidFill>
                  <a:srgbClr val="FFB600"/>
                </a:solidFill>
              </a:rPr>
              <a:t>consumo</a:t>
            </a:r>
            <a:r>
              <a:rPr lang="fr-FR" sz="1200" b="1" dirty="0"/>
              <a:t>.</a:t>
            </a:r>
            <a:endParaRPr lang="fr-FR" sz="1200" dirty="0">
              <a:latin typeface="Raleway Light" charset="0"/>
              <a:ea typeface="Raleway Light" charset="0"/>
              <a:cs typeface="Raleway Light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8" name="Shape 659"/>
          <p:cNvGrpSpPr/>
          <p:nvPr/>
        </p:nvGrpSpPr>
        <p:grpSpPr>
          <a:xfrm>
            <a:off x="8174452" y="324402"/>
            <a:ext cx="589787" cy="678197"/>
            <a:chOff x="6685175" y="5036025"/>
            <a:chExt cx="346225" cy="398125"/>
          </a:xfrm>
        </p:grpSpPr>
        <p:sp>
          <p:nvSpPr>
            <p:cNvPr id="9" name="Shape 66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6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6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6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6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253"/>
          <p:cNvSpPr txBox="1">
            <a:spLocks/>
          </p:cNvSpPr>
          <p:nvPr/>
        </p:nvSpPr>
        <p:spPr>
          <a:xfrm>
            <a:off x="922000" y="791567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r-FR" sz="1600" dirty="0" err="1"/>
              <a:t>Hoy</a:t>
            </a:r>
            <a:r>
              <a:rPr lang="fr-FR" sz="1600" dirty="0"/>
              <a:t>, los </a:t>
            </a:r>
            <a:r>
              <a:rPr lang="fr-FR" sz="1600" dirty="0" err="1"/>
              <a:t>consumidores</a:t>
            </a:r>
            <a:r>
              <a:rPr lang="fr-FR" sz="1600" dirty="0"/>
              <a:t> </a:t>
            </a:r>
            <a:r>
              <a:rPr lang="fr-FR" sz="1600" dirty="0" err="1" smtClean="0"/>
              <a:t>Vegan</a:t>
            </a:r>
            <a:r>
              <a:rPr lang="fr-FR" sz="1600" dirty="0" smtClean="0"/>
              <a:t> </a:t>
            </a:r>
            <a:r>
              <a:rPr lang="fr-FR" sz="1600" dirty="0" err="1" smtClean="0"/>
              <a:t>están</a:t>
            </a:r>
            <a:r>
              <a:rPr lang="fr-FR" sz="1600" dirty="0" smtClean="0"/>
              <a:t> </a:t>
            </a:r>
            <a:r>
              <a:rPr lang="fr-FR" sz="1600" dirty="0" err="1"/>
              <a:t>mejor</a:t>
            </a:r>
            <a:r>
              <a:rPr lang="fr-FR" sz="1600" dirty="0"/>
              <a:t> </a:t>
            </a:r>
            <a:r>
              <a:rPr lang="fr-FR" sz="1600" dirty="0" err="1"/>
              <a:t>informados</a:t>
            </a:r>
            <a:r>
              <a:rPr lang="fr-FR" sz="1600" dirty="0"/>
              <a:t>. Entre la </a:t>
            </a:r>
            <a:r>
              <a:rPr lang="fr-FR" sz="1600" dirty="0" err="1"/>
              <a:t>obligación</a:t>
            </a:r>
            <a:r>
              <a:rPr lang="fr-FR" sz="1600" dirty="0"/>
              <a:t> de </a:t>
            </a:r>
            <a:r>
              <a:rPr lang="fr-FR" sz="1600" dirty="0" err="1"/>
              <a:t>mostrar</a:t>
            </a:r>
            <a:r>
              <a:rPr lang="fr-FR" sz="1600" dirty="0"/>
              <a:t> las </a:t>
            </a:r>
            <a:r>
              <a:rPr lang="fr-FR" sz="1600" dirty="0" err="1"/>
              <a:t>composiciones</a:t>
            </a:r>
            <a:r>
              <a:rPr lang="fr-FR" sz="1600" dirty="0"/>
              <a:t> de </a:t>
            </a:r>
            <a:r>
              <a:rPr lang="fr-FR" sz="1600" dirty="0" err="1"/>
              <a:t>alimentos</a:t>
            </a:r>
            <a:r>
              <a:rPr lang="fr-FR" sz="1600" dirty="0"/>
              <a:t>, el modo de </a:t>
            </a:r>
            <a:r>
              <a:rPr lang="fr-FR" sz="1600" dirty="0" err="1"/>
              <a:t>producción</a:t>
            </a:r>
            <a:r>
              <a:rPr lang="fr-FR" sz="1600" dirty="0"/>
              <a:t> y el </a:t>
            </a:r>
            <a:r>
              <a:rPr lang="fr-FR" sz="1600" dirty="0" err="1"/>
              <a:t>país</a:t>
            </a:r>
            <a:r>
              <a:rPr lang="fr-FR" sz="1600" dirty="0"/>
              <a:t> de </a:t>
            </a:r>
            <a:r>
              <a:rPr lang="fr-FR" sz="1600" dirty="0" err="1"/>
              <a:t>producción</a:t>
            </a:r>
            <a:r>
              <a:rPr lang="fr-FR" sz="1600" dirty="0"/>
              <a:t>, los </a:t>
            </a:r>
            <a:r>
              <a:rPr lang="fr-FR" sz="1600" dirty="0" err="1"/>
              <a:t>consumidores</a:t>
            </a:r>
            <a:r>
              <a:rPr lang="fr-FR" sz="1600" dirty="0"/>
              <a:t> </a:t>
            </a:r>
            <a:r>
              <a:rPr lang="fr-FR" sz="1600" dirty="0" err="1"/>
              <a:t>tienen</a:t>
            </a:r>
            <a:r>
              <a:rPr lang="fr-FR" sz="1600" dirty="0"/>
              <a:t> muchas </a:t>
            </a:r>
            <a:r>
              <a:rPr lang="fr-FR" sz="1600" dirty="0" err="1"/>
              <a:t>ofertas</a:t>
            </a:r>
            <a:r>
              <a:rPr lang="fr-FR" sz="1600" dirty="0"/>
              <a:t> </a:t>
            </a:r>
            <a:r>
              <a:rPr lang="fr-FR" sz="1600" dirty="0" err="1"/>
              <a:t>adaptadas</a:t>
            </a:r>
            <a:r>
              <a:rPr lang="fr-FR" sz="1600" dirty="0"/>
              <a:t> a </a:t>
            </a:r>
            <a:r>
              <a:rPr lang="fr-FR" sz="1600" dirty="0" err="1"/>
              <a:t>cada</a:t>
            </a:r>
            <a:r>
              <a:rPr lang="fr-FR" sz="1600" dirty="0"/>
              <a:t> </a:t>
            </a:r>
            <a:r>
              <a:rPr lang="fr-FR" sz="1600" dirty="0" err="1"/>
              <a:t>uno</a:t>
            </a:r>
            <a:r>
              <a:rPr lang="fr-FR" sz="1600" dirty="0"/>
              <a:t>.</a:t>
            </a:r>
            <a:endParaRPr lang="en" sz="1600" dirty="0">
              <a:solidFill>
                <a:srgbClr val="FFB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8" name="Shape 659"/>
          <p:cNvGrpSpPr/>
          <p:nvPr/>
        </p:nvGrpSpPr>
        <p:grpSpPr>
          <a:xfrm>
            <a:off x="8174452" y="324402"/>
            <a:ext cx="589787" cy="678197"/>
            <a:chOff x="6685175" y="5036025"/>
            <a:chExt cx="346225" cy="398125"/>
          </a:xfrm>
        </p:grpSpPr>
        <p:sp>
          <p:nvSpPr>
            <p:cNvPr id="9" name="Shape 66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6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6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6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6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253"/>
          <p:cNvSpPr txBox="1">
            <a:spLocks/>
          </p:cNvSpPr>
          <p:nvPr/>
        </p:nvSpPr>
        <p:spPr>
          <a:xfrm>
            <a:off x="1147468" y="1204926"/>
            <a:ext cx="6866100" cy="20267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r-FR" sz="2400" b="1" dirty="0"/>
              <a:t>El </a:t>
            </a:r>
            <a:r>
              <a:rPr lang="fr-FR" sz="2400" b="1" dirty="0" err="1"/>
              <a:t>razonamiento</a:t>
            </a:r>
            <a:r>
              <a:rPr lang="fr-FR" sz="2400" b="1" dirty="0"/>
              <a:t> de un </a:t>
            </a:r>
            <a:r>
              <a:rPr lang="fr-FR" sz="2400" b="1" dirty="0" err="1"/>
              <a:t>consumidor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FFB600"/>
                </a:solidFill>
              </a:rPr>
              <a:t>VEGAN</a:t>
            </a:r>
            <a:r>
              <a:rPr lang="fr-FR" sz="2400" b="1" dirty="0"/>
              <a:t> no es </a:t>
            </a:r>
            <a:r>
              <a:rPr lang="fr-FR" sz="2400" b="1" dirty="0" err="1"/>
              <a:t>lo</a:t>
            </a:r>
            <a:r>
              <a:rPr lang="fr-FR" sz="2400" b="1" dirty="0"/>
              <a:t> </a:t>
            </a:r>
            <a:r>
              <a:rPr lang="fr-FR" sz="2400" b="1" dirty="0" err="1"/>
              <a:t>mismo</a:t>
            </a:r>
            <a:r>
              <a:rPr lang="fr-FR" sz="2400" b="1" dirty="0"/>
              <a:t> que un </a:t>
            </a:r>
            <a:r>
              <a:rPr lang="fr-FR" sz="2400" b="1" dirty="0" err="1"/>
              <a:t>consumidor</a:t>
            </a:r>
            <a:r>
              <a:rPr lang="fr-FR" sz="2400" b="1" dirty="0"/>
              <a:t> </a:t>
            </a:r>
            <a:r>
              <a:rPr lang="fr-FR" sz="2400" b="1" dirty="0" err="1"/>
              <a:t>tradicional</a:t>
            </a:r>
            <a:r>
              <a:rPr lang="fr-FR" sz="2400" b="1" dirty="0"/>
              <a:t>. </a:t>
            </a:r>
            <a:r>
              <a:rPr lang="fr-FR" sz="2400" b="1" dirty="0" err="1"/>
              <a:t>Él</a:t>
            </a:r>
            <a:r>
              <a:rPr lang="fr-FR" sz="2400" b="1" dirty="0"/>
              <a:t> </a:t>
            </a:r>
            <a:r>
              <a:rPr lang="fr-FR" sz="2400" b="1" dirty="0" err="1"/>
              <a:t>está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FFB600"/>
                </a:solidFill>
              </a:rPr>
              <a:t>dispuesto</a:t>
            </a:r>
            <a:r>
              <a:rPr lang="fr-FR" sz="2400" b="1" dirty="0">
                <a:solidFill>
                  <a:srgbClr val="FFB600"/>
                </a:solidFill>
              </a:rPr>
              <a:t> a </a:t>
            </a:r>
            <a:r>
              <a:rPr lang="fr-FR" sz="2400" b="1" dirty="0" err="1">
                <a:solidFill>
                  <a:srgbClr val="FFB600"/>
                </a:solidFill>
              </a:rPr>
              <a:t>gastar</a:t>
            </a:r>
            <a:r>
              <a:rPr lang="fr-FR" sz="2400" b="1" dirty="0">
                <a:solidFill>
                  <a:srgbClr val="FFB600"/>
                </a:solidFill>
              </a:rPr>
              <a:t> </a:t>
            </a:r>
            <a:r>
              <a:rPr lang="fr-FR" sz="2400" b="1" dirty="0" err="1">
                <a:solidFill>
                  <a:srgbClr val="FFB600"/>
                </a:solidFill>
              </a:rPr>
              <a:t>más</a:t>
            </a:r>
            <a:r>
              <a:rPr lang="fr-FR" sz="2400" b="1" dirty="0">
                <a:solidFill>
                  <a:srgbClr val="FFB600"/>
                </a:solidFill>
              </a:rPr>
              <a:t> </a:t>
            </a:r>
            <a:r>
              <a:rPr lang="fr-FR" sz="2400" b="1" dirty="0"/>
              <a:t>para </a:t>
            </a:r>
            <a:r>
              <a:rPr lang="fr-FR" sz="2400" b="1" dirty="0" err="1">
                <a:solidFill>
                  <a:srgbClr val="FFB600"/>
                </a:solidFill>
              </a:rPr>
              <a:t>satisfacer</a:t>
            </a:r>
            <a:r>
              <a:rPr lang="fr-FR" sz="2400" b="1" dirty="0">
                <a:solidFill>
                  <a:srgbClr val="FFB600"/>
                </a:solidFill>
              </a:rPr>
              <a:t> sus </a:t>
            </a:r>
            <a:r>
              <a:rPr lang="fr-FR" sz="2400" b="1" dirty="0" err="1">
                <a:solidFill>
                  <a:srgbClr val="FFB600"/>
                </a:solidFill>
              </a:rPr>
              <a:t>necesidades</a:t>
            </a:r>
            <a:r>
              <a:rPr lang="fr-FR" sz="2400" b="1" dirty="0"/>
              <a:t>. Es un </a:t>
            </a:r>
            <a:r>
              <a:rPr lang="fr-FR" sz="2400" b="1" dirty="0" err="1"/>
              <a:t>consumidor</a:t>
            </a:r>
            <a:r>
              <a:rPr lang="fr-FR" sz="2400" b="1" dirty="0"/>
              <a:t> que </a:t>
            </a:r>
            <a:r>
              <a:rPr lang="fr-FR" sz="2400" b="1" dirty="0" err="1"/>
              <a:t>comprará</a:t>
            </a:r>
            <a:r>
              <a:rPr lang="fr-FR" sz="2400" b="1" dirty="0"/>
              <a:t> de </a:t>
            </a:r>
            <a:r>
              <a:rPr lang="fr-FR" sz="2400" b="1" dirty="0" err="1"/>
              <a:t>acuerdo</a:t>
            </a:r>
            <a:r>
              <a:rPr lang="fr-FR" sz="2400" b="1" dirty="0"/>
              <a:t> con sus </a:t>
            </a:r>
            <a:r>
              <a:rPr lang="fr-FR" sz="2400" b="1" dirty="0" err="1">
                <a:solidFill>
                  <a:srgbClr val="FFB600"/>
                </a:solidFill>
              </a:rPr>
              <a:t>convicciones</a:t>
            </a:r>
            <a:r>
              <a:rPr lang="fr-FR" sz="2400" b="1" dirty="0"/>
              <a:t>, </a:t>
            </a:r>
            <a:r>
              <a:rPr lang="fr-FR" sz="2400" b="1" dirty="0" err="1"/>
              <a:t>independientemente</a:t>
            </a:r>
            <a:r>
              <a:rPr lang="fr-FR" sz="2400" b="1" dirty="0"/>
              <a:t> </a:t>
            </a:r>
            <a:r>
              <a:rPr lang="fr-FR" sz="2400" b="1" dirty="0" err="1"/>
              <a:t>del</a:t>
            </a:r>
            <a:r>
              <a:rPr lang="fr-FR" sz="2400" b="1" dirty="0"/>
              <a:t> </a:t>
            </a:r>
            <a:r>
              <a:rPr lang="fr-FR" sz="2400" b="1" dirty="0" err="1"/>
              <a:t>precio</a:t>
            </a:r>
            <a:r>
              <a:rPr lang="fr-FR" sz="2400" b="1" dirty="0"/>
              <a:t>.</a:t>
            </a:r>
            <a:endParaRPr lang="en" sz="2400" dirty="0">
              <a:solidFill>
                <a:srgbClr val="FFB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21999" y="891775"/>
            <a:ext cx="7523358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fr-FR" sz="4600" b="1" dirty="0"/>
              <a:t>¿</a:t>
            </a:r>
            <a:r>
              <a:rPr lang="fr-FR" sz="4600" b="1" dirty="0" err="1"/>
              <a:t>Qué</a:t>
            </a:r>
            <a:r>
              <a:rPr lang="fr-FR" sz="4600" b="1" dirty="0"/>
              <a:t> es un</a:t>
            </a:r>
            <a:r>
              <a:rPr lang="en" sz="4600" dirty="0" smtClean="0"/>
              <a:t> </a:t>
            </a:r>
            <a:r>
              <a:rPr lang="fr-FR" sz="4600" dirty="0" err="1" smtClean="0">
                <a:solidFill>
                  <a:srgbClr val="FFB600"/>
                </a:solidFill>
              </a:rPr>
              <a:t>consumidor</a:t>
            </a:r>
            <a:r>
              <a:rPr lang="fr-FR" sz="4600" dirty="0" smtClean="0">
                <a:solidFill>
                  <a:srgbClr val="FFB600"/>
                </a:solidFill>
              </a:rPr>
              <a:t> ?</a:t>
            </a:r>
            <a:endParaRPr lang="en" sz="4600" dirty="0">
              <a:solidFill>
                <a:srgbClr val="FFB600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22000" y="1734976"/>
            <a:ext cx="3543300" cy="215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/>
              <a:t>EL CONSUMIDOR TRADICIONAL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 smtClean="0"/>
          </a:p>
          <a:p>
            <a:pPr lvl="0" indent="-69850">
              <a:buClr>
                <a:schemeClr val="dk1"/>
              </a:buClr>
              <a:buSzPts val="1100"/>
              <a:buNone/>
            </a:pPr>
            <a:r>
              <a:rPr lang="en" sz="1200" dirty="0"/>
              <a:t>Un </a:t>
            </a:r>
            <a:r>
              <a:rPr lang="en" sz="1200" dirty="0" err="1"/>
              <a:t>consumidor</a:t>
            </a:r>
            <a:r>
              <a:rPr lang="en" sz="1200" dirty="0"/>
              <a:t> </a:t>
            </a:r>
            <a:r>
              <a:rPr lang="en" sz="1200" dirty="0" err="1"/>
              <a:t>es</a:t>
            </a:r>
            <a:r>
              <a:rPr lang="en" sz="1200" dirty="0"/>
              <a:t> </a:t>
            </a:r>
            <a:r>
              <a:rPr lang="en" sz="1200" dirty="0" err="1"/>
              <a:t>una</a:t>
            </a:r>
            <a:r>
              <a:rPr lang="en" sz="1200" dirty="0"/>
              <a:t> persona que </a:t>
            </a:r>
            <a:r>
              <a:rPr lang="en" sz="1200" b="1" dirty="0" err="1"/>
              <a:t>realiza</a:t>
            </a:r>
            <a:r>
              <a:rPr lang="en" sz="1200" b="1" dirty="0"/>
              <a:t> un </a:t>
            </a:r>
            <a:r>
              <a:rPr lang="en" sz="1200" b="1" dirty="0" err="1"/>
              <a:t>conjunto</a:t>
            </a:r>
            <a:r>
              <a:rPr lang="en" sz="1200" b="1" dirty="0"/>
              <a:t> de </a:t>
            </a:r>
            <a:r>
              <a:rPr lang="en" sz="1200" b="1" dirty="0" err="1"/>
              <a:t>actos</a:t>
            </a:r>
            <a:r>
              <a:rPr lang="en" sz="1200" b="1" dirty="0"/>
              <a:t> </a:t>
            </a:r>
            <a:r>
              <a:rPr lang="en" sz="1200" b="1" dirty="0" err="1"/>
              <a:t>sobre</a:t>
            </a:r>
            <a:r>
              <a:rPr lang="en" sz="1200" b="1" dirty="0"/>
              <a:t> un </a:t>
            </a:r>
            <a:r>
              <a:rPr lang="en" sz="1200" b="1" dirty="0" err="1"/>
              <a:t>servicio</a:t>
            </a:r>
            <a:r>
              <a:rPr lang="en" sz="1200" b="1" dirty="0"/>
              <a:t> o </a:t>
            </a:r>
            <a:r>
              <a:rPr lang="en" sz="1200" b="1" dirty="0" err="1"/>
              <a:t>producto</a:t>
            </a:r>
            <a:r>
              <a:rPr lang="en" sz="1200" b="1" dirty="0"/>
              <a:t> </a:t>
            </a:r>
            <a:r>
              <a:rPr lang="en" sz="1200" dirty="0" err="1"/>
              <a:t>desde</a:t>
            </a:r>
            <a:r>
              <a:rPr lang="en" sz="1200" dirty="0"/>
              <a:t> la </a:t>
            </a:r>
            <a:r>
              <a:rPr lang="en" sz="1200" dirty="0" err="1"/>
              <a:t>compra</a:t>
            </a:r>
            <a:r>
              <a:rPr lang="en" sz="1200" dirty="0"/>
              <a:t> hasta el </a:t>
            </a:r>
            <a:r>
              <a:rPr lang="en" sz="1200" dirty="0" err="1"/>
              <a:t>uso</a:t>
            </a:r>
            <a:r>
              <a:rPr lang="en" sz="1200" dirty="0"/>
              <a:t> final. Y </a:t>
            </a:r>
            <a:r>
              <a:rPr lang="en" sz="1200" dirty="0" err="1"/>
              <a:t>esto</a:t>
            </a:r>
            <a:r>
              <a:rPr lang="en" sz="1200" dirty="0"/>
              <a:t> con el fin de </a:t>
            </a:r>
            <a:r>
              <a:rPr lang="en" sz="1200" dirty="0" err="1"/>
              <a:t>cumplir</a:t>
            </a:r>
            <a:r>
              <a:rPr lang="en" sz="1200" dirty="0"/>
              <a:t> </a:t>
            </a:r>
            <a:r>
              <a:rPr lang="en" sz="1200" dirty="0" err="1"/>
              <a:t>mejor</a:t>
            </a:r>
            <a:r>
              <a:rPr lang="en" sz="1200" dirty="0"/>
              <a:t> </a:t>
            </a:r>
            <a:r>
              <a:rPr lang="en" sz="1200" dirty="0" err="1"/>
              <a:t>sus</a:t>
            </a:r>
            <a:r>
              <a:rPr lang="en" sz="1200" dirty="0"/>
              <a:t> </a:t>
            </a:r>
            <a:r>
              <a:rPr lang="en" sz="1200" dirty="0" err="1"/>
              <a:t>expectativas</a:t>
            </a:r>
            <a:r>
              <a:rPr lang="en" sz="1200" dirty="0" smtClean="0"/>
              <a:t>.</a:t>
            </a:r>
            <a:endParaRPr lang="fr-FR" sz="1200" dirty="0" smtClean="0"/>
          </a:p>
          <a:p>
            <a:pPr lvl="0" indent="-69850">
              <a:buClr>
                <a:schemeClr val="dk1"/>
              </a:buClr>
              <a:buSzPts val="1100"/>
              <a:buNone/>
            </a:pPr>
            <a:endParaRPr lang="fr-FR" sz="1200" dirty="0"/>
          </a:p>
          <a:p>
            <a:pPr lvl="0" indent="-69850">
              <a:buClr>
                <a:schemeClr val="dk1"/>
              </a:buClr>
              <a:buSzPts val="1100"/>
              <a:buNone/>
            </a:pPr>
            <a:r>
              <a:rPr lang="fr-FR" sz="1200" dirty="0" err="1"/>
              <a:t>Esto</a:t>
            </a:r>
            <a:r>
              <a:rPr lang="fr-FR" sz="1200" dirty="0"/>
              <a:t> </a:t>
            </a:r>
            <a:r>
              <a:rPr lang="fr-FR" sz="1200" dirty="0" err="1"/>
              <a:t>abarca</a:t>
            </a:r>
            <a:r>
              <a:rPr lang="fr-FR" sz="1200" dirty="0"/>
              <a:t> </a:t>
            </a:r>
            <a:r>
              <a:rPr lang="fr-FR" sz="1200" b="1" dirty="0" err="1"/>
              <a:t>diferentes</a:t>
            </a:r>
            <a:r>
              <a:rPr lang="fr-FR" sz="1200" b="1" dirty="0"/>
              <a:t> </a:t>
            </a:r>
            <a:r>
              <a:rPr lang="fr-FR" sz="1200" b="1" dirty="0" err="1"/>
              <a:t>roles</a:t>
            </a:r>
            <a:r>
              <a:rPr lang="fr-FR" sz="1200" dirty="0"/>
              <a:t>: comprador, </a:t>
            </a:r>
            <a:r>
              <a:rPr lang="fr-FR" sz="1200" dirty="0" err="1"/>
              <a:t>proveedor</a:t>
            </a:r>
            <a:r>
              <a:rPr lang="fr-FR" sz="1200" dirty="0"/>
              <a:t>, </a:t>
            </a:r>
            <a:r>
              <a:rPr lang="fr-FR" sz="1200" dirty="0" err="1"/>
              <a:t>usuario</a:t>
            </a:r>
            <a:r>
              <a:rPr lang="fr-FR" sz="1200" dirty="0"/>
              <a:t>, </a:t>
            </a:r>
            <a:r>
              <a:rPr lang="fr-FR" sz="1200" dirty="0" err="1"/>
              <a:t>beneficiario</a:t>
            </a:r>
            <a:r>
              <a:rPr lang="fr-FR" sz="1200" dirty="0"/>
              <a:t>, </a:t>
            </a:r>
            <a:r>
              <a:rPr lang="fr-FR" sz="1200" dirty="0" err="1"/>
              <a:t>pagador</a:t>
            </a:r>
            <a:r>
              <a:rPr lang="fr-FR" sz="1200" dirty="0"/>
              <a:t>…</a:t>
            </a:r>
            <a:endParaRPr lang="en" sz="1200"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922000" y="3905925"/>
            <a:ext cx="7299900" cy="77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fr-FR" sz="1050" dirty="0" smtClean="0">
                <a:solidFill>
                  <a:srgbClr val="FFB600"/>
                </a:solidFill>
              </a:rPr>
              <a:t>https</a:t>
            </a:r>
            <a:r>
              <a:rPr lang="fr-FR" sz="1050" dirty="0">
                <a:solidFill>
                  <a:srgbClr val="FFB600"/>
                </a:solidFill>
              </a:rPr>
              <a:t>://</a:t>
            </a:r>
            <a:r>
              <a:rPr lang="fr-FR" sz="1050" dirty="0" err="1">
                <a:solidFill>
                  <a:srgbClr val="FFB600"/>
                </a:solidFill>
              </a:rPr>
              <a:t>www.lesechos.fr</a:t>
            </a:r>
            <a:r>
              <a:rPr lang="fr-FR" sz="1050" dirty="0">
                <a:solidFill>
                  <a:srgbClr val="FFB600"/>
                </a:solidFill>
              </a:rPr>
              <a:t>/03/01/2017/</a:t>
            </a:r>
            <a:r>
              <a:rPr lang="fr-FR" sz="1050" dirty="0" err="1">
                <a:solidFill>
                  <a:srgbClr val="FFB600"/>
                </a:solidFill>
              </a:rPr>
              <a:t>LesEchos</a:t>
            </a:r>
            <a:r>
              <a:rPr lang="fr-FR" sz="1050" dirty="0">
                <a:solidFill>
                  <a:srgbClr val="FFB600"/>
                </a:solidFill>
              </a:rPr>
              <a:t>/22353-043-ECH_le-nouveau-profil-du-consommateur.htm</a:t>
            </a:r>
            <a:endParaRPr lang="en" sz="1050" dirty="0">
              <a:solidFill>
                <a:srgbClr val="FFB600"/>
              </a:solidFill>
            </a:endParaRPr>
          </a:p>
          <a:p>
            <a:pPr lvl="0" indent="-69850">
              <a:buClr>
                <a:schemeClr val="dk1"/>
              </a:buClr>
              <a:buSzPts val="1100"/>
              <a:buNone/>
            </a:pPr>
            <a:r>
              <a:rPr lang="en" sz="1050" dirty="0">
                <a:solidFill>
                  <a:srgbClr val="FFB600"/>
                </a:solidFill>
              </a:rPr>
              <a:t>https://</a:t>
            </a:r>
            <a:r>
              <a:rPr lang="en" sz="1050" dirty="0" smtClean="0">
                <a:solidFill>
                  <a:srgbClr val="FFB600"/>
                </a:solidFill>
              </a:rPr>
              <a:t>fr.wikipedia.org/wiki/Consommateur</a:t>
            </a:r>
            <a:endParaRPr lang="fr-FR" sz="1050" dirty="0" smtClean="0">
              <a:solidFill>
                <a:srgbClr val="FFB600"/>
              </a:solidFill>
            </a:endParaRPr>
          </a:p>
          <a:p>
            <a:pPr lvl="0" indent="-69850">
              <a:buClr>
                <a:schemeClr val="dk1"/>
              </a:buClr>
              <a:buSzPts val="1100"/>
              <a:buNone/>
            </a:pPr>
            <a:r>
              <a:rPr lang="fr-FR" sz="1050" dirty="0">
                <a:solidFill>
                  <a:srgbClr val="FFB600"/>
                </a:solidFill>
              </a:rPr>
              <a:t>https://</a:t>
            </a:r>
            <a:r>
              <a:rPr lang="fr-FR" sz="1050" dirty="0" err="1">
                <a:solidFill>
                  <a:srgbClr val="FFB600"/>
                </a:solidFill>
              </a:rPr>
              <a:t>www.forbes.com.mx</a:t>
            </a:r>
            <a:r>
              <a:rPr lang="fr-FR" sz="1050" dirty="0">
                <a:solidFill>
                  <a:srgbClr val="FFB600"/>
                </a:solidFill>
              </a:rPr>
              <a:t>/6-rasgos-clave-de-los-millennials-los-nuevos-consumidores/</a:t>
            </a:r>
            <a:endParaRPr sz="1050" dirty="0">
              <a:solidFill>
                <a:srgbClr val="FFB6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FFB600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72" name="Shape 72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Shape 7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69"/>
          <p:cNvSpPr txBox="1">
            <a:spLocks/>
          </p:cNvSpPr>
          <p:nvPr/>
        </p:nvSpPr>
        <p:spPr>
          <a:xfrm>
            <a:off x="4465300" y="1734976"/>
            <a:ext cx="3543300" cy="21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indent="-69850"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/>
              <a:t>EL NUEVO CONSUMIDOR</a:t>
            </a:r>
          </a:p>
          <a:p>
            <a:pPr indent="-69850"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 smtClean="0"/>
          </a:p>
          <a:p>
            <a:pPr indent="-69850">
              <a:buClr>
                <a:schemeClr val="dk1"/>
              </a:buClr>
              <a:buSzPts val="1100"/>
              <a:buNone/>
            </a:pPr>
            <a:r>
              <a:rPr lang="en" sz="1200" dirty="0"/>
              <a:t>Las </a:t>
            </a:r>
            <a:r>
              <a:rPr lang="en" sz="1200" b="1" dirty="0" err="1"/>
              <a:t>expectativas</a:t>
            </a:r>
            <a:r>
              <a:rPr lang="en" sz="1200" b="1" dirty="0"/>
              <a:t> del </a:t>
            </a:r>
            <a:r>
              <a:rPr lang="en" sz="1200" b="1" dirty="0" err="1"/>
              <a:t>consumidor</a:t>
            </a:r>
            <a:r>
              <a:rPr lang="en" sz="1200" b="1" dirty="0"/>
              <a:t> </a:t>
            </a:r>
            <a:r>
              <a:rPr lang="en" sz="1200" b="1" dirty="0" err="1"/>
              <a:t>están</a:t>
            </a:r>
            <a:r>
              <a:rPr lang="en" sz="1200" b="1" dirty="0"/>
              <a:t> </a:t>
            </a:r>
            <a:r>
              <a:rPr lang="en" sz="1200" b="1" dirty="0" err="1"/>
              <a:t>cambiando</a:t>
            </a:r>
            <a:r>
              <a:rPr lang="en" sz="1200" dirty="0"/>
              <a:t> de </a:t>
            </a:r>
            <a:r>
              <a:rPr lang="en" sz="1200" dirty="0" err="1"/>
              <a:t>manera</a:t>
            </a:r>
            <a:r>
              <a:rPr lang="en" sz="1200" dirty="0"/>
              <a:t> </a:t>
            </a:r>
            <a:r>
              <a:rPr lang="en" sz="1200" dirty="0" err="1"/>
              <a:t>permanente</a:t>
            </a:r>
            <a:r>
              <a:rPr lang="en" sz="1200" dirty="0"/>
              <a:t> y </a:t>
            </a:r>
            <a:r>
              <a:rPr lang="en" sz="1200" b="1" dirty="0" err="1"/>
              <a:t>más</a:t>
            </a:r>
            <a:r>
              <a:rPr lang="en" sz="1200" b="1" dirty="0"/>
              <a:t> o </a:t>
            </a:r>
            <a:r>
              <a:rPr lang="en" sz="1200" b="1" dirty="0" err="1"/>
              <a:t>menos</a:t>
            </a:r>
            <a:r>
              <a:rPr lang="en" sz="1200" b="1" dirty="0"/>
              <a:t> </a:t>
            </a:r>
            <a:r>
              <a:rPr lang="en" sz="1200" b="1" dirty="0" err="1"/>
              <a:t>rápidamente</a:t>
            </a:r>
            <a:r>
              <a:rPr lang="en" sz="1200" dirty="0" smtClean="0"/>
              <a:t>.</a:t>
            </a:r>
            <a:endParaRPr lang="fr-FR" sz="1200" dirty="0" smtClean="0"/>
          </a:p>
          <a:p>
            <a:pPr indent="-69850">
              <a:buClr>
                <a:schemeClr val="dk1"/>
              </a:buClr>
              <a:buSzPts val="1100"/>
              <a:buNone/>
            </a:pPr>
            <a:endParaRPr lang="fr-FR" sz="1200" dirty="0"/>
          </a:p>
          <a:p>
            <a:pPr indent="-69850">
              <a:buClr>
                <a:schemeClr val="dk1"/>
              </a:buClr>
              <a:buSzPts val="1100"/>
              <a:buNone/>
            </a:pPr>
            <a:r>
              <a:rPr lang="fr-FR" sz="1200" dirty="0" err="1"/>
              <a:t>Entonces</a:t>
            </a:r>
            <a:r>
              <a:rPr lang="fr-FR" sz="1200" dirty="0"/>
              <a:t> </a:t>
            </a:r>
            <a:r>
              <a:rPr lang="fr-FR" sz="1200" dirty="0" err="1"/>
              <a:t>estamos</a:t>
            </a:r>
            <a:r>
              <a:rPr lang="fr-FR" sz="1200" dirty="0"/>
              <a:t> </a:t>
            </a:r>
            <a:r>
              <a:rPr lang="fr-FR" sz="1200" dirty="0" err="1"/>
              <a:t>hablando</a:t>
            </a:r>
            <a:r>
              <a:rPr lang="fr-FR" sz="1200" dirty="0"/>
              <a:t> de </a:t>
            </a:r>
            <a:r>
              <a:rPr lang="fr-FR" sz="1200" b="1" dirty="0"/>
              <a:t>un </a:t>
            </a:r>
            <a:r>
              <a:rPr lang="fr-FR" sz="1200" b="1" dirty="0" err="1"/>
              <a:t>nuevo</a:t>
            </a:r>
            <a:r>
              <a:rPr lang="fr-FR" sz="1200" b="1" dirty="0"/>
              <a:t> </a:t>
            </a:r>
            <a:r>
              <a:rPr lang="fr-FR" sz="1200" b="1" dirty="0" err="1"/>
              <a:t>consumidor</a:t>
            </a:r>
            <a:r>
              <a:rPr lang="fr-FR" sz="1200" b="1" dirty="0"/>
              <a:t> que </a:t>
            </a:r>
            <a:r>
              <a:rPr lang="fr-FR" sz="1200" b="1" dirty="0" err="1"/>
              <a:t>cambia</a:t>
            </a:r>
            <a:r>
              <a:rPr lang="fr-FR" sz="1200" b="1" dirty="0"/>
              <a:t> sus </a:t>
            </a:r>
            <a:r>
              <a:rPr lang="fr-FR" sz="1200" b="1" dirty="0" err="1"/>
              <a:t>métodos</a:t>
            </a:r>
            <a:r>
              <a:rPr lang="fr-FR" sz="1200" b="1" dirty="0"/>
              <a:t> de </a:t>
            </a:r>
            <a:r>
              <a:rPr lang="fr-FR" sz="1200" b="1" dirty="0" err="1"/>
              <a:t>consumo</a:t>
            </a:r>
            <a:r>
              <a:rPr lang="fr-FR" sz="1200" dirty="0"/>
              <a:t> para </a:t>
            </a:r>
            <a:r>
              <a:rPr lang="fr-FR" sz="1200" dirty="0" err="1"/>
              <a:t>adaptarse</a:t>
            </a:r>
            <a:r>
              <a:rPr lang="fr-FR" sz="1200" dirty="0"/>
              <a:t> a la </a:t>
            </a:r>
            <a:r>
              <a:rPr lang="fr-FR" sz="1200" dirty="0" err="1"/>
              <a:t>evolución</a:t>
            </a:r>
            <a:r>
              <a:rPr lang="fr-FR" sz="1200" dirty="0"/>
              <a:t>: el </a:t>
            </a:r>
            <a:r>
              <a:rPr lang="fr-FR" sz="1200" b="1" dirty="0" err="1"/>
              <a:t>consumidor</a:t>
            </a:r>
            <a:r>
              <a:rPr lang="fr-FR" sz="1200" b="1" dirty="0"/>
              <a:t> 3.0</a:t>
            </a:r>
            <a:r>
              <a:rPr lang="fr-FR" sz="1200" dirty="0"/>
              <a:t>.</a:t>
            </a:r>
            <a:endParaRPr lang="e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8" name="Shape 659"/>
          <p:cNvGrpSpPr/>
          <p:nvPr/>
        </p:nvGrpSpPr>
        <p:grpSpPr>
          <a:xfrm>
            <a:off x="8174452" y="324402"/>
            <a:ext cx="589787" cy="678197"/>
            <a:chOff x="6685175" y="5036025"/>
            <a:chExt cx="346225" cy="398125"/>
          </a:xfrm>
        </p:grpSpPr>
        <p:sp>
          <p:nvSpPr>
            <p:cNvPr id="9" name="Shape 66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6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6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6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6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253"/>
          <p:cNvSpPr txBox="1">
            <a:spLocks/>
          </p:cNvSpPr>
          <p:nvPr/>
        </p:nvSpPr>
        <p:spPr>
          <a:xfrm>
            <a:off x="1147468" y="1129770"/>
            <a:ext cx="6866100" cy="20267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r-FR" sz="2400" b="1" dirty="0"/>
              <a:t>El </a:t>
            </a:r>
            <a:r>
              <a:rPr lang="fr-FR" sz="2400" b="1" dirty="0" err="1"/>
              <a:t>consumidor</a:t>
            </a:r>
            <a:r>
              <a:rPr lang="fr-FR" sz="2400" b="1" dirty="0"/>
              <a:t> VEGAN </a:t>
            </a:r>
            <a:r>
              <a:rPr lang="fr-FR" sz="2400" b="1" dirty="0">
                <a:solidFill>
                  <a:srgbClr val="FFB600"/>
                </a:solidFill>
              </a:rPr>
              <a:t>no presta </a:t>
            </a:r>
            <a:r>
              <a:rPr lang="fr-FR" sz="2400" b="1" dirty="0" err="1">
                <a:solidFill>
                  <a:srgbClr val="FFB600"/>
                </a:solidFill>
              </a:rPr>
              <a:t>atención</a:t>
            </a:r>
            <a:r>
              <a:rPr lang="fr-FR" sz="2400" b="1" dirty="0">
                <a:solidFill>
                  <a:srgbClr val="FFB600"/>
                </a:solidFill>
              </a:rPr>
              <a:t> a la </a:t>
            </a:r>
            <a:r>
              <a:rPr lang="fr-FR" sz="2400" b="1" dirty="0" err="1">
                <a:solidFill>
                  <a:srgbClr val="FFB600"/>
                </a:solidFill>
              </a:rPr>
              <a:t>publicidad</a:t>
            </a:r>
            <a:r>
              <a:rPr lang="fr-FR" sz="2400" b="1" dirty="0"/>
              <a:t>. Los </a:t>
            </a:r>
            <a:r>
              <a:rPr lang="fr-FR" sz="2400" b="1" dirty="0" err="1"/>
              <a:t>recientes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FFB600"/>
                </a:solidFill>
              </a:rPr>
              <a:t>escándalos</a:t>
            </a:r>
            <a:r>
              <a:rPr lang="fr-FR" sz="2400" b="1" dirty="0">
                <a:solidFill>
                  <a:srgbClr val="FFB600"/>
                </a:solidFill>
              </a:rPr>
              <a:t> </a:t>
            </a:r>
            <a:r>
              <a:rPr lang="fr-FR" sz="2400" b="1" dirty="0" err="1">
                <a:solidFill>
                  <a:srgbClr val="FFB600"/>
                </a:solidFill>
              </a:rPr>
              <a:t>alimentarios</a:t>
            </a:r>
            <a:r>
              <a:rPr lang="fr-FR" sz="2400" b="1" dirty="0"/>
              <a:t> han </a:t>
            </a:r>
            <a:r>
              <a:rPr lang="fr-FR" sz="2400" b="1" dirty="0" err="1"/>
              <a:t>significado</a:t>
            </a:r>
            <a:r>
              <a:rPr lang="fr-FR" sz="2400" b="1" dirty="0"/>
              <a:t> que la </a:t>
            </a:r>
            <a:r>
              <a:rPr lang="fr-FR" sz="2400" b="1" dirty="0" err="1"/>
              <a:t>mayoría</a:t>
            </a:r>
            <a:r>
              <a:rPr lang="fr-FR" sz="2400" b="1" dirty="0"/>
              <a:t> de los </a:t>
            </a:r>
            <a:r>
              <a:rPr lang="fr-FR" sz="2400" b="1" dirty="0" err="1"/>
              <a:t>consumidores</a:t>
            </a:r>
            <a:r>
              <a:rPr lang="fr-FR" sz="2400" b="1" dirty="0"/>
              <a:t>, </a:t>
            </a:r>
            <a:r>
              <a:rPr lang="fr-FR" sz="2400" b="1" dirty="0" err="1"/>
              <a:t>incluidos</a:t>
            </a:r>
            <a:r>
              <a:rPr lang="fr-FR" sz="2400" b="1" dirty="0"/>
              <a:t> los </a:t>
            </a:r>
            <a:r>
              <a:rPr lang="fr-FR" sz="2400" b="1" dirty="0" err="1"/>
              <a:t>consumidores</a:t>
            </a:r>
            <a:r>
              <a:rPr lang="fr-FR" sz="2400" b="1" dirty="0"/>
              <a:t> </a:t>
            </a:r>
            <a:r>
              <a:rPr lang="fr-FR" sz="2400" b="1" dirty="0" err="1"/>
              <a:t>tradicionales</a:t>
            </a:r>
            <a:r>
              <a:rPr lang="fr-FR" sz="2400" b="1" dirty="0"/>
              <a:t>, </a:t>
            </a:r>
            <a:r>
              <a:rPr lang="fr-FR" sz="2400" b="1" dirty="0" err="1"/>
              <a:t>ya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FFB600"/>
                </a:solidFill>
              </a:rPr>
              <a:t>no </a:t>
            </a:r>
            <a:r>
              <a:rPr lang="fr-FR" sz="2400" b="1" dirty="0" err="1">
                <a:solidFill>
                  <a:srgbClr val="FFB600"/>
                </a:solidFill>
              </a:rPr>
              <a:t>confían</a:t>
            </a:r>
            <a:r>
              <a:rPr lang="fr-FR" sz="2400" b="1" dirty="0">
                <a:solidFill>
                  <a:srgbClr val="FFB600"/>
                </a:solidFill>
              </a:rPr>
              <a:t> en la </a:t>
            </a:r>
            <a:r>
              <a:rPr lang="fr-FR" sz="2400" b="1" dirty="0" err="1">
                <a:solidFill>
                  <a:srgbClr val="FFB600"/>
                </a:solidFill>
              </a:rPr>
              <a:t>publicidad</a:t>
            </a:r>
            <a:r>
              <a:rPr lang="fr-FR" sz="2400" b="1" dirty="0">
                <a:solidFill>
                  <a:srgbClr val="FFB600"/>
                </a:solidFill>
              </a:rPr>
              <a:t> </a:t>
            </a:r>
            <a:r>
              <a:rPr lang="fr-FR" sz="2400" b="1" dirty="0" err="1">
                <a:solidFill>
                  <a:srgbClr val="FFB600"/>
                </a:solidFill>
              </a:rPr>
              <a:t>tradicional</a:t>
            </a:r>
            <a:r>
              <a:rPr lang="fr-FR" sz="2400" b="1" dirty="0"/>
              <a:t> y </a:t>
            </a:r>
            <a:r>
              <a:rPr lang="fr-FR" sz="2400" b="1" dirty="0" err="1"/>
              <a:t>prefieren</a:t>
            </a:r>
            <a:r>
              <a:rPr lang="fr-FR" sz="2400" b="1" dirty="0"/>
              <a:t> </a:t>
            </a:r>
            <a:r>
              <a:rPr lang="fr-FR" sz="2400" b="1" dirty="0" err="1"/>
              <a:t>ir</a:t>
            </a:r>
            <a:r>
              <a:rPr lang="fr-FR" sz="2400" b="1" dirty="0"/>
              <a:t> a </a:t>
            </a:r>
            <a:r>
              <a:rPr lang="fr-FR" sz="2400" b="1" dirty="0" err="1"/>
              <a:t>comprar</a:t>
            </a:r>
            <a:r>
              <a:rPr lang="fr-FR" sz="2400" b="1" dirty="0"/>
              <a:t> en </a:t>
            </a:r>
            <a:r>
              <a:rPr lang="fr-FR" sz="2400" b="1" dirty="0" err="1">
                <a:solidFill>
                  <a:srgbClr val="FFB600"/>
                </a:solidFill>
              </a:rPr>
              <a:t>negocios</a:t>
            </a:r>
            <a:r>
              <a:rPr lang="fr-FR" sz="2400" b="1" dirty="0">
                <a:solidFill>
                  <a:srgbClr val="FFB600"/>
                </a:solidFill>
              </a:rPr>
              <a:t> </a:t>
            </a:r>
            <a:r>
              <a:rPr lang="fr-FR" sz="2400" b="1" dirty="0" err="1">
                <a:solidFill>
                  <a:srgbClr val="FFB600"/>
                </a:solidFill>
              </a:rPr>
              <a:t>especializados</a:t>
            </a:r>
            <a:r>
              <a:rPr lang="fr-FR" sz="2400" b="1" dirty="0"/>
              <a:t>.</a:t>
            </a:r>
            <a:endParaRPr lang="en" sz="2400" dirty="0">
              <a:solidFill>
                <a:srgbClr val="FFB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8" name="Shape 659"/>
          <p:cNvGrpSpPr/>
          <p:nvPr/>
        </p:nvGrpSpPr>
        <p:grpSpPr>
          <a:xfrm>
            <a:off x="8174452" y="324402"/>
            <a:ext cx="589787" cy="678197"/>
            <a:chOff x="6685175" y="5036025"/>
            <a:chExt cx="346225" cy="398125"/>
          </a:xfrm>
        </p:grpSpPr>
        <p:sp>
          <p:nvSpPr>
            <p:cNvPr id="9" name="Shape 66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6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62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6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64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253"/>
          <p:cNvSpPr txBox="1">
            <a:spLocks/>
          </p:cNvSpPr>
          <p:nvPr/>
        </p:nvSpPr>
        <p:spPr>
          <a:xfrm>
            <a:off x="784213" y="1471319"/>
            <a:ext cx="4739765" cy="3131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r-FR" sz="2400" b="1" dirty="0"/>
              <a:t>Los VEGAN </a:t>
            </a:r>
            <a:r>
              <a:rPr lang="fr-FR" sz="2400" b="1" dirty="0" err="1"/>
              <a:t>usan</a:t>
            </a:r>
            <a:r>
              <a:rPr lang="fr-FR" sz="2400" b="1" dirty="0"/>
              <a:t> </a:t>
            </a:r>
            <a:r>
              <a:rPr lang="fr-FR" sz="2400" b="1" dirty="0" err="1" smtClean="0"/>
              <a:t>mucho</a:t>
            </a:r>
            <a:r>
              <a:rPr lang="fr-FR" sz="2400" b="1" dirty="0" smtClean="0"/>
              <a:t> los </a:t>
            </a:r>
            <a:r>
              <a:rPr lang="fr-FR" sz="2400" b="1" dirty="0" err="1">
                <a:solidFill>
                  <a:srgbClr val="FFB600"/>
                </a:solidFill>
              </a:rPr>
              <a:t>redes</a:t>
            </a:r>
            <a:r>
              <a:rPr lang="fr-FR" sz="2400" b="1" dirty="0">
                <a:solidFill>
                  <a:srgbClr val="FFB600"/>
                </a:solidFill>
              </a:rPr>
              <a:t> sociales</a:t>
            </a:r>
            <a:r>
              <a:rPr lang="fr-FR" sz="2400" b="1" dirty="0"/>
              <a:t>, </a:t>
            </a:r>
            <a:r>
              <a:rPr lang="fr-FR" sz="2400" b="1" dirty="0" err="1"/>
              <a:t>especialmente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FFB600"/>
                </a:solidFill>
              </a:rPr>
              <a:t>Instagram</a:t>
            </a:r>
            <a:r>
              <a:rPr lang="fr-FR" sz="2400" b="1" dirty="0"/>
              <a:t> para </a:t>
            </a:r>
            <a:r>
              <a:rPr lang="fr-FR" sz="2400" b="1" dirty="0" err="1"/>
              <a:t>comunicar</a:t>
            </a:r>
            <a:r>
              <a:rPr lang="fr-FR" sz="2400" b="1" dirty="0"/>
              <a:t> y </a:t>
            </a:r>
            <a:r>
              <a:rPr lang="fr-FR" sz="2400" b="1" dirty="0" err="1"/>
              <a:t>publicar</a:t>
            </a:r>
            <a:r>
              <a:rPr lang="fr-FR" sz="2400" b="1" dirty="0"/>
              <a:t> clichés sobre </a:t>
            </a:r>
            <a:r>
              <a:rPr lang="fr-FR" sz="2400" b="1" dirty="0">
                <a:solidFill>
                  <a:srgbClr val="FFB600"/>
                </a:solidFill>
              </a:rPr>
              <a:t>su </a:t>
            </a:r>
            <a:r>
              <a:rPr lang="fr-FR" sz="2400" b="1" dirty="0" err="1">
                <a:solidFill>
                  <a:srgbClr val="FFB600"/>
                </a:solidFill>
              </a:rPr>
              <a:t>estilo</a:t>
            </a:r>
            <a:r>
              <a:rPr lang="fr-FR" sz="2400" b="1" dirty="0">
                <a:solidFill>
                  <a:srgbClr val="FFB600"/>
                </a:solidFill>
              </a:rPr>
              <a:t> de vida y </a:t>
            </a:r>
            <a:r>
              <a:rPr lang="fr-FR" sz="2400" b="1" dirty="0" smtClean="0">
                <a:solidFill>
                  <a:srgbClr val="FFB600"/>
                </a:solidFill>
              </a:rPr>
              <a:t>de </a:t>
            </a:r>
            <a:r>
              <a:rPr lang="fr-FR" sz="2400" b="1" dirty="0" err="1" smtClean="0">
                <a:solidFill>
                  <a:srgbClr val="FFB600"/>
                </a:solidFill>
              </a:rPr>
              <a:t>consumo</a:t>
            </a:r>
            <a:r>
              <a:rPr lang="fr-FR" sz="2400" b="1" dirty="0"/>
              <a:t>.</a:t>
            </a:r>
            <a:endParaRPr lang="en" sz="2400" dirty="0">
              <a:solidFill>
                <a:srgbClr val="FFB600"/>
              </a:solidFill>
            </a:endParaRPr>
          </a:p>
        </p:txBody>
      </p:sp>
      <p:sp>
        <p:nvSpPr>
          <p:cNvPr id="15" name="Shape 324"/>
          <p:cNvSpPr/>
          <p:nvPr/>
        </p:nvSpPr>
        <p:spPr>
          <a:xfrm>
            <a:off x="6181642" y="700875"/>
            <a:ext cx="1789641" cy="3766169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https://scontent-cdg2-1.xx.fbcdn.net/v/t35.0-12/26692393_10212823155467725_940631292_o.jpg?oh=36eb6c6821a4bdcfdf1abdfa1f6d541c&amp;oe=5A54F0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37" y="1252603"/>
            <a:ext cx="1493729" cy="26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sp>
        <p:nvSpPr>
          <p:cNvPr id="364" name="Shape 364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-FR" sz="6000" dirty="0" smtClean="0">
                <a:solidFill>
                  <a:srgbClr val="FFB600"/>
                </a:solidFill>
              </a:rPr>
              <a:t>Muchas gracias</a:t>
            </a:r>
            <a:r>
              <a:rPr lang="en" sz="9600" dirty="0" smtClean="0">
                <a:solidFill>
                  <a:srgbClr val="FFB600"/>
                </a:solidFill>
              </a:rPr>
              <a:t>!</a:t>
            </a:r>
            <a:endParaRPr lang="en" sz="9600" dirty="0">
              <a:solidFill>
                <a:srgbClr val="FFB600"/>
              </a:solidFill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err="1"/>
              <a:t>Preguntas</a:t>
            </a:r>
            <a:r>
              <a:rPr lang="en" sz="3600" b="1" dirty="0"/>
              <a:t> </a:t>
            </a:r>
            <a:r>
              <a:rPr lang="en" sz="3600" b="1" dirty="0" smtClean="0"/>
              <a:t>?</a:t>
            </a:r>
            <a:endParaRPr lang="fr-FR" sz="3600" b="1" dirty="0" smtClean="0"/>
          </a:p>
          <a:p>
            <a:pPr lvl="0">
              <a:spcBef>
                <a:spcPts val="0"/>
              </a:spcBef>
              <a:buNone/>
            </a:pPr>
            <a:r>
              <a:rPr lang="es-ES" dirty="0"/>
              <a:t>¡Estamos a tu disposición!</a:t>
            </a:r>
            <a:endParaRPr lang="en" dirty="0"/>
          </a:p>
        </p:txBody>
      </p:sp>
      <p:sp>
        <p:nvSpPr>
          <p:cNvPr id="366" name="Shape 366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-FR" dirty="0" smtClean="0"/>
              <a:t>El </a:t>
            </a:r>
            <a:r>
              <a:rPr lang="fr-FR" dirty="0" err="1" smtClean="0"/>
              <a:t>nuevo</a:t>
            </a:r>
            <a:r>
              <a:rPr lang="fr-FR" dirty="0" smtClean="0"/>
              <a:t> </a:t>
            </a:r>
            <a:r>
              <a:rPr lang="fr-FR" dirty="0" err="1" smtClean="0"/>
              <a:t>consumidor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El </a:t>
            </a:r>
            <a:r>
              <a:rPr lang="en" dirty="0" err="1"/>
              <a:t>consumidor</a:t>
            </a:r>
            <a:r>
              <a:rPr lang="en" dirty="0"/>
              <a:t> de hoy y </a:t>
            </a:r>
            <a:r>
              <a:rPr lang="en" dirty="0" err="1" smtClean="0"/>
              <a:t>mañana</a:t>
            </a:r>
            <a:r>
              <a:rPr lang="fr-FR" dirty="0" smtClean="0"/>
              <a:t>.</a:t>
            </a:r>
            <a:endParaRPr lang="en" dirty="0"/>
          </a:p>
        </p:txBody>
      </p:sp>
      <p:sp>
        <p:nvSpPr>
          <p:cNvPr id="90" name="Shape 90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s-ES" dirty="0"/>
              <a:t>Lo más importante para el nuevo consumidor es comprar </a:t>
            </a:r>
            <a:r>
              <a:rPr lang="es-ES" dirty="0" smtClean="0"/>
              <a:t>mejor.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3600" dirty="0" smtClean="0"/>
              <a:t>El </a:t>
            </a:r>
            <a:r>
              <a:rPr lang="fr-FR" sz="3600" dirty="0" err="1" smtClean="0"/>
              <a:t>consumidor</a:t>
            </a:r>
            <a:r>
              <a:rPr lang="fr-FR" sz="3600" dirty="0" smtClean="0"/>
              <a:t> </a:t>
            </a:r>
            <a:r>
              <a:rPr lang="fr-FR" sz="3600" dirty="0" err="1" smtClean="0"/>
              <a:t>tiene</a:t>
            </a:r>
            <a:r>
              <a:rPr lang="en" sz="3600" dirty="0" smtClean="0"/>
              <a:t> </a:t>
            </a:r>
            <a:r>
              <a:rPr lang="fr-FR" sz="3600" dirty="0" smtClean="0">
                <a:solidFill>
                  <a:srgbClr val="FFB600"/>
                </a:solidFill>
              </a:rPr>
              <a:t>el </a:t>
            </a:r>
            <a:r>
              <a:rPr lang="fr-FR" sz="3600" dirty="0" err="1" smtClean="0">
                <a:solidFill>
                  <a:srgbClr val="FFB600"/>
                </a:solidFill>
              </a:rPr>
              <a:t>poder</a:t>
            </a:r>
            <a:endParaRPr lang="en" sz="3600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342900"/>
            <a:r>
              <a:rPr lang="fr-FR" sz="1600" dirty="0" err="1" smtClean="0"/>
              <a:t>Puede</a:t>
            </a:r>
            <a:r>
              <a:rPr lang="fr-FR" sz="1600" dirty="0"/>
              <a:t> </a:t>
            </a:r>
            <a:r>
              <a:rPr lang="fr-FR" sz="1600" dirty="0" err="1"/>
              <a:t>influir</a:t>
            </a:r>
            <a:r>
              <a:rPr lang="fr-FR" sz="1600" dirty="0"/>
              <a:t> en el </a:t>
            </a:r>
            <a:r>
              <a:rPr lang="fr-FR" sz="1600" b="1" dirty="0" err="1"/>
              <a:t>lugar</a:t>
            </a:r>
            <a:r>
              <a:rPr lang="fr-FR" sz="1600" b="1" dirty="0"/>
              <a:t> de </a:t>
            </a:r>
            <a:r>
              <a:rPr lang="fr-FR" sz="1600" b="1" dirty="0" err="1"/>
              <a:t>producción</a:t>
            </a:r>
            <a:r>
              <a:rPr lang="fr-FR" sz="1600" b="1" dirty="0"/>
              <a:t> </a:t>
            </a:r>
            <a:r>
              <a:rPr lang="fr-FR" sz="1600" dirty="0"/>
              <a:t>y la </a:t>
            </a:r>
            <a:r>
              <a:rPr lang="fr-FR" sz="1600" b="1" dirty="0" err="1" smtClean="0"/>
              <a:t>calidad</a:t>
            </a:r>
            <a:r>
              <a:rPr lang="fr-FR" sz="1600" dirty="0" smtClean="0"/>
              <a:t>.</a:t>
            </a:r>
            <a:endParaRPr lang="en" sz="1600" dirty="0"/>
          </a:p>
          <a:p>
            <a:pPr marL="457200" lvl="0" indent="-342900"/>
            <a:r>
              <a:rPr lang="en" sz="1600" dirty="0" err="1"/>
              <a:t>Aparición</a:t>
            </a:r>
            <a:r>
              <a:rPr lang="en" sz="1600" dirty="0"/>
              <a:t> del </a:t>
            </a:r>
            <a:r>
              <a:rPr lang="en" sz="1600" b="1" dirty="0" err="1"/>
              <a:t>consumidor</a:t>
            </a:r>
            <a:r>
              <a:rPr lang="en" sz="1600" b="1" dirty="0"/>
              <a:t> </a:t>
            </a:r>
            <a:r>
              <a:rPr lang="en" sz="1600" b="1" dirty="0" err="1"/>
              <a:t>responsable</a:t>
            </a:r>
            <a:r>
              <a:rPr lang="en" sz="1600" dirty="0"/>
              <a:t>. </a:t>
            </a:r>
            <a:endParaRPr lang="fr-FR" sz="1600" dirty="0" smtClean="0"/>
          </a:p>
          <a:p>
            <a:pPr marL="457200" lvl="0" indent="-342900"/>
            <a:r>
              <a:rPr lang="fr-FR" sz="1600" dirty="0" smtClean="0"/>
              <a:t>El </a:t>
            </a:r>
            <a:r>
              <a:rPr lang="fr-FR" sz="1600" dirty="0" err="1" smtClean="0"/>
              <a:t>consumidor</a:t>
            </a:r>
            <a:r>
              <a:rPr lang="fr-FR" sz="1600" dirty="0" smtClean="0"/>
              <a:t> </a:t>
            </a:r>
            <a:r>
              <a:rPr lang="fr-FR" sz="1600" dirty="0" err="1" smtClean="0"/>
              <a:t>quiere</a:t>
            </a:r>
            <a:r>
              <a:rPr lang="fr-FR" sz="1600" dirty="0" smtClean="0"/>
              <a:t> </a:t>
            </a:r>
            <a:r>
              <a:rPr lang="fr-FR" sz="1600" dirty="0" err="1"/>
              <a:t>pruebas</a:t>
            </a:r>
            <a:r>
              <a:rPr lang="fr-FR" sz="1600" dirty="0"/>
              <a:t> </a:t>
            </a:r>
            <a:r>
              <a:rPr lang="fr-FR" sz="1600" dirty="0" err="1"/>
              <a:t>concretas</a:t>
            </a:r>
            <a:r>
              <a:rPr lang="fr-FR" sz="1600" dirty="0"/>
              <a:t> de la </a:t>
            </a:r>
            <a:r>
              <a:rPr lang="fr-FR" sz="1600" b="1" dirty="0" err="1"/>
              <a:t>calidad</a:t>
            </a:r>
            <a:r>
              <a:rPr lang="fr-FR" sz="1600" b="1" dirty="0"/>
              <a:t> de los </a:t>
            </a:r>
            <a:r>
              <a:rPr lang="fr-FR" sz="1600" b="1" dirty="0" err="1"/>
              <a:t>productos</a:t>
            </a:r>
            <a:r>
              <a:rPr lang="fr-FR" sz="1600" dirty="0"/>
              <a:t> y sus </a:t>
            </a:r>
            <a:r>
              <a:rPr lang="fr-FR" sz="1600" b="1" dirty="0" err="1" smtClean="0"/>
              <a:t>composiciones</a:t>
            </a:r>
            <a:r>
              <a:rPr lang="fr-FR" sz="1600" dirty="0" smtClean="0"/>
              <a:t>.</a:t>
            </a:r>
            <a:endParaRPr lang="en" sz="1600" dirty="0"/>
          </a:p>
          <a:p>
            <a:pPr marL="0" lvl="0" indent="0" rtl="0">
              <a:spcBef>
                <a:spcPts val="0"/>
              </a:spcBef>
              <a:buNone/>
            </a:pPr>
            <a:endParaRPr sz="1600" dirty="0"/>
          </a:p>
          <a:p>
            <a:pPr lvl="0">
              <a:buNone/>
            </a:pPr>
            <a:r>
              <a:rPr lang="fr-FR" sz="1600" dirty="0" err="1" smtClean="0"/>
              <a:t>Cada</a:t>
            </a:r>
            <a:r>
              <a:rPr lang="fr-FR" sz="1600" dirty="0" smtClean="0"/>
              <a:t> </a:t>
            </a:r>
            <a:r>
              <a:rPr lang="fr-FR" sz="1600" dirty="0" err="1"/>
              <a:t>vez</a:t>
            </a:r>
            <a:r>
              <a:rPr lang="fr-FR" sz="1600" dirty="0"/>
              <a:t> </a:t>
            </a:r>
            <a:r>
              <a:rPr lang="fr-FR" sz="1600" dirty="0" err="1"/>
              <a:t>más</a:t>
            </a:r>
            <a:r>
              <a:rPr lang="fr-FR" sz="1600" dirty="0"/>
              <a:t> </a:t>
            </a:r>
            <a:r>
              <a:rPr lang="fr-FR" sz="1600" dirty="0" err="1"/>
              <a:t>consumidores</a:t>
            </a:r>
            <a:r>
              <a:rPr lang="fr-FR" sz="1600" dirty="0"/>
              <a:t> </a:t>
            </a:r>
            <a:r>
              <a:rPr lang="fr-FR" sz="1600" b="1" dirty="0" err="1"/>
              <a:t>hacen</a:t>
            </a:r>
            <a:r>
              <a:rPr lang="fr-FR" sz="1600" b="1" dirty="0"/>
              <a:t> que sus </a:t>
            </a:r>
            <a:r>
              <a:rPr lang="fr-FR" sz="1600" b="1" dirty="0" err="1"/>
              <a:t>actividades</a:t>
            </a:r>
            <a:r>
              <a:rPr lang="fr-FR" sz="1600" b="1" dirty="0"/>
              <a:t> de </a:t>
            </a:r>
            <a:r>
              <a:rPr lang="fr-FR" sz="1600" b="1" dirty="0" err="1"/>
              <a:t>compra</a:t>
            </a:r>
            <a:r>
              <a:rPr lang="fr-FR" sz="1600" b="1" dirty="0"/>
              <a:t> </a:t>
            </a:r>
            <a:r>
              <a:rPr lang="fr-FR" sz="1600" b="1" dirty="0" err="1"/>
              <a:t>sean</a:t>
            </a:r>
            <a:r>
              <a:rPr lang="fr-FR" sz="1600" b="1" dirty="0"/>
              <a:t> </a:t>
            </a:r>
            <a:r>
              <a:rPr lang="fr-FR" sz="1600" b="1" dirty="0" err="1"/>
              <a:t>coherentes</a:t>
            </a:r>
            <a:r>
              <a:rPr lang="fr-FR" sz="1600" b="1" dirty="0"/>
              <a:t> con sus </a:t>
            </a:r>
            <a:r>
              <a:rPr lang="fr-FR" sz="1600" b="1" dirty="0" err="1"/>
              <a:t>valores</a:t>
            </a:r>
            <a:r>
              <a:rPr lang="fr-FR" sz="1600" dirty="0"/>
              <a:t> </a:t>
            </a:r>
            <a:r>
              <a:rPr lang="fr-FR" sz="1600" dirty="0" err="1"/>
              <a:t>prestando</a:t>
            </a:r>
            <a:r>
              <a:rPr lang="fr-FR" sz="1600" dirty="0"/>
              <a:t> </a:t>
            </a:r>
            <a:r>
              <a:rPr lang="fr-FR" sz="1600" dirty="0" err="1"/>
              <a:t>mayor</a:t>
            </a:r>
            <a:r>
              <a:rPr lang="fr-FR" sz="1600" dirty="0"/>
              <a:t> </a:t>
            </a:r>
            <a:r>
              <a:rPr lang="fr-FR" sz="1600" dirty="0" err="1"/>
              <a:t>atención</a:t>
            </a:r>
            <a:r>
              <a:rPr lang="fr-FR" sz="1600" dirty="0"/>
              <a:t> a las </a:t>
            </a:r>
            <a:r>
              <a:rPr lang="fr-FR" sz="1600" dirty="0" err="1"/>
              <a:t>características</a:t>
            </a:r>
            <a:r>
              <a:rPr lang="fr-FR" sz="1600" dirty="0"/>
              <a:t> sociales, </a:t>
            </a:r>
            <a:r>
              <a:rPr lang="fr-FR" sz="1600" dirty="0" err="1"/>
              <a:t>ambientales</a:t>
            </a:r>
            <a:r>
              <a:rPr lang="fr-FR" sz="1600" dirty="0"/>
              <a:t> y </a:t>
            </a:r>
            <a:r>
              <a:rPr lang="fr-FR" sz="1600" dirty="0" err="1"/>
              <a:t>éticas</a:t>
            </a:r>
            <a:r>
              <a:rPr lang="fr-FR" sz="1600" dirty="0"/>
              <a:t> de los </a:t>
            </a:r>
            <a:r>
              <a:rPr lang="fr-FR" sz="1600" dirty="0" err="1"/>
              <a:t>productos</a:t>
            </a:r>
            <a:r>
              <a:rPr lang="fr-FR" sz="1600" dirty="0"/>
              <a:t> que </a:t>
            </a:r>
            <a:r>
              <a:rPr lang="fr-FR" sz="1600" dirty="0" err="1"/>
              <a:t>compran</a:t>
            </a:r>
            <a:r>
              <a:rPr lang="fr-FR" sz="1600" dirty="0"/>
              <a:t>.</a:t>
            </a:r>
            <a:endParaRPr lang="en" sz="1600" dirty="0"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104" name="Shape 104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7200" dirty="0" err="1">
                <a:solidFill>
                  <a:srgbClr val="FFB600"/>
                </a:solidFill>
              </a:rPr>
              <a:t>Está</a:t>
            </a:r>
            <a:r>
              <a:rPr lang="en" sz="7200" dirty="0">
                <a:solidFill>
                  <a:srgbClr val="FFB600"/>
                </a:solidFill>
              </a:rPr>
              <a:t> </a:t>
            </a:r>
            <a:r>
              <a:rPr lang="en" sz="7200" dirty="0" err="1">
                <a:solidFill>
                  <a:srgbClr val="FFB600"/>
                </a:solidFill>
              </a:rPr>
              <a:t>mejor</a:t>
            </a:r>
            <a:r>
              <a:rPr lang="en" sz="7200" dirty="0">
                <a:solidFill>
                  <a:srgbClr val="FFB600"/>
                </a:solidFill>
              </a:rPr>
              <a:t> </a:t>
            </a:r>
            <a:r>
              <a:rPr lang="en" sz="7200" dirty="0" err="1">
                <a:solidFill>
                  <a:srgbClr val="FFB600"/>
                </a:solidFill>
              </a:rPr>
              <a:t>informado</a:t>
            </a:r>
            <a:endParaRPr lang="en" sz="7200" dirty="0">
              <a:solidFill>
                <a:srgbClr val="FFB600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Con la aparición de nuevas formas de información.</a:t>
            </a:r>
            <a:endParaRPr lang="en" dirty="0"/>
          </a:p>
        </p:txBody>
      </p:sp>
      <p:sp>
        <p:nvSpPr>
          <p:cNvPr id="116" name="Shape 116"/>
          <p:cNvSpPr/>
          <p:nvPr/>
        </p:nvSpPr>
        <p:spPr>
          <a:xfrm>
            <a:off x="7334564" y="2384367"/>
            <a:ext cx="299775" cy="286236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7" name="Shape 117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Shape 1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0" name="Shape 120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Shape 1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 rot="2466717">
            <a:off x="5819909" y="1025895"/>
            <a:ext cx="416526" cy="39771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 rot="-1609245">
            <a:off x="6429073" y="1276138"/>
            <a:ext cx="299725" cy="28620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2926063">
            <a:off x="8246537" y="1502870"/>
            <a:ext cx="224479" cy="21434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-1609158">
            <a:off x="8202241" y="284727"/>
            <a:ext cx="202232" cy="19309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22000" y="2837400"/>
            <a:ext cx="3543300" cy="158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fr-FR" sz="1600" dirty="0"/>
              <a:t>Mayor </a:t>
            </a:r>
            <a:r>
              <a:rPr lang="fr-FR" sz="1600" dirty="0" err="1"/>
              <a:t>interés</a:t>
            </a:r>
            <a:r>
              <a:rPr lang="fr-FR" sz="1600" dirty="0"/>
              <a:t> en </a:t>
            </a:r>
            <a:r>
              <a:rPr lang="fr-FR" sz="1600" dirty="0" err="1"/>
              <a:t>productos</a:t>
            </a:r>
            <a:r>
              <a:rPr lang="fr-FR" sz="1600" dirty="0"/>
              <a:t> a </a:t>
            </a:r>
            <a:r>
              <a:rPr lang="fr-FR" sz="1600" dirty="0" err="1"/>
              <a:t>bajo</a:t>
            </a:r>
            <a:r>
              <a:rPr lang="fr-FR" sz="1600" dirty="0"/>
              <a:t> </a:t>
            </a:r>
            <a:r>
              <a:rPr lang="fr-FR" sz="1600" dirty="0" err="1"/>
              <a:t>precio</a:t>
            </a:r>
            <a:r>
              <a:rPr lang="fr-FR" sz="1600" dirty="0"/>
              <a:t> o en venta </a:t>
            </a:r>
            <a:r>
              <a:rPr lang="fr-FR" sz="1600" dirty="0" err="1"/>
              <a:t>privada</a:t>
            </a:r>
            <a:r>
              <a:rPr lang="fr-FR" sz="1600" dirty="0" smtClean="0"/>
              <a:t>. </a:t>
            </a:r>
            <a:r>
              <a:rPr lang="fr-FR" sz="1600" dirty="0"/>
              <a:t>En la </a:t>
            </a:r>
            <a:r>
              <a:rPr lang="fr-FR" sz="1600" dirty="0" err="1"/>
              <a:t>década</a:t>
            </a:r>
            <a:r>
              <a:rPr lang="fr-FR" sz="1600" dirty="0"/>
              <a:t> de 2000 </a:t>
            </a:r>
            <a:r>
              <a:rPr lang="fr-FR" sz="1600" dirty="0" err="1"/>
              <a:t>surgió</a:t>
            </a:r>
            <a:r>
              <a:rPr lang="fr-FR" sz="1600" dirty="0"/>
              <a:t> la </a:t>
            </a:r>
            <a:r>
              <a:rPr lang="fr-FR" sz="1600" dirty="0" err="1"/>
              <a:t>tendencia</a:t>
            </a:r>
            <a:r>
              <a:rPr lang="fr-FR" sz="1600" dirty="0"/>
              <a:t> </a:t>
            </a:r>
            <a:r>
              <a:rPr lang="fr-FR" sz="1600" dirty="0" err="1"/>
              <a:t>del</a:t>
            </a:r>
            <a:r>
              <a:rPr lang="fr-FR" sz="1600" dirty="0"/>
              <a:t> "</a:t>
            </a:r>
            <a:r>
              <a:rPr lang="fr-FR" sz="1600" dirty="0" err="1"/>
              <a:t>consumidor</a:t>
            </a:r>
            <a:r>
              <a:rPr lang="fr-FR" sz="1600" dirty="0"/>
              <a:t> </a:t>
            </a:r>
            <a:r>
              <a:rPr lang="fr-FR" sz="1600" dirty="0" err="1"/>
              <a:t>inteligente</a:t>
            </a:r>
            <a:r>
              <a:rPr lang="fr-FR" sz="1600" dirty="0"/>
              <a:t>" que </a:t>
            </a:r>
            <a:r>
              <a:rPr lang="fr-FR" sz="1600" dirty="0" err="1"/>
              <a:t>busca</a:t>
            </a:r>
            <a:r>
              <a:rPr lang="fr-FR" sz="1600" dirty="0"/>
              <a:t> </a:t>
            </a:r>
            <a:r>
              <a:rPr lang="fr-FR" sz="1600" dirty="0" err="1"/>
              <a:t>constantemente</a:t>
            </a:r>
            <a:r>
              <a:rPr lang="fr-FR" sz="1600" dirty="0"/>
              <a:t> "el </a:t>
            </a:r>
            <a:r>
              <a:rPr lang="fr-FR" sz="1600" dirty="0" err="1"/>
              <a:t>buen</a:t>
            </a:r>
            <a:r>
              <a:rPr lang="fr-FR" sz="1600" dirty="0"/>
              <a:t> </a:t>
            </a:r>
            <a:r>
              <a:rPr lang="fr-FR" sz="1600" dirty="0" err="1"/>
              <a:t>negocio</a:t>
            </a:r>
            <a:r>
              <a:rPr lang="fr-FR" sz="1600" dirty="0"/>
              <a:t>".</a:t>
            </a:r>
            <a:endParaRPr lang="en"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fr-FR" sz="3200" dirty="0" smtClean="0"/>
              <a:t>El </a:t>
            </a:r>
            <a:r>
              <a:rPr lang="fr-FR" sz="3200" dirty="0" err="1" smtClean="0"/>
              <a:t>consumidor</a:t>
            </a:r>
            <a:r>
              <a:rPr lang="en" sz="3200" dirty="0" smtClean="0"/>
              <a:t> </a:t>
            </a:r>
            <a:r>
              <a:rPr lang="fr-FR" sz="3200" dirty="0" err="1" smtClean="0">
                <a:solidFill>
                  <a:srgbClr val="FFB600"/>
                </a:solidFill>
              </a:rPr>
              <a:t>inteligente</a:t>
            </a:r>
            <a:r>
              <a:rPr lang="fr-FR" sz="3200" dirty="0" smtClean="0">
                <a:solidFill>
                  <a:srgbClr val="FFB600"/>
                </a:solidFill>
              </a:rPr>
              <a:t> </a:t>
            </a:r>
            <a:r>
              <a:rPr lang="en" sz="3200" dirty="0"/>
              <a:t>que </a:t>
            </a:r>
            <a:r>
              <a:rPr lang="en" sz="3200" dirty="0" err="1"/>
              <a:t>busca</a:t>
            </a:r>
            <a:r>
              <a:rPr lang="en" sz="3200" dirty="0"/>
              <a:t> </a:t>
            </a:r>
            <a:r>
              <a:rPr lang="en" sz="3200" dirty="0" err="1"/>
              <a:t>constantemente</a:t>
            </a:r>
            <a:r>
              <a:rPr lang="en" sz="3200" dirty="0"/>
              <a:t> </a:t>
            </a:r>
            <a:r>
              <a:rPr lang="en" sz="3200" dirty="0" smtClean="0"/>
              <a:t>el </a:t>
            </a:r>
            <a:r>
              <a:rPr lang="fr-FR" sz="3200" dirty="0" err="1" smtClean="0">
                <a:solidFill>
                  <a:srgbClr val="FFB600"/>
                </a:solidFill>
              </a:rPr>
              <a:t>buen</a:t>
            </a:r>
            <a:r>
              <a:rPr lang="fr-FR" sz="3200" dirty="0" smtClean="0">
                <a:solidFill>
                  <a:srgbClr val="FFB600"/>
                </a:solidFill>
              </a:rPr>
              <a:t> </a:t>
            </a:r>
            <a:r>
              <a:rPr lang="fr-FR" sz="3200" dirty="0" err="1" smtClean="0">
                <a:solidFill>
                  <a:srgbClr val="FFB600"/>
                </a:solidFill>
              </a:rPr>
              <a:t>negocio</a:t>
            </a:r>
            <a:endParaRPr lang="en" sz="3200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78678" y="2837400"/>
            <a:ext cx="3543300" cy="158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s-ES" sz="1600" dirty="0"/>
              <a:t>La apariencia </a:t>
            </a:r>
            <a:r>
              <a:rPr lang="es-ES" sz="1600" dirty="0" smtClean="0"/>
              <a:t>del ”Do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Yourself</a:t>
            </a:r>
            <a:r>
              <a:rPr lang="es-ES" sz="1600" dirty="0" smtClean="0"/>
              <a:t>" </a:t>
            </a:r>
            <a:r>
              <a:rPr lang="es-ES" sz="1600" dirty="0"/>
              <a:t>que alienta al consumidor a comprar productos de kit o </a:t>
            </a:r>
            <a:r>
              <a:rPr lang="es-ES" sz="1600" dirty="0" smtClean="0"/>
              <a:t>reparar </a:t>
            </a:r>
            <a:r>
              <a:rPr lang="es-ES" sz="1600" dirty="0"/>
              <a:t>su teléfono </a:t>
            </a:r>
            <a:r>
              <a:rPr lang="es-ES" sz="1600" dirty="0" smtClean="0"/>
              <a:t>solo, </a:t>
            </a:r>
            <a:r>
              <a:rPr lang="es-ES" sz="1600" dirty="0"/>
              <a:t>por ejemplo.</a:t>
            </a:r>
            <a:endParaRPr lang="en" sz="1600" dirty="0"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38" name="Shape 138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38712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-FR" sz="3600" dirty="0" smtClean="0"/>
              <a:t>El </a:t>
            </a:r>
            <a:r>
              <a:rPr lang="fr-FR" sz="3600" dirty="0" smtClean="0">
                <a:solidFill>
                  <a:srgbClr val="FFB600"/>
                </a:solidFill>
              </a:rPr>
              <a:t>low-cost</a:t>
            </a:r>
            <a:endParaRPr lang="en" sz="3600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22000" y="2200615"/>
            <a:ext cx="3538240" cy="148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s-ES" dirty="0" smtClean="0"/>
              <a:t>Mismo si </a:t>
            </a:r>
            <a:r>
              <a:rPr lang="es-ES" dirty="0"/>
              <a:t>hoy </a:t>
            </a:r>
            <a:r>
              <a:rPr lang="es-ES" dirty="0" smtClean="0"/>
              <a:t>hay </a:t>
            </a:r>
            <a:r>
              <a:rPr lang="es-ES" dirty="0"/>
              <a:t>una multitud de consumidores, </a:t>
            </a:r>
            <a:r>
              <a:rPr lang="es-ES" dirty="0" smtClean="0"/>
              <a:t>todos diferentes</a:t>
            </a:r>
            <a:r>
              <a:rPr lang="es-ES" dirty="0"/>
              <a:t>, La gran mayoría usa servicios o productos </a:t>
            </a:r>
            <a:r>
              <a:rPr lang="es-ES" dirty="0" err="1" smtClean="0"/>
              <a:t>Low-Cost</a:t>
            </a:r>
            <a:r>
              <a:rPr lang="es-ES" dirty="0" smtClean="0"/>
              <a:t>. </a:t>
            </a:r>
            <a:endParaRPr lang="en" dirty="0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0" y="1371057"/>
            <a:ext cx="3360300" cy="24013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grpSp>
        <p:nvGrpSpPr>
          <p:cNvPr id="157" name="Shape 157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158" name="Shape 15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619646" y="525140"/>
            <a:ext cx="6292215" cy="1380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2000" dirty="0" err="1">
                <a:solidFill>
                  <a:srgbClr val="FFFFFF"/>
                </a:solidFill>
              </a:rPr>
              <a:t>Integración</a:t>
            </a:r>
            <a:r>
              <a:rPr lang="en" sz="2000" dirty="0">
                <a:solidFill>
                  <a:srgbClr val="FFFFFF"/>
                </a:solidFill>
              </a:rPr>
              <a:t> de </a:t>
            </a:r>
            <a:r>
              <a:rPr lang="en" sz="2000" dirty="0" err="1">
                <a:solidFill>
                  <a:srgbClr val="FFFFFF"/>
                </a:solidFill>
              </a:rPr>
              <a:t>productos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  <a:r>
              <a:rPr lang="en" sz="2000" dirty="0" err="1">
                <a:solidFill>
                  <a:srgbClr val="FFFFFF"/>
                </a:solidFill>
              </a:rPr>
              <a:t>en</a:t>
            </a:r>
            <a:r>
              <a:rPr lang="en" sz="2000" dirty="0">
                <a:solidFill>
                  <a:srgbClr val="FFFFFF"/>
                </a:solidFill>
              </a:rPr>
              <a:t> la </a:t>
            </a:r>
            <a:r>
              <a:rPr lang="en" sz="2000" dirty="0" err="1">
                <a:solidFill>
                  <a:srgbClr val="FFFFFF"/>
                </a:solidFill>
              </a:rPr>
              <a:t>prestación</a:t>
            </a:r>
            <a:r>
              <a:rPr lang="en" sz="2000" dirty="0">
                <a:solidFill>
                  <a:srgbClr val="FFFFFF"/>
                </a:solidFill>
              </a:rPr>
              <a:t> de </a:t>
            </a:r>
            <a:r>
              <a:rPr lang="en" sz="2000" dirty="0" err="1">
                <a:solidFill>
                  <a:srgbClr val="FFFFFF"/>
                </a:solidFill>
              </a:rPr>
              <a:t>servicios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  <a:r>
              <a:rPr lang="en" sz="2000" dirty="0" err="1">
                <a:solidFill>
                  <a:srgbClr val="FFFFFF"/>
                </a:solidFill>
              </a:rPr>
              <a:t>ampliada</a:t>
            </a:r>
            <a:r>
              <a:rPr lang="en" sz="2000" dirty="0">
                <a:solidFill>
                  <a:srgbClr val="FFFFFF"/>
                </a:solidFill>
              </a:rPr>
              <a:t>: </a:t>
            </a:r>
            <a:r>
              <a:rPr lang="en" sz="2000" dirty="0" err="1">
                <a:solidFill>
                  <a:srgbClr val="FFFFFF"/>
                </a:solidFill>
              </a:rPr>
              <a:t>por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  <a:r>
              <a:rPr lang="en" sz="2000" dirty="0" err="1">
                <a:solidFill>
                  <a:srgbClr val="FFFFFF"/>
                </a:solidFill>
              </a:rPr>
              <a:t>ejemplo</a:t>
            </a:r>
            <a:r>
              <a:rPr lang="en" sz="2000" dirty="0">
                <a:solidFill>
                  <a:srgbClr val="FFFFFF"/>
                </a:solidFill>
              </a:rPr>
              <a:t>, </a:t>
            </a:r>
            <a:r>
              <a:rPr lang="en" sz="2000" dirty="0" err="1">
                <a:solidFill>
                  <a:srgbClr val="FFFFFF"/>
                </a:solidFill>
              </a:rPr>
              <a:t>alquiler</a:t>
            </a:r>
            <a:r>
              <a:rPr lang="en" sz="2000" dirty="0">
                <a:solidFill>
                  <a:srgbClr val="FFFFFF"/>
                </a:solidFill>
              </a:rPr>
              <a:t> de </a:t>
            </a:r>
            <a:r>
              <a:rPr lang="en" sz="2000" dirty="0" err="1">
                <a:solidFill>
                  <a:srgbClr val="FFFFFF"/>
                </a:solidFill>
              </a:rPr>
              <a:t>vehículos</a:t>
            </a:r>
            <a:r>
              <a:rPr lang="en" sz="2000" dirty="0">
                <a:solidFill>
                  <a:srgbClr val="FFFFFF"/>
                </a:solidFill>
              </a:rPr>
              <a:t> a largo </a:t>
            </a:r>
            <a:r>
              <a:rPr lang="en" sz="2000" dirty="0" err="1" smtClean="0">
                <a:solidFill>
                  <a:srgbClr val="FFFFFF"/>
                </a:solidFill>
              </a:rPr>
              <a:t>plazo</a:t>
            </a:r>
            <a:r>
              <a:rPr lang="fr-FR" sz="2000" dirty="0" smtClean="0">
                <a:solidFill>
                  <a:srgbClr val="FFFFFF"/>
                </a:solidFill>
              </a:rPr>
              <a:t> (leasing)</a:t>
            </a:r>
            <a:r>
              <a:rPr lang="en" sz="2000" dirty="0" smtClean="0">
                <a:solidFill>
                  <a:srgbClr val="FFFFFF"/>
                </a:solidFill>
              </a:rPr>
              <a:t>, </a:t>
            </a:r>
            <a:r>
              <a:rPr lang="en" sz="2000" dirty="0">
                <a:solidFill>
                  <a:srgbClr val="FFFFFF"/>
                </a:solidFill>
              </a:rPr>
              <a:t>con </a:t>
            </a:r>
            <a:r>
              <a:rPr lang="en" sz="2000" dirty="0" err="1">
                <a:solidFill>
                  <a:srgbClr val="FFFFFF"/>
                </a:solidFill>
              </a:rPr>
              <a:t>gastos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  <a:r>
              <a:rPr lang="en" sz="2000" dirty="0" err="1">
                <a:solidFill>
                  <a:srgbClr val="FFFFFF"/>
                </a:solidFill>
              </a:rPr>
              <a:t>asociados</a:t>
            </a:r>
            <a:r>
              <a:rPr lang="en" sz="2000" dirty="0">
                <a:solidFill>
                  <a:srgbClr val="FFFFFF"/>
                </a:solidFill>
              </a:rPr>
              <a:t> y </a:t>
            </a:r>
            <a:r>
              <a:rPr lang="en" sz="2000" dirty="0" err="1">
                <a:solidFill>
                  <a:srgbClr val="FFFFFF"/>
                </a:solidFill>
              </a:rPr>
              <a:t>contrato</a:t>
            </a:r>
            <a:r>
              <a:rPr lang="en" sz="2000" dirty="0">
                <a:solidFill>
                  <a:srgbClr val="FFFFFF"/>
                </a:solidFill>
              </a:rPr>
              <a:t> de </a:t>
            </a:r>
            <a:r>
              <a:rPr lang="en" sz="2000" dirty="0" err="1">
                <a:solidFill>
                  <a:srgbClr val="FFFFFF"/>
                </a:solidFill>
              </a:rPr>
              <a:t>mantenimiento</a:t>
            </a:r>
            <a:r>
              <a:rPr lang="en" sz="2000" dirty="0">
                <a:solidFill>
                  <a:srgbClr val="FFFFFF"/>
                </a:solidFill>
              </a:rPr>
              <a:t> </a:t>
            </a:r>
            <a:r>
              <a:rPr lang="en" sz="2000" dirty="0" err="1">
                <a:solidFill>
                  <a:srgbClr val="FFFFFF"/>
                </a:solidFill>
              </a:rPr>
              <a:t>incluido</a:t>
            </a:r>
            <a:r>
              <a:rPr lang="en" sz="2000" dirty="0">
                <a:solidFill>
                  <a:srgbClr val="FFFFFF"/>
                </a:solidFill>
              </a:rPr>
              <a:t>.</a:t>
            </a:r>
            <a:endParaRPr lang="en" sz="2000" dirty="0">
              <a:solidFill>
                <a:srgbClr val="FFFFFF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grpSp>
        <p:nvGrpSpPr>
          <p:cNvPr id="166" name="Shape 166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Shape 167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654</Words>
  <Application>Microsoft Macintosh PowerPoint</Application>
  <PresentationFormat>Présentation à l'écran (16:9)</PresentationFormat>
  <Paragraphs>90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Raleway</vt:lpstr>
      <vt:lpstr>Raleway ExtraBold</vt:lpstr>
      <vt:lpstr>Raleway Light</vt:lpstr>
      <vt:lpstr>Arial</vt:lpstr>
      <vt:lpstr>Olivia template</vt:lpstr>
      <vt:lpstr>Los nuevos consumidores</vt:lpstr>
      <vt:lpstr>¿Qué es un consumidor ?</vt:lpstr>
      <vt:lpstr>El nuevo consumidor</vt:lpstr>
      <vt:lpstr>Présentation PowerPoint</vt:lpstr>
      <vt:lpstr>El consumidor tiene el poder</vt:lpstr>
      <vt:lpstr>Está mejor informado</vt:lpstr>
      <vt:lpstr>El consumidor inteligente que busca constantemente el buen negocio</vt:lpstr>
      <vt:lpstr>El low-cost</vt:lpstr>
      <vt:lpstr>Integración de productos en la prestación de servicios ampliada: por ejemplo, alquiler de vehículos a largo plazo (leasing), con gastos asociados y contrato de mantenimiento incluido.</vt:lpstr>
      <vt:lpstr>Así, podemos decir que el consumidor :</vt:lpstr>
      <vt:lpstr>El consumidor « Vegan »</vt:lpstr>
      <vt:lpstr>Présentation PowerPoint</vt:lpstr>
      <vt:lpstr>Primera aparición de la palabra en los años 40.</vt:lpstr>
      <vt:lpstr>1% de la población mundial</vt:lpstr>
      <vt:lpstr>69%</vt:lpstr>
      <vt:lpstr>« Vegan » - o veganismo - consiste en desterrar de sus alimentos cualquier producto de origen animal, carne, pescado, crustáceos, pero también vinculado a la explotación de animales, como leche, huevos o miel . Un paso más allá del vegetarianismo, que solo prohíbe la carne y el pescado.  Por lo tanto, está claro que el modo de consumo de un Vegan será diferente de un consumidor tradicional. </vt:lpstr>
      <vt:lpstr>Los orígenes</vt:lpstr>
      <vt:lpstr>Desde allí aparecieron diferentes etiquetas o labels VEGAN :  LABEL VÉGÉTARIEN EUROPÉEN : Requiere un etiquetado claro para todos los alimentos sin animales disponibles en el mercado. También coloca una señal en los establecimientos / restaurantes que ofrecen platos vegetarianos.  LABEL VEGAN SOCIETY : Los productos que llevan la etiqueta Vegan Society son productos veganos y no probados en animales.  Como resultado, los fabricantes y restauradores están adaptandose para ofrecer productos adaptados a este modo de consumo.</vt:lpstr>
      <vt:lpstr>Présentation PowerPoint</vt:lpstr>
      <vt:lpstr>Présentation PowerPoint</vt:lpstr>
      <vt:lpstr>Présentation PowerPoint</vt:lpstr>
      <vt:lpstr>Muchas gracias!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nuevos consumidores</dc:title>
  <cp:lastModifiedBy>Jean-Baptiste BIOLAY</cp:lastModifiedBy>
  <cp:revision>35</cp:revision>
  <dcterms:modified xsi:type="dcterms:W3CDTF">2018-01-07T23:36:11Z</dcterms:modified>
</cp:coreProperties>
</file>