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  <p:sldMasterId id="2147483768" r:id="rId2"/>
    <p:sldMasterId id="2147483769" r:id="rId3"/>
    <p:sldMasterId id="2147483770" r:id="rId4"/>
    <p:sldMasterId id="2147483771" r:id="rId5"/>
    <p:sldMasterId id="2147483772" r:id="rId6"/>
    <p:sldMasterId id="2147483765" r:id="rId7"/>
    <p:sldMasterId id="2147483766" r:id="rId8"/>
    <p:sldMasterId id="2147483767" r:id="rId9"/>
    <p:sldMasterId id="2147483872" r:id="rId10"/>
    <p:sldMasterId id="2147483873" r:id="rId11"/>
    <p:sldMasterId id="2147483874" r:id="rId12"/>
  </p:sldMasterIdLst>
  <p:notesMasterIdLst>
    <p:notesMasterId r:id="rId25"/>
  </p:notesMasterIdLst>
  <p:handoutMasterIdLst>
    <p:handoutMasterId r:id="rId26"/>
  </p:handoutMasterIdLst>
  <p:sldIdLst>
    <p:sldId id="256" r:id="rId13"/>
    <p:sldId id="260" r:id="rId14"/>
    <p:sldId id="271" r:id="rId15"/>
    <p:sldId id="272" r:id="rId16"/>
    <p:sldId id="275" r:id="rId17"/>
    <p:sldId id="276" r:id="rId18"/>
    <p:sldId id="273" r:id="rId19"/>
    <p:sldId id="274" r:id="rId20"/>
    <p:sldId id="279" r:id="rId21"/>
    <p:sldId id="277" r:id="rId22"/>
    <p:sldId id="278" r:id="rId23"/>
    <p:sldId id="270" r:id="rId24"/>
  </p:sldIdLst>
  <p:sldSz cx="9144000" cy="6858000" type="screen4x3"/>
  <p:notesSz cx="6797675" cy="98758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21B19"/>
    <a:srgbClr val="E6F9A1"/>
    <a:srgbClr val="FFABAB"/>
    <a:srgbClr val="96BD0D"/>
    <a:srgbClr val="EF8483"/>
    <a:srgbClr val="F7D98B"/>
    <a:srgbClr val="FAD6E5"/>
    <a:srgbClr val="EF9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5915" autoAdjust="0"/>
  </p:normalViewPr>
  <p:slideViewPr>
    <p:cSldViewPr>
      <p:cViewPr varScale="1">
        <p:scale>
          <a:sx n="101" d="100"/>
          <a:sy n="101" d="100"/>
        </p:scale>
        <p:origin x="12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21" tIns="45510" rIns="91021" bIns="45510" numCol="1" anchor="t" anchorCtr="0" compatLnSpc="1">
            <a:prstTxWarp prst="textNoShape">
              <a:avLst/>
            </a:prstTxWarp>
          </a:bodyPr>
          <a:lstStyle>
            <a:lvl1pPr defTabSz="909871" eaLnBrk="0" hangingPunct="0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21" tIns="45510" rIns="91021" bIns="45510" numCol="1" anchor="t" anchorCtr="0" compatLnSpc="1">
            <a:prstTxWarp prst="textNoShape">
              <a:avLst/>
            </a:prstTxWarp>
          </a:bodyPr>
          <a:lstStyle>
            <a:lvl1pPr algn="r" defTabSz="909871" eaLnBrk="0" hangingPunct="0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C7486F7-B3B1-40DE-9A0D-9C1A8FB7DD9D}" type="datetimeFigureOut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21" tIns="45510" rIns="91021" bIns="45510" numCol="1" anchor="b" anchorCtr="0" compatLnSpc="1">
            <a:prstTxWarp prst="textNoShape">
              <a:avLst/>
            </a:prstTxWarp>
          </a:bodyPr>
          <a:lstStyle>
            <a:lvl1pPr defTabSz="909871" eaLnBrk="0" hangingPunct="0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021" tIns="45510" rIns="91021" bIns="45510" numCol="1" anchor="b" anchorCtr="0" compatLnSpc="1">
            <a:prstTxWarp prst="textNoShape">
              <a:avLst/>
            </a:prstTxWarp>
          </a:bodyPr>
          <a:lstStyle>
            <a:lvl1pPr algn="r" defTabSz="909638" eaLnBrk="0" hangingPunct="0">
              <a:defRPr sz="1100"/>
            </a:lvl1pPr>
          </a:lstStyle>
          <a:p>
            <a:fld id="{86D5FA45-0FFD-4F6D-AA30-5C827C6A932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021" tIns="45510" rIns="91021" bIns="45510" numCol="1" anchor="t" anchorCtr="0" compatLnSpc="1">
            <a:prstTxWarp prst="textNoShape">
              <a:avLst/>
            </a:prstTxWarp>
          </a:bodyPr>
          <a:lstStyle>
            <a:lvl1pPr defTabSz="909871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021" tIns="45510" rIns="91021" bIns="45510" numCol="1" anchor="t" anchorCtr="0" compatLnSpc="1">
            <a:prstTxWarp prst="textNoShape">
              <a:avLst/>
            </a:prstTxWarp>
          </a:bodyPr>
          <a:lstStyle>
            <a:lvl1pPr algn="r" defTabSz="909871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C8C63C6-BC3F-455E-9108-DC379011C4A8}" type="datetimeFigureOut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8712" cy="37036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691063"/>
            <a:ext cx="5435600" cy="44434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021" tIns="45510" rIns="91021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021" tIns="45510" rIns="91021" bIns="45510" numCol="1" anchor="b" anchorCtr="0" compatLnSpc="1">
            <a:prstTxWarp prst="textNoShape">
              <a:avLst/>
            </a:prstTxWarp>
          </a:bodyPr>
          <a:lstStyle>
            <a:lvl1pPr defTabSz="909871">
              <a:defRPr sz="1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80538"/>
            <a:ext cx="2946400" cy="493712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021" tIns="45510" rIns="91021" bIns="45510" numCol="1" anchor="b" anchorCtr="0" compatLnSpc="1">
            <a:prstTxWarp prst="textNoShape">
              <a:avLst/>
            </a:prstTxWarp>
          </a:bodyPr>
          <a:lstStyle>
            <a:lvl1pPr algn="r" defTabSz="909638">
              <a:defRPr sz="1100"/>
            </a:lvl1pPr>
          </a:lstStyle>
          <a:p>
            <a:fld id="{5FBE21F5-6B0C-4D87-B442-DD04F009B06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4C621C7-538B-453C-BDDD-26340B0259D8}" type="slidenum">
              <a:rPr lang="fr-FR" altLang="fr-FR"/>
              <a:pPr eaLnBrk="1" hangingPunct="1"/>
              <a:t>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09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09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09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096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096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03D192-6B54-42BD-B9CD-6A947D79A786}" type="slidenum">
              <a:rPr lang="fr-FR" altLang="fr-FR"/>
              <a:pPr eaLnBrk="1" hangingPunct="1"/>
              <a:t>2</a:t>
            </a:fld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600A2-C4E0-4280-8ECB-FF0A74E7628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24DA0-2B44-4C1B-B59D-CA71774508F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16415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9ED3B-B85A-4E04-BBB8-ADD6873490B2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757D84-1B77-488A-854A-2479E3875A7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5339019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0B7D1-F95F-4E80-9EC8-28F4457B6D10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85A77E-8245-4EF7-A023-72FE0B37A0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9860214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35613-1585-416B-9177-B3AAF6750144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8B5957-C8AE-40EB-B873-9CD82C449AF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113021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D7D40-1062-4451-A8D2-320AB2046510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64A6C-BB0E-4F0B-B767-8BC04F98226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709822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EAD0E-171A-4282-89A1-9BFB48BD27E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C6914A-BDC4-44E1-966A-C5F55B35D5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1788000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8793-E42D-4964-BDF4-68E0327E39F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FBE9DF-2632-4173-80F6-C295A75D4B6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4760887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383EC-37BF-4E3F-A9D1-DD613196A30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DC6FA8-F3BA-4D98-92B5-40813FA994D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3266375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E73A1-2A92-465B-81C1-7E751A31310A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86309F-1D11-4506-8498-9A47BC556B2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313353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CA6F4-FB11-430E-B88D-65E7B15CA4D1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238A1C-8D79-4988-AA94-C9CC83C042B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5284470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33C7A-CBB1-4279-B8C6-F3280210B10F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1D1B7-53E4-4047-AB68-C1D1EEDB1FF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3371497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26488-F34F-46A9-8196-DAB190AE053C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275327-7CE8-4907-B8A1-B49A4ED0B29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37829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D38D7-C0CB-472F-9938-4A915A4330BF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8B63C6-30F0-4705-B77A-AD5C05105D7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4517091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080AA-96D1-40AB-A050-87B675ED4D4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05C8A3-CE33-4DF9-9DAB-E6A88BCAF4D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5529279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22C644-7EE7-48BE-8F7F-E02C7BEA22A1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0EA31F-B0D6-4BA8-A1A7-A8D0C7371E1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8412340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3AC3F3-67E5-4465-BD0F-B65B8C373F30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385BAA-9A97-4DA4-A37E-D1B412D296C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7674062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33E4F76-ABB1-403E-AD30-8C60698A800C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2D3E46-CDE3-41FA-AE24-D099E21B48E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08787652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629362-3C78-4B00-8C96-9C443CD7ED8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13A3D1-DADE-4E1B-A396-D09F5AD3686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4190617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7AB87B-C225-4223-BDF8-99313DC3C9D4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A59BD98-B4C4-44AE-B971-567FEE26EDC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2853851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9F17F7-60D4-4796-9D7A-DBF5C3EAAB22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1BAF28-ACF5-4547-AAFC-4A525F7006D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3170420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8EB49-86DA-4BA1-AEC3-E028ACF9E2FA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573954-8974-461C-A699-C5950E0272C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53994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A88CF6-AAEA-49F4-BA4A-6CA00D8B71DE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477D46-1107-4E60-B3DD-62273BC7649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272397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C07860-65DC-4F3F-A054-4AD5978F9712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40761E-9E19-4B1D-8358-9BBCA6E7DBD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30132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D308-97D6-46DC-B6F2-237AF1E79570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005FC9-021F-435A-A3C2-E046AF9BB18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920711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B05A99-4DD7-4C2D-BB61-85FDF583D4E3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3A7D04-1557-4560-BFCA-0F2FE5DB45B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278262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72263" y="1825625"/>
            <a:ext cx="2014537" cy="43513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91213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7A86E2-405E-416B-B38A-169100F63EC8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8457E8-9CDA-4C0F-B6C6-39F91F32BB6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439365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1882BC-E082-45F2-829D-A6CC6B7FB904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D00ECA-6E81-4BED-B0A3-E5E24929AD5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1953829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816B02-3938-4BC1-954D-A247676CDBF8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6D6546-9393-46B1-BC7F-6D1DC8630C6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68086946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FFD6D2-0D58-43FF-A4A3-2B29E3B8151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51248E-FA8A-422E-97A4-3BB67B3188C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52523990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93CA5E-6D9A-4369-802B-D6BB6FBD9252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56E37A-D44E-47FB-A1D4-61401D371C5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7719317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5E367A-70E7-49D6-BEF5-11CCB87E569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6DFDC3-833D-48B3-96F2-C1C61CA086D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8845420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CBF50ED-9B9F-4D4A-B013-61B21B0B3A2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A18643-258C-4FA6-8001-8A4F90957CA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73038180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155A25-2F1A-4468-B4AE-BCA1C4BDB727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30BDB3-9864-4954-9577-9B73830613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553403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03D448-9149-4576-8912-0A3C2C2A8677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4DE09A-563F-4B81-8B59-A9E4B625673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69123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62F4-5465-4AF1-8E3C-48B8091311DF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1EF705-4233-4BBB-BC41-249F575950B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872962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137E33-BD43-4AD9-8543-AFD8057CA45A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957A39-9C12-47F8-BD33-9B88615EF58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060442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378D938-5B2D-4BBC-AB9E-6525D15A9A84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89C9FF-4CEF-47A6-907B-C1435B5D57F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800120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72263" y="1825625"/>
            <a:ext cx="2014537" cy="43513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5891213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B96108-AFA5-4CC9-9C66-1B41C49072CE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F48310-3FB1-477B-AC40-F94984C357D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10511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ADE72-21BE-4205-B692-6BB6410C5C2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A6F562-FB06-4103-AF36-B8600B01DDB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43685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41D6D-BAD8-4C66-B398-81528394F11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2E379A-DB24-477C-BC42-1DDC4877797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91750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347FA-B225-446C-A6B9-63EE28C145D2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2E0E8D-3A77-418C-B880-C664970E56F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8664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A7237-5873-49D4-BF12-BE68C402F4B2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A3EC02-8DC9-4BA3-A742-E21E0AE107E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08662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65E05-6924-4E37-965A-5D856693899F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85CD52-C6D5-42BF-BA85-81A491F586D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21187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812AA-FE14-4C48-B794-56185FF6F923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68ACF-F471-4ADA-B219-4728ADA3340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1923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D7DC3-2902-49D3-8445-668A5E3F215A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C9F260-0710-4A00-967E-A6D0F33BA19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7593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CA067-DD14-4E9F-B5C8-801B5EBCF8F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16D976-D8AA-4F3A-9122-9E125A234DD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629799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AAFC4-2347-4AC6-A3CF-5534E2D163DC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2FFA919-B2C3-45CD-8CDD-B7A4371C161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249030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55E09-0929-4A2B-AE43-1E5833B6AC5C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307E4-3CC4-4C19-AF75-CDC37378112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34929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92B9C-7611-43F6-B273-FE3360CCA8E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EFC003-9AEC-4792-9A66-E133295D841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340421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61B7D-A09F-4D89-B0A5-A4F621844148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89FC70-C5A4-4B1B-8A35-B4821FC5855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95734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89EA7-87AF-459D-9DF9-6C713D984BB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F30111-96B2-4053-B8E6-785791AD8BA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010492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FF0A5-1FE0-420C-A30F-C848E21D7BE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2C491F-9873-4EA8-90B6-6211DF47613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22927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9A6CC-B8FD-4659-8AF7-73F94E5653C9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59AE5E-D256-42B9-87CA-3B19B9F2A10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886483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3F2C0-A2F0-4C8C-8F90-1153FF6E46F1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D4C4DE-0024-4092-8D78-FF4B036FE3E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36679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AE927-4500-4FFA-B13C-DF70ADF5BFF4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508FF3-3085-43AF-A654-8E8B447B7A7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5022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B179A-10B3-4C72-A748-C2EFB4D2B6EF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63990B-EB17-4138-9B6A-8A73F4E50B5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067401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37293-2001-4A4D-A2D4-B7AE88C729D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3F1F10-E0D3-4EEB-86BD-DDF0573C544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738661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8AB9D-C3D1-4CBC-AF19-8C640B4A116E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A3C05A-4941-4FE6-945D-F03404D95EF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743342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86D9F-417F-4809-983C-BE94C24D38B3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8075E0-6888-4E4B-8097-FFC56A23EF7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75607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9F0C3-3484-4771-AA1A-8D58D9E586CE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41AF9F-FC44-4EC4-B2F1-20010559058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964635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EE051-3585-42E7-9057-A2D9619B078C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267470-9802-4E20-9199-B1F027F204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357511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8B902-DAA1-4EF0-A836-AD59102E04E4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B664A3-B4AE-472F-8D14-1B13D9A12B2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340714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281C9-DC2A-41D6-9CC7-CD716D3A47EA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90AD9D-F210-46C0-8BC3-FC3CDFA09D4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1947765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1366B-1F99-4D5A-89EB-ABE7C575E223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063DF6-981A-4E6D-B469-D5DF95A0F1C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475424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F14F0-35D6-4C04-A746-BBFBA40C27E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44F378-5E86-4734-AF46-95B6CFEBD7A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132258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A4D2-26F8-4B94-86BE-304D7E048BFE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F7F11-0431-4456-B94C-B784BD983F9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77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F94C6-180F-4BB5-BA8D-DDF096B2E353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D54915-E6A3-4B49-A8CC-E64CFDECF50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637318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4AC26-FE08-4355-B08A-030EB6D4D9F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586BAA-8AE7-4E21-B469-18BBE1ABF00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686309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EE590-5396-4D1E-8932-906C1B6561A9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8BC44E-313C-4D45-88F1-A7AB96AD303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1584507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0BA84-64BF-404A-9791-A8E5A44B54A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4D89C9-0A54-4287-B6BD-F274D5C2A7A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190742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B9E80-0261-43F3-A123-2DC48015C91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B777B6-C6E0-4D91-83ED-5011EBEB518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170851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185266-76CA-4116-AAD7-BAD2C2955ED0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2613EC-7955-4547-8B7A-E7CB264AD0E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20597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1C60C-6654-4026-A6A9-44523039A30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8295D-00C5-4FAF-8FA7-17C869DF920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7193048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9475-63A9-4C91-B2DC-3DB6E620DD5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05FFBA-9247-4952-B5AE-2D5DFC7C7CA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240668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3F8C3-CE6D-4583-AEBC-7B9670EDD859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03EB4B6-F4B8-4FFF-A8B5-5F6965CB4CF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785704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3F7FD-2004-4FFF-9B48-28D7DF89F19A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987C98-F6FB-4995-956C-71966ACFD03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634091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6AF02-F629-4901-BD36-155856BFF1BF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5ECF24-23FC-4E45-ABBD-8EB0C6FA55D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2889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03F5A-23BF-4816-B9BD-4F82376C8D2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CACAFF-CE3B-4961-917A-7C7FF083431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39646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C16E1-D14D-4374-8531-193C3807675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280C1A-7C7B-4B31-B2D5-BFF1A49BD9C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241570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1C520-7E50-4F97-9E92-3009D75B8E02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6ECCAA-1A1E-441F-95BD-EF7E9F057FB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458355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0DC47-0AC9-45A9-A200-011662502A1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E8E698-A828-4D60-85A3-6247BE3DE02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3484170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0E57C-F745-4163-909B-C2ED0C317077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9106AA-1261-442D-8DA9-FB9A03802E8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523122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4F4FF-C60B-4885-B778-D2C95221DCE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34964A-3669-4CBB-BAF2-79AEA31CA32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723576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60BD4-6073-4C67-B47C-09357EE87DF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3908387-5B23-434B-AF9D-33FCA1FDA18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769080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CA16E-4482-4B31-960F-D83B88A6C8F3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6EADD7-AF71-4E78-B38D-B132783FB08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320979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0C2A0-44AB-4B4F-99F7-B12C40C64AC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359F45-3F64-4129-8117-78E17230610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490863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61FDB-AE70-442F-9FC7-C55C461D854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6298E4-BED2-4437-AFEA-376F6BE6927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260734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F585E-F4A7-4BEC-A3D9-6F4D4456CABA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69B525-84EF-4F5F-9DDD-32A20F63BD6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1502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D750-838F-4B38-92BD-977E601CB90E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BDB811-1571-474C-A88F-BE866AE9D57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060651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8D681-605D-4B0F-99DE-39F154B9C731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8A954E-AC1B-4CB7-A265-F8F9216EB4B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4141269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1029A-7425-482D-A1F4-5186E50FEF39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5E3DAB-2D8F-4B73-BC05-D26B4701A0F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280538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3B016-072D-42FE-AD70-28C32B70FA98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431396-782C-490D-9D3D-B7824ED23FD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808491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D73E6-45CA-428B-9C08-9BD2A9E7FE6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DE0FB7-642F-4074-B383-F4A2A38F2A7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5596823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5DCF3-931E-4262-9C89-2732A71AAE70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3A18EE-4979-4B58-AFA9-AA56FC3D2D9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359197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067F3-3D5A-474A-89A5-8EFBBA7D25F3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2648EF-81B9-4AC7-B5D8-BB2B44F1381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0005705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E1426-96E5-4943-A122-02FABFFA9288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8622F7-81E3-457E-99B4-0D3A3AD480A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913732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2CCCF-DC6D-4901-8E16-139D5A85DA0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5BFAC8-22AB-4746-8859-6CE19CFEC35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5776844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E21B19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05D04-B176-4D46-BA57-2B9E37C685B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90A7D2-CF14-4AA5-8AFE-5443D988F41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6171049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3F380-4DD7-4EF2-B3DB-EDD1E1C30E2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8C1698-618A-4F94-92B8-2AF78F820DE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681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33473-6F49-4E4D-8081-0976FB61C37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35EFEE-48B3-4CBC-A5A5-B1E29FD7D6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9491095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72511-76C0-45FB-8664-F823E981AE93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BBDD26-E63F-4A60-A206-D3189143318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7766301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2F543-F1C0-4812-ACCA-9382BFADD3FC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402603-0873-4C5E-985B-CA73E8C3170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4474729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E2B4A-2855-4F56-8F70-78FA1CC7F82C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A187B5-BAEC-4A68-AF36-24E16151C7E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83939222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69485-F581-4D14-A9C7-661583A1E23C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7B726A-8B33-465D-9CBB-C7D58C96F4D7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35990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5C51C-5C65-4A92-AA0E-B31560AAC338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EBA3C93-3AE8-479E-9452-2EE19767803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9475496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8D086-4FB3-408E-98FF-B499F1C9C347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E19996-90ED-4B1D-81AD-EEC260357A7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49753131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FD309-ADAF-4B84-8BCE-6E5020619DD9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AC11BF-3166-4C7D-90B2-C552DD0AB37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278134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30A7A-3996-4A70-8F95-CA47045DD95C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03716B-CBB9-47FE-A76B-2C5FE81E53D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410758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D26C-2513-465E-A5D1-C3C2E19A06E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8729D0-8D34-43A6-85F7-BF50DD1352B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785501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501AC-4F79-4623-AB88-9F830DB1BF6F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7EE03E-7F4B-413F-8DAB-F6977211B9B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6767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691AD-8741-4077-9B14-F738366E9EF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4A8AE1-A77F-4BB2-96A6-E78AD0B295E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174268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6B092-CD5D-4786-BE73-A288D9055B5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4DE1AF-EEB2-4A20-8062-A169CBC17E1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955728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C3CDF-1E95-4037-A5FE-4C8F5D7C08B9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E04FDD-B3D5-40B0-AE84-A5876930EE4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9168295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C2F88-6FA4-4B95-A450-B29853EA537C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21B8AC-3F25-442F-8824-07B298D8E97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4942908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23405-7F38-4970-9DC2-01725452FAD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314B36-0A5E-47D6-B05A-05F840F32EB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9167953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0974F-BEE1-482C-8170-F4304CCC9D11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0C43EE-C068-4FCD-9A9B-A662165FBC90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05286119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053CC-1493-4B27-8D61-84CDAE854AC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083E8-552C-448D-B7CB-91692357354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8700478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40B60-A052-481C-9A44-42071DD82453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DC2D57-FA9E-4826-83B2-D66485E7781B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5055524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5427B-0911-490A-88E3-95BA3C6A5459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BC3434-B7D9-432E-9699-E721255A747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69901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13524-FAF6-4559-8594-9AD84F7EB6A4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A04C18-37FE-4B79-836B-87388A90CE2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01326340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46FC7-816C-423E-9824-5FCDBB287F62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88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CA96F-749E-4729-A8E9-86138F4E48B4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710EF4-677D-4D6C-8303-616BFB69BE8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7709102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D026F-E2C2-47ED-A1C3-DAAD0D8F483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63867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35CD4-C977-4A18-9F34-BC88F99B4632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60684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4FD7B-079E-4A32-92B4-8AE0D1ACE0D9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44687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97EA5-8274-4445-9BB2-3C5682C35D2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24113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16699-DD70-4063-B8AB-A992D2B81E6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99869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F0099-7F64-40C2-9E62-EB58471DCC7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43494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D6F60-D0D5-45FC-B461-DFDFA328EC9A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78017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59D45-9990-4880-8831-D7131100BE90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87382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6649D-E0ED-4553-8DC5-C2530A934B9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85550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CD6A8-A4A5-4D94-AF1E-69C324C4F08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24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A7211FA-B2A8-4B68-B986-A6953DCDF02B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1C9C508-810E-44AD-BF2E-5F14C47A17FB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115719" name="Espace réservé du contenu 3"/>
          <p:cNvSpPr txBox="1">
            <a:spLocks/>
          </p:cNvSpPr>
          <p:nvPr/>
        </p:nvSpPr>
        <p:spPr bwMode="auto">
          <a:xfrm>
            <a:off x="2124075" y="-2474913"/>
            <a:ext cx="4824413" cy="10972801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SzPct val="130000"/>
              <a:defRPr/>
            </a:pPr>
            <a:r>
              <a:rPr lang="en-US" sz="71400">
                <a:solidFill>
                  <a:srgbClr val="E8C7F5"/>
                </a:solidFill>
                <a:latin typeface="Calibri" pitchFamily="34" charset="0"/>
                <a:ea typeface="ＭＳ Ｐゴシック" pitchFamily="-106" charset="-128"/>
              </a:rPr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1300" y="44450"/>
            <a:ext cx="3671888" cy="6237288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03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30781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4" r:id="rId2"/>
    <p:sldLayoutId id="2147483883" r:id="rId3"/>
    <p:sldLayoutId id="2147483882" r:id="rId4"/>
    <p:sldLayoutId id="2147483881" r:id="rId5"/>
    <p:sldLayoutId id="2147483880" r:id="rId6"/>
    <p:sldLayoutId id="2147483879" r:id="rId7"/>
    <p:sldLayoutId id="2147483878" r:id="rId8"/>
    <p:sldLayoutId id="2147483877" r:id="rId9"/>
    <p:sldLayoutId id="2147483876" r:id="rId10"/>
    <p:sldLayoutId id="2147483875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folHlink"/>
          </a:solidFill>
          <a:latin typeface="Arial" charset="0"/>
          <a:ea typeface="+mj-ea"/>
          <a:cs typeface="Arial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folHlink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folHlink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folHlink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 b="1">
          <a:solidFill>
            <a:schemeClr val="folHlink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folHlink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folHlink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folHlink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folHlink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B3A969-345E-4506-8F88-092121D133BF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B73E32E-A3C8-446B-8F90-984F5FCAF87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115719" name="Espace réservé du contenu 3"/>
          <p:cNvSpPr txBox="1">
            <a:spLocks/>
          </p:cNvSpPr>
          <p:nvPr/>
        </p:nvSpPr>
        <p:spPr bwMode="auto">
          <a:xfrm>
            <a:off x="2124075" y="-2474913"/>
            <a:ext cx="4824413" cy="10972801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SzPct val="130000"/>
              <a:defRPr/>
            </a:pPr>
            <a:r>
              <a:rPr lang="en-US" sz="71400">
                <a:solidFill>
                  <a:srgbClr val="E8C7F5"/>
                </a:solidFill>
                <a:latin typeface="Calibri" pitchFamily="34" charset="0"/>
                <a:ea typeface="ＭＳ Ｐゴシック" pitchFamily="-106" charset="-128"/>
              </a:rPr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1300" y="44450"/>
            <a:ext cx="3671888" cy="6237288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024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30781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  <p:sldLayoutId id="2147483983" r:id="rId2"/>
    <p:sldLayoutId id="2147483982" r:id="rId3"/>
    <p:sldLayoutId id="2147483981" r:id="rId4"/>
    <p:sldLayoutId id="2147483980" r:id="rId5"/>
    <p:sldLayoutId id="2147483979" r:id="rId6"/>
    <p:sldLayoutId id="2147483978" r:id="rId7"/>
    <p:sldLayoutId id="2147483977" r:id="rId8"/>
    <p:sldLayoutId id="2147483976" r:id="rId9"/>
    <p:sldLayoutId id="2147483975" r:id="rId10"/>
    <p:sldLayoutId id="2147483974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folHlink"/>
          </a:solidFill>
          <a:latin typeface="Arial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fol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fol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fol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chemeClr val="folHlink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folHlink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folHlink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folHlink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5400" b="1">
          <a:solidFill>
            <a:schemeClr val="folHlink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476375" y="2862263"/>
            <a:ext cx="721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0D2499-C954-4AA0-8098-58A16A24BB54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558AA56-45E1-48D2-A7A6-E92285A79636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E21B19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6BD0D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476375" y="2862263"/>
            <a:ext cx="7210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AFCC9E-70AD-4209-97E0-B3D1D51D92CD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27DAE78-202B-4453-8685-C7FBDF63853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7" r:id="rId2"/>
    <p:sldLayoutId id="2147483998" r:id="rId3"/>
    <p:sldLayoutId id="2147483999" r:id="rId4"/>
    <p:sldLayoutId id="2147484000" r:id="rId5"/>
    <p:sldLayoutId id="2147484001" r:id="rId6"/>
    <p:sldLayoutId id="2147484002" r:id="rId7"/>
    <p:sldLayoutId id="2147484003" r:id="rId8"/>
    <p:sldLayoutId id="2147484004" r:id="rId9"/>
    <p:sldLayoutId id="2147484005" r:id="rId10"/>
    <p:sldLayoutId id="2147484006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E21B19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96BD0D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6C656E-152F-41A4-BE19-64F5F5834605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BB7EB85-AAEE-42F5-80FA-9A98AEBE4C0C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236548" name="Espace réservé du contenu 3"/>
          <p:cNvSpPr txBox="1">
            <a:spLocks/>
          </p:cNvSpPr>
          <p:nvPr/>
        </p:nvSpPr>
        <p:spPr bwMode="auto">
          <a:xfrm>
            <a:off x="2124075" y="-2474913"/>
            <a:ext cx="4824413" cy="10972801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SzPct val="130000"/>
              <a:defRPr/>
            </a:pPr>
            <a:r>
              <a:rPr lang="en-US" sz="71400">
                <a:solidFill>
                  <a:srgbClr val="DAE4EE"/>
                </a:solidFill>
                <a:latin typeface="Calibri" pitchFamily="34" charset="0"/>
                <a:ea typeface="ＭＳ Ｐゴシック" pitchFamily="-106" charset="-128"/>
              </a:rPr>
              <a:t>2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1300" y="44450"/>
            <a:ext cx="3671888" cy="6237288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205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30781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5" r:id="rId2"/>
    <p:sldLayoutId id="2147483894" r:id="rId3"/>
    <p:sldLayoutId id="2147483893" r:id="rId4"/>
    <p:sldLayoutId id="2147483892" r:id="rId5"/>
    <p:sldLayoutId id="2147483891" r:id="rId6"/>
    <p:sldLayoutId id="2147483890" r:id="rId7"/>
    <p:sldLayoutId id="2147483889" r:id="rId8"/>
    <p:sldLayoutId id="2147483888" r:id="rId9"/>
    <p:sldLayoutId id="2147483887" r:id="rId10"/>
    <p:sldLayoutId id="2147483886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CC886A-C0A5-40E8-AB99-879225D1719F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282DDE6-B9B7-417C-8C9F-5A685530502F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237572" name="Espace réservé du contenu 3"/>
          <p:cNvSpPr txBox="1">
            <a:spLocks/>
          </p:cNvSpPr>
          <p:nvPr/>
        </p:nvSpPr>
        <p:spPr bwMode="auto">
          <a:xfrm>
            <a:off x="2124075" y="-2474913"/>
            <a:ext cx="4824413" cy="10972801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SzPct val="130000"/>
              <a:defRPr/>
            </a:pPr>
            <a:r>
              <a:rPr lang="en-US" sz="71400">
                <a:solidFill>
                  <a:srgbClr val="FAD6E5"/>
                </a:solidFill>
                <a:latin typeface="Calibri" pitchFamily="34" charset="0"/>
                <a:ea typeface="ＭＳ Ｐゴシック" pitchFamily="-106" charset="-128"/>
              </a:rPr>
              <a:t>3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1300" y="44450"/>
            <a:ext cx="3671888" cy="6237288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307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30781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6" r:id="rId2"/>
    <p:sldLayoutId id="2147483905" r:id="rId3"/>
    <p:sldLayoutId id="2147483904" r:id="rId4"/>
    <p:sldLayoutId id="2147483903" r:id="rId5"/>
    <p:sldLayoutId id="2147483902" r:id="rId6"/>
    <p:sldLayoutId id="2147483901" r:id="rId7"/>
    <p:sldLayoutId id="2147483900" r:id="rId8"/>
    <p:sldLayoutId id="2147483899" r:id="rId9"/>
    <p:sldLayoutId id="2147483898" r:id="rId10"/>
    <p:sldLayoutId id="2147483897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CF7D0C-E812-4455-B753-144F2D3F70A1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DB412D5-1ADC-44EA-879F-0293C1D7D277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238596" name="Espace réservé du contenu 3"/>
          <p:cNvSpPr txBox="1">
            <a:spLocks/>
          </p:cNvSpPr>
          <p:nvPr/>
        </p:nvSpPr>
        <p:spPr bwMode="auto">
          <a:xfrm>
            <a:off x="2124075" y="-2474913"/>
            <a:ext cx="4824413" cy="10972801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SzPct val="130000"/>
              <a:defRPr/>
            </a:pPr>
            <a:r>
              <a:rPr lang="en-US" sz="71400">
                <a:solidFill>
                  <a:srgbClr val="E6F9A1"/>
                </a:solidFill>
                <a:latin typeface="Calibri" pitchFamily="34" charset="0"/>
                <a:ea typeface="ＭＳ Ｐゴシック" pitchFamily="-106" charset="-128"/>
              </a:rPr>
              <a:t>4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1300" y="44450"/>
            <a:ext cx="3671888" cy="6237288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410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30781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7" r:id="rId2"/>
    <p:sldLayoutId id="2147483916" r:id="rId3"/>
    <p:sldLayoutId id="2147483915" r:id="rId4"/>
    <p:sldLayoutId id="2147483914" r:id="rId5"/>
    <p:sldLayoutId id="2147483913" r:id="rId6"/>
    <p:sldLayoutId id="2147483912" r:id="rId7"/>
    <p:sldLayoutId id="2147483911" r:id="rId8"/>
    <p:sldLayoutId id="2147483910" r:id="rId9"/>
    <p:sldLayoutId id="2147483909" r:id="rId10"/>
    <p:sldLayoutId id="2147483908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7B6C53-8D62-4A32-9096-3AD1B197C34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8CA2C56-DE37-429D-A7A2-E328DD472C8E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239620" name="Espace réservé du contenu 3"/>
          <p:cNvSpPr txBox="1">
            <a:spLocks/>
          </p:cNvSpPr>
          <p:nvPr/>
        </p:nvSpPr>
        <p:spPr bwMode="auto">
          <a:xfrm>
            <a:off x="2124075" y="-2474913"/>
            <a:ext cx="4824413" cy="10972801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SzPct val="130000"/>
              <a:defRPr/>
            </a:pPr>
            <a:r>
              <a:rPr lang="en-US" sz="71400">
                <a:solidFill>
                  <a:srgbClr val="F7D98B"/>
                </a:solidFill>
                <a:latin typeface="Calibri" pitchFamily="34" charset="0"/>
                <a:ea typeface="ＭＳ Ｐゴシック" pitchFamily="-106" charset="-128"/>
              </a:rPr>
              <a:t>5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1300" y="44450"/>
            <a:ext cx="3671888" cy="6237288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51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30781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28" r:id="rId2"/>
    <p:sldLayoutId id="2147483927" r:id="rId3"/>
    <p:sldLayoutId id="2147483926" r:id="rId4"/>
    <p:sldLayoutId id="2147483925" r:id="rId5"/>
    <p:sldLayoutId id="2147483924" r:id="rId6"/>
    <p:sldLayoutId id="2147483923" r:id="rId7"/>
    <p:sldLayoutId id="2147483922" r:id="rId8"/>
    <p:sldLayoutId id="2147483921" r:id="rId9"/>
    <p:sldLayoutId id="2147483920" r:id="rId10"/>
    <p:sldLayoutId id="214748391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C04267-2BDC-4B43-9A90-0C51AA2CE700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9069977-EB56-4D3F-9FD6-04865759A520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240644" name="Espace réservé du contenu 3"/>
          <p:cNvSpPr txBox="1">
            <a:spLocks/>
          </p:cNvSpPr>
          <p:nvPr/>
        </p:nvSpPr>
        <p:spPr bwMode="auto">
          <a:xfrm>
            <a:off x="2124075" y="-2474913"/>
            <a:ext cx="4824413" cy="10972801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SzPct val="130000"/>
              <a:defRPr/>
            </a:pPr>
            <a:r>
              <a:rPr lang="en-US" sz="71400">
                <a:solidFill>
                  <a:srgbClr val="EF8483"/>
                </a:solidFill>
                <a:latin typeface="Calibri" pitchFamily="34" charset="0"/>
                <a:ea typeface="ＭＳ Ｐゴシック" pitchFamily="-106" charset="-128"/>
              </a:rPr>
              <a:t>6</a:t>
            </a:r>
          </a:p>
        </p:txBody>
      </p:sp>
      <p:sp>
        <p:nvSpPr>
          <p:cNvPr id="2" name="Rectangle 1"/>
          <p:cNvSpPr/>
          <p:nvPr/>
        </p:nvSpPr>
        <p:spPr>
          <a:xfrm>
            <a:off x="1511300" y="44450"/>
            <a:ext cx="3671888" cy="6237288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61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30781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titre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39" r:id="rId2"/>
    <p:sldLayoutId id="2147483938" r:id="rId3"/>
    <p:sldLayoutId id="2147483937" r:id="rId4"/>
    <p:sldLayoutId id="2147483936" r:id="rId5"/>
    <p:sldLayoutId id="2147483935" r:id="rId6"/>
    <p:sldLayoutId id="2147483934" r:id="rId7"/>
    <p:sldLayoutId id="2147483933" r:id="rId8"/>
    <p:sldLayoutId id="2147483932" r:id="rId9"/>
    <p:sldLayoutId id="2147483931" r:id="rId10"/>
    <p:sldLayoutId id="214748393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69174E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 b="1">
          <a:solidFill>
            <a:srgbClr val="69174E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476375" y="-26988"/>
            <a:ext cx="7210425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717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476375" y="1268413"/>
            <a:ext cx="721042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72CB3FB-B0AD-4AC3-B465-ABCB55E112E4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40DA73B-E418-4FCB-B65F-EFF1605B6F0F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0" r:id="rId2"/>
    <p:sldLayoutId id="2147483949" r:id="rId3"/>
    <p:sldLayoutId id="2147483948" r:id="rId4"/>
    <p:sldLayoutId id="2147483947" r:id="rId5"/>
    <p:sldLayoutId id="2147483946" r:id="rId6"/>
    <p:sldLayoutId id="2147483945" r:id="rId7"/>
    <p:sldLayoutId id="2147483944" r:id="rId8"/>
    <p:sldLayoutId id="2147483943" r:id="rId9"/>
    <p:sldLayoutId id="2147483942" r:id="rId10"/>
    <p:sldLayoutId id="214748394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21B1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Arial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BD0D"/>
        </a:buClr>
        <a:buFont typeface="Arial" panose="020B0604020202020204" pitchFamily="34" charset="0"/>
        <a:buChar char="–"/>
        <a:defRPr sz="2400">
          <a:solidFill>
            <a:schemeClr val="tx1"/>
          </a:solidFill>
          <a:latin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sz="1600">
          <a:solidFill>
            <a:schemeClr val="tx1"/>
          </a:solidFill>
          <a:latin typeface="Arial" charset="0"/>
          <a:cs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476375" y="-26988"/>
            <a:ext cx="7210425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819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476375" y="1268413"/>
            <a:ext cx="7210425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BDB566-0EBE-479E-B3B2-A0D9461AD299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DE523BB-352B-472E-806A-C74403574E7F}" type="slidenum">
              <a:rPr lang="fr-FR" altLang="fr-FR"/>
              <a:pPr/>
              <a:t>‹N°›</a:t>
            </a:fld>
            <a:endParaRPr lang="fr-FR" altLang="fr-FR"/>
          </a:p>
        </p:txBody>
      </p:sp>
      <p:grpSp>
        <p:nvGrpSpPr>
          <p:cNvPr id="2" name="Groupe 44"/>
          <p:cNvGrpSpPr>
            <a:grpSpLocks/>
          </p:cNvGrpSpPr>
          <p:nvPr/>
        </p:nvGrpSpPr>
        <p:grpSpPr bwMode="auto">
          <a:xfrm rot="300000">
            <a:off x="6508750" y="4495800"/>
            <a:ext cx="2100263" cy="2554288"/>
            <a:chOff x="6860042" y="3696562"/>
            <a:chExt cx="2100858" cy="2553943"/>
          </a:xfrm>
        </p:grpSpPr>
        <p:sp>
          <p:nvSpPr>
            <p:cNvPr id="46" name="Rectangle 45"/>
            <p:cNvSpPr/>
            <p:nvPr/>
          </p:nvSpPr>
          <p:spPr>
            <a:xfrm>
              <a:off x="6859825" y="3696502"/>
              <a:ext cx="2100857" cy="25126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88900" dir="2700000" algn="tl" rotWithShape="0">
                <a:prstClr val="black">
                  <a:alpha val="94000"/>
                </a:prst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fr-FR" dirty="0">
                <a:solidFill>
                  <a:prstClr val="black"/>
                </a:solidFill>
                <a:latin typeface="Calibri" pitchFamily="34" charset="0"/>
                <a:cs typeface="+mn-cs"/>
              </a:endParaRPr>
            </a:p>
          </p:txBody>
        </p:sp>
        <p:sp>
          <p:nvSpPr>
            <p:cNvPr id="8200" name="Rectangle 46"/>
            <p:cNvSpPr>
              <a:spLocks noChangeArrowheads="1"/>
            </p:cNvSpPr>
            <p:nvPr/>
          </p:nvSpPr>
          <p:spPr bwMode="auto">
            <a:xfrm>
              <a:off x="6952245" y="4227057"/>
              <a:ext cx="1929358" cy="1968234"/>
            </a:xfrm>
            <a:prstGeom prst="rect">
              <a:avLst/>
            </a:prstGeom>
            <a:solidFill>
              <a:srgbClr val="96B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fr-FR" altLang="fr-FR">
                <a:solidFill>
                  <a:srgbClr val="00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8" name="Espace réservé du contenu 3"/>
            <p:cNvSpPr txBox="1">
              <a:spLocks/>
            </p:cNvSpPr>
            <p:nvPr/>
          </p:nvSpPr>
          <p:spPr bwMode="auto">
            <a:xfrm>
              <a:off x="6924400" y="3765459"/>
              <a:ext cx="1943650" cy="433328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0" hangingPunct="0">
                <a:lnSpc>
                  <a:spcPts val="2700"/>
                </a:lnSpc>
                <a:spcBef>
                  <a:spcPts val="1200"/>
                </a:spcBef>
                <a:buSzPct val="130000"/>
                <a:defRPr/>
              </a:pPr>
              <a:r>
                <a:rPr lang="en-US" sz="1600" b="1" dirty="0">
                  <a:solidFill>
                    <a:srgbClr val="000000"/>
                  </a:solidFill>
                  <a:ea typeface="ＭＳ Ｐゴシック" pitchFamily="34" charset="-128"/>
                </a:rPr>
                <a:t>Title</a:t>
              </a:r>
              <a:endParaRPr lang="en-US" sz="1400" dirty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188426" name="Espace réservé du contenu 3"/>
            <p:cNvSpPr txBox="1">
              <a:spLocks/>
            </p:cNvSpPr>
            <p:nvPr/>
          </p:nvSpPr>
          <p:spPr bwMode="auto">
            <a:xfrm>
              <a:off x="6969737" y="4353825"/>
              <a:ext cx="1943650" cy="189521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/>
            <a:lstStyle>
              <a:lvl1pPr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1800"/>
                </a:lnSpc>
                <a:defRPr/>
              </a:pPr>
              <a:r>
                <a:rPr lang="en-US">
                  <a:solidFill>
                    <a:srgbClr val="FFFFFF"/>
                  </a:solidFill>
                  <a:ea typeface="ＭＳ Ｐゴシック" pitchFamily="34" charset="-128"/>
                </a:rPr>
                <a:t>Text legend</a:t>
              </a:r>
              <a:endParaRPr lang="en-US" sz="1600" b="1">
                <a:solidFill>
                  <a:srgbClr val="FFFFFF"/>
                </a:solidFill>
                <a:ea typeface="ＭＳ Ｐゴシック" pitchFamily="34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1" r:id="rId2"/>
    <p:sldLayoutId id="2147483960" r:id="rId3"/>
    <p:sldLayoutId id="2147483959" r:id="rId4"/>
    <p:sldLayoutId id="2147483958" r:id="rId5"/>
    <p:sldLayoutId id="2147483957" r:id="rId6"/>
    <p:sldLayoutId id="2147483956" r:id="rId7"/>
    <p:sldLayoutId id="2147483955" r:id="rId8"/>
    <p:sldLayoutId id="2147483954" r:id="rId9"/>
    <p:sldLayoutId id="2147483953" r:id="rId10"/>
    <p:sldLayoutId id="214748395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Arial" charset="0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–"/>
        <a:defRPr sz="2400">
          <a:solidFill>
            <a:schemeClr val="tx1"/>
          </a:solidFill>
          <a:latin typeface="Arial" charset="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Arial" charset="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>
          <a:solidFill>
            <a:schemeClr val="tx1"/>
          </a:solidFill>
          <a:latin typeface="Arial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defRPr sz="1600">
          <a:solidFill>
            <a:schemeClr val="tx1"/>
          </a:solidFill>
          <a:latin typeface="Arial" charset="0"/>
          <a:cs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908175" y="2565400"/>
            <a:ext cx="63579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908175" y="4005263"/>
            <a:ext cx="28797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200" b="1" i="1">
                <a:solidFill>
                  <a:srgbClr val="E21B1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86E2370-012B-48D7-81B3-A64D22F812E6}" type="datetime1">
              <a:rPr lang="fr-FR"/>
              <a:pPr>
                <a:defRPr/>
              </a:pPr>
              <a:t>27/11/2017</a:t>
            </a:fld>
            <a:endParaRPr lang="fr-FR"/>
          </a:p>
        </p:txBody>
      </p:sp>
      <p:pic>
        <p:nvPicPr>
          <p:cNvPr id="9220" name="Picture 4" descr="BEL_BM_FR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373688"/>
            <a:ext cx="1227138" cy="126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2" r:id="rId2"/>
    <p:sldLayoutId id="2147483971" r:id="rId3"/>
    <p:sldLayoutId id="2147483970" r:id="rId4"/>
    <p:sldLayoutId id="2147483969" r:id="rId5"/>
    <p:sldLayoutId id="2147483968" r:id="rId6"/>
    <p:sldLayoutId id="2147483967" r:id="rId7"/>
    <p:sldLayoutId id="2147483966" r:id="rId8"/>
    <p:sldLayoutId id="2147483965" r:id="rId9"/>
    <p:sldLayoutId id="2147483964" r:id="rId10"/>
    <p:sldLayoutId id="214748396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1B19"/>
          </a:solidFill>
          <a:latin typeface="Arial" charset="0"/>
          <a:ea typeface="+mj-ea"/>
          <a:cs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1B19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1B19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1B19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1B19"/>
          </a:solidFill>
          <a:latin typeface="Arial" charset="0"/>
          <a:cs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1B19"/>
          </a:solidFill>
          <a:latin typeface="Calibri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1B19"/>
          </a:solidFill>
          <a:latin typeface="Calibri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1B19"/>
          </a:solidFill>
          <a:latin typeface="Calibri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E21B19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ctrTitle"/>
          </p:nvPr>
        </p:nvSpPr>
        <p:spPr>
          <a:xfrm>
            <a:off x="611560" y="1988840"/>
            <a:ext cx="8422704" cy="1470025"/>
          </a:xfrm>
        </p:spPr>
        <p:txBody>
          <a:bodyPr/>
          <a:lstStyle/>
          <a:p>
            <a:pPr algn="ctr"/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Objectifs</a:t>
            </a:r>
            <a:r>
              <a:rPr lang="en-US" altLang="fr-FR" dirty="0">
                <a:latin typeface="Arial" panose="020B0604020202020204" pitchFamily="34" charset="0"/>
                <a:cs typeface="Arial" panose="020B0604020202020204" pitchFamily="34" charset="0"/>
              </a:rPr>
              <a:t> TAM DRAG 2025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dirty="0"/>
              <a:t>Objets connectés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Outils connectés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Contraintes et risques </a:t>
            </a:r>
          </a:p>
          <a:p>
            <a:pPr lvl="1"/>
            <a:r>
              <a:rPr lang="fr-FR" sz="2000" dirty="0"/>
              <a:t>Réseaux : Fibre 1er Janvier 2018 &gt; amélioration du débit mais pas sûr de la vitesse réelle qu’on pourra atteindre</a:t>
            </a:r>
          </a:p>
          <a:p>
            <a:pPr lvl="1"/>
            <a:r>
              <a:rPr lang="fr-FR" sz="2000" dirty="0"/>
              <a:t>Etendre et stabiliser le réseau Wifi sur tout le site</a:t>
            </a:r>
          </a:p>
          <a:p>
            <a:pPr lvl="1"/>
            <a:r>
              <a:rPr lang="fr-FR" sz="2000" dirty="0"/>
              <a:t>Politique du groupe et de la DSI (Apple)</a:t>
            </a:r>
          </a:p>
          <a:p>
            <a:pPr lvl="1"/>
            <a:r>
              <a:rPr lang="fr-FR" sz="2000" dirty="0"/>
              <a:t>Sécurisation des données</a:t>
            </a:r>
          </a:p>
          <a:p>
            <a:pPr lvl="1"/>
            <a:r>
              <a:rPr lang="fr-FR" sz="2000" dirty="0"/>
              <a:t>Perte/Casse du matériel (smartphone)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94067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Outils connectés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6375" y="1124421"/>
            <a:ext cx="7210425" cy="4968875"/>
          </a:xfrm>
        </p:spPr>
        <p:txBody>
          <a:bodyPr/>
          <a:lstStyle/>
          <a:p>
            <a:r>
              <a:rPr lang="fr-FR" sz="1800" dirty="0"/>
              <a:t>Planning</a:t>
            </a:r>
          </a:p>
          <a:p>
            <a:pPr lvl="1"/>
            <a:r>
              <a:rPr lang="fr-FR" sz="1600" dirty="0"/>
              <a:t>1er trimestre 2018 : Créer ou s’intégrer à un groupe de travail réunissant Patrice (Atelier) /Tomasz (Labo) / DSI / Marc sur la connectivité (outils connectés / 0 zéro papier).</a:t>
            </a:r>
          </a:p>
          <a:p>
            <a:pPr lvl="1"/>
            <a:r>
              <a:rPr lang="fr-FR" sz="1600" dirty="0"/>
              <a:t>1er semestre 2018 : Devis et demande d’investissement de smartphone pour 2019. </a:t>
            </a:r>
          </a:p>
          <a:p>
            <a:pPr lvl="1"/>
            <a:r>
              <a:rPr lang="fr-FR" sz="1600" dirty="0"/>
              <a:t>2ème semestre 2018 : Prospecter auprès des fournisseurs sur l’offre existante ou prévue sur des applications dans leurs domaines. </a:t>
            </a:r>
          </a:p>
          <a:p>
            <a:pPr lvl="1"/>
            <a:r>
              <a:rPr lang="fr-FR" sz="1600" dirty="0"/>
              <a:t>1er semestre 2018 : Rencontre et </a:t>
            </a:r>
            <a:r>
              <a:rPr lang="fr-FR" sz="1600" dirty="0" err="1"/>
              <a:t>co</a:t>
            </a:r>
            <a:r>
              <a:rPr lang="fr-FR" sz="1600" dirty="0"/>
              <a:t>-construction d’un cahier des charges budgété avec l’équipe OI&amp;P pour la mise à jour applicable </a:t>
            </a:r>
            <a:r>
              <a:rPr lang="fr-FR" sz="1600" dirty="0" err="1"/>
              <a:t>lab</a:t>
            </a:r>
            <a:r>
              <a:rPr lang="fr-FR" sz="1600" dirty="0"/>
              <a:t>/atelier du document capteur connectés (</a:t>
            </a:r>
            <a:r>
              <a:rPr lang="fr-FR" sz="1600" dirty="0" err="1"/>
              <a:t>V.Rabiller</a:t>
            </a:r>
            <a:r>
              <a:rPr lang="fr-FR" sz="1600" dirty="0"/>
              <a:t> - IECA Juin 2015) &gt; Document à jour pour 1er trimestre 2019</a:t>
            </a:r>
          </a:p>
          <a:p>
            <a:pPr lvl="1"/>
            <a:r>
              <a:rPr lang="fr-FR" sz="1600" dirty="0"/>
              <a:t>2ème trimestre 2019 : sélection des idées à développer</a:t>
            </a:r>
          </a:p>
          <a:p>
            <a:pPr lvl="1"/>
            <a:r>
              <a:rPr lang="fr-FR" sz="1600" dirty="0"/>
              <a:t>3ème et 4ème trimestres 2019 : Prospection sur les concepts</a:t>
            </a:r>
          </a:p>
          <a:p>
            <a:pPr lvl="1"/>
            <a:r>
              <a:rPr lang="fr-FR" sz="1600" dirty="0"/>
              <a:t>2020 - 2022 : Test d’un ou deux capteurs connectés commercialisés.  </a:t>
            </a:r>
          </a:p>
          <a:p>
            <a:pPr lvl="1"/>
            <a:r>
              <a:rPr lang="fr-FR" sz="1600" dirty="0"/>
              <a:t>2020 - 2022 : Implémentation des applications mobiles disponibles sur le marché. </a:t>
            </a:r>
          </a:p>
          <a:p>
            <a:pPr lvl="1"/>
            <a:r>
              <a:rPr lang="fr-FR" sz="1600" dirty="0"/>
              <a:t>2022+ : Création d’applications dédiées et propres à BEL </a:t>
            </a:r>
          </a:p>
          <a:p>
            <a:pPr lvl="1"/>
            <a:endParaRPr lang="fr-FR" sz="1600" dirty="0"/>
          </a:p>
          <a:p>
            <a:pPr lvl="1"/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276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Outils connectés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Contexte</a:t>
            </a:r>
            <a:endParaRPr lang="en-US" alt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fr-FR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 des 4 piliers de Rotterdam était la connectivité</a:t>
            </a:r>
          </a:p>
          <a:p>
            <a:pPr lvl="1" eaLnBrk="1" hangingPunct="1"/>
            <a:r>
              <a:rPr lang="fr-FR" alt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Un des item majoritaire était les objets connectés (Présents dans 4 posters sur 6 équipes)</a:t>
            </a:r>
          </a:p>
          <a:p>
            <a:pPr lvl="1" eaLnBrk="1" hangingPunct="1"/>
            <a:endParaRPr lang="en-US" alt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Outils connectés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6375" y="1196752"/>
            <a:ext cx="7210425" cy="4968875"/>
          </a:xfrm>
        </p:spPr>
        <p:txBody>
          <a:bodyPr/>
          <a:lstStyle/>
          <a:p>
            <a:r>
              <a:rPr lang="fr-FR" sz="2400" dirty="0"/>
              <a:t>Un objet connecté c’est quoi ?</a:t>
            </a:r>
          </a:p>
          <a:p>
            <a:pPr lvl="1"/>
            <a:r>
              <a:rPr lang="fr-FR" sz="2000" dirty="0"/>
              <a:t>Objets qui captent, stockent, traitent et transmettent des données, qui peuvent recevoir et donner des instructions et qui ont pour cela la capacité à se connecter à un réseau d’information</a:t>
            </a:r>
          </a:p>
          <a:p>
            <a:pPr lvl="1"/>
            <a:r>
              <a:rPr lang="fr-FR" sz="2000" dirty="0"/>
              <a:t>Transformation numérique basé sur le « SMAC »</a:t>
            </a:r>
          </a:p>
          <a:p>
            <a:pPr lvl="2"/>
            <a:r>
              <a:rPr lang="fr-FR" sz="1800" dirty="0"/>
              <a:t>Social</a:t>
            </a:r>
          </a:p>
          <a:p>
            <a:pPr lvl="2"/>
            <a:r>
              <a:rPr lang="fr-FR" sz="1800" dirty="0"/>
              <a:t>Mobile</a:t>
            </a:r>
          </a:p>
          <a:p>
            <a:pPr lvl="2"/>
            <a:r>
              <a:rPr lang="fr-FR" sz="1800" dirty="0"/>
              <a:t>Analytique </a:t>
            </a:r>
          </a:p>
          <a:p>
            <a:pPr lvl="2"/>
            <a:r>
              <a:rPr lang="fr-FR" sz="1800" dirty="0"/>
              <a:t>Cloud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99065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Outils connectés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6374" y="908720"/>
            <a:ext cx="7210425" cy="4968875"/>
          </a:xfrm>
        </p:spPr>
        <p:txBody>
          <a:bodyPr/>
          <a:lstStyle/>
          <a:p>
            <a:r>
              <a:rPr lang="fr-FR" dirty="0"/>
              <a:t>Un objet connecté à quoi ça sert?</a:t>
            </a:r>
          </a:p>
          <a:p>
            <a:pPr lvl="1"/>
            <a:r>
              <a:rPr lang="fr-FR" sz="1600" dirty="0"/>
              <a:t>Améliorer la sécurité avec des applications ou des objets dédiés. Application smartphone/tablette </a:t>
            </a:r>
            <a:r>
              <a:rPr lang="fr-FR" sz="1600" dirty="0" err="1"/>
              <a:t>Stayingalive</a:t>
            </a:r>
            <a:r>
              <a:rPr lang="fr-FR" sz="1600" dirty="0"/>
              <a:t> (Permet de savoir les gestes de premiers secours pour un arrêt cardiaque / localiser les défibrillateurs)</a:t>
            </a:r>
          </a:p>
          <a:p>
            <a:pPr lvl="1"/>
            <a:r>
              <a:rPr lang="fr-FR" sz="1600" dirty="0"/>
              <a:t>Booster l’esprit collaboratif avec une meilleur communication et partager notre expertise/savoir-faire afin de développer les talents (possibilité de réaliser des tutos formations vidéos et les partager via </a:t>
            </a:r>
            <a:r>
              <a:rPr lang="fr-FR" sz="1600" dirty="0" err="1"/>
              <a:t>workplace</a:t>
            </a:r>
            <a:r>
              <a:rPr lang="fr-FR" sz="1600" dirty="0"/>
              <a:t> par exemple, live </a:t>
            </a:r>
            <a:r>
              <a:rPr lang="fr-FR" sz="1600" dirty="0" err="1"/>
              <a:t>video</a:t>
            </a:r>
            <a:r>
              <a:rPr lang="fr-FR" sz="1600" dirty="0"/>
              <a:t> dans les labo, à l’avenir maintenance curative d’appareil en liaison direct </a:t>
            </a:r>
            <a:r>
              <a:rPr lang="fr-FR" sz="1600" dirty="0" err="1"/>
              <a:t>video</a:t>
            </a:r>
            <a:r>
              <a:rPr lang="fr-FR" sz="1600" dirty="0"/>
              <a:t> avec le fournisseur). Exemple : Démarche déjà commencée chez Air Liquide </a:t>
            </a:r>
          </a:p>
          <a:p>
            <a:pPr lvl="1"/>
            <a:r>
              <a:rPr lang="fr-FR" sz="1600" dirty="0"/>
              <a:t>Gagner du temps et de l’efficacité : On a toute l’information et les outils sur soi pour être dans des conditions de travail optimal.</a:t>
            </a:r>
          </a:p>
          <a:p>
            <a:pPr lvl="1"/>
            <a:r>
              <a:rPr lang="fr-FR" sz="1600" dirty="0"/>
              <a:t>Augmenter, faciliter et harmoniser l’acquisition des données pour alimenter le </a:t>
            </a:r>
            <a:r>
              <a:rPr lang="fr-FR" sz="1600" dirty="0" err="1"/>
              <a:t>bigdata</a:t>
            </a:r>
            <a:r>
              <a:rPr lang="fr-FR" sz="1600" dirty="0"/>
              <a:t> prévisionnel. Exemple : Saint </a:t>
            </a:r>
            <a:r>
              <a:rPr lang="fr-FR" sz="1600" dirty="0" err="1"/>
              <a:t>Gobain</a:t>
            </a:r>
            <a:r>
              <a:rPr lang="fr-FR" sz="1600" dirty="0"/>
              <a:t> – Tablettes + capteurs permettent la collecte de données.</a:t>
            </a:r>
          </a:p>
          <a:p>
            <a:pPr lvl="1"/>
            <a:r>
              <a:rPr lang="fr-FR" sz="1600" dirty="0"/>
              <a:t>Support pour l’amélioration continue (peut-être mise à jour facilement) </a:t>
            </a:r>
          </a:p>
          <a:p>
            <a:pPr lvl="1"/>
            <a:r>
              <a:rPr lang="fr-FR" sz="1600" dirty="0"/>
              <a:t>Participer à une politique RSE en réduisant l’utilisation du papier. Exemple : La Redoute – Disparition des catalogues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17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Outils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6374" y="908720"/>
            <a:ext cx="7210425" cy="4968875"/>
          </a:xfrm>
        </p:spPr>
        <p:txBody>
          <a:bodyPr/>
          <a:lstStyle/>
          <a:p>
            <a:r>
              <a:rPr lang="fr-FR" sz="2400" dirty="0"/>
              <a:t>Etat des lieux </a:t>
            </a:r>
          </a:p>
          <a:p>
            <a:pPr lvl="1"/>
            <a:r>
              <a:rPr lang="fr-FR" sz="2000" dirty="0"/>
              <a:t>Réseau pas assez performant en terme de débit</a:t>
            </a:r>
          </a:p>
          <a:p>
            <a:pPr lvl="1"/>
            <a:r>
              <a:rPr lang="fr-FR" sz="2000" dirty="0"/>
              <a:t>Beaucoup de gens se servent de leur smartphone personnel pour des applications types (photos, vidéos, minuteur, appel fournisseur, calculatrice, boite mail, lampe torche…)</a:t>
            </a:r>
          </a:p>
          <a:p>
            <a:pPr lvl="1"/>
            <a:r>
              <a:rPr lang="fr-FR" sz="2000" dirty="0"/>
              <a:t>Enormément de « papier » dans les labos (protocoles, fiches de sécurité, notices utilisations...)</a:t>
            </a:r>
          </a:p>
          <a:p>
            <a:pPr lvl="1"/>
            <a:r>
              <a:rPr lang="fr-FR" sz="2000" dirty="0"/>
              <a:t>Difficultés à faire vivre certains fichiers informatiques (base de données produits chimiques, FDS…)</a:t>
            </a:r>
          </a:p>
          <a:p>
            <a:pPr lvl="1"/>
            <a:r>
              <a:rPr lang="fr-FR" sz="2000" dirty="0"/>
              <a:t>Déjà des équipes qui travaillent dessus en interne (DSI, OI&amp;P, Laboratoire central)</a:t>
            </a:r>
          </a:p>
          <a:p>
            <a:pPr lvl="1"/>
            <a:r>
              <a:rPr lang="fr-FR" sz="2000" dirty="0"/>
              <a:t>On voit apparaitre des applications mobiles pour du pilotage d’appareil, gestion de stock (VWR)…</a:t>
            </a:r>
          </a:p>
          <a:p>
            <a:pPr lvl="1"/>
            <a:r>
              <a:rPr lang="fr-FR" sz="2000" dirty="0"/>
              <a:t>Développement des QR code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08081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Outils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6375" y="1052736"/>
            <a:ext cx="7210425" cy="4968875"/>
          </a:xfrm>
        </p:spPr>
        <p:txBody>
          <a:bodyPr/>
          <a:lstStyle/>
          <a:p>
            <a:r>
              <a:rPr lang="fr-FR" sz="2400" dirty="0"/>
              <a:t>Etat des lieux (suite) </a:t>
            </a:r>
          </a:p>
          <a:p>
            <a:pPr lvl="1"/>
            <a:r>
              <a:rPr lang="fr-FR" sz="2000" dirty="0"/>
              <a:t>Côté informatique : Ecran Tactile connecté (au fond du nouvel open </a:t>
            </a:r>
            <a:r>
              <a:rPr lang="fr-FR" sz="2000" dirty="0" err="1"/>
              <a:t>space</a:t>
            </a:r>
            <a:r>
              <a:rPr lang="fr-FR" sz="2000" dirty="0"/>
              <a:t>) pour 2018 &gt; </a:t>
            </a:r>
            <a:r>
              <a:rPr lang="fr-FR" sz="2000" dirty="0" err="1"/>
              <a:t>visual</a:t>
            </a:r>
            <a:r>
              <a:rPr lang="fr-FR" sz="2000" dirty="0"/>
              <a:t> management / réunion interactive / visuel. Réunion sans table tout le monde participatif, debout. *</a:t>
            </a:r>
            <a:r>
              <a:rPr lang="fr-FR" sz="2000" dirty="0" err="1"/>
              <a:t>Accés</a:t>
            </a:r>
            <a:r>
              <a:rPr lang="fr-FR" sz="2000" dirty="0"/>
              <a:t> à qui ? * </a:t>
            </a:r>
          </a:p>
          <a:p>
            <a:pPr lvl="1"/>
            <a:r>
              <a:rPr lang="fr-FR" sz="2000" dirty="0"/>
              <a:t>Atelier R&amp;I : connecté l’atelier </a:t>
            </a:r>
            <a:r>
              <a:rPr lang="fr-FR" sz="2000" dirty="0" err="1"/>
              <a:t>P.Humbert</a:t>
            </a:r>
            <a:r>
              <a:rPr lang="fr-FR" sz="2000" dirty="0"/>
              <a:t> </a:t>
            </a:r>
          </a:p>
          <a:p>
            <a:pPr lvl="1"/>
            <a:r>
              <a:rPr lang="fr-FR" sz="2000" dirty="0"/>
              <a:t>Marc : Formation en atelier avec des tablettes à disposition</a:t>
            </a:r>
          </a:p>
          <a:p>
            <a:pPr lvl="1"/>
            <a:r>
              <a:rPr lang="fr-FR" sz="2000" dirty="0"/>
              <a:t>Développer des applis : Une équipe appli mobile se monte en interne. Faire le relais avec Mathieu (identifier les interlocuteurs, cahier des charges)</a:t>
            </a:r>
          </a:p>
          <a:p>
            <a:pPr lvl="1"/>
            <a:r>
              <a:rPr lang="fr-FR" sz="2000" dirty="0"/>
              <a:t>Veille technologique digital : chaque site regarde et partage dans le réseau IT + mini équipe qui prospecte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6836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Outils connectés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Objectifs</a:t>
            </a:r>
          </a:p>
          <a:p>
            <a:pPr lvl="1"/>
            <a:r>
              <a:rPr lang="fr-FR" sz="2000" dirty="0"/>
              <a:t>Ne pas devenir obsolète et subir l’évolution numérique (Exemple du quotidien : Beaucoup de démarches administratives se font maintenant obligatoirement sur internet)</a:t>
            </a:r>
          </a:p>
          <a:p>
            <a:pPr lvl="1"/>
            <a:r>
              <a:rPr lang="fr-FR" sz="2000" dirty="0"/>
              <a:t>Avoir un outil regroupant différentes fonctionnalités et servant de support/base pour le pilotage et l’acquisition de donnée et/ou l’intégration de futurs outils connectés. </a:t>
            </a:r>
          </a:p>
          <a:p>
            <a:pPr lvl="1"/>
            <a:r>
              <a:rPr lang="fr-FR" sz="2000" dirty="0"/>
              <a:t>Rattraper le retard et être vu comme des précurseurs pour l’implantation du digital chez BEL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4921712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>
                <a:latin typeface="Arial" panose="020B0604020202020204" pitchFamily="34" charset="0"/>
                <a:cs typeface="Arial" panose="020B0604020202020204" pitchFamily="34" charset="0"/>
              </a:rPr>
              <a:t>Outils connectés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6375" y="1196752"/>
            <a:ext cx="7210425" cy="4968875"/>
          </a:xfrm>
        </p:spPr>
        <p:txBody>
          <a:bodyPr/>
          <a:lstStyle/>
          <a:p>
            <a:r>
              <a:rPr lang="fr-FR" sz="2400" dirty="0"/>
              <a:t>Description de l’idée</a:t>
            </a:r>
          </a:p>
          <a:p>
            <a:pPr lvl="1"/>
            <a:r>
              <a:rPr lang="fr-FR" sz="2000" dirty="0"/>
              <a:t>Smartphone au cœur de la révolution numérique et sert de base a de nombreuses applications</a:t>
            </a:r>
          </a:p>
          <a:p>
            <a:pPr lvl="1"/>
            <a:r>
              <a:rPr lang="fr-FR" sz="2000" dirty="0"/>
              <a:t>Equiper tous les TAM d’un smartphone pour rassembler plusieurs outils </a:t>
            </a:r>
          </a:p>
          <a:p>
            <a:pPr lvl="1"/>
            <a:r>
              <a:rPr lang="fr-FR" sz="2000" dirty="0"/>
              <a:t>1er temps : Applications de base : téléphone, calculette, chrono, lampe, appareil photos…</a:t>
            </a:r>
          </a:p>
          <a:p>
            <a:pPr lvl="1"/>
            <a:r>
              <a:rPr lang="fr-FR" sz="2000" dirty="0"/>
              <a:t>2eme temps : protocole de manip, FDS, gestion de stocks et extension à tout le personnel</a:t>
            </a:r>
          </a:p>
          <a:p>
            <a:pPr lvl="1"/>
            <a:r>
              <a:rPr lang="fr-FR" sz="2000" dirty="0"/>
              <a:t>3eme temps : applis dédiées par appareil (Pilotage), connexion a des sondes/capteurs/appareil de mesures, Ecran dispatché dans les labos/atelier pour affichage relais du smartphone et support de travail.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313944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Outils connectés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/>
              <a:t>Ressources</a:t>
            </a:r>
          </a:p>
          <a:p>
            <a:pPr lvl="1"/>
            <a:r>
              <a:rPr lang="fr-FR" sz="2000" dirty="0"/>
              <a:t>Invest smartphone : , 450€ le smartphone - abonnement 20€/mois. Marque </a:t>
            </a:r>
            <a:r>
              <a:rPr lang="fr-FR" sz="2000" dirty="0" err="1"/>
              <a:t>apple</a:t>
            </a:r>
            <a:r>
              <a:rPr lang="fr-FR" sz="2000" dirty="0"/>
              <a:t> pour l’instant imposé par la DSI. (Susceptible de changer)</a:t>
            </a:r>
          </a:p>
          <a:p>
            <a:pPr lvl="1"/>
            <a:r>
              <a:rPr lang="fr-FR" sz="2000" dirty="0"/>
              <a:t>Nombreuses applis gratuites (ou alors investiguer prix appli payante)</a:t>
            </a:r>
          </a:p>
          <a:p>
            <a:pPr lvl="1"/>
            <a:r>
              <a:rPr lang="fr-FR" sz="2000" dirty="0"/>
              <a:t>Co-construction budget DSI en temps salarié pour développement appli</a:t>
            </a:r>
          </a:p>
          <a:p>
            <a:pPr lvl="1"/>
            <a:r>
              <a:rPr lang="fr-FR" sz="2000" dirty="0"/>
              <a:t>Co-construction budget DSI/OI&amp;P pour temps salarié veille 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43494064"/>
      </p:ext>
    </p:extLst>
  </p:cSld>
  <p:clrMapOvr>
    <a:masterClrMapping/>
  </p:clrMapOvr>
</p:sld>
</file>

<file path=ppt/theme/theme1.xml><?xml version="1.0" encoding="utf-8"?>
<a:theme xmlns:a="http://schemas.openxmlformats.org/drawingml/2006/main" name="pres_bel_corpo_vGB">
  <a:themeElements>
    <a:clrScheme name="Bel corporate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EF91B8"/>
      </a:accent3>
      <a:accent4>
        <a:srgbClr val="709DC8"/>
      </a:accent4>
      <a:accent5>
        <a:srgbClr val="67184E"/>
      </a:accent5>
      <a:accent6>
        <a:srgbClr val="DAA623"/>
      </a:accent6>
      <a:hlink>
        <a:srgbClr val="709DC8"/>
      </a:hlink>
      <a:folHlink>
        <a:srgbClr val="67184E"/>
      </a:folHlink>
    </a:clrScheme>
    <a:fontScheme name="template_corpo_v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corpo_v3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corpo_v3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corpo_v3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template_corpo_v4">
  <a:themeElements>
    <a:clrScheme name="template_corpo_v3 3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FFFFFF"/>
      </a:accent3>
      <a:accent4>
        <a:srgbClr val="000000"/>
      </a:accent4>
      <a:accent5>
        <a:srgbClr val="C9DBAA"/>
      </a:accent5>
      <a:accent6>
        <a:srgbClr val="DAA623"/>
      </a:accent6>
      <a:hlink>
        <a:srgbClr val="709DC8"/>
      </a:hlink>
      <a:folHlink>
        <a:srgbClr val="67184E"/>
      </a:folHlink>
    </a:clrScheme>
    <a:fontScheme name="template_corpo_v3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corpo_v3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corpo_v3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corpo_v3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8_Thème Office">
  <a:themeElements>
    <a:clrScheme name="8_Thème Office 3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FFFFFF"/>
      </a:accent3>
      <a:accent4>
        <a:srgbClr val="000000"/>
      </a:accent4>
      <a:accent5>
        <a:srgbClr val="C9DBAA"/>
      </a:accent5>
      <a:accent6>
        <a:srgbClr val="DAA623"/>
      </a:accent6>
      <a:hlink>
        <a:srgbClr val="709DC8"/>
      </a:hlink>
      <a:folHlink>
        <a:srgbClr val="67184E"/>
      </a:folHlink>
    </a:clrScheme>
    <a:fontScheme name="8_Thème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8_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Thème Office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Thème Office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9_Thème Office">
  <a:themeElements>
    <a:clrScheme name="9_Thème Office 3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FFFFFF"/>
      </a:accent3>
      <a:accent4>
        <a:srgbClr val="000000"/>
      </a:accent4>
      <a:accent5>
        <a:srgbClr val="C9DBAA"/>
      </a:accent5>
      <a:accent6>
        <a:srgbClr val="DAA623"/>
      </a:accent6>
      <a:hlink>
        <a:srgbClr val="709DC8"/>
      </a:hlink>
      <a:folHlink>
        <a:srgbClr val="67184E"/>
      </a:folHlink>
    </a:clrScheme>
    <a:fontScheme name="9_Thème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9_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Thème Office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Thème Office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plate_corpo">
  <a:themeElements>
    <a:clrScheme name="Bel corporate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EF91B8"/>
      </a:accent3>
      <a:accent4>
        <a:srgbClr val="709DC8"/>
      </a:accent4>
      <a:accent5>
        <a:srgbClr val="67184E"/>
      </a:accent5>
      <a:accent6>
        <a:srgbClr val="DAA623"/>
      </a:accent6>
      <a:hlink>
        <a:srgbClr val="709DC8"/>
      </a:hlink>
      <a:folHlink>
        <a:srgbClr val="67184E"/>
      </a:folHlink>
    </a:clrScheme>
    <a:fontScheme name="2_template_corp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template_corp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emplate_corpo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emplate_corpo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template_corpo">
  <a:themeElements>
    <a:clrScheme name="3_template_corpo 3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FFFFFF"/>
      </a:accent3>
      <a:accent4>
        <a:srgbClr val="000000"/>
      </a:accent4>
      <a:accent5>
        <a:srgbClr val="C9DBAA"/>
      </a:accent5>
      <a:accent6>
        <a:srgbClr val="DAA623"/>
      </a:accent6>
      <a:hlink>
        <a:srgbClr val="709DC8"/>
      </a:hlink>
      <a:folHlink>
        <a:srgbClr val="67184E"/>
      </a:folHlink>
    </a:clrScheme>
    <a:fontScheme name="3_template_corp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template_corp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template_corpo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template_corpo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template_corpo">
  <a:themeElements>
    <a:clrScheme name="Bel corporate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EF91B8"/>
      </a:accent3>
      <a:accent4>
        <a:srgbClr val="709DC8"/>
      </a:accent4>
      <a:accent5>
        <a:srgbClr val="67184E"/>
      </a:accent5>
      <a:accent6>
        <a:srgbClr val="DAA623"/>
      </a:accent6>
      <a:hlink>
        <a:srgbClr val="709DC8"/>
      </a:hlink>
      <a:folHlink>
        <a:srgbClr val="67184E"/>
      </a:folHlink>
    </a:clrScheme>
    <a:fontScheme name="4_template_corp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template_corp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template_corpo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template_corpo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template_corpo">
  <a:themeElements>
    <a:clrScheme name="Bel corporate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EF91B8"/>
      </a:accent3>
      <a:accent4>
        <a:srgbClr val="709DC8"/>
      </a:accent4>
      <a:accent5>
        <a:srgbClr val="67184E"/>
      </a:accent5>
      <a:accent6>
        <a:srgbClr val="DAA623"/>
      </a:accent6>
      <a:hlink>
        <a:srgbClr val="709DC8"/>
      </a:hlink>
      <a:folHlink>
        <a:srgbClr val="67184E"/>
      </a:folHlink>
    </a:clrScheme>
    <a:fontScheme name="5_template_corp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template_corp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template_corpo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template_corpo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template_corpo">
  <a:themeElements>
    <a:clrScheme name="Bel corporate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EF91B8"/>
      </a:accent3>
      <a:accent4>
        <a:srgbClr val="709DC8"/>
      </a:accent4>
      <a:accent5>
        <a:srgbClr val="67184E"/>
      </a:accent5>
      <a:accent6>
        <a:srgbClr val="DAA623"/>
      </a:accent6>
      <a:hlink>
        <a:srgbClr val="709DC8"/>
      </a:hlink>
      <a:folHlink>
        <a:srgbClr val="67184E"/>
      </a:folHlink>
    </a:clrScheme>
    <a:fontScheme name="6_template_corp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template_corp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template_corpo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template_corpo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Thème Office">
  <a:themeElements>
    <a:clrScheme name="Bel corporate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EF91B8"/>
      </a:accent3>
      <a:accent4>
        <a:srgbClr val="709DC8"/>
      </a:accent4>
      <a:accent5>
        <a:srgbClr val="67184E"/>
      </a:accent5>
      <a:accent6>
        <a:srgbClr val="DAA623"/>
      </a:accent6>
      <a:hlink>
        <a:srgbClr val="709DC8"/>
      </a:hlink>
      <a:folHlink>
        <a:srgbClr val="67184E"/>
      </a:folHlink>
    </a:clrScheme>
    <a:fontScheme name="6_Thème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Thème Office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Thème Office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Thème Office">
  <a:themeElements>
    <a:clrScheme name="Bel corporate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EF91B8"/>
      </a:accent3>
      <a:accent4>
        <a:srgbClr val="709DC8"/>
      </a:accent4>
      <a:accent5>
        <a:srgbClr val="67184E"/>
      </a:accent5>
      <a:accent6>
        <a:srgbClr val="DAA623"/>
      </a:accent6>
      <a:hlink>
        <a:srgbClr val="709DC8"/>
      </a:hlink>
      <a:folHlink>
        <a:srgbClr val="67184E"/>
      </a:folHlink>
    </a:clrScheme>
    <a:fontScheme name="7_Thème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Thème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Thème Office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Thème Office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emplate_corpo">
  <a:themeElements>
    <a:clrScheme name="Bel corporate">
      <a:dk1>
        <a:srgbClr val="000000"/>
      </a:dk1>
      <a:lt1>
        <a:srgbClr val="FFFFFF"/>
      </a:lt1>
      <a:dk2>
        <a:srgbClr val="E21B19"/>
      </a:dk2>
      <a:lt2>
        <a:srgbClr val="A89B8A"/>
      </a:lt2>
      <a:accent1>
        <a:srgbClr val="96BD0D"/>
      </a:accent1>
      <a:accent2>
        <a:srgbClr val="F1B828"/>
      </a:accent2>
      <a:accent3>
        <a:srgbClr val="EF91B8"/>
      </a:accent3>
      <a:accent4>
        <a:srgbClr val="709DC8"/>
      </a:accent4>
      <a:accent5>
        <a:srgbClr val="67184E"/>
      </a:accent5>
      <a:accent6>
        <a:srgbClr val="DAA623"/>
      </a:accent6>
      <a:hlink>
        <a:srgbClr val="709DC8"/>
      </a:hlink>
      <a:folHlink>
        <a:srgbClr val="67184E"/>
      </a:folHlink>
    </a:clrScheme>
    <a:fontScheme name="template_corp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corpo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corpo 2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corpo 3">
        <a:dk1>
          <a:srgbClr val="000000"/>
        </a:dk1>
        <a:lt1>
          <a:srgbClr val="FFFFFF"/>
        </a:lt1>
        <a:dk2>
          <a:srgbClr val="E21B19"/>
        </a:dk2>
        <a:lt2>
          <a:srgbClr val="A89B8A"/>
        </a:lt2>
        <a:accent1>
          <a:srgbClr val="96BD0D"/>
        </a:accent1>
        <a:accent2>
          <a:srgbClr val="F1B828"/>
        </a:accent2>
        <a:accent3>
          <a:srgbClr val="FFFFFF"/>
        </a:accent3>
        <a:accent4>
          <a:srgbClr val="000000"/>
        </a:accent4>
        <a:accent5>
          <a:srgbClr val="C9DBAA"/>
        </a:accent5>
        <a:accent6>
          <a:srgbClr val="DAA623"/>
        </a:accent6>
        <a:hlink>
          <a:srgbClr val="709DC8"/>
        </a:hlink>
        <a:folHlink>
          <a:srgbClr val="67184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550</TotalTime>
  <Words>938</Words>
  <Application>Microsoft Office PowerPoint</Application>
  <PresentationFormat>Affichage à l'écran (4:3)</PresentationFormat>
  <Paragraphs>76</Paragraphs>
  <Slides>12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12</vt:i4>
      </vt:variant>
      <vt:variant>
        <vt:lpstr>Titres des diapositives</vt:lpstr>
      </vt:variant>
      <vt:variant>
        <vt:i4>12</vt:i4>
      </vt:variant>
    </vt:vector>
  </HeadingPairs>
  <TitlesOfParts>
    <vt:vector size="28" baseType="lpstr">
      <vt:lpstr>ＭＳ Ｐゴシック</vt:lpstr>
      <vt:lpstr>Arial</vt:lpstr>
      <vt:lpstr>Calibri</vt:lpstr>
      <vt:lpstr>Wingdings</vt:lpstr>
      <vt:lpstr>pres_bel_corpo_vGB</vt:lpstr>
      <vt:lpstr>2_template_corpo</vt:lpstr>
      <vt:lpstr>3_template_corpo</vt:lpstr>
      <vt:lpstr>4_template_corpo</vt:lpstr>
      <vt:lpstr>5_template_corpo</vt:lpstr>
      <vt:lpstr>6_template_corpo</vt:lpstr>
      <vt:lpstr>6_Thème Office</vt:lpstr>
      <vt:lpstr>7_Thème Office</vt:lpstr>
      <vt:lpstr>template_corpo</vt:lpstr>
      <vt:lpstr>1_template_corpo_v4</vt:lpstr>
      <vt:lpstr>8_Thème Office</vt:lpstr>
      <vt:lpstr>9_Thème Office</vt:lpstr>
      <vt:lpstr>Objectifs TAM DRAG 2025</vt:lpstr>
      <vt:lpstr>Outils connectés</vt:lpstr>
      <vt:lpstr>Outils connectés</vt:lpstr>
      <vt:lpstr>Outils connectés</vt:lpstr>
      <vt:lpstr>Outils connectés</vt:lpstr>
      <vt:lpstr>Outils connectés</vt:lpstr>
      <vt:lpstr>Outils connectés</vt:lpstr>
      <vt:lpstr>Outils connectés</vt:lpstr>
      <vt:lpstr>Outils connectés</vt:lpstr>
      <vt:lpstr>Outils connectés</vt:lpstr>
      <vt:lpstr>Outils connectés</vt:lpstr>
      <vt:lpstr>Présentation PowerPoint</vt:lpstr>
    </vt:vector>
  </TitlesOfParts>
  <Company>BEL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Objectifs TAM DRAG 2025</dc:title>
  <dc:creator>Damien SALOU</dc:creator>
  <cp:lastModifiedBy>Damien SALOU</cp:lastModifiedBy>
  <cp:revision>8</cp:revision>
  <cp:lastPrinted>2011-11-22T13:37:10Z</cp:lastPrinted>
  <dcterms:created xsi:type="dcterms:W3CDTF">2017-11-17T09:21:19Z</dcterms:created>
  <dcterms:modified xsi:type="dcterms:W3CDTF">2017-11-27T13:09:32Z</dcterms:modified>
</cp:coreProperties>
</file>