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72"/>
  </p:notesMasterIdLst>
  <p:sldIdLst>
    <p:sldId id="256" r:id="rId2"/>
    <p:sldId id="278" r:id="rId3"/>
    <p:sldId id="283" r:id="rId4"/>
    <p:sldId id="300" r:id="rId5"/>
    <p:sldId id="297" r:id="rId6"/>
    <p:sldId id="288" r:id="rId7"/>
    <p:sldId id="295" r:id="rId8"/>
    <p:sldId id="296" r:id="rId9"/>
    <p:sldId id="304" r:id="rId10"/>
    <p:sldId id="306" r:id="rId11"/>
    <p:sldId id="298" r:id="rId12"/>
    <p:sldId id="299" r:id="rId13"/>
    <p:sldId id="301" r:id="rId14"/>
    <p:sldId id="309" r:id="rId15"/>
    <p:sldId id="305" r:id="rId16"/>
    <p:sldId id="307" r:id="rId17"/>
    <p:sldId id="279" r:id="rId18"/>
    <p:sldId id="280" r:id="rId19"/>
    <p:sldId id="310" r:id="rId20"/>
    <p:sldId id="311" r:id="rId21"/>
    <p:sldId id="266" r:id="rId22"/>
    <p:sldId id="313" r:id="rId23"/>
    <p:sldId id="314" r:id="rId24"/>
    <p:sldId id="315" r:id="rId25"/>
    <p:sldId id="316" r:id="rId26"/>
    <p:sldId id="319" r:id="rId27"/>
    <p:sldId id="318" r:id="rId28"/>
    <p:sldId id="320" r:id="rId29"/>
    <p:sldId id="317" r:id="rId30"/>
    <p:sldId id="269" r:id="rId31"/>
    <p:sldId id="274" r:id="rId32"/>
    <p:sldId id="275" r:id="rId33"/>
    <p:sldId id="276" r:id="rId34"/>
    <p:sldId id="277" r:id="rId35"/>
    <p:sldId id="257" r:id="rId36"/>
    <p:sldId id="260" r:id="rId37"/>
    <p:sldId id="263" r:id="rId38"/>
    <p:sldId id="267" r:id="rId39"/>
    <p:sldId id="261" r:id="rId40"/>
    <p:sldId id="259" r:id="rId41"/>
    <p:sldId id="258" r:id="rId42"/>
    <p:sldId id="265" r:id="rId43"/>
    <p:sldId id="262" r:id="rId44"/>
    <p:sldId id="264" r:id="rId45"/>
    <p:sldId id="270" r:id="rId46"/>
    <p:sldId id="271" r:id="rId47"/>
    <p:sldId id="272" r:id="rId48"/>
    <p:sldId id="273" r:id="rId49"/>
    <p:sldId id="268" r:id="rId50"/>
    <p:sldId id="312" r:id="rId51"/>
    <p:sldId id="323" r:id="rId52"/>
    <p:sldId id="324" r:id="rId53"/>
    <p:sldId id="284" r:id="rId54"/>
    <p:sldId id="321" r:id="rId55"/>
    <p:sldId id="325" r:id="rId56"/>
    <p:sldId id="282" r:id="rId57"/>
    <p:sldId id="281" r:id="rId58"/>
    <p:sldId id="291" r:id="rId59"/>
    <p:sldId id="322" r:id="rId60"/>
    <p:sldId id="326" r:id="rId61"/>
    <p:sldId id="327" r:id="rId62"/>
    <p:sldId id="285" r:id="rId63"/>
    <p:sldId id="286" r:id="rId64"/>
    <p:sldId id="287" r:id="rId65"/>
    <p:sldId id="290" r:id="rId66"/>
    <p:sldId id="294" r:id="rId67"/>
    <p:sldId id="292" r:id="rId68"/>
    <p:sldId id="293" r:id="rId69"/>
    <p:sldId id="289" r:id="rId70"/>
    <p:sldId id="303" r:id="rId71"/>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66"/>
    <a:srgbClr val="070705"/>
    <a:srgbClr val="F40081"/>
    <a:srgbClr val="EB0556"/>
    <a:srgbClr val="FF018B"/>
    <a:srgbClr val="494949"/>
    <a:srgbClr val="FE0065"/>
    <a:srgbClr val="54545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4" d="100"/>
          <a:sy n="74" d="100"/>
        </p:scale>
        <p:origin x="576" y="7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notesMaster" Target="notesMasters/notesMaster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slide" Target="slides/slide70.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37BE2FE-234C-4FCF-AF08-ACEE357DDF3F}" type="doc">
      <dgm:prSet loTypeId="urn:microsoft.com/office/officeart/2005/8/layout/venn1" loCatId="relationship" qsTypeId="urn:microsoft.com/office/officeart/2005/8/quickstyle/simple1" qsCatId="simple" csTypeId="urn:microsoft.com/office/officeart/2005/8/colors/accent1_2" csCatId="accent1" phldr="1"/>
      <dgm:spPr/>
    </dgm:pt>
    <dgm:pt modelId="{40A1FCD3-F459-4278-A62E-3B181FCFE38A}">
      <dgm:prSet phldrT="[Text]"/>
      <dgm:spPr>
        <a:solidFill>
          <a:srgbClr val="F8971D">
            <a:alpha val="50000"/>
          </a:srgbClr>
        </a:solidFill>
      </dgm:spPr>
      <dgm:t>
        <a:bodyPr/>
        <a:lstStyle/>
        <a:p>
          <a:r>
            <a:rPr lang="en-US" b="1" baseline="0" dirty="0" smtClean="0">
              <a:solidFill>
                <a:srgbClr val="002F65"/>
              </a:solidFill>
            </a:rPr>
            <a:t>Mobile Website</a:t>
          </a:r>
          <a:endParaRPr lang="en-US" b="1" baseline="0" dirty="0">
            <a:solidFill>
              <a:srgbClr val="002F65"/>
            </a:solidFill>
          </a:endParaRPr>
        </a:p>
      </dgm:t>
    </dgm:pt>
    <dgm:pt modelId="{30710093-DF24-4D3B-A6FA-8FC524943C43}" type="parTrans" cxnId="{C95C58E3-15C3-481F-9579-5A9A413CFB67}">
      <dgm:prSet/>
      <dgm:spPr/>
      <dgm:t>
        <a:bodyPr/>
        <a:lstStyle/>
        <a:p>
          <a:endParaRPr lang="en-US"/>
        </a:p>
      </dgm:t>
    </dgm:pt>
    <dgm:pt modelId="{3DB017E5-701B-4E5E-93C5-44C10AECBCED}" type="sibTrans" cxnId="{C95C58E3-15C3-481F-9579-5A9A413CFB67}">
      <dgm:prSet/>
      <dgm:spPr/>
      <dgm:t>
        <a:bodyPr/>
        <a:lstStyle/>
        <a:p>
          <a:endParaRPr lang="en-US"/>
        </a:p>
      </dgm:t>
    </dgm:pt>
    <dgm:pt modelId="{0B482E5C-2684-4DBD-B0CF-49E5C80394B7}">
      <dgm:prSet phldrT="[Text]"/>
      <dgm:spPr>
        <a:solidFill>
          <a:srgbClr val="695E4A">
            <a:alpha val="50000"/>
          </a:srgbClr>
        </a:solidFill>
      </dgm:spPr>
      <dgm:t>
        <a:bodyPr/>
        <a:lstStyle/>
        <a:p>
          <a:r>
            <a:rPr lang="en-US" b="1" dirty="0" smtClean="0">
              <a:solidFill>
                <a:srgbClr val="002F65"/>
              </a:solidFill>
            </a:rPr>
            <a:t>Mobile App</a:t>
          </a:r>
          <a:endParaRPr lang="en-US" b="1" dirty="0">
            <a:solidFill>
              <a:srgbClr val="002F65"/>
            </a:solidFill>
          </a:endParaRPr>
        </a:p>
      </dgm:t>
    </dgm:pt>
    <dgm:pt modelId="{6454ACB9-CE44-4F9E-A730-D46608DDC26C}" type="parTrans" cxnId="{C6F6A0FE-9D28-4363-9919-956903350012}">
      <dgm:prSet/>
      <dgm:spPr/>
      <dgm:t>
        <a:bodyPr/>
        <a:lstStyle/>
        <a:p>
          <a:endParaRPr lang="en-US"/>
        </a:p>
      </dgm:t>
    </dgm:pt>
    <dgm:pt modelId="{B7980A01-F450-4E17-A5BD-0A4FA9B54FD7}" type="sibTrans" cxnId="{C6F6A0FE-9D28-4363-9919-956903350012}">
      <dgm:prSet/>
      <dgm:spPr/>
      <dgm:t>
        <a:bodyPr/>
        <a:lstStyle/>
        <a:p>
          <a:endParaRPr lang="en-US"/>
        </a:p>
      </dgm:t>
    </dgm:pt>
    <dgm:pt modelId="{8FB960E5-751A-439A-8A3D-B43338A7C968}">
      <dgm:prSet phldrT="[Text]" custT="1"/>
      <dgm:spPr>
        <a:solidFill>
          <a:srgbClr val="78A22F">
            <a:alpha val="65000"/>
          </a:srgbClr>
        </a:solidFill>
      </dgm:spPr>
      <dgm:t>
        <a:bodyPr/>
        <a:lstStyle/>
        <a:p>
          <a:r>
            <a:rPr lang="en-US" sz="1700" b="1" dirty="0" smtClean="0">
              <a:solidFill>
                <a:srgbClr val="002F65"/>
              </a:solidFill>
            </a:rPr>
            <a:t>Push Alerts</a:t>
          </a:r>
        </a:p>
        <a:p>
          <a:r>
            <a:rPr lang="en-US" sz="1400" b="1" dirty="0" smtClean="0">
              <a:solidFill>
                <a:srgbClr val="002F65"/>
              </a:solidFill>
            </a:rPr>
            <a:t>(via mobile app)</a:t>
          </a:r>
          <a:endParaRPr lang="en-US" sz="1400" b="1" dirty="0">
            <a:solidFill>
              <a:srgbClr val="002F65"/>
            </a:solidFill>
          </a:endParaRPr>
        </a:p>
      </dgm:t>
    </dgm:pt>
    <dgm:pt modelId="{0ABE9257-518C-4391-9B6E-D84E319C3DE2}" type="parTrans" cxnId="{B3B5E4F6-B94B-4279-878F-98BDA98CBE57}">
      <dgm:prSet/>
      <dgm:spPr/>
      <dgm:t>
        <a:bodyPr/>
        <a:lstStyle/>
        <a:p>
          <a:endParaRPr lang="en-US"/>
        </a:p>
      </dgm:t>
    </dgm:pt>
    <dgm:pt modelId="{ED487106-4DD8-43B9-A7DD-C009E236BFFD}" type="sibTrans" cxnId="{B3B5E4F6-B94B-4279-878F-98BDA98CBE57}">
      <dgm:prSet/>
      <dgm:spPr/>
      <dgm:t>
        <a:bodyPr/>
        <a:lstStyle/>
        <a:p>
          <a:endParaRPr lang="en-US"/>
        </a:p>
      </dgm:t>
    </dgm:pt>
    <dgm:pt modelId="{8EDEB867-FEA5-4481-B56C-CDBFDC344FAB}">
      <dgm:prSet phldrT="[Text]" custT="1"/>
      <dgm:spPr>
        <a:solidFill>
          <a:srgbClr val="002F65">
            <a:alpha val="70000"/>
          </a:srgbClr>
        </a:solidFill>
      </dgm:spPr>
      <dgm:t>
        <a:bodyPr/>
        <a:lstStyle/>
        <a:p>
          <a:r>
            <a:rPr lang="en-US" sz="1700" b="1" dirty="0" smtClean="0">
              <a:solidFill>
                <a:srgbClr val="002F65"/>
              </a:solidFill>
            </a:rPr>
            <a:t>Social Media </a:t>
          </a:r>
          <a:endParaRPr lang="en-US" sz="1700" b="1" dirty="0">
            <a:solidFill>
              <a:srgbClr val="002F65"/>
            </a:solidFill>
          </a:endParaRPr>
        </a:p>
      </dgm:t>
    </dgm:pt>
    <dgm:pt modelId="{C4AE8C4B-A904-4257-AC8F-6EF48AB75D82}" type="parTrans" cxnId="{F9129427-6909-4591-AA6B-1B06DF5AB5CD}">
      <dgm:prSet/>
      <dgm:spPr/>
      <dgm:t>
        <a:bodyPr/>
        <a:lstStyle/>
        <a:p>
          <a:endParaRPr lang="en-US"/>
        </a:p>
      </dgm:t>
    </dgm:pt>
    <dgm:pt modelId="{BC468B34-E563-45AB-B7FD-FFC7B02D81B8}" type="sibTrans" cxnId="{F9129427-6909-4591-AA6B-1B06DF5AB5CD}">
      <dgm:prSet/>
      <dgm:spPr/>
      <dgm:t>
        <a:bodyPr/>
        <a:lstStyle/>
        <a:p>
          <a:endParaRPr lang="en-US"/>
        </a:p>
      </dgm:t>
    </dgm:pt>
    <dgm:pt modelId="{D1495730-5BDF-4B0F-AC40-B98613A033F0}" type="pres">
      <dgm:prSet presAssocID="{337BE2FE-234C-4FCF-AF08-ACEE357DDF3F}" presName="compositeShape" presStyleCnt="0">
        <dgm:presLayoutVars>
          <dgm:chMax val="7"/>
          <dgm:dir/>
          <dgm:resizeHandles val="exact"/>
        </dgm:presLayoutVars>
      </dgm:prSet>
      <dgm:spPr/>
    </dgm:pt>
    <dgm:pt modelId="{CBC3C990-3870-4A27-B994-63D1C00BDB7D}" type="pres">
      <dgm:prSet presAssocID="{40A1FCD3-F459-4278-A62E-3B181FCFE38A}" presName="circ1" presStyleLbl="vennNode1" presStyleIdx="0" presStyleCnt="4"/>
      <dgm:spPr/>
      <dgm:t>
        <a:bodyPr/>
        <a:lstStyle/>
        <a:p>
          <a:endParaRPr lang="en-US"/>
        </a:p>
      </dgm:t>
    </dgm:pt>
    <dgm:pt modelId="{1FF957F8-F85D-46FF-935C-785E05531994}" type="pres">
      <dgm:prSet presAssocID="{40A1FCD3-F459-4278-A62E-3B181FCFE38A}" presName="circ1Tx" presStyleLbl="revTx" presStyleIdx="0" presStyleCnt="0">
        <dgm:presLayoutVars>
          <dgm:chMax val="0"/>
          <dgm:chPref val="0"/>
          <dgm:bulletEnabled val="1"/>
        </dgm:presLayoutVars>
      </dgm:prSet>
      <dgm:spPr/>
      <dgm:t>
        <a:bodyPr/>
        <a:lstStyle/>
        <a:p>
          <a:endParaRPr lang="en-US"/>
        </a:p>
      </dgm:t>
    </dgm:pt>
    <dgm:pt modelId="{57FA84E7-806C-4969-97E7-7F7E81B1E34A}" type="pres">
      <dgm:prSet presAssocID="{0B482E5C-2684-4DBD-B0CF-49E5C80394B7}" presName="circ2" presStyleLbl="vennNode1" presStyleIdx="1" presStyleCnt="4"/>
      <dgm:spPr/>
      <dgm:t>
        <a:bodyPr/>
        <a:lstStyle/>
        <a:p>
          <a:endParaRPr lang="en-US"/>
        </a:p>
      </dgm:t>
    </dgm:pt>
    <dgm:pt modelId="{425DC423-3863-400F-99C0-F2024F735CC5}" type="pres">
      <dgm:prSet presAssocID="{0B482E5C-2684-4DBD-B0CF-49E5C80394B7}" presName="circ2Tx" presStyleLbl="revTx" presStyleIdx="0" presStyleCnt="0">
        <dgm:presLayoutVars>
          <dgm:chMax val="0"/>
          <dgm:chPref val="0"/>
          <dgm:bulletEnabled val="1"/>
        </dgm:presLayoutVars>
      </dgm:prSet>
      <dgm:spPr/>
      <dgm:t>
        <a:bodyPr/>
        <a:lstStyle/>
        <a:p>
          <a:endParaRPr lang="en-US"/>
        </a:p>
      </dgm:t>
    </dgm:pt>
    <dgm:pt modelId="{4F845D76-2776-4C77-845B-C9A0F4B3A3DD}" type="pres">
      <dgm:prSet presAssocID="{8FB960E5-751A-439A-8A3D-B43338A7C968}" presName="circ3" presStyleLbl="vennNode1" presStyleIdx="2" presStyleCnt="4"/>
      <dgm:spPr/>
      <dgm:t>
        <a:bodyPr/>
        <a:lstStyle/>
        <a:p>
          <a:endParaRPr lang="en-US"/>
        </a:p>
      </dgm:t>
    </dgm:pt>
    <dgm:pt modelId="{E2A78247-D0CC-4327-BA91-382B602B5CFE}" type="pres">
      <dgm:prSet presAssocID="{8FB960E5-751A-439A-8A3D-B43338A7C968}" presName="circ3Tx" presStyleLbl="revTx" presStyleIdx="0" presStyleCnt="0">
        <dgm:presLayoutVars>
          <dgm:chMax val="0"/>
          <dgm:chPref val="0"/>
          <dgm:bulletEnabled val="1"/>
        </dgm:presLayoutVars>
      </dgm:prSet>
      <dgm:spPr/>
      <dgm:t>
        <a:bodyPr/>
        <a:lstStyle/>
        <a:p>
          <a:endParaRPr lang="en-US"/>
        </a:p>
      </dgm:t>
    </dgm:pt>
    <dgm:pt modelId="{4C5D7344-D914-4A06-856F-076A86D9D6CD}" type="pres">
      <dgm:prSet presAssocID="{8EDEB867-FEA5-4481-B56C-CDBFDC344FAB}" presName="circ4" presStyleLbl="vennNode1" presStyleIdx="3" presStyleCnt="4"/>
      <dgm:spPr/>
      <dgm:t>
        <a:bodyPr/>
        <a:lstStyle/>
        <a:p>
          <a:endParaRPr lang="en-US"/>
        </a:p>
      </dgm:t>
    </dgm:pt>
    <dgm:pt modelId="{AF37EC52-F904-41C3-A65A-9ACF64F399FB}" type="pres">
      <dgm:prSet presAssocID="{8EDEB867-FEA5-4481-B56C-CDBFDC344FAB}" presName="circ4Tx" presStyleLbl="revTx" presStyleIdx="0" presStyleCnt="0">
        <dgm:presLayoutVars>
          <dgm:chMax val="0"/>
          <dgm:chPref val="0"/>
          <dgm:bulletEnabled val="1"/>
        </dgm:presLayoutVars>
      </dgm:prSet>
      <dgm:spPr/>
      <dgm:t>
        <a:bodyPr/>
        <a:lstStyle/>
        <a:p>
          <a:endParaRPr lang="en-US"/>
        </a:p>
      </dgm:t>
    </dgm:pt>
  </dgm:ptLst>
  <dgm:cxnLst>
    <dgm:cxn modelId="{8CB57CD6-B339-41D4-B0DC-94030D5C3FB7}" type="presOf" srcId="{0B482E5C-2684-4DBD-B0CF-49E5C80394B7}" destId="{57FA84E7-806C-4969-97E7-7F7E81B1E34A}" srcOrd="0" destOrd="0" presId="urn:microsoft.com/office/officeart/2005/8/layout/venn1"/>
    <dgm:cxn modelId="{FC605178-2BA8-4B98-B600-60B990BD64A6}" type="presOf" srcId="{40A1FCD3-F459-4278-A62E-3B181FCFE38A}" destId="{1FF957F8-F85D-46FF-935C-785E05531994}" srcOrd="1" destOrd="0" presId="urn:microsoft.com/office/officeart/2005/8/layout/venn1"/>
    <dgm:cxn modelId="{26A611C6-8129-457B-AAC9-637D2AE12E30}" type="presOf" srcId="{40A1FCD3-F459-4278-A62E-3B181FCFE38A}" destId="{CBC3C990-3870-4A27-B994-63D1C00BDB7D}" srcOrd="0" destOrd="0" presId="urn:microsoft.com/office/officeart/2005/8/layout/venn1"/>
    <dgm:cxn modelId="{A6227EF8-5290-46B4-BE17-DD881543AD35}" type="presOf" srcId="{8FB960E5-751A-439A-8A3D-B43338A7C968}" destId="{4F845D76-2776-4C77-845B-C9A0F4B3A3DD}" srcOrd="0" destOrd="0" presId="urn:microsoft.com/office/officeart/2005/8/layout/venn1"/>
    <dgm:cxn modelId="{88582486-02FD-4301-A683-1807C045FE5C}" type="presOf" srcId="{0B482E5C-2684-4DBD-B0CF-49E5C80394B7}" destId="{425DC423-3863-400F-99C0-F2024F735CC5}" srcOrd="1" destOrd="0" presId="urn:microsoft.com/office/officeart/2005/8/layout/venn1"/>
    <dgm:cxn modelId="{C95C58E3-15C3-481F-9579-5A9A413CFB67}" srcId="{337BE2FE-234C-4FCF-AF08-ACEE357DDF3F}" destId="{40A1FCD3-F459-4278-A62E-3B181FCFE38A}" srcOrd="0" destOrd="0" parTransId="{30710093-DF24-4D3B-A6FA-8FC524943C43}" sibTransId="{3DB017E5-701B-4E5E-93C5-44C10AECBCED}"/>
    <dgm:cxn modelId="{F9129427-6909-4591-AA6B-1B06DF5AB5CD}" srcId="{337BE2FE-234C-4FCF-AF08-ACEE357DDF3F}" destId="{8EDEB867-FEA5-4481-B56C-CDBFDC344FAB}" srcOrd="3" destOrd="0" parTransId="{C4AE8C4B-A904-4257-AC8F-6EF48AB75D82}" sibTransId="{BC468B34-E563-45AB-B7FD-FFC7B02D81B8}"/>
    <dgm:cxn modelId="{0F3703E1-603D-4A26-AFFE-D8A9912CC6E7}" type="presOf" srcId="{8EDEB867-FEA5-4481-B56C-CDBFDC344FAB}" destId="{AF37EC52-F904-41C3-A65A-9ACF64F399FB}" srcOrd="1" destOrd="0" presId="urn:microsoft.com/office/officeart/2005/8/layout/venn1"/>
    <dgm:cxn modelId="{2A7308D7-6858-4A73-BBFC-5A3529EFFF00}" type="presOf" srcId="{8FB960E5-751A-439A-8A3D-B43338A7C968}" destId="{E2A78247-D0CC-4327-BA91-382B602B5CFE}" srcOrd="1" destOrd="0" presId="urn:microsoft.com/office/officeart/2005/8/layout/venn1"/>
    <dgm:cxn modelId="{C6F6A0FE-9D28-4363-9919-956903350012}" srcId="{337BE2FE-234C-4FCF-AF08-ACEE357DDF3F}" destId="{0B482E5C-2684-4DBD-B0CF-49E5C80394B7}" srcOrd="1" destOrd="0" parTransId="{6454ACB9-CE44-4F9E-A730-D46608DDC26C}" sibTransId="{B7980A01-F450-4E17-A5BD-0A4FA9B54FD7}"/>
    <dgm:cxn modelId="{B3B5E4F6-B94B-4279-878F-98BDA98CBE57}" srcId="{337BE2FE-234C-4FCF-AF08-ACEE357DDF3F}" destId="{8FB960E5-751A-439A-8A3D-B43338A7C968}" srcOrd="2" destOrd="0" parTransId="{0ABE9257-518C-4391-9B6E-D84E319C3DE2}" sibTransId="{ED487106-4DD8-43B9-A7DD-C009E236BFFD}"/>
    <dgm:cxn modelId="{2E43F3EA-89CE-4A2F-A570-D451FAC2DACE}" type="presOf" srcId="{8EDEB867-FEA5-4481-B56C-CDBFDC344FAB}" destId="{4C5D7344-D914-4A06-856F-076A86D9D6CD}" srcOrd="0" destOrd="0" presId="urn:microsoft.com/office/officeart/2005/8/layout/venn1"/>
    <dgm:cxn modelId="{720EBEC9-9CD5-4790-B9D7-6389A0CE9B50}" type="presOf" srcId="{337BE2FE-234C-4FCF-AF08-ACEE357DDF3F}" destId="{D1495730-5BDF-4B0F-AC40-B98613A033F0}" srcOrd="0" destOrd="0" presId="urn:microsoft.com/office/officeart/2005/8/layout/venn1"/>
    <dgm:cxn modelId="{5B21065C-7218-45A9-AA9A-A69424F6CDD1}" type="presParOf" srcId="{D1495730-5BDF-4B0F-AC40-B98613A033F0}" destId="{CBC3C990-3870-4A27-B994-63D1C00BDB7D}" srcOrd="0" destOrd="0" presId="urn:microsoft.com/office/officeart/2005/8/layout/venn1"/>
    <dgm:cxn modelId="{40DB19AA-1EF8-436C-BC64-E832F37448BE}" type="presParOf" srcId="{D1495730-5BDF-4B0F-AC40-B98613A033F0}" destId="{1FF957F8-F85D-46FF-935C-785E05531994}" srcOrd="1" destOrd="0" presId="urn:microsoft.com/office/officeart/2005/8/layout/venn1"/>
    <dgm:cxn modelId="{031090AA-DB5E-442D-BF6D-DF60ABEF2CA1}" type="presParOf" srcId="{D1495730-5BDF-4B0F-AC40-B98613A033F0}" destId="{57FA84E7-806C-4969-97E7-7F7E81B1E34A}" srcOrd="2" destOrd="0" presId="urn:microsoft.com/office/officeart/2005/8/layout/venn1"/>
    <dgm:cxn modelId="{2E0C1B73-C97A-474D-8812-80B60CEDAFAB}" type="presParOf" srcId="{D1495730-5BDF-4B0F-AC40-B98613A033F0}" destId="{425DC423-3863-400F-99C0-F2024F735CC5}" srcOrd="3" destOrd="0" presId="urn:microsoft.com/office/officeart/2005/8/layout/venn1"/>
    <dgm:cxn modelId="{165EA0B1-0FAB-4ABF-BF0B-E64292CE8D54}" type="presParOf" srcId="{D1495730-5BDF-4B0F-AC40-B98613A033F0}" destId="{4F845D76-2776-4C77-845B-C9A0F4B3A3DD}" srcOrd="4" destOrd="0" presId="urn:microsoft.com/office/officeart/2005/8/layout/venn1"/>
    <dgm:cxn modelId="{D1E71BCD-5D52-4182-A517-995C9A2A29B8}" type="presParOf" srcId="{D1495730-5BDF-4B0F-AC40-B98613A033F0}" destId="{E2A78247-D0CC-4327-BA91-382B602B5CFE}" srcOrd="5" destOrd="0" presId="urn:microsoft.com/office/officeart/2005/8/layout/venn1"/>
    <dgm:cxn modelId="{ED257162-1B37-470C-89C9-D2635A756141}" type="presParOf" srcId="{D1495730-5BDF-4B0F-AC40-B98613A033F0}" destId="{4C5D7344-D914-4A06-856F-076A86D9D6CD}" srcOrd="6" destOrd="0" presId="urn:microsoft.com/office/officeart/2005/8/layout/venn1"/>
    <dgm:cxn modelId="{E14D227C-798B-4A29-9D80-233864A73D37}" type="presParOf" srcId="{D1495730-5BDF-4B0F-AC40-B98613A033F0}" destId="{AF37EC52-F904-41C3-A65A-9ACF64F399FB}" srcOrd="7"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B8C8AA6-A160-432E-8312-9767A8284727}" type="datetimeFigureOut">
              <a:rPr lang="fr-FR" smtClean="0"/>
              <a:t>30/10/2017</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C1903C9-8A3D-4B1E-AECA-285BCB091F75}" type="slidenum">
              <a:rPr lang="fr-FR" smtClean="0"/>
              <a:t>‹N°›</a:t>
            </a:fld>
            <a:endParaRPr lang="fr-FR"/>
          </a:p>
        </p:txBody>
      </p:sp>
    </p:spTree>
    <p:extLst>
      <p:ext uri="{BB962C8B-B14F-4D97-AF65-F5344CB8AC3E}">
        <p14:creationId xmlns:p14="http://schemas.microsoft.com/office/powerpoint/2010/main" val="40493149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1" dirty="0" smtClean="0"/>
              <a:t>Ravi</a:t>
            </a:r>
          </a:p>
          <a:p>
            <a:r>
              <a:rPr lang="en-CA" b="0" dirty="0" smtClean="0"/>
              <a:t>Explain different phones and operating systems</a:t>
            </a:r>
            <a:r>
              <a:rPr lang="en-CA" b="0" baseline="0" dirty="0" smtClean="0"/>
              <a:t> very briefly to give an overview of Smartphones</a:t>
            </a:r>
          </a:p>
          <a:p>
            <a:endParaRPr lang="en-CA" b="0" dirty="0"/>
          </a:p>
        </p:txBody>
      </p:sp>
      <p:sp>
        <p:nvSpPr>
          <p:cNvPr id="4" name="Slide Number Placeholder 3"/>
          <p:cNvSpPr>
            <a:spLocks noGrp="1"/>
          </p:cNvSpPr>
          <p:nvPr>
            <p:ph type="sldNum" sz="quarter" idx="10"/>
          </p:nvPr>
        </p:nvSpPr>
        <p:spPr/>
        <p:txBody>
          <a:bodyPr/>
          <a:lstStyle/>
          <a:p>
            <a:fld id="{EA9AFF8A-E7FC-43A1-8D24-D9100254D42E}" type="slidenum">
              <a:rPr lang="en-US" smtClean="0"/>
              <a:t>14</a:t>
            </a:fld>
            <a:endParaRPr lang="en-US"/>
          </a:p>
        </p:txBody>
      </p:sp>
    </p:spTree>
    <p:extLst>
      <p:ext uri="{BB962C8B-B14F-4D97-AF65-F5344CB8AC3E}">
        <p14:creationId xmlns:p14="http://schemas.microsoft.com/office/powerpoint/2010/main" val="34217532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4F286D1D-120B-401A-8B17-C43C6649D92F}" type="datetimeFigureOut">
              <a:rPr lang="fr-FR" smtClean="0"/>
              <a:t>30/10/2017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4FD608-619C-4097-AE92-6832EA310194}" type="slidenum">
              <a:rPr lang="fr-FR" smtClean="0"/>
              <a:t>‹N°›</a:t>
            </a:fld>
            <a:endParaRPr lang="fr-FR"/>
          </a:p>
        </p:txBody>
      </p:sp>
    </p:spTree>
    <p:extLst>
      <p:ext uri="{BB962C8B-B14F-4D97-AF65-F5344CB8AC3E}">
        <p14:creationId xmlns:p14="http://schemas.microsoft.com/office/powerpoint/2010/main" val="2493438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286D1D-120B-401A-8B17-C43C6649D92F}" type="datetimeFigureOut">
              <a:rPr lang="fr-FR" smtClean="0"/>
              <a:t>30/10/2017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4FD608-619C-4097-AE92-6832EA310194}" type="slidenum">
              <a:rPr lang="fr-FR" smtClean="0"/>
              <a:t>‹N°›</a:t>
            </a:fld>
            <a:endParaRPr lang="fr-FR"/>
          </a:p>
        </p:txBody>
      </p:sp>
    </p:spTree>
    <p:extLst>
      <p:ext uri="{BB962C8B-B14F-4D97-AF65-F5344CB8AC3E}">
        <p14:creationId xmlns:p14="http://schemas.microsoft.com/office/powerpoint/2010/main" val="26457081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286D1D-120B-401A-8B17-C43C6649D92F}" type="datetimeFigureOut">
              <a:rPr lang="fr-FR" smtClean="0"/>
              <a:t>30/10/2017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4FD608-619C-4097-AE92-6832EA310194}" type="slidenum">
              <a:rPr lang="fr-FR" smtClean="0"/>
              <a:t>‹N°›</a:t>
            </a:fld>
            <a:endParaRPr lang="fr-FR"/>
          </a:p>
        </p:txBody>
      </p:sp>
    </p:spTree>
    <p:extLst>
      <p:ext uri="{BB962C8B-B14F-4D97-AF65-F5344CB8AC3E}">
        <p14:creationId xmlns:p14="http://schemas.microsoft.com/office/powerpoint/2010/main" val="9175240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4F286D1D-120B-401A-8B17-C43C6649D92F}" type="datetimeFigureOut">
              <a:rPr lang="fr-FR" smtClean="0"/>
              <a:t>30/10/2017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4FD608-619C-4097-AE92-6832EA310194}" type="slidenum">
              <a:rPr lang="fr-FR" smtClean="0"/>
              <a:t>‹N°›</a:t>
            </a:fld>
            <a:endParaRPr lang="fr-FR"/>
          </a:p>
        </p:txBody>
      </p:sp>
    </p:spTree>
    <p:extLst>
      <p:ext uri="{BB962C8B-B14F-4D97-AF65-F5344CB8AC3E}">
        <p14:creationId xmlns:p14="http://schemas.microsoft.com/office/powerpoint/2010/main" val="392719499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4F286D1D-120B-401A-8B17-C43C6649D92F}" type="datetimeFigureOut">
              <a:rPr lang="fr-FR" smtClean="0"/>
              <a:t>30/10/2017</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0A4FD608-619C-4097-AE92-6832EA310194}" type="slidenum">
              <a:rPr lang="fr-FR" smtClean="0"/>
              <a:t>‹N°›</a:t>
            </a:fld>
            <a:endParaRPr lang="fr-FR"/>
          </a:p>
        </p:txBody>
      </p:sp>
    </p:spTree>
    <p:extLst>
      <p:ext uri="{BB962C8B-B14F-4D97-AF65-F5344CB8AC3E}">
        <p14:creationId xmlns:p14="http://schemas.microsoft.com/office/powerpoint/2010/main" val="346874592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4F286D1D-120B-401A-8B17-C43C6649D92F}" type="datetimeFigureOut">
              <a:rPr lang="fr-FR" smtClean="0"/>
              <a:t>30/10/2017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4FD608-619C-4097-AE92-6832EA310194}" type="slidenum">
              <a:rPr lang="fr-FR" smtClean="0"/>
              <a:t>‹N°›</a:t>
            </a:fld>
            <a:endParaRPr lang="fr-FR"/>
          </a:p>
        </p:txBody>
      </p:sp>
    </p:spTree>
    <p:extLst>
      <p:ext uri="{BB962C8B-B14F-4D97-AF65-F5344CB8AC3E}">
        <p14:creationId xmlns:p14="http://schemas.microsoft.com/office/powerpoint/2010/main" val="3681845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4F286D1D-120B-401A-8B17-C43C6649D92F}" type="datetimeFigureOut">
              <a:rPr lang="fr-FR" smtClean="0"/>
              <a:t>30/10/2017</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0A4FD608-619C-4097-AE92-6832EA310194}" type="slidenum">
              <a:rPr lang="fr-FR" smtClean="0"/>
              <a:t>‹N°›</a:t>
            </a:fld>
            <a:endParaRPr lang="fr-FR"/>
          </a:p>
        </p:txBody>
      </p:sp>
    </p:spTree>
    <p:extLst>
      <p:ext uri="{BB962C8B-B14F-4D97-AF65-F5344CB8AC3E}">
        <p14:creationId xmlns:p14="http://schemas.microsoft.com/office/powerpoint/2010/main" val="21198524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4F286D1D-120B-401A-8B17-C43C6649D92F}" type="datetimeFigureOut">
              <a:rPr lang="fr-FR" smtClean="0"/>
              <a:t>30/10/2017</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0A4FD608-619C-4097-AE92-6832EA310194}" type="slidenum">
              <a:rPr lang="fr-FR" smtClean="0"/>
              <a:t>‹N°›</a:t>
            </a:fld>
            <a:endParaRPr lang="fr-FR"/>
          </a:p>
        </p:txBody>
      </p:sp>
    </p:spTree>
    <p:extLst>
      <p:ext uri="{BB962C8B-B14F-4D97-AF65-F5344CB8AC3E}">
        <p14:creationId xmlns:p14="http://schemas.microsoft.com/office/powerpoint/2010/main" val="134116449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4F286D1D-120B-401A-8B17-C43C6649D92F}" type="datetimeFigureOut">
              <a:rPr lang="fr-FR" smtClean="0"/>
              <a:t>30/10/2017</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0A4FD608-619C-4097-AE92-6832EA310194}" type="slidenum">
              <a:rPr lang="fr-FR" smtClean="0"/>
              <a:t>‹N°›</a:t>
            </a:fld>
            <a:endParaRPr lang="fr-FR"/>
          </a:p>
        </p:txBody>
      </p:sp>
    </p:spTree>
    <p:extLst>
      <p:ext uri="{BB962C8B-B14F-4D97-AF65-F5344CB8AC3E}">
        <p14:creationId xmlns:p14="http://schemas.microsoft.com/office/powerpoint/2010/main" val="29731908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F286D1D-120B-401A-8B17-C43C6649D92F}" type="datetimeFigureOut">
              <a:rPr lang="fr-FR" smtClean="0"/>
              <a:t>30/10/2017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4FD608-619C-4097-AE92-6832EA310194}" type="slidenum">
              <a:rPr lang="fr-FR" smtClean="0"/>
              <a:t>‹N°›</a:t>
            </a:fld>
            <a:endParaRPr lang="fr-FR"/>
          </a:p>
        </p:txBody>
      </p:sp>
    </p:spTree>
    <p:extLst>
      <p:ext uri="{BB962C8B-B14F-4D97-AF65-F5344CB8AC3E}">
        <p14:creationId xmlns:p14="http://schemas.microsoft.com/office/powerpoint/2010/main" val="3075983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4F286D1D-120B-401A-8B17-C43C6649D92F}" type="datetimeFigureOut">
              <a:rPr lang="fr-FR" smtClean="0"/>
              <a:t>30/10/2017</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0A4FD608-619C-4097-AE92-6832EA310194}" type="slidenum">
              <a:rPr lang="fr-FR" smtClean="0"/>
              <a:t>‹N°›</a:t>
            </a:fld>
            <a:endParaRPr lang="fr-FR"/>
          </a:p>
        </p:txBody>
      </p:sp>
    </p:spTree>
    <p:extLst>
      <p:ext uri="{BB962C8B-B14F-4D97-AF65-F5344CB8AC3E}">
        <p14:creationId xmlns:p14="http://schemas.microsoft.com/office/powerpoint/2010/main" val="33154340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F286D1D-120B-401A-8B17-C43C6649D92F}" type="datetimeFigureOut">
              <a:rPr lang="fr-FR" smtClean="0"/>
              <a:t>30/10/2017</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A4FD608-619C-4097-AE92-6832EA310194}" type="slidenum">
              <a:rPr lang="fr-FR" smtClean="0"/>
              <a:t>‹N°›</a:t>
            </a:fld>
            <a:endParaRPr lang="fr-FR"/>
          </a:p>
        </p:txBody>
      </p:sp>
    </p:spTree>
    <p:extLst>
      <p:ext uri="{BB962C8B-B14F-4D97-AF65-F5344CB8AC3E}">
        <p14:creationId xmlns:p14="http://schemas.microsoft.com/office/powerpoint/2010/main" val="45633997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6.pn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15.png"/><Relationship Id="rId5" Type="http://schemas.openxmlformats.org/officeDocument/2006/relationships/hyperlink" Target="http://www.apple.com/iphone/features/" TargetMode="Externa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2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21.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hyperlink" Target="https://en.wikipedia.org/wiki/Andreas_Kaplan"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36.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40.jp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9.x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50.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52.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5.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56.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image" Target="../media/image57.jpg"/><Relationship Id="rId1" Type="http://schemas.openxmlformats.org/officeDocument/2006/relationships/slideLayout" Target="../slideLayouts/slideLayout1.xml"/><Relationship Id="rId4" Type="http://schemas.openxmlformats.org/officeDocument/2006/relationships/image" Target="../media/image59.png"/></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60.jpe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62.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63.jpe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64.jpeg"/><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image" Target="../media/image67.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hyperlink" Target="http://www.smartinsights.com/managing-digital-marketing/marketing-innovation/digital-marketing-trends-2016-2017/" TargetMode="Externa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image" Target="../media/image70.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image" Target="../media/image71.png"/><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image" Target="../media/image73.png"/><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image" Target="../media/image75.png"/><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dirty="0"/>
          </a:p>
        </p:txBody>
      </p:sp>
      <p:sp>
        <p:nvSpPr>
          <p:cNvPr id="3" name="Sous-titre 2"/>
          <p:cNvSpPr>
            <a:spLocks noGrp="1"/>
          </p:cNvSpPr>
          <p:nvPr>
            <p:ph type="subTitle" idx="1"/>
          </p:nvPr>
        </p:nvSpPr>
        <p:spPr/>
        <p:txBody>
          <a:bodyPr/>
          <a:lstStyle/>
          <a:p>
            <a:endParaRPr lang="fr-FR"/>
          </a:p>
        </p:txBody>
      </p:sp>
      <p:sp>
        <p:nvSpPr>
          <p:cNvPr id="8" name="Rectangle 7"/>
          <p:cNvSpPr/>
          <p:nvPr/>
        </p:nvSpPr>
        <p:spPr>
          <a:xfrm>
            <a:off x="0" y="5276271"/>
            <a:ext cx="12192000" cy="1581730"/>
          </a:xfrm>
          <a:prstGeom prst="rect">
            <a:avLst/>
          </a:prstGeom>
          <a:solidFill>
            <a:schemeClr val="tx1">
              <a:lumMod val="75000"/>
              <a:lumOff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smtClean="0">
                <a:solidFill>
                  <a:schemeClr val="bg1"/>
                </a:solidFill>
              </a:rPr>
              <a:t>By Malek </a:t>
            </a:r>
            <a:r>
              <a:rPr lang="fr-FR" b="1" dirty="0" err="1" smtClean="0">
                <a:solidFill>
                  <a:schemeClr val="bg1"/>
                </a:solidFill>
              </a:rPr>
              <a:t>Najeh</a:t>
            </a:r>
            <a:r>
              <a:rPr lang="fr-FR" b="1" dirty="0" smtClean="0">
                <a:solidFill>
                  <a:schemeClr val="bg1"/>
                </a:solidFill>
              </a:rPr>
              <a:t> </a:t>
            </a:r>
          </a:p>
          <a:p>
            <a:pPr algn="ctr"/>
            <a:r>
              <a:rPr lang="fr-FR" b="1" dirty="0" smtClean="0">
                <a:solidFill>
                  <a:schemeClr val="bg1"/>
                </a:solidFill>
              </a:rPr>
              <a:t>Auna</a:t>
            </a:r>
            <a:endParaRPr lang="fr-FR" b="1" dirty="0">
              <a:solidFill>
                <a:schemeClr val="bg1"/>
              </a:solidFill>
            </a:endParaRPr>
          </a:p>
        </p:txBody>
      </p:sp>
      <p:pic>
        <p:nvPicPr>
          <p:cNvPr id="26626" name="Picture 2" descr="http://inspeero.com/wp-content/uploads/2013/09/mobile-marketing-4.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55707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805923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https://optiinfo.files.wordpress.com/2012/11/quality-web-traffic2.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8154473" y="3970488"/>
            <a:ext cx="3689335" cy="27651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1"/>
          <p:cNvSpPr txBox="1"/>
          <p:nvPr/>
        </p:nvSpPr>
        <p:spPr>
          <a:xfrm>
            <a:off x="1286813" y="1728989"/>
            <a:ext cx="9441287" cy="3754438"/>
          </a:xfrm>
          <a:prstGeom prst="rect">
            <a:avLst/>
          </a:prstGeom>
          <a:noFill/>
        </p:spPr>
        <p:txBody>
          <a:bodyPr wrap="square">
            <a:spAutoFit/>
          </a:bodyPr>
          <a:lstStyle/>
          <a:p>
            <a:pPr marL="285750" indent="-285750">
              <a:buFont typeface="Arial" pitchFamily="34" charset="0"/>
              <a:buChar char="•"/>
              <a:defRPr/>
            </a:pPr>
            <a:r>
              <a:rPr lang="en-US" sz="2000" dirty="0">
                <a:latin typeface="Arial" charset="0"/>
                <a:cs typeface="Arial" charset="0"/>
              </a:rPr>
              <a:t>Increase 18 fold, a compound annual growth rate of 78%.</a:t>
            </a:r>
          </a:p>
          <a:p>
            <a:pPr marL="285750" indent="-285750">
              <a:buFont typeface="Arial" pitchFamily="34" charset="0"/>
              <a:buChar char="•"/>
              <a:defRPr/>
            </a:pPr>
            <a:r>
              <a:rPr lang="en-US" sz="2000" dirty="0">
                <a:latin typeface="Arial" charset="0"/>
                <a:cs typeface="Arial" charset="0"/>
              </a:rPr>
              <a:t>Will reach 10.8 </a:t>
            </a:r>
            <a:r>
              <a:rPr lang="en-US" sz="2000" dirty="0" err="1">
                <a:latin typeface="Arial" charset="0"/>
                <a:cs typeface="Arial" charset="0"/>
              </a:rPr>
              <a:t>Exabytes</a:t>
            </a:r>
            <a:r>
              <a:rPr lang="en-US" sz="2000" dirty="0">
                <a:latin typeface="Arial" charset="0"/>
                <a:cs typeface="Arial" charset="0"/>
              </a:rPr>
              <a:t> per month in 2016, up from 597 Petabytes per month in 2011.</a:t>
            </a:r>
          </a:p>
          <a:p>
            <a:pPr marL="285750" indent="-285750">
              <a:buFont typeface="Arial" pitchFamily="34" charset="0"/>
              <a:buChar char="•"/>
              <a:defRPr/>
            </a:pPr>
            <a:endParaRPr lang="en-US" sz="2000" dirty="0">
              <a:latin typeface="Arial" charset="0"/>
              <a:cs typeface="Arial" charset="0"/>
            </a:endParaRPr>
          </a:p>
          <a:p>
            <a:pPr marL="285750" indent="-285750">
              <a:buFont typeface="Arial" pitchFamily="34" charset="0"/>
              <a:buChar char="•"/>
              <a:defRPr/>
            </a:pPr>
            <a:r>
              <a:rPr lang="en-US" sz="2000" dirty="0">
                <a:latin typeface="Arial" charset="0"/>
                <a:cs typeface="Arial" charset="0"/>
              </a:rPr>
              <a:t>Will grow 3 times faster than Global fixed IP traffic.</a:t>
            </a:r>
          </a:p>
          <a:p>
            <a:pPr>
              <a:defRPr/>
            </a:pPr>
            <a:endParaRPr lang="en-US" sz="2000" dirty="0">
              <a:latin typeface="Arial" charset="0"/>
              <a:cs typeface="Arial" charset="0"/>
            </a:endParaRPr>
          </a:p>
          <a:p>
            <a:pPr marL="285750" indent="-285750">
              <a:buFont typeface="Arial" pitchFamily="34" charset="0"/>
              <a:buChar char="•"/>
              <a:defRPr/>
            </a:pPr>
            <a:r>
              <a:rPr lang="en-US" sz="2000" dirty="0">
                <a:latin typeface="Arial" charset="0"/>
                <a:cs typeface="Arial" charset="0"/>
              </a:rPr>
              <a:t>Global Mobile was 2% of total IP traffic in 2011, and will be 10% of total IP traffic in 2016.</a:t>
            </a:r>
          </a:p>
          <a:p>
            <a:pPr marL="285750" indent="-285750">
              <a:buFont typeface="Arial" pitchFamily="34" charset="0"/>
              <a:buChar char="•"/>
              <a:defRPr/>
            </a:pPr>
            <a:endParaRPr lang="en-US" sz="2000" dirty="0">
              <a:latin typeface="Arial" charset="0"/>
              <a:cs typeface="Arial" charset="0"/>
            </a:endParaRPr>
          </a:p>
          <a:p>
            <a:pPr marL="285750" indent="-285750">
              <a:buFont typeface="Arial" pitchFamily="34" charset="0"/>
              <a:buChar char="•"/>
              <a:defRPr/>
            </a:pPr>
            <a:r>
              <a:rPr lang="en-US" sz="2000" dirty="0">
                <a:latin typeface="Arial" charset="0"/>
                <a:cs typeface="Arial" charset="0"/>
              </a:rPr>
              <a:t>Mobile data traffic in 2016 will be equivalent to 5x the volume of the entire Global Internet in 2005.</a:t>
            </a:r>
          </a:p>
          <a:p>
            <a:pPr>
              <a:defRPr/>
            </a:pPr>
            <a:endParaRPr lang="en-US" dirty="0">
              <a:latin typeface="Arial" charset="0"/>
              <a:cs typeface="Arial" charset="0"/>
            </a:endParaRPr>
          </a:p>
        </p:txBody>
      </p:sp>
      <p:sp>
        <p:nvSpPr>
          <p:cNvPr id="6" name="TextBox 5"/>
          <p:cNvSpPr txBox="1">
            <a:spLocks noChangeArrowheads="1"/>
          </p:cNvSpPr>
          <p:nvPr/>
        </p:nvSpPr>
        <p:spPr bwMode="auto">
          <a:xfrm>
            <a:off x="2148961" y="457200"/>
            <a:ext cx="6005512" cy="954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r>
              <a:rPr lang="en-US" altLang="fr-FR" sz="2800" b="1" dirty="0">
                <a:solidFill>
                  <a:schemeClr val="tx1">
                    <a:lumMod val="50000"/>
                    <a:lumOff val="50000"/>
                  </a:schemeClr>
                </a:solidFill>
              </a:rPr>
              <a:t>Global Trends Between 2011-2016</a:t>
            </a:r>
          </a:p>
          <a:p>
            <a:pPr algn="ctr" eaLnBrk="1" hangingPunct="1"/>
            <a:r>
              <a:rPr lang="en-US" altLang="fr-FR" sz="2800" b="1" dirty="0">
                <a:solidFill>
                  <a:schemeClr val="tx1">
                    <a:lumMod val="50000"/>
                    <a:lumOff val="50000"/>
                  </a:schemeClr>
                </a:solidFill>
              </a:rPr>
              <a:t>For Mobile Traffic Data</a:t>
            </a:r>
          </a:p>
        </p:txBody>
      </p:sp>
    </p:spTree>
    <p:extLst>
      <p:ext uri="{BB962C8B-B14F-4D97-AF65-F5344CB8AC3E}">
        <p14:creationId xmlns:p14="http://schemas.microsoft.com/office/powerpoint/2010/main" val="9004725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098" name="Picture 2" descr="https://tameyourself1.files.wordpress.com/2013/10/slide_234037_1123114_free.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81000" y="171941"/>
            <a:ext cx="11430000" cy="6572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148862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122" name="Picture 2" descr="http://www.soyacincau.com/wp-content/uploads/2010/12/101205-cellphone_infographic.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6454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562154"/>
          </a:xfrm>
        </p:spPr>
        <p:txBody>
          <a:bodyPr>
            <a:normAutofit fontScale="90000"/>
          </a:bodyPr>
          <a:lstStyle/>
          <a:p>
            <a:endParaRPr lang="fr-FR" dirty="0"/>
          </a:p>
        </p:txBody>
      </p:sp>
      <p:sp>
        <p:nvSpPr>
          <p:cNvPr id="3" name="Espace réservé du contenu 2"/>
          <p:cNvSpPr>
            <a:spLocks noGrp="1"/>
          </p:cNvSpPr>
          <p:nvPr>
            <p:ph idx="1"/>
          </p:nvPr>
        </p:nvSpPr>
        <p:spPr>
          <a:xfrm>
            <a:off x="838200" y="1365161"/>
            <a:ext cx="10515600" cy="4811802"/>
          </a:xfrm>
        </p:spPr>
        <p:txBody>
          <a:bodyPr/>
          <a:lstStyle/>
          <a:p>
            <a:r>
              <a:rPr lang="fr-FR" dirty="0" smtClean="0"/>
              <a:t>14,4 millions </a:t>
            </a:r>
            <a:r>
              <a:rPr lang="fr-FR" dirty="0" err="1" smtClean="0"/>
              <a:t>subscribers</a:t>
            </a:r>
            <a:r>
              <a:rPr lang="fr-FR" dirty="0" smtClean="0"/>
              <a:t> </a:t>
            </a:r>
            <a:r>
              <a:rPr lang="fr-FR" dirty="0"/>
              <a:t>o</a:t>
            </a:r>
            <a:r>
              <a:rPr lang="fr-FR" dirty="0" smtClean="0"/>
              <a:t>n the mobile phone </a:t>
            </a:r>
            <a:r>
              <a:rPr lang="fr-FR" dirty="0" err="1" smtClean="0"/>
              <a:t>operators</a:t>
            </a:r>
            <a:r>
              <a:rPr lang="fr-FR" dirty="0" smtClean="0"/>
              <a:t> (2015)</a:t>
            </a:r>
          </a:p>
          <a:p>
            <a:r>
              <a:rPr lang="fr-FR" dirty="0" smtClean="0"/>
              <a:t>63 millions </a:t>
            </a:r>
            <a:r>
              <a:rPr lang="fr-FR" dirty="0" err="1" smtClean="0"/>
              <a:t>subscriber</a:t>
            </a:r>
            <a:r>
              <a:rPr lang="fr-FR" dirty="0" smtClean="0"/>
              <a:t> on the mobile internet </a:t>
            </a:r>
          </a:p>
          <a:p>
            <a:r>
              <a:rPr lang="fr-FR" dirty="0" smtClean="0"/>
              <a:t>600.000  of </a:t>
            </a:r>
            <a:r>
              <a:rPr lang="fr-FR" dirty="0" err="1" smtClean="0"/>
              <a:t>instagram</a:t>
            </a:r>
            <a:r>
              <a:rPr lang="fr-FR" dirty="0" smtClean="0"/>
              <a:t> </a:t>
            </a:r>
            <a:r>
              <a:rPr lang="fr-FR" dirty="0" err="1" smtClean="0"/>
              <a:t>users</a:t>
            </a:r>
            <a:r>
              <a:rPr lang="fr-FR" dirty="0" smtClean="0"/>
              <a:t> in </a:t>
            </a:r>
            <a:r>
              <a:rPr lang="fr-FR" dirty="0" err="1"/>
              <a:t>T</a:t>
            </a:r>
            <a:r>
              <a:rPr lang="fr-FR" dirty="0" err="1" smtClean="0"/>
              <a:t>unisia</a:t>
            </a:r>
            <a:r>
              <a:rPr lang="fr-FR" dirty="0" smtClean="0"/>
              <a:t> ( 7th country in </a:t>
            </a:r>
            <a:r>
              <a:rPr lang="fr-FR" dirty="0" err="1"/>
              <a:t>A</a:t>
            </a:r>
            <a:r>
              <a:rPr lang="fr-FR" dirty="0" err="1" smtClean="0"/>
              <a:t>frica</a:t>
            </a:r>
            <a:r>
              <a:rPr lang="fr-FR" dirty="0" smtClean="0"/>
              <a:t>)</a:t>
            </a:r>
            <a:endParaRPr lang="fr-FR" dirty="0"/>
          </a:p>
        </p:txBody>
      </p:sp>
      <p:sp>
        <p:nvSpPr>
          <p:cNvPr id="5" name="Rectangle 4"/>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Mobile phone in </a:t>
            </a:r>
            <a:r>
              <a:rPr lang="fr-FR" sz="2400" b="1" dirty="0" err="1" smtClean="0">
                <a:latin typeface="Tiger" panose="02070300020205020404" pitchFamily="18" charset="0"/>
              </a:rPr>
              <a:t>tunisia</a:t>
            </a:r>
            <a:r>
              <a:rPr lang="fr-FR" sz="2400" b="1" dirty="0" smtClean="0">
                <a:latin typeface="Tiger" panose="02070300020205020404" pitchFamily="18" charset="0"/>
              </a:rPr>
              <a:t> </a:t>
            </a:r>
            <a:endParaRPr lang="fr-FR" sz="2400" b="1" dirty="0">
              <a:latin typeface="Tiger" panose="02070300020205020404" pitchFamily="18" charset="0"/>
            </a:endParaRPr>
          </a:p>
        </p:txBody>
      </p:sp>
      <p:pic>
        <p:nvPicPr>
          <p:cNvPr id="6" name="Image 5"/>
          <p:cNvPicPr>
            <a:picLocks noChangeAspect="1"/>
          </p:cNvPicPr>
          <p:nvPr/>
        </p:nvPicPr>
        <p:blipFill>
          <a:blip r:embed="rId2"/>
          <a:stretch>
            <a:fillRect/>
          </a:stretch>
        </p:blipFill>
        <p:spPr>
          <a:xfrm>
            <a:off x="838200" y="3022174"/>
            <a:ext cx="10020300" cy="3724275"/>
          </a:xfrm>
          <a:prstGeom prst="rect">
            <a:avLst/>
          </a:prstGeom>
        </p:spPr>
      </p:pic>
    </p:spTree>
    <p:extLst>
      <p:ext uri="{BB962C8B-B14F-4D97-AF65-F5344CB8AC3E}">
        <p14:creationId xmlns:p14="http://schemas.microsoft.com/office/powerpoint/2010/main" val="104301754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381000"/>
            <a:ext cx="8229600" cy="1143000"/>
          </a:xfrm>
        </p:spPr>
        <p:txBody>
          <a:bodyPr/>
          <a:lstStyle/>
          <a:p>
            <a:r>
              <a:rPr lang="en-US" dirty="0" smtClean="0"/>
              <a:t>Smartphones</a:t>
            </a:r>
            <a:endParaRPr lang="en-US" dirty="0"/>
          </a:p>
        </p:txBody>
      </p:sp>
      <p:sp>
        <p:nvSpPr>
          <p:cNvPr id="3" name="Content Placeholder 2"/>
          <p:cNvSpPr>
            <a:spLocks noGrp="1"/>
          </p:cNvSpPr>
          <p:nvPr>
            <p:ph idx="1"/>
          </p:nvPr>
        </p:nvSpPr>
        <p:spPr>
          <a:xfrm>
            <a:off x="6172200" y="3048000"/>
            <a:ext cx="4572000" cy="2209800"/>
          </a:xfrm>
        </p:spPr>
        <p:txBody>
          <a:bodyPr>
            <a:normAutofit fontScale="62500" lnSpcReduction="20000"/>
          </a:bodyPr>
          <a:lstStyle/>
          <a:p>
            <a:pPr marL="0" indent="0">
              <a:buNone/>
            </a:pPr>
            <a:r>
              <a:rPr lang="en-US" b="1" dirty="0" smtClean="0"/>
              <a:t>Android - </a:t>
            </a:r>
            <a:r>
              <a:rPr lang="en-US" dirty="0" smtClean="0"/>
              <a:t>Open </a:t>
            </a:r>
            <a:r>
              <a:rPr lang="en-US" dirty="0"/>
              <a:t>source software</a:t>
            </a:r>
          </a:p>
          <a:p>
            <a:pPr marL="285750" indent="-285750"/>
            <a:r>
              <a:rPr lang="en-US" dirty="0"/>
              <a:t>850,000 Devices activated everyday</a:t>
            </a:r>
          </a:p>
          <a:p>
            <a:pPr marL="285750" indent="-285750"/>
            <a:r>
              <a:rPr lang="en-US" dirty="0"/>
              <a:t>450,000 Applications Available</a:t>
            </a:r>
          </a:p>
          <a:p>
            <a:pPr marL="285750" indent="-285750"/>
            <a:r>
              <a:rPr lang="en-US" dirty="0"/>
              <a:t>300,000,000 Android devices worldwide </a:t>
            </a:r>
          </a:p>
          <a:p>
            <a:pPr marL="0" indent="0">
              <a:buNone/>
            </a:pPr>
            <a:r>
              <a:rPr lang="en-US" b="1" dirty="0" smtClean="0"/>
              <a:t>Google </a:t>
            </a:r>
            <a:r>
              <a:rPr lang="en-US" b="1" dirty="0"/>
              <a:t>Nexus S on Android</a:t>
            </a:r>
          </a:p>
          <a:p>
            <a:r>
              <a:rPr lang="en-US" dirty="0"/>
              <a:t>http://www.google.com/nexus/#/features</a:t>
            </a:r>
          </a:p>
        </p:txBody>
      </p:sp>
      <p:pic>
        <p:nvPicPr>
          <p:cNvPr id="4" name="Picture 3"/>
          <p:cNvPicPr>
            <a:picLocks noChangeAspect="1"/>
          </p:cNvPicPr>
          <p:nvPr/>
        </p:nvPicPr>
        <p:blipFill rotWithShape="1">
          <a:blip r:embed="rId3" cstate="print">
            <a:extLst>
              <a:ext uri="{28A0092B-C50C-407E-A947-70E740481C1C}">
                <a14:useLocalDpi xmlns:a14="http://schemas.microsoft.com/office/drawing/2010/main" val="0"/>
              </a:ext>
            </a:extLst>
          </a:blip>
          <a:srcRect r="50000"/>
          <a:stretch/>
        </p:blipFill>
        <p:spPr>
          <a:xfrm>
            <a:off x="1828800" y="1524000"/>
            <a:ext cx="1225936" cy="2057400"/>
          </a:xfrm>
          <a:prstGeom prst="rect">
            <a:avLst/>
          </a:prstGeom>
        </p:spPr>
      </p:pic>
      <p:pic>
        <p:nvPicPr>
          <p:cNvPr id="5" name="Picture 2"/>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b="11371"/>
          <a:stretch/>
        </p:blipFill>
        <p:spPr bwMode="auto">
          <a:xfrm>
            <a:off x="8610600" y="685801"/>
            <a:ext cx="1256700" cy="2328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Content Placeholder 2"/>
          <p:cNvSpPr txBox="1">
            <a:spLocks/>
          </p:cNvSpPr>
          <p:nvPr/>
        </p:nvSpPr>
        <p:spPr>
          <a:xfrm>
            <a:off x="3374872" y="4162590"/>
            <a:ext cx="2644928" cy="1747607"/>
          </a:xfrm>
          <a:prstGeom prst="rect">
            <a:avLst/>
          </a:prstGeom>
        </p:spPr>
        <p:txBody>
          <a:bodyPr vert="horz">
            <a:normAutofit fontScale="70000" lnSpcReduction="20000"/>
          </a:bodyPr>
          <a:lstStyle>
            <a:lvl1pPr marL="365760" indent="-256032" algn="l" rtl="0" eaLnBrk="1" latinLnBrk="0" hangingPunct="1">
              <a:spcBef>
                <a:spcPts val="400"/>
              </a:spcBef>
              <a:spcAft>
                <a:spcPts val="0"/>
              </a:spcAft>
              <a:buClr>
                <a:schemeClr val="accent1"/>
              </a:buClr>
              <a:buSzPct val="68000"/>
              <a:buFont typeface="Wingdings 3"/>
              <a:buChar char=""/>
              <a:defRPr kumimoji="0" sz="2700" kern="1200">
                <a:solidFill>
                  <a:schemeClr val="tx1"/>
                </a:solidFill>
                <a:latin typeface="+mn-lt"/>
                <a:ea typeface="+mn-ea"/>
                <a:cs typeface="+mn-cs"/>
              </a:defRPr>
            </a:lvl1pPr>
            <a:lvl2pPr marL="621792" indent="-228600" algn="l" rtl="0" eaLnBrk="1" latinLnBrk="0" hangingPunct="1">
              <a:spcBef>
                <a:spcPts val="324"/>
              </a:spcBef>
              <a:buClr>
                <a:schemeClr val="accent1"/>
              </a:buClr>
              <a:buFont typeface="Verdana"/>
              <a:buChar char="◦"/>
              <a:defRPr kumimoji="0" sz="2300" kern="1200">
                <a:solidFill>
                  <a:schemeClr val="tx1"/>
                </a:solidFill>
                <a:latin typeface="+mn-lt"/>
                <a:ea typeface="+mn-ea"/>
                <a:cs typeface="+mn-cs"/>
              </a:defRPr>
            </a:lvl2pPr>
            <a:lvl3pPr marL="859536" indent="-228600" algn="l" rtl="0" eaLnBrk="1" latinLnBrk="0" hangingPunct="1">
              <a:spcBef>
                <a:spcPts val="350"/>
              </a:spcBef>
              <a:buClr>
                <a:schemeClr val="accent2"/>
              </a:buClr>
              <a:buSzPct val="100000"/>
              <a:buFont typeface="Wingdings 2"/>
              <a:buChar char=""/>
              <a:defRPr kumimoji="0" sz="2100" kern="1200">
                <a:solidFill>
                  <a:schemeClr val="tx1"/>
                </a:solidFill>
                <a:latin typeface="+mn-lt"/>
                <a:ea typeface="+mn-ea"/>
                <a:cs typeface="+mn-cs"/>
              </a:defRPr>
            </a:lvl3pPr>
            <a:lvl4pPr marL="1143000" indent="-228600" algn="l" rtl="0" eaLnBrk="1" latinLnBrk="0" hangingPunct="1">
              <a:spcBef>
                <a:spcPts val="350"/>
              </a:spcBef>
              <a:buClr>
                <a:schemeClr val="accent2"/>
              </a:buClr>
              <a:buFont typeface="Wingdings 2"/>
              <a:buChar char=""/>
              <a:defRPr kumimoji="0" sz="1900" kern="1200">
                <a:solidFill>
                  <a:schemeClr val="tx1"/>
                </a:solidFill>
                <a:latin typeface="+mn-lt"/>
                <a:ea typeface="+mn-ea"/>
                <a:cs typeface="+mn-cs"/>
              </a:defRPr>
            </a:lvl4pPr>
            <a:lvl5pPr marL="1371600" indent="-228600" algn="l" rtl="0" eaLnBrk="1" latinLnBrk="0" hangingPunct="1">
              <a:spcBef>
                <a:spcPts val="350"/>
              </a:spcBef>
              <a:buClr>
                <a:schemeClr val="accent2"/>
              </a:buClr>
              <a:buFont typeface="Wingdings 2"/>
              <a:buChar char=""/>
              <a:defRPr kumimoji="0" sz="1800" kern="1200">
                <a:solidFill>
                  <a:schemeClr val="tx1"/>
                </a:solidFill>
                <a:latin typeface="+mn-lt"/>
                <a:ea typeface="+mn-ea"/>
                <a:cs typeface="+mn-cs"/>
              </a:defRPr>
            </a:lvl5pPr>
            <a:lvl6pPr marL="1600200" indent="-228600" algn="l" rtl="0" eaLnBrk="1" latinLnBrk="0" hangingPunct="1">
              <a:spcBef>
                <a:spcPts val="350"/>
              </a:spcBef>
              <a:buClr>
                <a:schemeClr val="accent3"/>
              </a:buClr>
              <a:buFont typeface="Wingdings 2"/>
              <a:buChar char=""/>
              <a:defRPr kumimoji="0" sz="1800" kern="1200">
                <a:solidFill>
                  <a:schemeClr val="tx1"/>
                </a:solidFill>
                <a:latin typeface="+mn-lt"/>
                <a:ea typeface="+mn-ea"/>
                <a:cs typeface="+mn-cs"/>
              </a:defRPr>
            </a:lvl6pPr>
            <a:lvl7pPr marL="18288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7pPr>
            <a:lvl8pPr marL="2057400" indent="-228600" algn="l" rtl="0" eaLnBrk="1" latinLnBrk="0" hangingPunct="1">
              <a:spcBef>
                <a:spcPts val="350"/>
              </a:spcBef>
              <a:buClr>
                <a:schemeClr val="accent3"/>
              </a:buClr>
              <a:buFont typeface="Wingdings 2"/>
              <a:buChar char=""/>
              <a:defRPr kumimoji="0" sz="1600" kern="1200">
                <a:solidFill>
                  <a:schemeClr val="tx1"/>
                </a:solidFill>
                <a:latin typeface="+mn-lt"/>
                <a:ea typeface="+mn-ea"/>
                <a:cs typeface="+mn-cs"/>
              </a:defRPr>
            </a:lvl8pPr>
            <a:lvl9pPr marL="2286000" indent="-228600" algn="l" rtl="0" eaLnBrk="1" latinLnBrk="0" hangingPunct="1">
              <a:spcBef>
                <a:spcPts val="350"/>
              </a:spcBef>
              <a:buClr>
                <a:schemeClr val="accent3"/>
              </a:buClr>
              <a:buFont typeface="Wingdings 2"/>
              <a:buChar char=""/>
              <a:defRPr kumimoji="0" sz="1600" kern="1200" baseline="0">
                <a:solidFill>
                  <a:schemeClr val="tx1"/>
                </a:solidFill>
                <a:latin typeface="+mn-lt"/>
                <a:ea typeface="+mn-ea"/>
                <a:cs typeface="+mn-cs"/>
              </a:defRPr>
            </a:lvl9pPr>
            <a:extLst/>
          </a:lstStyle>
          <a:p>
            <a:pPr marL="109728" indent="0">
              <a:buNone/>
            </a:pPr>
            <a:r>
              <a:rPr lang="en-US" b="1" dirty="0"/>
              <a:t>Apple </a:t>
            </a:r>
            <a:r>
              <a:rPr lang="en-US" b="1" dirty="0" err="1"/>
              <a:t>Iphone</a:t>
            </a:r>
            <a:endParaRPr lang="en-US" b="1" dirty="0"/>
          </a:p>
          <a:p>
            <a:pPr marL="109728" indent="0">
              <a:buNone/>
            </a:pPr>
            <a:r>
              <a:rPr lang="en-US" dirty="0">
                <a:hlinkClick r:id="rId5"/>
              </a:rPr>
              <a:t>http://www.apple.com/iphone/features/</a:t>
            </a:r>
            <a:endParaRPr lang="en-US" dirty="0"/>
          </a:p>
          <a:p>
            <a:pPr marL="285750" indent="-285750">
              <a:buFont typeface="Arial" pitchFamily="34" charset="0"/>
              <a:buChar char="•"/>
            </a:pPr>
            <a:r>
              <a:rPr lang="en-US" dirty="0" err="1"/>
              <a:t>Siri</a:t>
            </a:r>
            <a:endParaRPr lang="en-US" dirty="0"/>
          </a:p>
          <a:p>
            <a:pPr marL="285750" indent="-285750">
              <a:buFont typeface="Arial" pitchFamily="34" charset="0"/>
              <a:buChar char="•"/>
            </a:pPr>
            <a:r>
              <a:rPr lang="en-US" b="1" dirty="0"/>
              <a:t>1080P Video Recording</a:t>
            </a:r>
          </a:p>
          <a:p>
            <a:pPr marL="285750" indent="-285750">
              <a:buFont typeface="Arial" pitchFamily="34" charset="0"/>
              <a:buChar char="•"/>
            </a:pPr>
            <a:endParaRPr lang="en-US" b="1" dirty="0"/>
          </a:p>
        </p:txBody>
      </p:sp>
      <p:sp>
        <p:nvSpPr>
          <p:cNvPr id="9" name="Content Placeholder 2"/>
          <p:cNvSpPr txBox="1">
            <a:spLocks/>
          </p:cNvSpPr>
          <p:nvPr/>
        </p:nvSpPr>
        <p:spPr>
          <a:xfrm>
            <a:off x="3124200" y="1709930"/>
            <a:ext cx="3962400" cy="1795271"/>
          </a:xfrm>
          <a:prstGeom prst="rect">
            <a:avLst/>
          </a:prstGeom>
        </p:spPr>
        <p:txBody>
          <a:bodyPr vert="horz">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109728" indent="0">
              <a:buNone/>
            </a:pPr>
            <a:r>
              <a:rPr lang="en-US" b="1" dirty="0"/>
              <a:t>BlackBerry</a:t>
            </a:r>
          </a:p>
          <a:p>
            <a:r>
              <a:rPr lang="en-US" dirty="0"/>
              <a:t>BBM – Popular IM application available only to Blackberry</a:t>
            </a:r>
          </a:p>
          <a:p>
            <a:r>
              <a:rPr lang="en-US" dirty="0"/>
              <a:t>Enterprise Email System</a:t>
            </a:r>
          </a:p>
          <a:p>
            <a:r>
              <a:rPr lang="en-US" dirty="0"/>
              <a:t>Enhanced Security features</a:t>
            </a:r>
          </a:p>
          <a:p>
            <a:r>
              <a:rPr lang="en-US" dirty="0"/>
              <a:t>Limited Applications</a:t>
            </a:r>
          </a:p>
        </p:txBody>
      </p:sp>
      <p:pic>
        <p:nvPicPr>
          <p:cNvPr id="10" name="Picture 2"/>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185764" y="1558968"/>
            <a:ext cx="1217416" cy="914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Title 1"/>
          <p:cNvSpPr txBox="1">
            <a:spLocks/>
          </p:cNvSpPr>
          <p:nvPr/>
        </p:nvSpPr>
        <p:spPr>
          <a:xfrm>
            <a:off x="3581400" y="5943600"/>
            <a:ext cx="5160420" cy="893766"/>
          </a:xfrm>
          <a:prstGeom prst="rect">
            <a:avLst/>
          </a:prstGeom>
        </p:spPr>
        <p:txBody>
          <a:bodyPr vert="horz" lIns="0" rIns="0" bIns="0" anchor="b">
            <a:normAutofit fontScale="62500" lnSpcReduction="20000"/>
          </a:bodyPr>
          <a:lstStyle>
            <a:lvl1pPr algn="l" rtl="0" eaLnBrk="1" latinLnBrk="0" hangingPunct="1">
              <a:spcBef>
                <a:spcPct val="0"/>
              </a:spcBef>
              <a:buNone/>
              <a:defRPr kumimoji="0" sz="5000" b="0" kern="1200">
                <a:ln>
                  <a:noFill/>
                </a:ln>
                <a:solidFill>
                  <a:schemeClr val="tx2"/>
                </a:solidFill>
                <a:effectLst/>
                <a:latin typeface="+mj-lt"/>
                <a:ea typeface="+mj-ea"/>
                <a:cs typeface="+mj-cs"/>
              </a:defRPr>
            </a:lvl1pPr>
          </a:lstStyle>
          <a:p>
            <a:r>
              <a:rPr lang="en-US" dirty="0"/>
              <a:t>What Smartphone do you have?</a:t>
            </a:r>
          </a:p>
        </p:txBody>
      </p:sp>
      <p:pic>
        <p:nvPicPr>
          <p:cNvPr id="12" name="Picture 2"/>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589999" y="4095685"/>
            <a:ext cx="1757397" cy="1814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1900664"/>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5"/>
          <p:cNvSpPr txBox="1">
            <a:spLocks noChangeArrowheads="1"/>
          </p:cNvSpPr>
          <p:nvPr/>
        </p:nvSpPr>
        <p:spPr bwMode="auto">
          <a:xfrm>
            <a:off x="997039" y="1462824"/>
            <a:ext cx="9867363" cy="40934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buFont typeface="Arial" panose="020B0604020202020204" pitchFamily="34" charset="0"/>
              <a:buChar char="•"/>
            </a:pPr>
            <a:r>
              <a:rPr lang="en-US" altLang="fr-FR" sz="2000" dirty="0"/>
              <a:t>Overall by 2016, Forrester expects advertisers to spend $77 billion on interactive marketing. The consultancy broke out spending estimates in 2016 versus 2011 in these categories:</a:t>
            </a:r>
            <a:br>
              <a:rPr lang="en-US" altLang="fr-FR" sz="2000" dirty="0"/>
            </a:br>
            <a:r>
              <a:rPr lang="en-US" altLang="fr-FR" sz="2000" dirty="0"/>
              <a:t/>
            </a:r>
            <a:br>
              <a:rPr lang="en-US" altLang="fr-FR" sz="2000" dirty="0"/>
            </a:br>
            <a:r>
              <a:rPr lang="en-US" altLang="fr-FR" sz="2000" b="1" dirty="0"/>
              <a:t>* Search marketing</a:t>
            </a:r>
            <a:r>
              <a:rPr lang="en-US" altLang="fr-FR" sz="2000" dirty="0"/>
              <a:t>: $33.3 billion, up 78 percent over the five-year period.</a:t>
            </a:r>
          </a:p>
          <a:p>
            <a:pPr eaLnBrk="1" hangingPunct="1"/>
            <a:r>
              <a:rPr lang="en-US" altLang="fr-FR" sz="2000" dirty="0"/>
              <a:t/>
            </a:r>
            <a:br>
              <a:rPr lang="en-US" altLang="fr-FR" sz="2000" dirty="0"/>
            </a:br>
            <a:r>
              <a:rPr lang="en-US" altLang="fr-FR" sz="2000" dirty="0"/>
              <a:t>* </a:t>
            </a:r>
            <a:r>
              <a:rPr lang="en-US" altLang="fr-FR" sz="2000" b="1" dirty="0"/>
              <a:t>Display advertising</a:t>
            </a:r>
            <a:r>
              <a:rPr lang="en-US" altLang="fr-FR" sz="2000" dirty="0"/>
              <a:t>: $27.6 billion, up 152 percent.</a:t>
            </a:r>
          </a:p>
          <a:p>
            <a:pPr eaLnBrk="1" hangingPunct="1"/>
            <a:r>
              <a:rPr lang="en-US" altLang="fr-FR" sz="2000" dirty="0"/>
              <a:t/>
            </a:r>
            <a:br>
              <a:rPr lang="en-US" altLang="fr-FR" sz="2000" dirty="0"/>
            </a:br>
            <a:r>
              <a:rPr lang="en-US" altLang="fr-FR" sz="2000" b="1" dirty="0"/>
              <a:t>* Mobile marketing</a:t>
            </a:r>
            <a:r>
              <a:rPr lang="en-US" altLang="fr-FR" sz="2000" dirty="0"/>
              <a:t>: $8.2 billion</a:t>
            </a:r>
            <a:r>
              <a:rPr lang="en-US" altLang="fr-FR" sz="2000" b="1" dirty="0">
                <a:solidFill>
                  <a:schemeClr val="accent1"/>
                </a:solidFill>
              </a:rPr>
              <a:t>, up 399 percent.</a:t>
            </a:r>
          </a:p>
          <a:p>
            <a:pPr eaLnBrk="1" hangingPunct="1"/>
            <a:r>
              <a:rPr lang="en-US" altLang="fr-FR" sz="2000" dirty="0"/>
              <a:t/>
            </a:r>
            <a:br>
              <a:rPr lang="en-US" altLang="fr-FR" sz="2000" dirty="0"/>
            </a:br>
            <a:r>
              <a:rPr lang="en-US" altLang="fr-FR" sz="2000" dirty="0"/>
              <a:t>* </a:t>
            </a:r>
            <a:r>
              <a:rPr lang="en-US" altLang="fr-FR" sz="2000" b="1" dirty="0"/>
              <a:t>Social media marketing</a:t>
            </a:r>
            <a:r>
              <a:rPr lang="en-US" altLang="fr-FR" sz="2000" dirty="0"/>
              <a:t>: $5 billion, up 214 percent.</a:t>
            </a:r>
          </a:p>
          <a:p>
            <a:pPr eaLnBrk="1" hangingPunct="1"/>
            <a:r>
              <a:rPr lang="en-US" altLang="fr-FR" sz="2000" dirty="0"/>
              <a:t/>
            </a:r>
            <a:br>
              <a:rPr lang="en-US" altLang="fr-FR" sz="2000" dirty="0"/>
            </a:br>
            <a:r>
              <a:rPr lang="en-US" altLang="fr-FR" sz="2000" dirty="0"/>
              <a:t>* </a:t>
            </a:r>
            <a:r>
              <a:rPr lang="en-US" altLang="fr-FR" sz="2000" b="1" dirty="0"/>
              <a:t>Email marketing</a:t>
            </a:r>
            <a:r>
              <a:rPr lang="en-US" altLang="fr-FR" sz="2000" dirty="0"/>
              <a:t>: $2.5 billion, up 63 percent</a:t>
            </a:r>
          </a:p>
        </p:txBody>
      </p:sp>
      <p:pic>
        <p:nvPicPr>
          <p:cNvPr id="7170" name="Picture 2" descr="https://i0.wp.com/www.abcargent.com/wp-content/uploads/2014/01/comment-gagner-de-l-argent-cochon_837x5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73808" y="3765884"/>
            <a:ext cx="3817144" cy="25447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596340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a:spLocks noChangeArrowheads="1"/>
          </p:cNvSpPr>
          <p:nvPr/>
        </p:nvSpPr>
        <p:spPr bwMode="auto">
          <a:xfrm>
            <a:off x="1330816" y="2942823"/>
            <a:ext cx="8001000" cy="294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342900" indent="-342900" eaLnBrk="0" hangingPunct="0">
              <a:defRPr>
                <a:solidFill>
                  <a:schemeClr val="tx1"/>
                </a:solidFill>
                <a:latin typeface="Arial" panose="020B0604020202020204" pitchFamily="34" charset="0"/>
                <a:cs typeface="Arial" panose="020B0604020202020204" pitchFamily="34" charset="0"/>
              </a:defRPr>
            </a:lvl1pPr>
            <a:lvl2pPr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lvl="1" eaLnBrk="1" hangingPunct="1">
              <a:lnSpc>
                <a:spcPct val="150000"/>
              </a:lnSpc>
              <a:buFont typeface="Arial" panose="020B0604020202020204" pitchFamily="34" charset="0"/>
              <a:buChar char="•"/>
            </a:pPr>
            <a:r>
              <a:rPr lang="en-US" altLang="fr-FR" b="1" dirty="0"/>
              <a:t>Easy to Use</a:t>
            </a:r>
            <a:r>
              <a:rPr lang="en-US" altLang="fr-FR" dirty="0"/>
              <a:t>:	Most interactions in one or two clicks</a:t>
            </a:r>
          </a:p>
          <a:p>
            <a:pPr lvl="1" eaLnBrk="1" hangingPunct="1">
              <a:lnSpc>
                <a:spcPct val="150000"/>
              </a:lnSpc>
              <a:buFont typeface="Arial" panose="020B0604020202020204" pitchFamily="34" charset="0"/>
              <a:buChar char="•"/>
            </a:pPr>
            <a:r>
              <a:rPr lang="en-US" altLang="fr-FR" b="1" dirty="0"/>
              <a:t>Creates database</a:t>
            </a:r>
            <a:r>
              <a:rPr lang="en-US" altLang="fr-FR" dirty="0"/>
              <a:t>: 	Consumers opt-in to receive offers</a:t>
            </a:r>
          </a:p>
          <a:p>
            <a:pPr lvl="1" eaLnBrk="1" hangingPunct="1">
              <a:lnSpc>
                <a:spcPct val="150000"/>
              </a:lnSpc>
              <a:buFont typeface="Arial" panose="020B0604020202020204" pitchFamily="34" charset="0"/>
              <a:buChar char="•"/>
            </a:pPr>
            <a:r>
              <a:rPr lang="en-US" altLang="fr-FR" b="1" dirty="0"/>
              <a:t>Customizable</a:t>
            </a:r>
            <a:r>
              <a:rPr lang="en-US" altLang="fr-FR" dirty="0"/>
              <a:t>: 	Limited only by creativity</a:t>
            </a:r>
          </a:p>
          <a:p>
            <a:pPr lvl="1" eaLnBrk="1" hangingPunct="1">
              <a:lnSpc>
                <a:spcPct val="150000"/>
              </a:lnSpc>
              <a:buFont typeface="Arial" panose="020B0604020202020204" pitchFamily="34" charset="0"/>
              <a:buChar char="•"/>
            </a:pPr>
            <a:r>
              <a:rPr lang="en-US" altLang="fr-FR" b="1" dirty="0"/>
              <a:t>Instant Response:	</a:t>
            </a:r>
            <a:r>
              <a:rPr lang="en-US" altLang="fr-FR" dirty="0"/>
              <a:t>Coupons, links, and codes acted upon</a:t>
            </a:r>
            <a:endParaRPr lang="en-US" altLang="fr-FR" b="1" dirty="0"/>
          </a:p>
          <a:p>
            <a:pPr lvl="1" eaLnBrk="1" hangingPunct="1">
              <a:lnSpc>
                <a:spcPct val="150000"/>
              </a:lnSpc>
              <a:buFont typeface="Arial" panose="020B0604020202020204" pitchFamily="34" charset="0"/>
              <a:buChar char="•"/>
            </a:pPr>
            <a:r>
              <a:rPr lang="en-US" altLang="fr-FR" b="1" dirty="0"/>
              <a:t>Strong Delivery:</a:t>
            </a:r>
            <a:r>
              <a:rPr lang="en-US" altLang="fr-FR" dirty="0"/>
              <a:t>	Messages delivered and read in &lt; 24 hours</a:t>
            </a:r>
          </a:p>
          <a:p>
            <a:pPr lvl="1" eaLnBrk="1" hangingPunct="1">
              <a:lnSpc>
                <a:spcPct val="150000"/>
              </a:lnSpc>
              <a:buFont typeface="Arial" panose="020B0604020202020204" pitchFamily="34" charset="0"/>
              <a:buChar char="•"/>
            </a:pPr>
            <a:r>
              <a:rPr lang="en-US" altLang="fr-FR" b="1" dirty="0"/>
              <a:t>Scalable:</a:t>
            </a:r>
            <a:r>
              <a:rPr lang="en-US" altLang="fr-FR" dirty="0"/>
              <a:t>		Can use several platforms, with room for growth</a:t>
            </a:r>
          </a:p>
          <a:p>
            <a:pPr lvl="1" eaLnBrk="1" hangingPunct="1">
              <a:lnSpc>
                <a:spcPct val="150000"/>
              </a:lnSpc>
              <a:buFont typeface="Arial" panose="020B0604020202020204" pitchFamily="34" charset="0"/>
              <a:buChar char="•"/>
            </a:pPr>
            <a:r>
              <a:rPr lang="en-US" altLang="fr-FR" b="1" dirty="0"/>
              <a:t>Cost Effective:</a:t>
            </a:r>
            <a:r>
              <a:rPr lang="en-US" altLang="fr-FR" dirty="0"/>
              <a:t>	Cost of Entry in the </a:t>
            </a:r>
            <a:r>
              <a:rPr lang="en-US" altLang="fr-FR" i="1" dirty="0"/>
              <a:t>$$$,</a:t>
            </a:r>
            <a:r>
              <a:rPr lang="en-US" altLang="fr-FR" dirty="0"/>
              <a:t> not the </a:t>
            </a:r>
            <a:r>
              <a:rPr lang="en-US" altLang="fr-FR" i="1" dirty="0"/>
              <a:t>$,$$$</a:t>
            </a:r>
          </a:p>
        </p:txBody>
      </p:sp>
      <p:sp>
        <p:nvSpPr>
          <p:cNvPr id="5" name="Rectangle 4"/>
          <p:cNvSpPr/>
          <p:nvPr/>
        </p:nvSpPr>
        <p:spPr>
          <a:xfrm>
            <a:off x="2094963" y="824216"/>
            <a:ext cx="7834648" cy="1384995"/>
          </a:xfrm>
          <a:prstGeom prst="rect">
            <a:avLst/>
          </a:prstGeom>
        </p:spPr>
        <p:txBody>
          <a:bodyPr wrap="square">
            <a:spAutoFit/>
          </a:bodyPr>
          <a:lstStyle/>
          <a:p>
            <a:r>
              <a:rPr lang="en-US" altLang="fr-FR" sz="2800" dirty="0">
                <a:solidFill>
                  <a:srgbClr val="EB0556"/>
                </a:solidFill>
              </a:rPr>
              <a:t>How can mobile marketing provide benefit?</a:t>
            </a:r>
            <a:br>
              <a:rPr lang="en-US" altLang="fr-FR" sz="2800" dirty="0">
                <a:solidFill>
                  <a:srgbClr val="EB0556"/>
                </a:solidFill>
              </a:rPr>
            </a:br>
            <a:r>
              <a:rPr lang="en-US" altLang="fr-FR" sz="2800" dirty="0"/>
              <a:t/>
            </a:r>
            <a:br>
              <a:rPr lang="en-US" altLang="fr-FR" sz="2800" dirty="0"/>
            </a:br>
            <a:r>
              <a:rPr lang="en-US" altLang="fr-FR" sz="2800" dirty="0"/>
              <a:t>    </a:t>
            </a:r>
            <a:endParaRPr lang="fr-FR" dirty="0"/>
          </a:p>
        </p:txBody>
      </p:sp>
      <p:pic>
        <p:nvPicPr>
          <p:cNvPr id="11266" name="Picture 2" descr="https://www.steuern-easy.ch/fileadmin/_processed_/csm_Gewinnsteuer_86d98dd781.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77603" y="824216"/>
            <a:ext cx="2857500" cy="2847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2881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27844693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89977"/>
            <a:ext cx="6238875" cy="1623960"/>
          </a:xfrm>
          <a:prstGeom prst="rect">
            <a:avLst/>
          </a:prstGeom>
        </p:spPr>
      </p:pic>
      <p:pic>
        <p:nvPicPr>
          <p:cNvPr id="5" name="Image 4"/>
          <p:cNvPicPr>
            <a:picLocks noChangeAspect="1"/>
          </p:cNvPicPr>
          <p:nvPr/>
        </p:nvPicPr>
        <p:blipFill>
          <a:blip r:embed="rId3"/>
          <a:stretch>
            <a:fillRect/>
          </a:stretch>
        </p:blipFill>
        <p:spPr>
          <a:xfrm>
            <a:off x="6238875" y="1780973"/>
            <a:ext cx="5562600" cy="1017866"/>
          </a:xfrm>
          <a:prstGeom prst="rect">
            <a:avLst/>
          </a:prstGeom>
        </p:spPr>
      </p:pic>
      <p:sp>
        <p:nvSpPr>
          <p:cNvPr id="6" name="ZoneTexte 5"/>
          <p:cNvSpPr txBox="1"/>
          <p:nvPr/>
        </p:nvSpPr>
        <p:spPr>
          <a:xfrm>
            <a:off x="512909" y="1749476"/>
            <a:ext cx="5530681" cy="615553"/>
          </a:xfrm>
          <a:prstGeom prst="rect">
            <a:avLst/>
          </a:prstGeom>
          <a:noFill/>
        </p:spPr>
        <p:txBody>
          <a:bodyPr wrap="none" rtlCol="0">
            <a:spAutoFit/>
          </a:bodyPr>
          <a:lstStyle/>
          <a:p>
            <a:r>
              <a:rPr lang="fr-FR" sz="3400" b="1" dirty="0">
                <a:effectLst>
                  <a:outerShdw blurRad="38100" dist="38100" dir="2700000" algn="tl">
                    <a:srgbClr val="000000">
                      <a:alpha val="43137"/>
                    </a:srgbClr>
                  </a:outerShdw>
                </a:effectLst>
                <a:latin typeface="Comic Sans MS" panose="030F0702030302020204" pitchFamily="66" charset="0"/>
              </a:rPr>
              <a:t>MOBILE APPLICATIONS</a:t>
            </a:r>
          </a:p>
        </p:txBody>
      </p:sp>
      <p:sp>
        <p:nvSpPr>
          <p:cNvPr id="7" name="ZoneTexte 6"/>
          <p:cNvSpPr txBox="1"/>
          <p:nvPr/>
        </p:nvSpPr>
        <p:spPr>
          <a:xfrm>
            <a:off x="512909" y="3016123"/>
            <a:ext cx="6271269" cy="615553"/>
          </a:xfrm>
          <a:prstGeom prst="rect">
            <a:avLst/>
          </a:prstGeom>
          <a:noFill/>
        </p:spPr>
        <p:txBody>
          <a:bodyPr wrap="none" rtlCol="0">
            <a:spAutoFit/>
          </a:bodyPr>
          <a:lstStyle/>
          <a:p>
            <a:r>
              <a:rPr lang="fr-FR" sz="3400" b="1" dirty="0" smtClean="0">
                <a:effectLst>
                  <a:outerShdw blurRad="38100" dist="38100" dir="2700000" algn="tl">
                    <a:srgbClr val="000000">
                      <a:alpha val="43137"/>
                    </a:srgbClr>
                  </a:outerShdw>
                </a:effectLst>
                <a:latin typeface="Comic Sans MS" panose="030F0702030302020204" pitchFamily="66" charset="0"/>
              </a:rPr>
              <a:t>Mobile web sites/Mobile </a:t>
            </a:r>
            <a:r>
              <a:rPr lang="fr-FR" sz="3400" b="1" dirty="0" err="1" smtClean="0">
                <a:effectLst>
                  <a:outerShdw blurRad="38100" dist="38100" dir="2700000" algn="tl">
                    <a:srgbClr val="000000">
                      <a:alpha val="43137"/>
                    </a:srgbClr>
                  </a:outerShdw>
                </a:effectLst>
                <a:latin typeface="Comic Sans MS" panose="030F0702030302020204" pitchFamily="66" charset="0"/>
              </a:rPr>
              <a:t>Ads</a:t>
            </a:r>
            <a:endParaRPr lang="fr-FR" sz="3400" b="1" dirty="0">
              <a:effectLst>
                <a:outerShdw blurRad="38100" dist="38100" dir="2700000" algn="tl">
                  <a:srgbClr val="000000">
                    <a:alpha val="43137"/>
                  </a:srgbClr>
                </a:outerShdw>
              </a:effectLst>
              <a:latin typeface="Comic Sans MS" panose="030F0702030302020204" pitchFamily="66" charset="0"/>
            </a:endParaRPr>
          </a:p>
        </p:txBody>
      </p:sp>
      <p:sp>
        <p:nvSpPr>
          <p:cNvPr id="8" name="ZoneTexte 7"/>
          <p:cNvSpPr txBox="1"/>
          <p:nvPr/>
        </p:nvSpPr>
        <p:spPr>
          <a:xfrm>
            <a:off x="6238875" y="-29966"/>
            <a:ext cx="5832045" cy="1077218"/>
          </a:xfrm>
          <a:prstGeom prst="rect">
            <a:avLst/>
          </a:prstGeom>
          <a:noFill/>
        </p:spPr>
        <p:txBody>
          <a:bodyPr wrap="none" rtlCol="0">
            <a:spAutoFit/>
          </a:bodyPr>
          <a:lstStyle/>
          <a:p>
            <a:pPr algn="ctr"/>
            <a:r>
              <a:rPr lang="fr-FR" sz="3200" b="1" dirty="0" smtClean="0">
                <a:effectLst>
                  <a:outerShdw blurRad="38100" dist="38100" dir="2700000" algn="tl">
                    <a:srgbClr val="000000">
                      <a:alpha val="43137"/>
                    </a:srgbClr>
                  </a:outerShdw>
                </a:effectLst>
                <a:latin typeface="Comic Sans MS" panose="030F0702030302020204" pitchFamily="66" charset="0"/>
              </a:rPr>
              <a:t>MMS</a:t>
            </a:r>
          </a:p>
          <a:p>
            <a:pPr algn="ctr"/>
            <a:r>
              <a:rPr lang="fr-FR" sz="3200" dirty="0" err="1" smtClean="0">
                <a:effectLst>
                  <a:outerShdw blurRad="38100" dist="38100" dir="2700000" algn="tl">
                    <a:srgbClr val="000000">
                      <a:alpha val="43137"/>
                    </a:srgbClr>
                  </a:outerShdw>
                </a:effectLst>
                <a:latin typeface="Comic Sans MS" panose="030F0702030302020204" pitchFamily="66" charset="0"/>
              </a:rPr>
              <a:t>Multimedia</a:t>
            </a:r>
            <a:r>
              <a:rPr lang="fr-FR" sz="3200" dirty="0" smtClean="0">
                <a:effectLst>
                  <a:outerShdw blurRad="38100" dist="38100" dir="2700000" algn="tl">
                    <a:srgbClr val="000000">
                      <a:alpha val="43137"/>
                    </a:srgbClr>
                  </a:outerShdw>
                </a:effectLst>
                <a:latin typeface="Comic Sans MS" panose="030F0702030302020204" pitchFamily="66" charset="0"/>
              </a:rPr>
              <a:t> messaging service</a:t>
            </a:r>
            <a:endParaRPr lang="fr-FR" sz="3200" dirty="0">
              <a:effectLst>
                <a:outerShdw blurRad="38100" dist="38100" dir="2700000" algn="tl">
                  <a:srgbClr val="000000">
                    <a:alpha val="43137"/>
                  </a:srgbClr>
                </a:outerShdw>
              </a:effectLst>
              <a:latin typeface="Comic Sans MS" panose="030F0702030302020204" pitchFamily="66" charset="0"/>
            </a:endParaRPr>
          </a:p>
        </p:txBody>
      </p:sp>
      <p:pic>
        <p:nvPicPr>
          <p:cNvPr id="12290" name="Picture 2" descr="Image result for mobile marketi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98783" y="3853909"/>
            <a:ext cx="11728174" cy="2857500"/>
          </a:xfrm>
          <a:prstGeom prst="rect">
            <a:avLst/>
          </a:prstGeom>
          <a:noFill/>
          <a:extLst>
            <a:ext uri="{909E8E84-426E-40DD-AFC4-6F175D3DCCD1}">
              <a14:hiddenFill xmlns:a14="http://schemas.microsoft.com/office/drawing/2010/main">
                <a:solidFill>
                  <a:srgbClr val="FFFFFF"/>
                </a:solidFill>
              </a14:hiddenFill>
            </a:ext>
          </a:extLst>
        </p:spPr>
      </p:pic>
      <p:sp>
        <p:nvSpPr>
          <p:cNvPr id="9" name="ZoneTexte 8"/>
          <p:cNvSpPr txBox="1"/>
          <p:nvPr/>
        </p:nvSpPr>
        <p:spPr>
          <a:xfrm>
            <a:off x="6662868" y="2633226"/>
            <a:ext cx="4984057" cy="553998"/>
          </a:xfrm>
          <a:prstGeom prst="rect">
            <a:avLst/>
          </a:prstGeom>
          <a:noFill/>
        </p:spPr>
        <p:txBody>
          <a:bodyPr wrap="none" rtlCol="0">
            <a:spAutoFit/>
          </a:bodyPr>
          <a:lstStyle/>
          <a:p>
            <a:r>
              <a:rPr lang="fr-FR" sz="3000" b="1" dirty="0">
                <a:effectLst>
                  <a:outerShdw blurRad="38100" dist="38100" dir="2700000" algn="tl">
                    <a:srgbClr val="000000">
                      <a:alpha val="43137"/>
                    </a:srgbClr>
                  </a:outerShdw>
                </a:effectLst>
                <a:latin typeface="Comic Sans MS" panose="030F0702030302020204" pitchFamily="66" charset="0"/>
              </a:rPr>
              <a:t>Location-</a:t>
            </a:r>
            <a:r>
              <a:rPr lang="fr-FR" sz="3000" b="1" dirty="0" err="1">
                <a:effectLst>
                  <a:outerShdw blurRad="38100" dist="38100" dir="2700000" algn="tl">
                    <a:srgbClr val="000000">
                      <a:alpha val="43137"/>
                    </a:srgbClr>
                  </a:outerShdw>
                </a:effectLst>
                <a:latin typeface="Comic Sans MS" panose="030F0702030302020204" pitchFamily="66" charset="0"/>
              </a:rPr>
              <a:t>based</a:t>
            </a:r>
            <a:r>
              <a:rPr lang="fr-FR" sz="3000" b="1" dirty="0">
                <a:effectLst>
                  <a:outerShdw blurRad="38100" dist="38100" dir="2700000" algn="tl">
                    <a:srgbClr val="000000">
                      <a:alpha val="43137"/>
                    </a:srgbClr>
                  </a:outerShdw>
                </a:effectLst>
                <a:latin typeface="Comic Sans MS" panose="030F0702030302020204" pitchFamily="66" charset="0"/>
              </a:rPr>
              <a:t> marketing</a:t>
            </a:r>
            <a:endParaRPr lang="fr-FR" sz="3000" dirty="0">
              <a:effectLst>
                <a:outerShdw blurRad="38100" dist="38100" dir="2700000" algn="tl">
                  <a:srgbClr val="000000">
                    <a:alpha val="43137"/>
                  </a:srgbClr>
                </a:outerShdw>
              </a:effectLst>
              <a:latin typeface="Comic Sans MS" panose="030F0702030302020204" pitchFamily="66" charset="0"/>
            </a:endParaRPr>
          </a:p>
        </p:txBody>
      </p:sp>
    </p:spTree>
    <p:extLst>
      <p:ext uri="{BB962C8B-B14F-4D97-AF65-F5344CB8AC3E}">
        <p14:creationId xmlns:p14="http://schemas.microsoft.com/office/powerpoint/2010/main" val="2535492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SMS</a:t>
            </a:r>
            <a:endParaRPr lang="fr-FR" sz="2400" b="1" dirty="0">
              <a:latin typeface="Tiger" panose="02070300020205020404" pitchFamily="18" charset="0"/>
            </a:endParaRPr>
          </a:p>
        </p:txBody>
      </p:sp>
      <p:pic>
        <p:nvPicPr>
          <p:cNvPr id="13314" name="Picture 2" descr="https://marketplace.datingpro.com/image/data/custom/sms.pn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8193245" y="3213647"/>
            <a:ext cx="2914650" cy="2247900"/>
          </a:xfrm>
          <a:prstGeom prst="rect">
            <a:avLst/>
          </a:prstGeom>
          <a:noFill/>
          <a:extLst>
            <a:ext uri="{909E8E84-426E-40DD-AFC4-6F175D3DCCD1}">
              <a14:hiddenFill xmlns:a14="http://schemas.microsoft.com/office/drawing/2010/main">
                <a:solidFill>
                  <a:srgbClr val="FFFFFF"/>
                </a:solidFill>
              </a14:hiddenFill>
            </a:ext>
          </a:extLst>
        </p:spPr>
      </p:pic>
      <p:sp>
        <p:nvSpPr>
          <p:cNvPr id="5" name="ZoneTexte 4"/>
          <p:cNvSpPr txBox="1"/>
          <p:nvPr/>
        </p:nvSpPr>
        <p:spPr>
          <a:xfrm>
            <a:off x="721217" y="1462120"/>
            <a:ext cx="9955369" cy="4154984"/>
          </a:xfrm>
          <a:prstGeom prst="rect">
            <a:avLst/>
          </a:prstGeom>
          <a:noFill/>
        </p:spPr>
        <p:txBody>
          <a:bodyPr wrap="square" rtlCol="0">
            <a:spAutoFit/>
          </a:bodyPr>
          <a:lstStyle/>
          <a:p>
            <a:pPr marL="285750" indent="-285750">
              <a:lnSpc>
                <a:spcPct val="300000"/>
              </a:lnSpc>
              <a:buFont typeface="Arial" panose="020B0604020202020204" pitchFamily="34" charset="0"/>
              <a:buChar char="•"/>
            </a:pPr>
            <a:r>
              <a:rPr lang="fr-FR" sz="2200" b="1" dirty="0" smtClean="0">
                <a:latin typeface="Times New Roman" panose="02020603050405020304" pitchFamily="18" charset="0"/>
                <a:ea typeface="Tahoma" panose="020B0604030504040204" pitchFamily="34" charset="0"/>
                <a:cs typeface="Times New Roman" panose="02020603050405020304" pitchFamily="18" charset="0"/>
              </a:rPr>
              <a:t>TEXT messages of 160 </a:t>
            </a:r>
            <a:r>
              <a:rPr lang="fr-FR" sz="2200" b="1" dirty="0" err="1" smtClean="0">
                <a:latin typeface="Times New Roman" panose="02020603050405020304" pitchFamily="18" charset="0"/>
                <a:ea typeface="Tahoma" panose="020B0604030504040204" pitchFamily="34" charset="0"/>
                <a:cs typeface="Times New Roman" panose="02020603050405020304" pitchFamily="18" charset="0"/>
              </a:rPr>
              <a:t>caracters</a:t>
            </a:r>
            <a:r>
              <a:rPr lang="fr-FR" sz="2200" b="1" dirty="0" smtClean="0">
                <a:latin typeface="Times New Roman" panose="02020603050405020304" pitchFamily="18" charset="0"/>
                <a:ea typeface="Tahoma" panose="020B0604030504040204" pitchFamily="34" charset="0"/>
                <a:cs typeface="Times New Roman" panose="02020603050405020304" pitchFamily="18" charset="0"/>
              </a:rPr>
              <a:t> sent to mobile phones</a:t>
            </a:r>
          </a:p>
          <a:p>
            <a:pPr marL="285750" indent="-285750">
              <a:lnSpc>
                <a:spcPct val="150000"/>
              </a:lnSpc>
              <a:buFont typeface="Arial" panose="020B0604020202020204" pitchFamily="34" charset="0"/>
              <a:buChar char="•"/>
            </a:pPr>
            <a:r>
              <a:rPr lang="en-US" sz="2200" b="1" dirty="0">
                <a:latin typeface="Times New Roman" panose="02020603050405020304" pitchFamily="18" charset="0"/>
                <a:cs typeface="Times New Roman" panose="02020603050405020304" pitchFamily="18" charset="0"/>
              </a:rPr>
              <a:t>SMS marketing involves capturing a user’s phone number and sending them text offers</a:t>
            </a:r>
            <a:endParaRPr lang="fr-FR" sz="2200" b="1" dirty="0" smtClean="0">
              <a:latin typeface="Times New Roman" panose="02020603050405020304" pitchFamily="18" charset="0"/>
              <a:ea typeface="Tahoma" panose="020B0604030504040204" pitchFamily="34" charset="0"/>
              <a:cs typeface="Times New Roman" panose="02020603050405020304" pitchFamily="18" charset="0"/>
            </a:endParaRPr>
          </a:p>
          <a:p>
            <a:pPr marL="285750" indent="-285750">
              <a:lnSpc>
                <a:spcPct val="200000"/>
              </a:lnSpc>
              <a:buFont typeface="Arial" panose="020B0604020202020204" pitchFamily="34" charset="0"/>
              <a:buChar char="•"/>
            </a:pPr>
            <a:r>
              <a:rPr lang="fr-FR" sz="2200" b="1" dirty="0" err="1" smtClean="0">
                <a:latin typeface="Times New Roman" panose="02020603050405020304" pitchFamily="18" charset="0"/>
                <a:ea typeface="Tahoma" panose="020B0604030504040204" pitchFamily="34" charset="0"/>
                <a:cs typeface="Times New Roman" panose="02020603050405020304" pitchFamily="18" charset="0"/>
              </a:rPr>
              <a:t>Two</a:t>
            </a:r>
            <a:r>
              <a:rPr lang="fr-FR" sz="2200" b="1" dirty="0" smtClean="0">
                <a:latin typeface="Times New Roman" panose="02020603050405020304" pitchFamily="18" charset="0"/>
                <a:ea typeface="Tahoma" panose="020B0604030504040204" pitchFamily="34" charset="0"/>
                <a:cs typeface="Times New Roman" panose="02020603050405020304" pitchFamily="18" charset="0"/>
              </a:rPr>
              <a:t> types:</a:t>
            </a:r>
          </a:p>
          <a:p>
            <a:pPr marL="742950" lvl="1" indent="-285750">
              <a:lnSpc>
                <a:spcPct val="200000"/>
              </a:lnSpc>
              <a:buFont typeface="Wingdings" panose="05000000000000000000" pitchFamily="2" charset="2"/>
              <a:buChar char="§"/>
            </a:pPr>
            <a:r>
              <a:rPr lang="fr-FR" sz="2200" b="1" dirty="0" smtClean="0">
                <a:latin typeface="Times New Roman" panose="02020603050405020304" pitchFamily="18" charset="0"/>
                <a:ea typeface="Tahoma" panose="020B0604030504040204" pitchFamily="34" charset="0"/>
                <a:cs typeface="Times New Roman" panose="02020603050405020304" pitchFamily="18" charset="0"/>
              </a:rPr>
              <a:t>Pull SMS  : the </a:t>
            </a:r>
            <a:r>
              <a:rPr lang="fr-FR" sz="2200" b="1" dirty="0" err="1" smtClean="0">
                <a:latin typeface="Times New Roman" panose="02020603050405020304" pitchFamily="18" charset="0"/>
                <a:ea typeface="Tahoma" panose="020B0604030504040204" pitchFamily="34" charset="0"/>
                <a:cs typeface="Times New Roman" panose="02020603050405020304" pitchFamily="18" charset="0"/>
              </a:rPr>
              <a:t>Customers</a:t>
            </a:r>
            <a:r>
              <a:rPr lang="fr-FR" sz="2200" b="1" dirty="0" smtClean="0">
                <a:latin typeface="Times New Roman" panose="02020603050405020304" pitchFamily="18" charset="0"/>
                <a:ea typeface="Tahoma" panose="020B0604030504040204" pitchFamily="34" charset="0"/>
                <a:cs typeface="Times New Roman" panose="02020603050405020304" pitchFamily="18" charset="0"/>
              </a:rPr>
              <a:t> </a:t>
            </a:r>
            <a:r>
              <a:rPr lang="fr-FR" sz="2200" b="1" dirty="0" err="1" smtClean="0">
                <a:latin typeface="Times New Roman" panose="02020603050405020304" pitchFamily="18" charset="0"/>
                <a:ea typeface="Tahoma" panose="020B0604030504040204" pitchFamily="34" charset="0"/>
                <a:cs typeface="Times New Roman" panose="02020603050405020304" pitchFamily="18" charset="0"/>
              </a:rPr>
              <a:t>asked</a:t>
            </a:r>
            <a:r>
              <a:rPr lang="fr-FR" sz="2200" b="1" dirty="0" smtClean="0">
                <a:latin typeface="Times New Roman" panose="02020603050405020304" pitchFamily="18" charset="0"/>
                <a:ea typeface="Tahoma" panose="020B0604030504040204" pitchFamily="34" charset="0"/>
                <a:cs typeface="Times New Roman" panose="02020603050405020304" pitchFamily="18" charset="0"/>
              </a:rPr>
              <a:t> for the sms</a:t>
            </a:r>
          </a:p>
          <a:p>
            <a:pPr marL="742950" lvl="1" indent="-285750">
              <a:lnSpc>
                <a:spcPct val="200000"/>
              </a:lnSpc>
              <a:buFont typeface="Wingdings" panose="05000000000000000000" pitchFamily="2" charset="2"/>
              <a:buChar char="§"/>
            </a:pPr>
            <a:r>
              <a:rPr lang="fr-FR" sz="2200" b="1" dirty="0" smtClean="0">
                <a:latin typeface="Times New Roman" panose="02020603050405020304" pitchFamily="18" charset="0"/>
                <a:ea typeface="Tahoma" panose="020B0604030504040204" pitchFamily="34" charset="0"/>
                <a:cs typeface="Times New Roman" panose="02020603050405020304" pitchFamily="18" charset="0"/>
              </a:rPr>
              <a:t>Push SMS:  the </a:t>
            </a:r>
            <a:r>
              <a:rPr lang="fr-FR" sz="2200" b="1" dirty="0" err="1" smtClean="0">
                <a:latin typeface="Times New Roman" panose="02020603050405020304" pitchFamily="18" charset="0"/>
                <a:ea typeface="Tahoma" panose="020B0604030504040204" pitchFamily="34" charset="0"/>
                <a:cs typeface="Times New Roman" panose="02020603050405020304" pitchFamily="18" charset="0"/>
              </a:rPr>
              <a:t>advertiser</a:t>
            </a:r>
            <a:r>
              <a:rPr lang="fr-FR" sz="2200" b="1" dirty="0" smtClean="0">
                <a:latin typeface="Times New Roman" panose="02020603050405020304" pitchFamily="18" charset="0"/>
                <a:ea typeface="Tahoma" panose="020B0604030504040204" pitchFamily="34" charset="0"/>
                <a:cs typeface="Times New Roman" panose="02020603050405020304" pitchFamily="18" charset="0"/>
              </a:rPr>
              <a:t> </a:t>
            </a:r>
            <a:r>
              <a:rPr lang="fr-FR" sz="2200" b="1" dirty="0" err="1" smtClean="0">
                <a:latin typeface="Times New Roman" panose="02020603050405020304" pitchFamily="18" charset="0"/>
                <a:ea typeface="Tahoma" panose="020B0604030504040204" pitchFamily="34" charset="0"/>
                <a:cs typeface="Times New Roman" panose="02020603050405020304" pitchFamily="18" charset="0"/>
              </a:rPr>
              <a:t>initiate</a:t>
            </a:r>
            <a:r>
              <a:rPr lang="fr-FR" sz="2200" b="1" dirty="0" smtClean="0">
                <a:latin typeface="Times New Roman" panose="02020603050405020304" pitchFamily="18" charset="0"/>
                <a:ea typeface="Tahoma" panose="020B0604030504040204" pitchFamily="34" charset="0"/>
                <a:cs typeface="Times New Roman" panose="02020603050405020304" pitchFamily="18" charset="0"/>
              </a:rPr>
              <a:t> the sms </a:t>
            </a:r>
            <a:r>
              <a:rPr lang="fr-FR" sz="2200" b="1" dirty="0" err="1" smtClean="0">
                <a:latin typeface="Times New Roman" panose="02020603050405020304" pitchFamily="18" charset="0"/>
                <a:ea typeface="Tahoma" panose="020B0604030504040204" pitchFamily="34" charset="0"/>
                <a:cs typeface="Times New Roman" panose="02020603050405020304" pitchFamily="18" charset="0"/>
              </a:rPr>
              <a:t>sending</a:t>
            </a:r>
            <a:r>
              <a:rPr lang="fr-FR" sz="2200" b="1" dirty="0" smtClean="0">
                <a:latin typeface="Times New Roman" panose="02020603050405020304" pitchFamily="18" charset="0"/>
                <a:ea typeface="Tahoma" panose="020B0604030504040204" pitchFamily="34" charset="0"/>
                <a:cs typeface="Times New Roman" panose="02020603050405020304" pitchFamily="18" charset="0"/>
              </a:rPr>
              <a:t> </a:t>
            </a:r>
            <a:endParaRPr lang="fr-FR" sz="2200" b="1" dirty="0">
              <a:latin typeface="Times New Roman" panose="02020603050405020304" pitchFamily="18" charset="0"/>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37425395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70705"/>
        </a:solidFill>
        <a:effectLst/>
      </p:bgPr>
    </p:bg>
    <p:spTree>
      <p:nvGrpSpPr>
        <p:cNvPr id="1" name=""/>
        <p:cNvGrpSpPr/>
        <p:nvPr/>
      </p:nvGrpSpPr>
      <p:grpSpPr>
        <a:xfrm>
          <a:off x="0" y="0"/>
          <a:ext cx="0" cy="0"/>
          <a:chOff x="0" y="0"/>
          <a:chExt cx="0" cy="0"/>
        </a:xfrm>
      </p:grpSpPr>
      <p:pic>
        <p:nvPicPr>
          <p:cNvPr id="27652" name="Picture 4" descr="http://www.businessmantraa.in/wp-content/uploads/2017/07/Veer-Mobile-phone-money578199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2035"/>
            <a:ext cx="10230679" cy="7177201"/>
          </a:xfrm>
          <a:prstGeom prst="rect">
            <a:avLst/>
          </a:prstGeom>
          <a:noFill/>
          <a:extLst>
            <a:ext uri="{909E8E84-426E-40DD-AFC4-6F175D3DCCD1}">
              <a14:hiddenFill xmlns:a14="http://schemas.microsoft.com/office/drawing/2010/main">
                <a:solidFill>
                  <a:srgbClr val="FFFFFF"/>
                </a:solidFill>
              </a14:hiddenFill>
            </a:ext>
          </a:extLst>
        </p:spPr>
      </p:pic>
      <p:sp>
        <p:nvSpPr>
          <p:cNvPr id="3" name="Espace réservé du contenu 2"/>
          <p:cNvSpPr>
            <a:spLocks noGrp="1"/>
          </p:cNvSpPr>
          <p:nvPr>
            <p:ph idx="1"/>
          </p:nvPr>
        </p:nvSpPr>
        <p:spPr>
          <a:xfrm>
            <a:off x="5871220" y="590737"/>
            <a:ext cx="10515600" cy="5571656"/>
          </a:xfrm>
        </p:spPr>
        <p:txBody>
          <a:bodyPr>
            <a:normAutofit/>
          </a:bodyPr>
          <a:lstStyle/>
          <a:p>
            <a:pPr>
              <a:lnSpc>
                <a:spcPct val="250000"/>
              </a:lnSpc>
            </a:pPr>
            <a:r>
              <a:rPr lang="fr-FR" dirty="0" smtClean="0">
                <a:solidFill>
                  <a:schemeClr val="bg1"/>
                </a:solidFill>
                <a:latin typeface="Times New Roman" panose="02020603050405020304" pitchFamily="18" charset="0"/>
                <a:cs typeface="Times New Roman" panose="02020603050405020304" pitchFamily="18" charset="0"/>
              </a:rPr>
              <a:t>Mobile marketing importance and issue </a:t>
            </a:r>
          </a:p>
          <a:p>
            <a:pPr>
              <a:lnSpc>
                <a:spcPct val="250000"/>
              </a:lnSpc>
            </a:pPr>
            <a:r>
              <a:rPr lang="fr-FR" dirty="0" smtClean="0">
                <a:solidFill>
                  <a:schemeClr val="bg1"/>
                </a:solidFill>
                <a:latin typeface="Times New Roman" panose="02020603050405020304" pitchFamily="18" charset="0"/>
                <a:cs typeface="Times New Roman" panose="02020603050405020304" pitchFamily="18" charset="0"/>
              </a:rPr>
              <a:t>Mobile marketing </a:t>
            </a:r>
            <a:r>
              <a:rPr lang="fr-FR" dirty="0" err="1" smtClean="0">
                <a:solidFill>
                  <a:schemeClr val="bg1"/>
                </a:solidFill>
                <a:latin typeface="Times New Roman" panose="02020603050405020304" pitchFamily="18" charset="0"/>
                <a:cs typeface="Times New Roman" panose="02020603050405020304" pitchFamily="18" charset="0"/>
              </a:rPr>
              <a:t>means</a:t>
            </a:r>
            <a:r>
              <a:rPr lang="fr-FR" dirty="0" smtClean="0">
                <a:solidFill>
                  <a:schemeClr val="bg1"/>
                </a:solidFill>
                <a:latin typeface="Times New Roman" panose="02020603050405020304" pitchFamily="18" charset="0"/>
                <a:cs typeface="Times New Roman" panose="02020603050405020304" pitchFamily="18" charset="0"/>
              </a:rPr>
              <a:t> and case </a:t>
            </a:r>
            <a:r>
              <a:rPr lang="fr-FR" dirty="0" err="1" smtClean="0">
                <a:solidFill>
                  <a:schemeClr val="bg1"/>
                </a:solidFill>
                <a:latin typeface="Times New Roman" panose="02020603050405020304" pitchFamily="18" charset="0"/>
                <a:cs typeface="Times New Roman" panose="02020603050405020304" pitchFamily="18" charset="0"/>
              </a:rPr>
              <a:t>studies</a:t>
            </a:r>
            <a:r>
              <a:rPr lang="fr-FR" dirty="0" smtClean="0">
                <a:solidFill>
                  <a:schemeClr val="bg1"/>
                </a:solidFill>
                <a:latin typeface="Times New Roman" panose="02020603050405020304" pitchFamily="18" charset="0"/>
                <a:cs typeface="Times New Roman" panose="02020603050405020304" pitchFamily="18" charset="0"/>
              </a:rPr>
              <a:t> </a:t>
            </a:r>
          </a:p>
          <a:p>
            <a:pPr>
              <a:lnSpc>
                <a:spcPct val="250000"/>
              </a:lnSpc>
            </a:pPr>
            <a:r>
              <a:rPr lang="fr-FR" dirty="0" smtClean="0">
                <a:solidFill>
                  <a:schemeClr val="bg1"/>
                </a:solidFill>
                <a:latin typeface="Times New Roman" panose="02020603050405020304" pitchFamily="18" charset="0"/>
                <a:cs typeface="Times New Roman" panose="02020603050405020304" pitchFamily="18" charset="0"/>
              </a:rPr>
              <a:t>Marketing mobile in the future  </a:t>
            </a:r>
            <a:endParaRPr lang="fr-FR"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86111264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SMS</a:t>
            </a:r>
            <a:endParaRPr lang="fr-FR" sz="2400" b="1" dirty="0">
              <a:latin typeface="Tiger" panose="02070300020205020404" pitchFamily="18" charset="0"/>
            </a:endParaRPr>
          </a:p>
        </p:txBody>
      </p:sp>
      <p:sp>
        <p:nvSpPr>
          <p:cNvPr id="3" name="ZoneTexte 2"/>
          <p:cNvSpPr txBox="1"/>
          <p:nvPr/>
        </p:nvSpPr>
        <p:spPr>
          <a:xfrm>
            <a:off x="3739166" y="1437139"/>
            <a:ext cx="4713668" cy="707886"/>
          </a:xfrm>
          <a:prstGeom prst="rect">
            <a:avLst/>
          </a:prstGeom>
          <a:noFill/>
        </p:spPr>
        <p:txBody>
          <a:bodyPr wrap="square" rtlCol="0">
            <a:spAutoFit/>
          </a:bodyPr>
          <a:lstStyle/>
          <a:p>
            <a:r>
              <a:rPr lang="fr-FR" sz="4000" b="1" dirty="0" smtClean="0">
                <a:solidFill>
                  <a:srgbClr val="F40081"/>
                </a:solidFill>
                <a:latin typeface="Comic Sans MS" panose="030F0702030302020204" pitchFamily="66" charset="0"/>
              </a:rPr>
              <a:t>How to use </a:t>
            </a:r>
            <a:r>
              <a:rPr lang="fr-FR" sz="4000" b="1" dirty="0" err="1" smtClean="0">
                <a:solidFill>
                  <a:srgbClr val="F40081"/>
                </a:solidFill>
                <a:latin typeface="Comic Sans MS" panose="030F0702030302020204" pitchFamily="66" charset="0"/>
              </a:rPr>
              <a:t>it</a:t>
            </a:r>
            <a:r>
              <a:rPr lang="fr-FR" sz="4000" b="1" dirty="0" smtClean="0">
                <a:solidFill>
                  <a:srgbClr val="F40081"/>
                </a:solidFill>
                <a:latin typeface="Comic Sans MS" panose="030F0702030302020204" pitchFamily="66" charset="0"/>
              </a:rPr>
              <a:t>??</a:t>
            </a:r>
            <a:endParaRPr lang="fr-FR" sz="4000" b="1" dirty="0">
              <a:solidFill>
                <a:srgbClr val="F40081"/>
              </a:solidFill>
              <a:latin typeface="Comic Sans MS" panose="030F0702030302020204" pitchFamily="66" charset="0"/>
            </a:endParaRPr>
          </a:p>
        </p:txBody>
      </p:sp>
      <p:pic>
        <p:nvPicPr>
          <p:cNvPr id="14338" name="Picture 2" descr="Image result for promo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3151" y="3309871"/>
            <a:ext cx="3553541" cy="2575775"/>
          </a:xfrm>
          <a:prstGeom prst="rect">
            <a:avLst/>
          </a:prstGeom>
          <a:noFill/>
          <a:extLst>
            <a:ext uri="{909E8E84-426E-40DD-AFC4-6F175D3DCCD1}">
              <a14:hiddenFill xmlns:a14="http://schemas.microsoft.com/office/drawing/2010/main">
                <a:solidFill>
                  <a:srgbClr val="FFFFFF"/>
                </a:solidFill>
              </a14:hiddenFill>
            </a:ext>
          </a:extLst>
        </p:spPr>
      </p:pic>
      <p:pic>
        <p:nvPicPr>
          <p:cNvPr id="14340" name="Picture 4" descr="Image result for new produc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54087" y="3206839"/>
            <a:ext cx="4158848" cy="3035194"/>
          </a:xfrm>
          <a:prstGeom prst="rect">
            <a:avLst/>
          </a:prstGeom>
          <a:noFill/>
          <a:extLst>
            <a:ext uri="{909E8E84-426E-40DD-AFC4-6F175D3DCCD1}">
              <a14:hiddenFill xmlns:a14="http://schemas.microsoft.com/office/drawing/2010/main">
                <a:solidFill>
                  <a:srgbClr val="FFFFFF"/>
                </a:solidFill>
              </a14:hiddenFill>
            </a:ext>
          </a:extLst>
        </p:spPr>
      </p:pic>
      <p:pic>
        <p:nvPicPr>
          <p:cNvPr id="14342" name="Picture 6" descr="http://www.celtichearts.com/php/images/contest_header.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745783" y="3433798"/>
            <a:ext cx="3048000" cy="25812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19701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wipe(down)">
                                      <p:cBhvr>
                                        <p:cTn id="7" dur="580">
                                          <p:stCondLst>
                                            <p:cond delay="0"/>
                                          </p:stCondLst>
                                        </p:cTn>
                                        <p:tgtEl>
                                          <p:spTgt spid="3"/>
                                        </p:tgtEl>
                                      </p:cBhvr>
                                    </p:animEffect>
                                    <p:anim calcmode="lin" valueType="num">
                                      <p:cBhvr>
                                        <p:cTn id="8" dur="1822" tmFilter="0,0; 0.14,0.36; 0.43,0.73; 0.71,0.91; 1.0,1.0">
                                          <p:stCondLst>
                                            <p:cond delay="0"/>
                                          </p:stCondLst>
                                        </p:cTn>
                                        <p:tgtEl>
                                          <p:spTgt spid="3"/>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
                                        </p:tgtEl>
                                        <p:attrNameLst>
                                          <p:attrName>ppt_y</p:attrName>
                                        </p:attrNameLst>
                                      </p:cBhvr>
                                      <p:tavLst>
                                        <p:tav tm="0" fmla="#ppt_y-sin(pi*$)/81">
                                          <p:val>
                                            <p:fltVal val="0"/>
                                          </p:val>
                                        </p:tav>
                                        <p:tav tm="100000">
                                          <p:val>
                                            <p:fltVal val="1"/>
                                          </p:val>
                                        </p:tav>
                                      </p:tavLst>
                                    </p:anim>
                                    <p:animScale>
                                      <p:cBhvr>
                                        <p:cTn id="13" dur="26">
                                          <p:stCondLst>
                                            <p:cond delay="650"/>
                                          </p:stCondLst>
                                        </p:cTn>
                                        <p:tgtEl>
                                          <p:spTgt spid="3"/>
                                        </p:tgtEl>
                                      </p:cBhvr>
                                      <p:to x="100000" y="60000"/>
                                    </p:animScale>
                                    <p:animScale>
                                      <p:cBhvr>
                                        <p:cTn id="14" dur="166" decel="50000">
                                          <p:stCondLst>
                                            <p:cond delay="676"/>
                                          </p:stCondLst>
                                        </p:cTn>
                                        <p:tgtEl>
                                          <p:spTgt spid="3"/>
                                        </p:tgtEl>
                                      </p:cBhvr>
                                      <p:to x="100000" y="100000"/>
                                    </p:animScale>
                                    <p:animScale>
                                      <p:cBhvr>
                                        <p:cTn id="15" dur="26">
                                          <p:stCondLst>
                                            <p:cond delay="1312"/>
                                          </p:stCondLst>
                                        </p:cTn>
                                        <p:tgtEl>
                                          <p:spTgt spid="3"/>
                                        </p:tgtEl>
                                      </p:cBhvr>
                                      <p:to x="100000" y="80000"/>
                                    </p:animScale>
                                    <p:animScale>
                                      <p:cBhvr>
                                        <p:cTn id="16" dur="166" decel="50000">
                                          <p:stCondLst>
                                            <p:cond delay="1338"/>
                                          </p:stCondLst>
                                        </p:cTn>
                                        <p:tgtEl>
                                          <p:spTgt spid="3"/>
                                        </p:tgtEl>
                                      </p:cBhvr>
                                      <p:to x="100000" y="100000"/>
                                    </p:animScale>
                                    <p:animScale>
                                      <p:cBhvr>
                                        <p:cTn id="17" dur="26">
                                          <p:stCondLst>
                                            <p:cond delay="1642"/>
                                          </p:stCondLst>
                                        </p:cTn>
                                        <p:tgtEl>
                                          <p:spTgt spid="3"/>
                                        </p:tgtEl>
                                      </p:cBhvr>
                                      <p:to x="100000" y="90000"/>
                                    </p:animScale>
                                    <p:animScale>
                                      <p:cBhvr>
                                        <p:cTn id="18" dur="166" decel="50000">
                                          <p:stCondLst>
                                            <p:cond delay="1668"/>
                                          </p:stCondLst>
                                        </p:cTn>
                                        <p:tgtEl>
                                          <p:spTgt spid="3"/>
                                        </p:tgtEl>
                                      </p:cBhvr>
                                      <p:to x="100000" y="100000"/>
                                    </p:animScale>
                                    <p:animScale>
                                      <p:cBhvr>
                                        <p:cTn id="19" dur="26">
                                          <p:stCondLst>
                                            <p:cond delay="1808"/>
                                          </p:stCondLst>
                                        </p:cTn>
                                        <p:tgtEl>
                                          <p:spTgt spid="3"/>
                                        </p:tgtEl>
                                      </p:cBhvr>
                                      <p:to x="100000" y="95000"/>
                                    </p:animScale>
                                    <p:animScale>
                                      <p:cBhvr>
                                        <p:cTn id="20" dur="166" decel="50000">
                                          <p:stCondLst>
                                            <p:cond delay="1834"/>
                                          </p:stCondLst>
                                        </p:cTn>
                                        <p:tgtEl>
                                          <p:spTgt spid="3"/>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4338"/>
                                        </p:tgtEl>
                                        <p:attrNameLst>
                                          <p:attrName>style.visibility</p:attrName>
                                        </p:attrNameLst>
                                      </p:cBhvr>
                                      <p:to>
                                        <p:strVal val="visible"/>
                                      </p:to>
                                    </p:set>
                                    <p:animEffect transition="in" filter="fade">
                                      <p:cBhvr>
                                        <p:cTn id="25" dur="500"/>
                                        <p:tgtEl>
                                          <p:spTgt spid="14338"/>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4340"/>
                                        </p:tgtEl>
                                        <p:attrNameLst>
                                          <p:attrName>style.visibility</p:attrName>
                                        </p:attrNameLst>
                                      </p:cBhvr>
                                      <p:to>
                                        <p:strVal val="visible"/>
                                      </p:to>
                                    </p:set>
                                    <p:animEffect transition="in" filter="fade">
                                      <p:cBhvr>
                                        <p:cTn id="30" dur="500"/>
                                        <p:tgtEl>
                                          <p:spTgt spid="14340"/>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4342"/>
                                        </p:tgtEl>
                                        <p:attrNameLst>
                                          <p:attrName>style.visibility</p:attrName>
                                        </p:attrNameLst>
                                      </p:cBhvr>
                                      <p:to>
                                        <p:strVal val="visible"/>
                                      </p:to>
                                    </p:set>
                                    <p:animEffect transition="in" filter="fade">
                                      <p:cBhvr>
                                        <p:cTn id="35" dur="500"/>
                                        <p:tgtEl>
                                          <p:spTgt spid="143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1825625"/>
            <a:ext cx="12192000" cy="5032375"/>
          </a:xfrm>
          <a:prstGeom prst="rect">
            <a:avLst/>
          </a:prstGeom>
        </p:spPr>
      </p:pic>
      <p:sp>
        <p:nvSpPr>
          <p:cNvPr id="5" name="Rectangle 4"/>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SMS</a:t>
            </a:r>
            <a:endParaRPr lang="fr-FR" sz="2400" b="1" dirty="0">
              <a:latin typeface="Tiger" panose="02070300020205020404" pitchFamily="18" charset="0"/>
            </a:endParaRPr>
          </a:p>
        </p:txBody>
      </p:sp>
      <p:sp>
        <p:nvSpPr>
          <p:cNvPr id="6" name="Rectangle 5"/>
          <p:cNvSpPr/>
          <p:nvPr/>
        </p:nvSpPr>
        <p:spPr>
          <a:xfrm>
            <a:off x="3927540" y="1218149"/>
            <a:ext cx="2702984" cy="369332"/>
          </a:xfrm>
          <a:prstGeom prst="rect">
            <a:avLst/>
          </a:prstGeom>
        </p:spPr>
        <p:txBody>
          <a:bodyPr wrap="none">
            <a:spAutoFit/>
          </a:bodyPr>
          <a:lstStyle/>
          <a:p>
            <a:r>
              <a:rPr lang="fr-FR" b="1" dirty="0">
                <a:solidFill>
                  <a:srgbClr val="F40081"/>
                </a:solidFill>
                <a:latin typeface="Comic Sans MS" panose="030F0702030302020204" pitchFamily="66" charset="0"/>
              </a:rPr>
              <a:t>How to </a:t>
            </a:r>
            <a:r>
              <a:rPr lang="fr-FR" b="1" dirty="0" smtClean="0">
                <a:solidFill>
                  <a:srgbClr val="F40081"/>
                </a:solidFill>
                <a:latin typeface="Comic Sans MS" panose="030F0702030302020204" pitchFamily="66" charset="0"/>
              </a:rPr>
              <a:t>implement </a:t>
            </a:r>
            <a:r>
              <a:rPr lang="fr-FR" b="1" dirty="0" err="1">
                <a:solidFill>
                  <a:srgbClr val="F40081"/>
                </a:solidFill>
                <a:latin typeface="Comic Sans MS" panose="030F0702030302020204" pitchFamily="66" charset="0"/>
              </a:rPr>
              <a:t>it</a:t>
            </a:r>
            <a:r>
              <a:rPr lang="fr-FR" b="1" dirty="0">
                <a:solidFill>
                  <a:srgbClr val="F40081"/>
                </a:solidFill>
                <a:latin typeface="Comic Sans MS" panose="030F0702030302020204" pitchFamily="66" charset="0"/>
              </a:rPr>
              <a:t>??</a:t>
            </a:r>
          </a:p>
        </p:txBody>
      </p:sp>
    </p:spTree>
    <p:extLst>
      <p:ext uri="{BB962C8B-B14F-4D97-AF65-F5344CB8AC3E}">
        <p14:creationId xmlns:p14="http://schemas.microsoft.com/office/powerpoint/2010/main" val="3285238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4"/>
                                        </p:tgtEl>
                                        <p:attrNameLst>
                                          <p:attrName>style.visibility</p:attrName>
                                        </p:attrNameLst>
                                      </p:cBhvr>
                                      <p:to>
                                        <p:strVal val="visible"/>
                                      </p:to>
                                    </p:set>
                                    <p:animEffect transition="in" filter="fade">
                                      <p:cBhvr>
                                        <p:cTn id="25"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SMS</a:t>
            </a:r>
            <a:endParaRPr lang="fr-FR" sz="2400" b="1" dirty="0">
              <a:latin typeface="Tiger" panose="02070300020205020404" pitchFamily="18" charset="0"/>
            </a:endParaRPr>
          </a:p>
        </p:txBody>
      </p:sp>
      <p:pic>
        <p:nvPicPr>
          <p:cNvPr id="5" name="Image 4"/>
          <p:cNvPicPr>
            <a:picLocks noChangeAspect="1"/>
          </p:cNvPicPr>
          <p:nvPr/>
        </p:nvPicPr>
        <p:blipFill>
          <a:blip r:embed="rId2"/>
          <a:stretch>
            <a:fillRect/>
          </a:stretch>
        </p:blipFill>
        <p:spPr>
          <a:xfrm>
            <a:off x="950323" y="4634541"/>
            <a:ext cx="10709366" cy="2223459"/>
          </a:xfrm>
          <a:prstGeom prst="rect">
            <a:avLst/>
          </a:prstGeom>
        </p:spPr>
      </p:pic>
      <p:pic>
        <p:nvPicPr>
          <p:cNvPr id="16386" name="Picture 2" descr="SMS Market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50323" y="1083212"/>
            <a:ext cx="10633166" cy="333203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2222037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contenu 2"/>
          <p:cNvSpPr txBox="1">
            <a:spLocks/>
          </p:cNvSpPr>
          <p:nvPr/>
        </p:nvSpPr>
        <p:spPr>
          <a:xfrm>
            <a:off x="838200" y="2627402"/>
            <a:ext cx="10515600" cy="3551329"/>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just"/>
            <a:r>
              <a:rPr lang="fr-FR" sz="2500" dirty="0" smtClean="0">
                <a:solidFill>
                  <a:srgbClr val="F40081"/>
                </a:solidFill>
              </a:rPr>
              <a:t>38% </a:t>
            </a:r>
            <a:r>
              <a:rPr lang="fr-FR" sz="2500" dirty="0" smtClean="0"/>
              <a:t>of the </a:t>
            </a:r>
            <a:r>
              <a:rPr lang="fr-FR" sz="2500" dirty="0" err="1" smtClean="0"/>
              <a:t>customers</a:t>
            </a:r>
            <a:r>
              <a:rPr lang="fr-FR" sz="2500" dirty="0" smtClean="0"/>
              <a:t> </a:t>
            </a:r>
            <a:r>
              <a:rPr lang="fr-FR" sz="2500" dirty="0" err="1" smtClean="0"/>
              <a:t>had</a:t>
            </a:r>
            <a:r>
              <a:rPr lang="fr-FR" sz="2500" dirty="0" smtClean="0"/>
              <a:t> </a:t>
            </a:r>
            <a:r>
              <a:rPr lang="fr-FR" sz="2500" dirty="0" err="1" smtClean="0"/>
              <a:t>already</a:t>
            </a:r>
            <a:r>
              <a:rPr lang="fr-FR" sz="2500" dirty="0" smtClean="0"/>
              <a:t> </a:t>
            </a:r>
            <a:r>
              <a:rPr lang="fr-FR" sz="2500" dirty="0" err="1" smtClean="0"/>
              <a:t>buy</a:t>
            </a:r>
            <a:r>
              <a:rPr lang="fr-FR" sz="2500" dirty="0" smtClean="0"/>
              <a:t> </a:t>
            </a:r>
            <a:r>
              <a:rPr lang="fr-FR" sz="2500" dirty="0" err="1" smtClean="0"/>
              <a:t>products</a:t>
            </a:r>
            <a:r>
              <a:rPr lang="fr-FR" sz="2500" dirty="0" smtClean="0"/>
              <a:t> </a:t>
            </a:r>
            <a:r>
              <a:rPr lang="fr-FR" sz="2500" dirty="0" err="1" smtClean="0"/>
              <a:t>after</a:t>
            </a:r>
            <a:r>
              <a:rPr lang="fr-FR" sz="2500" dirty="0" smtClean="0"/>
              <a:t> </a:t>
            </a:r>
            <a:r>
              <a:rPr lang="fr-FR" sz="2500" dirty="0" err="1" smtClean="0"/>
              <a:t>reciving</a:t>
            </a:r>
            <a:r>
              <a:rPr lang="fr-FR" sz="2500" dirty="0" smtClean="0"/>
              <a:t> a marketing sms (</a:t>
            </a:r>
            <a:r>
              <a:rPr lang="fr-FR" sz="2500" dirty="0" err="1" smtClean="0"/>
              <a:t>based</a:t>
            </a:r>
            <a:r>
              <a:rPr lang="fr-FR" sz="2500" dirty="0" smtClean="0"/>
              <a:t> on a </a:t>
            </a:r>
            <a:r>
              <a:rPr lang="fr-FR" sz="2500" dirty="0" err="1" smtClean="0"/>
              <a:t>study</a:t>
            </a:r>
            <a:r>
              <a:rPr lang="fr-FR" sz="2500" dirty="0" smtClean="0"/>
              <a:t> on 13000 </a:t>
            </a:r>
            <a:r>
              <a:rPr lang="fr-FR" sz="2500" dirty="0" err="1" smtClean="0"/>
              <a:t>persons</a:t>
            </a:r>
            <a:r>
              <a:rPr lang="fr-FR" sz="2500" dirty="0" smtClean="0"/>
              <a:t> in 13 countries)</a:t>
            </a:r>
          </a:p>
          <a:p>
            <a:pPr algn="just"/>
            <a:r>
              <a:rPr lang="fr-FR" sz="2500" dirty="0" smtClean="0">
                <a:solidFill>
                  <a:srgbClr val="F40081"/>
                </a:solidFill>
              </a:rPr>
              <a:t>88%</a:t>
            </a:r>
            <a:r>
              <a:rPr lang="fr-FR" sz="2500" dirty="0" smtClean="0"/>
              <a:t> of the </a:t>
            </a:r>
            <a:r>
              <a:rPr lang="fr-FR" sz="2500" dirty="0" err="1" smtClean="0"/>
              <a:t>customers</a:t>
            </a:r>
            <a:r>
              <a:rPr lang="fr-FR" sz="2500" dirty="0" smtClean="0"/>
              <a:t> in France are </a:t>
            </a:r>
            <a:r>
              <a:rPr lang="fr-FR" sz="2500" dirty="0" err="1" smtClean="0"/>
              <a:t>interested</a:t>
            </a:r>
            <a:r>
              <a:rPr lang="fr-FR" sz="2500" dirty="0" smtClean="0"/>
              <a:t> by </a:t>
            </a:r>
            <a:r>
              <a:rPr lang="fr-FR" sz="2500" dirty="0" err="1" smtClean="0"/>
              <a:t>receiving</a:t>
            </a:r>
            <a:r>
              <a:rPr lang="fr-FR" sz="2500" dirty="0" smtClean="0"/>
              <a:t> </a:t>
            </a:r>
            <a:r>
              <a:rPr lang="fr-FR" sz="2500" dirty="0" err="1" smtClean="0"/>
              <a:t>advertisement</a:t>
            </a:r>
            <a:r>
              <a:rPr lang="fr-FR" sz="2500" dirty="0" smtClean="0"/>
              <a:t> sms </a:t>
            </a:r>
            <a:r>
              <a:rPr lang="fr-FR" sz="2500" dirty="0" err="1" smtClean="0"/>
              <a:t>from</a:t>
            </a:r>
            <a:r>
              <a:rPr lang="fr-FR" sz="2500" dirty="0" smtClean="0"/>
              <a:t> </a:t>
            </a:r>
            <a:r>
              <a:rPr lang="fr-FR" sz="2500" dirty="0" err="1" smtClean="0"/>
              <a:t>their</a:t>
            </a:r>
            <a:r>
              <a:rPr lang="fr-FR" sz="2500" dirty="0" smtClean="0"/>
              <a:t> favorite brands </a:t>
            </a:r>
            <a:endParaRPr lang="fr-FR" sz="2500" dirty="0"/>
          </a:p>
        </p:txBody>
      </p:sp>
      <p:sp>
        <p:nvSpPr>
          <p:cNvPr id="5" name="Rectangle 4"/>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SMS</a:t>
            </a:r>
            <a:endParaRPr lang="fr-FR" sz="2400" b="1" dirty="0">
              <a:latin typeface="Tiger" panose="02070300020205020404" pitchFamily="18" charset="0"/>
            </a:endParaRPr>
          </a:p>
        </p:txBody>
      </p:sp>
    </p:spTree>
    <p:extLst>
      <p:ext uri="{BB962C8B-B14F-4D97-AF65-F5344CB8AC3E}">
        <p14:creationId xmlns:p14="http://schemas.microsoft.com/office/powerpoint/2010/main" val="48303704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1188159" y="936183"/>
            <a:ext cx="9815682" cy="5860347"/>
          </a:xfrm>
          <a:prstGeom prst="rect">
            <a:avLst/>
          </a:prstGeom>
        </p:spPr>
      </p:pic>
      <p:sp>
        <p:nvSpPr>
          <p:cNvPr id="6" name="Rectangle 5"/>
          <p:cNvSpPr/>
          <p:nvPr/>
        </p:nvSpPr>
        <p:spPr>
          <a:xfrm>
            <a:off x="0" y="0"/>
            <a:ext cx="12192000" cy="936183"/>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SMS</a:t>
            </a:r>
            <a:endParaRPr lang="fr-FR" sz="2400" b="1" dirty="0">
              <a:latin typeface="Tiger" panose="02070300020205020404" pitchFamily="18" charset="0"/>
            </a:endParaRPr>
          </a:p>
        </p:txBody>
      </p:sp>
    </p:spTree>
    <p:extLst>
      <p:ext uri="{BB962C8B-B14F-4D97-AF65-F5344CB8AC3E}">
        <p14:creationId xmlns:p14="http://schemas.microsoft.com/office/powerpoint/2010/main" val="1682476850"/>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5" name="Image 4"/>
          <p:cNvPicPr>
            <a:picLocks noChangeAspect="1"/>
          </p:cNvPicPr>
          <p:nvPr/>
        </p:nvPicPr>
        <p:blipFill>
          <a:blip r:embed="rId2"/>
          <a:stretch>
            <a:fillRect/>
          </a:stretch>
        </p:blipFill>
        <p:spPr>
          <a:xfrm>
            <a:off x="838200" y="868543"/>
            <a:ext cx="10892245" cy="5989457"/>
          </a:xfrm>
          <a:prstGeom prst="rect">
            <a:avLst/>
          </a:prstGeom>
        </p:spPr>
      </p:pic>
      <p:sp>
        <p:nvSpPr>
          <p:cNvPr id="6" name="Rectangle 5"/>
          <p:cNvSpPr/>
          <p:nvPr/>
        </p:nvSpPr>
        <p:spPr>
          <a:xfrm>
            <a:off x="0" y="0"/>
            <a:ext cx="12192000" cy="936183"/>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SMS</a:t>
            </a:r>
            <a:endParaRPr lang="fr-FR" sz="2400" b="1" dirty="0">
              <a:latin typeface="Tiger" panose="02070300020205020404" pitchFamily="18" charset="0"/>
            </a:endParaRPr>
          </a:p>
        </p:txBody>
      </p:sp>
    </p:spTree>
    <p:extLst>
      <p:ext uri="{BB962C8B-B14F-4D97-AF65-F5344CB8AC3E}">
        <p14:creationId xmlns:p14="http://schemas.microsoft.com/office/powerpoint/2010/main" val="25122247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3422467" y="1200647"/>
            <a:ext cx="4959531" cy="2960536"/>
          </a:xfrm>
          <a:prstGeom prst="rect">
            <a:avLst/>
          </a:prstGeom>
        </p:spPr>
      </p:pic>
      <p:sp>
        <p:nvSpPr>
          <p:cNvPr id="5" name="Rectangle 4"/>
          <p:cNvSpPr/>
          <p:nvPr/>
        </p:nvSpPr>
        <p:spPr>
          <a:xfrm>
            <a:off x="0" y="0"/>
            <a:ext cx="12192000" cy="936183"/>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SMS</a:t>
            </a:r>
            <a:endParaRPr lang="fr-FR" sz="2400" b="1" dirty="0">
              <a:latin typeface="Tiger" panose="02070300020205020404" pitchFamily="18" charset="0"/>
            </a:endParaRPr>
          </a:p>
        </p:txBody>
      </p:sp>
      <p:sp>
        <p:nvSpPr>
          <p:cNvPr id="6" name="ZoneTexte 5"/>
          <p:cNvSpPr txBox="1"/>
          <p:nvPr/>
        </p:nvSpPr>
        <p:spPr>
          <a:xfrm>
            <a:off x="519606" y="4425647"/>
            <a:ext cx="10765255" cy="1615827"/>
          </a:xfrm>
          <a:prstGeom prst="rect">
            <a:avLst/>
          </a:prstGeom>
          <a:noFill/>
        </p:spPr>
        <p:txBody>
          <a:bodyPr wrap="none" rtlCol="0">
            <a:spAutoFit/>
          </a:bodyPr>
          <a:lstStyle/>
          <a:p>
            <a:pPr>
              <a:lnSpc>
                <a:spcPct val="150000"/>
              </a:lnSpc>
            </a:pPr>
            <a:r>
              <a:rPr lang="en-US" sz="2200" dirty="0">
                <a:latin typeface="Times New Roman" panose="02020603050405020304" pitchFamily="18" charset="0"/>
                <a:cs typeface="Times New Roman" panose="02020603050405020304" pitchFamily="18" charset="0"/>
              </a:rPr>
              <a:t>When a customers </a:t>
            </a:r>
            <a:r>
              <a:rPr lang="en-US" sz="2200" dirty="0" err="1">
                <a:latin typeface="Times New Roman" panose="02020603050405020304" pitchFamily="18" charset="0"/>
                <a:cs typeface="Times New Roman" panose="02020603050405020304" pitchFamily="18" charset="0"/>
              </a:rPr>
              <a:t>doesnt</a:t>
            </a:r>
            <a:r>
              <a:rPr lang="en-US" sz="2200" dirty="0">
                <a:latin typeface="Times New Roman" panose="02020603050405020304" pitchFamily="18" charset="0"/>
                <a:cs typeface="Times New Roman" panose="02020603050405020304" pitchFamily="18" charset="0"/>
              </a:rPr>
              <a:t> come to their stores for a </a:t>
            </a:r>
            <a:r>
              <a:rPr lang="en-US" sz="2200" dirty="0" smtClean="0">
                <a:latin typeface="Times New Roman" panose="02020603050405020304" pitchFamily="18" charset="0"/>
                <a:cs typeface="Times New Roman" panose="02020603050405020304" pitchFamily="18" charset="0"/>
              </a:rPr>
              <a:t>trimesters, the </a:t>
            </a:r>
            <a:r>
              <a:rPr lang="en-US" sz="2200" dirty="0" err="1" smtClean="0">
                <a:latin typeface="Times New Roman" panose="02020603050405020304" pitchFamily="18" charset="0"/>
                <a:cs typeface="Times New Roman" panose="02020603050405020304" pitchFamily="18" charset="0"/>
              </a:rPr>
              <a:t>french</a:t>
            </a:r>
            <a:r>
              <a:rPr lang="en-US" sz="2200" dirty="0" smtClean="0">
                <a:latin typeface="Times New Roman" panose="02020603050405020304" pitchFamily="18" charset="0"/>
                <a:cs typeface="Times New Roman" panose="02020603050405020304" pitchFamily="18" charset="0"/>
              </a:rPr>
              <a:t> chain of DIY stores </a:t>
            </a:r>
          </a:p>
          <a:p>
            <a:pPr>
              <a:lnSpc>
                <a:spcPct val="150000"/>
              </a:lnSpc>
            </a:pPr>
            <a:r>
              <a:rPr lang="en-US" sz="2200" dirty="0" err="1" smtClean="0">
                <a:latin typeface="Times New Roman" panose="02020603050405020304" pitchFamily="18" charset="0"/>
                <a:cs typeface="Times New Roman" panose="02020603050405020304" pitchFamily="18" charset="0"/>
              </a:rPr>
              <a:t>Castorama</a:t>
            </a:r>
            <a:r>
              <a:rPr lang="en-US" sz="2200" dirty="0" smtClean="0">
                <a:latin typeface="Times New Roman" panose="02020603050405020304" pitchFamily="18" charset="0"/>
                <a:cs typeface="Times New Roman" panose="02020603050405020304" pitchFamily="18" charset="0"/>
              </a:rPr>
              <a:t> </a:t>
            </a:r>
            <a:r>
              <a:rPr lang="en-US" sz="2200" dirty="0">
                <a:latin typeface="Times New Roman" panose="02020603050405020304" pitchFamily="18" charset="0"/>
                <a:cs typeface="Times New Roman" panose="02020603050405020304" pitchFamily="18" charset="0"/>
              </a:rPr>
              <a:t>send </a:t>
            </a:r>
            <a:r>
              <a:rPr lang="en-US" sz="2200" dirty="0" smtClean="0">
                <a:latin typeface="Times New Roman" panose="02020603050405020304" pitchFamily="18" charset="0"/>
                <a:cs typeface="Times New Roman" panose="02020603050405020304" pitchFamily="18" charset="0"/>
              </a:rPr>
              <a:t>him </a:t>
            </a:r>
            <a:r>
              <a:rPr lang="en-US" sz="2200" dirty="0">
                <a:latin typeface="Times New Roman" panose="02020603050405020304" pitchFamily="18" charset="0"/>
                <a:cs typeface="Times New Roman" panose="02020603050405020304" pitchFamily="18" charset="0"/>
              </a:rPr>
              <a:t>a promotional SMS to encourage him to come </a:t>
            </a:r>
            <a:endParaRPr lang="en-US" sz="2200" dirty="0" smtClean="0">
              <a:latin typeface="Times New Roman" panose="02020603050405020304" pitchFamily="18" charset="0"/>
              <a:cs typeface="Times New Roman" panose="02020603050405020304" pitchFamily="18" charset="0"/>
            </a:endParaRPr>
          </a:p>
          <a:p>
            <a:pPr>
              <a:lnSpc>
                <a:spcPct val="150000"/>
              </a:lnSpc>
            </a:pPr>
            <a:r>
              <a:rPr lang="en-US" sz="2200" b="1" dirty="0" smtClean="0">
                <a:latin typeface="Times New Roman" panose="02020603050405020304" pitchFamily="18" charset="0"/>
                <a:cs typeface="Times New Roman" panose="02020603050405020304" pitchFamily="18" charset="0"/>
              </a:rPr>
              <a:t>Return </a:t>
            </a:r>
            <a:r>
              <a:rPr lang="en-US" sz="2200" b="1" dirty="0">
                <a:latin typeface="Times New Roman" panose="02020603050405020304" pitchFamily="18" charset="0"/>
                <a:cs typeface="Times New Roman" panose="02020603050405020304" pitchFamily="18" charset="0"/>
              </a:rPr>
              <a:t>to the store rate </a:t>
            </a:r>
            <a:r>
              <a:rPr lang="en-US" sz="2200" dirty="0">
                <a:latin typeface="Times New Roman" panose="02020603050405020304" pitchFamily="18" charset="0"/>
                <a:cs typeface="Times New Roman" panose="02020603050405020304" pitchFamily="18" charset="0"/>
              </a:rPr>
              <a:t>:</a:t>
            </a:r>
            <a:r>
              <a:rPr lang="en-US" sz="2200" b="1" dirty="0">
                <a:latin typeface="Times New Roman" panose="02020603050405020304" pitchFamily="18" charset="0"/>
                <a:cs typeface="Times New Roman" panose="02020603050405020304" pitchFamily="18" charset="0"/>
              </a:rPr>
              <a:t>30%</a:t>
            </a:r>
            <a:endParaRPr lang="fr-FR" sz="22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87326818"/>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36183"/>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SMS</a:t>
            </a:r>
            <a:endParaRPr lang="fr-FR" sz="2400" b="1" dirty="0">
              <a:latin typeface="Tiger" panose="02070300020205020404" pitchFamily="18" charset="0"/>
            </a:endParaRPr>
          </a:p>
        </p:txBody>
      </p:sp>
      <p:pic>
        <p:nvPicPr>
          <p:cNvPr id="3" name="Image 2"/>
          <p:cNvPicPr>
            <a:picLocks noChangeAspect="1"/>
          </p:cNvPicPr>
          <p:nvPr/>
        </p:nvPicPr>
        <p:blipFill>
          <a:blip r:embed="rId2"/>
          <a:stretch>
            <a:fillRect/>
          </a:stretch>
        </p:blipFill>
        <p:spPr>
          <a:xfrm>
            <a:off x="3281362" y="1423852"/>
            <a:ext cx="5629275" cy="2683736"/>
          </a:xfrm>
          <a:prstGeom prst="rect">
            <a:avLst/>
          </a:prstGeom>
        </p:spPr>
      </p:pic>
      <p:sp>
        <p:nvSpPr>
          <p:cNvPr id="5" name="Rectangle 1"/>
          <p:cNvSpPr>
            <a:spLocks noChangeArrowheads="1"/>
          </p:cNvSpPr>
          <p:nvPr/>
        </p:nvSpPr>
        <p:spPr bwMode="auto">
          <a:xfrm>
            <a:off x="728868" y="4128630"/>
            <a:ext cx="10376453" cy="1661993"/>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lvl="0" eaLnBrk="0" fontAlgn="base" hangingPunct="0">
              <a:lnSpc>
                <a:spcPct val="150000"/>
              </a:lnSpc>
              <a:spcBef>
                <a:spcPct val="0"/>
              </a:spcBef>
              <a:spcAft>
                <a:spcPct val="0"/>
              </a:spcAft>
            </a:pPr>
            <a:r>
              <a:rPr lang="en-US" altLang="fr-FR" sz="2400" dirty="0" smtClean="0">
                <a:solidFill>
                  <a:srgbClr val="212121"/>
                </a:solidFill>
                <a:latin typeface="Times New Roman" panose="02020603050405020304" pitchFamily="18" charset="0"/>
                <a:cs typeface="Times New Roman" panose="02020603050405020304" pitchFamily="18" charset="0"/>
              </a:rPr>
              <a:t>For </a:t>
            </a:r>
            <a:r>
              <a:rPr lang="en-US" altLang="fr-FR" sz="2400" dirty="0">
                <a:solidFill>
                  <a:srgbClr val="212121"/>
                </a:solidFill>
                <a:latin typeface="Times New Roman" panose="02020603050405020304" pitchFamily="18" charset="0"/>
                <a:cs typeface="Times New Roman" panose="02020603050405020304" pitchFamily="18" charset="0"/>
              </a:rPr>
              <a:t>the opening of its new store in Seattle, Ikea set up loyalty program</a:t>
            </a:r>
          </a:p>
          <a:p>
            <a:pPr lvl="0" eaLnBrk="0" fontAlgn="base" hangingPunct="0">
              <a:lnSpc>
                <a:spcPct val="150000"/>
              </a:lnSpc>
              <a:spcBef>
                <a:spcPct val="0"/>
              </a:spcBef>
              <a:spcAft>
                <a:spcPct val="0"/>
              </a:spcAft>
            </a:pPr>
            <a:r>
              <a:rPr lang="en-US" altLang="fr-FR" sz="2400" dirty="0">
                <a:solidFill>
                  <a:srgbClr val="212121"/>
                </a:solidFill>
                <a:latin typeface="Times New Roman" panose="02020603050405020304" pitchFamily="18" charset="0"/>
                <a:cs typeface="Times New Roman" panose="02020603050405020304" pitchFamily="18" charset="0"/>
              </a:rPr>
              <a:t> </a:t>
            </a:r>
            <a:r>
              <a:rPr lang="en-US" altLang="fr-FR" sz="2400" dirty="0" smtClean="0">
                <a:solidFill>
                  <a:srgbClr val="212121"/>
                </a:solidFill>
                <a:latin typeface="Times New Roman" panose="02020603050405020304" pitchFamily="18" charset="0"/>
                <a:cs typeface="Times New Roman" panose="02020603050405020304" pitchFamily="18" charset="0"/>
              </a:rPr>
              <a:t>The </a:t>
            </a:r>
            <a:r>
              <a:rPr lang="en-US" altLang="fr-FR" sz="2400" dirty="0">
                <a:solidFill>
                  <a:srgbClr val="212121"/>
                </a:solidFill>
                <a:latin typeface="Times New Roman" panose="02020603050405020304" pitchFamily="18" charset="0"/>
                <a:cs typeface="Times New Roman" panose="02020603050405020304" pitchFamily="18" charset="0"/>
              </a:rPr>
              <a:t>costumers were asked to send ikea1 by </a:t>
            </a:r>
            <a:r>
              <a:rPr lang="en-US" altLang="fr-FR" sz="2400" dirty="0" err="1">
                <a:solidFill>
                  <a:srgbClr val="212121"/>
                </a:solidFill>
                <a:latin typeface="Times New Roman" panose="02020603050405020304" pitchFamily="18" charset="0"/>
                <a:cs typeface="Times New Roman" panose="02020603050405020304" pitchFamily="18" charset="0"/>
              </a:rPr>
              <a:t>sms</a:t>
            </a:r>
            <a:r>
              <a:rPr lang="en-US" altLang="fr-FR" sz="2400" dirty="0">
                <a:solidFill>
                  <a:srgbClr val="212121"/>
                </a:solidFill>
                <a:latin typeface="Times New Roman" panose="02020603050405020304" pitchFamily="18" charset="0"/>
                <a:cs typeface="Times New Roman" panose="02020603050405020304" pitchFamily="18" charset="0"/>
              </a:rPr>
              <a:t> so they </a:t>
            </a:r>
            <a:r>
              <a:rPr lang="en-US" altLang="fr-FR" sz="2400" dirty="0" smtClean="0">
                <a:solidFill>
                  <a:srgbClr val="212121"/>
                </a:solidFill>
                <a:latin typeface="Times New Roman" panose="02020603050405020304" pitchFamily="18" charset="0"/>
                <a:cs typeface="Times New Roman" panose="02020603050405020304" pitchFamily="18" charset="0"/>
              </a:rPr>
              <a:t>receive </a:t>
            </a:r>
            <a:r>
              <a:rPr lang="en-US" altLang="fr-FR" sz="2400" dirty="0">
                <a:solidFill>
                  <a:srgbClr val="212121"/>
                </a:solidFill>
                <a:latin typeface="Times New Roman" panose="02020603050405020304" pitchFamily="18" charset="0"/>
                <a:cs typeface="Times New Roman" panose="02020603050405020304" pitchFamily="18" charset="0"/>
              </a:rPr>
              <a:t>an </a:t>
            </a:r>
            <a:r>
              <a:rPr lang="en-US" altLang="fr-FR" sz="2400" dirty="0" err="1">
                <a:solidFill>
                  <a:srgbClr val="212121"/>
                </a:solidFill>
                <a:latin typeface="Times New Roman" panose="02020603050405020304" pitchFamily="18" charset="0"/>
                <a:cs typeface="Times New Roman" panose="02020603050405020304" pitchFamily="18" charset="0"/>
              </a:rPr>
              <a:t>sms</a:t>
            </a:r>
            <a:r>
              <a:rPr lang="en-US" altLang="fr-FR" sz="2400" dirty="0">
                <a:solidFill>
                  <a:srgbClr val="212121"/>
                </a:solidFill>
                <a:latin typeface="Times New Roman" panose="02020603050405020304" pitchFamily="18" charset="0"/>
                <a:cs typeface="Times New Roman" panose="02020603050405020304" pitchFamily="18" charset="0"/>
              </a:rPr>
              <a:t> </a:t>
            </a:r>
          </a:p>
          <a:p>
            <a:pPr lvl="0" eaLnBrk="0" fontAlgn="base" hangingPunct="0">
              <a:lnSpc>
                <a:spcPct val="150000"/>
              </a:lnSpc>
              <a:spcBef>
                <a:spcPct val="0"/>
              </a:spcBef>
              <a:spcAft>
                <a:spcPct val="0"/>
              </a:spcAft>
            </a:pPr>
            <a:r>
              <a:rPr lang="en-US" altLang="fr-FR" sz="2400" dirty="0">
                <a:solidFill>
                  <a:srgbClr val="212121"/>
                </a:solidFill>
                <a:latin typeface="Times New Roman" panose="02020603050405020304" pitchFamily="18" charset="0"/>
                <a:cs typeface="Times New Roman" panose="02020603050405020304" pitchFamily="18" charset="0"/>
              </a:rPr>
              <a:t>with a bar code corresponding to </a:t>
            </a:r>
            <a:r>
              <a:rPr lang="en-US" altLang="fr-FR" sz="2400" dirty="0" smtClean="0">
                <a:solidFill>
                  <a:srgbClr val="212121"/>
                </a:solidFill>
                <a:latin typeface="Times New Roman" panose="02020603050405020304" pitchFamily="18" charset="0"/>
                <a:cs typeface="Times New Roman" panose="02020603050405020304" pitchFamily="18" charset="0"/>
              </a:rPr>
              <a:t>personalized </a:t>
            </a:r>
            <a:r>
              <a:rPr lang="en-US" altLang="fr-FR" sz="2400" dirty="0">
                <a:solidFill>
                  <a:srgbClr val="212121"/>
                </a:solidFill>
                <a:latin typeface="Times New Roman" panose="02020603050405020304" pitchFamily="18" charset="0"/>
                <a:cs typeface="Times New Roman" panose="02020603050405020304" pitchFamily="18" charset="0"/>
              </a:rPr>
              <a:t>promotional offer </a:t>
            </a:r>
            <a:endParaRPr kumimoji="0" lang="fr-FR" altLang="fr-FR" sz="2400"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8497497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936183"/>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SMS</a:t>
            </a:r>
            <a:endParaRPr lang="fr-FR" sz="2400" b="1" dirty="0">
              <a:latin typeface="Tiger" panose="02070300020205020404" pitchFamily="18" charset="0"/>
            </a:endParaRPr>
          </a:p>
        </p:txBody>
      </p:sp>
      <p:pic>
        <p:nvPicPr>
          <p:cNvPr id="2" name="Image 1"/>
          <p:cNvPicPr>
            <a:picLocks noChangeAspect="1"/>
          </p:cNvPicPr>
          <p:nvPr/>
        </p:nvPicPr>
        <p:blipFill>
          <a:blip r:embed="rId2"/>
          <a:stretch>
            <a:fillRect/>
          </a:stretch>
        </p:blipFill>
        <p:spPr>
          <a:xfrm>
            <a:off x="2544417" y="1147360"/>
            <a:ext cx="7089913" cy="3140381"/>
          </a:xfrm>
          <a:prstGeom prst="rect">
            <a:avLst/>
          </a:prstGeom>
        </p:spPr>
      </p:pic>
      <p:sp>
        <p:nvSpPr>
          <p:cNvPr id="3" name="ZoneTexte 2"/>
          <p:cNvSpPr txBox="1"/>
          <p:nvPr/>
        </p:nvSpPr>
        <p:spPr>
          <a:xfrm>
            <a:off x="914400" y="4498919"/>
            <a:ext cx="9906879" cy="1107996"/>
          </a:xfrm>
          <a:prstGeom prst="rect">
            <a:avLst/>
          </a:prstGeom>
          <a:noFill/>
        </p:spPr>
        <p:txBody>
          <a:bodyPr wrap="none" rtlCol="0">
            <a:spAutoFit/>
          </a:bodyPr>
          <a:lstStyle/>
          <a:p>
            <a:r>
              <a:rPr lang="en-US" sz="2200" dirty="0">
                <a:latin typeface="Times New Roman" panose="02020603050405020304" pitchFamily="18" charset="0"/>
                <a:cs typeface="Times New Roman" panose="02020603050405020304" pitchFamily="18" charset="0"/>
              </a:rPr>
              <a:t>To build customers loyalty, Johnson asked pregnant women who come to the stores, </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to </a:t>
            </a:r>
            <a:r>
              <a:rPr lang="en-US" sz="2200" dirty="0">
                <a:latin typeface="Times New Roman" panose="02020603050405020304" pitchFamily="18" charset="0"/>
                <a:cs typeface="Times New Roman" panose="02020603050405020304" pitchFamily="18" charset="0"/>
              </a:rPr>
              <a:t>give their delivery date </a:t>
            </a:r>
            <a:endParaRPr lang="en-US" sz="2200" dirty="0" smtClean="0">
              <a:latin typeface="Times New Roman" panose="02020603050405020304" pitchFamily="18" charset="0"/>
              <a:cs typeface="Times New Roman" panose="02020603050405020304" pitchFamily="18" charset="0"/>
            </a:endParaRPr>
          </a:p>
          <a:p>
            <a:r>
              <a:rPr lang="en-US" sz="2200" dirty="0" smtClean="0">
                <a:latin typeface="Times New Roman" panose="02020603050405020304" pitchFamily="18" charset="0"/>
                <a:cs typeface="Times New Roman" panose="02020603050405020304" pitchFamily="18" charset="0"/>
              </a:rPr>
              <a:t>So </a:t>
            </a:r>
            <a:r>
              <a:rPr lang="en-US" sz="2200" dirty="0">
                <a:latin typeface="Times New Roman" panose="02020603050405020304" pitchFamily="18" charset="0"/>
                <a:cs typeface="Times New Roman" panose="02020603050405020304" pitchFamily="18" charset="0"/>
              </a:rPr>
              <a:t>they can </a:t>
            </a:r>
            <a:r>
              <a:rPr lang="en-US" sz="2200" dirty="0" smtClean="0">
                <a:latin typeface="Times New Roman" panose="02020603050405020304" pitchFamily="18" charset="0"/>
                <a:cs typeface="Times New Roman" panose="02020603050405020304" pitchFamily="18" charset="0"/>
              </a:rPr>
              <a:t>support them and send </a:t>
            </a:r>
            <a:r>
              <a:rPr lang="en-US" sz="2200" dirty="0">
                <a:latin typeface="Times New Roman" panose="02020603050405020304" pitchFamily="18" charset="0"/>
                <a:cs typeface="Times New Roman" panose="02020603050405020304" pitchFamily="18" charset="0"/>
              </a:rPr>
              <a:t>them useful </a:t>
            </a:r>
            <a:r>
              <a:rPr lang="en-US" sz="2200" dirty="0" err="1">
                <a:latin typeface="Times New Roman" panose="02020603050405020304" pitchFamily="18" charset="0"/>
                <a:cs typeface="Times New Roman" panose="02020603050405020304" pitchFamily="18" charset="0"/>
              </a:rPr>
              <a:t>informations</a:t>
            </a:r>
            <a:r>
              <a:rPr lang="en-US" sz="2200" dirty="0">
                <a:latin typeface="Times New Roman" panose="02020603050405020304" pitchFamily="18" charset="0"/>
                <a:cs typeface="Times New Roman" panose="02020603050405020304" pitchFamily="18" charset="0"/>
              </a:rPr>
              <a:t> for each pregnancy stage</a:t>
            </a:r>
            <a:endParaRPr lang="fr-F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213620930"/>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0"/>
            <a:ext cx="12192000" cy="936183"/>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SMS</a:t>
            </a:r>
            <a:endParaRPr lang="fr-FR" sz="2400" b="1" dirty="0">
              <a:latin typeface="Tiger" panose="02070300020205020404" pitchFamily="18" charset="0"/>
            </a:endParaRPr>
          </a:p>
        </p:txBody>
      </p:sp>
      <p:pic>
        <p:nvPicPr>
          <p:cNvPr id="4" name="Image 3"/>
          <p:cNvPicPr>
            <a:picLocks noChangeAspect="1"/>
          </p:cNvPicPr>
          <p:nvPr/>
        </p:nvPicPr>
        <p:blipFill>
          <a:blip r:embed="rId2"/>
          <a:stretch>
            <a:fillRect/>
          </a:stretch>
        </p:blipFill>
        <p:spPr>
          <a:xfrm>
            <a:off x="3310872" y="1130563"/>
            <a:ext cx="5210175" cy="2862743"/>
          </a:xfrm>
          <a:prstGeom prst="rect">
            <a:avLst/>
          </a:prstGeom>
        </p:spPr>
      </p:pic>
      <p:sp>
        <p:nvSpPr>
          <p:cNvPr id="2" name="Rectangle 1"/>
          <p:cNvSpPr/>
          <p:nvPr/>
        </p:nvSpPr>
        <p:spPr>
          <a:xfrm>
            <a:off x="443947" y="4187687"/>
            <a:ext cx="11304106" cy="2570704"/>
          </a:xfrm>
          <a:prstGeom prst="rect">
            <a:avLst/>
          </a:prstGeom>
        </p:spPr>
        <p:txBody>
          <a:bodyPr wrap="square">
            <a:spAutoFit/>
          </a:bodyPr>
          <a:lstStyle/>
          <a:p>
            <a:pPr marL="285750" indent="-285750">
              <a:lnSpc>
                <a:spcPct val="150000"/>
              </a:lnSpc>
              <a:buFont typeface="Arial" panose="020B0604020202020204" pitchFamily="34" charset="0"/>
              <a:buChar char="•"/>
            </a:pPr>
            <a:r>
              <a:rPr lang="en-US" sz="2200" dirty="0" smtClean="0">
                <a:solidFill>
                  <a:srgbClr val="303030"/>
                </a:solidFill>
                <a:latin typeface="Times New Roman" panose="02020603050405020304" pitchFamily="18" charset="0"/>
                <a:cs typeface="Times New Roman" panose="02020603050405020304" pitchFamily="18" charset="0"/>
              </a:rPr>
              <a:t>Th</a:t>
            </a:r>
            <a:r>
              <a:rPr lang="en-US" sz="2200" dirty="0" smtClean="0">
                <a:solidFill>
                  <a:srgbClr val="242424"/>
                </a:solidFill>
                <a:latin typeface="Times New Roman" panose="02020603050405020304" pitchFamily="18" charset="0"/>
                <a:cs typeface="Times New Roman" panose="02020603050405020304" pitchFamily="18" charset="0"/>
              </a:rPr>
              <a:t>e </a:t>
            </a:r>
            <a:r>
              <a:rPr lang="en-US" sz="2200" dirty="0">
                <a:solidFill>
                  <a:srgbClr val="242424"/>
                </a:solidFill>
                <a:latin typeface="Times New Roman" panose="02020603050405020304" pitchFamily="18" charset="0"/>
                <a:cs typeface="Times New Roman" panose="02020603050405020304" pitchFamily="18" charset="0"/>
              </a:rPr>
              <a:t>Fre</a:t>
            </a:r>
            <a:r>
              <a:rPr lang="en-US" sz="2200" dirty="0">
                <a:solidFill>
                  <a:srgbClr val="181818"/>
                </a:solidFill>
                <a:latin typeface="Times New Roman" panose="02020603050405020304" pitchFamily="18" charset="0"/>
                <a:cs typeface="Times New Roman" panose="02020603050405020304" pitchFamily="18" charset="0"/>
              </a:rPr>
              <a:t>nch</a:t>
            </a:r>
            <a:r>
              <a:rPr lang="en-US" sz="2200" dirty="0">
                <a:solidFill>
                  <a:srgbClr val="0C0C0C"/>
                </a:solidFill>
                <a:latin typeface="Times New Roman" panose="02020603050405020304" pitchFamily="18" charset="0"/>
                <a:cs typeface="Times New Roman" panose="02020603050405020304" pitchFamily="18" charset="0"/>
              </a:rPr>
              <a:t> car </a:t>
            </a:r>
            <a:r>
              <a:rPr lang="en-US" sz="2200" dirty="0">
                <a:solidFill>
                  <a:srgbClr val="000000"/>
                </a:solidFill>
                <a:latin typeface="Times New Roman" panose="02020603050405020304" pitchFamily="18" charset="0"/>
                <a:cs typeface="Times New Roman" panose="02020603050405020304" pitchFamily="18" charset="0"/>
              </a:rPr>
              <a:t>firm</a:t>
            </a:r>
            <a:r>
              <a:rPr lang="en-US" sz="2200" dirty="0">
                <a:solidFill>
                  <a:srgbClr val="0C0C0C"/>
                </a:solidFill>
                <a:latin typeface="Times New Roman" panose="02020603050405020304" pitchFamily="18" charset="0"/>
                <a:cs typeface="Times New Roman" panose="02020603050405020304" pitchFamily="18" charset="0"/>
              </a:rPr>
              <a:t> </a:t>
            </a:r>
            <a:r>
              <a:rPr lang="en-US" sz="2200" dirty="0" smtClean="0">
                <a:solidFill>
                  <a:srgbClr val="0C0C0C"/>
                </a:solidFill>
                <a:latin typeface="Times New Roman" panose="02020603050405020304" pitchFamily="18" charset="0"/>
                <a:cs typeface="Times New Roman" panose="02020603050405020304" pitchFamily="18" charset="0"/>
              </a:rPr>
              <a:t>Renault </a:t>
            </a:r>
            <a:r>
              <a:rPr lang="en-US" sz="2200" dirty="0" err="1" smtClean="0">
                <a:solidFill>
                  <a:srgbClr val="0C0C0C"/>
                </a:solidFill>
                <a:latin typeface="Times New Roman" panose="02020603050405020304" pitchFamily="18" charset="0"/>
                <a:cs typeface="Times New Roman" panose="02020603050405020304" pitchFamily="18" charset="0"/>
              </a:rPr>
              <a:t>achived</a:t>
            </a:r>
            <a:r>
              <a:rPr lang="en-US" sz="2200" dirty="0" smtClean="0">
                <a:solidFill>
                  <a:srgbClr val="0C0C0C"/>
                </a:solidFill>
                <a:latin typeface="Times New Roman" panose="02020603050405020304" pitchFamily="18" charset="0"/>
                <a:cs typeface="Times New Roman" panose="02020603050405020304" pitchFamily="18" charset="0"/>
              </a:rPr>
              <a:t> the product launch of the limited edition car model  : </a:t>
            </a:r>
            <a:r>
              <a:rPr lang="en-US" sz="2200" dirty="0" err="1" smtClean="0">
                <a:solidFill>
                  <a:srgbClr val="0C0C0C"/>
                </a:solidFill>
                <a:latin typeface="Times New Roman" panose="02020603050405020304" pitchFamily="18" charset="0"/>
                <a:cs typeface="Times New Roman" panose="02020603050405020304" pitchFamily="18" charset="0"/>
              </a:rPr>
              <a:t>twingo</a:t>
            </a:r>
            <a:r>
              <a:rPr lang="en-US" sz="2200" dirty="0" smtClean="0">
                <a:solidFill>
                  <a:srgbClr val="0C0C0C"/>
                </a:solidFill>
                <a:latin typeface="Times New Roman" panose="02020603050405020304" pitchFamily="18" charset="0"/>
                <a:cs typeface="Times New Roman" panose="02020603050405020304" pitchFamily="18" charset="0"/>
              </a:rPr>
              <a:t> by </a:t>
            </a:r>
            <a:r>
              <a:rPr lang="en-US" sz="2200" dirty="0" err="1" smtClean="0">
                <a:solidFill>
                  <a:srgbClr val="0C0C0C"/>
                </a:solidFill>
                <a:latin typeface="Times New Roman" panose="02020603050405020304" pitchFamily="18" charset="0"/>
                <a:cs typeface="Times New Roman" panose="02020603050405020304" pitchFamily="18" charset="0"/>
              </a:rPr>
              <a:t>nokia</a:t>
            </a:r>
            <a:r>
              <a:rPr lang="en-US" sz="2200" dirty="0" smtClean="0">
                <a:solidFill>
                  <a:srgbClr val="0C0C0C"/>
                </a:solidFill>
                <a:latin typeface="Times New Roman" panose="02020603050405020304" pitchFamily="18" charset="0"/>
                <a:cs typeface="Times New Roman" panose="02020603050405020304" pitchFamily="18" charset="0"/>
              </a:rPr>
              <a:t> by </a:t>
            </a:r>
            <a:r>
              <a:rPr lang="en-US" sz="2200" dirty="0" err="1" smtClean="0">
                <a:solidFill>
                  <a:srgbClr val="0C0C0C"/>
                </a:solidFill>
                <a:latin typeface="Times New Roman" panose="02020603050405020304" pitchFamily="18" charset="0"/>
                <a:cs typeface="Times New Roman" panose="02020603050405020304" pitchFamily="18" charset="0"/>
              </a:rPr>
              <a:t>seting</a:t>
            </a:r>
            <a:r>
              <a:rPr lang="en-US" sz="2200" dirty="0" smtClean="0">
                <a:solidFill>
                  <a:srgbClr val="0C0C0C"/>
                </a:solidFill>
                <a:latin typeface="Times New Roman" panose="02020603050405020304" pitchFamily="18" charset="0"/>
                <a:cs typeface="Times New Roman" panose="02020603050405020304" pitchFamily="18" charset="0"/>
              </a:rPr>
              <a:t> up an SMS contest. </a:t>
            </a:r>
          </a:p>
          <a:p>
            <a:pPr marL="285750" indent="-285750">
              <a:lnSpc>
                <a:spcPct val="150000"/>
              </a:lnSpc>
              <a:buFont typeface="Arial" panose="020B0604020202020204" pitchFamily="34" charset="0"/>
              <a:buChar char="•"/>
            </a:pPr>
            <a:r>
              <a:rPr lang="en-US" sz="2200" dirty="0" smtClean="0">
                <a:solidFill>
                  <a:srgbClr val="0C0C0C"/>
                </a:solidFill>
                <a:latin typeface="Times New Roman" panose="02020603050405020304" pitchFamily="18" charset="0"/>
                <a:cs typeface="Times New Roman" panose="02020603050405020304" pitchFamily="18" charset="0"/>
              </a:rPr>
              <a:t>Un </a:t>
            </a:r>
            <a:r>
              <a:rPr lang="en-US" sz="2200" dirty="0" err="1" smtClean="0">
                <a:solidFill>
                  <a:srgbClr val="0C0C0C"/>
                </a:solidFill>
                <a:latin typeface="Times New Roman" panose="02020603050405020304" pitchFamily="18" charset="0"/>
                <a:cs typeface="Times New Roman" panose="02020603050405020304" pitchFamily="18" charset="0"/>
              </a:rPr>
              <a:t>sms</a:t>
            </a:r>
            <a:r>
              <a:rPr lang="en-US" sz="2200" dirty="0" smtClean="0">
                <a:solidFill>
                  <a:srgbClr val="0C0C0C"/>
                </a:solidFill>
                <a:latin typeface="Times New Roman" panose="02020603050405020304" pitchFamily="18" charset="0"/>
                <a:cs typeface="Times New Roman" panose="02020603050405020304" pitchFamily="18" charset="0"/>
              </a:rPr>
              <a:t> containing </a:t>
            </a:r>
            <a:r>
              <a:rPr lang="en-US" sz="2200" dirty="0" err="1" smtClean="0">
                <a:solidFill>
                  <a:srgbClr val="0C0C0C"/>
                </a:solidFill>
                <a:latin typeface="Times New Roman" panose="02020603050405020304" pitchFamily="18" charset="0"/>
                <a:cs typeface="Times New Roman" panose="02020603050405020304" pitchFamily="18" charset="0"/>
              </a:rPr>
              <a:t>Twingo</a:t>
            </a:r>
            <a:r>
              <a:rPr lang="en-US" sz="2200" dirty="0" smtClean="0">
                <a:solidFill>
                  <a:srgbClr val="0C0C0C"/>
                </a:solidFill>
                <a:latin typeface="Times New Roman" panose="02020603050405020304" pitchFamily="18" charset="0"/>
                <a:cs typeface="Times New Roman" panose="02020603050405020304" pitchFamily="18" charset="0"/>
              </a:rPr>
              <a:t> had to be sent on the number 41013</a:t>
            </a:r>
            <a:endParaRPr lang="en-US" sz="2200" dirty="0">
              <a:solidFill>
                <a:srgbClr val="0C0C0C"/>
              </a:solidFill>
              <a:latin typeface="Times New Roman" panose="02020603050405020304" pitchFamily="18" charset="0"/>
              <a:cs typeface="Times New Roman" panose="02020603050405020304" pitchFamily="18" charset="0"/>
            </a:endParaRPr>
          </a:p>
          <a:p>
            <a:pPr marL="285750" indent="-285750">
              <a:lnSpc>
                <a:spcPct val="150000"/>
              </a:lnSpc>
              <a:buFont typeface="Arial" panose="020B0604020202020204" pitchFamily="34" charset="0"/>
              <a:buChar char="•"/>
            </a:pPr>
            <a:r>
              <a:rPr lang="en-US" sz="2200" dirty="0" smtClean="0">
                <a:solidFill>
                  <a:srgbClr val="0C0C0C"/>
                </a:solidFill>
                <a:latin typeface="Times New Roman" panose="02020603050405020304" pitchFamily="18" charset="0"/>
                <a:cs typeface="Times New Roman" panose="02020603050405020304" pitchFamily="18" charset="0"/>
              </a:rPr>
              <a:t>The contest was promoted by advertising billboard in the STADE DE FRANCE stadium, and 13,000 of 160,000 spectators in the stadium had participated,  </a:t>
            </a:r>
            <a:r>
              <a:rPr lang="en-US" sz="2200" dirty="0">
                <a:solidFill>
                  <a:srgbClr val="242424"/>
                </a:solidFill>
                <a:latin typeface="Times New Roman" panose="02020603050405020304" pitchFamily="18" charset="0"/>
                <a:cs typeface="Times New Roman" panose="02020603050405020304" pitchFamily="18" charset="0"/>
              </a:rPr>
              <a:t> </a:t>
            </a:r>
            <a:endParaRPr lang="fr-F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2457035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140676" y="-47301"/>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Tiger" panose="02070300020205020404" pitchFamily="18" charset="0"/>
            </a:endParaRPr>
          </a:p>
        </p:txBody>
      </p:sp>
      <p:sp>
        <p:nvSpPr>
          <p:cNvPr id="2" name="Titre 1"/>
          <p:cNvSpPr>
            <a:spLocks noGrp="1"/>
          </p:cNvSpPr>
          <p:nvPr>
            <p:ph type="title"/>
          </p:nvPr>
        </p:nvSpPr>
        <p:spPr>
          <a:xfrm>
            <a:off x="4411395" y="0"/>
            <a:ext cx="10515600" cy="1325563"/>
          </a:xfrm>
        </p:spPr>
        <p:txBody>
          <a:bodyPr/>
          <a:lstStyle/>
          <a:p>
            <a:r>
              <a:rPr lang="fr-FR" b="1" dirty="0" err="1" smtClean="0">
                <a:solidFill>
                  <a:schemeClr val="bg1"/>
                </a:solidFill>
              </a:rPr>
              <a:t>Definition</a:t>
            </a:r>
            <a:endParaRPr lang="fr-FR" b="1" dirty="0">
              <a:solidFill>
                <a:schemeClr val="bg1"/>
              </a:solidFill>
            </a:endParaRPr>
          </a:p>
        </p:txBody>
      </p:sp>
      <p:sp>
        <p:nvSpPr>
          <p:cNvPr id="3" name="Espace réservé du contenu 2"/>
          <p:cNvSpPr>
            <a:spLocks noGrp="1"/>
          </p:cNvSpPr>
          <p:nvPr>
            <p:ph idx="1"/>
          </p:nvPr>
        </p:nvSpPr>
        <p:spPr/>
        <p:txBody>
          <a:bodyPr/>
          <a:lstStyle/>
          <a:p>
            <a:r>
              <a:rPr lang="en-US" b="1" dirty="0"/>
              <a:t>Mobile marketing</a:t>
            </a:r>
            <a:r>
              <a:rPr lang="en-US" dirty="0"/>
              <a:t> is multi-channel online marketing technique focused at reaching a specific audience on their smart phone, tablets, or any other related devices through websites, E mail, SMS and MMS, social media or mobile applications</a:t>
            </a:r>
            <a:r>
              <a:rPr lang="en-US" dirty="0" smtClean="0"/>
              <a:t>.</a:t>
            </a:r>
          </a:p>
          <a:p>
            <a:r>
              <a:rPr lang="en-US" dirty="0" smtClean="0"/>
              <a:t> </a:t>
            </a:r>
            <a:r>
              <a:rPr lang="en-US" dirty="0"/>
              <a:t> Mobile marketing can provide customers with time and location sensitive, personalized information that promotes goods, services and ideas</a:t>
            </a:r>
            <a:r>
              <a:rPr lang="en-US" dirty="0" smtClean="0"/>
              <a:t>.</a:t>
            </a:r>
            <a:r>
              <a:rPr lang="en-US" baseline="30000" dirty="0" smtClean="0"/>
              <a:t> </a:t>
            </a:r>
            <a:r>
              <a:rPr lang="en-US" dirty="0"/>
              <a:t> In a more theoretical manner, academic </a:t>
            </a:r>
            <a:r>
              <a:rPr lang="en-US" dirty="0">
                <a:hlinkClick r:id="rId2" tooltip="Andreas Kaplan"/>
              </a:rPr>
              <a:t>Andreas Kaplan</a:t>
            </a:r>
            <a:r>
              <a:rPr lang="en-US" dirty="0"/>
              <a:t> defines mobile marketing as "any marketing activity conducted through a ubiquitous network to which consumers are constantly connected using a personal mobile device</a:t>
            </a:r>
            <a:r>
              <a:rPr lang="en-US" dirty="0" smtClean="0"/>
              <a:t>".</a:t>
            </a:r>
            <a:endParaRPr lang="fr-FR" dirty="0"/>
          </a:p>
        </p:txBody>
      </p:sp>
    </p:spTree>
    <p:extLst>
      <p:ext uri="{BB962C8B-B14F-4D97-AF65-F5344CB8AC3E}">
        <p14:creationId xmlns:p14="http://schemas.microsoft.com/office/powerpoint/2010/main" val="144739718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Tags/QR code</a:t>
            </a:r>
            <a:endParaRPr lang="fr-FR" sz="2400" b="1" dirty="0">
              <a:latin typeface="Tiger" panose="02070300020205020404" pitchFamily="18" charset="0"/>
            </a:endParaRPr>
          </a:p>
        </p:txBody>
      </p:sp>
      <p:sp>
        <p:nvSpPr>
          <p:cNvPr id="3" name="Rectangle 2"/>
          <p:cNvSpPr/>
          <p:nvPr/>
        </p:nvSpPr>
        <p:spPr>
          <a:xfrm>
            <a:off x="814251" y="2148110"/>
            <a:ext cx="6096000" cy="1276503"/>
          </a:xfrm>
          <a:prstGeom prst="rect">
            <a:avLst/>
          </a:prstGeom>
        </p:spPr>
        <p:txBody>
          <a:bodyPr>
            <a:spAutoFit/>
          </a:bodyPr>
          <a:lstStyle/>
          <a:p>
            <a:pPr lvl="1" indent="-342900">
              <a:lnSpc>
                <a:spcPct val="95000"/>
              </a:lnSpc>
              <a:spcBef>
                <a:spcPct val="0"/>
              </a:spcBef>
              <a:buClr>
                <a:srgbClr val="000000"/>
              </a:buClr>
              <a:buFontTx/>
              <a:buChar char="•"/>
            </a:pPr>
            <a:r>
              <a:rPr lang="en-US" altLang="fr-FR" sz="2700" dirty="0">
                <a:solidFill>
                  <a:srgbClr val="444444"/>
                </a:solidFill>
                <a:latin typeface="Arial" panose="020B0604020202020204" pitchFamily="34" charset="0"/>
              </a:rPr>
              <a:t>Mobile Tagging</a:t>
            </a:r>
            <a:endParaRPr lang="en-US" altLang="fr-FR" dirty="0"/>
          </a:p>
          <a:p>
            <a:pPr lvl="1" indent="-342900">
              <a:lnSpc>
                <a:spcPct val="95000"/>
              </a:lnSpc>
              <a:spcBef>
                <a:spcPct val="0"/>
              </a:spcBef>
              <a:buClr>
                <a:srgbClr val="000000"/>
              </a:buClr>
              <a:buFontTx/>
              <a:buChar char="•"/>
            </a:pPr>
            <a:r>
              <a:rPr lang="en-US" altLang="fr-FR" sz="2700" dirty="0">
                <a:solidFill>
                  <a:srgbClr val="444444"/>
                </a:solidFill>
                <a:latin typeface="Arial" panose="020B0604020202020204" pitchFamily="34" charset="0"/>
              </a:rPr>
              <a:t>2D Barcodes</a:t>
            </a:r>
            <a:endParaRPr lang="en-US" altLang="fr-FR" dirty="0"/>
          </a:p>
          <a:p>
            <a:pPr lvl="1" indent="-342900">
              <a:lnSpc>
                <a:spcPct val="95000"/>
              </a:lnSpc>
              <a:spcBef>
                <a:spcPct val="0"/>
              </a:spcBef>
              <a:buClr>
                <a:srgbClr val="000000"/>
              </a:buClr>
              <a:buFontTx/>
              <a:buChar char="•"/>
            </a:pPr>
            <a:r>
              <a:rPr lang="en-US" altLang="fr-FR" sz="2700" dirty="0">
                <a:solidFill>
                  <a:srgbClr val="444444"/>
                </a:solidFill>
                <a:latin typeface="Arial" panose="020B0604020202020204" pitchFamily="34" charset="0"/>
              </a:rPr>
              <a:t>Quick Response Barcodes</a:t>
            </a: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0251" y="1828801"/>
            <a:ext cx="3840480" cy="288688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6121087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Tags/QR code</a:t>
            </a:r>
            <a:endParaRPr lang="fr-FR" sz="2400" b="1" dirty="0">
              <a:latin typeface="Tiger" panose="02070300020205020404" pitchFamily="18" charset="0"/>
            </a:endParaRPr>
          </a:p>
        </p:txBody>
      </p:sp>
      <p:pic>
        <p:nvPicPr>
          <p:cNvPr id="11"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10251" y="1828801"/>
            <a:ext cx="3840480" cy="3461656"/>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22364" y="1422123"/>
            <a:ext cx="6814458" cy="1477328"/>
          </a:xfrm>
          <a:prstGeom prst="rect">
            <a:avLst/>
          </a:prstGeom>
        </p:spPr>
        <p:txBody>
          <a:bodyPr wrap="square">
            <a:spAutoFit/>
          </a:bodyPr>
          <a:lstStyle/>
          <a:p>
            <a:pPr marL="342900" indent="-342900">
              <a:lnSpc>
                <a:spcPct val="150000"/>
              </a:lnSpc>
              <a:buFont typeface="Arial" panose="020B0604020202020204" pitchFamily="34" charset="0"/>
              <a:buChar char="•"/>
            </a:pPr>
            <a:r>
              <a:rPr lang="en-US" sz="2000" dirty="0">
                <a:solidFill>
                  <a:srgbClr val="222222"/>
                </a:solidFill>
                <a:latin typeface="Times New Roman" panose="02020603050405020304" pitchFamily="18" charset="0"/>
                <a:cs typeface="Times New Roman" panose="02020603050405020304" pitchFamily="18" charset="0"/>
              </a:rPr>
              <a:t>The QR code system was invented in 1994 </a:t>
            </a:r>
            <a:r>
              <a:rPr lang="en-US" sz="2000" dirty="0" smtClean="0">
                <a:solidFill>
                  <a:srgbClr val="222222"/>
                </a:solidFill>
                <a:latin typeface="Times New Roman" panose="02020603050405020304" pitchFamily="18" charset="0"/>
                <a:cs typeface="Times New Roman" panose="02020603050405020304" pitchFamily="18" charset="0"/>
              </a:rPr>
              <a:t>in Japan. </a:t>
            </a:r>
          </a:p>
          <a:p>
            <a:pPr marL="342900" indent="-342900">
              <a:lnSpc>
                <a:spcPct val="150000"/>
              </a:lnSpc>
              <a:buFont typeface="Arial" panose="020B0604020202020204" pitchFamily="34" charset="0"/>
              <a:buChar char="•"/>
            </a:pPr>
            <a:r>
              <a:rPr lang="en-US" sz="2000" dirty="0" smtClean="0">
                <a:solidFill>
                  <a:srgbClr val="222222"/>
                </a:solidFill>
                <a:latin typeface="Times New Roman" panose="02020603050405020304" pitchFamily="18" charset="0"/>
                <a:cs typeface="Times New Roman" panose="02020603050405020304" pitchFamily="18" charset="0"/>
              </a:rPr>
              <a:t>Its </a:t>
            </a:r>
            <a:r>
              <a:rPr lang="en-US" sz="2000" dirty="0">
                <a:solidFill>
                  <a:srgbClr val="222222"/>
                </a:solidFill>
                <a:latin typeface="Times New Roman" panose="02020603050405020304" pitchFamily="18" charset="0"/>
                <a:cs typeface="Times New Roman" panose="02020603050405020304" pitchFamily="18" charset="0"/>
              </a:rPr>
              <a:t>purpose was to track vehicles during manufacturing; </a:t>
            </a:r>
            <a:endParaRPr lang="en-US" sz="2000" dirty="0" smtClean="0">
              <a:solidFill>
                <a:srgbClr val="222222"/>
              </a:solidFill>
              <a:latin typeface="Times New Roman" panose="02020603050405020304" pitchFamily="18" charset="0"/>
              <a:cs typeface="Times New Roman" panose="02020603050405020304" pitchFamily="18" charset="0"/>
            </a:endParaRPr>
          </a:p>
          <a:p>
            <a:pPr marL="342900" indent="-342900">
              <a:lnSpc>
                <a:spcPct val="150000"/>
              </a:lnSpc>
              <a:buFont typeface="Arial" panose="020B0604020202020204" pitchFamily="34" charset="0"/>
              <a:buChar char="•"/>
            </a:pPr>
            <a:r>
              <a:rPr lang="en-US" sz="2000" dirty="0" smtClean="0">
                <a:solidFill>
                  <a:srgbClr val="222222"/>
                </a:solidFill>
                <a:latin typeface="Times New Roman" panose="02020603050405020304" pitchFamily="18" charset="0"/>
                <a:cs typeface="Times New Roman" panose="02020603050405020304" pitchFamily="18" charset="0"/>
              </a:rPr>
              <a:t>it </a:t>
            </a:r>
            <a:r>
              <a:rPr lang="en-US" sz="2000" dirty="0">
                <a:solidFill>
                  <a:srgbClr val="222222"/>
                </a:solidFill>
                <a:latin typeface="Times New Roman" panose="02020603050405020304" pitchFamily="18" charset="0"/>
                <a:cs typeface="Times New Roman" panose="02020603050405020304" pitchFamily="18" charset="0"/>
              </a:rPr>
              <a:t>was designed to allow high-speed component scanning</a:t>
            </a:r>
            <a:endParaRPr lang="fr-FR" sz="2000" dirty="0">
              <a:latin typeface="Times New Roman" panose="02020603050405020304" pitchFamily="18" charset="0"/>
              <a:cs typeface="Times New Roman" panose="02020603050405020304" pitchFamily="18" charset="0"/>
            </a:endParaRPr>
          </a:p>
        </p:txBody>
      </p:sp>
      <p:sp>
        <p:nvSpPr>
          <p:cNvPr id="5" name="Rectangle 4"/>
          <p:cNvSpPr/>
          <p:nvPr/>
        </p:nvSpPr>
        <p:spPr>
          <a:xfrm>
            <a:off x="357050" y="2899451"/>
            <a:ext cx="6618515" cy="3016210"/>
          </a:xfrm>
          <a:prstGeom prst="rect">
            <a:avLst/>
          </a:prstGeom>
        </p:spPr>
        <p:txBody>
          <a:bodyPr wrap="square">
            <a:spAutoFit/>
          </a:bodyPr>
          <a:lstStyle/>
          <a:p>
            <a:pPr marL="342900" indent="-342900">
              <a:lnSpc>
                <a:spcPct val="150000"/>
              </a:lnSpc>
              <a:spcBef>
                <a:spcPts val="600"/>
              </a:spcBef>
              <a:spcAft>
                <a:spcPts val="600"/>
              </a:spcAft>
              <a:buFont typeface="Arial" panose="020B0604020202020204" pitchFamily="34" charset="0"/>
              <a:buChar char="•"/>
            </a:pPr>
            <a:r>
              <a:rPr lang="en-US" sz="2000" dirty="0">
                <a:latin typeface="Times New Roman" panose="02020603050405020304" pitchFamily="18" charset="0"/>
                <a:cs typeface="Times New Roman" panose="02020603050405020304" pitchFamily="18" charset="0"/>
              </a:rPr>
              <a:t>QR codes have become common in consumer advertising. Typically, a smartphone is used as a QR code scanner, </a:t>
            </a:r>
            <a:r>
              <a:rPr lang="en-US" sz="2000" u="sng" dirty="0">
                <a:latin typeface="Times New Roman" panose="02020603050405020304" pitchFamily="18" charset="0"/>
                <a:cs typeface="Times New Roman" panose="02020603050405020304" pitchFamily="18" charset="0"/>
              </a:rPr>
              <a:t>displaying the code and converting it to some useful </a:t>
            </a:r>
            <a:r>
              <a:rPr lang="en-US" sz="2000" dirty="0">
                <a:latin typeface="Times New Roman" panose="02020603050405020304" pitchFamily="18" charset="0"/>
                <a:cs typeface="Times New Roman" panose="02020603050405020304" pitchFamily="18" charset="0"/>
              </a:rPr>
              <a:t>form </a:t>
            </a:r>
            <a:endParaRPr lang="en-US" sz="2000" dirty="0" smtClean="0">
              <a:latin typeface="Times New Roman" panose="02020603050405020304" pitchFamily="18" charset="0"/>
              <a:cs typeface="Times New Roman" panose="02020603050405020304" pitchFamily="18" charset="0"/>
            </a:endParaRPr>
          </a:p>
          <a:p>
            <a:pPr marL="342900" indent="-342900">
              <a:lnSpc>
                <a:spcPct val="150000"/>
              </a:lnSpc>
              <a:spcBef>
                <a:spcPts val="600"/>
              </a:spcBef>
              <a:spcAft>
                <a:spcPts val="600"/>
              </a:spcAft>
              <a:buFont typeface="Arial" panose="020B0604020202020204" pitchFamily="34" charset="0"/>
              <a:buChar char="•"/>
            </a:pPr>
            <a:r>
              <a:rPr lang="en-US" sz="2000" dirty="0" smtClean="0">
                <a:latin typeface="Times New Roman" panose="02020603050405020304" pitchFamily="18" charset="0"/>
                <a:cs typeface="Times New Roman" panose="02020603050405020304" pitchFamily="18" charset="0"/>
              </a:rPr>
              <a:t>QR </a:t>
            </a:r>
            <a:r>
              <a:rPr lang="en-US" sz="2000" dirty="0">
                <a:latin typeface="Times New Roman" panose="02020603050405020304" pitchFamily="18" charset="0"/>
                <a:cs typeface="Times New Roman" panose="02020603050405020304" pitchFamily="18" charset="0"/>
              </a:rPr>
              <a:t>code has become a focus of advertising strategy, since it provides a way to access a brand's website more quickly than by manually entering a </a:t>
            </a:r>
            <a:r>
              <a:rPr lang="en-US" sz="2000" dirty="0" smtClean="0">
                <a:latin typeface="Times New Roman" panose="02020603050405020304" pitchFamily="18" charset="0"/>
                <a:cs typeface="Times New Roman" panose="02020603050405020304" pitchFamily="18" charset="0"/>
              </a:rPr>
              <a:t>URL</a:t>
            </a:r>
            <a:endParaRPr lang="fr-FR" sz="2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30192338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Tags/QR code</a:t>
            </a:r>
            <a:endParaRPr lang="fr-FR" sz="2400" b="1" dirty="0">
              <a:latin typeface="Tiger" panose="02070300020205020404" pitchFamily="18" charset="0"/>
            </a:endParaRPr>
          </a:p>
        </p:txBody>
      </p:sp>
      <p:pic>
        <p:nvPicPr>
          <p:cNvPr id="3" name="Image 2"/>
          <p:cNvPicPr>
            <a:picLocks noChangeAspect="1"/>
          </p:cNvPicPr>
          <p:nvPr/>
        </p:nvPicPr>
        <p:blipFill>
          <a:blip r:embed="rId2"/>
          <a:stretch>
            <a:fillRect/>
          </a:stretch>
        </p:blipFill>
        <p:spPr>
          <a:xfrm>
            <a:off x="822961" y="1650001"/>
            <a:ext cx="10319656" cy="4803049"/>
          </a:xfrm>
          <a:prstGeom prst="rect">
            <a:avLst/>
          </a:prstGeom>
        </p:spPr>
      </p:pic>
      <p:sp>
        <p:nvSpPr>
          <p:cNvPr id="6" name="ZoneTexte 5"/>
          <p:cNvSpPr txBox="1"/>
          <p:nvPr/>
        </p:nvSpPr>
        <p:spPr>
          <a:xfrm>
            <a:off x="4088674" y="1083212"/>
            <a:ext cx="3584636" cy="553998"/>
          </a:xfrm>
          <a:prstGeom prst="rect">
            <a:avLst/>
          </a:prstGeom>
          <a:noFill/>
        </p:spPr>
        <p:txBody>
          <a:bodyPr wrap="none" rtlCol="0">
            <a:spAutoFit/>
          </a:bodyPr>
          <a:lstStyle/>
          <a:p>
            <a:r>
              <a:rPr lang="fr-FR" sz="3000" b="1" dirty="0" err="1" smtClean="0">
                <a:latin typeface="Times New Roman" panose="02020603050405020304" pitchFamily="18" charset="0"/>
                <a:cs typeface="Times New Roman" panose="02020603050405020304" pitchFamily="18" charset="0"/>
              </a:rPr>
              <a:t>Several</a:t>
            </a:r>
            <a:r>
              <a:rPr lang="fr-FR" sz="3000" b="1" dirty="0" smtClean="0">
                <a:latin typeface="Times New Roman" panose="02020603050405020304" pitchFamily="18" charset="0"/>
                <a:cs typeface="Times New Roman" panose="02020603050405020304" pitchFamily="18" charset="0"/>
              </a:rPr>
              <a:t> applications </a:t>
            </a:r>
            <a:endParaRPr lang="fr-FR" sz="3000"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606544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QR code: </a:t>
            </a:r>
            <a:r>
              <a:rPr lang="fr-FR" sz="2400" b="1" dirty="0" err="1" smtClean="0">
                <a:latin typeface="Tiger" panose="02070300020205020404" pitchFamily="18" charset="0"/>
              </a:rPr>
              <a:t>advantages</a:t>
            </a:r>
            <a:endParaRPr lang="fr-FR" sz="2400" b="1" dirty="0">
              <a:latin typeface="Tiger" panose="02070300020205020404" pitchFamily="18" charset="0"/>
            </a:endParaRPr>
          </a:p>
        </p:txBody>
      </p:sp>
      <p:sp>
        <p:nvSpPr>
          <p:cNvPr id="2" name="ZoneTexte 1"/>
          <p:cNvSpPr txBox="1"/>
          <p:nvPr/>
        </p:nvSpPr>
        <p:spPr>
          <a:xfrm>
            <a:off x="138295" y="1083212"/>
            <a:ext cx="6837271" cy="5632311"/>
          </a:xfrm>
          <a:prstGeom prst="rect">
            <a:avLst/>
          </a:prstGeom>
          <a:noFill/>
        </p:spPr>
        <p:txBody>
          <a:bodyPr wrap="square" rtlCol="0">
            <a:spAutoFit/>
          </a:bodyPr>
          <a:lstStyle/>
          <a:p>
            <a:pPr marL="285750" indent="-285750">
              <a:buFont typeface="Arial" panose="020B0604020202020204" pitchFamily="34" charset="0"/>
              <a:buChar char="•"/>
            </a:pPr>
            <a:r>
              <a:rPr lang="fr-FR" b="1" dirty="0" err="1">
                <a:latin typeface="Times New Roman" panose="02020603050405020304" pitchFamily="18" charset="0"/>
                <a:cs typeface="Times New Roman" panose="02020603050405020304" pitchFamily="18" charset="0"/>
              </a:rPr>
              <a:t>C</a:t>
            </a:r>
            <a:r>
              <a:rPr lang="fr-FR" b="1" dirty="0" err="1" smtClean="0">
                <a:latin typeface="Times New Roman" panose="02020603050405020304" pitchFamily="18" charset="0"/>
                <a:cs typeface="Times New Roman" panose="02020603050405020304" pitchFamily="18" charset="0"/>
              </a:rPr>
              <a:t>ustomizable</a:t>
            </a:r>
            <a:endParaRPr lang="fr-FR" b="1" dirty="0" smtClean="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Ease </a:t>
            </a:r>
            <a:r>
              <a:rPr lang="en-US" b="1" dirty="0">
                <a:latin typeface="Times New Roman" panose="02020603050405020304" pitchFamily="18" charset="0"/>
                <a:cs typeface="Times New Roman" panose="02020603050405020304" pitchFamily="18" charset="0"/>
              </a:rPr>
              <a:t>Of Use</a:t>
            </a:r>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What’s great about QR codes is that they can be added to virtually anything you can imagine, from cereal packets to advertisements on the underground. </a:t>
            </a:r>
            <a:endParaRPr lang="en-US" dirty="0" smtClean="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Range </a:t>
            </a:r>
            <a:r>
              <a:rPr lang="en-US" b="1" dirty="0">
                <a:latin typeface="Times New Roman" panose="02020603050405020304" pitchFamily="18" charset="0"/>
                <a:cs typeface="Times New Roman" panose="02020603050405020304" pitchFamily="18" charset="0"/>
              </a:rPr>
              <a:t>Of Uses</a:t>
            </a:r>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QR codes can be used in hundreds of different ways. </a:t>
            </a:r>
            <a:endParaRPr lang="en-US" dirty="0" smtClean="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Easily </a:t>
            </a:r>
            <a:r>
              <a:rPr lang="en-US" b="1" dirty="0">
                <a:latin typeface="Times New Roman" panose="02020603050405020304" pitchFamily="18" charset="0"/>
                <a:cs typeface="Times New Roman" panose="02020603050405020304" pitchFamily="18" charset="0"/>
              </a:rPr>
              <a:t>Trackable</a:t>
            </a:r>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The use of web analytics and unique codes for different purposes enables marketers to gain valuable insight regarding the performance of their marketing </a:t>
            </a:r>
            <a:r>
              <a:rPr lang="en-US" dirty="0" smtClean="0">
                <a:latin typeface="Times New Roman" panose="02020603050405020304" pitchFamily="18" charset="0"/>
                <a:cs typeface="Times New Roman" panose="02020603050405020304" pitchFamily="18" charset="0"/>
              </a:rPr>
              <a:t>campaigns.</a:t>
            </a:r>
            <a:endParaRPr lang="en-US" dirty="0">
              <a:latin typeface="Times New Roman" panose="02020603050405020304" pitchFamily="18" charset="0"/>
              <a:cs typeface="Times New Roman" panose="02020603050405020304" pitchFamily="18" charset="0"/>
            </a:endParaRPr>
          </a:p>
          <a:p>
            <a:pPr marL="285750" indent="-285750" fontAlgn="base">
              <a:buFont typeface="Arial" panose="020B0604020202020204" pitchFamily="34" charset="0"/>
              <a:buChar char="•"/>
            </a:pPr>
            <a:r>
              <a:rPr lang="en-US" b="1" dirty="0" smtClean="0">
                <a:latin typeface="Times New Roman" panose="02020603050405020304" pitchFamily="18" charset="0"/>
                <a:cs typeface="Times New Roman" panose="02020603050405020304" pitchFamily="18" charset="0"/>
              </a:rPr>
              <a:t>Playing </a:t>
            </a:r>
            <a:r>
              <a:rPr lang="en-US" b="1" dirty="0">
                <a:latin typeface="Times New Roman" panose="02020603050405020304" pitchFamily="18" charset="0"/>
                <a:cs typeface="Times New Roman" panose="02020603050405020304" pitchFamily="18" charset="0"/>
              </a:rPr>
              <a:t>With The Curiosity Of Mobile Users</a:t>
            </a:r>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Perhaps this is a result of QR codes being relatively new, and this effect may wear off once they become widely used by brands. But right now, mobile users couldn’t help but scan a QR code, simply to find out where it would lead them</a:t>
            </a:r>
            <a:r>
              <a:rPr lang="en-US" dirty="0" smtClean="0">
                <a:latin typeface="Times New Roman" panose="02020603050405020304" pitchFamily="18" charset="0"/>
                <a:cs typeface="Times New Roman" panose="02020603050405020304" pitchFamily="18" charset="0"/>
              </a:rPr>
              <a:t>.</a:t>
            </a:r>
            <a:r>
              <a:rPr lang="en-US" dirty="0">
                <a:latin typeface="Times New Roman" panose="02020603050405020304" pitchFamily="18" charset="0"/>
                <a:cs typeface="Times New Roman" panose="02020603050405020304" pitchFamily="18" charset="0"/>
              </a:rPr>
              <a:t> (2016)</a:t>
            </a:r>
          </a:p>
          <a:p>
            <a:pPr marL="285750" indent="-285750" fontAlgn="base">
              <a:buFont typeface="Arial" panose="020B0604020202020204" pitchFamily="34" charset="0"/>
              <a:buChar char="•"/>
            </a:pPr>
            <a:r>
              <a:rPr lang="en-US" b="1" dirty="0">
                <a:latin typeface="Times New Roman" panose="02020603050405020304" pitchFamily="18" charset="0"/>
                <a:cs typeface="Times New Roman" panose="02020603050405020304" pitchFamily="18" charset="0"/>
              </a:rPr>
              <a:t>Extremely Cost-Effective</a:t>
            </a:r>
            <a:endParaRPr lang="en-US" dirty="0">
              <a:latin typeface="Times New Roman" panose="02020603050405020304" pitchFamily="18" charset="0"/>
              <a:cs typeface="Times New Roman" panose="02020603050405020304" pitchFamily="18" charset="0"/>
            </a:endParaRPr>
          </a:p>
          <a:p>
            <a:pPr fontAlgn="base"/>
            <a:r>
              <a:rPr lang="en-US" dirty="0">
                <a:latin typeface="Times New Roman" panose="02020603050405020304" pitchFamily="18" charset="0"/>
                <a:cs typeface="Times New Roman" panose="02020603050405020304" pitchFamily="18" charset="0"/>
              </a:rPr>
              <a:t>QR codes may seem too </a:t>
            </a:r>
            <a:r>
              <a:rPr lang="en-US" dirty="0" smtClean="0">
                <a:latin typeface="Times New Roman" panose="02020603050405020304" pitchFamily="18" charset="0"/>
                <a:cs typeface="Times New Roman" panose="02020603050405020304" pitchFamily="18" charset="0"/>
              </a:rPr>
              <a:t>complicated but they have really low cost, </a:t>
            </a:r>
            <a:r>
              <a:rPr lang="en-US" dirty="0">
                <a:latin typeface="Times New Roman" panose="02020603050405020304" pitchFamily="18" charset="0"/>
                <a:cs typeface="Times New Roman" panose="02020603050405020304" pitchFamily="18" charset="0"/>
              </a:rPr>
              <a:t>C</a:t>
            </a:r>
            <a:r>
              <a:rPr lang="en-US" dirty="0" smtClean="0">
                <a:latin typeface="Times New Roman" panose="02020603050405020304" pitchFamily="18" charset="0"/>
                <a:cs typeface="Times New Roman" panose="02020603050405020304" pitchFamily="18" charset="0"/>
              </a:rPr>
              <a:t>reating </a:t>
            </a:r>
            <a:r>
              <a:rPr lang="en-US" dirty="0">
                <a:latin typeface="Times New Roman" panose="02020603050405020304" pitchFamily="18" charset="0"/>
                <a:cs typeface="Times New Roman" panose="02020603050405020304" pitchFamily="18" charset="0"/>
              </a:rPr>
              <a:t>them wouldn’t put a dent in businesses’ marketing budget</a:t>
            </a:r>
          </a:p>
          <a:p>
            <a:pPr marL="285750" indent="-285750">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p:txBody>
      </p:sp>
      <p:pic>
        <p:nvPicPr>
          <p:cNvPr id="5" name="Image 4"/>
          <p:cNvPicPr>
            <a:picLocks noChangeAspect="1"/>
          </p:cNvPicPr>
          <p:nvPr/>
        </p:nvPicPr>
        <p:blipFill>
          <a:blip r:embed="rId2"/>
          <a:stretch>
            <a:fillRect/>
          </a:stretch>
        </p:blipFill>
        <p:spPr>
          <a:xfrm>
            <a:off x="7354389" y="1619794"/>
            <a:ext cx="4439193" cy="4781006"/>
          </a:xfrm>
          <a:prstGeom prst="rect">
            <a:avLst/>
          </a:prstGeom>
        </p:spPr>
      </p:pic>
    </p:spTree>
    <p:extLst>
      <p:ext uri="{BB962C8B-B14F-4D97-AF65-F5344CB8AC3E}">
        <p14:creationId xmlns:p14="http://schemas.microsoft.com/office/powerpoint/2010/main" val="396921572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QR code: </a:t>
            </a:r>
            <a:r>
              <a:rPr lang="fr-FR" sz="2400" b="1" dirty="0" err="1" smtClean="0">
                <a:latin typeface="Tiger" panose="02070300020205020404" pitchFamily="18" charset="0"/>
              </a:rPr>
              <a:t>disadvantages</a:t>
            </a:r>
            <a:endParaRPr lang="fr-FR" sz="2400" b="1" dirty="0">
              <a:latin typeface="Tiger" panose="02070300020205020404" pitchFamily="18" charset="0"/>
            </a:endParaRPr>
          </a:p>
        </p:txBody>
      </p:sp>
      <p:sp>
        <p:nvSpPr>
          <p:cNvPr id="2" name="ZoneTexte 1"/>
          <p:cNvSpPr txBox="1"/>
          <p:nvPr/>
        </p:nvSpPr>
        <p:spPr>
          <a:xfrm>
            <a:off x="739186" y="1814731"/>
            <a:ext cx="9972356" cy="4293483"/>
          </a:xfrm>
          <a:prstGeom prst="rect">
            <a:avLst/>
          </a:prstGeom>
          <a:noFill/>
        </p:spPr>
        <p:txBody>
          <a:bodyPr wrap="square" rtlCol="0">
            <a:spAutoFit/>
          </a:bodyPr>
          <a:lstStyle/>
          <a:p>
            <a:pPr marL="285750" indent="-285750" fontAlgn="base">
              <a:lnSpc>
                <a:spcPct val="150000"/>
              </a:lnSpc>
              <a:buFont typeface="Arial" panose="020B0604020202020204" pitchFamily="34" charset="0"/>
              <a:buChar char="•"/>
            </a:pPr>
            <a:r>
              <a:rPr lang="en-US" sz="2000" b="1" dirty="0">
                <a:latin typeface="Times New Roman" panose="02020603050405020304" pitchFamily="18" charset="0"/>
                <a:cs typeface="Times New Roman" panose="02020603050405020304" pitchFamily="18" charset="0"/>
              </a:rPr>
              <a:t>A QR Code Reader Is A Must</a:t>
            </a:r>
          </a:p>
          <a:p>
            <a:pPr marL="285750" indent="-285750" fontAlgn="base">
              <a:lnSpc>
                <a:spcPct val="150000"/>
              </a:lnSpc>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Scanning </a:t>
            </a:r>
            <a:r>
              <a:rPr lang="en-US" sz="2000" b="1" dirty="0">
                <a:latin typeface="Times New Roman" panose="02020603050405020304" pitchFamily="18" charset="0"/>
                <a:cs typeface="Times New Roman" panose="02020603050405020304" pitchFamily="18" charset="0"/>
              </a:rPr>
              <a:t>Can Take A Long Time</a:t>
            </a:r>
          </a:p>
          <a:p>
            <a:pPr marL="285750" indent="-285750" fontAlgn="base">
              <a:lnSpc>
                <a:spcPct val="150000"/>
              </a:lnSpc>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Lack </a:t>
            </a:r>
            <a:r>
              <a:rPr lang="en-US" sz="2000" b="1" dirty="0">
                <a:latin typeface="Times New Roman" panose="02020603050405020304" pitchFamily="18" charset="0"/>
                <a:cs typeface="Times New Roman" panose="02020603050405020304" pitchFamily="18" charset="0"/>
              </a:rPr>
              <a:t>Of Awareness</a:t>
            </a:r>
          </a:p>
          <a:p>
            <a:pPr fontAlgn="base">
              <a:lnSpc>
                <a:spcPct val="150000"/>
              </a:lnSpc>
            </a:pPr>
            <a:r>
              <a:rPr lang="en-US" dirty="0">
                <a:latin typeface="Times New Roman" panose="02020603050405020304" pitchFamily="18" charset="0"/>
                <a:cs typeface="Times New Roman" panose="02020603050405020304" pitchFamily="18" charset="0"/>
              </a:rPr>
              <a:t>An increasing number of businesses make use of QR codes, but only a handful of the population uses them.</a:t>
            </a:r>
          </a:p>
          <a:p>
            <a:pPr fontAlgn="base">
              <a:lnSpc>
                <a:spcPct val="150000"/>
              </a:lnSpc>
            </a:pPr>
            <a:r>
              <a:rPr lang="en-US" dirty="0">
                <a:latin typeface="Times New Roman" panose="02020603050405020304" pitchFamily="18" charset="0"/>
                <a:cs typeface="Times New Roman" panose="02020603050405020304" pitchFamily="18" charset="0"/>
              </a:rPr>
              <a:t>According to comScore, 14m US consumers use QR codes, but this only represents 6.2% of the total number of mobile users in the US. This figure also includes barcode scanning</a:t>
            </a:r>
            <a:r>
              <a:rPr lang="en-US" dirty="0" smtClean="0"/>
              <a:t>.</a:t>
            </a:r>
          </a:p>
          <a:p>
            <a:pPr marL="342900" indent="-342900" fontAlgn="base">
              <a:lnSpc>
                <a:spcPct val="150000"/>
              </a:lnSpc>
              <a:buFont typeface="Arial" panose="020B0604020202020204" pitchFamily="34" charset="0"/>
              <a:buChar char="•"/>
            </a:pPr>
            <a:r>
              <a:rPr lang="en-US" sz="2000" b="1" dirty="0" smtClean="0">
                <a:latin typeface="Times New Roman" panose="02020603050405020304" pitchFamily="18" charset="0"/>
                <a:cs typeface="Times New Roman" panose="02020603050405020304" pitchFamily="18" charset="0"/>
              </a:rPr>
              <a:t>Real Business </a:t>
            </a:r>
            <a:r>
              <a:rPr lang="en-US" sz="2000" b="1" dirty="0">
                <a:latin typeface="Times New Roman" panose="02020603050405020304" pitchFamily="18" charset="0"/>
                <a:cs typeface="Times New Roman" panose="02020603050405020304" pitchFamily="18" charset="0"/>
              </a:rPr>
              <a:t>strategy </a:t>
            </a:r>
            <a:r>
              <a:rPr lang="en-US" sz="2000" b="1" dirty="0" smtClean="0">
                <a:latin typeface="Times New Roman" panose="02020603050405020304" pitchFamily="18" charset="0"/>
                <a:cs typeface="Times New Roman" panose="02020603050405020304" pitchFamily="18" charset="0"/>
              </a:rPr>
              <a:t>needed</a:t>
            </a:r>
          </a:p>
          <a:p>
            <a:pPr fontAlgn="base">
              <a:lnSpc>
                <a:spcPct val="150000"/>
              </a:lnSpc>
            </a:pPr>
            <a:r>
              <a:rPr lang="en-US" dirty="0">
                <a:latin typeface="Times New Roman" panose="02020603050405020304" pitchFamily="18" charset="0"/>
                <a:cs typeface="Times New Roman" panose="02020603050405020304" pitchFamily="18" charset="0"/>
              </a:rPr>
              <a:t>QR code campaign must be included in a business strategy to define their contents and support  </a:t>
            </a:r>
          </a:p>
          <a:p>
            <a:pPr marL="285750" indent="-285750">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p:txBody>
      </p:sp>
      <p:pic>
        <p:nvPicPr>
          <p:cNvPr id="3" name="Image 2"/>
          <p:cNvPicPr>
            <a:picLocks noChangeAspect="1"/>
          </p:cNvPicPr>
          <p:nvPr/>
        </p:nvPicPr>
        <p:blipFill>
          <a:blip r:embed="rId2"/>
          <a:stretch>
            <a:fillRect/>
          </a:stretch>
        </p:blipFill>
        <p:spPr>
          <a:xfrm>
            <a:off x="7119257" y="1500134"/>
            <a:ext cx="3592285" cy="1752600"/>
          </a:xfrm>
          <a:prstGeom prst="rect">
            <a:avLst/>
          </a:prstGeom>
        </p:spPr>
      </p:pic>
    </p:spTree>
    <p:extLst>
      <p:ext uri="{BB962C8B-B14F-4D97-AF65-F5344CB8AC3E}">
        <p14:creationId xmlns:p14="http://schemas.microsoft.com/office/powerpoint/2010/main" val="136380092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QR Code applications : </a:t>
            </a:r>
            <a:r>
              <a:rPr lang="fr-FR" sz="2400" b="1" dirty="0" err="1" smtClean="0">
                <a:latin typeface="Tiger" panose="02070300020205020404" pitchFamily="18" charset="0"/>
              </a:rPr>
              <a:t>Written</a:t>
            </a:r>
            <a:r>
              <a:rPr lang="fr-FR" sz="2400" b="1" dirty="0" smtClean="0">
                <a:latin typeface="Tiger" panose="02070300020205020404" pitchFamily="18" charset="0"/>
              </a:rPr>
              <a:t> </a:t>
            </a:r>
            <a:r>
              <a:rPr lang="fr-FR" sz="2400" b="1" dirty="0" err="1" smtClean="0">
                <a:latin typeface="Tiger" panose="02070300020205020404" pitchFamily="18" charset="0"/>
              </a:rPr>
              <a:t>press</a:t>
            </a:r>
            <a:endParaRPr lang="fr-FR" sz="2400" b="1" dirty="0">
              <a:latin typeface="Tiger" panose="02070300020205020404" pitchFamily="18" charset="0"/>
            </a:endParaRPr>
          </a:p>
        </p:txBody>
      </p:sp>
      <p:pic>
        <p:nvPicPr>
          <p:cNvPr id="10" name="Espace réservé du contenu 9"/>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51690" y="1276984"/>
            <a:ext cx="4628274" cy="5320764"/>
          </a:xfrm>
        </p:spPr>
      </p:pic>
      <p:pic>
        <p:nvPicPr>
          <p:cNvPr id="12" name="Image 11"/>
          <p:cNvPicPr>
            <a:picLocks noChangeAspect="1"/>
          </p:cNvPicPr>
          <p:nvPr/>
        </p:nvPicPr>
        <p:blipFill>
          <a:blip r:embed="rId3"/>
          <a:stretch>
            <a:fillRect/>
          </a:stretch>
        </p:blipFill>
        <p:spPr>
          <a:xfrm>
            <a:off x="5657923" y="1237162"/>
            <a:ext cx="3914775" cy="2546253"/>
          </a:xfrm>
          <a:prstGeom prst="rect">
            <a:avLst/>
          </a:prstGeom>
        </p:spPr>
      </p:pic>
      <p:sp>
        <p:nvSpPr>
          <p:cNvPr id="13" name="ZoneTexte 12"/>
          <p:cNvSpPr txBox="1"/>
          <p:nvPr/>
        </p:nvSpPr>
        <p:spPr>
          <a:xfrm>
            <a:off x="5104877" y="3937365"/>
            <a:ext cx="7028527" cy="1338828"/>
          </a:xfrm>
          <a:prstGeom prst="rect">
            <a:avLst/>
          </a:prstGeom>
          <a:noFill/>
        </p:spPr>
        <p:txBody>
          <a:bodyPr wrap="none" rtlCol="0">
            <a:spAutoFit/>
          </a:bodyPr>
          <a:lstStyle/>
          <a:p>
            <a:pPr marL="285750" indent="-285750">
              <a:buFont typeface="Arial" panose="020B0604020202020204" pitchFamily="34" charset="0"/>
              <a:buChar char="•"/>
            </a:pPr>
            <a:r>
              <a:rPr lang="fr-FR" dirty="0" smtClean="0">
                <a:latin typeface="Times New Roman" panose="02020603050405020304" pitchFamily="18" charset="0"/>
                <a:cs typeface="Times New Roman" panose="02020603050405020304" pitchFamily="18" charset="0"/>
              </a:rPr>
              <a:t>New </a:t>
            </a:r>
            <a:r>
              <a:rPr lang="fr-FR" dirty="0" err="1" smtClean="0">
                <a:latin typeface="Times New Roman" panose="02020603050405020304" pitchFamily="18" charset="0"/>
                <a:cs typeface="Times New Roman" panose="02020603050405020304" pitchFamily="18" charset="0"/>
              </a:rPr>
              <a:t>york</a:t>
            </a:r>
            <a:r>
              <a:rPr lang="fr-FR" dirty="0" smtClean="0">
                <a:latin typeface="Times New Roman" panose="02020603050405020304" pitchFamily="18" charset="0"/>
                <a:cs typeface="Times New Roman" panose="02020603050405020304" pitchFamily="18" charset="0"/>
              </a:rPr>
              <a:t> times magazine </a:t>
            </a:r>
            <a:r>
              <a:rPr lang="fr-FR" dirty="0" err="1" smtClean="0">
                <a:latin typeface="Times New Roman" panose="02020603050405020304" pitchFamily="18" charset="0"/>
                <a:cs typeface="Times New Roman" panose="02020603050405020304" pitchFamily="18" charset="0"/>
              </a:rPr>
              <a:t>frequently</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improves</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its</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editorial</a:t>
            </a:r>
            <a:r>
              <a:rPr lang="fr-FR" dirty="0" smtClean="0">
                <a:latin typeface="Times New Roman" panose="02020603050405020304" pitchFamily="18" charset="0"/>
                <a:cs typeface="Times New Roman" panose="02020603050405020304" pitchFamily="18" charset="0"/>
              </a:rPr>
              <a:t> content</a:t>
            </a:r>
          </a:p>
          <a:p>
            <a:r>
              <a:rPr lang="fr-FR" dirty="0" smtClean="0">
                <a:latin typeface="Times New Roman" panose="02020603050405020304" pitchFamily="18" charset="0"/>
                <a:cs typeface="Times New Roman" panose="02020603050405020304" pitchFamily="18" charset="0"/>
              </a:rPr>
              <a:t> by </a:t>
            </a:r>
            <a:r>
              <a:rPr lang="fr-FR" dirty="0" err="1" smtClean="0">
                <a:latin typeface="Times New Roman" panose="02020603050405020304" pitchFamily="18" charset="0"/>
                <a:cs typeface="Times New Roman" panose="02020603050405020304" pitchFamily="18" charset="0"/>
              </a:rPr>
              <a:t>integrating</a:t>
            </a:r>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videos</a:t>
            </a:r>
            <a:r>
              <a:rPr lang="fr-FR" dirty="0" smtClean="0">
                <a:latin typeface="Times New Roman" panose="02020603050405020304" pitchFamily="18" charset="0"/>
                <a:cs typeface="Times New Roman" panose="02020603050405020304" pitchFamily="18" charset="0"/>
              </a:rPr>
              <a:t> and offering to the </a:t>
            </a:r>
            <a:r>
              <a:rPr lang="fr-FR" dirty="0" err="1" smtClean="0">
                <a:latin typeface="Times New Roman" panose="02020603050405020304" pitchFamily="18" charset="0"/>
                <a:cs typeface="Times New Roman" panose="02020603050405020304" pitchFamily="18" charset="0"/>
              </a:rPr>
              <a:t>readers</a:t>
            </a:r>
            <a:r>
              <a:rPr lang="fr-FR" dirty="0" smtClean="0">
                <a:latin typeface="Times New Roman" panose="02020603050405020304" pitchFamily="18" charset="0"/>
                <a:cs typeface="Times New Roman" panose="02020603050405020304" pitchFamily="18" charset="0"/>
              </a:rPr>
              <a:t> the </a:t>
            </a:r>
            <a:r>
              <a:rPr lang="fr-FR" dirty="0" err="1" smtClean="0">
                <a:latin typeface="Times New Roman" panose="02020603050405020304" pitchFamily="18" charset="0"/>
                <a:cs typeface="Times New Roman" panose="02020603050405020304" pitchFamily="18" charset="0"/>
              </a:rPr>
              <a:t>possibility</a:t>
            </a:r>
            <a:r>
              <a:rPr lang="fr-FR" dirty="0" smtClean="0">
                <a:latin typeface="Times New Roman" panose="02020603050405020304" pitchFamily="18" charset="0"/>
                <a:cs typeface="Times New Roman" panose="02020603050405020304" pitchFamily="18" charset="0"/>
              </a:rPr>
              <a:t> to </a:t>
            </a:r>
            <a:r>
              <a:rPr lang="fr-FR" dirty="0" err="1" smtClean="0">
                <a:latin typeface="Times New Roman" panose="02020603050405020304" pitchFamily="18" charset="0"/>
                <a:cs typeface="Times New Roman" panose="02020603050405020304" pitchFamily="18" charset="0"/>
              </a:rPr>
              <a:t>interact</a:t>
            </a:r>
            <a:endParaRPr lang="fr-FR" dirty="0" smtClean="0">
              <a:latin typeface="Times New Roman" panose="02020603050405020304" pitchFamily="18" charset="0"/>
              <a:cs typeface="Times New Roman" panose="02020603050405020304" pitchFamily="18" charset="0"/>
            </a:endParaRPr>
          </a:p>
          <a:p>
            <a:r>
              <a:rPr lang="fr-FR" dirty="0" smtClean="0">
                <a:latin typeface="Times New Roman" panose="02020603050405020304" pitchFamily="18" charset="0"/>
                <a:cs typeface="Times New Roman" panose="02020603050405020304" pitchFamily="18" charset="0"/>
              </a:rPr>
              <a:t> </a:t>
            </a:r>
            <a:r>
              <a:rPr lang="fr-FR" dirty="0" err="1" smtClean="0">
                <a:latin typeface="Times New Roman" panose="02020603050405020304" pitchFamily="18" charset="0"/>
                <a:cs typeface="Times New Roman" panose="02020603050405020304" pitchFamily="18" charset="0"/>
              </a:rPr>
              <a:t>with</a:t>
            </a:r>
            <a:r>
              <a:rPr lang="fr-FR" dirty="0" smtClean="0">
                <a:latin typeface="Times New Roman" panose="02020603050405020304" pitchFamily="18" charset="0"/>
                <a:cs typeface="Times New Roman" panose="02020603050405020304" pitchFamily="18" charset="0"/>
              </a:rPr>
              <a:t> magazine and the </a:t>
            </a:r>
            <a:r>
              <a:rPr lang="fr-FR" dirty="0" err="1" smtClean="0">
                <a:latin typeface="Times New Roman" panose="02020603050405020304" pitchFamily="18" charset="0"/>
                <a:cs typeface="Times New Roman" panose="02020603050405020304" pitchFamily="18" charset="0"/>
              </a:rPr>
              <a:t>journalists</a:t>
            </a:r>
            <a:r>
              <a:rPr lang="fr-FR" dirty="0" smtClean="0">
                <a:latin typeface="Times New Roman" panose="02020603050405020304" pitchFamily="18" charset="0"/>
                <a:cs typeface="Times New Roman" panose="02020603050405020304" pitchFamily="18" charset="0"/>
              </a:rPr>
              <a:t> </a:t>
            </a:r>
          </a:p>
          <a:p>
            <a:pPr marL="285750" indent="-285750">
              <a:lnSpc>
                <a:spcPct val="150000"/>
              </a:lnSpc>
              <a:buFont typeface="Arial" panose="020B0604020202020204" pitchFamily="34" charset="0"/>
              <a:buChar char="•"/>
            </a:pPr>
            <a:endParaRPr lang="fr-FR" dirty="0">
              <a:latin typeface="Times New Roman" panose="02020603050405020304" pitchFamily="18" charset="0"/>
              <a:cs typeface="Times New Roman" panose="02020603050405020304" pitchFamily="18" charset="0"/>
            </a:endParaRPr>
          </a:p>
        </p:txBody>
      </p:sp>
      <p:sp>
        <p:nvSpPr>
          <p:cNvPr id="15" name="Rectangle 3"/>
          <p:cNvSpPr>
            <a:spLocks noChangeArrowheads="1"/>
          </p:cNvSpPr>
          <p:nvPr/>
        </p:nvSpPr>
        <p:spPr bwMode="auto">
          <a:xfrm>
            <a:off x="5219114" y="4999194"/>
            <a:ext cx="6794696"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p>
            <a:pPr marL="285750" indent="-285750" eaLnBrk="0" fontAlgn="base" hangingPunct="0">
              <a:spcBef>
                <a:spcPct val="0"/>
              </a:spcBef>
              <a:spcAft>
                <a:spcPct val="0"/>
              </a:spcAft>
              <a:buFont typeface="Arial" panose="020B0604020202020204" pitchFamily="34" charset="0"/>
              <a:buChar char="•"/>
            </a:pP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In 2010 for  the 10th </a:t>
            </a:r>
            <a:r>
              <a:rPr kumimoji="0" lang="fr-FR" altLang="fr-FR" b="0" i="0" u="none" strike="noStrike" cap="none" normalizeH="0" baseline="0" dirty="0" err="1" smtClean="0">
                <a:ln>
                  <a:noFill/>
                </a:ln>
                <a:solidFill>
                  <a:srgbClr val="212121"/>
                </a:solidFill>
                <a:effectLst/>
                <a:latin typeface="Times New Roman" panose="02020603050405020304" pitchFamily="18" charset="0"/>
                <a:cs typeface="Times New Roman" panose="02020603050405020304" pitchFamily="18" charset="0"/>
              </a:rPr>
              <a:t>anniversary</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the magazine </a:t>
            </a:r>
            <a:r>
              <a:rPr kumimoji="0" lang="fr-FR" altLang="fr-FR" b="0" i="0" u="none" strike="noStrike" cap="none" normalizeH="0" baseline="0" dirty="0" err="1" smtClean="0">
                <a:ln>
                  <a:noFill/>
                </a:ln>
                <a:solidFill>
                  <a:srgbClr val="212121"/>
                </a:solidFill>
                <a:effectLst/>
                <a:latin typeface="Times New Roman" panose="02020603050405020304" pitchFamily="18" charset="0"/>
                <a:cs typeface="Times New Roman" panose="02020603050405020304" pitchFamily="18" charset="0"/>
              </a:rPr>
              <a:t>created</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a </a:t>
            </a:r>
            <a:r>
              <a:rPr kumimoji="0" lang="fr-FR" altLang="fr-FR" b="0" i="0" u="none" strike="noStrike" cap="none" normalizeH="0" baseline="0" dirty="0" err="1" smtClean="0">
                <a:ln>
                  <a:noFill/>
                </a:ln>
                <a:solidFill>
                  <a:srgbClr val="212121"/>
                </a:solidFill>
                <a:effectLst/>
                <a:latin typeface="Times New Roman" panose="02020603050405020304" pitchFamily="18" charset="0"/>
                <a:cs typeface="Times New Roman" panose="02020603050405020304" pitchFamily="18" charset="0"/>
              </a:rPr>
              <a:t>cover</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a:t>
            </a:r>
            <a:r>
              <a:rPr kumimoji="0" lang="fr-FR" altLang="fr-FR" b="0" i="0" u="none" strike="noStrike" cap="none" normalizeH="0" baseline="0" dirty="0" err="1" smtClean="0">
                <a:ln>
                  <a:noFill/>
                </a:ln>
                <a:solidFill>
                  <a:srgbClr val="212121"/>
                </a:solidFill>
                <a:effectLst/>
                <a:latin typeface="Times New Roman" panose="02020603050405020304" pitchFamily="18" charset="0"/>
                <a:cs typeface="Times New Roman" panose="02020603050405020304" pitchFamily="18" charset="0"/>
              </a:rPr>
              <a:t>representing</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a:t>
            </a:r>
            <a:r>
              <a:rPr kumimoji="0" lang="fr-FR" altLang="fr-FR" b="0" i="0" u="none" strike="noStrike" cap="none" normalizeH="0" baseline="0" dirty="0" err="1" smtClean="0">
                <a:ln>
                  <a:noFill/>
                </a:ln>
                <a:solidFill>
                  <a:srgbClr val="212121"/>
                </a:solidFill>
                <a:effectLst/>
                <a:latin typeface="Times New Roman" panose="02020603050405020304" pitchFamily="18" charset="0"/>
                <a:cs typeface="Times New Roman" panose="02020603050405020304" pitchFamily="18" charset="0"/>
              </a:rPr>
              <a:t>only</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a QR code</a:t>
            </a:r>
            <a:r>
              <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in the </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innovation</a:t>
            </a:r>
            <a:r>
              <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rPr>
              <a:t> </a:t>
            </a:r>
            <a:r>
              <a:rPr kumimoji="0" lang="fr-FR" altLang="fr-FR" b="0" i="0" u="none" strike="noStrike" cap="none" normalizeH="0" baseline="0" dirty="0" err="1" smtClean="0">
                <a:ln>
                  <a:noFill/>
                </a:ln>
                <a:solidFill>
                  <a:srgbClr val="212121"/>
                </a:solidFill>
                <a:effectLst/>
                <a:latin typeface="Times New Roman" panose="02020603050405020304" pitchFamily="18" charset="0"/>
                <a:cs typeface="Times New Roman" panose="02020603050405020304" pitchFamily="18" charset="0"/>
              </a:rPr>
              <a:t>special</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issue</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
        <p:nvSpPr>
          <p:cNvPr id="16" name="Rectangle 4"/>
          <p:cNvSpPr>
            <a:spLocks noChangeArrowheads="1"/>
          </p:cNvSpPr>
          <p:nvPr/>
        </p:nvSpPr>
        <p:spPr bwMode="auto">
          <a:xfrm>
            <a:off x="5538168" y="5553206"/>
            <a:ext cx="6161943" cy="553998"/>
          </a:xfrm>
          <a:prstGeom prst="rect">
            <a:avLst/>
          </a:prstGeom>
          <a:solidFill>
            <a:srgbClr val="FFFF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err="1" smtClean="0">
                <a:ln>
                  <a:noFill/>
                </a:ln>
                <a:solidFill>
                  <a:srgbClr val="212121"/>
                </a:solidFill>
                <a:effectLst/>
                <a:latin typeface="Times New Roman" panose="02020603050405020304" pitchFamily="18" charset="0"/>
                <a:cs typeface="Times New Roman" panose="02020603050405020304" pitchFamily="18" charset="0"/>
              </a:rPr>
              <a:t>it</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a:t>
            </a:r>
            <a:r>
              <a:rPr kumimoji="0" lang="fr-FR" altLang="fr-FR" b="0" i="0" u="none" strike="noStrike" cap="none" normalizeH="0" baseline="0" dirty="0" err="1" smtClean="0">
                <a:ln>
                  <a:noFill/>
                </a:ln>
                <a:solidFill>
                  <a:srgbClr val="212121"/>
                </a:solidFill>
                <a:effectLst/>
                <a:latin typeface="Times New Roman" panose="02020603050405020304" pitchFamily="18" charset="0"/>
                <a:cs typeface="Times New Roman" panose="02020603050405020304" pitchFamily="18" charset="0"/>
              </a:rPr>
              <a:t>gives</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a:t>
            </a:r>
            <a:r>
              <a:rPr kumimoji="0" lang="fr-FR" altLang="fr-FR" b="0" i="0" u="none" strike="noStrike" cap="none" normalizeH="0" baseline="0" dirty="0" err="1" smtClean="0">
                <a:ln>
                  <a:noFill/>
                </a:ln>
                <a:solidFill>
                  <a:srgbClr val="212121"/>
                </a:solidFill>
                <a:effectLst/>
                <a:latin typeface="Times New Roman" panose="02020603050405020304" pitchFamily="18" charset="0"/>
                <a:cs typeface="Times New Roman" panose="02020603050405020304" pitchFamily="18" charset="0"/>
              </a:rPr>
              <a:t>access</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to 5 </a:t>
            </a:r>
            <a:r>
              <a:rPr kumimoji="0" lang="fr-FR" altLang="fr-FR" b="0" i="0" u="none" strike="noStrike" cap="none" normalizeH="0" baseline="0" dirty="0" err="1" smtClean="0">
                <a:ln>
                  <a:noFill/>
                </a:ln>
                <a:solidFill>
                  <a:srgbClr val="212121"/>
                </a:solidFill>
                <a:effectLst/>
                <a:latin typeface="Times New Roman" panose="02020603050405020304" pitchFamily="18" charset="0"/>
                <a:cs typeface="Times New Roman" panose="02020603050405020304" pitchFamily="18" charset="0"/>
              </a:rPr>
              <a:t>video</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a:t>
            </a:r>
            <a:r>
              <a:rPr kumimoji="0" lang="fr-FR" altLang="fr-FR" b="0" i="0" u="none" strike="noStrike" cap="none" normalizeH="0" baseline="0" dirty="0" err="1" smtClean="0">
                <a:ln>
                  <a:noFill/>
                </a:ln>
                <a:solidFill>
                  <a:srgbClr val="212121"/>
                </a:solidFill>
                <a:effectLst/>
                <a:latin typeface="Times New Roman" panose="02020603050405020304" pitchFamily="18" charset="0"/>
                <a:cs typeface="Times New Roman" panose="02020603050405020304" pitchFamily="18" charset="0"/>
              </a:rPr>
              <a:t>illustrating</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a:t>
            </a:r>
            <a:r>
              <a:rPr kumimoji="0" lang="fr-FR" altLang="fr-FR" b="0" i="0" u="none" strike="noStrike" cap="none" normalizeH="0" baseline="0" dirty="0" err="1" smtClean="0">
                <a:ln>
                  <a:noFill/>
                </a:ln>
                <a:solidFill>
                  <a:srgbClr val="212121"/>
                </a:solidFill>
                <a:effectLst/>
                <a:latin typeface="Times New Roman" panose="02020603050405020304" pitchFamily="18" charset="0"/>
                <a:cs typeface="Times New Roman" panose="02020603050405020304" pitchFamily="18" charset="0"/>
              </a:rPr>
              <a:t>innovative</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a:t>
            </a:r>
            <a:r>
              <a:rPr kumimoji="0" lang="fr-FR" altLang="fr-FR" b="0" i="0" u="none" strike="noStrike" cap="none" normalizeH="0" baseline="0" dirty="0" err="1" smtClean="0">
                <a:ln>
                  <a:noFill/>
                </a:ln>
                <a:solidFill>
                  <a:srgbClr val="212121"/>
                </a:solidFill>
                <a:effectLst/>
                <a:latin typeface="Times New Roman" panose="02020603050405020304" pitchFamily="18" charset="0"/>
                <a:cs typeface="Times New Roman" panose="02020603050405020304" pitchFamily="18" charset="0"/>
              </a:rPr>
              <a:t>ideas</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and </a:t>
            </a:r>
            <a:r>
              <a:rPr kumimoji="0" lang="fr-FR" altLang="fr-FR" b="0" i="0" u="none" strike="noStrike" cap="none" normalizeH="0" baseline="0" dirty="0" err="1" smtClean="0">
                <a:ln>
                  <a:noFill/>
                </a:ln>
                <a:solidFill>
                  <a:srgbClr val="212121"/>
                </a:solidFill>
                <a:effectLst/>
                <a:latin typeface="Times New Roman" panose="02020603050405020304" pitchFamily="18" charset="0"/>
                <a:cs typeface="Times New Roman" panose="02020603050405020304" pitchFamily="18" charset="0"/>
              </a:rPr>
              <a:t>confirm</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a:t>
            </a:r>
          </a:p>
          <a:p>
            <a:pPr marL="0" marR="0" lvl="0" indent="0" algn="l" defTabSz="914400" rtl="0" eaLnBrk="0" fontAlgn="base" latinLnBrk="0" hangingPunct="0">
              <a:lnSpc>
                <a:spcPct val="100000"/>
              </a:lnSpc>
              <a:spcBef>
                <a:spcPct val="0"/>
              </a:spcBef>
              <a:spcAft>
                <a:spcPct val="0"/>
              </a:spcAft>
              <a:buClrTx/>
              <a:buSzTx/>
              <a:buFontTx/>
              <a:buNone/>
              <a:tabLst/>
            </a:pPr>
            <a:r>
              <a:rPr kumimoji="0" lang="fr-FR" altLang="fr-FR" b="0" i="0" u="none" strike="noStrike" cap="none" normalizeH="0" baseline="0" dirty="0" err="1" smtClean="0">
                <a:ln>
                  <a:noFill/>
                </a:ln>
                <a:solidFill>
                  <a:srgbClr val="212121"/>
                </a:solidFill>
                <a:effectLst/>
                <a:latin typeface="Times New Roman" panose="02020603050405020304" pitchFamily="18" charset="0"/>
                <a:cs typeface="Times New Roman" panose="02020603050405020304" pitchFamily="18" charset="0"/>
              </a:rPr>
              <a:t>that</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the QR code </a:t>
            </a:r>
            <a:r>
              <a:rPr kumimoji="0" lang="fr-FR" altLang="fr-FR" b="0" i="0" u="none" strike="noStrike" cap="none" normalizeH="0" baseline="0" dirty="0" err="1" smtClean="0">
                <a:ln>
                  <a:noFill/>
                </a:ln>
                <a:solidFill>
                  <a:srgbClr val="212121"/>
                </a:solidFill>
                <a:effectLst/>
                <a:latin typeface="Times New Roman" panose="02020603050405020304" pitchFamily="18" charset="0"/>
                <a:cs typeface="Times New Roman" panose="02020603050405020304" pitchFamily="18" charset="0"/>
              </a:rPr>
              <a:t>was</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the </a:t>
            </a:r>
            <a:r>
              <a:rPr kumimoji="0" lang="fr-FR" altLang="fr-FR" b="0" i="0" u="none" strike="noStrike" cap="none" normalizeH="0" baseline="0" dirty="0" err="1" smtClean="0">
                <a:ln>
                  <a:noFill/>
                </a:ln>
                <a:solidFill>
                  <a:srgbClr val="212121"/>
                </a:solidFill>
                <a:effectLst/>
                <a:latin typeface="Times New Roman" panose="02020603050405020304" pitchFamily="18" charset="0"/>
                <a:cs typeface="Times New Roman" panose="02020603050405020304" pitchFamily="18" charset="0"/>
              </a:rPr>
              <a:t>great</a:t>
            </a:r>
            <a:r>
              <a:rPr kumimoji="0" lang="fr-FR" altLang="fr-FR" b="0" i="0" u="none" strike="noStrike" cap="none" normalizeH="0" baseline="0" dirty="0" smtClean="0">
                <a:ln>
                  <a:noFill/>
                </a:ln>
                <a:solidFill>
                  <a:srgbClr val="212121"/>
                </a:solidFill>
                <a:effectLst/>
                <a:latin typeface="Times New Roman" panose="02020603050405020304" pitchFamily="18" charset="0"/>
                <a:cs typeface="Times New Roman" panose="02020603050405020304" pitchFamily="18" charset="0"/>
              </a:rPr>
              <a:t> trend in </a:t>
            </a:r>
            <a:r>
              <a:rPr kumimoji="0" lang="fr-FR" altLang="fr-FR" b="0" i="0" u="none" strike="noStrike" cap="none" normalizeH="0" dirty="0" smtClean="0">
                <a:ln>
                  <a:noFill/>
                </a:ln>
                <a:solidFill>
                  <a:srgbClr val="212121"/>
                </a:solidFill>
                <a:effectLst/>
                <a:latin typeface="Times New Roman" panose="02020603050405020304" pitchFamily="18" charset="0"/>
                <a:cs typeface="Times New Roman" panose="02020603050405020304" pitchFamily="18" charset="0"/>
              </a:rPr>
              <a:t>2010-2011</a:t>
            </a:r>
            <a:endParaRPr kumimoji="0" lang="fr-FR" altLang="fr-FR" b="0" i="0" u="none" strike="noStrike" cap="none" normalizeH="0" baseline="0" dirty="0" smtClean="0">
              <a:ln>
                <a:noFill/>
              </a:ln>
              <a:solidFill>
                <a:schemeClr val="tx1"/>
              </a:solidFill>
              <a:effectLst/>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539858066"/>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8089" y="5416060"/>
            <a:ext cx="10515600" cy="971917"/>
          </a:xfrm>
        </p:spPr>
        <p:txBody>
          <a:bodyPr>
            <a:noAutofit/>
          </a:bodyPr>
          <a:lstStyle/>
          <a:p>
            <a:r>
              <a:rPr lang="fr-FR" sz="1800" dirty="0" smtClean="0">
                <a:latin typeface="Times New Roman" panose="02020603050405020304" pitchFamily="18" charset="0"/>
                <a:cs typeface="Times New Roman" panose="02020603050405020304" pitchFamily="18" charset="0"/>
              </a:rPr>
              <a:t>The </a:t>
            </a:r>
            <a:r>
              <a:rPr lang="fr-FR" sz="1800" dirty="0" err="1" smtClean="0">
                <a:latin typeface="Times New Roman" panose="02020603050405020304" pitchFamily="18" charset="0"/>
                <a:cs typeface="Times New Roman" panose="02020603050405020304" pitchFamily="18" charset="0"/>
              </a:rPr>
              <a:t>warner</a:t>
            </a:r>
            <a:r>
              <a:rPr lang="fr-FR" sz="1800" dirty="0" smtClean="0">
                <a:latin typeface="Times New Roman" panose="02020603050405020304" pitchFamily="18" charset="0"/>
                <a:cs typeface="Times New Roman" panose="02020603050405020304" pitchFamily="18" charset="0"/>
              </a:rPr>
              <a:t> </a:t>
            </a:r>
            <a:r>
              <a:rPr lang="fr-FR" sz="1800" dirty="0" err="1" smtClean="0">
                <a:latin typeface="Times New Roman" panose="02020603050405020304" pitchFamily="18" charset="0"/>
                <a:cs typeface="Times New Roman" panose="02020603050405020304" pitchFamily="18" charset="0"/>
              </a:rPr>
              <a:t>bros</a:t>
            </a:r>
            <a:r>
              <a:rPr lang="fr-FR" sz="1800" dirty="0" smtClean="0">
                <a:latin typeface="Times New Roman" panose="02020603050405020304" pitchFamily="18" charset="0"/>
                <a:cs typeface="Times New Roman" panose="02020603050405020304" pitchFamily="18" charset="0"/>
              </a:rPr>
              <a:t> studio records </a:t>
            </a:r>
            <a:r>
              <a:rPr lang="fr-FR" sz="1800" dirty="0" err="1" smtClean="0">
                <a:latin typeface="Times New Roman" panose="02020603050405020304" pitchFamily="18" charset="0"/>
                <a:cs typeface="Times New Roman" panose="02020603050405020304" pitchFamily="18" charset="0"/>
              </a:rPr>
              <a:t>launches</a:t>
            </a:r>
            <a:r>
              <a:rPr lang="fr-FR" sz="1800" dirty="0" smtClean="0">
                <a:latin typeface="Times New Roman" panose="02020603050405020304" pitchFamily="18" charset="0"/>
                <a:cs typeface="Times New Roman" panose="02020603050405020304" pitchFamily="18" charset="0"/>
              </a:rPr>
              <a:t> a QR codes </a:t>
            </a:r>
            <a:r>
              <a:rPr lang="fr-FR" sz="1800" dirty="0" err="1" smtClean="0">
                <a:latin typeface="Times New Roman" panose="02020603050405020304" pitchFamily="18" charset="0"/>
                <a:cs typeface="Times New Roman" panose="02020603050405020304" pitchFamily="18" charset="0"/>
              </a:rPr>
              <a:t>based</a:t>
            </a:r>
            <a:r>
              <a:rPr lang="fr-FR" sz="1800" dirty="0" smtClean="0">
                <a:latin typeface="Times New Roman" panose="02020603050405020304" pitchFamily="18" charset="0"/>
                <a:cs typeface="Times New Roman" panose="02020603050405020304" pitchFamily="18" charset="0"/>
              </a:rPr>
              <a:t> </a:t>
            </a:r>
            <a:r>
              <a:rPr lang="fr-FR" sz="1800" dirty="0" err="1" smtClean="0">
                <a:latin typeface="Times New Roman" panose="02020603050405020304" pitchFamily="18" charset="0"/>
                <a:cs typeface="Times New Roman" panose="02020603050405020304" pitchFamily="18" charset="0"/>
              </a:rPr>
              <a:t>advertising</a:t>
            </a:r>
            <a:r>
              <a:rPr lang="fr-FR" sz="1800" dirty="0" smtClean="0">
                <a:latin typeface="Times New Roman" panose="02020603050405020304" pitchFamily="18" charset="0"/>
                <a:cs typeface="Times New Roman" panose="02020603050405020304" pitchFamily="18" charset="0"/>
              </a:rPr>
              <a:t> </a:t>
            </a:r>
            <a:r>
              <a:rPr lang="fr-FR" sz="1800" dirty="0" err="1" smtClean="0">
                <a:latin typeface="Times New Roman" panose="02020603050405020304" pitchFamily="18" charset="0"/>
                <a:cs typeface="Times New Roman" panose="02020603050405020304" pitchFamily="18" charset="0"/>
              </a:rPr>
              <a:t>campaign</a:t>
            </a:r>
            <a:r>
              <a:rPr lang="fr-FR" sz="1800" dirty="0" smtClean="0">
                <a:latin typeface="Times New Roman" panose="02020603050405020304" pitchFamily="18" charset="0"/>
                <a:cs typeface="Times New Roman" panose="02020603050405020304" pitchFamily="18" charset="0"/>
              </a:rPr>
              <a:t> for green </a:t>
            </a:r>
            <a:r>
              <a:rPr lang="fr-FR" sz="1800" dirty="0" err="1" smtClean="0">
                <a:latin typeface="Times New Roman" panose="02020603050405020304" pitchFamily="18" charset="0"/>
                <a:cs typeface="Times New Roman" panose="02020603050405020304" pitchFamily="18" charset="0"/>
              </a:rPr>
              <a:t>day</a:t>
            </a:r>
            <a:r>
              <a:rPr lang="fr-FR" sz="1800" dirty="0" smtClean="0">
                <a:latin typeface="Times New Roman" panose="02020603050405020304" pitchFamily="18" charset="0"/>
                <a:cs typeface="Times New Roman" panose="02020603050405020304" pitchFamily="18" charset="0"/>
              </a:rPr>
              <a:t> bands in 2009</a:t>
            </a:r>
          </a:p>
          <a:p>
            <a:r>
              <a:rPr lang="fr-FR" sz="1800" dirty="0" smtClean="0">
                <a:latin typeface="Times New Roman" panose="02020603050405020304" pitchFamily="18" charset="0"/>
                <a:cs typeface="Times New Roman" panose="02020603050405020304" pitchFamily="18" charset="0"/>
              </a:rPr>
              <a:t>You </a:t>
            </a:r>
            <a:r>
              <a:rPr lang="fr-FR" sz="1800" dirty="0" err="1" smtClean="0">
                <a:latin typeface="Times New Roman" panose="02020603050405020304" pitchFamily="18" charset="0"/>
                <a:cs typeface="Times New Roman" panose="02020603050405020304" pitchFamily="18" charset="0"/>
              </a:rPr>
              <a:t>could</a:t>
            </a:r>
            <a:r>
              <a:rPr lang="fr-FR" sz="1800" dirty="0" smtClean="0">
                <a:latin typeface="Times New Roman" panose="02020603050405020304" pitchFamily="18" charset="0"/>
                <a:cs typeface="Times New Roman" panose="02020603050405020304" pitchFamily="18" charset="0"/>
              </a:rPr>
              <a:t> </a:t>
            </a:r>
            <a:r>
              <a:rPr lang="fr-FR" sz="1800" dirty="0" err="1" smtClean="0">
                <a:latin typeface="Times New Roman" panose="02020603050405020304" pitchFamily="18" charset="0"/>
                <a:cs typeface="Times New Roman" panose="02020603050405020304" pitchFamily="18" charset="0"/>
              </a:rPr>
              <a:t>see</a:t>
            </a:r>
            <a:r>
              <a:rPr lang="fr-FR" sz="1800" dirty="0" smtClean="0">
                <a:latin typeface="Times New Roman" panose="02020603050405020304" pitchFamily="18" charset="0"/>
                <a:cs typeface="Times New Roman" panose="02020603050405020304" pitchFamily="18" charset="0"/>
              </a:rPr>
              <a:t> a live </a:t>
            </a:r>
            <a:r>
              <a:rPr lang="fr-FR" sz="1800" dirty="0" err="1" smtClean="0">
                <a:latin typeface="Times New Roman" panose="02020603050405020304" pitchFamily="18" charset="0"/>
                <a:cs typeface="Times New Roman" panose="02020603050405020304" pitchFamily="18" charset="0"/>
              </a:rPr>
              <a:t>video</a:t>
            </a:r>
            <a:r>
              <a:rPr lang="fr-FR" sz="1800" dirty="0" smtClean="0">
                <a:latin typeface="Times New Roman" panose="02020603050405020304" pitchFamily="18" charset="0"/>
                <a:cs typeface="Times New Roman" panose="02020603050405020304" pitchFamily="18" charset="0"/>
              </a:rPr>
              <a:t> of the group and the web site of the </a:t>
            </a:r>
            <a:r>
              <a:rPr lang="fr-FR" sz="1800" dirty="0" err="1" smtClean="0">
                <a:latin typeface="Times New Roman" panose="02020603050405020304" pitchFamily="18" charset="0"/>
                <a:cs typeface="Times New Roman" panose="02020603050405020304" pitchFamily="18" charset="0"/>
              </a:rPr>
              <a:t>event</a:t>
            </a:r>
            <a:r>
              <a:rPr lang="fr-FR" sz="1800" dirty="0" smtClean="0">
                <a:latin typeface="Times New Roman" panose="02020603050405020304" pitchFamily="18" charset="0"/>
                <a:cs typeface="Times New Roman" panose="02020603050405020304" pitchFamily="18" charset="0"/>
              </a:rPr>
              <a:t> </a:t>
            </a:r>
          </a:p>
        </p:txBody>
      </p:sp>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QR Code: flyer </a:t>
            </a:r>
            <a:endParaRPr lang="fr-FR" sz="2400" b="1" dirty="0">
              <a:latin typeface="Tiger" panose="02070300020205020404" pitchFamily="18" charset="0"/>
            </a:endParaRPr>
          </a:p>
        </p:txBody>
      </p:sp>
      <p:pic>
        <p:nvPicPr>
          <p:cNvPr id="6" name="Image 5"/>
          <p:cNvPicPr>
            <a:picLocks noChangeAspect="1"/>
          </p:cNvPicPr>
          <p:nvPr/>
        </p:nvPicPr>
        <p:blipFill>
          <a:blip r:embed="rId2"/>
          <a:stretch>
            <a:fillRect/>
          </a:stretch>
        </p:blipFill>
        <p:spPr>
          <a:xfrm>
            <a:off x="1477108" y="1322363"/>
            <a:ext cx="8637563" cy="3643532"/>
          </a:xfrm>
          <a:prstGeom prst="rect">
            <a:avLst/>
          </a:prstGeom>
        </p:spPr>
      </p:pic>
    </p:spTree>
    <p:extLst>
      <p:ext uri="{BB962C8B-B14F-4D97-AF65-F5344CB8AC3E}">
        <p14:creationId xmlns:p14="http://schemas.microsoft.com/office/powerpoint/2010/main" val="28208020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538089" y="5416060"/>
            <a:ext cx="10515600" cy="971917"/>
          </a:xfrm>
        </p:spPr>
        <p:txBody>
          <a:bodyPr>
            <a:noAutofit/>
          </a:bodyPr>
          <a:lstStyle/>
          <a:p>
            <a:r>
              <a:rPr lang="fr-FR" sz="1800" dirty="0" smtClean="0">
                <a:latin typeface="Times New Roman" panose="02020603050405020304" pitchFamily="18" charset="0"/>
                <a:cs typeface="Times New Roman" panose="02020603050405020304" pitchFamily="18" charset="0"/>
              </a:rPr>
              <a:t>An </a:t>
            </a:r>
            <a:r>
              <a:rPr lang="fr-FR" sz="1800" dirty="0" err="1" smtClean="0">
                <a:latin typeface="Times New Roman" panose="02020603050405020304" pitchFamily="18" charset="0"/>
                <a:cs typeface="Times New Roman" panose="02020603050405020304" pitchFamily="18" charset="0"/>
              </a:rPr>
              <a:t>advertising</a:t>
            </a:r>
            <a:r>
              <a:rPr lang="fr-FR" sz="1800" dirty="0" smtClean="0">
                <a:latin typeface="Times New Roman" panose="02020603050405020304" pitchFamily="18" charset="0"/>
                <a:cs typeface="Times New Roman" panose="02020603050405020304" pitchFamily="18" charset="0"/>
              </a:rPr>
              <a:t> poster </a:t>
            </a:r>
            <a:r>
              <a:rPr lang="fr-FR" sz="1800" dirty="0" err="1" smtClean="0">
                <a:latin typeface="Times New Roman" panose="02020603050405020304" pitchFamily="18" charset="0"/>
                <a:cs typeface="Times New Roman" panose="02020603050405020304" pitchFamily="18" charset="0"/>
              </a:rPr>
              <a:t>done</a:t>
            </a:r>
            <a:r>
              <a:rPr lang="fr-FR" sz="1800" dirty="0" smtClean="0">
                <a:latin typeface="Times New Roman" panose="02020603050405020304" pitchFamily="18" charset="0"/>
                <a:cs typeface="Times New Roman" panose="02020603050405020304" pitchFamily="18" charset="0"/>
              </a:rPr>
              <a:t> by </a:t>
            </a:r>
            <a:r>
              <a:rPr lang="fr-FR" sz="1800" dirty="0" err="1" smtClean="0">
                <a:latin typeface="Times New Roman" panose="02020603050405020304" pitchFamily="18" charset="0"/>
                <a:cs typeface="Times New Roman" panose="02020603050405020304" pitchFamily="18" charset="0"/>
              </a:rPr>
              <a:t>nike</a:t>
            </a:r>
            <a:r>
              <a:rPr lang="fr-FR" sz="1800" dirty="0" smtClean="0">
                <a:latin typeface="Times New Roman" panose="02020603050405020304" pitchFamily="18" charset="0"/>
                <a:cs typeface="Times New Roman" panose="02020603050405020304" pitchFamily="18" charset="0"/>
              </a:rPr>
              <a:t> in 2007 </a:t>
            </a:r>
          </a:p>
          <a:p>
            <a:r>
              <a:rPr lang="fr-FR" sz="1800" dirty="0" smtClean="0">
                <a:latin typeface="Times New Roman" panose="02020603050405020304" pitchFamily="18" charset="0"/>
                <a:cs typeface="Times New Roman" panose="02020603050405020304" pitchFamily="18" charset="0"/>
              </a:rPr>
              <a:t>The QR code </a:t>
            </a:r>
            <a:r>
              <a:rPr lang="fr-FR" sz="1800" dirty="0" err="1" smtClean="0">
                <a:latin typeface="Times New Roman" panose="02020603050405020304" pitchFamily="18" charset="0"/>
                <a:cs typeface="Times New Roman" panose="02020603050405020304" pitchFamily="18" charset="0"/>
              </a:rPr>
              <a:t>redirect</a:t>
            </a:r>
            <a:r>
              <a:rPr lang="fr-FR" sz="1800" dirty="0" smtClean="0">
                <a:latin typeface="Times New Roman" panose="02020603050405020304" pitchFamily="18" charset="0"/>
                <a:cs typeface="Times New Roman" panose="02020603050405020304" pitchFamily="18" charset="0"/>
              </a:rPr>
              <a:t> to a hip-hop </a:t>
            </a:r>
            <a:r>
              <a:rPr lang="fr-FR" sz="1800" dirty="0" err="1" smtClean="0">
                <a:latin typeface="Times New Roman" panose="02020603050405020304" pitchFamily="18" charset="0"/>
                <a:cs typeface="Times New Roman" panose="02020603050405020304" pitchFamily="18" charset="0"/>
              </a:rPr>
              <a:t>video</a:t>
            </a:r>
            <a:r>
              <a:rPr lang="fr-FR" sz="1800" dirty="0" smtClean="0">
                <a:latin typeface="Times New Roman" panose="02020603050405020304" pitchFamily="18" charset="0"/>
                <a:cs typeface="Times New Roman" panose="02020603050405020304" pitchFamily="18" charset="0"/>
              </a:rPr>
              <a:t> clip</a:t>
            </a:r>
          </a:p>
        </p:txBody>
      </p:sp>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QR Code: </a:t>
            </a:r>
            <a:r>
              <a:rPr lang="fr-FR" sz="2400" b="1" dirty="0" err="1">
                <a:latin typeface="Tiger" panose="02070300020205020404" pitchFamily="18" charset="0"/>
              </a:rPr>
              <a:t>A</a:t>
            </a:r>
            <a:r>
              <a:rPr lang="fr-FR" sz="2400" b="1" dirty="0" err="1" smtClean="0">
                <a:latin typeface="Tiger" panose="02070300020205020404" pitchFamily="18" charset="0"/>
              </a:rPr>
              <a:t>dvertising</a:t>
            </a:r>
            <a:r>
              <a:rPr lang="fr-FR" sz="2400" b="1" dirty="0" smtClean="0">
                <a:latin typeface="Tiger" panose="02070300020205020404" pitchFamily="18" charset="0"/>
              </a:rPr>
              <a:t> poster </a:t>
            </a:r>
            <a:endParaRPr lang="fr-FR" sz="2400" b="1" dirty="0">
              <a:latin typeface="Tiger" panose="02070300020205020404" pitchFamily="18" charset="0"/>
            </a:endParaRPr>
          </a:p>
        </p:txBody>
      </p:sp>
      <p:pic>
        <p:nvPicPr>
          <p:cNvPr id="5" name="Image 4"/>
          <p:cNvPicPr>
            <a:picLocks noChangeAspect="1"/>
          </p:cNvPicPr>
          <p:nvPr/>
        </p:nvPicPr>
        <p:blipFill>
          <a:blip r:embed="rId2"/>
          <a:stretch>
            <a:fillRect/>
          </a:stretch>
        </p:blipFill>
        <p:spPr>
          <a:xfrm>
            <a:off x="337625" y="1209821"/>
            <a:ext cx="10716064" cy="4079629"/>
          </a:xfrm>
          <a:prstGeom prst="rect">
            <a:avLst/>
          </a:prstGeom>
        </p:spPr>
      </p:pic>
    </p:spTree>
    <p:extLst>
      <p:ext uri="{BB962C8B-B14F-4D97-AF65-F5344CB8AC3E}">
        <p14:creationId xmlns:p14="http://schemas.microsoft.com/office/powerpoint/2010/main" val="552441544"/>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QR Code: </a:t>
            </a:r>
            <a:r>
              <a:rPr lang="fr-FR" sz="2400" b="1" dirty="0" err="1">
                <a:latin typeface="Tiger" panose="02070300020205020404" pitchFamily="18" charset="0"/>
              </a:rPr>
              <a:t>A</a:t>
            </a:r>
            <a:r>
              <a:rPr lang="fr-FR" sz="2400" b="1" dirty="0" err="1" smtClean="0">
                <a:latin typeface="Tiger" panose="02070300020205020404" pitchFamily="18" charset="0"/>
              </a:rPr>
              <a:t>dvertising</a:t>
            </a:r>
            <a:r>
              <a:rPr lang="fr-FR" sz="2400" b="1" dirty="0" smtClean="0">
                <a:latin typeface="Tiger" panose="02070300020205020404" pitchFamily="18" charset="0"/>
              </a:rPr>
              <a:t> poster </a:t>
            </a:r>
            <a:endParaRPr lang="fr-FR" sz="2400" b="1" dirty="0">
              <a:latin typeface="Tiger" panose="02070300020205020404" pitchFamily="18" charset="0"/>
            </a:endParaRPr>
          </a:p>
        </p:txBody>
      </p:sp>
      <p:pic>
        <p:nvPicPr>
          <p:cNvPr id="7" name="Image 6"/>
          <p:cNvPicPr>
            <a:picLocks noChangeAspect="1"/>
          </p:cNvPicPr>
          <p:nvPr/>
        </p:nvPicPr>
        <p:blipFill>
          <a:blip r:embed="rId2"/>
          <a:stretch>
            <a:fillRect/>
          </a:stretch>
        </p:blipFill>
        <p:spPr>
          <a:xfrm>
            <a:off x="95250" y="1214973"/>
            <a:ext cx="6000750" cy="3035054"/>
          </a:xfrm>
          <a:prstGeom prst="rect">
            <a:avLst/>
          </a:prstGeom>
        </p:spPr>
      </p:pic>
      <p:pic>
        <p:nvPicPr>
          <p:cNvPr id="8" name="Image 7"/>
          <p:cNvPicPr>
            <a:picLocks noChangeAspect="1"/>
          </p:cNvPicPr>
          <p:nvPr/>
        </p:nvPicPr>
        <p:blipFill>
          <a:blip r:embed="rId3"/>
          <a:stretch>
            <a:fillRect/>
          </a:stretch>
        </p:blipFill>
        <p:spPr>
          <a:xfrm>
            <a:off x="6096000" y="1214972"/>
            <a:ext cx="5857875" cy="3035055"/>
          </a:xfrm>
          <a:prstGeom prst="rect">
            <a:avLst/>
          </a:prstGeom>
        </p:spPr>
      </p:pic>
      <p:pic>
        <p:nvPicPr>
          <p:cNvPr id="9" name="Image 8"/>
          <p:cNvPicPr>
            <a:picLocks noChangeAspect="1"/>
          </p:cNvPicPr>
          <p:nvPr/>
        </p:nvPicPr>
        <p:blipFill>
          <a:blip r:embed="rId4"/>
          <a:stretch>
            <a:fillRect/>
          </a:stretch>
        </p:blipFill>
        <p:spPr>
          <a:xfrm>
            <a:off x="2562895" y="4250027"/>
            <a:ext cx="4908795" cy="2493960"/>
          </a:xfrm>
          <a:prstGeom prst="rect">
            <a:avLst/>
          </a:prstGeom>
        </p:spPr>
      </p:pic>
    </p:spTree>
    <p:extLst>
      <p:ext uri="{BB962C8B-B14F-4D97-AF65-F5344CB8AC3E}">
        <p14:creationId xmlns:p14="http://schemas.microsoft.com/office/powerpoint/2010/main" val="3396529691"/>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784860" y="5781821"/>
            <a:ext cx="10515600" cy="661183"/>
          </a:xfrm>
        </p:spPr>
        <p:txBody>
          <a:bodyPr>
            <a:normAutofit fontScale="85000" lnSpcReduction="20000"/>
          </a:bodyPr>
          <a:lstStyle/>
          <a:p>
            <a:r>
              <a:rPr lang="fr-FR" dirty="0" smtClean="0"/>
              <a:t>The QR codes </a:t>
            </a:r>
            <a:r>
              <a:rPr lang="fr-FR" dirty="0" err="1" smtClean="0"/>
              <a:t>offer</a:t>
            </a:r>
            <a:r>
              <a:rPr lang="fr-FR" dirty="0" smtClean="0"/>
              <a:t> </a:t>
            </a:r>
            <a:r>
              <a:rPr lang="fr-FR" dirty="0" err="1" smtClean="0"/>
              <a:t>differents</a:t>
            </a:r>
            <a:r>
              <a:rPr lang="fr-FR" dirty="0" smtClean="0"/>
              <a:t> informations for </a:t>
            </a:r>
            <a:r>
              <a:rPr lang="fr-FR" dirty="0" err="1" smtClean="0"/>
              <a:t>tourists</a:t>
            </a:r>
            <a:r>
              <a:rPr lang="fr-FR" dirty="0" smtClean="0"/>
              <a:t> : </a:t>
            </a:r>
            <a:r>
              <a:rPr lang="fr-FR" dirty="0" err="1" smtClean="0"/>
              <a:t>history</a:t>
            </a:r>
            <a:r>
              <a:rPr lang="fr-FR" dirty="0" smtClean="0"/>
              <a:t> of the </a:t>
            </a:r>
            <a:r>
              <a:rPr lang="fr-FR" dirty="0" err="1" smtClean="0"/>
              <a:t>town</a:t>
            </a:r>
            <a:r>
              <a:rPr lang="fr-FR" dirty="0" smtClean="0"/>
              <a:t>, monuments to </a:t>
            </a:r>
            <a:r>
              <a:rPr lang="fr-FR" dirty="0" err="1" smtClean="0"/>
              <a:t>visit</a:t>
            </a:r>
            <a:r>
              <a:rPr lang="fr-FR" dirty="0" smtClean="0"/>
              <a:t>, cultural </a:t>
            </a:r>
            <a:r>
              <a:rPr lang="fr-FR" dirty="0" err="1" smtClean="0"/>
              <a:t>events</a:t>
            </a:r>
            <a:r>
              <a:rPr lang="fr-FR" dirty="0" smtClean="0"/>
              <a:t> .. </a:t>
            </a:r>
            <a:endParaRPr lang="fr-FR" dirty="0"/>
          </a:p>
        </p:txBody>
      </p:sp>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QR </a:t>
            </a:r>
            <a:r>
              <a:rPr lang="fr-FR" sz="2400" b="1" dirty="0" err="1" smtClean="0">
                <a:latin typeface="Tiger" panose="02070300020205020404" pitchFamily="18" charset="0"/>
              </a:rPr>
              <a:t>Code:Tourism</a:t>
            </a:r>
            <a:r>
              <a:rPr lang="fr-FR" sz="2400" b="1" dirty="0" smtClean="0">
                <a:latin typeface="Tiger" panose="02070300020205020404" pitchFamily="18" charset="0"/>
              </a:rPr>
              <a:t>  </a:t>
            </a:r>
            <a:endParaRPr lang="fr-FR" sz="2400" b="1" dirty="0">
              <a:latin typeface="Tiger" panose="02070300020205020404" pitchFamily="18" charset="0"/>
            </a:endParaRPr>
          </a:p>
        </p:txBody>
      </p:sp>
      <p:pic>
        <p:nvPicPr>
          <p:cNvPr id="2" name="Image 1"/>
          <p:cNvPicPr>
            <a:picLocks noChangeAspect="1"/>
          </p:cNvPicPr>
          <p:nvPr/>
        </p:nvPicPr>
        <p:blipFill>
          <a:blip r:embed="rId2"/>
          <a:stretch>
            <a:fillRect/>
          </a:stretch>
        </p:blipFill>
        <p:spPr>
          <a:xfrm>
            <a:off x="731520" y="1181685"/>
            <a:ext cx="10622280" cy="4389121"/>
          </a:xfrm>
          <a:prstGeom prst="rect">
            <a:avLst/>
          </a:prstGeom>
        </p:spPr>
      </p:pic>
    </p:spTree>
    <p:extLst>
      <p:ext uri="{BB962C8B-B14F-4D97-AF65-F5344CB8AC3E}">
        <p14:creationId xmlns:p14="http://schemas.microsoft.com/office/powerpoint/2010/main" val="42282224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0"/>
            <a:ext cx="12163425" cy="6632620"/>
          </a:xfrm>
          <a:prstGeom prst="rect">
            <a:avLst/>
          </a:prstGeom>
        </p:spPr>
      </p:pic>
    </p:spTree>
    <p:extLst>
      <p:ext uri="{BB962C8B-B14F-4D97-AF65-F5344CB8AC3E}">
        <p14:creationId xmlns:p14="http://schemas.microsoft.com/office/powerpoint/2010/main" val="2125307297"/>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3896750" y="1703498"/>
            <a:ext cx="7580728" cy="4351338"/>
          </a:xfrm>
        </p:spPr>
        <p:txBody>
          <a:bodyPr>
            <a:normAutofit lnSpcReduction="10000"/>
          </a:bodyPr>
          <a:lstStyle/>
          <a:p>
            <a:pPr marL="0" indent="0">
              <a:buNone/>
            </a:pPr>
            <a:r>
              <a:rPr lang="en-US" sz="2400" dirty="0" smtClean="0"/>
              <a:t>In 2011, during New York Fashion Week (QR) codes  were omnipresent everywhere</a:t>
            </a:r>
          </a:p>
          <a:p>
            <a:r>
              <a:rPr lang="en-US" sz="2400" dirty="0" smtClean="0"/>
              <a:t>They were on cookies doled out by Tiffany that, when scanned, revealed an invitation to a concert with Leighton </a:t>
            </a:r>
            <a:r>
              <a:rPr lang="en-US" sz="2400" dirty="0" err="1" smtClean="0"/>
              <a:t>Meester</a:t>
            </a:r>
            <a:r>
              <a:rPr lang="en-US" sz="2400" dirty="0" smtClean="0"/>
              <a:t>. </a:t>
            </a:r>
          </a:p>
          <a:p>
            <a:r>
              <a:rPr lang="en-US" sz="2400" dirty="0" smtClean="0"/>
              <a:t>They were on a pink Barbie-themed bus, and on doll displays in stores that could be scanned for a chance to win designer clothes. </a:t>
            </a:r>
          </a:p>
          <a:p>
            <a:r>
              <a:rPr lang="en-US" sz="2400" dirty="0"/>
              <a:t>T</a:t>
            </a:r>
            <a:r>
              <a:rPr lang="en-US" sz="2400" dirty="0" smtClean="0"/>
              <a:t>hey were on postcards for a “fashion hunt” with the Madison Avenue Business Improvement District and the blog Madison Avenue Spy. </a:t>
            </a:r>
          </a:p>
          <a:p>
            <a:r>
              <a:rPr lang="en-US" sz="2400" dirty="0" smtClean="0"/>
              <a:t>….</a:t>
            </a:r>
            <a:endParaRPr lang="fr-FR" sz="2400" dirty="0"/>
          </a:p>
        </p:txBody>
      </p:sp>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QR Code applications : invitations and </a:t>
            </a:r>
            <a:r>
              <a:rPr lang="fr-FR" sz="2400" b="1" dirty="0" err="1" smtClean="0">
                <a:latin typeface="Tiger" panose="02070300020205020404" pitchFamily="18" charset="0"/>
              </a:rPr>
              <a:t>competitions</a:t>
            </a:r>
            <a:r>
              <a:rPr lang="fr-FR" sz="2400" b="1" dirty="0" smtClean="0">
                <a:latin typeface="Tiger" panose="02070300020205020404" pitchFamily="18" charset="0"/>
              </a:rPr>
              <a:t> </a:t>
            </a:r>
            <a:endParaRPr lang="fr-FR" sz="2400" b="1" dirty="0">
              <a:latin typeface="Tiger" panose="02070300020205020404" pitchFamily="18" charset="0"/>
            </a:endParaRPr>
          </a:p>
        </p:txBody>
      </p:sp>
      <p:pic>
        <p:nvPicPr>
          <p:cNvPr id="2" name="Image 1"/>
          <p:cNvPicPr>
            <a:picLocks noChangeAspect="1"/>
          </p:cNvPicPr>
          <p:nvPr/>
        </p:nvPicPr>
        <p:blipFill>
          <a:blip r:embed="rId2"/>
          <a:stretch>
            <a:fillRect/>
          </a:stretch>
        </p:blipFill>
        <p:spPr>
          <a:xfrm>
            <a:off x="196948" y="1383617"/>
            <a:ext cx="3573194" cy="5228198"/>
          </a:xfrm>
          <a:prstGeom prst="rect">
            <a:avLst/>
          </a:prstGeom>
        </p:spPr>
      </p:pic>
    </p:spTree>
    <p:extLst>
      <p:ext uri="{BB962C8B-B14F-4D97-AF65-F5344CB8AC3E}">
        <p14:creationId xmlns:p14="http://schemas.microsoft.com/office/powerpoint/2010/main" val="2273080352"/>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a:latin typeface="Tiger" panose="02070300020205020404" pitchFamily="18" charset="0"/>
              </a:rPr>
              <a:t>QR Code applications : invitations and </a:t>
            </a:r>
            <a:r>
              <a:rPr lang="fr-FR" sz="2400" b="1" dirty="0" err="1">
                <a:latin typeface="Tiger" panose="02070300020205020404" pitchFamily="18" charset="0"/>
              </a:rPr>
              <a:t>competitions</a:t>
            </a:r>
            <a:r>
              <a:rPr lang="fr-FR" sz="2400" b="1" dirty="0">
                <a:latin typeface="Tiger" panose="02070300020205020404" pitchFamily="18" charset="0"/>
              </a:rPr>
              <a:t> </a:t>
            </a:r>
          </a:p>
        </p:txBody>
      </p:sp>
      <p:pic>
        <p:nvPicPr>
          <p:cNvPr id="2" name="Image 1"/>
          <p:cNvPicPr>
            <a:picLocks noChangeAspect="1"/>
          </p:cNvPicPr>
          <p:nvPr/>
        </p:nvPicPr>
        <p:blipFill>
          <a:blip r:embed="rId2"/>
          <a:stretch>
            <a:fillRect/>
          </a:stretch>
        </p:blipFill>
        <p:spPr>
          <a:xfrm>
            <a:off x="838200" y="1402739"/>
            <a:ext cx="10515599" cy="4333875"/>
          </a:xfrm>
          <a:prstGeom prst="rect">
            <a:avLst/>
          </a:prstGeom>
        </p:spPr>
      </p:pic>
    </p:spTree>
    <p:extLst>
      <p:ext uri="{BB962C8B-B14F-4D97-AF65-F5344CB8AC3E}">
        <p14:creationId xmlns:p14="http://schemas.microsoft.com/office/powerpoint/2010/main" val="125869213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5499278"/>
            <a:ext cx="10515600" cy="1017431"/>
          </a:xfrm>
        </p:spPr>
        <p:txBody>
          <a:bodyPr>
            <a:noAutofit/>
          </a:bodyPr>
          <a:lstStyle/>
          <a:p>
            <a:r>
              <a:rPr lang="fr-FR" sz="1800" dirty="0" smtClean="0">
                <a:latin typeface="Times New Roman" panose="02020603050405020304" pitchFamily="18" charset="0"/>
                <a:cs typeface="Times New Roman" panose="02020603050405020304" pitchFamily="18" charset="0"/>
              </a:rPr>
              <a:t>Rowenta : an </a:t>
            </a:r>
            <a:r>
              <a:rPr lang="fr-FR" sz="1800" dirty="0" err="1" smtClean="0">
                <a:latin typeface="Times New Roman" panose="02020603050405020304" pitchFamily="18" charset="0"/>
                <a:cs typeface="Times New Roman" panose="02020603050405020304" pitchFamily="18" charset="0"/>
              </a:rPr>
              <a:t>appliance</a:t>
            </a:r>
            <a:r>
              <a:rPr lang="fr-FR" sz="1800" dirty="0" smtClean="0">
                <a:latin typeface="Times New Roman" panose="02020603050405020304" pitchFamily="18" charset="0"/>
                <a:cs typeface="Times New Roman" panose="02020603050405020304" pitchFamily="18" charset="0"/>
              </a:rPr>
              <a:t> brand has </a:t>
            </a:r>
            <a:r>
              <a:rPr lang="fr-FR" sz="1800" dirty="0" err="1" smtClean="0">
                <a:latin typeface="Times New Roman" panose="02020603050405020304" pitchFamily="18" charset="0"/>
                <a:cs typeface="Times New Roman" panose="02020603050405020304" pitchFamily="18" charset="0"/>
              </a:rPr>
              <a:t>putted</a:t>
            </a:r>
            <a:r>
              <a:rPr lang="fr-FR" sz="1800" dirty="0" smtClean="0">
                <a:latin typeface="Times New Roman" panose="02020603050405020304" pitchFamily="18" charset="0"/>
                <a:cs typeface="Times New Roman" panose="02020603050405020304" pitchFamily="18" charset="0"/>
              </a:rPr>
              <a:t> QR code on the packages of </a:t>
            </a:r>
            <a:r>
              <a:rPr lang="fr-FR" sz="1800" dirty="0" err="1" smtClean="0">
                <a:latin typeface="Times New Roman" panose="02020603050405020304" pitchFamily="18" charset="0"/>
                <a:cs typeface="Times New Roman" panose="02020603050405020304" pitchFamily="18" charset="0"/>
              </a:rPr>
              <a:t>their</a:t>
            </a:r>
            <a:r>
              <a:rPr lang="fr-FR" sz="1800" dirty="0" smtClean="0">
                <a:latin typeface="Times New Roman" panose="02020603050405020304" pitchFamily="18" charset="0"/>
                <a:cs typeface="Times New Roman" panose="02020603050405020304" pitchFamily="18" charset="0"/>
              </a:rPr>
              <a:t> irons</a:t>
            </a:r>
          </a:p>
          <a:p>
            <a:r>
              <a:rPr lang="fr-FR" sz="1800" dirty="0" smtClean="0">
                <a:latin typeface="Times New Roman" panose="02020603050405020304" pitchFamily="18" charset="0"/>
                <a:cs typeface="Times New Roman" panose="02020603050405020304" pitchFamily="18" charset="0"/>
              </a:rPr>
              <a:t>The objectives </a:t>
            </a:r>
            <a:r>
              <a:rPr lang="fr-FR" sz="1800" dirty="0" err="1" smtClean="0">
                <a:latin typeface="Times New Roman" panose="02020603050405020304" pitchFamily="18" charset="0"/>
                <a:cs typeface="Times New Roman" panose="02020603050405020304" pitchFamily="18" charset="0"/>
              </a:rPr>
              <a:t>were</a:t>
            </a:r>
            <a:r>
              <a:rPr lang="fr-FR" sz="1800" dirty="0" smtClean="0">
                <a:latin typeface="Times New Roman" panose="02020603050405020304" pitchFamily="18" charset="0"/>
                <a:cs typeface="Times New Roman" panose="02020603050405020304" pitchFamily="18" charset="0"/>
              </a:rPr>
              <a:t> to let the </a:t>
            </a:r>
            <a:r>
              <a:rPr lang="fr-FR" sz="1800" dirty="0" err="1" smtClean="0">
                <a:latin typeface="Times New Roman" panose="02020603050405020304" pitchFamily="18" charset="0"/>
                <a:cs typeface="Times New Roman" panose="02020603050405020304" pitchFamily="18" charset="0"/>
              </a:rPr>
              <a:t>customers</a:t>
            </a:r>
            <a:r>
              <a:rPr lang="fr-FR" sz="1800" dirty="0" smtClean="0">
                <a:latin typeface="Times New Roman" panose="02020603050405020304" pitchFamily="18" charset="0"/>
                <a:cs typeface="Times New Roman" panose="02020603050405020304" pitchFamily="18" charset="0"/>
              </a:rPr>
              <a:t> </a:t>
            </a:r>
            <a:r>
              <a:rPr lang="fr-FR" sz="1800" dirty="0" err="1" smtClean="0">
                <a:latin typeface="Times New Roman" panose="02020603050405020304" pitchFamily="18" charset="0"/>
                <a:cs typeface="Times New Roman" panose="02020603050405020304" pitchFamily="18" charset="0"/>
              </a:rPr>
              <a:t>see</a:t>
            </a:r>
            <a:r>
              <a:rPr lang="fr-FR" sz="1800" dirty="0" smtClean="0">
                <a:latin typeface="Times New Roman" panose="02020603050405020304" pitchFamily="18" charset="0"/>
                <a:cs typeface="Times New Roman" panose="02020603050405020304" pitchFamily="18" charset="0"/>
              </a:rPr>
              <a:t> the </a:t>
            </a:r>
            <a:r>
              <a:rPr lang="fr-FR" sz="1800" dirty="0" err="1" smtClean="0">
                <a:latin typeface="Times New Roman" panose="02020603050405020304" pitchFamily="18" charset="0"/>
                <a:cs typeface="Times New Roman" panose="02020603050405020304" pitchFamily="18" charset="0"/>
              </a:rPr>
              <a:t>advantages</a:t>
            </a:r>
            <a:r>
              <a:rPr lang="fr-FR" sz="1800" dirty="0" smtClean="0">
                <a:latin typeface="Times New Roman" panose="02020603050405020304" pitchFamily="18" charset="0"/>
                <a:cs typeface="Times New Roman" panose="02020603050405020304" pitchFamily="18" charset="0"/>
              </a:rPr>
              <a:t> of the </a:t>
            </a:r>
            <a:r>
              <a:rPr lang="fr-FR" sz="1800" dirty="0" err="1" smtClean="0">
                <a:latin typeface="Times New Roman" panose="02020603050405020304" pitchFamily="18" charset="0"/>
                <a:cs typeface="Times New Roman" panose="02020603050405020304" pitchFamily="18" charset="0"/>
              </a:rPr>
              <a:t>product</a:t>
            </a:r>
            <a:r>
              <a:rPr lang="fr-FR" sz="1800" dirty="0" smtClean="0">
                <a:latin typeface="Times New Roman" panose="02020603050405020304" pitchFamily="18" charset="0"/>
                <a:cs typeface="Times New Roman" panose="02020603050405020304" pitchFamily="18" charset="0"/>
              </a:rPr>
              <a:t> how </a:t>
            </a:r>
            <a:r>
              <a:rPr lang="fr-FR" sz="1800" dirty="0" err="1" smtClean="0">
                <a:latin typeface="Times New Roman" panose="02020603050405020304" pitchFamily="18" charset="0"/>
                <a:cs typeface="Times New Roman" panose="02020603050405020304" pitchFamily="18" charset="0"/>
              </a:rPr>
              <a:t>it</a:t>
            </a:r>
            <a:r>
              <a:rPr lang="fr-FR" sz="1800" dirty="0" smtClean="0">
                <a:latin typeface="Times New Roman" panose="02020603050405020304" pitchFamily="18" charset="0"/>
                <a:cs typeface="Times New Roman" panose="02020603050405020304" pitchFamily="18" charset="0"/>
              </a:rPr>
              <a:t> looks and how to use </a:t>
            </a:r>
            <a:r>
              <a:rPr lang="fr-FR" sz="1800" dirty="0" err="1" smtClean="0">
                <a:latin typeface="Times New Roman" panose="02020603050405020304" pitchFamily="18" charset="0"/>
                <a:cs typeface="Times New Roman" panose="02020603050405020304" pitchFamily="18" charset="0"/>
              </a:rPr>
              <a:t>it</a:t>
            </a:r>
            <a:r>
              <a:rPr lang="fr-FR" sz="1800" dirty="0" smtClean="0">
                <a:latin typeface="Times New Roman" panose="02020603050405020304" pitchFamily="18" charset="0"/>
                <a:cs typeface="Times New Roman" panose="02020603050405020304" pitchFamily="18" charset="0"/>
              </a:rPr>
              <a:t> </a:t>
            </a:r>
            <a:r>
              <a:rPr lang="fr-FR" sz="1800" dirty="0" err="1" smtClean="0">
                <a:latin typeface="Times New Roman" panose="02020603050405020304" pitchFamily="18" charset="0"/>
                <a:cs typeface="Times New Roman" panose="02020603050405020304" pitchFamily="18" charset="0"/>
              </a:rPr>
              <a:t>without</a:t>
            </a:r>
            <a:r>
              <a:rPr lang="fr-FR" sz="1800" dirty="0" smtClean="0">
                <a:latin typeface="Times New Roman" panose="02020603050405020304" pitchFamily="18" charset="0"/>
                <a:cs typeface="Times New Roman" panose="02020603050405020304" pitchFamily="18" charset="0"/>
              </a:rPr>
              <a:t> </a:t>
            </a:r>
            <a:r>
              <a:rPr lang="fr-FR" sz="1800" dirty="0" err="1" smtClean="0">
                <a:latin typeface="Times New Roman" panose="02020603050405020304" pitchFamily="18" charset="0"/>
                <a:cs typeface="Times New Roman" panose="02020603050405020304" pitchFamily="18" charset="0"/>
              </a:rPr>
              <a:t>taking</a:t>
            </a:r>
            <a:r>
              <a:rPr lang="fr-FR" sz="1800" dirty="0" smtClean="0">
                <a:latin typeface="Times New Roman" panose="02020603050405020304" pitchFamily="18" charset="0"/>
                <a:cs typeface="Times New Roman" panose="02020603050405020304" pitchFamily="18" charset="0"/>
              </a:rPr>
              <a:t> </a:t>
            </a:r>
            <a:r>
              <a:rPr lang="fr-FR" sz="1800" dirty="0" err="1" smtClean="0">
                <a:latin typeface="Times New Roman" panose="02020603050405020304" pitchFamily="18" charset="0"/>
                <a:cs typeface="Times New Roman" panose="02020603050405020304" pitchFamily="18" charset="0"/>
              </a:rPr>
              <a:t>it</a:t>
            </a:r>
            <a:r>
              <a:rPr lang="fr-FR" sz="1800" dirty="0" smtClean="0">
                <a:latin typeface="Times New Roman" panose="02020603050405020304" pitchFamily="18" charset="0"/>
                <a:cs typeface="Times New Roman" panose="02020603050405020304" pitchFamily="18" charset="0"/>
              </a:rPr>
              <a:t> out </a:t>
            </a:r>
            <a:r>
              <a:rPr lang="fr-FR" sz="1800" dirty="0" err="1" smtClean="0">
                <a:latin typeface="Times New Roman" panose="02020603050405020304" pitchFamily="18" charset="0"/>
                <a:cs typeface="Times New Roman" panose="02020603050405020304" pitchFamily="18" charset="0"/>
              </a:rPr>
              <a:t>from</a:t>
            </a:r>
            <a:r>
              <a:rPr lang="fr-FR" sz="1800" dirty="0" smtClean="0">
                <a:latin typeface="Times New Roman" panose="02020603050405020304" pitchFamily="18" charset="0"/>
                <a:cs typeface="Times New Roman" panose="02020603050405020304" pitchFamily="18" charset="0"/>
              </a:rPr>
              <a:t> </a:t>
            </a:r>
            <a:r>
              <a:rPr lang="fr-FR" sz="1800" dirty="0" err="1" smtClean="0">
                <a:latin typeface="Times New Roman" panose="02020603050405020304" pitchFamily="18" charset="0"/>
                <a:cs typeface="Times New Roman" panose="02020603050405020304" pitchFamily="18" charset="0"/>
              </a:rPr>
              <a:t>its</a:t>
            </a:r>
            <a:r>
              <a:rPr lang="fr-FR" sz="1800" dirty="0" smtClean="0">
                <a:latin typeface="Times New Roman" panose="02020603050405020304" pitchFamily="18" charset="0"/>
                <a:cs typeface="Times New Roman" panose="02020603050405020304" pitchFamily="18" charset="0"/>
              </a:rPr>
              <a:t> </a:t>
            </a:r>
            <a:r>
              <a:rPr lang="fr-FR" sz="1800" dirty="0" err="1" smtClean="0">
                <a:latin typeface="Times New Roman" panose="02020603050405020304" pitchFamily="18" charset="0"/>
                <a:cs typeface="Times New Roman" panose="02020603050405020304" pitchFamily="18" charset="0"/>
              </a:rPr>
              <a:t>pachage</a:t>
            </a:r>
            <a:r>
              <a:rPr lang="fr-FR" sz="1800" dirty="0" smtClean="0">
                <a:latin typeface="Times New Roman" panose="02020603050405020304" pitchFamily="18" charset="0"/>
                <a:cs typeface="Times New Roman" panose="02020603050405020304" pitchFamily="18" charset="0"/>
              </a:rPr>
              <a:t>  </a:t>
            </a:r>
            <a:endParaRPr lang="fr-FR" sz="1800" dirty="0">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QR Code : Smart </a:t>
            </a:r>
            <a:r>
              <a:rPr lang="fr-FR" sz="2400" b="1" dirty="0" err="1" smtClean="0">
                <a:latin typeface="Tiger" panose="02070300020205020404" pitchFamily="18" charset="0"/>
              </a:rPr>
              <a:t>pakaging</a:t>
            </a:r>
            <a:endParaRPr lang="fr-FR" sz="2400" b="1" dirty="0">
              <a:latin typeface="Tiger" panose="02070300020205020404" pitchFamily="18" charset="0"/>
            </a:endParaRPr>
          </a:p>
        </p:txBody>
      </p:sp>
      <p:pic>
        <p:nvPicPr>
          <p:cNvPr id="2" name="Image 1"/>
          <p:cNvPicPr>
            <a:picLocks noChangeAspect="1"/>
          </p:cNvPicPr>
          <p:nvPr/>
        </p:nvPicPr>
        <p:blipFill>
          <a:blip r:embed="rId2"/>
          <a:stretch>
            <a:fillRect/>
          </a:stretch>
        </p:blipFill>
        <p:spPr>
          <a:xfrm>
            <a:off x="838200" y="1223890"/>
            <a:ext cx="10515600" cy="3995224"/>
          </a:xfrm>
          <a:prstGeom prst="rect">
            <a:avLst/>
          </a:prstGeom>
        </p:spPr>
      </p:pic>
    </p:spTree>
    <p:extLst>
      <p:ext uri="{BB962C8B-B14F-4D97-AF65-F5344CB8AC3E}">
        <p14:creationId xmlns:p14="http://schemas.microsoft.com/office/powerpoint/2010/main" val="4215160781"/>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p:txBody>
          <a:bodyPr/>
          <a:lstStyle/>
          <a:p>
            <a:endParaRPr lang="fr-FR"/>
          </a:p>
        </p:txBody>
      </p:sp>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QR Code: smart packaging  </a:t>
            </a:r>
            <a:endParaRPr lang="fr-FR" sz="2400" b="1" dirty="0">
              <a:latin typeface="Tiger" panose="02070300020205020404" pitchFamily="18" charset="0"/>
            </a:endParaRPr>
          </a:p>
        </p:txBody>
      </p:sp>
      <p:pic>
        <p:nvPicPr>
          <p:cNvPr id="2" name="Image 1"/>
          <p:cNvPicPr>
            <a:picLocks noChangeAspect="1"/>
          </p:cNvPicPr>
          <p:nvPr/>
        </p:nvPicPr>
        <p:blipFill>
          <a:blip r:embed="rId2"/>
          <a:stretch>
            <a:fillRect/>
          </a:stretch>
        </p:blipFill>
        <p:spPr>
          <a:xfrm>
            <a:off x="540914" y="1600994"/>
            <a:ext cx="10534918" cy="4027074"/>
          </a:xfrm>
          <a:prstGeom prst="rect">
            <a:avLst/>
          </a:prstGeom>
        </p:spPr>
      </p:pic>
    </p:spTree>
    <p:extLst>
      <p:ext uri="{BB962C8B-B14F-4D97-AF65-F5344CB8AC3E}">
        <p14:creationId xmlns:p14="http://schemas.microsoft.com/office/powerpoint/2010/main" val="2100591780"/>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38200" y="4777749"/>
            <a:ext cx="10515600" cy="1399214"/>
          </a:xfrm>
        </p:spPr>
        <p:txBody>
          <a:bodyPr>
            <a:normAutofit/>
          </a:bodyPr>
          <a:lstStyle/>
          <a:p>
            <a:r>
              <a:rPr lang="fr-FR" sz="2000" dirty="0" smtClean="0">
                <a:latin typeface="Times New Roman" panose="02020603050405020304" pitchFamily="18" charset="0"/>
                <a:cs typeface="Times New Roman" panose="02020603050405020304" pitchFamily="18" charset="0"/>
              </a:rPr>
              <a:t>QR codes </a:t>
            </a:r>
            <a:r>
              <a:rPr lang="fr-FR" sz="2000" dirty="0" err="1" smtClean="0">
                <a:latin typeface="Times New Roman" panose="02020603050405020304" pitchFamily="18" charset="0"/>
                <a:cs typeface="Times New Roman" panose="02020603050405020304" pitchFamily="18" charset="0"/>
              </a:rPr>
              <a:t>can</a:t>
            </a:r>
            <a:r>
              <a:rPr lang="fr-FR" sz="2000" dirty="0" smtClean="0">
                <a:latin typeface="Times New Roman" panose="02020603050405020304" pitchFamily="18" charset="0"/>
                <a:cs typeface="Times New Roman" panose="02020603050405020304" pitchFamily="18" charset="0"/>
              </a:rPr>
              <a:t> replace plane tickets </a:t>
            </a:r>
          </a:p>
          <a:p>
            <a:r>
              <a:rPr lang="fr-FR" sz="2000" dirty="0" err="1" smtClean="0">
                <a:latin typeface="Times New Roman" panose="02020603050405020304" pitchFamily="18" charset="0"/>
                <a:cs typeface="Times New Roman" panose="02020603050405020304" pitchFamily="18" charset="0"/>
              </a:rPr>
              <a:t>They</a:t>
            </a:r>
            <a:r>
              <a:rPr lang="fr-FR" sz="2000" dirty="0" smtClean="0">
                <a:latin typeface="Times New Roman" panose="02020603050405020304" pitchFamily="18" charset="0"/>
                <a:cs typeface="Times New Roman" panose="02020603050405020304" pitchFamily="18" charset="0"/>
              </a:rPr>
              <a:t> are </a:t>
            </a:r>
            <a:r>
              <a:rPr lang="fr-FR" sz="2000" dirty="0" err="1" smtClean="0">
                <a:latin typeface="Times New Roman" panose="02020603050405020304" pitchFamily="18" charset="0"/>
                <a:cs typeface="Times New Roman" panose="02020603050405020304" pitchFamily="18" charset="0"/>
              </a:rPr>
              <a:t>used</a:t>
            </a:r>
            <a:r>
              <a:rPr lang="fr-FR" sz="2000" dirty="0" smtClean="0">
                <a:latin typeface="Times New Roman" panose="02020603050405020304" pitchFamily="18" charset="0"/>
                <a:cs typeface="Times New Roman" panose="02020603050405020304" pitchFamily="18" charset="0"/>
              </a:rPr>
              <a:t> by </a:t>
            </a:r>
            <a:r>
              <a:rPr lang="fr-FR" sz="2000" dirty="0" err="1" smtClean="0">
                <a:latin typeface="Times New Roman" panose="02020603050405020304" pitchFamily="18" charset="0"/>
                <a:cs typeface="Times New Roman" panose="02020603050405020304" pitchFamily="18" charset="0"/>
              </a:rPr>
              <a:t>several</a:t>
            </a:r>
            <a:r>
              <a:rPr lang="fr-FR" sz="2000" dirty="0" smtClean="0">
                <a:latin typeface="Times New Roman" panose="02020603050405020304" pitchFamily="18" charset="0"/>
                <a:cs typeface="Times New Roman" panose="02020603050405020304" pitchFamily="18" charset="0"/>
              </a:rPr>
              <a:t> compagnies </a:t>
            </a:r>
            <a:endParaRPr lang="fr-FR" sz="2000" dirty="0">
              <a:latin typeface="Times New Roman" panose="02020603050405020304" pitchFamily="18" charset="0"/>
              <a:cs typeface="Times New Roman" panose="02020603050405020304" pitchFamily="18" charset="0"/>
            </a:endParaRPr>
          </a:p>
        </p:txBody>
      </p:sp>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QR Code </a:t>
            </a:r>
            <a:endParaRPr lang="fr-FR" sz="2400" b="1" dirty="0">
              <a:latin typeface="Tiger" panose="02070300020205020404" pitchFamily="18" charset="0"/>
            </a:endParaRPr>
          </a:p>
        </p:txBody>
      </p:sp>
      <p:pic>
        <p:nvPicPr>
          <p:cNvPr id="2" name="Image 1"/>
          <p:cNvPicPr>
            <a:picLocks noChangeAspect="1"/>
          </p:cNvPicPr>
          <p:nvPr/>
        </p:nvPicPr>
        <p:blipFill>
          <a:blip r:embed="rId2"/>
          <a:stretch>
            <a:fillRect/>
          </a:stretch>
        </p:blipFill>
        <p:spPr>
          <a:xfrm>
            <a:off x="656822" y="1178954"/>
            <a:ext cx="10187189" cy="3503053"/>
          </a:xfrm>
          <a:prstGeom prst="rect">
            <a:avLst/>
          </a:prstGeom>
        </p:spPr>
      </p:pic>
    </p:spTree>
    <p:extLst>
      <p:ext uri="{BB962C8B-B14F-4D97-AF65-F5344CB8AC3E}">
        <p14:creationId xmlns:p14="http://schemas.microsoft.com/office/powerpoint/2010/main" val="1103708965"/>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QR Code </a:t>
            </a:r>
            <a:endParaRPr lang="fr-FR" sz="2400" b="1" dirty="0">
              <a:latin typeface="Tiger" panose="02070300020205020404" pitchFamily="18" charset="0"/>
            </a:endParaRPr>
          </a:p>
        </p:txBody>
      </p:sp>
      <p:sp>
        <p:nvSpPr>
          <p:cNvPr id="5" name="Espace réservé du contenu 4"/>
          <p:cNvSpPr>
            <a:spLocks noGrp="1"/>
          </p:cNvSpPr>
          <p:nvPr>
            <p:ph idx="1"/>
          </p:nvPr>
        </p:nvSpPr>
        <p:spPr/>
        <p:txBody>
          <a:bodyPr/>
          <a:lstStyle/>
          <a:p>
            <a:endParaRPr lang="fr-FR"/>
          </a:p>
        </p:txBody>
      </p:sp>
      <p:pic>
        <p:nvPicPr>
          <p:cNvPr id="6" name="Image 5"/>
          <p:cNvPicPr>
            <a:picLocks noChangeAspect="1"/>
          </p:cNvPicPr>
          <p:nvPr/>
        </p:nvPicPr>
        <p:blipFill>
          <a:blip r:embed="rId2"/>
          <a:stretch>
            <a:fillRect/>
          </a:stretch>
        </p:blipFill>
        <p:spPr>
          <a:xfrm>
            <a:off x="838200" y="1395412"/>
            <a:ext cx="10515600" cy="4593264"/>
          </a:xfrm>
          <a:prstGeom prst="rect">
            <a:avLst/>
          </a:prstGeom>
        </p:spPr>
      </p:pic>
    </p:spTree>
    <p:extLst>
      <p:ext uri="{BB962C8B-B14F-4D97-AF65-F5344CB8AC3E}">
        <p14:creationId xmlns:p14="http://schemas.microsoft.com/office/powerpoint/2010/main" val="265387569"/>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QR Code </a:t>
            </a:r>
            <a:endParaRPr lang="fr-FR" sz="2400" b="1" dirty="0">
              <a:latin typeface="Tiger" panose="02070300020205020404" pitchFamily="18" charset="0"/>
            </a:endParaRPr>
          </a:p>
        </p:txBody>
      </p:sp>
      <p:sp>
        <p:nvSpPr>
          <p:cNvPr id="5" name="Espace réservé du contenu 4"/>
          <p:cNvSpPr>
            <a:spLocks noGrp="1"/>
          </p:cNvSpPr>
          <p:nvPr>
            <p:ph idx="1"/>
          </p:nvPr>
        </p:nvSpPr>
        <p:spPr/>
        <p:txBody>
          <a:bodyPr/>
          <a:lstStyle/>
          <a:p>
            <a:endParaRPr lang="fr-FR"/>
          </a:p>
        </p:txBody>
      </p:sp>
      <p:pic>
        <p:nvPicPr>
          <p:cNvPr id="2" name="Image 1"/>
          <p:cNvPicPr>
            <a:picLocks noChangeAspect="1"/>
          </p:cNvPicPr>
          <p:nvPr/>
        </p:nvPicPr>
        <p:blipFill>
          <a:blip r:embed="rId2"/>
          <a:stretch>
            <a:fillRect/>
          </a:stretch>
        </p:blipFill>
        <p:spPr>
          <a:xfrm>
            <a:off x="838200" y="1343025"/>
            <a:ext cx="10353541" cy="4833938"/>
          </a:xfrm>
          <a:prstGeom prst="rect">
            <a:avLst/>
          </a:prstGeom>
        </p:spPr>
      </p:pic>
    </p:spTree>
    <p:extLst>
      <p:ext uri="{BB962C8B-B14F-4D97-AF65-F5344CB8AC3E}">
        <p14:creationId xmlns:p14="http://schemas.microsoft.com/office/powerpoint/2010/main" val="3636111633"/>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QR Code </a:t>
            </a:r>
            <a:endParaRPr lang="fr-FR" sz="2400" b="1" dirty="0">
              <a:latin typeface="Tiger" panose="02070300020205020404" pitchFamily="18" charset="0"/>
            </a:endParaRPr>
          </a:p>
        </p:txBody>
      </p:sp>
      <p:sp>
        <p:nvSpPr>
          <p:cNvPr id="5" name="Espace réservé du contenu 4"/>
          <p:cNvSpPr>
            <a:spLocks noGrp="1"/>
          </p:cNvSpPr>
          <p:nvPr>
            <p:ph idx="1"/>
          </p:nvPr>
        </p:nvSpPr>
        <p:spPr/>
        <p:txBody>
          <a:bodyPr/>
          <a:lstStyle/>
          <a:p>
            <a:endParaRPr lang="fr-FR"/>
          </a:p>
        </p:txBody>
      </p:sp>
      <p:pic>
        <p:nvPicPr>
          <p:cNvPr id="3" name="Image 2"/>
          <p:cNvPicPr>
            <a:picLocks noChangeAspect="1"/>
          </p:cNvPicPr>
          <p:nvPr/>
        </p:nvPicPr>
        <p:blipFill>
          <a:blip r:embed="rId2"/>
          <a:stretch>
            <a:fillRect/>
          </a:stretch>
        </p:blipFill>
        <p:spPr>
          <a:xfrm>
            <a:off x="0" y="1083212"/>
            <a:ext cx="12192000" cy="5774787"/>
          </a:xfrm>
          <a:prstGeom prst="rect">
            <a:avLst/>
          </a:prstGeom>
        </p:spPr>
      </p:pic>
    </p:spTree>
    <p:extLst>
      <p:ext uri="{BB962C8B-B14F-4D97-AF65-F5344CB8AC3E}">
        <p14:creationId xmlns:p14="http://schemas.microsoft.com/office/powerpoint/2010/main" val="297706491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0"/>
            <a:ext cx="12192000" cy="1083212"/>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QR Code </a:t>
            </a:r>
            <a:endParaRPr lang="fr-FR" sz="2400" b="1" dirty="0">
              <a:latin typeface="Tiger" panose="02070300020205020404" pitchFamily="18" charset="0"/>
            </a:endParaRPr>
          </a:p>
        </p:txBody>
      </p:sp>
      <p:pic>
        <p:nvPicPr>
          <p:cNvPr id="2" name="Image 1"/>
          <p:cNvPicPr>
            <a:picLocks noChangeAspect="1"/>
          </p:cNvPicPr>
          <p:nvPr/>
        </p:nvPicPr>
        <p:blipFill>
          <a:blip r:embed="rId2"/>
          <a:stretch>
            <a:fillRect/>
          </a:stretch>
        </p:blipFill>
        <p:spPr>
          <a:xfrm>
            <a:off x="1159098" y="1621397"/>
            <a:ext cx="9144000" cy="3924300"/>
          </a:xfrm>
          <a:prstGeom prst="rect">
            <a:avLst/>
          </a:prstGeom>
        </p:spPr>
      </p:pic>
    </p:spTree>
    <p:extLst>
      <p:ext uri="{BB962C8B-B14F-4D97-AF65-F5344CB8AC3E}">
        <p14:creationId xmlns:p14="http://schemas.microsoft.com/office/powerpoint/2010/main" val="265618154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p:txBody>
          <a:bodyPr/>
          <a:lstStyle/>
          <a:p>
            <a:endParaRPr lang="fr-FR"/>
          </a:p>
        </p:txBody>
      </p:sp>
      <p:sp>
        <p:nvSpPr>
          <p:cNvPr id="3" name="Sous-titre 2"/>
          <p:cNvSpPr>
            <a:spLocks noGrp="1"/>
          </p:cNvSpPr>
          <p:nvPr>
            <p:ph type="subTitle" idx="1"/>
          </p:nvPr>
        </p:nvSpPr>
        <p:spPr/>
        <p:txBody>
          <a:bodyPr/>
          <a:lstStyle/>
          <a:p>
            <a:endParaRPr lang="fr-F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pic>
        <p:nvPicPr>
          <p:cNvPr id="5" name="Image 4"/>
          <p:cNvPicPr>
            <a:picLocks noChangeAspect="1"/>
          </p:cNvPicPr>
          <p:nvPr/>
        </p:nvPicPr>
        <p:blipFill>
          <a:blip r:embed="rId3"/>
          <a:stretch>
            <a:fillRect/>
          </a:stretch>
        </p:blipFill>
        <p:spPr>
          <a:xfrm>
            <a:off x="0" y="5871944"/>
            <a:ext cx="1084352" cy="998113"/>
          </a:xfrm>
          <a:prstGeom prst="rect">
            <a:avLst/>
          </a:prstGeom>
        </p:spPr>
      </p:pic>
      <p:sp>
        <p:nvSpPr>
          <p:cNvPr id="6" name="Rectangle 5"/>
          <p:cNvSpPr/>
          <p:nvPr/>
        </p:nvSpPr>
        <p:spPr>
          <a:xfrm>
            <a:off x="244101" y="1134420"/>
            <a:ext cx="5315879" cy="2554545"/>
          </a:xfrm>
          <a:prstGeom prst="rect">
            <a:avLst/>
          </a:prstGeom>
          <a:noFill/>
          <a:effectLst>
            <a:outerShdw blurRad="50800" dist="38100" dir="5400000" algn="t" rotWithShape="0">
              <a:prstClr val="black">
                <a:alpha val="40000"/>
              </a:prstClr>
            </a:outerShdw>
          </a:effectLst>
        </p:spPr>
        <p:txBody>
          <a:bodyPr wrap="none" lIns="91440" tIns="45720" rIns="91440" bIns="45720">
            <a:spAutoFit/>
          </a:bodyPr>
          <a:lstStyle/>
          <a:p>
            <a:pPr algn="ctr"/>
            <a:r>
              <a:rPr lang="fr-FR" sz="8000" b="1"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Mobile</a:t>
            </a:r>
            <a:endParaRPr lang="fr-FR" sz="8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endParaRPr>
          </a:p>
          <a:p>
            <a:pPr algn="ctr"/>
            <a:r>
              <a:rPr lang="fr-FR" sz="8000" b="1" cap="none" spc="0" dirty="0" smtClean="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Arial" panose="020B0604020202020204" pitchFamily="34" charset="0"/>
                <a:cs typeface="Arial" panose="020B0604020202020204" pitchFamily="34" charset="0"/>
              </a:rPr>
              <a:t>Marketing </a:t>
            </a:r>
          </a:p>
        </p:txBody>
      </p:sp>
      <p:pic>
        <p:nvPicPr>
          <p:cNvPr id="7" name="Image 6"/>
          <p:cNvPicPr>
            <a:picLocks noChangeAspect="1"/>
          </p:cNvPicPr>
          <p:nvPr/>
        </p:nvPicPr>
        <p:blipFill>
          <a:blip r:embed="rId4"/>
          <a:stretch>
            <a:fillRect/>
          </a:stretch>
        </p:blipFill>
        <p:spPr>
          <a:xfrm>
            <a:off x="11361223" y="6004770"/>
            <a:ext cx="830777" cy="853230"/>
          </a:xfrm>
          <a:prstGeom prst="rect">
            <a:avLst/>
          </a:prstGeom>
        </p:spPr>
      </p:pic>
      <p:sp>
        <p:nvSpPr>
          <p:cNvPr id="9" name="ZoneTexte 8"/>
          <p:cNvSpPr txBox="1"/>
          <p:nvPr/>
        </p:nvSpPr>
        <p:spPr>
          <a:xfrm>
            <a:off x="3111104" y="4202000"/>
            <a:ext cx="5231176" cy="707886"/>
          </a:xfrm>
          <a:prstGeom prst="rect">
            <a:avLst/>
          </a:prstGeom>
          <a:noFill/>
        </p:spPr>
        <p:txBody>
          <a:bodyPr wrap="none" rtlCol="0">
            <a:spAutoFit/>
          </a:bodyPr>
          <a:lstStyle/>
          <a:p>
            <a:r>
              <a:rPr lang="fr-FR" sz="4000" b="1" dirty="0" err="1" smtClean="0">
                <a:solidFill>
                  <a:srgbClr val="FF0000"/>
                </a:solidFill>
              </a:rPr>
              <a:t>Try</a:t>
            </a:r>
            <a:r>
              <a:rPr lang="fr-FR" sz="4000" b="1" dirty="0" smtClean="0">
                <a:solidFill>
                  <a:srgbClr val="FF0000"/>
                </a:solidFill>
              </a:rPr>
              <a:t> to </a:t>
            </a:r>
            <a:r>
              <a:rPr lang="fr-FR" sz="4000" b="1" dirty="0" err="1" smtClean="0">
                <a:solidFill>
                  <a:srgbClr val="FF0000"/>
                </a:solidFill>
              </a:rPr>
              <a:t>read</a:t>
            </a:r>
            <a:r>
              <a:rPr lang="fr-FR" sz="4000" b="1" dirty="0" smtClean="0">
                <a:solidFill>
                  <a:srgbClr val="FF0000"/>
                </a:solidFill>
              </a:rPr>
              <a:t> </a:t>
            </a:r>
            <a:r>
              <a:rPr lang="fr-FR" sz="4000" b="1" dirty="0" err="1" smtClean="0">
                <a:solidFill>
                  <a:srgbClr val="FF0000"/>
                </a:solidFill>
              </a:rPr>
              <a:t>those</a:t>
            </a:r>
            <a:r>
              <a:rPr lang="fr-FR" sz="4000" b="1" dirty="0" smtClean="0">
                <a:solidFill>
                  <a:srgbClr val="FF0000"/>
                </a:solidFill>
              </a:rPr>
              <a:t> tags!! </a:t>
            </a:r>
            <a:endParaRPr lang="fr-FR" sz="4000" b="1" dirty="0">
              <a:solidFill>
                <a:srgbClr val="FF0000"/>
              </a:solidFill>
            </a:endParaRPr>
          </a:p>
        </p:txBody>
      </p:sp>
    </p:spTree>
    <p:extLst>
      <p:ext uri="{BB962C8B-B14F-4D97-AF65-F5344CB8AC3E}">
        <p14:creationId xmlns:p14="http://schemas.microsoft.com/office/powerpoint/2010/main" val="20408000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3000" fill="hold"/>
                                        <p:tgtEl>
                                          <p:spTgt spid="9"/>
                                        </p:tgtEl>
                                        <p:attrNameLst>
                                          <p:attrName>ppt_x</p:attrName>
                                        </p:attrNameLst>
                                      </p:cBhvr>
                                      <p:tavLst>
                                        <p:tav tm="0">
                                          <p:val>
                                            <p:strVal val="0-#ppt_w/2"/>
                                          </p:val>
                                        </p:tav>
                                        <p:tav tm="100000">
                                          <p:val>
                                            <p:strVal val="#ppt_x"/>
                                          </p:val>
                                        </p:tav>
                                      </p:tavLst>
                                    </p:anim>
                                    <p:anim calcmode="lin" valueType="num">
                                      <p:cBhvr additive="base">
                                        <p:cTn id="8" dur="3000" fill="hold"/>
                                        <p:tgtEl>
                                          <p:spTgt spid="9"/>
                                        </p:tgtEl>
                                        <p:attrNameLst>
                                          <p:attrName>ppt_y</p:attrName>
                                        </p:attrNameLst>
                                      </p:cBhvr>
                                      <p:tavLst>
                                        <p:tav tm="0">
                                          <p:val>
                                            <p:strVal val="#ppt_y"/>
                                          </p:val>
                                        </p:tav>
                                        <p:tav tm="100000">
                                          <p:val>
                                            <p:strVal val="#ppt_y"/>
                                          </p:val>
                                        </p:tav>
                                      </p:tavLst>
                                    </p:anim>
                                  </p:childTnLst>
                                </p:cTn>
                              </p:par>
                              <p:par>
                                <p:cTn id="9" presetID="10" presetClass="exit" presetSubtype="0" fill="hold" grpId="1" nodeType="withEffect">
                                  <p:stCondLst>
                                    <p:cond delay="4000"/>
                                  </p:stCondLst>
                                  <p:childTnLst>
                                    <p:animEffect transition="out" filter="fade">
                                      <p:cBhvr>
                                        <p:cTn id="10" dur="500"/>
                                        <p:tgtEl>
                                          <p:spTgt spid="9"/>
                                        </p:tgtEl>
                                      </p:cBhvr>
                                    </p:animEffect>
                                    <p:set>
                                      <p:cBhvr>
                                        <p:cTn id="11" dur="1" fill="hold">
                                          <p:stCondLst>
                                            <p:cond delay="499"/>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9"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pic>
        <p:nvPicPr>
          <p:cNvPr id="3074" name="Picture 2" descr="http://infographic.statista.com/normal/chartoftheday_10042012_Smartphones_Are_Taking_Over_n.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12191999"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10626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746974"/>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Mobile Applications</a:t>
            </a:r>
            <a:endParaRPr lang="fr-FR" sz="2400" b="1" dirty="0">
              <a:latin typeface="Tiger" panose="02070300020205020404" pitchFamily="18" charset="0"/>
            </a:endParaRPr>
          </a:p>
        </p:txBody>
      </p:sp>
      <p:pic>
        <p:nvPicPr>
          <p:cNvPr id="1026"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63696" y="2590264"/>
            <a:ext cx="2813855" cy="2638558"/>
          </a:xfrm>
          <a:prstGeom prst="rect">
            <a:avLst/>
          </a:prstGeom>
          <a:noFill/>
          <a:extLst>
            <a:ext uri="{909E8E84-426E-40DD-AFC4-6F175D3DCCD1}">
              <a14:hiddenFill xmlns:a14="http://schemas.microsoft.com/office/drawing/2010/main">
                <a:solidFill>
                  <a:srgbClr val="FFFFFF"/>
                </a:solidFill>
              </a14:hiddenFill>
            </a:ext>
          </a:extLst>
        </p:spPr>
      </p:pic>
      <p:sp>
        <p:nvSpPr>
          <p:cNvPr id="2" name="Rectangle 1"/>
          <p:cNvSpPr/>
          <p:nvPr/>
        </p:nvSpPr>
        <p:spPr>
          <a:xfrm>
            <a:off x="412124" y="1518153"/>
            <a:ext cx="8551572" cy="4154984"/>
          </a:xfrm>
          <a:prstGeom prst="rect">
            <a:avLst/>
          </a:prstGeom>
        </p:spPr>
        <p:txBody>
          <a:bodyPr wrap="square">
            <a:spAutoFit/>
          </a:bodyPr>
          <a:lstStyle/>
          <a:p>
            <a:pPr marL="342900" indent="-342900" algn="just">
              <a:lnSpc>
                <a:spcPct val="150000"/>
              </a:lnSpc>
              <a:buFont typeface="Arial" panose="020B0604020202020204" pitchFamily="34" charset="0"/>
              <a:buChar char="•"/>
            </a:pPr>
            <a:r>
              <a:rPr lang="en-US" sz="2200" dirty="0">
                <a:solidFill>
                  <a:srgbClr val="101010"/>
                </a:solidFill>
                <a:latin typeface="Times New Roman" panose="02020603050405020304" pitchFamily="18" charset="0"/>
                <a:cs typeface="Times New Roman" panose="02020603050405020304" pitchFamily="18" charset="0"/>
              </a:rPr>
              <a:t>Mobile applications (also known as mobile apps) are software programs developed for mobile devices such as smartphones and tablets. They turn mobile devices into miniature powerhouses of function and fun. </a:t>
            </a:r>
            <a:endParaRPr lang="en-US" sz="2200" dirty="0" smtClean="0">
              <a:solidFill>
                <a:srgbClr val="101010"/>
              </a:solidFill>
              <a:latin typeface="Times New Roman" panose="02020603050405020304" pitchFamily="18" charset="0"/>
              <a:cs typeface="Times New Roman" panose="02020603050405020304" pitchFamily="18" charset="0"/>
            </a:endParaRPr>
          </a:p>
          <a:p>
            <a:pPr marL="342900" indent="-342900" algn="just">
              <a:lnSpc>
                <a:spcPct val="150000"/>
              </a:lnSpc>
              <a:buFont typeface="Arial" panose="020B0604020202020204" pitchFamily="34" charset="0"/>
              <a:buChar char="•"/>
            </a:pPr>
            <a:r>
              <a:rPr lang="en-US" sz="2200" dirty="0" smtClean="0">
                <a:solidFill>
                  <a:srgbClr val="101010"/>
                </a:solidFill>
                <a:latin typeface="Times New Roman" panose="02020603050405020304" pitchFamily="18" charset="0"/>
                <a:cs typeface="Times New Roman" panose="02020603050405020304" pitchFamily="18" charset="0"/>
              </a:rPr>
              <a:t>Some </a:t>
            </a:r>
            <a:r>
              <a:rPr lang="en-US" sz="2200" dirty="0">
                <a:solidFill>
                  <a:srgbClr val="101010"/>
                </a:solidFill>
                <a:latin typeface="Times New Roman" panose="02020603050405020304" pitchFamily="18" charset="0"/>
                <a:cs typeface="Times New Roman" panose="02020603050405020304" pitchFamily="18" charset="0"/>
              </a:rPr>
              <a:t>devices come preloaded with some mobile apps courtesy of their manufacturers or the mobile service providers with which they're associated (for example, Verizon, AT&amp;T, T-Mobile, etc.), but many more apps are available through device-specific app stores</a:t>
            </a:r>
            <a:r>
              <a:rPr lang="en-US" dirty="0">
                <a:solidFill>
                  <a:srgbClr val="101010"/>
                </a:solidFill>
                <a:latin typeface="Graphik Web"/>
              </a:rPr>
              <a:t>.</a:t>
            </a:r>
            <a:endParaRPr lang="fr-FR" dirty="0"/>
          </a:p>
        </p:txBody>
      </p:sp>
    </p:spTree>
    <p:extLst>
      <p:ext uri="{BB962C8B-B14F-4D97-AF65-F5344CB8AC3E}">
        <p14:creationId xmlns:p14="http://schemas.microsoft.com/office/powerpoint/2010/main" val="261042523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875763" y="1352283"/>
            <a:ext cx="10457645" cy="4262906"/>
          </a:xfrm>
          <a:prstGeom prst="rect">
            <a:avLst/>
          </a:prstGeom>
        </p:spPr>
      </p:pic>
      <p:sp>
        <p:nvSpPr>
          <p:cNvPr id="5" name="Rectangle 4"/>
          <p:cNvSpPr/>
          <p:nvPr/>
        </p:nvSpPr>
        <p:spPr>
          <a:xfrm>
            <a:off x="0" y="0"/>
            <a:ext cx="12192000" cy="746974"/>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Mobile Applications</a:t>
            </a:r>
            <a:endParaRPr lang="fr-FR" sz="2400" b="1" dirty="0">
              <a:latin typeface="Tiger" panose="02070300020205020404" pitchFamily="18" charset="0"/>
            </a:endParaRPr>
          </a:p>
        </p:txBody>
      </p:sp>
    </p:spTree>
    <p:extLst>
      <p:ext uri="{BB962C8B-B14F-4D97-AF65-F5344CB8AC3E}">
        <p14:creationId xmlns:p14="http://schemas.microsoft.com/office/powerpoint/2010/main" val="1291329436"/>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0"/>
            <a:ext cx="12192000" cy="746974"/>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Mobile Applications</a:t>
            </a:r>
            <a:endParaRPr lang="fr-FR" sz="2400" b="1" dirty="0">
              <a:latin typeface="Tiger" panose="02070300020205020404" pitchFamily="18" charset="0"/>
            </a:endParaRPr>
          </a:p>
        </p:txBody>
      </p:sp>
      <p:sp>
        <p:nvSpPr>
          <p:cNvPr id="3" name="Rectangle 2"/>
          <p:cNvSpPr/>
          <p:nvPr/>
        </p:nvSpPr>
        <p:spPr>
          <a:xfrm>
            <a:off x="884348" y="1286539"/>
            <a:ext cx="9650570" cy="1107996"/>
          </a:xfrm>
          <a:prstGeom prst="rect">
            <a:avLst/>
          </a:prstGeom>
        </p:spPr>
        <p:txBody>
          <a:bodyPr wrap="square">
            <a:spAutoFit/>
          </a:bodyPr>
          <a:lstStyle/>
          <a:p>
            <a:pPr marL="342900" indent="-342900" algn="just">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Mobile apps are sometimes categorized according to whether they are </a:t>
            </a:r>
            <a:r>
              <a:rPr lang="en-US" sz="2200" dirty="0">
                <a:solidFill>
                  <a:srgbClr val="FF0066"/>
                </a:solidFill>
                <a:latin typeface="Times New Roman" panose="02020603050405020304" pitchFamily="18" charset="0"/>
                <a:cs typeface="Times New Roman" panose="02020603050405020304" pitchFamily="18" charset="0"/>
              </a:rPr>
              <a:t>web-based</a:t>
            </a:r>
            <a:r>
              <a:rPr lang="en-US" sz="2200" dirty="0">
                <a:latin typeface="Times New Roman" panose="02020603050405020304" pitchFamily="18" charset="0"/>
                <a:cs typeface="Times New Roman" panose="02020603050405020304" pitchFamily="18" charset="0"/>
              </a:rPr>
              <a:t> or </a:t>
            </a:r>
            <a:r>
              <a:rPr lang="en-US" sz="2200" dirty="0">
                <a:solidFill>
                  <a:srgbClr val="FF0066"/>
                </a:solidFill>
                <a:latin typeface="Times New Roman" panose="02020603050405020304" pitchFamily="18" charset="0"/>
                <a:cs typeface="Times New Roman" panose="02020603050405020304" pitchFamily="18" charset="0"/>
              </a:rPr>
              <a:t>native apps</a:t>
            </a:r>
            <a:r>
              <a:rPr lang="en-US" sz="2200" dirty="0">
                <a:latin typeface="Times New Roman" panose="02020603050405020304" pitchFamily="18" charset="0"/>
                <a:cs typeface="Times New Roman" panose="02020603050405020304" pitchFamily="18" charset="0"/>
              </a:rPr>
              <a:t>, which are created specifically for a given platform. A third category, hybrid apps, combines elements of both native and Web apps</a:t>
            </a:r>
            <a:endParaRPr lang="fr-FR" sz="2200" dirty="0">
              <a:latin typeface="Times New Roman" panose="02020603050405020304" pitchFamily="18" charset="0"/>
              <a:cs typeface="Times New Roman" panose="02020603050405020304" pitchFamily="18" charset="0"/>
            </a:endParaRPr>
          </a:p>
        </p:txBody>
      </p:sp>
      <p:sp>
        <p:nvSpPr>
          <p:cNvPr id="4" name="Rectangle 3"/>
          <p:cNvSpPr/>
          <p:nvPr/>
        </p:nvSpPr>
        <p:spPr>
          <a:xfrm>
            <a:off x="884348" y="2934100"/>
            <a:ext cx="10114210" cy="1446550"/>
          </a:xfrm>
          <a:prstGeom prst="rect">
            <a:avLst/>
          </a:prstGeom>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Many online entities have both mobile websites and mobile apps. In general, the difference lies in purpose: An app is usually smaller in scope than a mobile website, offers more interactivity, and presents more specific information in a format that's easy and intuitive to use on a mobile device</a:t>
            </a:r>
            <a:endParaRPr lang="fr-FR" sz="2200" dirty="0">
              <a:latin typeface="Times New Roman" panose="02020603050405020304" pitchFamily="18" charset="0"/>
              <a:cs typeface="Times New Roman" panose="02020603050405020304" pitchFamily="18" charset="0"/>
            </a:endParaRPr>
          </a:p>
        </p:txBody>
      </p:sp>
      <p:sp>
        <p:nvSpPr>
          <p:cNvPr id="6" name="Rectangle 5"/>
          <p:cNvSpPr/>
          <p:nvPr/>
        </p:nvSpPr>
        <p:spPr>
          <a:xfrm>
            <a:off x="884348" y="4676851"/>
            <a:ext cx="9882390" cy="1446550"/>
          </a:xfrm>
          <a:prstGeom prst="rect">
            <a:avLst/>
          </a:prstGeom>
        </p:spPr>
        <p:txBody>
          <a:bodyPr wrap="square">
            <a:spAutoFit/>
          </a:bodyPr>
          <a:lstStyle/>
          <a:p>
            <a:pPr marL="342900" indent="-342900">
              <a:buFont typeface="Arial" panose="020B0604020202020204" pitchFamily="34" charset="0"/>
              <a:buChar char="•"/>
            </a:pPr>
            <a:r>
              <a:rPr lang="en-US" sz="2200" dirty="0">
                <a:latin typeface="Times New Roman" panose="02020603050405020304" pitchFamily="18" charset="0"/>
                <a:cs typeface="Times New Roman" panose="02020603050405020304" pitchFamily="18" charset="0"/>
              </a:rPr>
              <a:t>The purposes of these apps run the gamut, from utility, productivity, and navigation to entertainment, sports, fitness, and just about any others imaginable. Social media is one of the most popular fields of mobile app development and adoption. In fact, Facebook was the most widely used app in 2017 across all platforms</a:t>
            </a:r>
            <a:endParaRPr lang="fr-FR" sz="22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0182394"/>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789166"/>
            <a:ext cx="12191999" cy="6111026"/>
          </a:xfrm>
          <a:prstGeom prst="rect">
            <a:avLst/>
          </a:prstGeom>
        </p:spPr>
      </p:pic>
      <p:sp>
        <p:nvSpPr>
          <p:cNvPr id="5" name="Rectangle 4"/>
          <p:cNvSpPr/>
          <p:nvPr/>
        </p:nvSpPr>
        <p:spPr>
          <a:xfrm>
            <a:off x="0" y="0"/>
            <a:ext cx="12192000" cy="746974"/>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Mobile Applications</a:t>
            </a:r>
            <a:endParaRPr lang="fr-FR" sz="2400" b="1" dirty="0">
              <a:latin typeface="Tiger" panose="02070300020205020404" pitchFamily="18" charset="0"/>
            </a:endParaRPr>
          </a:p>
        </p:txBody>
      </p:sp>
    </p:spTree>
    <p:extLst>
      <p:ext uri="{BB962C8B-B14F-4D97-AF65-F5344CB8AC3E}">
        <p14:creationId xmlns:p14="http://schemas.microsoft.com/office/powerpoint/2010/main" val="467121405"/>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5" name="Rectangle 4"/>
          <p:cNvSpPr/>
          <p:nvPr/>
        </p:nvSpPr>
        <p:spPr>
          <a:xfrm>
            <a:off x="0" y="0"/>
            <a:ext cx="12192000" cy="746974"/>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Mobile Applications</a:t>
            </a:r>
            <a:endParaRPr lang="fr-FR" sz="2400" b="1" dirty="0">
              <a:latin typeface="Tiger" panose="02070300020205020404" pitchFamily="18" charset="0"/>
            </a:endParaRPr>
          </a:p>
        </p:txBody>
      </p:sp>
      <p:pic>
        <p:nvPicPr>
          <p:cNvPr id="24578" name="Picture 2" descr="http://infographic.statista.com/normal/chartoftheday_2486_Monthly_Mobile_App_Usage_in_the_US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6974"/>
            <a:ext cx="12043954" cy="611102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46838695"/>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sp>
        <p:nvSpPr>
          <p:cNvPr id="5" name="Rectangle 4"/>
          <p:cNvSpPr/>
          <p:nvPr/>
        </p:nvSpPr>
        <p:spPr>
          <a:xfrm>
            <a:off x="0" y="0"/>
            <a:ext cx="12192000" cy="746974"/>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2400" b="1" dirty="0" smtClean="0">
                <a:latin typeface="Tiger" panose="02070300020205020404" pitchFamily="18" charset="0"/>
              </a:rPr>
              <a:t>Mobile Applications</a:t>
            </a:r>
            <a:endParaRPr lang="fr-FR" sz="2400" b="1" dirty="0">
              <a:latin typeface="Tiger" panose="02070300020205020404" pitchFamily="18" charset="0"/>
            </a:endParaRPr>
          </a:p>
        </p:txBody>
      </p:sp>
      <p:pic>
        <p:nvPicPr>
          <p:cNvPr id="2050" name="Picture 2" descr="http://infographic.statista.com/normal/ChartOfTheDay_1474_Global_App_Downloads_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46974"/>
            <a:ext cx="12192000" cy="65151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124782"/>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718377991"/>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409575" y="-228600"/>
            <a:ext cx="13011150" cy="7315200"/>
          </a:xfrm>
          <a:prstGeom prst="rect">
            <a:avLst/>
          </a:prstGeom>
        </p:spPr>
      </p:pic>
    </p:spTree>
    <p:extLst>
      <p:ext uri="{BB962C8B-B14F-4D97-AF65-F5344CB8AC3E}">
        <p14:creationId xmlns:p14="http://schemas.microsoft.com/office/powerpoint/2010/main" val="961112037"/>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1935480" y="2230574"/>
            <a:ext cx="8227423" cy="4351338"/>
          </a:xfrm>
        </p:spPr>
        <p:txBody>
          <a:bodyPr/>
          <a:lstStyle/>
          <a:p>
            <a:pPr marL="0" indent="0" algn="ctr">
              <a:buNone/>
            </a:pPr>
            <a:r>
              <a:rPr lang="en-US" dirty="0">
                <a:solidFill>
                  <a:srgbClr val="F40081"/>
                </a:solidFill>
              </a:rPr>
              <a:t>Research shows that only 6% of people use an app after 30 days of installing it. This happens to be a major challenge for mobile marketers</a:t>
            </a:r>
            <a:endParaRPr lang="fr-FR" dirty="0">
              <a:solidFill>
                <a:srgbClr val="F40081"/>
              </a:solidFill>
            </a:endParaRPr>
          </a:p>
        </p:txBody>
      </p:sp>
    </p:spTree>
    <p:extLst>
      <p:ext uri="{BB962C8B-B14F-4D97-AF65-F5344CB8AC3E}">
        <p14:creationId xmlns:p14="http://schemas.microsoft.com/office/powerpoint/2010/main" val="362369823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5602" name="Picture 2" descr="Image result for statistic mobile application 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8200" y="708338"/>
            <a:ext cx="10476412" cy="61496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5412134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u contenu 2"/>
          <p:cNvSpPr>
            <a:spLocks noGrp="1"/>
          </p:cNvSpPr>
          <p:nvPr>
            <p:ph idx="1"/>
          </p:nvPr>
        </p:nvSpPr>
        <p:spPr>
          <a:xfrm>
            <a:off x="889715" y="988498"/>
            <a:ext cx="10515600" cy="4351338"/>
          </a:xfrm>
        </p:spPr>
        <p:txBody>
          <a:bodyPr>
            <a:normAutofit/>
          </a:bodyPr>
          <a:lstStyle/>
          <a:p>
            <a:pPr algn="ctr"/>
            <a:r>
              <a:rPr lang="en-US" sz="3200" dirty="0"/>
              <a:t>It’s </a:t>
            </a:r>
            <a:r>
              <a:rPr lang="en-US" sz="3200" dirty="0">
                <a:hlinkClick r:id="rId2"/>
              </a:rPr>
              <a:t>expected</a:t>
            </a:r>
            <a:r>
              <a:rPr lang="en-US" sz="3200" dirty="0"/>
              <a:t> that there will be more than 75 billion connected devices by 2020. This means there will be more devices connected and communicating by 2020 than the total number of people on this planet.</a:t>
            </a:r>
            <a:endParaRPr lang="fr-FR" sz="3200" dirty="0"/>
          </a:p>
        </p:txBody>
      </p:sp>
      <p:pic>
        <p:nvPicPr>
          <p:cNvPr id="6146" name="Picture 2" descr="https://shawglobalnews.files.wordpress.com/2016/05/smartphones.jpg?quality=70&amp;strip=all&amp;w=720&amp;h=480&amp;crop=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0581" y="2987900"/>
            <a:ext cx="7133867" cy="366596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7113072"/>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326801" y="553792"/>
            <a:ext cx="11229304" cy="5362105"/>
          </a:xfrm>
          <a:prstGeom prst="rect">
            <a:avLst/>
          </a:prstGeom>
        </p:spPr>
      </p:pic>
    </p:spTree>
    <p:extLst>
      <p:ext uri="{BB962C8B-B14F-4D97-AF65-F5344CB8AC3E}">
        <p14:creationId xmlns:p14="http://schemas.microsoft.com/office/powerpoint/2010/main" val="124995320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751804" y="193183"/>
            <a:ext cx="10688392" cy="5983780"/>
          </a:xfrm>
          <a:prstGeom prst="rect">
            <a:avLst/>
          </a:prstGeom>
        </p:spPr>
      </p:pic>
    </p:spTree>
    <p:extLst>
      <p:ext uri="{BB962C8B-B14F-4D97-AF65-F5344CB8AC3E}">
        <p14:creationId xmlns:p14="http://schemas.microsoft.com/office/powerpoint/2010/main" val="166394562"/>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1014412"/>
            <a:ext cx="12191999" cy="5843588"/>
          </a:xfrm>
          <a:prstGeom prst="rect">
            <a:avLst/>
          </a:prstGeom>
        </p:spPr>
      </p:pic>
      <p:grpSp>
        <p:nvGrpSpPr>
          <p:cNvPr id="5" name="Groupe 4"/>
          <p:cNvGrpSpPr/>
          <p:nvPr/>
        </p:nvGrpSpPr>
        <p:grpSpPr>
          <a:xfrm>
            <a:off x="0" y="0"/>
            <a:ext cx="12192000" cy="631065"/>
            <a:chOff x="0" y="0"/>
            <a:chExt cx="12192000" cy="631065"/>
          </a:xfrm>
        </p:grpSpPr>
        <p:sp>
          <p:nvSpPr>
            <p:cNvPr id="6" name="Rectangle 5"/>
            <p:cNvSpPr/>
            <p:nvPr/>
          </p:nvSpPr>
          <p:spPr>
            <a:xfrm>
              <a:off x="0" y="0"/>
              <a:ext cx="12192000" cy="631065"/>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Tiger" panose="02070300020205020404" pitchFamily="18" charset="0"/>
              </a:endParaRPr>
            </a:p>
          </p:txBody>
        </p:sp>
        <p:sp>
          <p:nvSpPr>
            <p:cNvPr id="7" name="Rectangle 6"/>
            <p:cNvSpPr/>
            <p:nvPr/>
          </p:nvSpPr>
          <p:spPr>
            <a:xfrm>
              <a:off x="4053560" y="130866"/>
              <a:ext cx="3698512" cy="369332"/>
            </a:xfrm>
            <a:prstGeom prst="rect">
              <a:avLst/>
            </a:prstGeom>
          </p:spPr>
          <p:txBody>
            <a:bodyPr wrap="none">
              <a:spAutoFit/>
            </a:bodyPr>
            <a:lstStyle/>
            <a:p>
              <a:pPr algn="ctr"/>
              <a:r>
                <a:rPr lang="fr-FR" dirty="0">
                  <a:solidFill>
                    <a:schemeClr val="bg1"/>
                  </a:solidFill>
                  <a:latin typeface="Open Sans"/>
                </a:rPr>
                <a:t>Mobile Marketing Trends For 2017</a:t>
              </a:r>
              <a:endParaRPr lang="fr-FR" b="0" i="0" dirty="0">
                <a:solidFill>
                  <a:schemeClr val="bg1"/>
                </a:solidFill>
                <a:effectLst/>
                <a:latin typeface="Open Sans"/>
              </a:endParaRPr>
            </a:p>
          </p:txBody>
        </p:sp>
      </p:grpSp>
    </p:spTree>
    <p:extLst>
      <p:ext uri="{BB962C8B-B14F-4D97-AF65-F5344CB8AC3E}">
        <p14:creationId xmlns:p14="http://schemas.microsoft.com/office/powerpoint/2010/main" val="922824292"/>
      </p:ext>
    </p:extLst>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631064"/>
            <a:ext cx="12191999" cy="6226935"/>
          </a:xfrm>
          <a:prstGeom prst="rect">
            <a:avLst/>
          </a:prstGeom>
        </p:spPr>
      </p:pic>
      <p:grpSp>
        <p:nvGrpSpPr>
          <p:cNvPr id="5" name="Groupe 4"/>
          <p:cNvGrpSpPr/>
          <p:nvPr/>
        </p:nvGrpSpPr>
        <p:grpSpPr>
          <a:xfrm>
            <a:off x="0" y="0"/>
            <a:ext cx="12192000" cy="631065"/>
            <a:chOff x="0" y="0"/>
            <a:chExt cx="12192000" cy="631065"/>
          </a:xfrm>
        </p:grpSpPr>
        <p:sp>
          <p:nvSpPr>
            <p:cNvPr id="6" name="Rectangle 5"/>
            <p:cNvSpPr/>
            <p:nvPr/>
          </p:nvSpPr>
          <p:spPr>
            <a:xfrm>
              <a:off x="0" y="0"/>
              <a:ext cx="12192000" cy="631065"/>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Tiger" panose="02070300020205020404" pitchFamily="18" charset="0"/>
              </a:endParaRPr>
            </a:p>
          </p:txBody>
        </p:sp>
        <p:sp>
          <p:nvSpPr>
            <p:cNvPr id="7" name="Rectangle 6"/>
            <p:cNvSpPr/>
            <p:nvPr/>
          </p:nvSpPr>
          <p:spPr>
            <a:xfrm>
              <a:off x="4053560" y="130866"/>
              <a:ext cx="3698512" cy="369332"/>
            </a:xfrm>
            <a:prstGeom prst="rect">
              <a:avLst/>
            </a:prstGeom>
          </p:spPr>
          <p:txBody>
            <a:bodyPr wrap="none">
              <a:spAutoFit/>
            </a:bodyPr>
            <a:lstStyle/>
            <a:p>
              <a:pPr algn="ctr"/>
              <a:r>
                <a:rPr lang="fr-FR" dirty="0">
                  <a:solidFill>
                    <a:schemeClr val="bg1"/>
                  </a:solidFill>
                  <a:latin typeface="Open Sans"/>
                </a:rPr>
                <a:t>Mobile Marketing Trends For 2017</a:t>
              </a:r>
              <a:endParaRPr lang="fr-FR" b="0" i="0" dirty="0">
                <a:solidFill>
                  <a:schemeClr val="bg1"/>
                </a:solidFill>
                <a:effectLst/>
                <a:latin typeface="Open Sans"/>
              </a:endParaRPr>
            </a:p>
          </p:txBody>
        </p:sp>
      </p:grpSp>
    </p:spTree>
    <p:extLst>
      <p:ext uri="{BB962C8B-B14F-4D97-AF65-F5344CB8AC3E}">
        <p14:creationId xmlns:p14="http://schemas.microsoft.com/office/powerpoint/2010/main" val="3565742727"/>
      </p:ext>
    </p:extLst>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1081825"/>
            <a:ext cx="12192000" cy="5483114"/>
          </a:xfrm>
          <a:prstGeom prst="rect">
            <a:avLst/>
          </a:prstGeom>
        </p:spPr>
      </p:pic>
      <p:grpSp>
        <p:nvGrpSpPr>
          <p:cNvPr id="5" name="Groupe 4"/>
          <p:cNvGrpSpPr/>
          <p:nvPr/>
        </p:nvGrpSpPr>
        <p:grpSpPr>
          <a:xfrm>
            <a:off x="0" y="0"/>
            <a:ext cx="12192000" cy="631065"/>
            <a:chOff x="0" y="0"/>
            <a:chExt cx="12192000" cy="631065"/>
          </a:xfrm>
        </p:grpSpPr>
        <p:sp>
          <p:nvSpPr>
            <p:cNvPr id="6" name="Rectangle 5"/>
            <p:cNvSpPr/>
            <p:nvPr/>
          </p:nvSpPr>
          <p:spPr>
            <a:xfrm>
              <a:off x="0" y="0"/>
              <a:ext cx="12192000" cy="631065"/>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Tiger" panose="02070300020205020404" pitchFamily="18" charset="0"/>
              </a:endParaRPr>
            </a:p>
          </p:txBody>
        </p:sp>
        <p:sp>
          <p:nvSpPr>
            <p:cNvPr id="7" name="Rectangle 6"/>
            <p:cNvSpPr/>
            <p:nvPr/>
          </p:nvSpPr>
          <p:spPr>
            <a:xfrm>
              <a:off x="4053560" y="130866"/>
              <a:ext cx="3698512" cy="369332"/>
            </a:xfrm>
            <a:prstGeom prst="rect">
              <a:avLst/>
            </a:prstGeom>
          </p:spPr>
          <p:txBody>
            <a:bodyPr wrap="none">
              <a:spAutoFit/>
            </a:bodyPr>
            <a:lstStyle/>
            <a:p>
              <a:pPr algn="ctr"/>
              <a:r>
                <a:rPr lang="fr-FR" dirty="0">
                  <a:solidFill>
                    <a:schemeClr val="bg1"/>
                  </a:solidFill>
                  <a:latin typeface="Open Sans"/>
                </a:rPr>
                <a:t>Mobile Marketing Trends For 2017</a:t>
              </a:r>
              <a:endParaRPr lang="fr-FR" b="0" i="0" dirty="0">
                <a:solidFill>
                  <a:schemeClr val="bg1"/>
                </a:solidFill>
                <a:effectLst/>
                <a:latin typeface="Open Sans"/>
              </a:endParaRPr>
            </a:p>
          </p:txBody>
        </p:sp>
      </p:grpSp>
    </p:spTree>
    <p:extLst>
      <p:ext uri="{BB962C8B-B14F-4D97-AF65-F5344CB8AC3E}">
        <p14:creationId xmlns:p14="http://schemas.microsoft.com/office/powerpoint/2010/main" val="2541839513"/>
      </p:ext>
    </p:extLst>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0" y="631064"/>
            <a:ext cx="12067504" cy="6053138"/>
          </a:xfrm>
          <a:prstGeom prst="rect">
            <a:avLst/>
          </a:prstGeom>
        </p:spPr>
      </p:pic>
      <p:grpSp>
        <p:nvGrpSpPr>
          <p:cNvPr id="5" name="Groupe 4"/>
          <p:cNvGrpSpPr/>
          <p:nvPr/>
        </p:nvGrpSpPr>
        <p:grpSpPr>
          <a:xfrm>
            <a:off x="0" y="0"/>
            <a:ext cx="12192000" cy="631065"/>
            <a:chOff x="0" y="0"/>
            <a:chExt cx="12192000" cy="631065"/>
          </a:xfrm>
        </p:grpSpPr>
        <p:sp>
          <p:nvSpPr>
            <p:cNvPr id="6" name="Rectangle 5"/>
            <p:cNvSpPr/>
            <p:nvPr/>
          </p:nvSpPr>
          <p:spPr>
            <a:xfrm>
              <a:off x="0" y="0"/>
              <a:ext cx="12192000" cy="631065"/>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Tiger" panose="02070300020205020404" pitchFamily="18" charset="0"/>
              </a:endParaRPr>
            </a:p>
          </p:txBody>
        </p:sp>
        <p:sp>
          <p:nvSpPr>
            <p:cNvPr id="7" name="Rectangle 6"/>
            <p:cNvSpPr/>
            <p:nvPr/>
          </p:nvSpPr>
          <p:spPr>
            <a:xfrm>
              <a:off x="4053560" y="130866"/>
              <a:ext cx="3698512" cy="369332"/>
            </a:xfrm>
            <a:prstGeom prst="rect">
              <a:avLst/>
            </a:prstGeom>
          </p:spPr>
          <p:txBody>
            <a:bodyPr wrap="none">
              <a:spAutoFit/>
            </a:bodyPr>
            <a:lstStyle/>
            <a:p>
              <a:pPr algn="ctr"/>
              <a:r>
                <a:rPr lang="fr-FR" dirty="0">
                  <a:solidFill>
                    <a:schemeClr val="bg1"/>
                  </a:solidFill>
                  <a:latin typeface="Open Sans"/>
                </a:rPr>
                <a:t>Mobile Marketing Trends For 2017</a:t>
              </a:r>
              <a:endParaRPr lang="fr-FR" b="0" i="0" dirty="0">
                <a:solidFill>
                  <a:schemeClr val="bg1"/>
                </a:solidFill>
                <a:effectLst/>
                <a:latin typeface="Open Sans"/>
              </a:endParaRPr>
            </a:p>
          </p:txBody>
        </p:sp>
      </p:grpSp>
    </p:spTree>
    <p:extLst>
      <p:ext uri="{BB962C8B-B14F-4D97-AF65-F5344CB8AC3E}">
        <p14:creationId xmlns:p14="http://schemas.microsoft.com/office/powerpoint/2010/main" val="536884205"/>
      </p:ext>
    </p:extLst>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Espace réservé du contenu 3"/>
          <p:cNvPicPr>
            <a:picLocks noGrp="1" noChangeAspect="1"/>
          </p:cNvPicPr>
          <p:nvPr>
            <p:ph idx="1"/>
          </p:nvPr>
        </p:nvPicPr>
        <p:blipFill>
          <a:blip r:embed="rId2"/>
          <a:stretch>
            <a:fillRect/>
          </a:stretch>
        </p:blipFill>
        <p:spPr>
          <a:xfrm>
            <a:off x="1094705" y="2009104"/>
            <a:ext cx="10122794" cy="2343955"/>
          </a:xfrm>
          <a:prstGeom prst="rect">
            <a:avLst/>
          </a:prstGeom>
        </p:spPr>
      </p:pic>
      <p:grpSp>
        <p:nvGrpSpPr>
          <p:cNvPr id="7" name="Groupe 6"/>
          <p:cNvGrpSpPr/>
          <p:nvPr/>
        </p:nvGrpSpPr>
        <p:grpSpPr>
          <a:xfrm>
            <a:off x="0" y="0"/>
            <a:ext cx="12192000" cy="631065"/>
            <a:chOff x="0" y="0"/>
            <a:chExt cx="12192000" cy="631065"/>
          </a:xfrm>
        </p:grpSpPr>
        <p:sp>
          <p:nvSpPr>
            <p:cNvPr id="6" name="Rectangle 5"/>
            <p:cNvSpPr/>
            <p:nvPr/>
          </p:nvSpPr>
          <p:spPr>
            <a:xfrm>
              <a:off x="0" y="0"/>
              <a:ext cx="12192000" cy="631065"/>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Tiger" panose="02070300020205020404" pitchFamily="18" charset="0"/>
              </a:endParaRPr>
            </a:p>
          </p:txBody>
        </p:sp>
        <p:sp>
          <p:nvSpPr>
            <p:cNvPr id="5" name="Rectangle 4"/>
            <p:cNvSpPr/>
            <p:nvPr/>
          </p:nvSpPr>
          <p:spPr>
            <a:xfrm>
              <a:off x="4053560" y="130866"/>
              <a:ext cx="3698512" cy="369332"/>
            </a:xfrm>
            <a:prstGeom prst="rect">
              <a:avLst/>
            </a:prstGeom>
          </p:spPr>
          <p:txBody>
            <a:bodyPr wrap="none">
              <a:spAutoFit/>
            </a:bodyPr>
            <a:lstStyle/>
            <a:p>
              <a:pPr algn="ctr"/>
              <a:r>
                <a:rPr lang="fr-FR" dirty="0">
                  <a:solidFill>
                    <a:schemeClr val="bg1"/>
                  </a:solidFill>
                  <a:latin typeface="Open Sans"/>
                </a:rPr>
                <a:t>Mobile Marketing Trends For 2017</a:t>
              </a:r>
              <a:endParaRPr lang="fr-FR" b="0" i="0" dirty="0">
                <a:solidFill>
                  <a:schemeClr val="bg1"/>
                </a:solidFill>
                <a:effectLst/>
                <a:latin typeface="Open Sans"/>
              </a:endParaRPr>
            </a:p>
          </p:txBody>
        </p:sp>
      </p:grpSp>
    </p:spTree>
    <p:extLst>
      <p:ext uri="{BB962C8B-B14F-4D97-AF65-F5344CB8AC3E}">
        <p14:creationId xmlns:p14="http://schemas.microsoft.com/office/powerpoint/2010/main" val="3235909698"/>
      </p:ext>
    </p:extLst>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1" y="865323"/>
            <a:ext cx="12191999" cy="5462588"/>
          </a:xfrm>
          <a:prstGeom prst="rect">
            <a:avLst/>
          </a:prstGeom>
        </p:spPr>
      </p:pic>
      <p:grpSp>
        <p:nvGrpSpPr>
          <p:cNvPr id="5" name="Groupe 4"/>
          <p:cNvGrpSpPr/>
          <p:nvPr/>
        </p:nvGrpSpPr>
        <p:grpSpPr>
          <a:xfrm>
            <a:off x="0" y="0"/>
            <a:ext cx="12192000" cy="631065"/>
            <a:chOff x="0" y="0"/>
            <a:chExt cx="12192000" cy="631065"/>
          </a:xfrm>
        </p:grpSpPr>
        <p:sp>
          <p:nvSpPr>
            <p:cNvPr id="6" name="Rectangle 5"/>
            <p:cNvSpPr/>
            <p:nvPr/>
          </p:nvSpPr>
          <p:spPr>
            <a:xfrm>
              <a:off x="0" y="0"/>
              <a:ext cx="12192000" cy="631065"/>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Tiger" panose="02070300020205020404" pitchFamily="18" charset="0"/>
              </a:endParaRPr>
            </a:p>
          </p:txBody>
        </p:sp>
        <p:sp>
          <p:nvSpPr>
            <p:cNvPr id="7" name="Rectangle 6"/>
            <p:cNvSpPr/>
            <p:nvPr/>
          </p:nvSpPr>
          <p:spPr>
            <a:xfrm>
              <a:off x="4053560" y="130866"/>
              <a:ext cx="3698512" cy="369332"/>
            </a:xfrm>
            <a:prstGeom prst="rect">
              <a:avLst/>
            </a:prstGeom>
          </p:spPr>
          <p:txBody>
            <a:bodyPr wrap="none">
              <a:spAutoFit/>
            </a:bodyPr>
            <a:lstStyle/>
            <a:p>
              <a:pPr algn="ctr"/>
              <a:r>
                <a:rPr lang="fr-FR" dirty="0">
                  <a:solidFill>
                    <a:schemeClr val="bg1"/>
                  </a:solidFill>
                  <a:latin typeface="Open Sans"/>
                </a:rPr>
                <a:t>Mobile Marketing Trends For 2017</a:t>
              </a:r>
              <a:endParaRPr lang="fr-FR" b="0" i="0" dirty="0">
                <a:solidFill>
                  <a:schemeClr val="bg1"/>
                </a:solidFill>
                <a:effectLst/>
                <a:latin typeface="Open Sans"/>
              </a:endParaRPr>
            </a:p>
          </p:txBody>
        </p:sp>
      </p:grpSp>
    </p:spTree>
    <p:extLst>
      <p:ext uri="{BB962C8B-B14F-4D97-AF65-F5344CB8AC3E}">
        <p14:creationId xmlns:p14="http://schemas.microsoft.com/office/powerpoint/2010/main" val="2168131462"/>
      </p:ext>
    </p:extLst>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Image 3"/>
          <p:cNvPicPr>
            <a:picLocks noChangeAspect="1"/>
          </p:cNvPicPr>
          <p:nvPr/>
        </p:nvPicPr>
        <p:blipFill>
          <a:blip r:embed="rId2"/>
          <a:stretch>
            <a:fillRect/>
          </a:stretch>
        </p:blipFill>
        <p:spPr>
          <a:xfrm>
            <a:off x="270457" y="635135"/>
            <a:ext cx="11921544" cy="5432403"/>
          </a:xfrm>
          <a:prstGeom prst="rect">
            <a:avLst/>
          </a:prstGeom>
        </p:spPr>
      </p:pic>
      <p:pic>
        <p:nvPicPr>
          <p:cNvPr id="5" name="Image 4"/>
          <p:cNvPicPr>
            <a:picLocks noChangeAspect="1"/>
          </p:cNvPicPr>
          <p:nvPr/>
        </p:nvPicPr>
        <p:blipFill>
          <a:blip r:embed="rId3"/>
          <a:stretch>
            <a:fillRect/>
          </a:stretch>
        </p:blipFill>
        <p:spPr>
          <a:xfrm>
            <a:off x="270457" y="6057877"/>
            <a:ext cx="11423560" cy="714375"/>
          </a:xfrm>
          <a:prstGeom prst="rect">
            <a:avLst/>
          </a:prstGeom>
        </p:spPr>
      </p:pic>
      <p:grpSp>
        <p:nvGrpSpPr>
          <p:cNvPr id="6" name="Groupe 5"/>
          <p:cNvGrpSpPr/>
          <p:nvPr/>
        </p:nvGrpSpPr>
        <p:grpSpPr>
          <a:xfrm>
            <a:off x="0" y="0"/>
            <a:ext cx="12192000" cy="631065"/>
            <a:chOff x="0" y="0"/>
            <a:chExt cx="12192000" cy="631065"/>
          </a:xfrm>
        </p:grpSpPr>
        <p:sp>
          <p:nvSpPr>
            <p:cNvPr id="7" name="Rectangle 6"/>
            <p:cNvSpPr/>
            <p:nvPr/>
          </p:nvSpPr>
          <p:spPr>
            <a:xfrm>
              <a:off x="0" y="0"/>
              <a:ext cx="12192000" cy="631065"/>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Tiger" panose="02070300020205020404" pitchFamily="18" charset="0"/>
              </a:endParaRPr>
            </a:p>
          </p:txBody>
        </p:sp>
        <p:sp>
          <p:nvSpPr>
            <p:cNvPr id="8" name="Rectangle 7"/>
            <p:cNvSpPr/>
            <p:nvPr/>
          </p:nvSpPr>
          <p:spPr>
            <a:xfrm>
              <a:off x="4053560" y="130866"/>
              <a:ext cx="3698512" cy="369332"/>
            </a:xfrm>
            <a:prstGeom prst="rect">
              <a:avLst/>
            </a:prstGeom>
          </p:spPr>
          <p:txBody>
            <a:bodyPr wrap="none">
              <a:spAutoFit/>
            </a:bodyPr>
            <a:lstStyle/>
            <a:p>
              <a:pPr algn="ctr"/>
              <a:r>
                <a:rPr lang="fr-FR" dirty="0">
                  <a:solidFill>
                    <a:schemeClr val="bg1"/>
                  </a:solidFill>
                  <a:latin typeface="Open Sans"/>
                </a:rPr>
                <a:t>Mobile Marketing Trends For 2017</a:t>
              </a:r>
              <a:endParaRPr lang="fr-FR" b="0" i="0" dirty="0">
                <a:solidFill>
                  <a:schemeClr val="bg1"/>
                </a:solidFill>
                <a:effectLst/>
                <a:latin typeface="Open Sans"/>
              </a:endParaRPr>
            </a:p>
          </p:txBody>
        </p:sp>
      </p:grpSp>
    </p:spTree>
    <p:extLst>
      <p:ext uri="{BB962C8B-B14F-4D97-AF65-F5344CB8AC3E}">
        <p14:creationId xmlns:p14="http://schemas.microsoft.com/office/powerpoint/2010/main" val="3010795564"/>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2"/>
          <a:stretch>
            <a:fillRect/>
          </a:stretch>
        </p:blipFill>
        <p:spPr>
          <a:xfrm>
            <a:off x="0" y="1151652"/>
            <a:ext cx="12191999" cy="5545362"/>
          </a:xfrm>
          <a:prstGeom prst="rect">
            <a:avLst/>
          </a:prstGeom>
        </p:spPr>
      </p:pic>
      <p:grpSp>
        <p:nvGrpSpPr>
          <p:cNvPr id="5" name="Groupe 4"/>
          <p:cNvGrpSpPr/>
          <p:nvPr/>
        </p:nvGrpSpPr>
        <p:grpSpPr>
          <a:xfrm>
            <a:off x="0" y="0"/>
            <a:ext cx="12192000" cy="631065"/>
            <a:chOff x="0" y="0"/>
            <a:chExt cx="12192000" cy="631065"/>
          </a:xfrm>
        </p:grpSpPr>
        <p:sp>
          <p:nvSpPr>
            <p:cNvPr id="6" name="Rectangle 5"/>
            <p:cNvSpPr/>
            <p:nvPr/>
          </p:nvSpPr>
          <p:spPr>
            <a:xfrm>
              <a:off x="0" y="0"/>
              <a:ext cx="12192000" cy="631065"/>
            </a:xfrm>
            <a:prstGeom prst="rect">
              <a:avLst/>
            </a:prstGeom>
            <a:solidFill>
              <a:srgbClr val="4949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sz="2400" b="1" dirty="0">
                <a:latin typeface="Tiger" panose="02070300020205020404" pitchFamily="18" charset="0"/>
              </a:endParaRPr>
            </a:p>
          </p:txBody>
        </p:sp>
        <p:sp>
          <p:nvSpPr>
            <p:cNvPr id="7" name="Rectangle 6"/>
            <p:cNvSpPr/>
            <p:nvPr/>
          </p:nvSpPr>
          <p:spPr>
            <a:xfrm>
              <a:off x="4053560" y="130866"/>
              <a:ext cx="3698512" cy="369332"/>
            </a:xfrm>
            <a:prstGeom prst="rect">
              <a:avLst/>
            </a:prstGeom>
          </p:spPr>
          <p:txBody>
            <a:bodyPr wrap="none">
              <a:spAutoFit/>
            </a:bodyPr>
            <a:lstStyle/>
            <a:p>
              <a:pPr algn="ctr"/>
              <a:r>
                <a:rPr lang="fr-FR" dirty="0">
                  <a:solidFill>
                    <a:schemeClr val="bg1"/>
                  </a:solidFill>
                  <a:latin typeface="Open Sans"/>
                </a:rPr>
                <a:t>Mobile Marketing Trends For 2017</a:t>
              </a:r>
              <a:endParaRPr lang="fr-FR" b="0" i="0" dirty="0">
                <a:solidFill>
                  <a:schemeClr val="bg1"/>
                </a:solidFill>
                <a:effectLst/>
                <a:latin typeface="Open Sans"/>
              </a:endParaRPr>
            </a:p>
          </p:txBody>
        </p:sp>
      </p:grpSp>
    </p:spTree>
    <p:extLst>
      <p:ext uri="{BB962C8B-B14F-4D97-AF65-F5344CB8AC3E}">
        <p14:creationId xmlns:p14="http://schemas.microsoft.com/office/powerpoint/2010/main" val="201841018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1026" name="Picture 2" descr="https://wearesocial-net.s3.amazonaws.com/uk/wp-content/uploads/sites/2/2017/01/Slide027.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12192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03929748"/>
      </p:ext>
    </p:extLst>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p:cNvSpPr>
            <a:spLocks noGrp="1"/>
          </p:cNvSpPr>
          <p:nvPr>
            <p:ph type="subTitle" idx="1"/>
          </p:nvPr>
        </p:nvSpPr>
        <p:spPr>
          <a:xfrm>
            <a:off x="2895600" y="609600"/>
            <a:ext cx="6400800" cy="1752600"/>
          </a:xfrm>
        </p:spPr>
        <p:txBody>
          <a:bodyPr rtlCol="0">
            <a:normAutofit/>
          </a:bodyPr>
          <a:lstStyle/>
          <a:p>
            <a:pPr>
              <a:defRPr/>
            </a:pPr>
            <a:r>
              <a:rPr lang="en-US" dirty="0" smtClean="0"/>
              <a:t>  </a:t>
            </a:r>
            <a:r>
              <a:rPr lang="en-US" sz="5400" b="1" dirty="0">
                <a:solidFill>
                  <a:srgbClr val="002F65"/>
                </a:solidFill>
              </a:rPr>
              <a:t>Mobile Marketing Strategy</a:t>
            </a:r>
          </a:p>
        </p:txBody>
      </p:sp>
      <p:graphicFrame>
        <p:nvGraphicFramePr>
          <p:cNvPr id="6" name="Diagram 5"/>
          <p:cNvGraphicFramePr/>
          <p:nvPr/>
        </p:nvGraphicFramePr>
        <p:xfrm>
          <a:off x="2705100" y="2209800"/>
          <a:ext cx="6781800" cy="3352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985361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2050" name="Picture 2" descr="http://cdn2.business2community.com/wp-content/uploads/2016/02/most-popular-smartphone-act.jpg.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0"/>
            <a:ext cx="12054624" cy="685799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35529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a:p>
        </p:txBody>
      </p:sp>
      <p:sp>
        <p:nvSpPr>
          <p:cNvPr id="3" name="Espace réservé du contenu 2"/>
          <p:cNvSpPr>
            <a:spLocks noGrp="1"/>
          </p:cNvSpPr>
          <p:nvPr>
            <p:ph idx="1"/>
          </p:nvPr>
        </p:nvSpPr>
        <p:spPr/>
        <p:txBody>
          <a:bodyPr/>
          <a:lstStyle/>
          <a:p>
            <a:endParaRPr lang="fr-FR"/>
          </a:p>
        </p:txBody>
      </p:sp>
      <p:pic>
        <p:nvPicPr>
          <p:cNvPr id="4" name="Snagit_PPT74B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412125" y="365126"/>
            <a:ext cx="11256134" cy="620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2190590"/>
      </p:ext>
    </p:extLst>
  </p:cSld>
  <p:clrMapOvr>
    <a:masterClrMapping/>
  </p:clrMapOvr>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662</TotalTime>
  <Words>1439</Words>
  <Application>Microsoft Office PowerPoint</Application>
  <PresentationFormat>Grand écran</PresentationFormat>
  <Paragraphs>188</Paragraphs>
  <Slides>70</Slides>
  <Notes>1</Notes>
  <HiddenSlides>0</HiddenSlides>
  <MMClips>0</MMClips>
  <ScaleCrop>false</ScaleCrop>
  <HeadingPairs>
    <vt:vector size="6" baseType="variant">
      <vt:variant>
        <vt:lpstr>Polices utilisées</vt:lpstr>
      </vt:variant>
      <vt:variant>
        <vt:i4>12</vt:i4>
      </vt:variant>
      <vt:variant>
        <vt:lpstr>Thème</vt:lpstr>
      </vt:variant>
      <vt:variant>
        <vt:i4>1</vt:i4>
      </vt:variant>
      <vt:variant>
        <vt:lpstr>Titres des diapositives</vt:lpstr>
      </vt:variant>
      <vt:variant>
        <vt:i4>70</vt:i4>
      </vt:variant>
    </vt:vector>
  </HeadingPairs>
  <TitlesOfParts>
    <vt:vector size="83" baseType="lpstr">
      <vt:lpstr>Arial</vt:lpstr>
      <vt:lpstr>Calibri</vt:lpstr>
      <vt:lpstr>Calibri Light</vt:lpstr>
      <vt:lpstr>Comic Sans MS</vt:lpstr>
      <vt:lpstr>Graphik Web</vt:lpstr>
      <vt:lpstr>Open Sans</vt:lpstr>
      <vt:lpstr>Tahoma</vt:lpstr>
      <vt:lpstr>Tiger</vt:lpstr>
      <vt:lpstr>Times New Roman</vt:lpstr>
      <vt:lpstr>Wingdings</vt:lpstr>
      <vt:lpstr>Wingdings 2</vt:lpstr>
      <vt:lpstr>Wingdings 3</vt:lpstr>
      <vt:lpstr>Thème Office</vt:lpstr>
      <vt:lpstr>Présentation PowerPoint</vt:lpstr>
      <vt:lpstr>Présentation PowerPoint</vt:lpstr>
      <vt:lpstr>Definition</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Smartphones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angel</dc:creator>
  <cp:lastModifiedBy>angel</cp:lastModifiedBy>
  <cp:revision>74</cp:revision>
  <dcterms:created xsi:type="dcterms:W3CDTF">2017-10-18T14:04:40Z</dcterms:created>
  <dcterms:modified xsi:type="dcterms:W3CDTF">2017-10-30T12:42:35Z</dcterms:modified>
</cp:coreProperties>
</file>