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F6BD"/>
    <a:srgbClr val="0D7521"/>
    <a:srgbClr val="8AD097"/>
    <a:srgbClr val="108E28"/>
    <a:srgbClr val="20511F"/>
    <a:srgbClr val="1C451B"/>
    <a:srgbClr val="E6E6E6"/>
    <a:srgbClr val="36462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80" autoAdjust="0"/>
  </p:normalViewPr>
  <p:slideViewPr>
    <p:cSldViewPr snapToGrid="0">
      <p:cViewPr>
        <p:scale>
          <a:sx n="60" d="100"/>
          <a:sy n="60" d="100"/>
        </p:scale>
        <p:origin x="192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F492-6352-478D-B76F-0F4194297A37}" type="datetimeFigureOut">
              <a:rPr lang="fr-FR" smtClean="0"/>
              <a:t>04/10/2017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4C67-4E58-4E70-A791-E9DD271617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4614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F492-6352-478D-B76F-0F4194297A37}" type="datetimeFigureOut">
              <a:rPr lang="fr-FR" smtClean="0"/>
              <a:t>04/10/2017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4C67-4E58-4E70-A791-E9DD271617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072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F492-6352-478D-B76F-0F4194297A37}" type="datetimeFigureOut">
              <a:rPr lang="fr-FR" smtClean="0"/>
              <a:t>04/10/2017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4C67-4E58-4E70-A791-E9DD271617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984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F492-6352-478D-B76F-0F4194297A37}" type="datetimeFigureOut">
              <a:rPr lang="fr-FR" smtClean="0"/>
              <a:t>04/10/2017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4C67-4E58-4E70-A791-E9DD271617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596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F492-6352-478D-B76F-0F4194297A37}" type="datetimeFigureOut">
              <a:rPr lang="fr-FR" smtClean="0"/>
              <a:t>04/10/2017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4C67-4E58-4E70-A791-E9DD271617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359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F492-6352-478D-B76F-0F4194297A37}" type="datetimeFigureOut">
              <a:rPr lang="fr-FR" smtClean="0"/>
              <a:t>04/10/2017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4C67-4E58-4E70-A791-E9DD271617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9462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F492-6352-478D-B76F-0F4194297A37}" type="datetimeFigureOut">
              <a:rPr lang="fr-FR" smtClean="0"/>
              <a:t>04/10/2017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4C67-4E58-4E70-A791-E9DD271617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1459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F492-6352-478D-B76F-0F4194297A37}" type="datetimeFigureOut">
              <a:rPr lang="fr-FR" smtClean="0"/>
              <a:t>04/10/2017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4C67-4E58-4E70-A791-E9DD271617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583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F492-6352-478D-B76F-0F4194297A37}" type="datetimeFigureOut">
              <a:rPr lang="fr-FR" smtClean="0"/>
              <a:t>04/10/2017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4C67-4E58-4E70-A791-E9DD271617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789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F492-6352-478D-B76F-0F4194297A37}" type="datetimeFigureOut">
              <a:rPr lang="fr-FR" smtClean="0"/>
              <a:t>04/10/2017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4C67-4E58-4E70-A791-E9DD271617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2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2F492-6352-478D-B76F-0F4194297A37}" type="datetimeFigureOut">
              <a:rPr lang="fr-FR" smtClean="0"/>
              <a:t>04/10/2017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A4C67-4E58-4E70-A791-E9DD271617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964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2F492-6352-478D-B76F-0F4194297A37}" type="datetimeFigureOut">
              <a:rPr lang="fr-FR" smtClean="0"/>
              <a:t>04/10/2017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A4C67-4E58-4E70-A791-E9DD2716176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287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AA5AEBE5-91BC-4610-A89E-D0B54C0FDE5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640"/>
          <a:stretch/>
        </p:blipFill>
        <p:spPr>
          <a:xfrm>
            <a:off x="0" y="2"/>
            <a:ext cx="7559675" cy="131565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C0B0FBB-7761-4779-A9F5-A8C802D5CA40}"/>
              </a:ext>
            </a:extLst>
          </p:cNvPr>
          <p:cNvSpPr/>
          <p:nvPr/>
        </p:nvSpPr>
        <p:spPr>
          <a:xfrm>
            <a:off x="0" y="-11076"/>
            <a:ext cx="7559675" cy="1326735"/>
          </a:xfrm>
          <a:prstGeom prst="rect">
            <a:avLst/>
          </a:prstGeom>
          <a:solidFill>
            <a:srgbClr val="0D7521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1DBF36D-60A7-481A-96E9-FC2ACFCA4A13}"/>
              </a:ext>
            </a:extLst>
          </p:cNvPr>
          <p:cNvSpPr txBox="1"/>
          <p:nvPr/>
        </p:nvSpPr>
        <p:spPr>
          <a:xfrm>
            <a:off x="-1" y="125074"/>
            <a:ext cx="75596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Raleway Black" panose="020B0A03030101060003" pitchFamily="34" charset="0"/>
              </a:rPr>
              <a:t>WILLIAM BILLAUD</a:t>
            </a:r>
          </a:p>
          <a:p>
            <a:pPr algn="ctr"/>
            <a:endParaRPr lang="fr-FR" sz="400" dirty="0">
              <a:solidFill>
                <a:schemeClr val="bg1"/>
              </a:solidFill>
              <a:latin typeface="Raleway Black" panose="020B0A03030101060003" pitchFamily="34" charset="0"/>
            </a:endParaRPr>
          </a:p>
          <a:p>
            <a:pPr algn="ctr"/>
            <a:r>
              <a:rPr lang="fr-FR" dirty="0">
                <a:solidFill>
                  <a:schemeClr val="bg1"/>
                </a:solidFill>
                <a:latin typeface="Raleway Black" panose="020B0A03030101060003" pitchFamily="34" charset="0"/>
                <a:sym typeface="Wingdings" panose="05000000000000000000" pitchFamily="2" charset="2"/>
              </a:rPr>
              <a:t>	</a:t>
            </a:r>
            <a:r>
              <a:rPr lang="fr-FR" i="1" dirty="0" err="1">
                <a:solidFill>
                  <a:schemeClr val="bg1"/>
                </a:solidFill>
                <a:latin typeface="Raleway ExtraBold" panose="020B0903030101060003" pitchFamily="34" charset="0"/>
                <a:sym typeface="Wingdings" panose="05000000000000000000" pitchFamily="2" charset="2"/>
              </a:rPr>
              <a:t>Looking</a:t>
            </a:r>
            <a:r>
              <a:rPr lang="fr-FR" i="1" dirty="0">
                <a:solidFill>
                  <a:schemeClr val="bg1"/>
                </a:solidFill>
                <a:latin typeface="Raleway ExtraBold" panose="020B0903030101060003" pitchFamily="34" charset="0"/>
                <a:sym typeface="Wingdings" panose="05000000000000000000" pitchFamily="2" charset="2"/>
              </a:rPr>
              <a:t> for an </a:t>
            </a:r>
            <a:r>
              <a:rPr lang="fr-FR" i="1" dirty="0" err="1">
                <a:solidFill>
                  <a:schemeClr val="bg1"/>
                </a:solidFill>
                <a:latin typeface="Raleway ExtraBold" panose="020B0903030101060003" pitchFamily="34" charset="0"/>
                <a:sym typeface="Wingdings" panose="05000000000000000000" pitchFamily="2" charset="2"/>
              </a:rPr>
              <a:t>internship</a:t>
            </a:r>
            <a:r>
              <a:rPr lang="fr-FR" i="1" dirty="0">
                <a:solidFill>
                  <a:schemeClr val="bg1"/>
                </a:solidFill>
                <a:latin typeface="Raleway ExtraBold" panose="020B0903030101060003" pitchFamily="34" charset="0"/>
                <a:sym typeface="Wingdings" panose="05000000000000000000" pitchFamily="2" charset="2"/>
              </a:rPr>
              <a:t> in Plant </a:t>
            </a:r>
            <a:r>
              <a:rPr lang="fr-FR" i="1" dirty="0" err="1">
                <a:solidFill>
                  <a:schemeClr val="bg1"/>
                </a:solidFill>
                <a:latin typeface="Raleway ExtraBold" panose="020B0903030101060003" pitchFamily="34" charset="0"/>
                <a:sym typeface="Wingdings" panose="05000000000000000000" pitchFamily="2" charset="2"/>
              </a:rPr>
              <a:t>breeding</a:t>
            </a:r>
            <a:r>
              <a:rPr lang="fr-FR" i="1" dirty="0">
                <a:solidFill>
                  <a:schemeClr val="bg1"/>
                </a:solidFill>
                <a:latin typeface="Raleway ExtraBold" panose="020B0903030101060003" pitchFamily="34" charset="0"/>
                <a:sym typeface="Wingdings" panose="05000000000000000000" pitchFamily="2" charset="2"/>
              </a:rPr>
              <a:t> or </a:t>
            </a:r>
            <a:r>
              <a:rPr lang="fr-FR" i="1" dirty="0" err="1">
                <a:solidFill>
                  <a:schemeClr val="bg1"/>
                </a:solidFill>
                <a:latin typeface="Raleway ExtraBold" panose="020B0903030101060003" pitchFamily="34" charset="0"/>
                <a:sym typeface="Wingdings" panose="05000000000000000000" pitchFamily="2" charset="2"/>
              </a:rPr>
              <a:t>Phytopathology</a:t>
            </a:r>
            <a:r>
              <a:rPr lang="fr-FR" i="1" dirty="0">
                <a:solidFill>
                  <a:schemeClr val="bg1"/>
                </a:solidFill>
                <a:latin typeface="Raleway ExtraBold" panose="020B0903030101060003" pitchFamily="34" charset="0"/>
                <a:sym typeface="Wingdings" panose="05000000000000000000" pitchFamily="2" charset="2"/>
              </a:rPr>
              <a:t> </a:t>
            </a:r>
            <a:br>
              <a:rPr lang="fr-FR" i="1" dirty="0">
                <a:solidFill>
                  <a:schemeClr val="bg1"/>
                </a:solidFill>
                <a:latin typeface="Raleway ExtraBold" panose="020B0903030101060003" pitchFamily="34" charset="0"/>
                <a:sym typeface="Wingdings" panose="05000000000000000000" pitchFamily="2" charset="2"/>
              </a:rPr>
            </a:br>
            <a:r>
              <a:rPr lang="fr-FR" i="1" dirty="0" err="1">
                <a:solidFill>
                  <a:schemeClr val="bg1"/>
                </a:solidFill>
                <a:latin typeface="Raleway ExtraBold" panose="020B0903030101060003" pitchFamily="34" charset="0"/>
                <a:sym typeface="Wingdings" panose="05000000000000000000" pitchFamily="2" charset="2"/>
              </a:rPr>
              <a:t>from</a:t>
            </a:r>
            <a:r>
              <a:rPr lang="fr-FR" i="1" dirty="0">
                <a:solidFill>
                  <a:schemeClr val="bg1"/>
                </a:solidFill>
                <a:latin typeface="Raleway ExtraBold" panose="020B0903030101060003" pitchFamily="34" charset="0"/>
                <a:sym typeface="Wingdings" panose="05000000000000000000" pitchFamily="2" charset="2"/>
              </a:rPr>
              <a:t> April 16th to June 30th 2018</a:t>
            </a:r>
            <a:endParaRPr lang="fr-FR" i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D27AAC-3EF8-40AC-A5B2-69D517EDEFF1}"/>
              </a:ext>
            </a:extLst>
          </p:cNvPr>
          <p:cNvSpPr/>
          <p:nvPr/>
        </p:nvSpPr>
        <p:spPr>
          <a:xfrm>
            <a:off x="0" y="1315659"/>
            <a:ext cx="3648158" cy="9376155"/>
          </a:xfrm>
          <a:prstGeom prst="rect">
            <a:avLst/>
          </a:prstGeom>
          <a:solidFill>
            <a:srgbClr val="8AD0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F858624-38F5-4E17-BEA4-702B3704DA56}"/>
              </a:ext>
            </a:extLst>
          </p:cNvPr>
          <p:cNvSpPr txBox="1"/>
          <p:nvPr/>
        </p:nvSpPr>
        <p:spPr>
          <a:xfrm>
            <a:off x="0" y="1433955"/>
            <a:ext cx="3648158" cy="9352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200" dirty="0">
                <a:solidFill>
                  <a:schemeClr val="bg1"/>
                </a:solidFill>
                <a:latin typeface="Raleway Black" panose="020B0A03030101060003" pitchFamily="34" charset="0"/>
              </a:rPr>
              <a:t>CONTACT</a:t>
            </a:r>
          </a:p>
          <a:p>
            <a:pPr>
              <a:spcAft>
                <a:spcPts val="300"/>
              </a:spcAft>
            </a:pPr>
            <a:endParaRPr lang="fr-FR" sz="500" dirty="0">
              <a:solidFill>
                <a:schemeClr val="bg1"/>
              </a:solidFill>
              <a:latin typeface="Raleway Black" panose="020B0A03030101060003" pitchFamily="34" charset="0"/>
            </a:endParaRPr>
          </a:p>
          <a:p>
            <a:pPr lvl="0">
              <a:spcAft>
                <a:spcPts val="200"/>
              </a:spcAft>
            </a:pPr>
            <a:r>
              <a:rPr lang="en-US" sz="1100" b="1" dirty="0">
                <a:solidFill>
                  <a:schemeClr val="bg1"/>
                </a:solidFill>
                <a:latin typeface="Raleway SemiBold" panose="020B0703030101060003" pitchFamily="34" charset="0"/>
              </a:rPr>
              <a:t> </a:t>
            </a:r>
            <a:r>
              <a:rPr lang="en-US" sz="1100" b="1" dirty="0">
                <a:solidFill>
                  <a:schemeClr val="bg1"/>
                </a:solidFill>
                <a:latin typeface="Raleway ExtraBold" panose="020B0903030101060003" pitchFamily="34" charset="0"/>
                <a:sym typeface="Wingdings" panose="05000000000000000000" pitchFamily="2" charset="2"/>
              </a:rPr>
              <a:t>@</a:t>
            </a:r>
            <a:r>
              <a:rPr lang="en-US" sz="1100" b="1" dirty="0">
                <a:solidFill>
                  <a:schemeClr val="bg1"/>
                </a:solidFill>
                <a:latin typeface="Raleway SemiBold" panose="020B0703030101060003" pitchFamily="34" charset="0"/>
              </a:rPr>
              <a:t>   william.billaud@gmail.com</a:t>
            </a:r>
          </a:p>
          <a:p>
            <a:pPr lvl="0">
              <a:spcAft>
                <a:spcPts val="200"/>
              </a:spcAft>
            </a:pPr>
            <a:r>
              <a:rPr lang="en-US" sz="1100" b="1" dirty="0">
                <a:solidFill>
                  <a:schemeClr val="bg1"/>
                </a:solidFill>
                <a:latin typeface="Raleway SemiBold" panose="020B0703030101060003" pitchFamily="34" charset="0"/>
              </a:rPr>
              <a:t> </a:t>
            </a:r>
            <a:r>
              <a:rPr lang="en-US" sz="1100" b="1" dirty="0">
                <a:solidFill>
                  <a:schemeClr val="bg1"/>
                </a:solidFill>
                <a:latin typeface="Raleway SemiBold" panose="020B0703030101060003" pitchFamily="34" charset="0"/>
                <a:sym typeface="Wingdings" panose="05000000000000000000" pitchFamily="2" charset="2"/>
              </a:rPr>
              <a:t>   </a:t>
            </a:r>
            <a:r>
              <a:rPr lang="en-US" sz="1100" b="1" dirty="0">
                <a:solidFill>
                  <a:schemeClr val="bg1"/>
                </a:solidFill>
                <a:latin typeface="Raleway SemiBold" panose="020B0703030101060003" pitchFamily="34" charset="0"/>
              </a:rPr>
              <a:t>+00 33 (0)6 18 72 34 88   (mobile)</a:t>
            </a:r>
          </a:p>
          <a:p>
            <a:pPr lvl="0">
              <a:spcAft>
                <a:spcPts val="200"/>
              </a:spcAft>
            </a:pPr>
            <a:r>
              <a:rPr lang="en-US" sz="1100" b="1" dirty="0">
                <a:solidFill>
                  <a:schemeClr val="bg1"/>
                </a:solidFill>
                <a:latin typeface="Raleway SemiBold" panose="020B0703030101060003" pitchFamily="34" charset="0"/>
                <a:sym typeface="Wingdings" panose="05000000000000000000" pitchFamily="2" charset="2"/>
              </a:rPr>
              <a:t>   </a:t>
            </a:r>
            <a:r>
              <a:rPr lang="en-US" sz="1100" b="1" dirty="0">
                <a:solidFill>
                  <a:schemeClr val="bg1"/>
                </a:solidFill>
                <a:latin typeface="Raleway SemiBold" panose="020B0703030101060003" pitchFamily="34" charset="0"/>
              </a:rPr>
              <a:t>39 rue du Mail</a:t>
            </a:r>
            <a:br>
              <a:rPr lang="en-US" sz="1100" b="1" dirty="0">
                <a:solidFill>
                  <a:schemeClr val="bg1"/>
                </a:solidFill>
                <a:latin typeface="Raleway SemiBold" panose="020B0703030101060003" pitchFamily="34" charset="0"/>
              </a:rPr>
            </a:br>
            <a:r>
              <a:rPr lang="en-US" sz="1100" b="1" dirty="0">
                <a:solidFill>
                  <a:schemeClr val="bg1"/>
                </a:solidFill>
                <a:latin typeface="Raleway SemiBold" panose="020B0703030101060003" pitchFamily="34" charset="0"/>
              </a:rPr>
              <a:t>        49100, Angers</a:t>
            </a:r>
            <a:br>
              <a:rPr lang="en-US" sz="1100" b="1" dirty="0">
                <a:solidFill>
                  <a:schemeClr val="bg1"/>
                </a:solidFill>
                <a:latin typeface="Raleway SemiBold" panose="020B0703030101060003" pitchFamily="34" charset="0"/>
              </a:rPr>
            </a:br>
            <a:r>
              <a:rPr lang="en-US" sz="1100" b="1" dirty="0">
                <a:solidFill>
                  <a:schemeClr val="bg1"/>
                </a:solidFill>
                <a:latin typeface="Raleway SemiBold" panose="020B0703030101060003" pitchFamily="34" charset="0"/>
              </a:rPr>
              <a:t>        France</a:t>
            </a:r>
          </a:p>
          <a:p>
            <a:pPr lvl="0">
              <a:spcAft>
                <a:spcPts val="200"/>
              </a:spcAft>
            </a:pPr>
            <a:r>
              <a:rPr lang="en-US" sz="1100" b="1" dirty="0">
                <a:solidFill>
                  <a:schemeClr val="bg1"/>
                </a:solidFill>
                <a:latin typeface="Raleway SemiBold" panose="020B0703030101060003" pitchFamily="34" charset="0"/>
              </a:rPr>
              <a:t>        </a:t>
            </a:r>
            <a:r>
              <a:rPr lang="fr-FR" sz="1100" b="1" dirty="0">
                <a:solidFill>
                  <a:schemeClr val="bg1"/>
                </a:solidFill>
                <a:latin typeface="Raleway SemiBold" panose="020B0703030101060003" pitchFamily="34" charset="0"/>
              </a:rPr>
              <a:t>http://tinyurl.com/William-Billaud</a:t>
            </a:r>
          </a:p>
          <a:p>
            <a:pPr marL="273050" lvl="0" indent="-171450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fr-FR" sz="1100" b="1" dirty="0" err="1">
                <a:solidFill>
                  <a:schemeClr val="bg1"/>
                </a:solidFill>
                <a:latin typeface="Raleway SemiBold" panose="020B0703030101060003" pitchFamily="34" charset="0"/>
              </a:rPr>
              <a:t>References</a:t>
            </a:r>
            <a:r>
              <a:rPr lang="fr-FR" sz="1100" b="1" dirty="0">
                <a:solidFill>
                  <a:schemeClr val="bg1"/>
                </a:solidFill>
                <a:latin typeface="Raleway SemiBold" panose="020B0703030101060003" pitchFamily="34" charset="0"/>
              </a:rPr>
              <a:t> are </a:t>
            </a:r>
            <a:r>
              <a:rPr lang="fr-FR" sz="1100" b="1" dirty="0" err="1">
                <a:solidFill>
                  <a:schemeClr val="bg1"/>
                </a:solidFill>
                <a:latin typeface="Raleway SemiBold" panose="020B0703030101060003" pitchFamily="34" charset="0"/>
              </a:rPr>
              <a:t>available</a:t>
            </a:r>
            <a:r>
              <a:rPr lang="fr-FR" sz="1100" b="1" dirty="0">
                <a:solidFill>
                  <a:schemeClr val="bg1"/>
                </a:solidFill>
                <a:latin typeface="Raleway SemiBold" panose="020B0703030101060003" pitchFamily="34" charset="0"/>
              </a:rPr>
              <a:t> </a:t>
            </a:r>
            <a:r>
              <a:rPr lang="fr-FR" sz="1100" b="1" dirty="0" err="1">
                <a:solidFill>
                  <a:schemeClr val="bg1"/>
                </a:solidFill>
                <a:latin typeface="Raleway SemiBold" panose="020B0703030101060003" pitchFamily="34" charset="0"/>
              </a:rPr>
              <a:t>upon</a:t>
            </a:r>
            <a:r>
              <a:rPr lang="fr-FR" sz="1100" b="1" dirty="0">
                <a:solidFill>
                  <a:schemeClr val="bg1"/>
                </a:solidFill>
                <a:latin typeface="Raleway SemiBold" panose="020B0703030101060003" pitchFamily="34" charset="0"/>
              </a:rPr>
              <a:t> </a:t>
            </a:r>
            <a:r>
              <a:rPr lang="fr-FR" sz="1100" b="1" dirty="0" err="1">
                <a:solidFill>
                  <a:schemeClr val="bg1"/>
                </a:solidFill>
                <a:latin typeface="Raleway SemiBold" panose="020B0703030101060003" pitchFamily="34" charset="0"/>
              </a:rPr>
              <a:t>request</a:t>
            </a:r>
            <a:endParaRPr lang="en-US" sz="1100" b="1" dirty="0">
              <a:solidFill>
                <a:schemeClr val="bg1"/>
              </a:solidFill>
              <a:latin typeface="Raleway SemiBold" panose="020B0703030101060003" pitchFamily="34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endParaRPr lang="en-US" sz="1100" b="1" dirty="0">
              <a:solidFill>
                <a:schemeClr val="bg1"/>
              </a:solidFill>
              <a:latin typeface="Raleway Black" panose="020B0A03030101060003" pitchFamily="34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en-US" sz="1200" b="1" dirty="0">
                <a:solidFill>
                  <a:schemeClr val="bg1"/>
                </a:solidFill>
                <a:latin typeface="Raleway Black" panose="020B0A03030101060003" pitchFamily="34" charset="0"/>
              </a:rPr>
              <a:t>PROFESSIONAL OBJECTIVE</a:t>
            </a:r>
          </a:p>
          <a:p>
            <a:pPr>
              <a:lnSpc>
                <a:spcPct val="107000"/>
              </a:lnSpc>
              <a:spcAft>
                <a:spcPts val="300"/>
              </a:spcAft>
            </a:pPr>
            <a:endParaRPr lang="en-US" sz="500" b="1" dirty="0">
              <a:solidFill>
                <a:schemeClr val="bg1"/>
              </a:solidFill>
              <a:latin typeface="Raleway Black" panose="020B0A03030101060003" pitchFamily="34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fr-FR" sz="1100" dirty="0" err="1">
                <a:solidFill>
                  <a:schemeClr val="bg1"/>
                </a:solidFill>
                <a:latin typeface="Raleway SemiBold" panose="020B0703030101060003" pitchFamily="34" charset="0"/>
              </a:rPr>
              <a:t>Become</a:t>
            </a:r>
            <a:r>
              <a:rPr lang="fr-FR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 </a:t>
            </a:r>
            <a:r>
              <a:rPr lang="en-GB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engineer</a:t>
            </a:r>
            <a:r>
              <a:rPr lang="fr-FR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 </a:t>
            </a:r>
            <a:r>
              <a:rPr lang="en-US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on research topics related to alternatives to pesticides against pests</a:t>
            </a:r>
            <a:endParaRPr lang="fr-FR" sz="1100" dirty="0">
              <a:solidFill>
                <a:schemeClr val="bg1"/>
              </a:solidFill>
              <a:latin typeface="Raleway SemiBold" panose="020B0703030101060003" pitchFamily="34" charset="0"/>
            </a:endParaRPr>
          </a:p>
          <a:p>
            <a:endParaRPr lang="fr-FR" sz="1100" dirty="0">
              <a:solidFill>
                <a:schemeClr val="bg1"/>
              </a:solidFill>
              <a:latin typeface="Raleway" panose="020B0503030101060003" pitchFamily="34" charset="0"/>
            </a:endParaRPr>
          </a:p>
          <a:p>
            <a:r>
              <a:rPr lang="en-US" sz="1200" b="1" dirty="0">
                <a:solidFill>
                  <a:schemeClr val="bg1"/>
                </a:solidFill>
                <a:latin typeface="Raleway Black" panose="020B0A03030101060003" pitchFamily="34" charset="0"/>
              </a:rPr>
              <a:t>LANGUAGES </a:t>
            </a:r>
          </a:p>
          <a:p>
            <a:endParaRPr lang="fr-FR" sz="500" dirty="0">
              <a:solidFill>
                <a:schemeClr val="bg1"/>
              </a:solidFill>
              <a:latin typeface="Raleway Black" panose="020B0A03030101060003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French as mother tongue</a:t>
            </a:r>
            <a:endParaRPr lang="fr-FR" sz="1100" dirty="0">
              <a:solidFill>
                <a:schemeClr val="bg1"/>
              </a:solidFill>
              <a:latin typeface="Raleway SemiBold" panose="020B0703030101060003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Proficient in English (C1 level - TOEIC 870 pts)</a:t>
            </a:r>
            <a:endParaRPr lang="fr-FR" sz="1200" dirty="0">
              <a:solidFill>
                <a:schemeClr val="bg1"/>
              </a:solidFill>
              <a:latin typeface="Raleway SemiBold" panose="020B0703030101060003" pitchFamily="34" charset="0"/>
            </a:endParaRPr>
          </a:p>
          <a:p>
            <a:pPr lvl="0"/>
            <a:endParaRPr lang="fr-FR" sz="1100" dirty="0">
              <a:solidFill>
                <a:schemeClr val="bg1"/>
              </a:solidFill>
              <a:latin typeface="Raleway SemiBold" panose="020B0703030101060003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Raleway Black" panose="020B0A03030101060003" pitchFamily="34" charset="0"/>
              </a:rPr>
              <a:t>LABORATORY SKILLS </a:t>
            </a:r>
          </a:p>
          <a:p>
            <a:endParaRPr lang="fr-FR" sz="500" dirty="0">
              <a:solidFill>
                <a:schemeClr val="bg1"/>
              </a:solidFill>
              <a:latin typeface="Raleway Black" panose="020B0A03030101060003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RNA extraction</a:t>
            </a:r>
            <a:endParaRPr lang="fr-FR" sz="1100" dirty="0">
              <a:solidFill>
                <a:schemeClr val="bg1"/>
              </a:solidFill>
              <a:latin typeface="Raleway SemiBold" panose="020B0703030101060003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Retro transcription</a:t>
            </a:r>
            <a:endParaRPr lang="fr-FR" sz="1100" dirty="0">
              <a:solidFill>
                <a:schemeClr val="bg1"/>
              </a:solidFill>
              <a:latin typeface="Raleway SemiBold" panose="020B0703030101060003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Real-time PCR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bg1"/>
              </a:solidFill>
              <a:latin typeface="Raleway SemiBold" panose="020B0703030101060003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Raleway Black" panose="020B0A03030101060003" pitchFamily="34" charset="0"/>
              </a:rPr>
              <a:t>OTHER SKILLS </a:t>
            </a:r>
          </a:p>
          <a:p>
            <a:endParaRPr lang="fr-FR" sz="500" dirty="0">
              <a:solidFill>
                <a:schemeClr val="bg1"/>
              </a:solidFill>
              <a:latin typeface="Raleway Black" panose="020B0A03030101060003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Test </a:t>
            </a:r>
            <a:r>
              <a:rPr lang="en-US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implementation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dirty="0" err="1">
                <a:solidFill>
                  <a:schemeClr val="bg1"/>
                </a:solidFill>
                <a:latin typeface="Raleway SemiBold" panose="020B0703030101060003" pitchFamily="34" charset="0"/>
              </a:rPr>
              <a:t>Maintainance</a:t>
            </a:r>
            <a:r>
              <a:rPr lang="fr-FR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 of a large </a:t>
            </a:r>
            <a:r>
              <a:rPr lang="fr-FR" sz="1100" dirty="0" err="1">
                <a:solidFill>
                  <a:schemeClr val="bg1"/>
                </a:solidFill>
                <a:latin typeface="Raleway SemiBold" panose="020B0703030101060003" pitchFamily="34" charset="0"/>
              </a:rPr>
              <a:t>number</a:t>
            </a:r>
            <a:r>
              <a:rPr lang="fr-FR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 of plants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dirty="0" err="1">
                <a:solidFill>
                  <a:schemeClr val="bg1"/>
                </a:solidFill>
                <a:latin typeface="Raleway SemiBold" panose="020B0703030101060003" pitchFamily="34" charset="0"/>
              </a:rPr>
              <a:t>Pests</a:t>
            </a:r>
            <a:r>
              <a:rPr lang="fr-FR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 inoculation and </a:t>
            </a:r>
            <a:r>
              <a:rPr lang="en-US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symptoms</a:t>
            </a:r>
            <a:r>
              <a:rPr lang="fr-FR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 rating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100" dirty="0" err="1">
                <a:solidFill>
                  <a:schemeClr val="bg1"/>
                </a:solidFill>
                <a:latin typeface="Raleway SemiBold" panose="020B0703030101060003" pitchFamily="34" charset="0"/>
              </a:rPr>
              <a:t>Teamwork</a:t>
            </a:r>
            <a:endParaRPr lang="fr-FR" sz="1100" dirty="0">
              <a:solidFill>
                <a:schemeClr val="bg1"/>
              </a:solidFill>
              <a:latin typeface="Raleway SemiBold" panose="020B0703030101060003" pitchFamily="34" charset="0"/>
            </a:endParaRPr>
          </a:p>
          <a:p>
            <a:pPr lvl="0"/>
            <a:r>
              <a:rPr lang="fr-FR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 </a:t>
            </a:r>
          </a:p>
          <a:p>
            <a:r>
              <a:rPr lang="en-US" sz="1200" dirty="0">
                <a:solidFill>
                  <a:schemeClr val="bg1"/>
                </a:solidFill>
                <a:latin typeface="Raleway Black" panose="020B0A03030101060003" pitchFamily="34" charset="0"/>
              </a:rPr>
              <a:t>KNOWLEDGES</a:t>
            </a:r>
          </a:p>
          <a:p>
            <a:endParaRPr lang="fr-FR" sz="500" dirty="0">
              <a:solidFill>
                <a:schemeClr val="bg1"/>
              </a:solidFill>
              <a:latin typeface="Raleway Black" panose="020B0A03030101060003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Seeds &amp; Fruits biology and physiology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Plants genetic resources and breeding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Plants and pests interaction, and response methods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Pests biology and detection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chemeClr val="bg1"/>
                </a:solidFill>
                <a:latin typeface="Raleway SemiBold" panose="020B0703030101060003" pitchFamily="34" charset="0"/>
              </a:rPr>
              <a:t>Quality, Health &amp; Safety and Environ</a:t>
            </a:r>
            <a:r>
              <a:rPr lang="en-US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mental Management</a:t>
            </a:r>
          </a:p>
          <a:p>
            <a:pPr lvl="0"/>
            <a:endParaRPr lang="fr-FR" sz="1100" dirty="0">
              <a:solidFill>
                <a:schemeClr val="bg1"/>
              </a:solidFill>
              <a:latin typeface="Raleway SemiBold" panose="020B0703030101060003" pitchFamily="34" charset="0"/>
            </a:endParaRPr>
          </a:p>
          <a:p>
            <a:r>
              <a:rPr lang="en-US" sz="1200" b="1" dirty="0">
                <a:solidFill>
                  <a:schemeClr val="bg1"/>
                </a:solidFill>
                <a:latin typeface="Raleway Black" panose="020B0A03030101060003" pitchFamily="34" charset="0"/>
              </a:rPr>
              <a:t>COMPUTER SKILLS </a:t>
            </a:r>
          </a:p>
          <a:p>
            <a:endParaRPr lang="fr-FR" sz="500" dirty="0">
              <a:solidFill>
                <a:schemeClr val="bg1"/>
              </a:solidFill>
              <a:latin typeface="Raleway Black" panose="020B0A03030101060003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Proficient user of Internet and Microsoft Office </a:t>
            </a:r>
            <a:endParaRPr lang="fr-FR" sz="1100" dirty="0">
              <a:solidFill>
                <a:schemeClr val="bg1"/>
              </a:solidFill>
              <a:latin typeface="Raleway SemiBold" panose="020B0703030101060003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Basic concepts on R</a:t>
            </a:r>
            <a:endParaRPr lang="fr-FR" sz="1100" dirty="0">
              <a:solidFill>
                <a:schemeClr val="bg1"/>
              </a:solidFill>
              <a:latin typeface="Raleway SemiBold" panose="020B0703030101060003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Information technology and Internet Certificate (C2i)</a:t>
            </a:r>
            <a:endParaRPr lang="fr-FR" sz="1100" dirty="0">
              <a:solidFill>
                <a:schemeClr val="bg1"/>
              </a:solidFill>
              <a:latin typeface="Raleway SemiBold" panose="020B0703030101060003" pitchFamily="34" charset="0"/>
            </a:endParaRPr>
          </a:p>
          <a:p>
            <a:pPr lvl="0"/>
            <a:endParaRPr lang="fr-FR" sz="1100" dirty="0">
              <a:solidFill>
                <a:schemeClr val="bg1"/>
              </a:solidFill>
              <a:latin typeface="Raleway SemiBold" panose="020B0703030101060003" pitchFamily="34" charset="0"/>
            </a:endParaRPr>
          </a:p>
          <a:p>
            <a:r>
              <a:rPr lang="en-US" sz="1200" dirty="0">
                <a:solidFill>
                  <a:schemeClr val="bg1"/>
                </a:solidFill>
                <a:latin typeface="Raleway Black" panose="020B0A03030101060003" pitchFamily="34" charset="0"/>
              </a:rPr>
              <a:t>PERSONAL</a:t>
            </a:r>
          </a:p>
          <a:p>
            <a:endParaRPr lang="fr-FR" sz="500" dirty="0">
              <a:solidFill>
                <a:schemeClr val="bg1"/>
              </a:solidFill>
              <a:latin typeface="Raleway Black" panose="020B0A03030101060003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chemeClr val="bg1"/>
                </a:solidFill>
                <a:latin typeface="Raleway Medium" panose="020B0603030101060003" pitchFamily="34" charset="0"/>
              </a:rPr>
              <a:t>Sports:</a:t>
            </a:r>
            <a:r>
              <a:rPr lang="en-US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  Workout in a club, Interest in football</a:t>
            </a:r>
            <a:endParaRPr lang="fr-FR" sz="1100" dirty="0">
              <a:solidFill>
                <a:schemeClr val="bg1"/>
              </a:solidFill>
              <a:latin typeface="Raleway SemiBold" panose="020B0703030101060003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chemeClr val="bg1"/>
                </a:solidFill>
                <a:latin typeface="Raleway Medium" panose="020B0603030101060003" pitchFamily="34" charset="0"/>
              </a:rPr>
              <a:t>Hobbies:</a:t>
            </a:r>
            <a:r>
              <a:rPr lang="en-US" sz="1100" b="1" dirty="0">
                <a:solidFill>
                  <a:schemeClr val="bg1"/>
                </a:solidFill>
                <a:latin typeface="Raleway SemiBold" panose="020B0703030101060003" pitchFamily="34" charset="0"/>
              </a:rPr>
              <a:t> </a:t>
            </a:r>
            <a:r>
              <a:rPr lang="en-US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American and British series, </a:t>
            </a:r>
            <a:br>
              <a:rPr lang="en-US" sz="1100" dirty="0">
                <a:solidFill>
                  <a:schemeClr val="bg1"/>
                </a:solidFill>
                <a:latin typeface="Raleway SemiBold" panose="020B0703030101060003" pitchFamily="34" charset="0"/>
              </a:rPr>
            </a:br>
            <a:r>
              <a:rPr lang="en-US" sz="1100" dirty="0">
                <a:solidFill>
                  <a:schemeClr val="bg1"/>
                </a:solidFill>
                <a:latin typeface="Raleway SemiBold" panose="020B0703030101060003" pitchFamily="34" charset="0"/>
              </a:rPr>
              <a:t>DIY home decoration</a:t>
            </a:r>
          </a:p>
        </p:txBody>
      </p:sp>
      <p:sp>
        <p:nvSpPr>
          <p:cNvPr id="14" name="Zone de texte 5">
            <a:extLst>
              <a:ext uri="{FF2B5EF4-FFF2-40B4-BE49-F238E27FC236}">
                <a16:creationId xmlns:a16="http://schemas.microsoft.com/office/drawing/2014/main" id="{C15925D6-46F5-4968-965B-E412808687D0}"/>
              </a:ext>
            </a:extLst>
          </p:cNvPr>
          <p:cNvSpPr txBox="1"/>
          <p:nvPr/>
        </p:nvSpPr>
        <p:spPr>
          <a:xfrm>
            <a:off x="3648159" y="1434208"/>
            <a:ext cx="3911516" cy="9053284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600" dirty="0">
                <a:solidFill>
                  <a:srgbClr val="000000"/>
                </a:solidFill>
                <a:latin typeface="Raleway Black" panose="020B0A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200" dirty="0">
                <a:latin typeface="Raleway Black" panose="020B0A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EDUCATION </a:t>
            </a:r>
            <a:endParaRPr lang="en-US" sz="500" b="1" dirty="0">
              <a:latin typeface="Raleway Medium" panose="020B06030301010600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1100" b="1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University of Angers, France</a:t>
            </a:r>
            <a:br>
              <a:rPr lang="en-US" sz="1100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Master of Science in Plant Biology (1</a:t>
            </a:r>
            <a:r>
              <a:rPr lang="en-US" sz="11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year)</a:t>
            </a:r>
            <a:br>
              <a:rPr lang="en-US" sz="1100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2017  - Present </a:t>
            </a:r>
            <a:endParaRPr lang="en-US" sz="600" dirty="0">
              <a:latin typeface="Raleway" panose="020B05030301010600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endParaRPr lang="en-US" sz="500" dirty="0">
              <a:latin typeface="Raleway SemiBold" panose="020B07030301010600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en-US" sz="1100" b="1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University of Angers, France</a:t>
            </a:r>
            <a:br>
              <a:rPr lang="en-US" sz="1100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Vocational Bachelor of Science in Plant Protection,</a:t>
            </a:r>
            <a:b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</a:t>
            </a:r>
            <a:r>
              <a:rPr lang="en-US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honours</a:t>
            </a:r>
            <a:br>
              <a:rPr lang="en-US" sz="1100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2016 – 2017</a:t>
            </a:r>
            <a:r>
              <a:rPr lang="fr-FR" sz="1100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00" dirty="0">
              <a:latin typeface="Raleway" panose="020B05030301010600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endParaRPr lang="fr-FR" sz="500" dirty="0">
              <a:latin typeface="Raleway Medium" panose="020B06030301010600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en-US" sz="1100" b="1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University of Angers, France</a:t>
            </a:r>
            <a:br>
              <a:rPr lang="en-US" sz="1100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Bachelor of Science in Biology (2</a:t>
            </a:r>
            <a:r>
              <a:rPr lang="en-US" sz="1100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 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year)</a:t>
            </a:r>
            <a:br>
              <a:rPr lang="en-US" sz="1100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2015 – 2016</a:t>
            </a:r>
            <a:r>
              <a:rPr lang="fr-FR" sz="1100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00" dirty="0">
              <a:latin typeface="Raleway" panose="020B05030301010600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endParaRPr lang="fr-FR" sz="500" dirty="0">
              <a:latin typeface="Raleway SemiBold" panose="020B07030301010600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en-US" sz="1100" b="1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IUT of Quimper </a:t>
            </a:r>
            <a:r>
              <a:rPr lang="en-US" sz="1100" i="1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(Institute of Technology), </a:t>
            </a:r>
            <a:r>
              <a:rPr lang="en-US" sz="1100" b="1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France</a:t>
            </a:r>
            <a:br>
              <a:rPr lang="en-US" sz="1100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DUT </a:t>
            </a:r>
            <a:r>
              <a:rPr lang="en-US" sz="11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(Two-year technical degree) </a:t>
            </a: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Biological Engineering, specializing in the Food Industry</a:t>
            </a:r>
            <a:br>
              <a:rPr lang="en-US" sz="1100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2013 – 2015</a:t>
            </a:r>
            <a:r>
              <a:rPr lang="fr-FR" sz="1100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300"/>
              </a:spcAft>
            </a:pPr>
            <a:endParaRPr lang="fr-FR" sz="1100" dirty="0">
              <a:latin typeface="Raleway SemiBold" panose="020B07030301010600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1200" dirty="0">
                <a:effectLst/>
                <a:latin typeface="Raleway Black" panose="020B0A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EXPERIENCE</a:t>
            </a:r>
            <a:r>
              <a:rPr lang="fr-FR" sz="1100" dirty="0">
                <a:latin typeface="Raleway Medium" panose="020B06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800" dirty="0">
              <a:latin typeface="Raleway Medium" panose="020B06030301010600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en-US" sz="1100" b="1" dirty="0">
                <a:effectLst/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March</a:t>
            </a:r>
            <a:r>
              <a:rPr lang="en-US" sz="1100" b="1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1100" b="1" dirty="0">
                <a:effectLst/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August 2017 – </a:t>
            </a:r>
            <a:r>
              <a:rPr lang="en-US" sz="1100" b="1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 Institute of Horticulture and Seeds – Angers, France </a:t>
            </a:r>
            <a:endParaRPr lang="en-US" sz="100" b="1" dirty="0">
              <a:latin typeface="Raleway" panose="020B05030301010600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en-US" sz="1100" dirty="0">
                <a:effectLst/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 in the Apple and Pear Resistance to Pests team </a:t>
            </a:r>
          </a:p>
          <a:p>
            <a:pPr marL="171450" indent="-171450">
              <a:lnSpc>
                <a:spcPct val="107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effectLst/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Studied plants quantitative resistance to apple scab and fire blight, in the presence or absence of a plant defense stimulator</a:t>
            </a:r>
            <a:endParaRPr lang="fr-FR" sz="1100" dirty="0">
              <a:latin typeface="Raleway" panose="020B05030301010600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FR" sz="1100" dirty="0" err="1">
                <a:effectLst/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Measured</a:t>
            </a:r>
            <a:r>
              <a:rPr lang="fr-FR" sz="1100" dirty="0">
                <a:effectLst/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plants </a:t>
            </a:r>
            <a:r>
              <a:rPr lang="fr-FR" sz="1100" dirty="0" err="1">
                <a:effectLst/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defense</a:t>
            </a:r>
            <a:r>
              <a:rPr lang="fr-FR" sz="1100" dirty="0">
                <a:effectLst/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constitutive expression </a:t>
            </a:r>
            <a:r>
              <a:rPr lang="fr-FR" sz="1100" dirty="0" err="1">
                <a:effectLst/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using</a:t>
            </a:r>
            <a:r>
              <a:rPr lang="fr-FR" sz="1100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real-time RT-PCR</a:t>
            </a:r>
            <a:endParaRPr lang="fr-FR" sz="200" dirty="0">
              <a:latin typeface="Raleway" panose="020B05030301010600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endParaRPr lang="fr-FR" sz="800" dirty="0">
              <a:effectLst/>
              <a:latin typeface="Raleway Medium" panose="020B06030301010600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en-US" sz="1100" b="1" dirty="0">
                <a:effectLst/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June - August 2016</a:t>
            </a:r>
            <a:r>
              <a:rPr lang="en-US" sz="1100" dirty="0">
                <a:effectLst/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1100" b="1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 and Food Laboratory of Vendée – La Roche-sur-Yon, France</a:t>
            </a:r>
          </a:p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en-US" sz="1100" dirty="0">
                <a:effectLst/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 sampler in the Chemistry department</a:t>
            </a:r>
          </a:p>
          <a:p>
            <a:pPr marL="171450" indent="-171450">
              <a:lnSpc>
                <a:spcPct val="107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effectLst/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Sampled water of campsites swimming pools </a:t>
            </a:r>
          </a:p>
          <a:p>
            <a:pPr marL="171450" indent="-171450">
              <a:lnSpc>
                <a:spcPct val="107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effectLst/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Performed field measurements (pH, chlorine, temperature)</a:t>
            </a:r>
          </a:p>
          <a:p>
            <a:pPr>
              <a:lnSpc>
                <a:spcPct val="107000"/>
              </a:lnSpc>
              <a:spcAft>
                <a:spcPts val="300"/>
              </a:spcAft>
            </a:pPr>
            <a:endParaRPr lang="en-US" sz="800" dirty="0">
              <a:effectLst/>
              <a:latin typeface="Raleway Medium" panose="020B06030301010600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en-US" sz="1100" b="1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April – June 2015 – Princes Limited, Chichester, UK</a:t>
            </a:r>
          </a:p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en-US" sz="1100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 in the thermal processing department </a:t>
            </a:r>
          </a:p>
          <a:p>
            <a:pPr marL="171450" indent="-171450">
              <a:lnSpc>
                <a:spcPct val="107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Improved the yield  of a production line by optimizing the thermal treatment applied to the canned products</a:t>
            </a:r>
          </a:p>
          <a:p>
            <a:pPr marL="171450" indent="-171450">
              <a:lnSpc>
                <a:spcPct val="107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800" dirty="0">
              <a:latin typeface="Raleway Medium" panose="020B06030301010600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en-US" sz="1100" b="1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Summer 2013, 2014, 2015 , 2017– </a:t>
            </a:r>
            <a:r>
              <a:rPr lang="en-US" sz="1100" b="1" dirty="0" err="1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Arrivé</a:t>
            </a:r>
            <a:r>
              <a:rPr lang="en-US" sz="1100" b="1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SAS, </a:t>
            </a:r>
            <a:br>
              <a:rPr lang="en-US" sz="1100" b="1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100" b="1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Essarts, France</a:t>
            </a:r>
          </a:p>
          <a:p>
            <a:pPr>
              <a:lnSpc>
                <a:spcPct val="107000"/>
              </a:lnSpc>
              <a:spcAft>
                <a:spcPts val="300"/>
              </a:spcAft>
            </a:pPr>
            <a:r>
              <a:rPr lang="en-US" sz="1100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Production agent</a:t>
            </a:r>
          </a:p>
          <a:p>
            <a:pPr marL="171450" indent="-171450">
              <a:lnSpc>
                <a:spcPct val="107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Raleway" panose="020B05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Quality control of the chicken pieces 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endParaRPr lang="fr-FR" sz="1200" dirty="0">
              <a:effectLst/>
              <a:latin typeface="Raleway Medium" panose="020B06030301010600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1200" dirty="0">
                <a:effectLst/>
                <a:latin typeface="Raleway Medium" panose="020B06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Raleway Black" panose="020B0A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Raleway Medium" panose="020B06030301010600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Raleway Medium" panose="020B06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Raleway Medium" panose="020B06030301010600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1200" dirty="0">
                <a:effectLst/>
                <a:latin typeface="Raleway Medium" panose="020B06030301010600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1200" dirty="0">
              <a:effectLst/>
              <a:latin typeface="Raleway Medium" panose="020B06030301010600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0D826F52-1DAD-44D7-BF7D-260DD195A6F4}"/>
              </a:ext>
            </a:extLst>
          </p:cNvPr>
          <p:cNvCxnSpPr>
            <a:cxnSpLocks/>
          </p:cNvCxnSpPr>
          <p:nvPr/>
        </p:nvCxnSpPr>
        <p:spPr>
          <a:xfrm>
            <a:off x="-1" y="1315659"/>
            <a:ext cx="7559675" cy="0"/>
          </a:xfrm>
          <a:prstGeom prst="line">
            <a:avLst/>
          </a:prstGeom>
          <a:ln w="76200">
            <a:solidFill>
              <a:srgbClr val="0D75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>
            <a:extLst>
              <a:ext uri="{FF2B5EF4-FFF2-40B4-BE49-F238E27FC236}">
                <a16:creationId xmlns:a16="http://schemas.microsoft.com/office/drawing/2014/main" id="{4D03D89D-703C-42A1-81FA-34D1944042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62" y="2738789"/>
            <a:ext cx="135139" cy="135139"/>
          </a:xfrm>
          <a:prstGeom prst="rect">
            <a:avLst/>
          </a:prstGeom>
        </p:spPr>
      </p:pic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8120D4A5-65CF-45EA-AA75-060C70C660CF}"/>
              </a:ext>
            </a:extLst>
          </p:cNvPr>
          <p:cNvCxnSpPr>
            <a:cxnSpLocks/>
          </p:cNvCxnSpPr>
          <p:nvPr/>
        </p:nvCxnSpPr>
        <p:spPr>
          <a:xfrm>
            <a:off x="0" y="10667834"/>
            <a:ext cx="7559675" cy="0"/>
          </a:xfrm>
          <a:prstGeom prst="line">
            <a:avLst/>
          </a:prstGeom>
          <a:ln w="76200">
            <a:solidFill>
              <a:srgbClr val="0D75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05136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393</TotalTime>
  <Words>31</Words>
  <Application>Microsoft Office PowerPoint</Application>
  <PresentationFormat>Personnalisé</PresentationFormat>
  <Paragraphs>83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Raleway</vt:lpstr>
      <vt:lpstr>Raleway Black</vt:lpstr>
      <vt:lpstr>Raleway ExtraBold</vt:lpstr>
      <vt:lpstr>Raleway Medium</vt:lpstr>
      <vt:lpstr>Raleway SemiBold</vt:lpstr>
      <vt:lpstr>Times New Roman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William BILLAUD</dc:creator>
  <cp:lastModifiedBy>William BILLAUD</cp:lastModifiedBy>
  <cp:revision>54</cp:revision>
  <dcterms:created xsi:type="dcterms:W3CDTF">2017-09-16T08:13:56Z</dcterms:created>
  <dcterms:modified xsi:type="dcterms:W3CDTF">2017-10-04T15:58:38Z</dcterms:modified>
</cp:coreProperties>
</file>