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32"/>
  </p:notesMasterIdLst>
  <p:handoutMasterIdLst>
    <p:handoutMasterId r:id="rId33"/>
  </p:handoutMasterIdLst>
  <p:sldIdLst>
    <p:sldId id="400" r:id="rId2"/>
    <p:sldId id="401" r:id="rId3"/>
    <p:sldId id="402" r:id="rId4"/>
    <p:sldId id="438" r:id="rId5"/>
    <p:sldId id="403" r:id="rId6"/>
    <p:sldId id="416" r:id="rId7"/>
    <p:sldId id="417" r:id="rId8"/>
    <p:sldId id="411" r:id="rId9"/>
    <p:sldId id="412" r:id="rId10"/>
    <p:sldId id="418" r:id="rId11"/>
    <p:sldId id="419" r:id="rId12"/>
    <p:sldId id="420" r:id="rId13"/>
    <p:sldId id="421" r:id="rId14"/>
    <p:sldId id="422" r:id="rId15"/>
    <p:sldId id="423" r:id="rId16"/>
    <p:sldId id="424" r:id="rId17"/>
    <p:sldId id="428" r:id="rId18"/>
    <p:sldId id="425" r:id="rId19"/>
    <p:sldId id="426" r:id="rId20"/>
    <p:sldId id="427" r:id="rId21"/>
    <p:sldId id="406" r:id="rId22"/>
    <p:sldId id="430" r:id="rId23"/>
    <p:sldId id="431" r:id="rId24"/>
    <p:sldId id="432" r:id="rId25"/>
    <p:sldId id="433" r:id="rId26"/>
    <p:sldId id="434" r:id="rId27"/>
    <p:sldId id="435" r:id="rId28"/>
    <p:sldId id="436" r:id="rId29"/>
    <p:sldId id="437" r:id="rId30"/>
    <p:sldId id="408" r:id="rId31"/>
  </p:sldIdLst>
  <p:sldSz cx="13003213" cy="9752013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16" userDrawn="1">
          <p15:clr>
            <a:srgbClr val="A4A3A4"/>
          </p15:clr>
        </p15:guide>
        <p15:guide id="3" orient="horz" pos="5620" userDrawn="1">
          <p15:clr>
            <a:srgbClr val="A4A3A4"/>
          </p15:clr>
        </p15:guide>
        <p15:guide id="4" pos="7191" userDrawn="1">
          <p15:clr>
            <a:srgbClr val="A4A3A4"/>
          </p15:clr>
        </p15:guide>
        <p15:guide id="6" pos="2226" userDrawn="1">
          <p15:clr>
            <a:srgbClr val="A4A3A4"/>
          </p15:clr>
        </p15:guide>
        <p15:guide id="7" orient="horz" pos="10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BD3"/>
    <a:srgbClr val="FFF0E2"/>
    <a:srgbClr val="622C3E"/>
    <a:srgbClr val="EA5843"/>
    <a:srgbClr val="F8F8F7"/>
    <a:srgbClr val="5164AA"/>
    <a:srgbClr val="F4F9F7"/>
    <a:srgbClr val="F7F9F7"/>
    <a:srgbClr val="F3F3F1"/>
    <a:srgbClr val="F9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29" autoAdjust="0"/>
    <p:restoredTop sz="94586"/>
  </p:normalViewPr>
  <p:slideViewPr>
    <p:cSldViewPr snapToGrid="0" snapToObjects="1">
      <p:cViewPr>
        <p:scale>
          <a:sx n="66" d="100"/>
          <a:sy n="66" d="100"/>
        </p:scale>
        <p:origin x="690" y="1200"/>
      </p:cViewPr>
      <p:guideLst>
        <p:guide pos="516"/>
        <p:guide orient="horz" pos="5620"/>
        <p:guide pos="7191"/>
        <p:guide pos="2226"/>
        <p:guide orient="horz" pos="103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0" d="100"/>
          <a:sy n="70" d="100"/>
        </p:scale>
        <p:origin x="29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3" cy="498475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66F75305-5132-4BFE-B731-36302561F48C}" type="datetimeFigureOut">
              <a:rPr lang="fr-FR" smtClean="0"/>
              <a:t>23/08/2017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42451"/>
            <a:ext cx="2951163" cy="498475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6038" y="9442451"/>
            <a:ext cx="2951162" cy="498475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A313D1F8-7B9A-4547-98AF-F0124A1DA4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118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3" cy="498475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2ECD775E-82D0-2E46-8DE7-81F6C07F93B7}" type="datetimeFigureOut">
              <a:rPr lang="fr-FR" smtClean="0"/>
              <a:t>23/08/2017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4" rIns="91430" bIns="4571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039" y="4784725"/>
            <a:ext cx="5446712" cy="3913188"/>
          </a:xfrm>
          <a:prstGeom prst="rect">
            <a:avLst/>
          </a:prstGeom>
        </p:spPr>
        <p:txBody>
          <a:bodyPr vert="horz" lIns="91430" tIns="45714" rIns="91430" bIns="4571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42451"/>
            <a:ext cx="2951163" cy="498475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6038" y="9442451"/>
            <a:ext cx="2951162" cy="498475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EFAD8F11-06D2-B647-BA2E-232C4333B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095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021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1pPr>
    <a:lvl2pPr marL="650106" algn="l" defTabSz="130021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2pPr>
    <a:lvl3pPr marL="1300213" algn="l" defTabSz="130021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3pPr>
    <a:lvl4pPr marL="1950319" algn="l" defTabSz="130021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4pPr>
    <a:lvl5pPr marL="2600426" algn="l" defTabSz="130021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5pPr>
    <a:lvl6pPr marL="3250531" algn="l" defTabSz="130021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6pPr>
    <a:lvl7pPr marL="3900637" algn="l" defTabSz="130021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7pPr>
    <a:lvl8pPr marL="4550743" algn="l" defTabSz="130021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8pPr>
    <a:lvl9pPr marL="5200848" algn="l" defTabSz="130021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8F11-06D2-B647-BA2E-232C4333B5A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479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8F11-06D2-B647-BA2E-232C4333B5A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2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8F11-06D2-B647-BA2E-232C4333B5A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20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241" y="1595990"/>
            <a:ext cx="11052731" cy="3395145"/>
          </a:xfrm>
        </p:spPr>
        <p:txBody>
          <a:bodyPr anchor="b"/>
          <a:lstStyle>
            <a:lvl1pPr algn="ctr">
              <a:defRPr sz="853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402" y="5122065"/>
            <a:ext cx="9752410" cy="2354478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324A-E022-EC4B-92CB-28479F505C62}" type="datetime1">
              <a:rPr lang="fr-FR" smtClean="0"/>
              <a:t>23/08/2017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3C15-2229-6641-816F-CFF42B29D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86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9EB5-E836-AA4E-A83A-A58462A4A37E}" type="datetime1">
              <a:rPr lang="fr-FR" smtClean="0"/>
              <a:t>23/08/2017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3C15-2229-6641-816F-CFF42B29D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21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5425" y="519205"/>
            <a:ext cx="2803818" cy="82643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972" y="519205"/>
            <a:ext cx="8248913" cy="826438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E2E66-F6B8-AA4F-818A-1F4962C5368B}" type="datetime1">
              <a:rPr lang="fr-FR" smtClean="0"/>
              <a:t>23/08/2017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3C15-2229-6641-816F-CFF42B29D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867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2-masque-PPT classique-ok-6juillet2016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3213" cy="975201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75600" y="2176973"/>
            <a:ext cx="4117686" cy="6435878"/>
          </a:xfrm>
        </p:spPr>
        <p:txBody>
          <a:bodyPr/>
          <a:lstStyle>
            <a:lvl1pPr marL="568871" indent="-568871">
              <a:buFont typeface="+mj-lt"/>
              <a:buAutoNum type="arabicPeriod"/>
              <a:defRPr sz="1991" b="1" i="0" cap="all">
                <a:solidFill>
                  <a:srgbClr val="1E3B4D"/>
                </a:solidFill>
              </a:defRPr>
            </a:lvl1pPr>
            <a:lvl2pPr marL="1137742" indent="-487604">
              <a:buFont typeface="+mj-lt"/>
              <a:buAutoNum type="alphaLcPeriod"/>
              <a:defRPr sz="1706" cap="all">
                <a:solidFill>
                  <a:srgbClr val="1E3B4D"/>
                </a:solidFill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itre 1"/>
          <p:cNvSpPr>
            <a:spLocks noGrp="1"/>
          </p:cNvSpPr>
          <p:nvPr>
            <p:ph type="title"/>
          </p:nvPr>
        </p:nvSpPr>
        <p:spPr>
          <a:xfrm>
            <a:off x="3070205" y="574617"/>
            <a:ext cx="6879224" cy="8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560" cap="all">
                <a:solidFill>
                  <a:srgbClr val="1E3B4D"/>
                </a:solidFill>
                <a:latin typeface="Arial"/>
              </a:defRPr>
            </a:lvl1pPr>
          </a:lstStyle>
          <a:p>
            <a:r>
              <a:rPr lang="fr-FR" dirty="0"/>
              <a:t>Cliquez et modifiez</a:t>
            </a:r>
          </a:p>
        </p:txBody>
      </p:sp>
    </p:spTree>
    <p:extLst>
      <p:ext uri="{BB962C8B-B14F-4D97-AF65-F5344CB8AC3E}">
        <p14:creationId xmlns:p14="http://schemas.microsoft.com/office/powerpoint/2010/main" val="359005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2-masque-PPT classique-ok-6juillet2016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3213" cy="975201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75600" y="2176973"/>
            <a:ext cx="4117686" cy="6435878"/>
          </a:xfrm>
        </p:spPr>
        <p:txBody>
          <a:bodyPr/>
          <a:lstStyle>
            <a:lvl1pPr marL="568871" indent="-568871">
              <a:buFont typeface="+mj-lt"/>
              <a:buAutoNum type="arabicPeriod"/>
              <a:defRPr sz="1991" b="1" i="0" cap="all">
                <a:solidFill>
                  <a:srgbClr val="1E3B4D"/>
                </a:solidFill>
              </a:defRPr>
            </a:lvl1pPr>
            <a:lvl2pPr marL="1137742" indent="-487604">
              <a:buFont typeface="+mj-lt"/>
              <a:buAutoNum type="alphaLcPeriod"/>
              <a:defRPr sz="1706" cap="all">
                <a:solidFill>
                  <a:srgbClr val="1E3B4D"/>
                </a:solidFill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itre 1"/>
          <p:cNvSpPr>
            <a:spLocks noGrp="1"/>
          </p:cNvSpPr>
          <p:nvPr>
            <p:ph type="title"/>
          </p:nvPr>
        </p:nvSpPr>
        <p:spPr>
          <a:xfrm>
            <a:off x="3070205" y="574617"/>
            <a:ext cx="6879224" cy="8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560" cap="all">
                <a:solidFill>
                  <a:srgbClr val="1E3B4D"/>
                </a:solidFill>
                <a:latin typeface="Arial"/>
              </a:defRPr>
            </a:lvl1pPr>
          </a:lstStyle>
          <a:p>
            <a:r>
              <a:rPr lang="fr-FR" dirty="0"/>
              <a:t>Cliquez et modifiez</a:t>
            </a:r>
          </a:p>
        </p:txBody>
      </p:sp>
    </p:spTree>
    <p:extLst>
      <p:ext uri="{BB962C8B-B14F-4D97-AF65-F5344CB8AC3E}">
        <p14:creationId xmlns:p14="http://schemas.microsoft.com/office/powerpoint/2010/main" val="414894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4308-29D3-B741-9C14-B492D42E401A}" type="datetime1">
              <a:rPr lang="fr-FR" smtClean="0"/>
              <a:t>23/08/2017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8CDD-7588-CC4D-B2B9-1A3F1FCFF6FD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 descr="2-masque-PPT classique-ok-6juillet2016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3213" cy="975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08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199" y="2431234"/>
            <a:ext cx="11215271" cy="4056566"/>
          </a:xfrm>
        </p:spPr>
        <p:txBody>
          <a:bodyPr anchor="b"/>
          <a:lstStyle>
            <a:lvl1pPr>
              <a:defRPr sz="853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199" y="6526176"/>
            <a:ext cx="11215271" cy="2133252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138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277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41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4pPr>
            <a:lvl5pPr marL="2600554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5pPr>
            <a:lvl6pPr marL="3250692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6pPr>
            <a:lvl7pPr marL="3900830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7pPr>
            <a:lvl8pPr marL="4550969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8pPr>
            <a:lvl9pPr marL="5201107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1F41-E474-E04F-9B93-F006EDD1600D}" type="datetime1">
              <a:rPr lang="fr-FR" smtClean="0"/>
              <a:t>23/08/2017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3C15-2229-6641-816F-CFF42B29D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08345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971" y="2596022"/>
            <a:ext cx="5526366" cy="61875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2876" y="2596022"/>
            <a:ext cx="5526366" cy="61875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0C0E-A7EF-A84D-A6F3-79DA7902DE62}" type="datetime1">
              <a:rPr lang="fr-FR" smtClean="0"/>
              <a:t>23/08/2017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3C15-2229-6641-816F-CFF42B29D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928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665" y="519207"/>
            <a:ext cx="11215271" cy="1884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666" y="2390598"/>
            <a:ext cx="5500968" cy="1171595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666" y="3562194"/>
            <a:ext cx="5500968" cy="523945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2877" y="2390598"/>
            <a:ext cx="5528059" cy="1171595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2877" y="3562194"/>
            <a:ext cx="5528059" cy="523945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2056-CBB5-0B41-A85E-2B1E15E869FD}" type="datetime1">
              <a:rPr lang="fr-FR" smtClean="0"/>
              <a:t>23/08/2017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3C15-2229-6641-816F-CFF42B29D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66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E054-7B62-5743-949A-9EC6462FEA6D}" type="datetime1">
              <a:rPr lang="fr-FR" smtClean="0"/>
              <a:t>23/08/2017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3C15-2229-6641-816F-CFF42B29D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08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06E0-461E-A84A-9CCE-7D7D8F4A761C}" type="datetime1">
              <a:rPr lang="fr-FR" smtClean="0"/>
              <a:t>23/08/2017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3C15-2229-6641-816F-CFF42B29DF8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695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664" y="650134"/>
            <a:ext cx="4193875" cy="2275470"/>
          </a:xfrm>
        </p:spPr>
        <p:txBody>
          <a:bodyPr anchor="b"/>
          <a:lstStyle>
            <a:lvl1pPr>
              <a:defRPr sz="45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059" y="1404111"/>
            <a:ext cx="6582877" cy="6930250"/>
          </a:xfrm>
        </p:spPr>
        <p:txBody>
          <a:bodyPr/>
          <a:lstStyle>
            <a:lvl1pPr>
              <a:defRPr sz="4550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664" y="2925604"/>
            <a:ext cx="4193875" cy="5420043"/>
          </a:xfrm>
        </p:spPr>
        <p:txBody>
          <a:bodyPr/>
          <a:lstStyle>
            <a:lvl1pPr marL="0" indent="0">
              <a:buNone/>
              <a:defRPr sz="2275"/>
            </a:lvl1pPr>
            <a:lvl2pPr marL="650138" indent="0">
              <a:buNone/>
              <a:defRPr sz="1991"/>
            </a:lvl2pPr>
            <a:lvl3pPr marL="1300277" indent="0">
              <a:buNone/>
              <a:defRPr sz="1706"/>
            </a:lvl3pPr>
            <a:lvl4pPr marL="1950415" indent="0">
              <a:buNone/>
              <a:defRPr sz="1422"/>
            </a:lvl4pPr>
            <a:lvl5pPr marL="2600554" indent="0">
              <a:buNone/>
              <a:defRPr sz="1422"/>
            </a:lvl5pPr>
            <a:lvl6pPr marL="3250692" indent="0">
              <a:buNone/>
              <a:defRPr sz="1422"/>
            </a:lvl6pPr>
            <a:lvl7pPr marL="3900830" indent="0">
              <a:buNone/>
              <a:defRPr sz="1422"/>
            </a:lvl7pPr>
            <a:lvl8pPr marL="4550969" indent="0">
              <a:buNone/>
              <a:defRPr sz="1422"/>
            </a:lvl8pPr>
            <a:lvl9pPr marL="5201107" indent="0">
              <a:buNone/>
              <a:defRPr sz="142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E13A2-6BC3-8344-92BA-3E372A0FEFC4}" type="datetime1">
              <a:rPr lang="fr-FR" smtClean="0"/>
              <a:t>23/08/2017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3C15-2229-6641-816F-CFF42B29D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8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664" y="650134"/>
            <a:ext cx="4193875" cy="2275470"/>
          </a:xfrm>
        </p:spPr>
        <p:txBody>
          <a:bodyPr anchor="b"/>
          <a:lstStyle>
            <a:lvl1pPr>
              <a:defRPr sz="45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059" y="1404111"/>
            <a:ext cx="6582877" cy="6930250"/>
          </a:xfrm>
        </p:spPr>
        <p:txBody>
          <a:bodyPr anchor="t"/>
          <a:lstStyle>
            <a:lvl1pPr marL="0" indent="0">
              <a:buNone/>
              <a:defRPr sz="4550"/>
            </a:lvl1pPr>
            <a:lvl2pPr marL="650138" indent="0">
              <a:buNone/>
              <a:defRPr sz="3982"/>
            </a:lvl2pPr>
            <a:lvl3pPr marL="1300277" indent="0">
              <a:buNone/>
              <a:defRPr sz="3413"/>
            </a:lvl3pPr>
            <a:lvl4pPr marL="1950415" indent="0">
              <a:buNone/>
              <a:defRPr sz="2844"/>
            </a:lvl4pPr>
            <a:lvl5pPr marL="2600554" indent="0">
              <a:buNone/>
              <a:defRPr sz="2844"/>
            </a:lvl5pPr>
            <a:lvl6pPr marL="3250692" indent="0">
              <a:buNone/>
              <a:defRPr sz="2844"/>
            </a:lvl6pPr>
            <a:lvl7pPr marL="3900830" indent="0">
              <a:buNone/>
              <a:defRPr sz="2844"/>
            </a:lvl7pPr>
            <a:lvl8pPr marL="4550969" indent="0">
              <a:buNone/>
              <a:defRPr sz="2844"/>
            </a:lvl8pPr>
            <a:lvl9pPr marL="5201107" indent="0">
              <a:buNone/>
              <a:defRPr sz="284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664" y="2925604"/>
            <a:ext cx="4193875" cy="5420043"/>
          </a:xfrm>
        </p:spPr>
        <p:txBody>
          <a:bodyPr/>
          <a:lstStyle>
            <a:lvl1pPr marL="0" indent="0">
              <a:buNone/>
              <a:defRPr sz="2275"/>
            </a:lvl1pPr>
            <a:lvl2pPr marL="650138" indent="0">
              <a:buNone/>
              <a:defRPr sz="1991"/>
            </a:lvl2pPr>
            <a:lvl3pPr marL="1300277" indent="0">
              <a:buNone/>
              <a:defRPr sz="1706"/>
            </a:lvl3pPr>
            <a:lvl4pPr marL="1950415" indent="0">
              <a:buNone/>
              <a:defRPr sz="1422"/>
            </a:lvl4pPr>
            <a:lvl5pPr marL="2600554" indent="0">
              <a:buNone/>
              <a:defRPr sz="1422"/>
            </a:lvl5pPr>
            <a:lvl6pPr marL="3250692" indent="0">
              <a:buNone/>
              <a:defRPr sz="1422"/>
            </a:lvl6pPr>
            <a:lvl7pPr marL="3900830" indent="0">
              <a:buNone/>
              <a:defRPr sz="1422"/>
            </a:lvl7pPr>
            <a:lvl8pPr marL="4550969" indent="0">
              <a:buNone/>
              <a:defRPr sz="1422"/>
            </a:lvl8pPr>
            <a:lvl9pPr marL="5201107" indent="0">
              <a:buNone/>
              <a:defRPr sz="142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C0BDC-6682-304F-9771-81A46EC253BF}" type="datetime1">
              <a:rPr lang="fr-FR" smtClean="0"/>
              <a:t>23/08/2017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3C15-2229-6641-816F-CFF42B29D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02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971" y="519207"/>
            <a:ext cx="11215271" cy="188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3971" y="2596022"/>
            <a:ext cx="11215271" cy="61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71" y="9038674"/>
            <a:ext cx="2925723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61F41-E474-E04F-9B93-F006EDD1600D}" type="datetime1">
              <a:rPr lang="fr-FR" smtClean="0"/>
              <a:t>23/08/2017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315" y="9038674"/>
            <a:ext cx="4388584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3519" y="9038674"/>
            <a:ext cx="2925723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D3C15-2229-6641-816F-CFF42B29DF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60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50" r:id="rId12"/>
    <p:sldLayoutId id="2147483675" r:id="rId13"/>
  </p:sldLayoutIdLst>
  <p:hf hdr="0" ftr="0" dt="0"/>
  <p:txStyles>
    <p:titleStyle>
      <a:lvl1pPr algn="l" defTabSz="1300277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69" indent="-325069" algn="l" defTabSz="1300277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20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34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484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623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0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slide" Target="slide14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6.emf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6.emf"/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slide" Target="slide2.xml"/><Relationship Id="rId2" Type="http://schemas.openxmlformats.org/officeDocument/2006/relationships/image" Target="../media/image28.jpeg"/><Relationship Id="rId16" Type="http://schemas.openxmlformats.org/officeDocument/2006/relationships/image" Target="../media/image42.jpeg"/><Relationship Id="rId20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10" Type="http://schemas.openxmlformats.org/officeDocument/2006/relationships/image" Target="../media/image36.jpeg"/><Relationship Id="rId19" Type="http://schemas.openxmlformats.org/officeDocument/2006/relationships/slide" Target="slide13.xml"/><Relationship Id="rId4" Type="http://schemas.openxmlformats.org/officeDocument/2006/relationships/image" Target="../media/image30.jpg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44.png"/><Relationship Id="rId7" Type="http://schemas.openxmlformats.org/officeDocument/2006/relationships/slide" Target="slide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10" Type="http://schemas.openxmlformats.org/officeDocument/2006/relationships/slide" Target="slide16.xml"/><Relationship Id="rId4" Type="http://schemas.openxmlformats.org/officeDocument/2006/relationships/image" Target="../media/image45.png"/><Relationship Id="rId9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49.jpg"/><Relationship Id="rId7" Type="http://schemas.openxmlformats.org/officeDocument/2006/relationships/image" Target="../media/image6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53.png"/><Relationship Id="rId7" Type="http://schemas.openxmlformats.org/officeDocument/2006/relationships/image" Target="../media/image6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slide" Target="slide19.xml"/><Relationship Id="rId5" Type="http://schemas.openxmlformats.org/officeDocument/2006/relationships/image" Target="../media/image59.png"/><Relationship Id="rId10" Type="http://schemas.openxmlformats.org/officeDocument/2006/relationships/slide" Target="slide17.xml"/><Relationship Id="rId4" Type="http://schemas.openxmlformats.org/officeDocument/2006/relationships/image" Target="../media/image58.png"/><Relationship Id="rId9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63.jpg"/><Relationship Id="rId7" Type="http://schemas.openxmlformats.org/officeDocument/2006/relationships/slide" Target="slide18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slide" Target="slide2.xml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25.xml"/><Relationship Id="rId7" Type="http://schemas.openxmlformats.org/officeDocument/2006/relationships/slide" Target="slide21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8.emf"/><Relationship Id="rId10" Type="http://schemas.openxmlformats.org/officeDocument/2006/relationships/slide" Target="slide3.xml"/><Relationship Id="rId4" Type="http://schemas.openxmlformats.org/officeDocument/2006/relationships/image" Target="../media/image7.emf"/><Relationship Id="rId9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6.jpg"/><Relationship Id="rId7" Type="http://schemas.openxmlformats.org/officeDocument/2006/relationships/image" Target="../media/image70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slide" Target="slide21.xml"/><Relationship Id="rId5" Type="http://schemas.openxmlformats.org/officeDocument/2006/relationships/image" Target="../media/image68.jpg"/><Relationship Id="rId10" Type="http://schemas.openxmlformats.org/officeDocument/2006/relationships/slide" Target="slide19.xml"/><Relationship Id="rId4" Type="http://schemas.openxmlformats.org/officeDocument/2006/relationships/image" Target="../media/image67.jpeg"/><Relationship Id="rId9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slide" Target="slide22.xml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6.emf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6.emf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slide" Target="slide2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jpg"/><Relationship Id="rId5" Type="http://schemas.openxmlformats.org/officeDocument/2006/relationships/image" Target="../media/image76.png"/><Relationship Id="rId15" Type="http://schemas.openxmlformats.org/officeDocument/2006/relationships/slide" Target="slide23.xml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84.jpeg"/><Relationship Id="rId7" Type="http://schemas.openxmlformats.org/officeDocument/2006/relationships/slide" Target="slide2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10" Type="http://schemas.openxmlformats.org/officeDocument/2006/relationships/slide" Target="slide24.xml"/><Relationship Id="rId4" Type="http://schemas.openxmlformats.org/officeDocument/2006/relationships/image" Target="../media/image85.jpg"/><Relationship Id="rId9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slide" Target="slide23.xml"/><Relationship Id="rId4" Type="http://schemas.openxmlformats.org/officeDocument/2006/relationships/image" Target="../media/image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slide" Target="slide26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6.emf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7.xml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27.xml"/><Relationship Id="rId4" Type="http://schemas.openxmlformats.org/officeDocument/2006/relationships/image" Target="../media/image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91.emf"/><Relationship Id="rId7" Type="http://schemas.openxmlformats.org/officeDocument/2006/relationships/image" Target="../media/image6.em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Relationship Id="rId9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slide" Target="slide2.xml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92.emf"/><Relationship Id="rId7" Type="http://schemas.openxmlformats.org/officeDocument/2006/relationships/image" Target="../media/image6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91.emf"/><Relationship Id="rId4" Type="http://schemas.openxmlformats.org/officeDocument/2006/relationships/image" Target="../media/image9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slide" Target="slide5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6.em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2.emf"/><Relationship Id="rId7" Type="http://schemas.openxmlformats.org/officeDocument/2006/relationships/slide" Target="slide4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slide" Target="slide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slide" Target="slide5.xml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12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slide" Target="slide2.xml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6.emf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4.jpeg"/><Relationship Id="rId7" Type="http://schemas.openxmlformats.org/officeDocument/2006/relationships/slide" Target="slide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slide" Target="slide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9748" y="777484"/>
            <a:ext cx="11424076" cy="8186809"/>
          </a:xfrm>
          <a:prstGeom prst="rect">
            <a:avLst/>
          </a:prstGeom>
          <a:solidFill>
            <a:srgbClr val="F8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208" y="4038492"/>
            <a:ext cx="2651189" cy="115269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79863" y="6726706"/>
            <a:ext cx="209492" cy="89129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386077" y="5227887"/>
            <a:ext cx="3035107" cy="35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706" dirty="0">
                <a:latin typeface="TSTAR Light" charset="0"/>
                <a:ea typeface="TSTAR Light" charset="0"/>
                <a:cs typeface="TSTAR Light" charset="0"/>
              </a:rPr>
              <a:t>01.06.2017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815" y="-3386032"/>
            <a:ext cx="638852" cy="27180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3588933" y="6653866"/>
            <a:ext cx="1694429" cy="19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8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984E-6 -1.11346E-6 C -4.0984E-6 0.09849 0.00025 0.82435 0.00025 0.82012 C 0.00049 0.91096 -0.00305 0.58848 -0.00354 0.49813 " pathEditMode="relative" rAng="0" ptsTypes="A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" y="418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0012 -0.00114 L -0.39507 -0.00114 L -0.29068 -0.00163 C -0.29178 0.0153 -0.29142 0.03467 -0.29142 0.05144 C -0.29142 0.07179 -0.29203 -0.02165 -0.2919 -0.0013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26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3.05946E-6 -0.00065 C 0.03455 -0.00049 0.45367 -0.00065 0.47759 -0.00065 C 0.47186 -0.00065 0.30472 -0.00114 0.32706 -0.00114 " pathEditMode="relative" rAng="0" ptsTypes="AAA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80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21553" y="2961230"/>
            <a:ext cx="2963187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38" i="1" dirty="0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L’empreinte Petite Friture est celle d’un groupe. Des personnalités, des talents </a:t>
            </a:r>
          </a:p>
          <a:p>
            <a:r>
              <a:rPr lang="fr-FR" sz="1138" i="1" dirty="0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et des collaborateurs tous aussi entiers que passionnés.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721554" y="1523416"/>
            <a:ext cx="2811562" cy="1345434"/>
            <a:chOff x="721554" y="1523416"/>
            <a:chExt cx="2811562" cy="1345434"/>
          </a:xfrm>
        </p:grpSpPr>
        <p:sp>
          <p:nvSpPr>
            <p:cNvPr id="22" name="Rectangle 21"/>
            <p:cNvSpPr/>
            <p:nvPr/>
          </p:nvSpPr>
          <p:spPr>
            <a:xfrm>
              <a:off x="721554" y="1523416"/>
              <a:ext cx="269742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latin typeface="TSTAR Headline"/>
                </a:rPr>
                <a:t>LE COLLECTIF Petite Friture</a:t>
              </a:r>
              <a:endParaRPr lang="fr-FR" sz="2800" b="1" dirty="0">
                <a:latin typeface="TSTAR Headline"/>
                <a:ea typeface="TSTAR Headline" charset="0"/>
                <a:cs typeface="TSTAR Headline" charset="0"/>
              </a:endParaRPr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819709" y="2868850"/>
              <a:ext cx="271340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3533112" y="1661932"/>
            <a:ext cx="8048209" cy="5014441"/>
          </a:xfrm>
          <a:prstGeom prst="rect">
            <a:avLst/>
          </a:prstGeom>
        </p:spPr>
        <p:txBody>
          <a:bodyPr numCol="3" spcCol="180000">
            <a:noAutofit/>
          </a:bodyPr>
          <a:lstStyle/>
          <a:p>
            <a:r>
              <a:rPr lang="en-US" sz="1422" b="1" dirty="0">
                <a:latin typeface="TSTAR" panose="02000806030000020004" pitchFamily="50" charset="0"/>
                <a:cs typeface="Arial"/>
              </a:rPr>
              <a:t>LES DESIGNERS.</a:t>
            </a:r>
          </a:p>
          <a:p>
            <a:r>
              <a:rPr lang="fr-FR" sz="1280" dirty="0">
                <a:latin typeface="TSTAR Light" panose="02000806030000020004" pitchFamily="50" charset="0"/>
              </a:rPr>
              <a:t> </a:t>
            </a:r>
            <a:endParaRPr lang="en-US" sz="1280" dirty="0">
              <a:latin typeface="TSTAR Light" panose="02000806030000020004" pitchFamily="50" charset="0"/>
            </a:endParaRPr>
          </a:p>
          <a:p>
            <a:endParaRPr lang="fr-FR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r>
              <a:rPr lang="fr-FR" sz="1280" dirty="0">
                <a:latin typeface="TSTAR Light" panose="02000806030000020004" pitchFamily="50" charset="0"/>
                <a:cs typeface="Arial" panose="020B0604020202020204" pitchFamily="34" charset="0"/>
              </a:rPr>
              <a:t>Chez Petite Friture, nous sommes fiers de collaborer avec des artistes qui, tous à leur manière, sont visionnaires.</a:t>
            </a:r>
          </a:p>
          <a:p>
            <a:endParaRPr lang="fr-FR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r>
              <a:rPr lang="fr-FR" sz="1280" dirty="0">
                <a:latin typeface="TSTAR Light" panose="02000806030000020004" pitchFamily="50" charset="0"/>
                <a:cs typeface="Arial" panose="020B0604020202020204" pitchFamily="34" charset="0"/>
              </a:rPr>
              <a:t>Grâce à Petite Friture, certains noms ont été révélés comme Constance Guisset, Pierre Favresse ou encore Amandine Chhor et Aïssa Logerot ; et dans les internationaux, présentés au public français : Andreas Engesvik, Mark Braun ou encore Daniel et Emma.</a:t>
            </a:r>
            <a:endParaRPr lang="en-US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r>
              <a:rPr lang="fr-FR" sz="1280" dirty="0">
                <a:latin typeface="TSTAR Light" panose="02000806030000020004" pitchFamily="50" charset="0"/>
                <a:cs typeface="Arial" panose="020B0604020202020204" pitchFamily="34" charset="0"/>
              </a:rPr>
              <a:t> </a:t>
            </a:r>
            <a:endParaRPr lang="en-US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r>
              <a:rPr lang="fr-FR" sz="1280" dirty="0">
                <a:latin typeface="TSTAR Light" panose="02000806030000020004" pitchFamily="50" charset="0"/>
                <a:cs typeface="Arial" panose="020B0604020202020204" pitchFamily="34" charset="0"/>
              </a:rPr>
              <a:t>D’autres ont eu l’occasion d’expérimenter de nouvelles disciplines comme Färg &amp; Blanche avec les arts de la table. </a:t>
            </a:r>
            <a:endParaRPr lang="en-US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br>
              <a:rPr lang="fr-FR" sz="1280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Light" panose="02000806030000020004" pitchFamily="50" charset="0"/>
                <a:cs typeface="Arial" panose="020B0604020202020204" pitchFamily="34" charset="0"/>
              </a:rPr>
              <a:t>D’autres enfin ont eu l’opportunité de rencontrer de nouveaux publics, comme India Mahdavi.</a:t>
            </a:r>
          </a:p>
          <a:p>
            <a:r>
              <a:rPr lang="en-US" sz="1422" b="1" cap="all" dirty="0">
                <a:latin typeface="TSTAR" panose="02000806030000020004" pitchFamily="50" charset="0"/>
                <a:cs typeface="Arial"/>
              </a:rPr>
              <a:t>Les signatures </a:t>
            </a:r>
            <a:r>
              <a:rPr lang="en-US" sz="1422" b="1" cap="all" dirty="0" err="1">
                <a:latin typeface="TSTAR" panose="02000806030000020004" pitchFamily="50" charset="0"/>
                <a:cs typeface="Arial"/>
              </a:rPr>
              <a:t>artistiques</a:t>
            </a:r>
            <a:r>
              <a:rPr lang="en-US" sz="1422" b="1" cap="all" dirty="0">
                <a:latin typeface="TSTAR" panose="02000806030000020004" pitchFamily="50" charset="0"/>
                <a:cs typeface="Arial"/>
              </a:rPr>
              <a:t>.</a:t>
            </a:r>
          </a:p>
          <a:p>
            <a:endParaRPr lang="fr-FR" sz="1280" dirty="0">
              <a:latin typeface="Arial"/>
              <a:cs typeface="Arial"/>
            </a:endParaRPr>
          </a:p>
          <a:p>
            <a:endParaRPr lang="fr-FR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r>
              <a:rPr lang="fr-FR" sz="1280" dirty="0">
                <a:latin typeface="TSTAR Light" panose="02000806030000020004" pitchFamily="50" charset="0"/>
                <a:cs typeface="Arial" panose="020B0604020202020204" pitchFamily="34" charset="0"/>
              </a:rPr>
              <a:t>Graphisme, scénographie ou encore design culinaire font partie intégrante du foisonnement créatif de </a:t>
            </a:r>
            <a:r>
              <a:rPr lang="fr-FR" sz="1280" b="1" cap="all" dirty="0">
                <a:latin typeface="TSTAR Light" panose="02000806030000020004" pitchFamily="50" charset="0"/>
                <a:cs typeface="Arial" panose="020B0604020202020204" pitchFamily="34" charset="0"/>
              </a:rPr>
              <a:t>Petite Friture</a:t>
            </a:r>
            <a:r>
              <a:rPr lang="fr-FR" sz="1280" dirty="0">
                <a:latin typeface="TSTAR Light" panose="02000806030000020004" pitchFamily="50" charset="0"/>
                <a:cs typeface="Arial" panose="020B0604020202020204" pitchFamily="34" charset="0"/>
              </a:rPr>
              <a:t>, afin de mettre en musique les créations et donner vie à leurs histoires.</a:t>
            </a:r>
            <a:endParaRPr lang="en-US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endParaRPr lang="en-GB" sz="1280" dirty="0">
              <a:latin typeface="TSTAR Light" panose="02000806030000020004" pitchFamily="50" charset="0"/>
              <a:cs typeface="Arial"/>
            </a:endParaRPr>
          </a:p>
          <a:p>
            <a:r>
              <a:rPr lang="en-GB" sz="1280" b="1" dirty="0" err="1">
                <a:latin typeface="TSTAR Light" panose="02000806030000020004" pitchFamily="50" charset="0"/>
                <a:cs typeface="Arial"/>
              </a:rPr>
              <a:t>Tiphaine</a:t>
            </a:r>
            <a:r>
              <a:rPr lang="en-GB" sz="1280" b="1" dirty="0">
                <a:latin typeface="TSTAR Light" panose="02000806030000020004" pitchFamily="50" charset="0"/>
                <a:cs typeface="Arial"/>
              </a:rPr>
              <a:t> de Bodman a réalisé des papiers peints pour Petite </a:t>
            </a:r>
            <a:r>
              <a:rPr lang="en-GB" sz="1280" b="1" dirty="0" err="1">
                <a:latin typeface="TSTAR Light" panose="02000806030000020004" pitchFamily="50" charset="0"/>
                <a:cs typeface="Arial"/>
              </a:rPr>
              <a:t>Friture</a:t>
            </a:r>
            <a:r>
              <a:rPr lang="en-GB" sz="1280" b="1" dirty="0">
                <a:latin typeface="TSTAR Light" panose="02000806030000020004" pitchFamily="50" charset="0"/>
                <a:cs typeface="Arial"/>
              </a:rPr>
              <a:t>. Léa Baert a développé les </a:t>
            </a:r>
            <a:r>
              <a:rPr lang="en-GB" sz="1280" b="1" dirty="0" err="1">
                <a:latin typeface="TSTAR Light" panose="02000806030000020004" pitchFamily="50" charset="0"/>
                <a:cs typeface="Arial"/>
              </a:rPr>
              <a:t>scénographies</a:t>
            </a:r>
            <a:r>
              <a:rPr lang="en-GB" sz="1280" b="1" dirty="0">
                <a:latin typeface="TSTAR Light" panose="02000806030000020004" pitchFamily="50" charset="0"/>
                <a:cs typeface="Arial"/>
              </a:rPr>
              <a:t>.</a:t>
            </a:r>
          </a:p>
          <a:p>
            <a:endParaRPr lang="en-GB" sz="1280" b="1" dirty="0">
              <a:latin typeface="TSTAR Light" panose="02000806030000020004" pitchFamily="50" charset="0"/>
              <a:cs typeface="Arial"/>
            </a:endParaRPr>
          </a:p>
          <a:p>
            <a:r>
              <a:rPr lang="en-GB" sz="1280" dirty="0">
                <a:latin typeface="TSTAR Light" panose="02000806030000020004" pitchFamily="50" charset="0"/>
                <a:cs typeface="Arial"/>
              </a:rPr>
              <a:t>Dirigé par le designer et chef Ido Garini, </a:t>
            </a:r>
            <a:r>
              <a:rPr lang="en-GB" sz="1280" b="1" dirty="0">
                <a:latin typeface="TSTAR Light" panose="02000806030000020004" pitchFamily="50" charset="0"/>
                <a:cs typeface="Arial"/>
              </a:rPr>
              <a:t>Studio Appétit </a:t>
            </a:r>
            <a:r>
              <a:rPr lang="en-GB" sz="1280" dirty="0">
                <a:latin typeface="TSTAR Light" panose="02000806030000020004" pitchFamily="50" charset="0"/>
                <a:cs typeface="Arial"/>
              </a:rPr>
              <a:t>collabore avec </a:t>
            </a:r>
            <a:r>
              <a:rPr lang="en-GB" sz="1280" b="1" dirty="0">
                <a:latin typeface="TSTAR Light" panose="02000806030000020004" pitchFamily="50" charset="0"/>
                <a:cs typeface="Arial"/>
              </a:rPr>
              <a:t>Petite </a:t>
            </a:r>
            <a:r>
              <a:rPr lang="en-GB" sz="1280" b="1" dirty="0" err="1">
                <a:latin typeface="TSTAR Light" panose="02000806030000020004" pitchFamily="50" charset="0"/>
                <a:cs typeface="Arial"/>
              </a:rPr>
              <a:t>Friture</a:t>
            </a:r>
            <a:r>
              <a:rPr lang="en-GB" sz="1280" b="1" dirty="0">
                <a:latin typeface="TSTAR Light" panose="02000806030000020004" pitchFamily="50" charset="0"/>
                <a:cs typeface="Arial"/>
              </a:rPr>
              <a:t> </a:t>
            </a:r>
            <a:r>
              <a:rPr lang="en-GB" sz="1280" dirty="0" err="1">
                <a:latin typeface="TSTAR Light" panose="02000806030000020004" pitchFamily="50" charset="0"/>
                <a:cs typeface="Arial"/>
              </a:rPr>
              <a:t>dans</a:t>
            </a:r>
            <a:r>
              <a:rPr lang="en-GB" sz="1280" dirty="0">
                <a:latin typeface="TSTAR Light" panose="02000806030000020004" pitchFamily="50" charset="0"/>
                <a:cs typeface="Arial"/>
              </a:rPr>
              <a:t> le design d’expériences culinaires.</a:t>
            </a:r>
          </a:p>
          <a:p>
            <a:endParaRPr lang="en-GB" sz="1280" dirty="0">
              <a:latin typeface="TSTAR Light" panose="02000806030000020004" pitchFamily="50" charset="0"/>
              <a:ea typeface="TSTAR Light" charset="0"/>
              <a:cs typeface="Arial"/>
            </a:endParaRPr>
          </a:p>
          <a:p>
            <a:endParaRPr lang="en-GB" sz="1280" dirty="0">
              <a:latin typeface="TSTAR Light" panose="02000806030000020004" pitchFamily="50" charset="0"/>
              <a:ea typeface="TSTAR Light" charset="0"/>
              <a:cs typeface="Arial"/>
            </a:endParaRPr>
          </a:p>
          <a:p>
            <a:endParaRPr lang="en-GB" sz="1280" dirty="0">
              <a:latin typeface="TSTAR Light" panose="02000806030000020004" pitchFamily="50" charset="0"/>
              <a:ea typeface="TSTAR Light" charset="0"/>
              <a:cs typeface="Arial"/>
            </a:endParaRPr>
          </a:p>
          <a:p>
            <a:endParaRPr lang="en-GB" sz="1280" dirty="0">
              <a:latin typeface="TSTAR Light" panose="02000806030000020004" pitchFamily="50" charset="0"/>
              <a:ea typeface="TSTAR Light" charset="0"/>
              <a:cs typeface="Arial"/>
            </a:endParaRPr>
          </a:p>
          <a:p>
            <a:endParaRPr lang="en-GB" sz="1280" dirty="0">
              <a:latin typeface="TSTAR Light" panose="02000806030000020004" pitchFamily="50" charset="0"/>
              <a:ea typeface="TSTAR Light" charset="0"/>
              <a:cs typeface="Arial"/>
            </a:endParaRPr>
          </a:p>
          <a:p>
            <a:endParaRPr lang="en-GB" sz="1280" dirty="0">
              <a:latin typeface="TSTAR Light" panose="02000806030000020004" pitchFamily="50" charset="0"/>
              <a:ea typeface="TSTAR Light" charset="0"/>
              <a:cs typeface="Arial"/>
            </a:endParaRPr>
          </a:p>
          <a:p>
            <a:r>
              <a:rPr lang="en-US" sz="1422" b="1" cap="all" dirty="0">
                <a:latin typeface="TSTAR" panose="02000806030000020004" pitchFamily="50" charset="0"/>
                <a:cs typeface="Arial"/>
              </a:rPr>
              <a:t>LES HABITANTS DE LA MAISON Petite </a:t>
            </a:r>
            <a:r>
              <a:rPr lang="en-US" sz="1422" b="1" cap="all" dirty="0" err="1">
                <a:latin typeface="TSTAR" panose="02000806030000020004" pitchFamily="50" charset="0"/>
                <a:cs typeface="Arial"/>
              </a:rPr>
              <a:t>Friture</a:t>
            </a:r>
            <a:r>
              <a:rPr lang="en-US" sz="1422" b="1" cap="all" dirty="0">
                <a:latin typeface="TSTAR" panose="02000806030000020004" pitchFamily="50" charset="0"/>
                <a:cs typeface="Arial"/>
              </a:rPr>
              <a:t>.</a:t>
            </a:r>
          </a:p>
          <a:p>
            <a:endParaRPr lang="en-US" sz="1280" b="1" cap="all" dirty="0">
              <a:latin typeface="Arial"/>
              <a:cs typeface="Arial"/>
            </a:endParaRPr>
          </a:p>
          <a:p>
            <a:r>
              <a:rPr lang="fr-FR" sz="1280" dirty="0">
                <a:latin typeface="TSTAR Light" panose="02000806030000020004" pitchFamily="50" charset="0"/>
                <a:cs typeface="Arial" panose="020B0604020202020204" pitchFamily="34" charset="0"/>
              </a:rPr>
              <a:t>La Maison d’édition de Design</a:t>
            </a:r>
            <a:r>
              <a:rPr lang="fr-FR" sz="1280" u="sng" dirty="0">
                <a:latin typeface="TSTAR Light" panose="02000806030000020004" pitchFamily="50" charset="0"/>
                <a:cs typeface="Arial" panose="020B0604020202020204" pitchFamily="34" charset="0"/>
              </a:rPr>
              <a:t>s</a:t>
            </a:r>
            <a:r>
              <a:rPr lang="fr-FR" sz="1280" dirty="0">
                <a:latin typeface="TSTAR Light" panose="02000806030000020004" pitchFamily="50" charset="0"/>
                <a:cs typeface="Arial" panose="020B0604020202020204" pitchFamily="34" charset="0"/>
              </a:rPr>
              <a:t> </a:t>
            </a:r>
            <a:r>
              <a:rPr lang="fr-FR" sz="1280" b="1" dirty="0">
                <a:latin typeface="TSTAR Light" panose="02000806030000020004" pitchFamily="50" charset="0"/>
                <a:cs typeface="Arial" panose="020B0604020202020204" pitchFamily="34" charset="0"/>
              </a:rPr>
              <a:t>Petite Friture</a:t>
            </a:r>
            <a:r>
              <a:rPr lang="fr-FR" sz="1280" dirty="0">
                <a:latin typeface="TSTAR Light" panose="02000806030000020004" pitchFamily="50" charset="0"/>
                <a:cs typeface="Arial" panose="020B0604020202020204" pitchFamily="34" charset="0"/>
              </a:rPr>
              <a:t> est constituée d’une équipe de 30 collaborateurs, des professionnels tous passionnés par la création, et dont les talents se conjuguent pour lui permettre de devenir réalité.</a:t>
            </a:r>
            <a:endParaRPr lang="en-US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9901" y="181716"/>
            <a:ext cx="1702967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CORPORATE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79490" y="6059518"/>
            <a:ext cx="5223187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44" dirty="0">
                <a:latin typeface="TSTAR Light" panose="02000806030000020004" pitchFamily="50" charset="0"/>
                <a:ea typeface="TSTAR" charset="0"/>
                <a:cs typeface="TSTAR" charset="0"/>
              </a:rPr>
              <a:t>« Expérimenter de nouvelles disciplines »</a:t>
            </a:r>
          </a:p>
        </p:txBody>
      </p:sp>
      <p:pic>
        <p:nvPicPr>
          <p:cNvPr id="12" name="Imag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3" name="Rectangle 29">
            <a:hlinkClick r:id="rId4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29">
            <a:hlinkClick r:id="rId5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29690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412209" y="6906534"/>
            <a:ext cx="2963187" cy="617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38" i="1" dirty="0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De gauche à </a:t>
            </a:r>
            <a:r>
              <a:rPr lang="en-GB" sz="1138" i="1" dirty="0" err="1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droite</a:t>
            </a:r>
            <a:r>
              <a:rPr lang="en-GB" sz="1138" i="1" dirty="0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 : Amélie du Passage, POOL (</a:t>
            </a:r>
            <a:r>
              <a:rPr lang="en-GB" sz="1138" i="1" dirty="0" err="1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Sébastien</a:t>
            </a:r>
            <a:r>
              <a:rPr lang="en-GB" sz="1138" i="1" dirty="0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 </a:t>
            </a:r>
            <a:r>
              <a:rPr lang="en-GB" sz="1138" i="1" dirty="0" err="1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Kieffer</a:t>
            </a:r>
            <a:r>
              <a:rPr lang="en-GB" sz="1138" i="1" dirty="0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 et Léa </a:t>
            </a:r>
            <a:r>
              <a:rPr lang="en-GB" sz="1138" i="1" dirty="0" err="1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Padovani</a:t>
            </a:r>
            <a:r>
              <a:rPr lang="en-GB" sz="1138" i="1" dirty="0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), </a:t>
            </a:r>
            <a:r>
              <a:rPr lang="en-GB" sz="1138" i="1" dirty="0" err="1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Noé</a:t>
            </a:r>
            <a:r>
              <a:rPr lang="en-GB" sz="1138" i="1" dirty="0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 </a:t>
            </a:r>
            <a:r>
              <a:rPr lang="en-GB" sz="1138" i="1" dirty="0" err="1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Duchaufour-Lawrance</a:t>
            </a:r>
            <a:r>
              <a:rPr lang="en-GB" sz="1138" i="1" dirty="0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.</a:t>
            </a:r>
            <a:endParaRPr lang="fr-FR" sz="1138" i="1" dirty="0">
              <a:solidFill>
                <a:srgbClr val="1E3B4D"/>
              </a:solidFill>
              <a:latin typeface="Chronicle Display Light" pitchFamily="50" charset="0"/>
              <a:cs typeface="Arial"/>
            </a:endParaRPr>
          </a:p>
        </p:txBody>
      </p:sp>
      <p:pic>
        <p:nvPicPr>
          <p:cNvPr id="9" name="Image 8" descr="01_PF PORTRAIT_RINDAL_1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112" y="1650167"/>
            <a:ext cx="7882877" cy="5256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29901" y="181716"/>
            <a:ext cx="1702967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CORPORATE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721554" y="1523415"/>
            <a:ext cx="2697425" cy="954107"/>
            <a:chOff x="721554" y="1523415"/>
            <a:chExt cx="2697425" cy="954107"/>
          </a:xfrm>
        </p:grpSpPr>
        <p:sp>
          <p:nvSpPr>
            <p:cNvPr id="8" name="Rectangle 7"/>
            <p:cNvSpPr/>
            <p:nvPr/>
          </p:nvSpPr>
          <p:spPr>
            <a:xfrm>
              <a:off x="721554" y="1523415"/>
              <a:ext cx="269742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latin typeface="TSTAR Headline"/>
                </a:rPr>
                <a:t>UN TRAVAIL D’ÉQUIPE</a:t>
              </a:r>
              <a:endParaRPr lang="fr-FR" sz="2800" b="1" dirty="0">
                <a:latin typeface="TSTAR Headline"/>
                <a:ea typeface="TSTAR Headline" charset="0"/>
                <a:cs typeface="TSTAR Headline" charset="0"/>
              </a:endParaRPr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819709" y="2442489"/>
              <a:ext cx="20097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2" name="Rectangle 29">
            <a:hlinkClick r:id="rId5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29">
            <a:hlinkClick r:id="rId6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788876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21553" y="2577025"/>
            <a:ext cx="2963187" cy="26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38" i="1" dirty="0">
                <a:solidFill>
                  <a:srgbClr val="1E3B4D"/>
                </a:solidFill>
                <a:latin typeface="Chronicle Display Light" pitchFamily="50" charset="0"/>
                <a:cs typeface="Arial"/>
              </a:rPr>
              <a:t>Par ordre de collaboration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721554" y="1525339"/>
            <a:ext cx="2754578" cy="926838"/>
            <a:chOff x="721554" y="1525339"/>
            <a:chExt cx="2754578" cy="926838"/>
          </a:xfrm>
        </p:grpSpPr>
        <p:sp>
          <p:nvSpPr>
            <p:cNvPr id="10" name="Rectangle 9"/>
            <p:cNvSpPr/>
            <p:nvPr/>
          </p:nvSpPr>
          <p:spPr>
            <a:xfrm>
              <a:off x="721554" y="1525339"/>
              <a:ext cx="26974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cap="all" dirty="0">
                  <a:latin typeface="TSTAR Headline"/>
                </a:rPr>
                <a:t>Les designers</a:t>
              </a:r>
              <a:endParaRPr lang="fr-FR" sz="2800" b="1" cap="all" dirty="0">
                <a:latin typeface="TSTAR Headline"/>
                <a:ea typeface="TSTAR Headline" charset="0"/>
                <a:cs typeface="TSTAR Headline" charset="0"/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875595" y="2452177"/>
              <a:ext cx="26005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5529901" y="181716"/>
            <a:ext cx="1702967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CORPORATE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841" y="577582"/>
            <a:ext cx="7996473" cy="8827273"/>
          </a:xfrm>
          <a:prstGeom prst="rect">
            <a:avLst/>
          </a:prstGeom>
        </p:spPr>
      </p:pic>
      <p:pic>
        <p:nvPicPr>
          <p:cNvPr id="13" name="Imag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5" name="Rectangle 29">
            <a:hlinkClick r:id="rId5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29">
            <a:hlinkClick r:id="rId6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86380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68" y="752546"/>
            <a:ext cx="11424076" cy="8186809"/>
          </a:xfrm>
          <a:prstGeom prst="rect">
            <a:avLst/>
          </a:prstGeom>
          <a:solidFill>
            <a:srgbClr val="F8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0"/>
          </a:p>
        </p:txBody>
      </p:sp>
      <p:grpSp>
        <p:nvGrpSpPr>
          <p:cNvPr id="4" name="Groupe 3"/>
          <p:cNvGrpSpPr/>
          <p:nvPr/>
        </p:nvGrpSpPr>
        <p:grpSpPr>
          <a:xfrm>
            <a:off x="3770766" y="4137315"/>
            <a:ext cx="7460388" cy="1583056"/>
            <a:chOff x="3770766" y="4137315"/>
            <a:chExt cx="7460388" cy="1583056"/>
          </a:xfrm>
        </p:grpSpPr>
        <p:sp>
          <p:nvSpPr>
            <p:cNvPr id="6" name="Rectangle 5"/>
            <p:cNvSpPr/>
            <p:nvPr/>
          </p:nvSpPr>
          <p:spPr>
            <a:xfrm>
              <a:off x="5372859" y="4633221"/>
              <a:ext cx="5858295" cy="530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44" b="1" dirty="0">
                  <a:latin typeface="TSTAR Headline" charset="0"/>
                  <a:ea typeface="TSTAR Headline" charset="0"/>
                  <a:cs typeface="TSTAR Headline" charset="0"/>
                </a:rPr>
                <a:t>COLLECTION</a:t>
              </a:r>
              <a:endParaRPr lang="fr-FR" sz="2844" b="1" cap="all" spc="853" dirty="0">
                <a:latin typeface="TSTAR Headline" charset="0"/>
                <a:ea typeface="TSTAR Headline" charset="0"/>
                <a:cs typeface="TSTAR Headline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770766" y="4571986"/>
              <a:ext cx="713657" cy="652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40" dirty="0">
                  <a:latin typeface="Chronicle Display Light" charset="0"/>
                  <a:ea typeface="Chronicle Display Light" charset="0"/>
                  <a:cs typeface="Chronicle Display Light" charset="0"/>
                </a:rPr>
                <a:t>02</a:t>
              </a: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5507539" y="4137315"/>
              <a:ext cx="819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5548509" y="5720371"/>
              <a:ext cx="819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321720" y="6774195"/>
            <a:ext cx="1549586" cy="173962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00442" y="306896"/>
            <a:ext cx="209492" cy="891290"/>
          </a:xfrm>
          <a:prstGeom prst="rect">
            <a:avLst/>
          </a:prstGeom>
        </p:spPr>
      </p:pic>
      <p:pic>
        <p:nvPicPr>
          <p:cNvPr id="15" name="Imag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6" name="Rectangle 29">
            <a:hlinkClick r:id="rId6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29">
            <a:hlinkClick r:id="rId7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151110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16749" y="5839791"/>
            <a:ext cx="1138574" cy="113857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2" t="30949" r="28888" b="47719"/>
          <a:stretch/>
        </p:blipFill>
        <p:spPr>
          <a:xfrm>
            <a:off x="7925812" y="6628042"/>
            <a:ext cx="1269073" cy="12836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0" t="31176" r="28058" b="48206"/>
          <a:stretch/>
        </p:blipFill>
        <p:spPr>
          <a:xfrm>
            <a:off x="6929732" y="7318061"/>
            <a:ext cx="1321398" cy="127305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529897" y="181716"/>
            <a:ext cx="1825180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COLLECTION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744458" y="1523415"/>
            <a:ext cx="2772832" cy="1881827"/>
            <a:chOff x="744458" y="1523415"/>
            <a:chExt cx="2772832" cy="1881827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869372" y="3405242"/>
              <a:ext cx="26118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44458" y="1523415"/>
              <a:ext cx="277283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Des couleurs &amp; des matières délicates</a:t>
              </a:r>
            </a:p>
          </p:txBody>
        </p:sp>
      </p:grpSp>
      <p:pic>
        <p:nvPicPr>
          <p:cNvPr id="65" name="Imag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363654" y="6707357"/>
            <a:ext cx="968845" cy="968845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11081" y="4627999"/>
            <a:ext cx="993898" cy="993898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42709" y="5071668"/>
            <a:ext cx="1310308" cy="1310313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60416" y="1930061"/>
            <a:ext cx="1487650" cy="1487650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09449" y="7533442"/>
            <a:ext cx="1370715" cy="1370712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636" y="3128579"/>
            <a:ext cx="1151468" cy="1151468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94151" y="3686661"/>
            <a:ext cx="996278" cy="996278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756449" y="4998573"/>
            <a:ext cx="1391077" cy="1391077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474346" y="4816919"/>
            <a:ext cx="1020890" cy="1020890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 rotWithShape="1">
          <a:blip r:embed="rId14"/>
          <a:srcRect l="18703" t="4599" r="54515" b="72151"/>
          <a:stretch/>
        </p:blipFill>
        <p:spPr>
          <a:xfrm rot="16200000">
            <a:off x="9768357" y="1726209"/>
            <a:ext cx="1148178" cy="1171993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 rotWithShape="1">
          <a:blip r:embed="rId15"/>
          <a:srcRect l="44296" t="21596" r="14924" b="36221"/>
          <a:stretch/>
        </p:blipFill>
        <p:spPr>
          <a:xfrm rot="16200000">
            <a:off x="9287293" y="2319068"/>
            <a:ext cx="1105737" cy="1068684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3477416" y="1800325"/>
            <a:ext cx="7830575" cy="7371273"/>
            <a:chOff x="3477416" y="1800325"/>
            <a:chExt cx="7830575" cy="7371273"/>
          </a:xfrm>
        </p:grpSpPr>
        <p:sp>
          <p:nvSpPr>
            <p:cNvPr id="59" name="Rectangle 58"/>
            <p:cNvSpPr/>
            <p:nvPr/>
          </p:nvSpPr>
          <p:spPr>
            <a:xfrm>
              <a:off x="8295970" y="8062465"/>
              <a:ext cx="1112785" cy="617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138" b="1" spc="427" dirty="0">
                  <a:latin typeface="TSTAR Headline" charset="0"/>
                  <a:ea typeface="TSTAR Headline" charset="0"/>
                  <a:cs typeface="TSTAR Headline" charset="0"/>
                </a:rPr>
                <a:t>TISSUS &amp;</a:t>
              </a:r>
            </a:p>
            <a:p>
              <a:r>
                <a:rPr lang="en-GB" sz="1138" b="1" spc="427" dirty="0">
                  <a:latin typeface="TSTAR Headline" charset="0"/>
                  <a:ea typeface="TSTAR Headline" charset="0"/>
                  <a:cs typeface="TSTAR Headline" charset="0"/>
                </a:rPr>
                <a:t>CUIRS</a:t>
              </a:r>
              <a:endParaRPr lang="fr-FR" sz="1138" b="1" spc="427" dirty="0">
                <a:latin typeface="TSTAR Headline" charset="0"/>
                <a:ea typeface="TSTAR Headline" charset="0"/>
                <a:cs typeface="TSTAR Headline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477416" y="6481866"/>
              <a:ext cx="934808" cy="2674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38" b="1" spc="427" dirty="0">
                  <a:latin typeface="TSTAR Headline" charset="0"/>
                  <a:ea typeface="TSTAR Headline" charset="0"/>
                  <a:cs typeface="TSTAR Headline" charset="0"/>
                </a:rPr>
                <a:t>MIROIR</a:t>
              </a:r>
              <a:endParaRPr lang="fr-FR" sz="1138" b="1" spc="427" dirty="0">
                <a:latin typeface="TSTAR Headline" charset="0"/>
                <a:ea typeface="TSTAR Headline" charset="0"/>
                <a:cs typeface="TSTAR Headline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803989" y="3425545"/>
              <a:ext cx="1483573" cy="442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138" b="1" spc="427" dirty="0">
                  <a:latin typeface="TSTAR Headline" charset="0"/>
                  <a:ea typeface="TSTAR Headline" charset="0"/>
                  <a:cs typeface="TSTAR Headline" charset="0"/>
                </a:rPr>
                <a:t>LAITON &amp;</a:t>
              </a:r>
            </a:p>
            <a:p>
              <a:r>
                <a:rPr lang="en-GB" sz="1138" b="1" spc="427" dirty="0">
                  <a:latin typeface="TSTAR Headline" charset="0"/>
                  <a:ea typeface="TSTAR Headline" charset="0"/>
                  <a:cs typeface="TSTAR Headline" charset="0"/>
                </a:rPr>
                <a:t>ALUMINUM</a:t>
              </a:r>
              <a:endParaRPr lang="fr-FR" sz="1138" b="1" spc="427" dirty="0">
                <a:latin typeface="TSTAR Headline" charset="0"/>
                <a:ea typeface="TSTAR Headline" charset="0"/>
                <a:cs typeface="TSTAR Headline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813976" y="8904152"/>
              <a:ext cx="682623" cy="2674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38" b="1" spc="427" dirty="0">
                  <a:latin typeface="TSTAR Headline" charset="0"/>
                  <a:ea typeface="TSTAR Headline" charset="0"/>
                  <a:cs typeface="TSTAR Headline" charset="0"/>
                </a:rPr>
                <a:t>BOIS</a:t>
              </a:r>
              <a:endParaRPr lang="fr-FR" sz="1138" b="1" spc="427" dirty="0">
                <a:latin typeface="TSTAR Headline" charset="0"/>
                <a:ea typeface="TSTAR Headline" charset="0"/>
                <a:cs typeface="TSTAR Headline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427373" y="3272185"/>
              <a:ext cx="836511" cy="2674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138" b="1" cap="all" spc="427" dirty="0">
                  <a:latin typeface="TSTAR Headline" charset="0"/>
                  <a:ea typeface="TSTAR Headline" charset="0"/>
                  <a:cs typeface="TSTAR Headline" charset="0"/>
                </a:rPr>
                <a:t>M</a:t>
              </a:r>
              <a:r>
                <a:rPr lang="fr-FR" sz="1138" b="1" cap="all" dirty="0">
                  <a:latin typeface="TSTAR Headline" charset="0"/>
                  <a:ea typeface="TSTAR Headline" charset="0"/>
                  <a:cs typeface="TSTAR Headline" charset="0"/>
                </a:rPr>
                <a:t>é </a:t>
              </a:r>
              <a:r>
                <a:rPr lang="en-GB" sz="1138" b="1" spc="427" dirty="0">
                  <a:latin typeface="TSTAR Headline" charset="0"/>
                  <a:ea typeface="TSTAR Headline" charset="0"/>
                  <a:cs typeface="TSTAR Headline" charset="0"/>
                </a:rPr>
                <a:t>TAL</a:t>
              </a:r>
              <a:endParaRPr lang="fr-FR" sz="1138" b="1" spc="427" dirty="0">
                <a:latin typeface="TSTAR Headline" charset="0"/>
                <a:ea typeface="TSTAR Headline" charset="0"/>
                <a:cs typeface="TSTAR Headline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451987" y="4663738"/>
              <a:ext cx="856004" cy="2674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38" b="1" spc="427" dirty="0">
                  <a:latin typeface="TSTAR Headline" charset="0"/>
                  <a:ea typeface="TSTAR Headline" charset="0"/>
                  <a:cs typeface="TSTAR Headline" charset="0"/>
                </a:rPr>
                <a:t>VERRE</a:t>
              </a:r>
              <a:endParaRPr lang="fr-FR" sz="1138" b="1" spc="427" dirty="0">
                <a:latin typeface="TSTAR Headline" charset="0"/>
                <a:ea typeface="TSTAR Headline" charset="0"/>
                <a:cs typeface="TSTAR Headline" charset="0"/>
              </a:endParaRP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8541720" y="1800325"/>
              <a:ext cx="1314073" cy="44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138" b="1" spc="427" dirty="0">
                  <a:latin typeface="TSTAR Headline" charset="0"/>
                  <a:ea typeface="TSTAR Headline" charset="0"/>
                  <a:cs typeface="TSTAR Headline" charset="0"/>
                </a:rPr>
                <a:t>PAPIER PEINT</a:t>
              </a:r>
            </a:p>
          </p:txBody>
        </p:sp>
      </p:grpSp>
      <p:pic>
        <p:nvPicPr>
          <p:cNvPr id="64" name="Image 6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286492" y="6477223"/>
            <a:ext cx="985563" cy="985565"/>
          </a:xfrm>
          <a:prstGeom prst="rect">
            <a:avLst/>
          </a:prstGeom>
        </p:spPr>
      </p:pic>
      <p:pic>
        <p:nvPicPr>
          <p:cNvPr id="31" name="Image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32" name="Rectangle 29">
            <a:hlinkClick r:id="rId19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29">
            <a:hlinkClick r:id="rId20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17132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744458" y="1523415"/>
            <a:ext cx="1933587" cy="561306"/>
            <a:chOff x="744458" y="1523415"/>
            <a:chExt cx="1933587" cy="561306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819705" y="2084721"/>
              <a:ext cx="18583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44458" y="1523415"/>
              <a:ext cx="182094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Luminaire</a:t>
              </a: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574" y="4591572"/>
            <a:ext cx="1970720" cy="21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769" y="2710071"/>
            <a:ext cx="2391975" cy="178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622" y="4591576"/>
            <a:ext cx="1932343" cy="151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161" y="6629748"/>
            <a:ext cx="2158084" cy="161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ZoneTexte 90"/>
          <p:cNvSpPr txBox="1"/>
          <p:nvPr/>
        </p:nvSpPr>
        <p:spPr>
          <a:xfrm>
            <a:off x="7595544" y="2097357"/>
            <a:ext cx="1257524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LANTERNA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Sam Baron</a:t>
            </a: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2014</a:t>
            </a:r>
          </a:p>
        </p:txBody>
      </p:sp>
      <p:sp>
        <p:nvSpPr>
          <p:cNvPr id="92" name="ZoneTexte 91"/>
          <p:cNvSpPr txBox="1"/>
          <p:nvPr/>
        </p:nvSpPr>
        <p:spPr>
          <a:xfrm>
            <a:off x="9615297" y="6106299"/>
            <a:ext cx="821059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AURA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Tomas Kral</a:t>
            </a: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2013</a:t>
            </a:r>
          </a:p>
        </p:txBody>
      </p:sp>
      <p:sp>
        <p:nvSpPr>
          <p:cNvPr id="93" name="ZoneTexte 92"/>
          <p:cNvSpPr txBox="1"/>
          <p:nvPr/>
        </p:nvSpPr>
        <p:spPr>
          <a:xfrm>
            <a:off x="5328268" y="8237131"/>
            <a:ext cx="995722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CHERRY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Daniel .Emma</a:t>
            </a: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2015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7643766" y="6760947"/>
            <a:ext cx="2236868" cy="573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MÉDITERRANÉA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Noé Duchaufour - </a:t>
            </a:r>
            <a:r>
              <a:rPr lang="fr-FR" sz="995" i="1" dirty="0" err="1">
                <a:latin typeface="Chronicle Display" charset="0"/>
                <a:ea typeface="Chronicle Display" charset="0"/>
                <a:cs typeface="Chronicle Display" charset="0"/>
              </a:rPr>
              <a:t>Lawrance</a:t>
            </a:r>
            <a:endParaRPr lang="fr-FR" sz="995" i="1" dirty="0">
              <a:latin typeface="Chronicle Display" charset="0"/>
              <a:ea typeface="Chronicle Display" charset="0"/>
              <a:cs typeface="Chronicle Display" charset="0"/>
            </a:endParaRP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2016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4248711" y="3366279"/>
            <a:ext cx="2236868" cy="573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CHAINS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Sylvain Willenz</a:t>
            </a: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29897" y="181716"/>
            <a:ext cx="1825180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COLLECTION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10" y="4056393"/>
            <a:ext cx="3294727" cy="2452169"/>
          </a:xfrm>
          <a:prstGeom prst="rect">
            <a:avLst/>
          </a:prstGeom>
        </p:spPr>
      </p:pic>
      <p:pic>
        <p:nvPicPr>
          <p:cNvPr id="18" name="Imag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9" name="Rectangle 29">
            <a:hlinkClick r:id="rId9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9">
            <a:hlinkClick r:id="rId10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2105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  <p:bldP spid="94" grpId="0"/>
      <p:bldP spid="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744458" y="1523415"/>
            <a:ext cx="1756327" cy="561306"/>
            <a:chOff x="744458" y="1523415"/>
            <a:chExt cx="1756327" cy="561306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819709" y="2084721"/>
              <a:ext cx="16810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44458" y="1523415"/>
              <a:ext cx="157964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mobilier</a:t>
              </a:r>
            </a:p>
          </p:txBody>
        </p:sp>
      </p:grp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13" y="2914891"/>
            <a:ext cx="3547472" cy="263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oneTexte 38"/>
          <p:cNvSpPr txBox="1"/>
          <p:nvPr/>
        </p:nvSpPr>
        <p:spPr>
          <a:xfrm>
            <a:off x="4468737" y="5554409"/>
            <a:ext cx="771365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GRID</a:t>
            </a:r>
          </a:p>
          <a:p>
            <a:pPr algn="r"/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Pool</a:t>
            </a:r>
          </a:p>
          <a:p>
            <a:pPr algn="r"/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2015/2016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29897" y="181716"/>
            <a:ext cx="1825180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COLLECTION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696" y="5774257"/>
            <a:ext cx="4231297" cy="314702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144026" y="7756596"/>
            <a:ext cx="1040670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HOFF</a:t>
            </a:r>
          </a:p>
          <a:p>
            <a:pPr algn="r"/>
            <a:r>
              <a:rPr lang="fr-FR" sz="995" i="1" dirty="0" err="1">
                <a:latin typeface="Chronicle Display" charset="0"/>
                <a:ea typeface="Chronicle Display" charset="0"/>
                <a:cs typeface="Chronicle Display" charset="0"/>
              </a:rPr>
              <a:t>Morten</a:t>
            </a:r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 &amp; Jonas</a:t>
            </a:r>
          </a:p>
          <a:p>
            <a:pPr algn="r"/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2017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080585" y="2302174"/>
            <a:ext cx="989310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PARROT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India Mahdavi</a:t>
            </a: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2015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97" y="2914891"/>
            <a:ext cx="3667114" cy="27488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6" t="44745" r="25858" b="7919"/>
          <a:stretch/>
        </p:blipFill>
        <p:spPr>
          <a:xfrm>
            <a:off x="5348512" y="5629247"/>
            <a:ext cx="1732077" cy="1288611"/>
          </a:xfrm>
          <a:prstGeom prst="rect">
            <a:avLst/>
          </a:prstGeom>
        </p:spPr>
      </p:pic>
      <p:pic>
        <p:nvPicPr>
          <p:cNvPr id="15" name="Image 1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6" name="Rectangle 29">
            <a:hlinkClick r:id="rId8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29">
            <a:hlinkClick r:id="rId9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66701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744458" y="1523415"/>
            <a:ext cx="2772832" cy="601888"/>
            <a:chOff x="744458" y="1523415"/>
            <a:chExt cx="2772832" cy="601888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819705" y="2125303"/>
              <a:ext cx="16314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744458" y="1523415"/>
              <a:ext cx="27728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Outdoor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5529897" y="181716"/>
            <a:ext cx="1825180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COLLECTION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556" y="5707044"/>
            <a:ext cx="2765327" cy="188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00" y="3890926"/>
            <a:ext cx="2494483" cy="171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76" y="2268297"/>
            <a:ext cx="2268115" cy="2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4253553" y="1650171"/>
            <a:ext cx="4666468" cy="7022219"/>
            <a:chOff x="4253553" y="1650171"/>
            <a:chExt cx="4666468" cy="7022219"/>
          </a:xfrm>
        </p:grpSpPr>
        <p:sp>
          <p:nvSpPr>
            <p:cNvPr id="24" name="ZoneTexte 23"/>
            <p:cNvSpPr txBox="1"/>
            <p:nvPr/>
          </p:nvSpPr>
          <p:spPr>
            <a:xfrm>
              <a:off x="7018882" y="8098707"/>
              <a:ext cx="1574470" cy="573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38" b="1" spc="427" dirty="0">
                  <a:latin typeface="TSTAR Headline" charset="0"/>
                  <a:ea typeface="TSTAR Headline" charset="0"/>
                  <a:cs typeface="TSTAR Headline" charset="0"/>
                </a:rPr>
                <a:t>WEEK-END</a:t>
              </a:r>
            </a:p>
            <a:p>
              <a:r>
                <a:rPr lang="fr-FR" sz="995" i="1" dirty="0">
                  <a:latin typeface="Chronicle Display" charset="0"/>
                  <a:ea typeface="Chronicle Display" charset="0"/>
                  <a:cs typeface="Chronicle Display" charset="0"/>
                </a:rPr>
                <a:t>Studio Brichetziegler</a:t>
              </a:r>
            </a:p>
            <a:p>
              <a:r>
                <a:rPr lang="fr-FR" sz="995" dirty="0">
                  <a:latin typeface="TSTAR Light" charset="0"/>
                  <a:ea typeface="TSTAR Light" charset="0"/>
                  <a:cs typeface="TSTAR Light" charset="0"/>
                </a:rPr>
                <a:t>Chaises et tables Outdoor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946404" y="1650171"/>
              <a:ext cx="1973617" cy="573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38" b="1" spc="427" dirty="0">
                  <a:latin typeface="TSTAR Headline" charset="0"/>
                  <a:ea typeface="TSTAR Headline" charset="0"/>
                  <a:cs typeface="TSTAR Headline" charset="0"/>
                </a:rPr>
                <a:t>TRAME</a:t>
              </a:r>
            </a:p>
            <a:p>
              <a:r>
                <a:rPr lang="fr-FR" sz="995" i="1" dirty="0">
                  <a:latin typeface="Chronicle Display" charset="0"/>
                  <a:ea typeface="Chronicle Display" charset="0"/>
                  <a:cs typeface="Chronicle Display" charset="0"/>
                </a:rPr>
                <a:t>Amandine Chlore &amp; </a:t>
              </a:r>
              <a:r>
                <a:rPr lang="fr-FR" sz="995" i="1" dirty="0" err="1">
                  <a:latin typeface="Chronicle Display" charset="0"/>
                  <a:ea typeface="Chronicle Display" charset="0"/>
                  <a:cs typeface="Chronicle Display" charset="0"/>
                </a:rPr>
                <a:t>Aïssa</a:t>
              </a:r>
              <a:r>
                <a:rPr lang="fr-FR" sz="995" i="1" dirty="0">
                  <a:latin typeface="Chronicle Display" charset="0"/>
                  <a:ea typeface="Chronicle Display" charset="0"/>
                  <a:cs typeface="Chronicle Display" charset="0"/>
                </a:rPr>
                <a:t> Logerot</a:t>
              </a:r>
            </a:p>
            <a:p>
              <a:r>
                <a:rPr lang="fr-FR" sz="995" dirty="0">
                  <a:latin typeface="TSTAR Light" charset="0"/>
                  <a:ea typeface="TSTAR Light" charset="0"/>
                  <a:cs typeface="TSTAR Light" charset="0"/>
                </a:rPr>
                <a:t>2014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253553" y="7586199"/>
              <a:ext cx="1949573" cy="573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38" b="1" spc="427" dirty="0">
                  <a:latin typeface="TSTAR Headline" charset="0"/>
                  <a:ea typeface="TSTAR Headline" charset="0"/>
                  <a:cs typeface="TSTAR Headline" charset="0"/>
                </a:rPr>
                <a:t>HOLLO</a:t>
              </a:r>
            </a:p>
            <a:p>
              <a:r>
                <a:rPr lang="fr-FR" sz="995" i="1" dirty="0">
                  <a:latin typeface="Chronicle Display" charset="0"/>
                  <a:ea typeface="Chronicle Display" charset="0"/>
                  <a:cs typeface="Chronicle Display" charset="0"/>
                </a:rPr>
                <a:t>Amandine Chhor &amp; Aïssa Logerot</a:t>
              </a:r>
            </a:p>
            <a:p>
              <a:r>
                <a:rPr lang="fr-FR" sz="995" dirty="0">
                  <a:latin typeface="TSTAR Light" charset="0"/>
                  <a:ea typeface="TSTAR Light" charset="0"/>
                  <a:cs typeface="TSTAR Light" charset="0"/>
                </a:rPr>
                <a:t>2012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571848" y="3224856"/>
              <a:ext cx="1513170" cy="573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138" b="1" spc="427" dirty="0">
                  <a:latin typeface="TSTAR Headline" charset="0"/>
                  <a:ea typeface="TSTAR Headline" charset="0"/>
                  <a:cs typeface="TSTAR Headline" charset="0"/>
                </a:rPr>
                <a:t>ISO-A ISO-B</a:t>
              </a:r>
            </a:p>
            <a:p>
              <a:pPr algn="r"/>
              <a:r>
                <a:rPr lang="fr-FR" sz="995" i="1" dirty="0">
                  <a:latin typeface="Chronicle Display" charset="0"/>
                  <a:ea typeface="Chronicle Display" charset="0"/>
                  <a:cs typeface="Chronicle Display" charset="0"/>
                </a:rPr>
                <a:t>Pool</a:t>
              </a:r>
            </a:p>
            <a:p>
              <a:pPr algn="r"/>
              <a:r>
                <a:rPr lang="fr-FR" sz="995" dirty="0">
                  <a:latin typeface="TSTAR Light" charset="0"/>
                  <a:ea typeface="TSTAR Light" charset="0"/>
                  <a:cs typeface="TSTAR Light" charset="0"/>
                </a:rPr>
                <a:t>2014</a:t>
              </a:r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84" y="5012801"/>
            <a:ext cx="4144763" cy="3085906"/>
          </a:xfrm>
          <a:prstGeom prst="rect">
            <a:avLst/>
          </a:prstGeom>
        </p:spPr>
      </p:pic>
      <p:pic>
        <p:nvPicPr>
          <p:cNvPr id="16" name="Imag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7" name="Rectangle 29">
            <a:hlinkClick r:id="rId8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29">
            <a:hlinkClick r:id="rId9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47683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744458" y="1513113"/>
            <a:ext cx="2772832" cy="561305"/>
            <a:chOff x="744458" y="1513113"/>
            <a:chExt cx="2772832" cy="561305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819708" y="2074418"/>
              <a:ext cx="23990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744458" y="1513113"/>
              <a:ext cx="27728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accessoires</a:t>
              </a: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8447587" y="3181307"/>
            <a:ext cx="1304268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CURIOSITY</a:t>
            </a:r>
          </a:p>
          <a:p>
            <a:pPr algn="ctr"/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Sam Baron</a:t>
            </a:r>
          </a:p>
          <a:p>
            <a:pPr algn="ctr"/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2014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11" y="2914137"/>
            <a:ext cx="2467350" cy="319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15" y="3815023"/>
            <a:ext cx="1921057" cy="188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136" y="3790196"/>
            <a:ext cx="2469607" cy="193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133" y="5778552"/>
            <a:ext cx="3114683" cy="231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373" y="6174958"/>
            <a:ext cx="2993689" cy="240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665" y="4187968"/>
            <a:ext cx="2656973" cy="193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oneTexte 38"/>
          <p:cNvSpPr txBox="1"/>
          <p:nvPr/>
        </p:nvSpPr>
        <p:spPr>
          <a:xfrm>
            <a:off x="5671533" y="2318586"/>
            <a:ext cx="1151276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FRANCIS</a:t>
            </a:r>
          </a:p>
          <a:p>
            <a:pPr algn="r"/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Constance Guisset</a:t>
            </a:r>
          </a:p>
          <a:p>
            <a:pPr algn="r"/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2011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6738167" y="8143993"/>
            <a:ext cx="1056700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BUBBLE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Vaulot &amp; Dyèvre</a:t>
            </a: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2013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5276661" y="8582718"/>
            <a:ext cx="1490473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OBJETS2822</a:t>
            </a:r>
          </a:p>
          <a:p>
            <a:pPr algn="r"/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GGSV</a:t>
            </a:r>
          </a:p>
          <a:p>
            <a:pPr algn="r"/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2013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3003441" y="3643909"/>
            <a:ext cx="1274708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JUNGLE</a:t>
            </a:r>
          </a:p>
          <a:p>
            <a:pPr algn="r"/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Tiphaine de Bodman</a:t>
            </a:r>
          </a:p>
          <a:p>
            <a:pPr algn="r"/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2015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29897" y="181716"/>
            <a:ext cx="1825180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COLLECTION</a:t>
            </a:r>
          </a:p>
        </p:txBody>
      </p:sp>
      <p:pic>
        <p:nvPicPr>
          <p:cNvPr id="18" name="Image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9" name="Rectangle 29">
            <a:hlinkClick r:id="rId10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29">
            <a:hlinkClick r:id="rId11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52333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529897" y="181716"/>
            <a:ext cx="1825180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COLLECTION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744458" y="1523416"/>
            <a:ext cx="2988298" cy="919075"/>
            <a:chOff x="744458" y="1523416"/>
            <a:chExt cx="2988298" cy="919075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869368" y="2442491"/>
              <a:ext cx="19743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744458" y="1523416"/>
              <a:ext cx="298829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Arts de la table</a:t>
              </a: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7027482" y="1616891"/>
            <a:ext cx="976486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MINERA</a:t>
            </a:r>
          </a:p>
          <a:p>
            <a:pPr algn="r"/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Studio NOCC</a:t>
            </a:r>
          </a:p>
          <a:p>
            <a:pPr algn="r"/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2011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411" y="3232758"/>
            <a:ext cx="2935259" cy="218373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953103" y="2620043"/>
            <a:ext cx="1426994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ETOILE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Claesson Koivisto Rune</a:t>
            </a: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2013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14" y="4140481"/>
            <a:ext cx="3704393" cy="275668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174407" y="6897167"/>
            <a:ext cx="1480855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SUCCESSION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Färg &amp; Blanche</a:t>
            </a: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2016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63" y="2248200"/>
            <a:ext cx="2429073" cy="1807635"/>
          </a:xfrm>
          <a:prstGeom prst="rect">
            <a:avLst/>
          </a:prstGeom>
        </p:spPr>
      </p:pic>
      <p:pic>
        <p:nvPicPr>
          <p:cNvPr id="14" name="Imag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5" name="Rectangle 29">
            <a:hlinkClick r:id="rId7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29">
            <a:hlinkClick r:id="rId8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23012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690862" y="777263"/>
            <a:ext cx="9483017" cy="8186809"/>
          </a:xfrm>
          <a:prstGeom prst="rect">
            <a:avLst/>
          </a:prstGeom>
          <a:solidFill>
            <a:srgbClr val="F8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5221575" y="5755196"/>
            <a:ext cx="3257194" cy="652486"/>
            <a:chOff x="5221575" y="5755196"/>
            <a:chExt cx="3257194" cy="652486"/>
          </a:xfrm>
        </p:grpSpPr>
        <p:sp>
          <p:nvSpPr>
            <p:cNvPr id="17" name="Rectangle 16">
              <a:hlinkClick r:id="rId3" action="ppaction://hlinksldjump"/>
            </p:cNvPr>
            <p:cNvSpPr/>
            <p:nvPr/>
          </p:nvSpPr>
          <p:spPr>
            <a:xfrm>
              <a:off x="6334049" y="5838081"/>
              <a:ext cx="21447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latin typeface="TSTAR Headline" charset="0"/>
                  <a:ea typeface="TSTAR Headline" charset="0"/>
                  <a:cs typeface="TSTAR Headline" charset="0"/>
                </a:rPr>
                <a:t>PARTENARIAT</a:t>
              </a:r>
            </a:p>
          </p:txBody>
        </p:sp>
        <p:sp>
          <p:nvSpPr>
            <p:cNvPr id="22" name="ZoneTexte 21">
              <a:hlinkClick r:id="rId3" action="ppaction://hlinksldjump"/>
            </p:cNvPr>
            <p:cNvSpPr txBox="1"/>
            <p:nvPr/>
          </p:nvSpPr>
          <p:spPr>
            <a:xfrm>
              <a:off x="5221575" y="5755196"/>
              <a:ext cx="726481" cy="652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40" dirty="0">
                  <a:latin typeface="Chronicle Display Light" charset="0"/>
                  <a:ea typeface="Chronicle Display Light" charset="0"/>
                  <a:cs typeface="Chronicle Display Light" charset="0"/>
                </a:rPr>
                <a:t>04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579630" y="4131181"/>
            <a:ext cx="2238437" cy="1321587"/>
            <a:chOff x="1579630" y="4131181"/>
            <a:chExt cx="2238437" cy="1321587"/>
          </a:xfrm>
        </p:grpSpPr>
        <p:sp>
          <p:nvSpPr>
            <p:cNvPr id="5" name="ZoneTexte 4"/>
            <p:cNvSpPr txBox="1"/>
            <p:nvPr/>
          </p:nvSpPr>
          <p:spPr>
            <a:xfrm>
              <a:off x="1579630" y="4501010"/>
              <a:ext cx="2238437" cy="6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40" dirty="0">
                  <a:latin typeface="TSTAR Headline" charset="0"/>
                  <a:ea typeface="TSTAR Headline" charset="0"/>
                  <a:cs typeface="TSTAR Headline" charset="0"/>
                </a:rPr>
                <a:t>SOMMAIRE</a:t>
              </a:r>
            </a:p>
          </p:txBody>
        </p:sp>
        <p:cxnSp>
          <p:nvCxnSpPr>
            <p:cNvPr id="14" name="Connecteur droit 13"/>
            <p:cNvCxnSpPr/>
            <p:nvPr/>
          </p:nvCxnSpPr>
          <p:spPr>
            <a:xfrm>
              <a:off x="2596461" y="4131181"/>
              <a:ext cx="2047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2596461" y="5452768"/>
              <a:ext cx="2047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6234" y="6628343"/>
            <a:ext cx="450150" cy="191518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361551" y="1190767"/>
            <a:ext cx="762409" cy="383728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5262740" y="3149832"/>
            <a:ext cx="3216029" cy="652486"/>
            <a:chOff x="5262740" y="3149832"/>
            <a:chExt cx="3216029" cy="652486"/>
          </a:xfrm>
        </p:grpSpPr>
        <p:sp>
          <p:nvSpPr>
            <p:cNvPr id="3" name="ZoneTexte 2">
              <a:hlinkClick r:id="rId6" action="ppaction://hlinksldjump"/>
            </p:cNvPr>
            <p:cNvSpPr txBox="1"/>
            <p:nvPr/>
          </p:nvSpPr>
          <p:spPr>
            <a:xfrm>
              <a:off x="5262740" y="3149832"/>
              <a:ext cx="644151" cy="652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40" dirty="0">
                  <a:latin typeface="Chronicle Display Light" charset="0"/>
                  <a:ea typeface="Chronicle Display Light" charset="0"/>
                  <a:cs typeface="Chronicle Display Light" charset="0"/>
                </a:rPr>
                <a:t>01</a:t>
              </a:r>
            </a:p>
          </p:txBody>
        </p:sp>
        <p:sp>
          <p:nvSpPr>
            <p:cNvPr id="20" name="Rectangle 19">
              <a:hlinkClick r:id="rId6" action="ppaction://hlinksldjump"/>
            </p:cNvPr>
            <p:cNvSpPr/>
            <p:nvPr/>
          </p:nvSpPr>
          <p:spPr>
            <a:xfrm>
              <a:off x="6334049" y="3236538"/>
              <a:ext cx="21447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latin typeface="TSTAR Headline" charset="0"/>
                  <a:ea typeface="TSTAR Headline" charset="0"/>
                  <a:cs typeface="TSTAR Headline" charset="0"/>
                </a:rPr>
                <a:t>CORPORATE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226384" y="4886742"/>
            <a:ext cx="3252385" cy="652486"/>
            <a:chOff x="5226384" y="4886742"/>
            <a:chExt cx="3252385" cy="652486"/>
          </a:xfrm>
        </p:grpSpPr>
        <p:sp>
          <p:nvSpPr>
            <p:cNvPr id="19" name="ZoneTexte 18">
              <a:hlinkClick r:id="rId7" action="ppaction://hlinksldjump"/>
            </p:cNvPr>
            <p:cNvSpPr txBox="1"/>
            <p:nvPr/>
          </p:nvSpPr>
          <p:spPr>
            <a:xfrm>
              <a:off x="5226384" y="4886742"/>
              <a:ext cx="716863" cy="652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40" dirty="0">
                  <a:latin typeface="Chronicle Display Light" charset="0"/>
                  <a:ea typeface="Chronicle Display Light" charset="0"/>
                  <a:cs typeface="Chronicle Display Light" charset="0"/>
                </a:rPr>
                <a:t>03</a:t>
              </a:r>
            </a:p>
          </p:txBody>
        </p:sp>
        <p:sp>
          <p:nvSpPr>
            <p:cNvPr id="21" name="Rectangle 20">
              <a:hlinkClick r:id="rId7" action="ppaction://hlinksldjump"/>
            </p:cNvPr>
            <p:cNvSpPr/>
            <p:nvPr/>
          </p:nvSpPr>
          <p:spPr>
            <a:xfrm>
              <a:off x="6334049" y="4970900"/>
              <a:ext cx="21447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latin typeface="TSTAR Headline" charset="0"/>
                  <a:ea typeface="TSTAR Headline" charset="0"/>
                  <a:cs typeface="TSTAR Headline" charset="0"/>
                </a:rPr>
                <a:t>CONTRACT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227987" y="4018287"/>
            <a:ext cx="3140416" cy="652486"/>
            <a:chOff x="5227987" y="4018287"/>
            <a:chExt cx="3140416" cy="652486"/>
          </a:xfrm>
        </p:grpSpPr>
        <p:sp>
          <p:nvSpPr>
            <p:cNvPr id="18" name="ZoneTexte 17">
              <a:hlinkClick r:id="rId8" action="ppaction://hlinksldjump"/>
            </p:cNvPr>
            <p:cNvSpPr txBox="1"/>
            <p:nvPr/>
          </p:nvSpPr>
          <p:spPr>
            <a:xfrm>
              <a:off x="5227987" y="4018287"/>
              <a:ext cx="713657" cy="652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40" dirty="0">
                  <a:latin typeface="Chronicle Display Light" charset="0"/>
                  <a:ea typeface="Chronicle Display Light" charset="0"/>
                  <a:cs typeface="Chronicle Display Light" charset="0"/>
                </a:rPr>
                <a:t>02</a:t>
              </a:r>
            </a:p>
          </p:txBody>
        </p:sp>
        <p:sp>
          <p:nvSpPr>
            <p:cNvPr id="23" name="Rectangle 22">
              <a:hlinkClick r:id="rId8" action="ppaction://hlinksldjump"/>
            </p:cNvPr>
            <p:cNvSpPr/>
            <p:nvPr/>
          </p:nvSpPr>
          <p:spPr>
            <a:xfrm>
              <a:off x="6334049" y="4103719"/>
              <a:ext cx="20343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latin typeface="TSTAR Headline" charset="0"/>
                  <a:ea typeface="TSTAR Headline" charset="0"/>
                  <a:cs typeface="TSTAR Headline" charset="0"/>
                </a:rPr>
                <a:t>COLLECTION</a:t>
              </a:r>
            </a:p>
          </p:txBody>
        </p:sp>
      </p:grpSp>
      <p:sp>
        <p:nvSpPr>
          <p:cNvPr id="30" name="Rectangle 29">
            <a:hlinkClick r:id="rId9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29">
            <a:hlinkClick r:id="rId10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59471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744458" y="1523417"/>
            <a:ext cx="2772832" cy="1720272"/>
            <a:chOff x="744458" y="1523417"/>
            <a:chExt cx="2772832" cy="1720272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808689" y="3243689"/>
              <a:ext cx="19743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744458" y="1523417"/>
              <a:ext cx="277283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Papiers peints, coussins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529897" y="181716"/>
            <a:ext cx="1825180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COLLECTION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490" y="2913837"/>
            <a:ext cx="2014988" cy="2006339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177" y="5038772"/>
            <a:ext cx="2011089" cy="2002457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2282" y="5034453"/>
            <a:ext cx="2488140" cy="2870035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40" y="1666869"/>
            <a:ext cx="2433794" cy="3256606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7350801" y="7904491"/>
            <a:ext cx="1584088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MINERALS</a:t>
            </a:r>
          </a:p>
          <a:p>
            <a:pPr algn="r"/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Shelly </a:t>
            </a:r>
            <a:r>
              <a:rPr lang="fr-FR" sz="995" i="1" dirty="0" err="1">
                <a:latin typeface="Chronicle Display" charset="0"/>
                <a:ea typeface="Chronicle Display" charset="0"/>
                <a:cs typeface="Chronicle Display" charset="0"/>
              </a:rPr>
              <a:t>Steer</a:t>
            </a:r>
            <a:endParaRPr lang="fr-FR" sz="995" i="1" dirty="0">
              <a:latin typeface="Chronicle Display" charset="0"/>
              <a:ea typeface="Chronicle Display" charset="0"/>
              <a:cs typeface="Chronicle Display" charset="0"/>
            </a:endParaRPr>
          </a:p>
          <a:p>
            <a:pPr algn="r"/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Papiers peints &amp; coussins</a:t>
            </a: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490" y="3940860"/>
            <a:ext cx="2729277" cy="2032743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6" b="9667"/>
          <a:stretch/>
        </p:blipFill>
        <p:spPr>
          <a:xfrm>
            <a:off x="1145325" y="4493598"/>
            <a:ext cx="3035828" cy="2002457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1003732" y="6496055"/>
            <a:ext cx="1584088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JUNGLE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Tiphaine de </a:t>
            </a:r>
            <a:r>
              <a:rPr lang="fr-FR" sz="995" i="1" dirty="0" err="1">
                <a:latin typeface="Chronicle Display" charset="0"/>
                <a:ea typeface="Chronicle Display" charset="0"/>
                <a:cs typeface="Chronicle Display" charset="0"/>
              </a:rPr>
              <a:t>Bodman</a:t>
            </a:r>
            <a:endParaRPr lang="fr-FR" sz="995" i="1" dirty="0">
              <a:latin typeface="Chronicle Display" charset="0"/>
              <a:ea typeface="Chronicle Display" charset="0"/>
              <a:cs typeface="Chronicle Display" charset="0"/>
            </a:endParaRP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Papiers peints &amp; coussins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6757762" y="2311772"/>
            <a:ext cx="1584088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VOLUTES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Tiphaine de Bodman</a:t>
            </a: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Papiers peints &amp; coussins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4176642" y="7045821"/>
            <a:ext cx="2210157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UTOPIA ASCENDING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Ana  </a:t>
            </a:r>
            <a:r>
              <a:rPr lang="fr-FR" sz="995" i="1" dirty="0" err="1">
                <a:latin typeface="Chronicle Display" charset="0"/>
                <a:ea typeface="Chronicle Display" charset="0"/>
                <a:cs typeface="Chronicle Display" charset="0"/>
              </a:rPr>
              <a:t>Montiel</a:t>
            </a:r>
            <a:endParaRPr lang="fr-FR" sz="995" i="1" dirty="0">
              <a:latin typeface="Chronicle Display" charset="0"/>
              <a:ea typeface="Chronicle Display" charset="0"/>
              <a:cs typeface="Chronicle Display" charset="0"/>
            </a:endParaRP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Papiers peints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52988" y="1075458"/>
            <a:ext cx="2081660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CONSTELLATION 2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Leslie David</a:t>
            </a: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Papiers peints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8980445" y="6003044"/>
            <a:ext cx="1584088" cy="573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DOTS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Shelly </a:t>
            </a:r>
            <a:r>
              <a:rPr lang="fr-FR" sz="995" i="1" dirty="0" err="1">
                <a:latin typeface="Chronicle Display" charset="0"/>
                <a:ea typeface="Chronicle Display" charset="0"/>
                <a:cs typeface="Chronicle Display" charset="0"/>
              </a:rPr>
              <a:t>Steer</a:t>
            </a:r>
            <a:endParaRPr lang="fr-FR" sz="995" i="1" dirty="0">
              <a:latin typeface="Chronicle Display" charset="0"/>
              <a:ea typeface="Chronicle Display" charset="0"/>
              <a:cs typeface="Chronicle Display" charset="0"/>
            </a:endParaRP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Papiers peints &amp; coussins</a:t>
            </a:r>
          </a:p>
        </p:txBody>
      </p:sp>
      <p:pic>
        <p:nvPicPr>
          <p:cNvPr id="19" name="Image 1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20" name="Rectangle 29">
            <a:hlinkClick r:id="rId10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9">
            <a:hlinkClick r:id="rId11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0906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6" grpId="0"/>
      <p:bldP spid="47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68" y="752546"/>
            <a:ext cx="11424076" cy="8186809"/>
          </a:xfrm>
          <a:prstGeom prst="rect">
            <a:avLst/>
          </a:prstGeom>
          <a:solidFill>
            <a:srgbClr val="F8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283013" y="7139843"/>
            <a:ext cx="2135994" cy="5149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99530" y="419126"/>
            <a:ext cx="593984" cy="666831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3770764" y="4137315"/>
            <a:ext cx="4226405" cy="1397302"/>
            <a:chOff x="3770764" y="4137315"/>
            <a:chExt cx="4226405" cy="1397302"/>
          </a:xfrm>
        </p:grpSpPr>
        <p:sp>
          <p:nvSpPr>
            <p:cNvPr id="6" name="Rectangle 5"/>
            <p:cNvSpPr/>
            <p:nvPr/>
          </p:nvSpPr>
          <p:spPr>
            <a:xfrm>
              <a:off x="5372861" y="4557618"/>
              <a:ext cx="2624308" cy="5300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44" b="1" spc="853" dirty="0">
                  <a:latin typeface="TSTAR Headline" charset="0"/>
                  <a:ea typeface="TSTAR Headline" charset="0"/>
                  <a:cs typeface="TSTAR Headline" charset="0"/>
                </a:rPr>
                <a:t>CONTRACT</a:t>
              </a: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5507539" y="4137315"/>
              <a:ext cx="819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5507539" y="5534617"/>
              <a:ext cx="819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3770764" y="4496383"/>
              <a:ext cx="716863" cy="652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40" dirty="0">
                  <a:latin typeface="Chronicle Display Light" charset="0"/>
                  <a:ea typeface="Chronicle Display Light" charset="0"/>
                  <a:cs typeface="Chronicle Display Light" charset="0"/>
                </a:rPr>
                <a:t>03</a:t>
              </a:r>
            </a:p>
          </p:txBody>
        </p:sp>
      </p:grpSp>
      <p:pic>
        <p:nvPicPr>
          <p:cNvPr id="16" name="Imag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7" name="Rectangle 29">
            <a:hlinkClick r:id="rId6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29">
            <a:hlinkClick r:id="rId7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05326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529900" y="181716"/>
            <a:ext cx="1527854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CONTRACT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687306" y="1523415"/>
            <a:ext cx="2772832" cy="667295"/>
            <a:chOff x="687306" y="1523415"/>
            <a:chExt cx="2772832" cy="667295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795296" y="2190710"/>
              <a:ext cx="79129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87306" y="1523415"/>
              <a:ext cx="27728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latin typeface="TSTAR Headline" charset="0"/>
                  <a:ea typeface="TSTAR Headline" charset="0"/>
                  <a:cs typeface="TSTAR Headline" charset="0"/>
                </a:rPr>
                <a:t>RÉFÉRENCES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9206717" y="9036809"/>
            <a:ext cx="458254" cy="189622"/>
            <a:chOff x="1158026" y="5615781"/>
            <a:chExt cx="322262" cy="133350"/>
          </a:xfrm>
        </p:grpSpPr>
        <p:sp>
          <p:nvSpPr>
            <p:cNvPr id="78" name="Freeform 5"/>
            <p:cNvSpPr>
              <a:spLocks/>
            </p:cNvSpPr>
            <p:nvPr/>
          </p:nvSpPr>
          <p:spPr bwMode="auto">
            <a:xfrm>
              <a:off x="1158026" y="5641181"/>
              <a:ext cx="107950" cy="82550"/>
            </a:xfrm>
            <a:custGeom>
              <a:avLst/>
              <a:gdLst>
                <a:gd name="T0" fmla="*/ 10 w 114"/>
                <a:gd name="T1" fmla="*/ 3 h 87"/>
                <a:gd name="T2" fmla="*/ 10 w 114"/>
                <a:gd name="T3" fmla="*/ 12 h 87"/>
                <a:gd name="T4" fmla="*/ 12 w 114"/>
                <a:gd name="T5" fmla="*/ 8 h 87"/>
                <a:gd name="T6" fmla="*/ 18 w 114"/>
                <a:gd name="T7" fmla="*/ 3 h 87"/>
                <a:gd name="T8" fmla="*/ 23 w 114"/>
                <a:gd name="T9" fmla="*/ 2 h 87"/>
                <a:gd name="T10" fmla="*/ 26 w 114"/>
                <a:gd name="T11" fmla="*/ 1 h 87"/>
                <a:gd name="T12" fmla="*/ 32 w 114"/>
                <a:gd name="T13" fmla="*/ 0 h 87"/>
                <a:gd name="T14" fmla="*/ 34 w 114"/>
                <a:gd name="T15" fmla="*/ 1 h 87"/>
                <a:gd name="T16" fmla="*/ 37 w 114"/>
                <a:gd name="T17" fmla="*/ 1 h 87"/>
                <a:gd name="T18" fmla="*/ 42 w 114"/>
                <a:gd name="T19" fmla="*/ 3 h 87"/>
                <a:gd name="T20" fmla="*/ 53 w 114"/>
                <a:gd name="T21" fmla="*/ 11 h 87"/>
                <a:gd name="T22" fmla="*/ 57 w 114"/>
                <a:gd name="T23" fmla="*/ 16 h 87"/>
                <a:gd name="T24" fmla="*/ 63 w 114"/>
                <a:gd name="T25" fmla="*/ 8 h 87"/>
                <a:gd name="T26" fmla="*/ 74 w 114"/>
                <a:gd name="T27" fmla="*/ 2 h 87"/>
                <a:gd name="T28" fmla="*/ 80 w 114"/>
                <a:gd name="T29" fmla="*/ 1 h 87"/>
                <a:gd name="T30" fmla="*/ 85 w 114"/>
                <a:gd name="T31" fmla="*/ 1 h 87"/>
                <a:gd name="T32" fmla="*/ 91 w 114"/>
                <a:gd name="T33" fmla="*/ 2 h 87"/>
                <a:gd name="T34" fmla="*/ 100 w 114"/>
                <a:gd name="T35" fmla="*/ 6 h 87"/>
                <a:gd name="T36" fmla="*/ 108 w 114"/>
                <a:gd name="T37" fmla="*/ 16 h 87"/>
                <a:gd name="T38" fmla="*/ 113 w 114"/>
                <a:gd name="T39" fmla="*/ 27 h 87"/>
                <a:gd name="T40" fmla="*/ 113 w 114"/>
                <a:gd name="T41" fmla="*/ 32 h 87"/>
                <a:gd name="T42" fmla="*/ 113 w 114"/>
                <a:gd name="T43" fmla="*/ 38 h 87"/>
                <a:gd name="T44" fmla="*/ 104 w 114"/>
                <a:gd name="T45" fmla="*/ 86 h 87"/>
                <a:gd name="T46" fmla="*/ 103 w 114"/>
                <a:gd name="T47" fmla="*/ 31 h 87"/>
                <a:gd name="T48" fmla="*/ 100 w 114"/>
                <a:gd name="T49" fmla="*/ 22 h 87"/>
                <a:gd name="T50" fmla="*/ 95 w 114"/>
                <a:gd name="T51" fmla="*/ 15 h 87"/>
                <a:gd name="T52" fmla="*/ 88 w 114"/>
                <a:gd name="T53" fmla="*/ 11 h 87"/>
                <a:gd name="T54" fmla="*/ 80 w 114"/>
                <a:gd name="T55" fmla="*/ 10 h 87"/>
                <a:gd name="T56" fmla="*/ 72 w 114"/>
                <a:gd name="T57" fmla="*/ 14 h 87"/>
                <a:gd name="T58" fmla="*/ 65 w 114"/>
                <a:gd name="T59" fmla="*/ 21 h 87"/>
                <a:gd name="T60" fmla="*/ 62 w 114"/>
                <a:gd name="T61" fmla="*/ 29 h 87"/>
                <a:gd name="T62" fmla="*/ 62 w 114"/>
                <a:gd name="T63" fmla="*/ 43 h 87"/>
                <a:gd name="T64" fmla="*/ 62 w 114"/>
                <a:gd name="T65" fmla="*/ 69 h 87"/>
                <a:gd name="T66" fmla="*/ 62 w 114"/>
                <a:gd name="T67" fmla="*/ 87 h 87"/>
                <a:gd name="T68" fmla="*/ 52 w 114"/>
                <a:gd name="T69" fmla="*/ 35 h 87"/>
                <a:gd name="T70" fmla="*/ 51 w 114"/>
                <a:gd name="T71" fmla="*/ 31 h 87"/>
                <a:gd name="T72" fmla="*/ 48 w 114"/>
                <a:gd name="T73" fmla="*/ 22 h 87"/>
                <a:gd name="T74" fmla="*/ 41 w 114"/>
                <a:gd name="T75" fmla="*/ 13 h 87"/>
                <a:gd name="T76" fmla="*/ 33 w 114"/>
                <a:gd name="T77" fmla="*/ 10 h 87"/>
                <a:gd name="T78" fmla="*/ 28 w 114"/>
                <a:gd name="T79" fmla="*/ 10 h 87"/>
                <a:gd name="T80" fmla="*/ 20 w 114"/>
                <a:gd name="T81" fmla="*/ 13 h 87"/>
                <a:gd name="T82" fmla="*/ 12 w 114"/>
                <a:gd name="T83" fmla="*/ 23 h 87"/>
                <a:gd name="T84" fmla="*/ 11 w 114"/>
                <a:gd name="T85" fmla="*/ 30 h 87"/>
                <a:gd name="T86" fmla="*/ 10 w 114"/>
                <a:gd name="T87" fmla="*/ 36 h 87"/>
                <a:gd name="T88" fmla="*/ 0 w 114"/>
                <a:gd name="T8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" h="87">
                  <a:moveTo>
                    <a:pt x="0" y="3"/>
                  </a:moveTo>
                  <a:lnTo>
                    <a:pt x="0" y="3"/>
                  </a:lnTo>
                  <a:lnTo>
                    <a:pt x="10" y="3"/>
                  </a:ln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6"/>
                    <a:pt x="10" y="9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1"/>
                    <a:pt x="11" y="11"/>
                  </a:cubicBezTo>
                  <a:cubicBezTo>
                    <a:pt x="11" y="10"/>
                    <a:pt x="12" y="9"/>
                    <a:pt x="12" y="8"/>
                  </a:cubicBezTo>
                  <a:cubicBezTo>
                    <a:pt x="13" y="8"/>
                    <a:pt x="14" y="7"/>
                    <a:pt x="14" y="6"/>
                  </a:cubicBezTo>
                  <a:cubicBezTo>
                    <a:pt x="15" y="6"/>
                    <a:pt x="16" y="5"/>
                    <a:pt x="17" y="4"/>
                  </a:cubicBezTo>
                  <a:cubicBezTo>
                    <a:pt x="17" y="4"/>
                    <a:pt x="18" y="4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2"/>
                    <a:pt x="22" y="2"/>
                    <a:pt x="23" y="2"/>
                  </a:cubicBezTo>
                  <a:cubicBezTo>
                    <a:pt x="23" y="1"/>
                    <a:pt x="23" y="1"/>
                    <a:pt x="24" y="1"/>
                  </a:cubicBezTo>
                  <a:cubicBezTo>
                    <a:pt x="24" y="1"/>
                    <a:pt x="25" y="1"/>
                    <a:pt x="25" y="1"/>
                  </a:cubicBezTo>
                  <a:cubicBezTo>
                    <a:pt x="25" y="1"/>
                    <a:pt x="26" y="1"/>
                    <a:pt x="26" y="1"/>
                  </a:cubicBezTo>
                  <a:cubicBezTo>
                    <a:pt x="26" y="1"/>
                    <a:pt x="26" y="1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1"/>
                    <a:pt x="30" y="0"/>
                    <a:pt x="32" y="0"/>
                  </a:cubicBezTo>
                  <a:cubicBezTo>
                    <a:pt x="32" y="0"/>
                    <a:pt x="32" y="0"/>
                    <a:pt x="33" y="1"/>
                  </a:cubicBezTo>
                  <a:cubicBezTo>
                    <a:pt x="33" y="1"/>
                    <a:pt x="33" y="0"/>
                    <a:pt x="33" y="1"/>
                  </a:cubicBezTo>
                  <a:cubicBezTo>
                    <a:pt x="33" y="1"/>
                    <a:pt x="34" y="1"/>
                    <a:pt x="34" y="1"/>
                  </a:cubicBezTo>
                  <a:cubicBezTo>
                    <a:pt x="34" y="1"/>
                    <a:pt x="35" y="1"/>
                    <a:pt x="35" y="1"/>
                  </a:cubicBezTo>
                  <a:cubicBezTo>
                    <a:pt x="35" y="1"/>
                    <a:pt x="36" y="1"/>
                    <a:pt x="36" y="1"/>
                  </a:cubicBezTo>
                  <a:cubicBezTo>
                    <a:pt x="36" y="1"/>
                    <a:pt x="37" y="1"/>
                    <a:pt x="37" y="1"/>
                  </a:cubicBezTo>
                  <a:cubicBezTo>
                    <a:pt x="38" y="1"/>
                    <a:pt x="38" y="1"/>
                    <a:pt x="39" y="2"/>
                  </a:cubicBezTo>
                  <a:cubicBezTo>
                    <a:pt x="40" y="2"/>
                    <a:pt x="40" y="2"/>
                    <a:pt x="41" y="2"/>
                  </a:cubicBezTo>
                  <a:cubicBezTo>
                    <a:pt x="41" y="2"/>
                    <a:pt x="42" y="2"/>
                    <a:pt x="42" y="3"/>
                  </a:cubicBezTo>
                  <a:cubicBezTo>
                    <a:pt x="43" y="3"/>
                    <a:pt x="44" y="4"/>
                    <a:pt x="45" y="4"/>
                  </a:cubicBezTo>
                  <a:cubicBezTo>
                    <a:pt x="46" y="5"/>
                    <a:pt x="47" y="6"/>
                    <a:pt x="48" y="6"/>
                  </a:cubicBezTo>
                  <a:cubicBezTo>
                    <a:pt x="50" y="8"/>
                    <a:pt x="52" y="10"/>
                    <a:pt x="53" y="11"/>
                  </a:cubicBezTo>
                  <a:cubicBezTo>
                    <a:pt x="54" y="12"/>
                    <a:pt x="55" y="13"/>
                    <a:pt x="56" y="15"/>
                  </a:cubicBezTo>
                  <a:cubicBezTo>
                    <a:pt x="56" y="15"/>
                    <a:pt x="56" y="16"/>
                    <a:pt x="57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8" y="15"/>
                    <a:pt x="58" y="14"/>
                    <a:pt x="59" y="13"/>
                  </a:cubicBezTo>
                  <a:cubicBezTo>
                    <a:pt x="59" y="13"/>
                    <a:pt x="59" y="12"/>
                    <a:pt x="60" y="12"/>
                  </a:cubicBezTo>
                  <a:cubicBezTo>
                    <a:pt x="60" y="11"/>
                    <a:pt x="61" y="9"/>
                    <a:pt x="63" y="8"/>
                  </a:cubicBezTo>
                  <a:cubicBezTo>
                    <a:pt x="64" y="7"/>
                    <a:pt x="65" y="7"/>
                    <a:pt x="66" y="6"/>
                  </a:cubicBezTo>
                  <a:cubicBezTo>
                    <a:pt x="67" y="5"/>
                    <a:pt x="68" y="5"/>
                    <a:pt x="69" y="4"/>
                  </a:cubicBezTo>
                  <a:cubicBezTo>
                    <a:pt x="70" y="3"/>
                    <a:pt x="72" y="2"/>
                    <a:pt x="74" y="2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76" y="1"/>
                    <a:pt x="77" y="1"/>
                    <a:pt x="78" y="1"/>
                  </a:cubicBezTo>
                  <a:cubicBezTo>
                    <a:pt x="78" y="1"/>
                    <a:pt x="79" y="1"/>
                    <a:pt x="80" y="1"/>
                  </a:cubicBezTo>
                  <a:cubicBezTo>
                    <a:pt x="80" y="1"/>
                    <a:pt x="81" y="0"/>
                    <a:pt x="82" y="0"/>
                  </a:cubicBezTo>
                  <a:cubicBezTo>
                    <a:pt x="82" y="0"/>
                    <a:pt x="83" y="0"/>
                    <a:pt x="84" y="0"/>
                  </a:cubicBezTo>
                  <a:cubicBezTo>
                    <a:pt x="84" y="0"/>
                    <a:pt x="85" y="1"/>
                    <a:pt x="85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7" y="1"/>
                    <a:pt x="88" y="1"/>
                    <a:pt x="88" y="1"/>
                  </a:cubicBezTo>
                  <a:cubicBezTo>
                    <a:pt x="89" y="1"/>
                    <a:pt x="90" y="1"/>
                    <a:pt x="91" y="2"/>
                  </a:cubicBezTo>
                  <a:cubicBezTo>
                    <a:pt x="91" y="2"/>
                    <a:pt x="92" y="2"/>
                    <a:pt x="93" y="2"/>
                  </a:cubicBezTo>
                  <a:cubicBezTo>
                    <a:pt x="94" y="3"/>
                    <a:pt x="95" y="3"/>
                    <a:pt x="95" y="3"/>
                  </a:cubicBezTo>
                  <a:cubicBezTo>
                    <a:pt x="97" y="4"/>
                    <a:pt x="99" y="5"/>
                    <a:pt x="100" y="6"/>
                  </a:cubicBezTo>
                  <a:cubicBezTo>
                    <a:pt x="101" y="7"/>
                    <a:pt x="101" y="8"/>
                    <a:pt x="102" y="8"/>
                  </a:cubicBezTo>
                  <a:cubicBezTo>
                    <a:pt x="103" y="9"/>
                    <a:pt x="104" y="10"/>
                    <a:pt x="105" y="11"/>
                  </a:cubicBezTo>
                  <a:cubicBezTo>
                    <a:pt x="106" y="13"/>
                    <a:pt x="107" y="14"/>
                    <a:pt x="108" y="16"/>
                  </a:cubicBezTo>
                  <a:cubicBezTo>
                    <a:pt x="109" y="17"/>
                    <a:pt x="110" y="19"/>
                    <a:pt x="110" y="20"/>
                  </a:cubicBezTo>
                  <a:cubicBezTo>
                    <a:pt x="111" y="22"/>
                    <a:pt x="111" y="23"/>
                    <a:pt x="112" y="25"/>
                  </a:cubicBezTo>
                  <a:cubicBezTo>
                    <a:pt x="112" y="25"/>
                    <a:pt x="112" y="26"/>
                    <a:pt x="113" y="27"/>
                  </a:cubicBezTo>
                  <a:cubicBezTo>
                    <a:pt x="112" y="27"/>
                    <a:pt x="113" y="27"/>
                    <a:pt x="113" y="28"/>
                  </a:cubicBezTo>
                  <a:cubicBezTo>
                    <a:pt x="113" y="29"/>
                    <a:pt x="113" y="29"/>
                    <a:pt x="113" y="30"/>
                  </a:cubicBezTo>
                  <a:cubicBezTo>
                    <a:pt x="113" y="31"/>
                    <a:pt x="113" y="31"/>
                    <a:pt x="113" y="32"/>
                  </a:cubicBezTo>
                  <a:cubicBezTo>
                    <a:pt x="113" y="32"/>
                    <a:pt x="113" y="32"/>
                    <a:pt x="113" y="33"/>
                  </a:cubicBezTo>
                  <a:cubicBezTo>
                    <a:pt x="114" y="34"/>
                    <a:pt x="113" y="35"/>
                    <a:pt x="113" y="36"/>
                  </a:cubicBezTo>
                  <a:cubicBezTo>
                    <a:pt x="113" y="36"/>
                    <a:pt x="113" y="37"/>
                    <a:pt x="113" y="38"/>
                  </a:cubicBezTo>
                  <a:lnTo>
                    <a:pt x="113" y="87"/>
                  </a:lnTo>
                  <a:lnTo>
                    <a:pt x="104" y="87"/>
                  </a:lnTo>
                  <a:lnTo>
                    <a:pt x="104" y="86"/>
                  </a:lnTo>
                  <a:cubicBezTo>
                    <a:pt x="104" y="69"/>
                    <a:pt x="104" y="53"/>
                    <a:pt x="104" y="36"/>
                  </a:cubicBezTo>
                  <a:cubicBezTo>
                    <a:pt x="104" y="35"/>
                    <a:pt x="104" y="34"/>
                    <a:pt x="103" y="33"/>
                  </a:cubicBezTo>
                  <a:cubicBezTo>
                    <a:pt x="103" y="33"/>
                    <a:pt x="103" y="32"/>
                    <a:pt x="103" y="31"/>
                  </a:cubicBezTo>
                  <a:cubicBezTo>
                    <a:pt x="103" y="30"/>
                    <a:pt x="103" y="29"/>
                    <a:pt x="102" y="27"/>
                  </a:cubicBezTo>
                  <a:cubicBezTo>
                    <a:pt x="102" y="26"/>
                    <a:pt x="102" y="26"/>
                    <a:pt x="102" y="25"/>
                  </a:cubicBezTo>
                  <a:cubicBezTo>
                    <a:pt x="101" y="24"/>
                    <a:pt x="101" y="23"/>
                    <a:pt x="100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99" y="20"/>
                    <a:pt x="99" y="19"/>
                    <a:pt x="98" y="18"/>
                  </a:cubicBezTo>
                  <a:cubicBezTo>
                    <a:pt x="97" y="17"/>
                    <a:pt x="96" y="16"/>
                    <a:pt x="95" y="15"/>
                  </a:cubicBezTo>
                  <a:cubicBezTo>
                    <a:pt x="95" y="14"/>
                    <a:pt x="94" y="14"/>
                    <a:pt x="93" y="13"/>
                  </a:cubicBezTo>
                  <a:cubicBezTo>
                    <a:pt x="92" y="13"/>
                    <a:pt x="92" y="12"/>
                    <a:pt x="91" y="12"/>
                  </a:cubicBezTo>
                  <a:cubicBezTo>
                    <a:pt x="91" y="12"/>
                    <a:pt x="89" y="11"/>
                    <a:pt x="88" y="11"/>
                  </a:cubicBezTo>
                  <a:cubicBezTo>
                    <a:pt x="87" y="11"/>
                    <a:pt x="86" y="10"/>
                    <a:pt x="85" y="10"/>
                  </a:cubicBezTo>
                  <a:cubicBezTo>
                    <a:pt x="84" y="10"/>
                    <a:pt x="84" y="10"/>
                    <a:pt x="83" y="10"/>
                  </a:cubicBezTo>
                  <a:cubicBezTo>
                    <a:pt x="82" y="10"/>
                    <a:pt x="81" y="10"/>
                    <a:pt x="80" y="10"/>
                  </a:cubicBezTo>
                  <a:cubicBezTo>
                    <a:pt x="79" y="10"/>
                    <a:pt x="79" y="11"/>
                    <a:pt x="78" y="11"/>
                  </a:cubicBezTo>
                  <a:cubicBezTo>
                    <a:pt x="77" y="11"/>
                    <a:pt x="76" y="12"/>
                    <a:pt x="75" y="12"/>
                  </a:cubicBezTo>
                  <a:cubicBezTo>
                    <a:pt x="74" y="12"/>
                    <a:pt x="73" y="13"/>
                    <a:pt x="72" y="14"/>
                  </a:cubicBezTo>
                  <a:cubicBezTo>
                    <a:pt x="71" y="14"/>
                    <a:pt x="70" y="15"/>
                    <a:pt x="69" y="15"/>
                  </a:cubicBezTo>
                  <a:cubicBezTo>
                    <a:pt x="69" y="16"/>
                    <a:pt x="68" y="17"/>
                    <a:pt x="67" y="17"/>
                  </a:cubicBezTo>
                  <a:cubicBezTo>
                    <a:pt x="66" y="19"/>
                    <a:pt x="65" y="20"/>
                    <a:pt x="65" y="21"/>
                  </a:cubicBezTo>
                  <a:cubicBezTo>
                    <a:pt x="64" y="23"/>
                    <a:pt x="63" y="24"/>
                    <a:pt x="63" y="26"/>
                  </a:cubicBezTo>
                  <a:cubicBezTo>
                    <a:pt x="63" y="26"/>
                    <a:pt x="63" y="27"/>
                    <a:pt x="63" y="27"/>
                  </a:cubicBezTo>
                  <a:cubicBezTo>
                    <a:pt x="62" y="28"/>
                    <a:pt x="62" y="28"/>
                    <a:pt x="62" y="29"/>
                  </a:cubicBezTo>
                  <a:cubicBezTo>
                    <a:pt x="62" y="30"/>
                    <a:pt x="62" y="31"/>
                    <a:pt x="62" y="32"/>
                  </a:cubicBezTo>
                  <a:cubicBezTo>
                    <a:pt x="62" y="33"/>
                    <a:pt x="62" y="34"/>
                    <a:pt x="62" y="35"/>
                  </a:cubicBezTo>
                  <a:cubicBezTo>
                    <a:pt x="61" y="37"/>
                    <a:pt x="62" y="40"/>
                    <a:pt x="62" y="43"/>
                  </a:cubicBezTo>
                  <a:cubicBezTo>
                    <a:pt x="62" y="46"/>
                    <a:pt x="62" y="49"/>
                    <a:pt x="62" y="52"/>
                  </a:cubicBezTo>
                  <a:lnTo>
                    <a:pt x="62" y="60"/>
                  </a:lnTo>
                  <a:lnTo>
                    <a:pt x="62" y="69"/>
                  </a:lnTo>
                  <a:lnTo>
                    <a:pt x="62" y="78"/>
                  </a:lnTo>
                  <a:lnTo>
                    <a:pt x="62" y="86"/>
                  </a:lnTo>
                  <a:lnTo>
                    <a:pt x="62" y="87"/>
                  </a:lnTo>
                  <a:lnTo>
                    <a:pt x="52" y="87"/>
                  </a:lnTo>
                  <a:lnTo>
                    <a:pt x="52" y="86"/>
                  </a:lnTo>
                  <a:cubicBezTo>
                    <a:pt x="52" y="69"/>
                    <a:pt x="52" y="52"/>
                    <a:pt x="52" y="35"/>
                  </a:cubicBezTo>
                  <a:cubicBezTo>
                    <a:pt x="52" y="35"/>
                    <a:pt x="52" y="34"/>
                    <a:pt x="52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1" y="31"/>
                    <a:pt x="51" y="31"/>
                  </a:cubicBezTo>
                  <a:cubicBezTo>
                    <a:pt x="51" y="31"/>
                    <a:pt x="51" y="30"/>
                    <a:pt x="51" y="30"/>
                  </a:cubicBezTo>
                  <a:cubicBezTo>
                    <a:pt x="51" y="29"/>
                    <a:pt x="51" y="27"/>
                    <a:pt x="50" y="25"/>
                  </a:cubicBezTo>
                  <a:cubicBezTo>
                    <a:pt x="49" y="24"/>
                    <a:pt x="49" y="23"/>
                    <a:pt x="48" y="22"/>
                  </a:cubicBezTo>
                  <a:cubicBezTo>
                    <a:pt x="48" y="21"/>
                    <a:pt x="47" y="20"/>
                    <a:pt x="47" y="19"/>
                  </a:cubicBezTo>
                  <a:cubicBezTo>
                    <a:pt x="46" y="18"/>
                    <a:pt x="45" y="17"/>
                    <a:pt x="45" y="16"/>
                  </a:cubicBezTo>
                  <a:cubicBezTo>
                    <a:pt x="43" y="15"/>
                    <a:pt x="42" y="14"/>
                    <a:pt x="41" y="13"/>
                  </a:cubicBezTo>
                  <a:cubicBezTo>
                    <a:pt x="39" y="12"/>
                    <a:pt x="38" y="11"/>
                    <a:pt x="36" y="11"/>
                  </a:cubicBezTo>
                  <a:cubicBezTo>
                    <a:pt x="36" y="11"/>
                    <a:pt x="35" y="11"/>
                    <a:pt x="35" y="10"/>
                  </a:cubicBezTo>
                  <a:cubicBezTo>
                    <a:pt x="34" y="10"/>
                    <a:pt x="33" y="10"/>
                    <a:pt x="33" y="10"/>
                  </a:cubicBezTo>
                  <a:cubicBezTo>
                    <a:pt x="32" y="10"/>
                    <a:pt x="32" y="10"/>
                    <a:pt x="31" y="10"/>
                  </a:cubicBezTo>
                  <a:cubicBezTo>
                    <a:pt x="31" y="10"/>
                    <a:pt x="30" y="10"/>
                    <a:pt x="30" y="10"/>
                  </a:cubicBezTo>
                  <a:cubicBezTo>
                    <a:pt x="29" y="10"/>
                    <a:pt x="29" y="10"/>
                    <a:pt x="28" y="10"/>
                  </a:cubicBezTo>
                  <a:cubicBezTo>
                    <a:pt x="28" y="10"/>
                    <a:pt x="27" y="10"/>
                    <a:pt x="26" y="11"/>
                  </a:cubicBezTo>
                  <a:cubicBezTo>
                    <a:pt x="25" y="11"/>
                    <a:pt x="24" y="11"/>
                    <a:pt x="23" y="11"/>
                  </a:cubicBezTo>
                  <a:cubicBezTo>
                    <a:pt x="22" y="12"/>
                    <a:pt x="21" y="13"/>
                    <a:pt x="20" y="13"/>
                  </a:cubicBezTo>
                  <a:cubicBezTo>
                    <a:pt x="18" y="14"/>
                    <a:pt x="17" y="16"/>
                    <a:pt x="16" y="17"/>
                  </a:cubicBezTo>
                  <a:cubicBezTo>
                    <a:pt x="15" y="18"/>
                    <a:pt x="14" y="19"/>
                    <a:pt x="14" y="21"/>
                  </a:cubicBezTo>
                  <a:cubicBezTo>
                    <a:pt x="13" y="21"/>
                    <a:pt x="13" y="22"/>
                    <a:pt x="12" y="23"/>
                  </a:cubicBezTo>
                  <a:cubicBezTo>
                    <a:pt x="12" y="24"/>
                    <a:pt x="12" y="25"/>
                    <a:pt x="12" y="26"/>
                  </a:cubicBezTo>
                  <a:cubicBezTo>
                    <a:pt x="11" y="27"/>
                    <a:pt x="11" y="28"/>
                    <a:pt x="11" y="29"/>
                  </a:cubicBezTo>
                  <a:cubicBezTo>
                    <a:pt x="11" y="29"/>
                    <a:pt x="11" y="30"/>
                    <a:pt x="11" y="30"/>
                  </a:cubicBezTo>
                  <a:cubicBezTo>
                    <a:pt x="11" y="31"/>
                    <a:pt x="11" y="31"/>
                    <a:pt x="10" y="32"/>
                  </a:cubicBezTo>
                  <a:cubicBezTo>
                    <a:pt x="10" y="32"/>
                    <a:pt x="10" y="33"/>
                    <a:pt x="10" y="34"/>
                  </a:cubicBezTo>
                  <a:cubicBezTo>
                    <a:pt x="10" y="35"/>
                    <a:pt x="10" y="35"/>
                    <a:pt x="10" y="36"/>
                  </a:cubicBezTo>
                  <a:cubicBezTo>
                    <a:pt x="10" y="53"/>
                    <a:pt x="10" y="70"/>
                    <a:pt x="10" y="86"/>
                  </a:cubicBezTo>
                  <a:lnTo>
                    <a:pt x="10" y="87"/>
                  </a:lnTo>
                  <a:lnTo>
                    <a:pt x="0" y="8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79" name="Freeform 6"/>
            <p:cNvSpPr>
              <a:spLocks/>
            </p:cNvSpPr>
            <p:nvPr/>
          </p:nvSpPr>
          <p:spPr bwMode="auto">
            <a:xfrm>
              <a:off x="1364401" y="5644356"/>
              <a:ext cx="23813" cy="104775"/>
            </a:xfrm>
            <a:custGeom>
              <a:avLst/>
              <a:gdLst>
                <a:gd name="T0" fmla="*/ 0 w 25"/>
                <a:gd name="T1" fmla="*/ 110 h 110"/>
                <a:gd name="T2" fmla="*/ 0 w 25"/>
                <a:gd name="T3" fmla="*/ 110 h 110"/>
                <a:gd name="T4" fmla="*/ 0 w 25"/>
                <a:gd name="T5" fmla="*/ 99 h 110"/>
                <a:gd name="T6" fmla="*/ 0 w 25"/>
                <a:gd name="T7" fmla="*/ 99 h 110"/>
                <a:gd name="T8" fmla="*/ 2 w 25"/>
                <a:gd name="T9" fmla="*/ 99 h 110"/>
                <a:gd name="T10" fmla="*/ 4 w 25"/>
                <a:gd name="T11" fmla="*/ 99 h 110"/>
                <a:gd name="T12" fmla="*/ 6 w 25"/>
                <a:gd name="T13" fmla="*/ 98 h 110"/>
                <a:gd name="T14" fmla="*/ 9 w 25"/>
                <a:gd name="T15" fmla="*/ 96 h 110"/>
                <a:gd name="T16" fmla="*/ 11 w 25"/>
                <a:gd name="T17" fmla="*/ 94 h 110"/>
                <a:gd name="T18" fmla="*/ 12 w 25"/>
                <a:gd name="T19" fmla="*/ 92 h 110"/>
                <a:gd name="T20" fmla="*/ 13 w 25"/>
                <a:gd name="T21" fmla="*/ 91 h 110"/>
                <a:gd name="T22" fmla="*/ 14 w 25"/>
                <a:gd name="T23" fmla="*/ 88 h 110"/>
                <a:gd name="T24" fmla="*/ 14 w 25"/>
                <a:gd name="T25" fmla="*/ 87 h 110"/>
                <a:gd name="T26" fmla="*/ 15 w 25"/>
                <a:gd name="T27" fmla="*/ 83 h 110"/>
                <a:gd name="T28" fmla="*/ 15 w 25"/>
                <a:gd name="T29" fmla="*/ 81 h 110"/>
                <a:gd name="T30" fmla="*/ 15 w 25"/>
                <a:gd name="T31" fmla="*/ 79 h 110"/>
                <a:gd name="T32" fmla="*/ 15 w 25"/>
                <a:gd name="T33" fmla="*/ 75 h 110"/>
                <a:gd name="T34" fmla="*/ 15 w 25"/>
                <a:gd name="T35" fmla="*/ 0 h 110"/>
                <a:gd name="T36" fmla="*/ 15 w 25"/>
                <a:gd name="T37" fmla="*/ 0 h 110"/>
                <a:gd name="T38" fmla="*/ 25 w 25"/>
                <a:gd name="T39" fmla="*/ 0 h 110"/>
                <a:gd name="T40" fmla="*/ 25 w 25"/>
                <a:gd name="T41" fmla="*/ 0 h 110"/>
                <a:gd name="T42" fmla="*/ 25 w 25"/>
                <a:gd name="T43" fmla="*/ 81 h 110"/>
                <a:gd name="T44" fmla="*/ 25 w 25"/>
                <a:gd name="T45" fmla="*/ 82 h 110"/>
                <a:gd name="T46" fmla="*/ 25 w 25"/>
                <a:gd name="T47" fmla="*/ 84 h 110"/>
                <a:gd name="T48" fmla="*/ 25 w 25"/>
                <a:gd name="T49" fmla="*/ 86 h 110"/>
                <a:gd name="T50" fmla="*/ 25 w 25"/>
                <a:gd name="T51" fmla="*/ 87 h 110"/>
                <a:gd name="T52" fmla="*/ 24 w 25"/>
                <a:gd name="T53" fmla="*/ 88 h 110"/>
                <a:gd name="T54" fmla="*/ 24 w 25"/>
                <a:gd name="T55" fmla="*/ 89 h 110"/>
                <a:gd name="T56" fmla="*/ 23 w 25"/>
                <a:gd name="T57" fmla="*/ 93 h 110"/>
                <a:gd name="T58" fmla="*/ 22 w 25"/>
                <a:gd name="T59" fmla="*/ 96 h 110"/>
                <a:gd name="T60" fmla="*/ 20 w 25"/>
                <a:gd name="T61" fmla="*/ 99 h 110"/>
                <a:gd name="T62" fmla="*/ 17 w 25"/>
                <a:gd name="T63" fmla="*/ 103 h 110"/>
                <a:gd name="T64" fmla="*/ 15 w 25"/>
                <a:gd name="T65" fmla="*/ 105 h 110"/>
                <a:gd name="T66" fmla="*/ 11 w 25"/>
                <a:gd name="T67" fmla="*/ 108 h 110"/>
                <a:gd name="T68" fmla="*/ 7 w 25"/>
                <a:gd name="T69" fmla="*/ 110 h 110"/>
                <a:gd name="T70" fmla="*/ 5 w 25"/>
                <a:gd name="T71" fmla="*/ 110 h 110"/>
                <a:gd name="T72" fmla="*/ 3 w 25"/>
                <a:gd name="T73" fmla="*/ 110 h 110"/>
                <a:gd name="T74" fmla="*/ 2 w 25"/>
                <a:gd name="T75" fmla="*/ 110 h 110"/>
                <a:gd name="T76" fmla="*/ 0 w 25"/>
                <a:gd name="T77" fmla="*/ 110 h 110"/>
                <a:gd name="T78" fmla="*/ 0 w 25"/>
                <a:gd name="T79" fmla="*/ 110 h 110"/>
                <a:gd name="T80" fmla="*/ 0 w 25"/>
                <a:gd name="T81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110">
                  <a:moveTo>
                    <a:pt x="0" y="110"/>
                  </a:moveTo>
                  <a:lnTo>
                    <a:pt x="0" y="110"/>
                  </a:lnTo>
                  <a:lnTo>
                    <a:pt x="0" y="99"/>
                  </a:lnTo>
                  <a:cubicBezTo>
                    <a:pt x="0" y="99"/>
                    <a:pt x="0" y="99"/>
                    <a:pt x="0" y="99"/>
                  </a:cubicBezTo>
                  <a:cubicBezTo>
                    <a:pt x="1" y="99"/>
                    <a:pt x="1" y="99"/>
                    <a:pt x="2" y="99"/>
                  </a:cubicBezTo>
                  <a:cubicBezTo>
                    <a:pt x="3" y="99"/>
                    <a:pt x="3" y="99"/>
                    <a:pt x="4" y="99"/>
                  </a:cubicBezTo>
                  <a:cubicBezTo>
                    <a:pt x="5" y="98"/>
                    <a:pt x="5" y="98"/>
                    <a:pt x="6" y="98"/>
                  </a:cubicBezTo>
                  <a:cubicBezTo>
                    <a:pt x="7" y="98"/>
                    <a:pt x="8" y="97"/>
                    <a:pt x="9" y="96"/>
                  </a:cubicBezTo>
                  <a:cubicBezTo>
                    <a:pt x="10" y="96"/>
                    <a:pt x="10" y="95"/>
                    <a:pt x="11" y="94"/>
                  </a:cubicBezTo>
                  <a:cubicBezTo>
                    <a:pt x="11" y="94"/>
                    <a:pt x="12" y="93"/>
                    <a:pt x="12" y="92"/>
                  </a:cubicBezTo>
                  <a:cubicBezTo>
                    <a:pt x="12" y="92"/>
                    <a:pt x="13" y="91"/>
                    <a:pt x="13" y="91"/>
                  </a:cubicBezTo>
                  <a:cubicBezTo>
                    <a:pt x="13" y="90"/>
                    <a:pt x="14" y="89"/>
                    <a:pt x="14" y="88"/>
                  </a:cubicBezTo>
                  <a:cubicBezTo>
                    <a:pt x="14" y="88"/>
                    <a:pt x="14" y="87"/>
                    <a:pt x="14" y="87"/>
                  </a:cubicBezTo>
                  <a:cubicBezTo>
                    <a:pt x="14" y="85"/>
                    <a:pt x="15" y="84"/>
                    <a:pt x="15" y="83"/>
                  </a:cubicBezTo>
                  <a:cubicBezTo>
                    <a:pt x="15" y="83"/>
                    <a:pt x="15" y="82"/>
                    <a:pt x="15" y="81"/>
                  </a:cubicBezTo>
                  <a:cubicBezTo>
                    <a:pt x="15" y="81"/>
                    <a:pt x="15" y="80"/>
                    <a:pt x="15" y="79"/>
                  </a:cubicBezTo>
                  <a:cubicBezTo>
                    <a:pt x="15" y="78"/>
                    <a:pt x="15" y="77"/>
                    <a:pt x="15" y="75"/>
                  </a:cubicBezTo>
                  <a:cubicBezTo>
                    <a:pt x="15" y="50"/>
                    <a:pt x="15" y="25"/>
                    <a:pt x="15" y="0"/>
                  </a:cubicBezTo>
                  <a:lnTo>
                    <a:pt x="15" y="0"/>
                  </a:lnTo>
                  <a:lnTo>
                    <a:pt x="25" y="0"/>
                  </a:lnTo>
                  <a:cubicBezTo>
                    <a:pt x="25" y="0"/>
                    <a:pt x="25" y="0"/>
                    <a:pt x="25" y="0"/>
                  </a:cubicBezTo>
                  <a:cubicBezTo>
                    <a:pt x="25" y="27"/>
                    <a:pt x="25" y="54"/>
                    <a:pt x="25" y="81"/>
                  </a:cubicBezTo>
                  <a:cubicBezTo>
                    <a:pt x="25" y="81"/>
                    <a:pt x="25" y="82"/>
                    <a:pt x="25" y="82"/>
                  </a:cubicBezTo>
                  <a:cubicBezTo>
                    <a:pt x="25" y="83"/>
                    <a:pt x="25" y="83"/>
                    <a:pt x="25" y="84"/>
                  </a:cubicBezTo>
                  <a:cubicBezTo>
                    <a:pt x="25" y="85"/>
                    <a:pt x="25" y="85"/>
                    <a:pt x="25" y="86"/>
                  </a:cubicBezTo>
                  <a:cubicBezTo>
                    <a:pt x="25" y="86"/>
                    <a:pt x="25" y="87"/>
                    <a:pt x="25" y="87"/>
                  </a:cubicBezTo>
                  <a:cubicBezTo>
                    <a:pt x="25" y="87"/>
                    <a:pt x="25" y="87"/>
                    <a:pt x="24" y="88"/>
                  </a:cubicBezTo>
                  <a:cubicBezTo>
                    <a:pt x="24" y="88"/>
                    <a:pt x="24" y="88"/>
                    <a:pt x="24" y="89"/>
                  </a:cubicBezTo>
                  <a:cubicBezTo>
                    <a:pt x="24" y="90"/>
                    <a:pt x="24" y="92"/>
                    <a:pt x="23" y="93"/>
                  </a:cubicBezTo>
                  <a:cubicBezTo>
                    <a:pt x="23" y="94"/>
                    <a:pt x="23" y="95"/>
                    <a:pt x="22" y="96"/>
                  </a:cubicBezTo>
                  <a:cubicBezTo>
                    <a:pt x="22" y="97"/>
                    <a:pt x="21" y="98"/>
                    <a:pt x="20" y="99"/>
                  </a:cubicBezTo>
                  <a:cubicBezTo>
                    <a:pt x="19" y="101"/>
                    <a:pt x="18" y="102"/>
                    <a:pt x="17" y="103"/>
                  </a:cubicBezTo>
                  <a:cubicBezTo>
                    <a:pt x="16" y="104"/>
                    <a:pt x="15" y="105"/>
                    <a:pt x="15" y="105"/>
                  </a:cubicBezTo>
                  <a:cubicBezTo>
                    <a:pt x="13" y="106"/>
                    <a:pt x="12" y="107"/>
                    <a:pt x="11" y="108"/>
                  </a:cubicBezTo>
                  <a:cubicBezTo>
                    <a:pt x="10" y="108"/>
                    <a:pt x="8" y="109"/>
                    <a:pt x="7" y="110"/>
                  </a:cubicBezTo>
                  <a:cubicBezTo>
                    <a:pt x="6" y="110"/>
                    <a:pt x="5" y="110"/>
                    <a:pt x="5" y="110"/>
                  </a:cubicBezTo>
                  <a:cubicBezTo>
                    <a:pt x="4" y="110"/>
                    <a:pt x="4" y="110"/>
                    <a:pt x="3" y="110"/>
                  </a:cubicBezTo>
                  <a:cubicBezTo>
                    <a:pt x="3" y="110"/>
                    <a:pt x="2" y="110"/>
                    <a:pt x="2" y="110"/>
                  </a:cubicBezTo>
                  <a:cubicBezTo>
                    <a:pt x="1" y="110"/>
                    <a:pt x="1" y="110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80" name="Freeform 7"/>
            <p:cNvSpPr>
              <a:spLocks/>
            </p:cNvSpPr>
            <p:nvPr/>
          </p:nvSpPr>
          <p:spPr bwMode="auto">
            <a:xfrm>
              <a:off x="1378688" y="5615781"/>
              <a:ext cx="9525" cy="12700"/>
            </a:xfrm>
            <a:custGeom>
              <a:avLst/>
              <a:gdLst>
                <a:gd name="T0" fmla="*/ 10 w 10"/>
                <a:gd name="T1" fmla="*/ 0 h 14"/>
                <a:gd name="T2" fmla="*/ 10 w 10"/>
                <a:gd name="T3" fmla="*/ 0 h 14"/>
                <a:gd name="T4" fmla="*/ 10 w 10"/>
                <a:gd name="T5" fmla="*/ 13 h 14"/>
                <a:gd name="T6" fmla="*/ 0 w 10"/>
                <a:gd name="T7" fmla="*/ 13 h 14"/>
                <a:gd name="T8" fmla="*/ 0 w 10"/>
                <a:gd name="T9" fmla="*/ 0 h 14"/>
                <a:gd name="T10" fmla="*/ 10 w 10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4">
                  <a:moveTo>
                    <a:pt x="10" y="0"/>
                  </a:moveTo>
                  <a:lnTo>
                    <a:pt x="10" y="0"/>
                  </a:lnTo>
                  <a:lnTo>
                    <a:pt x="10" y="13"/>
                  </a:lnTo>
                  <a:cubicBezTo>
                    <a:pt x="9" y="13"/>
                    <a:pt x="3" y="14"/>
                    <a:pt x="0" y="13"/>
                  </a:cubicBez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81" name="Freeform 8"/>
            <p:cNvSpPr>
              <a:spLocks noEditPoints="1"/>
            </p:cNvSpPr>
            <p:nvPr/>
          </p:nvSpPr>
          <p:spPr bwMode="auto">
            <a:xfrm>
              <a:off x="1404088" y="5641181"/>
              <a:ext cx="76200" cy="85725"/>
            </a:xfrm>
            <a:custGeom>
              <a:avLst/>
              <a:gdLst>
                <a:gd name="T0" fmla="*/ 80 w 80"/>
                <a:gd name="T1" fmla="*/ 45 h 89"/>
                <a:gd name="T2" fmla="*/ 79 w 80"/>
                <a:gd name="T3" fmla="*/ 40 h 89"/>
                <a:gd name="T4" fmla="*/ 78 w 80"/>
                <a:gd name="T5" fmla="*/ 34 h 89"/>
                <a:gd name="T6" fmla="*/ 75 w 80"/>
                <a:gd name="T7" fmla="*/ 25 h 89"/>
                <a:gd name="T8" fmla="*/ 72 w 80"/>
                <a:gd name="T9" fmla="*/ 18 h 89"/>
                <a:gd name="T10" fmla="*/ 66 w 80"/>
                <a:gd name="T11" fmla="*/ 12 h 89"/>
                <a:gd name="T12" fmla="*/ 62 w 80"/>
                <a:gd name="T13" fmla="*/ 8 h 89"/>
                <a:gd name="T14" fmla="*/ 53 w 80"/>
                <a:gd name="T15" fmla="*/ 3 h 89"/>
                <a:gd name="T16" fmla="*/ 46 w 80"/>
                <a:gd name="T17" fmla="*/ 1 h 89"/>
                <a:gd name="T18" fmla="*/ 37 w 80"/>
                <a:gd name="T19" fmla="*/ 1 h 89"/>
                <a:gd name="T20" fmla="*/ 33 w 80"/>
                <a:gd name="T21" fmla="*/ 1 h 89"/>
                <a:gd name="T22" fmla="*/ 28 w 80"/>
                <a:gd name="T23" fmla="*/ 2 h 89"/>
                <a:gd name="T24" fmla="*/ 18 w 80"/>
                <a:gd name="T25" fmla="*/ 7 h 89"/>
                <a:gd name="T26" fmla="*/ 10 w 80"/>
                <a:gd name="T27" fmla="*/ 15 h 89"/>
                <a:gd name="T28" fmla="*/ 4 w 80"/>
                <a:gd name="T29" fmla="*/ 24 h 89"/>
                <a:gd name="T30" fmla="*/ 2 w 80"/>
                <a:gd name="T31" fmla="*/ 30 h 89"/>
                <a:gd name="T32" fmla="*/ 0 w 80"/>
                <a:gd name="T33" fmla="*/ 37 h 89"/>
                <a:gd name="T34" fmla="*/ 0 w 80"/>
                <a:gd name="T35" fmla="*/ 42 h 89"/>
                <a:gd name="T36" fmla="*/ 0 w 80"/>
                <a:gd name="T37" fmla="*/ 52 h 89"/>
                <a:gd name="T38" fmla="*/ 1 w 80"/>
                <a:gd name="T39" fmla="*/ 57 h 89"/>
                <a:gd name="T40" fmla="*/ 5 w 80"/>
                <a:gd name="T41" fmla="*/ 67 h 89"/>
                <a:gd name="T42" fmla="*/ 10 w 80"/>
                <a:gd name="T43" fmla="*/ 74 h 89"/>
                <a:gd name="T44" fmla="*/ 14 w 80"/>
                <a:gd name="T45" fmla="*/ 79 h 89"/>
                <a:gd name="T46" fmla="*/ 25 w 80"/>
                <a:gd name="T47" fmla="*/ 86 h 89"/>
                <a:gd name="T48" fmla="*/ 32 w 80"/>
                <a:gd name="T49" fmla="*/ 88 h 89"/>
                <a:gd name="T50" fmla="*/ 35 w 80"/>
                <a:gd name="T51" fmla="*/ 89 h 89"/>
                <a:gd name="T52" fmla="*/ 39 w 80"/>
                <a:gd name="T53" fmla="*/ 89 h 89"/>
                <a:gd name="T54" fmla="*/ 46 w 80"/>
                <a:gd name="T55" fmla="*/ 89 h 89"/>
                <a:gd name="T56" fmla="*/ 50 w 80"/>
                <a:gd name="T57" fmla="*/ 88 h 89"/>
                <a:gd name="T58" fmla="*/ 56 w 80"/>
                <a:gd name="T59" fmla="*/ 86 h 89"/>
                <a:gd name="T60" fmla="*/ 64 w 80"/>
                <a:gd name="T61" fmla="*/ 82 h 89"/>
                <a:gd name="T62" fmla="*/ 71 w 80"/>
                <a:gd name="T63" fmla="*/ 75 h 89"/>
                <a:gd name="T64" fmla="*/ 76 w 80"/>
                <a:gd name="T65" fmla="*/ 69 h 89"/>
                <a:gd name="T66" fmla="*/ 76 w 80"/>
                <a:gd name="T67" fmla="*/ 65 h 89"/>
                <a:gd name="T68" fmla="*/ 69 w 80"/>
                <a:gd name="T69" fmla="*/ 62 h 89"/>
                <a:gd name="T70" fmla="*/ 64 w 80"/>
                <a:gd name="T71" fmla="*/ 68 h 89"/>
                <a:gd name="T72" fmla="*/ 55 w 80"/>
                <a:gd name="T73" fmla="*/ 75 h 89"/>
                <a:gd name="T74" fmla="*/ 48 w 80"/>
                <a:gd name="T75" fmla="*/ 78 h 89"/>
                <a:gd name="T76" fmla="*/ 42 w 80"/>
                <a:gd name="T77" fmla="*/ 79 h 89"/>
                <a:gd name="T78" fmla="*/ 37 w 80"/>
                <a:gd name="T79" fmla="*/ 79 h 89"/>
                <a:gd name="T80" fmla="*/ 32 w 80"/>
                <a:gd name="T81" fmla="*/ 78 h 89"/>
                <a:gd name="T82" fmla="*/ 20 w 80"/>
                <a:gd name="T83" fmla="*/ 71 h 89"/>
                <a:gd name="T84" fmla="*/ 11 w 80"/>
                <a:gd name="T85" fmla="*/ 57 h 89"/>
                <a:gd name="T86" fmla="*/ 10 w 80"/>
                <a:gd name="T87" fmla="*/ 49 h 89"/>
                <a:gd name="T88" fmla="*/ 11 w 80"/>
                <a:gd name="T89" fmla="*/ 37 h 89"/>
                <a:gd name="T90" fmla="*/ 12 w 80"/>
                <a:gd name="T91" fmla="*/ 32 h 89"/>
                <a:gd name="T92" fmla="*/ 17 w 80"/>
                <a:gd name="T93" fmla="*/ 23 h 89"/>
                <a:gd name="T94" fmla="*/ 19 w 80"/>
                <a:gd name="T95" fmla="*/ 19 h 89"/>
                <a:gd name="T96" fmla="*/ 26 w 80"/>
                <a:gd name="T97" fmla="*/ 14 h 89"/>
                <a:gd name="T98" fmla="*/ 35 w 80"/>
                <a:gd name="T99" fmla="*/ 11 h 89"/>
                <a:gd name="T100" fmla="*/ 39 w 80"/>
                <a:gd name="T101" fmla="*/ 10 h 89"/>
                <a:gd name="T102" fmla="*/ 47 w 80"/>
                <a:gd name="T103" fmla="*/ 11 h 89"/>
                <a:gd name="T104" fmla="*/ 54 w 80"/>
                <a:gd name="T105" fmla="*/ 14 h 89"/>
                <a:gd name="T106" fmla="*/ 60 w 80"/>
                <a:gd name="T107" fmla="*/ 19 h 89"/>
                <a:gd name="T108" fmla="*/ 67 w 80"/>
                <a:gd name="T109" fmla="*/ 31 h 89"/>
                <a:gd name="T110" fmla="*/ 69 w 80"/>
                <a:gd name="T111" fmla="*/ 38 h 89"/>
                <a:gd name="T112" fmla="*/ 68 w 80"/>
                <a:gd name="T113" fmla="*/ 39 h 89"/>
                <a:gd name="T114" fmla="*/ 11 w 80"/>
                <a:gd name="T115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0" h="89">
                  <a:moveTo>
                    <a:pt x="80" y="49"/>
                  </a:moveTo>
                  <a:lnTo>
                    <a:pt x="80" y="49"/>
                  </a:lnTo>
                  <a:lnTo>
                    <a:pt x="80" y="45"/>
                  </a:lnTo>
                  <a:cubicBezTo>
                    <a:pt x="79" y="45"/>
                    <a:pt x="79" y="45"/>
                    <a:pt x="79" y="45"/>
                  </a:cubicBezTo>
                  <a:cubicBezTo>
                    <a:pt x="79" y="44"/>
                    <a:pt x="79" y="42"/>
                    <a:pt x="79" y="41"/>
                  </a:cubicBezTo>
                  <a:cubicBezTo>
                    <a:pt x="79" y="41"/>
                    <a:pt x="79" y="40"/>
                    <a:pt x="79" y="40"/>
                  </a:cubicBezTo>
                  <a:cubicBezTo>
                    <a:pt x="79" y="39"/>
                    <a:pt x="79" y="39"/>
                    <a:pt x="79" y="38"/>
                  </a:cubicBezTo>
                  <a:cubicBezTo>
                    <a:pt x="79" y="37"/>
                    <a:pt x="79" y="36"/>
                    <a:pt x="79" y="36"/>
                  </a:cubicBezTo>
                  <a:cubicBezTo>
                    <a:pt x="78" y="35"/>
                    <a:pt x="78" y="35"/>
                    <a:pt x="78" y="34"/>
                  </a:cubicBezTo>
                  <a:cubicBezTo>
                    <a:pt x="78" y="33"/>
                    <a:pt x="78" y="33"/>
                    <a:pt x="78" y="32"/>
                  </a:cubicBezTo>
                  <a:cubicBezTo>
                    <a:pt x="77" y="30"/>
                    <a:pt x="77" y="29"/>
                    <a:pt x="76" y="28"/>
                  </a:cubicBezTo>
                  <a:cubicBezTo>
                    <a:pt x="76" y="27"/>
                    <a:pt x="76" y="26"/>
                    <a:pt x="75" y="25"/>
                  </a:cubicBezTo>
                  <a:cubicBezTo>
                    <a:pt x="75" y="24"/>
                    <a:pt x="74" y="24"/>
                    <a:pt x="74" y="23"/>
                  </a:cubicBezTo>
                  <a:cubicBezTo>
                    <a:pt x="74" y="22"/>
                    <a:pt x="74" y="22"/>
                    <a:pt x="73" y="21"/>
                  </a:cubicBezTo>
                  <a:cubicBezTo>
                    <a:pt x="73" y="20"/>
                    <a:pt x="72" y="19"/>
                    <a:pt x="72" y="18"/>
                  </a:cubicBezTo>
                  <a:cubicBezTo>
                    <a:pt x="71" y="18"/>
                    <a:pt x="71" y="17"/>
                    <a:pt x="70" y="17"/>
                  </a:cubicBezTo>
                  <a:cubicBezTo>
                    <a:pt x="70" y="16"/>
                    <a:pt x="69" y="15"/>
                    <a:pt x="69" y="15"/>
                  </a:cubicBezTo>
                  <a:cubicBezTo>
                    <a:pt x="68" y="14"/>
                    <a:pt x="67" y="13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5" y="11"/>
                    <a:pt x="65" y="10"/>
                    <a:pt x="64" y="10"/>
                  </a:cubicBezTo>
                  <a:cubicBezTo>
                    <a:pt x="63" y="9"/>
                    <a:pt x="63" y="9"/>
                    <a:pt x="62" y="8"/>
                  </a:cubicBezTo>
                  <a:cubicBezTo>
                    <a:pt x="62" y="8"/>
                    <a:pt x="61" y="7"/>
                    <a:pt x="60" y="7"/>
                  </a:cubicBezTo>
                  <a:cubicBezTo>
                    <a:pt x="59" y="6"/>
                    <a:pt x="59" y="6"/>
                    <a:pt x="58" y="5"/>
                  </a:cubicBezTo>
                  <a:cubicBezTo>
                    <a:pt x="56" y="5"/>
                    <a:pt x="55" y="4"/>
                    <a:pt x="53" y="3"/>
                  </a:cubicBezTo>
                  <a:cubicBezTo>
                    <a:pt x="52" y="3"/>
                    <a:pt x="51" y="2"/>
                    <a:pt x="50" y="2"/>
                  </a:cubicBezTo>
                  <a:cubicBezTo>
                    <a:pt x="49" y="2"/>
                    <a:pt x="48" y="2"/>
                    <a:pt x="48" y="1"/>
                  </a:cubicBezTo>
                  <a:cubicBezTo>
                    <a:pt x="47" y="1"/>
                    <a:pt x="46" y="1"/>
                    <a:pt x="46" y="1"/>
                  </a:cubicBezTo>
                  <a:cubicBezTo>
                    <a:pt x="45" y="1"/>
                    <a:pt x="44" y="1"/>
                    <a:pt x="43" y="1"/>
                  </a:cubicBezTo>
                  <a:cubicBezTo>
                    <a:pt x="42" y="1"/>
                    <a:pt x="41" y="0"/>
                    <a:pt x="40" y="0"/>
                  </a:cubicBezTo>
                  <a:cubicBezTo>
                    <a:pt x="39" y="0"/>
                    <a:pt x="38" y="0"/>
                    <a:pt x="37" y="1"/>
                  </a:cubicBezTo>
                  <a:cubicBezTo>
                    <a:pt x="36" y="1"/>
                    <a:pt x="36" y="1"/>
                    <a:pt x="35" y="1"/>
                  </a:cubicBezTo>
                  <a:cubicBezTo>
                    <a:pt x="35" y="1"/>
                    <a:pt x="34" y="1"/>
                    <a:pt x="34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2" y="1"/>
                    <a:pt x="32" y="1"/>
                    <a:pt x="31" y="1"/>
                  </a:cubicBezTo>
                  <a:cubicBezTo>
                    <a:pt x="31" y="2"/>
                    <a:pt x="30" y="1"/>
                    <a:pt x="30" y="2"/>
                  </a:cubicBezTo>
                  <a:cubicBezTo>
                    <a:pt x="29" y="2"/>
                    <a:pt x="28" y="2"/>
                    <a:pt x="28" y="2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5" y="4"/>
                    <a:pt x="23" y="4"/>
                    <a:pt x="22" y="5"/>
                  </a:cubicBezTo>
                  <a:cubicBezTo>
                    <a:pt x="21" y="6"/>
                    <a:pt x="19" y="6"/>
                    <a:pt x="18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4" y="11"/>
                    <a:pt x="13" y="12"/>
                    <a:pt x="12" y="13"/>
                  </a:cubicBezTo>
                  <a:cubicBezTo>
                    <a:pt x="11" y="13"/>
                    <a:pt x="11" y="14"/>
                    <a:pt x="10" y="15"/>
                  </a:cubicBezTo>
                  <a:cubicBezTo>
                    <a:pt x="9" y="16"/>
                    <a:pt x="9" y="16"/>
                    <a:pt x="8" y="17"/>
                  </a:cubicBezTo>
                  <a:cubicBezTo>
                    <a:pt x="8" y="18"/>
                    <a:pt x="7" y="19"/>
                    <a:pt x="7" y="20"/>
                  </a:cubicBezTo>
                  <a:cubicBezTo>
                    <a:pt x="6" y="21"/>
                    <a:pt x="5" y="23"/>
                    <a:pt x="4" y="24"/>
                  </a:cubicBezTo>
                  <a:cubicBezTo>
                    <a:pt x="4" y="25"/>
                    <a:pt x="3" y="25"/>
                    <a:pt x="3" y="26"/>
                  </a:cubicBezTo>
                  <a:cubicBezTo>
                    <a:pt x="3" y="27"/>
                    <a:pt x="3" y="27"/>
                    <a:pt x="3" y="28"/>
                  </a:cubicBezTo>
                  <a:cubicBezTo>
                    <a:pt x="2" y="29"/>
                    <a:pt x="2" y="29"/>
                    <a:pt x="2" y="30"/>
                  </a:cubicBezTo>
                  <a:cubicBezTo>
                    <a:pt x="1" y="31"/>
                    <a:pt x="1" y="32"/>
                    <a:pt x="1" y="33"/>
                  </a:cubicBezTo>
                  <a:cubicBezTo>
                    <a:pt x="1" y="34"/>
                    <a:pt x="1" y="34"/>
                    <a:pt x="0" y="35"/>
                  </a:cubicBezTo>
                  <a:cubicBezTo>
                    <a:pt x="0" y="36"/>
                    <a:pt x="0" y="37"/>
                    <a:pt x="0" y="3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0"/>
                    <a:pt x="0" y="41"/>
                    <a:pt x="0" y="42"/>
                  </a:cubicBezTo>
                  <a:cubicBezTo>
                    <a:pt x="0" y="43"/>
                    <a:pt x="0" y="44"/>
                    <a:pt x="0" y="45"/>
                  </a:cubicBezTo>
                  <a:cubicBezTo>
                    <a:pt x="0" y="46"/>
                    <a:pt x="0" y="48"/>
                    <a:pt x="0" y="49"/>
                  </a:cubicBezTo>
                  <a:cubicBezTo>
                    <a:pt x="0" y="50"/>
                    <a:pt x="0" y="51"/>
                    <a:pt x="0" y="52"/>
                  </a:cubicBezTo>
                  <a:cubicBezTo>
                    <a:pt x="0" y="52"/>
                    <a:pt x="0" y="53"/>
                    <a:pt x="0" y="53"/>
                  </a:cubicBezTo>
                  <a:cubicBezTo>
                    <a:pt x="0" y="54"/>
                    <a:pt x="0" y="54"/>
                    <a:pt x="1" y="54"/>
                  </a:cubicBezTo>
                  <a:cubicBezTo>
                    <a:pt x="1" y="55"/>
                    <a:pt x="1" y="56"/>
                    <a:pt x="1" y="57"/>
                  </a:cubicBezTo>
                  <a:cubicBezTo>
                    <a:pt x="1" y="58"/>
                    <a:pt x="2" y="59"/>
                    <a:pt x="2" y="60"/>
                  </a:cubicBezTo>
                  <a:cubicBezTo>
                    <a:pt x="2" y="61"/>
                    <a:pt x="3" y="62"/>
                    <a:pt x="3" y="63"/>
                  </a:cubicBezTo>
                  <a:cubicBezTo>
                    <a:pt x="4" y="65"/>
                    <a:pt x="4" y="66"/>
                    <a:pt x="5" y="67"/>
                  </a:cubicBezTo>
                  <a:cubicBezTo>
                    <a:pt x="6" y="68"/>
                    <a:pt x="7" y="70"/>
                    <a:pt x="7" y="71"/>
                  </a:cubicBezTo>
                  <a:cubicBezTo>
                    <a:pt x="8" y="71"/>
                    <a:pt x="8" y="72"/>
                    <a:pt x="9" y="73"/>
                  </a:cubicBezTo>
                  <a:cubicBezTo>
                    <a:pt x="9" y="73"/>
                    <a:pt x="9" y="74"/>
                    <a:pt x="10" y="74"/>
                  </a:cubicBezTo>
                  <a:cubicBezTo>
                    <a:pt x="10" y="74"/>
                    <a:pt x="10" y="75"/>
                    <a:pt x="11" y="75"/>
                  </a:cubicBezTo>
                  <a:cubicBezTo>
                    <a:pt x="11" y="76"/>
                    <a:pt x="12" y="76"/>
                    <a:pt x="12" y="77"/>
                  </a:cubicBezTo>
                  <a:cubicBezTo>
                    <a:pt x="13" y="77"/>
                    <a:pt x="13" y="78"/>
                    <a:pt x="14" y="79"/>
                  </a:cubicBezTo>
                  <a:cubicBezTo>
                    <a:pt x="15" y="79"/>
                    <a:pt x="16" y="80"/>
                    <a:pt x="17" y="81"/>
                  </a:cubicBezTo>
                  <a:cubicBezTo>
                    <a:pt x="18" y="82"/>
                    <a:pt x="20" y="83"/>
                    <a:pt x="21" y="84"/>
                  </a:cubicBezTo>
                  <a:cubicBezTo>
                    <a:pt x="22" y="84"/>
                    <a:pt x="24" y="85"/>
                    <a:pt x="25" y="86"/>
                  </a:cubicBezTo>
                  <a:cubicBezTo>
                    <a:pt x="26" y="86"/>
                    <a:pt x="27" y="87"/>
                    <a:pt x="28" y="87"/>
                  </a:cubicBezTo>
                  <a:cubicBezTo>
                    <a:pt x="29" y="87"/>
                    <a:pt x="30" y="88"/>
                    <a:pt x="31" y="88"/>
                  </a:cubicBezTo>
                  <a:cubicBezTo>
                    <a:pt x="31" y="88"/>
                    <a:pt x="32" y="88"/>
                    <a:pt x="32" y="88"/>
                  </a:cubicBezTo>
                  <a:cubicBezTo>
                    <a:pt x="33" y="88"/>
                    <a:pt x="33" y="88"/>
                    <a:pt x="34" y="88"/>
                  </a:cubicBezTo>
                  <a:cubicBezTo>
                    <a:pt x="34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38" y="89"/>
                    <a:pt x="38" y="89"/>
                    <a:pt x="39" y="89"/>
                  </a:cubicBezTo>
                  <a:cubicBezTo>
                    <a:pt x="40" y="89"/>
                    <a:pt x="41" y="89"/>
                    <a:pt x="41" y="89"/>
                  </a:cubicBezTo>
                  <a:cubicBezTo>
                    <a:pt x="42" y="89"/>
                    <a:pt x="43" y="89"/>
                    <a:pt x="43" y="89"/>
                  </a:cubicBezTo>
                  <a:cubicBezTo>
                    <a:pt x="44" y="89"/>
                    <a:pt x="45" y="89"/>
                    <a:pt x="46" y="89"/>
                  </a:cubicBezTo>
                  <a:cubicBezTo>
                    <a:pt x="46" y="89"/>
                    <a:pt x="47" y="89"/>
                    <a:pt x="48" y="89"/>
                  </a:cubicBezTo>
                  <a:cubicBezTo>
                    <a:pt x="48" y="88"/>
                    <a:pt x="48" y="89"/>
                    <a:pt x="49" y="88"/>
                  </a:cubicBezTo>
                  <a:cubicBezTo>
                    <a:pt x="49" y="88"/>
                    <a:pt x="50" y="88"/>
                    <a:pt x="50" y="88"/>
                  </a:cubicBezTo>
                  <a:cubicBezTo>
                    <a:pt x="50" y="88"/>
                    <a:pt x="51" y="88"/>
                    <a:pt x="51" y="88"/>
                  </a:cubicBezTo>
                  <a:cubicBezTo>
                    <a:pt x="52" y="88"/>
                    <a:pt x="53" y="87"/>
                    <a:pt x="53" y="87"/>
                  </a:cubicBezTo>
                  <a:cubicBezTo>
                    <a:pt x="54" y="87"/>
                    <a:pt x="55" y="87"/>
                    <a:pt x="56" y="86"/>
                  </a:cubicBezTo>
                  <a:cubicBezTo>
                    <a:pt x="57" y="86"/>
                    <a:pt x="58" y="85"/>
                    <a:pt x="59" y="85"/>
                  </a:cubicBezTo>
                  <a:cubicBezTo>
                    <a:pt x="60" y="84"/>
                    <a:pt x="61" y="84"/>
                    <a:pt x="62" y="83"/>
                  </a:cubicBezTo>
                  <a:cubicBezTo>
                    <a:pt x="62" y="83"/>
                    <a:pt x="63" y="82"/>
                    <a:pt x="64" y="82"/>
                  </a:cubicBezTo>
                  <a:cubicBezTo>
                    <a:pt x="64" y="81"/>
                    <a:pt x="65" y="81"/>
                    <a:pt x="65" y="81"/>
                  </a:cubicBezTo>
                  <a:cubicBezTo>
                    <a:pt x="67" y="80"/>
                    <a:pt x="68" y="79"/>
                    <a:pt x="69" y="78"/>
                  </a:cubicBezTo>
                  <a:cubicBezTo>
                    <a:pt x="69" y="77"/>
                    <a:pt x="70" y="76"/>
                    <a:pt x="71" y="75"/>
                  </a:cubicBezTo>
                  <a:cubicBezTo>
                    <a:pt x="72" y="75"/>
                    <a:pt x="72" y="74"/>
                    <a:pt x="73" y="74"/>
                  </a:cubicBezTo>
                  <a:cubicBezTo>
                    <a:pt x="73" y="73"/>
                    <a:pt x="74" y="72"/>
                    <a:pt x="74" y="71"/>
                  </a:cubicBezTo>
                  <a:cubicBezTo>
                    <a:pt x="75" y="71"/>
                    <a:pt x="75" y="70"/>
                    <a:pt x="76" y="69"/>
                  </a:cubicBezTo>
                  <a:cubicBezTo>
                    <a:pt x="76" y="68"/>
                    <a:pt x="77" y="67"/>
                    <a:pt x="78" y="66"/>
                  </a:cubicBezTo>
                  <a:cubicBezTo>
                    <a:pt x="78" y="66"/>
                    <a:pt x="78" y="66"/>
                    <a:pt x="77" y="66"/>
                  </a:cubicBezTo>
                  <a:cubicBezTo>
                    <a:pt x="77" y="66"/>
                    <a:pt x="77" y="66"/>
                    <a:pt x="76" y="65"/>
                  </a:cubicBezTo>
                  <a:cubicBezTo>
                    <a:pt x="75" y="65"/>
                    <a:pt x="75" y="65"/>
                    <a:pt x="74" y="64"/>
                  </a:cubicBezTo>
                  <a:cubicBezTo>
                    <a:pt x="73" y="64"/>
                    <a:pt x="72" y="64"/>
                    <a:pt x="72" y="64"/>
                  </a:cubicBezTo>
                  <a:cubicBezTo>
                    <a:pt x="71" y="63"/>
                    <a:pt x="70" y="63"/>
                    <a:pt x="69" y="62"/>
                  </a:cubicBezTo>
                  <a:cubicBezTo>
                    <a:pt x="68" y="62"/>
                    <a:pt x="68" y="62"/>
                    <a:pt x="68" y="63"/>
                  </a:cubicBezTo>
                  <a:cubicBezTo>
                    <a:pt x="67" y="63"/>
                    <a:pt x="67" y="64"/>
                    <a:pt x="67" y="64"/>
                  </a:cubicBezTo>
                  <a:cubicBezTo>
                    <a:pt x="66" y="65"/>
                    <a:pt x="65" y="67"/>
                    <a:pt x="64" y="68"/>
                  </a:cubicBezTo>
                  <a:cubicBezTo>
                    <a:pt x="63" y="69"/>
                    <a:pt x="63" y="70"/>
                    <a:pt x="62" y="71"/>
                  </a:cubicBezTo>
                  <a:cubicBezTo>
                    <a:pt x="61" y="71"/>
                    <a:pt x="60" y="72"/>
                    <a:pt x="59" y="73"/>
                  </a:cubicBezTo>
                  <a:cubicBezTo>
                    <a:pt x="58" y="74"/>
                    <a:pt x="57" y="75"/>
                    <a:pt x="55" y="75"/>
                  </a:cubicBezTo>
                  <a:cubicBezTo>
                    <a:pt x="55" y="76"/>
                    <a:pt x="54" y="76"/>
                    <a:pt x="53" y="76"/>
                  </a:cubicBezTo>
                  <a:cubicBezTo>
                    <a:pt x="52" y="77"/>
                    <a:pt x="51" y="78"/>
                    <a:pt x="50" y="78"/>
                  </a:cubicBezTo>
                  <a:cubicBezTo>
                    <a:pt x="49" y="78"/>
                    <a:pt x="48" y="78"/>
                    <a:pt x="48" y="78"/>
                  </a:cubicBezTo>
                  <a:cubicBezTo>
                    <a:pt x="47" y="79"/>
                    <a:pt x="46" y="79"/>
                    <a:pt x="45" y="79"/>
                  </a:cubicBezTo>
                  <a:cubicBezTo>
                    <a:pt x="44" y="79"/>
                    <a:pt x="44" y="79"/>
                    <a:pt x="43" y="79"/>
                  </a:cubicBezTo>
                  <a:cubicBezTo>
                    <a:pt x="43" y="79"/>
                    <a:pt x="43" y="79"/>
                    <a:pt x="42" y="79"/>
                  </a:cubicBezTo>
                  <a:cubicBezTo>
                    <a:pt x="42" y="79"/>
                    <a:pt x="42" y="79"/>
                    <a:pt x="41" y="79"/>
                  </a:cubicBezTo>
                  <a:cubicBezTo>
                    <a:pt x="41" y="80"/>
                    <a:pt x="41" y="79"/>
                    <a:pt x="40" y="79"/>
                  </a:cubicBezTo>
                  <a:cubicBezTo>
                    <a:pt x="39" y="79"/>
                    <a:pt x="38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5" y="79"/>
                    <a:pt x="34" y="79"/>
                    <a:pt x="34" y="78"/>
                  </a:cubicBezTo>
                  <a:cubicBezTo>
                    <a:pt x="33" y="78"/>
                    <a:pt x="32" y="78"/>
                    <a:pt x="32" y="78"/>
                  </a:cubicBezTo>
                  <a:cubicBezTo>
                    <a:pt x="31" y="77"/>
                    <a:pt x="30" y="77"/>
                    <a:pt x="29" y="77"/>
                  </a:cubicBezTo>
                  <a:cubicBezTo>
                    <a:pt x="27" y="76"/>
                    <a:pt x="26" y="75"/>
                    <a:pt x="24" y="74"/>
                  </a:cubicBezTo>
                  <a:cubicBezTo>
                    <a:pt x="23" y="73"/>
                    <a:pt x="21" y="72"/>
                    <a:pt x="20" y="71"/>
                  </a:cubicBezTo>
                  <a:cubicBezTo>
                    <a:pt x="18" y="69"/>
                    <a:pt x="17" y="67"/>
                    <a:pt x="15" y="65"/>
                  </a:cubicBezTo>
                  <a:cubicBezTo>
                    <a:pt x="14" y="63"/>
                    <a:pt x="13" y="62"/>
                    <a:pt x="13" y="60"/>
                  </a:cubicBezTo>
                  <a:cubicBezTo>
                    <a:pt x="12" y="59"/>
                    <a:pt x="12" y="58"/>
                    <a:pt x="11" y="57"/>
                  </a:cubicBezTo>
                  <a:cubicBezTo>
                    <a:pt x="11" y="55"/>
                    <a:pt x="10" y="53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0"/>
                    <a:pt x="10" y="49"/>
                    <a:pt x="10" y="49"/>
                  </a:cubicBezTo>
                  <a:lnTo>
                    <a:pt x="80" y="49"/>
                  </a:lnTo>
                  <a:close/>
                  <a:moveTo>
                    <a:pt x="11" y="37"/>
                  </a:moveTo>
                  <a:lnTo>
                    <a:pt x="11" y="37"/>
                  </a:lnTo>
                  <a:cubicBezTo>
                    <a:pt x="11" y="36"/>
                    <a:pt x="11" y="36"/>
                    <a:pt x="11" y="35"/>
                  </a:cubicBezTo>
                  <a:cubicBezTo>
                    <a:pt x="11" y="35"/>
                    <a:pt x="11" y="34"/>
                    <a:pt x="11" y="34"/>
                  </a:cubicBezTo>
                  <a:cubicBezTo>
                    <a:pt x="12" y="33"/>
                    <a:pt x="12" y="32"/>
                    <a:pt x="12" y="32"/>
                  </a:cubicBezTo>
                  <a:cubicBezTo>
                    <a:pt x="12" y="31"/>
                    <a:pt x="13" y="30"/>
                    <a:pt x="13" y="29"/>
                  </a:cubicBezTo>
                  <a:cubicBezTo>
                    <a:pt x="14" y="28"/>
                    <a:pt x="14" y="27"/>
                    <a:pt x="15" y="26"/>
                  </a:cubicBezTo>
                  <a:cubicBezTo>
                    <a:pt x="15" y="25"/>
                    <a:pt x="16" y="24"/>
                    <a:pt x="17" y="23"/>
                  </a:cubicBezTo>
                  <a:cubicBezTo>
                    <a:pt x="17" y="22"/>
                    <a:pt x="17" y="22"/>
                    <a:pt x="18" y="21"/>
                  </a:cubicBezTo>
                  <a:cubicBezTo>
                    <a:pt x="18" y="21"/>
                    <a:pt x="19" y="20"/>
                    <a:pt x="19" y="20"/>
                  </a:cubicBezTo>
                  <a:cubicBezTo>
                    <a:pt x="19" y="20"/>
                    <a:pt x="19" y="19"/>
                    <a:pt x="19" y="19"/>
                  </a:cubicBezTo>
                  <a:cubicBezTo>
                    <a:pt x="20" y="19"/>
                    <a:pt x="20" y="18"/>
                    <a:pt x="21" y="18"/>
                  </a:cubicBezTo>
                  <a:cubicBezTo>
                    <a:pt x="22" y="17"/>
                    <a:pt x="23" y="16"/>
                    <a:pt x="24" y="15"/>
                  </a:cubicBezTo>
                  <a:cubicBezTo>
                    <a:pt x="25" y="15"/>
                    <a:pt x="26" y="14"/>
                    <a:pt x="26" y="14"/>
                  </a:cubicBezTo>
                  <a:cubicBezTo>
                    <a:pt x="28" y="13"/>
                    <a:pt x="30" y="12"/>
                    <a:pt x="32" y="11"/>
                  </a:cubicBezTo>
                  <a:cubicBezTo>
                    <a:pt x="33" y="11"/>
                    <a:pt x="33" y="11"/>
                    <a:pt x="34" y="11"/>
                  </a:cubicBezTo>
                  <a:cubicBezTo>
                    <a:pt x="34" y="11"/>
                    <a:pt x="35" y="10"/>
                    <a:pt x="35" y="11"/>
                  </a:cubicBezTo>
                  <a:cubicBezTo>
                    <a:pt x="35" y="11"/>
                    <a:pt x="36" y="10"/>
                    <a:pt x="36" y="10"/>
                  </a:cubicBezTo>
                  <a:cubicBezTo>
                    <a:pt x="36" y="10"/>
                    <a:pt x="36" y="10"/>
                    <a:pt x="37" y="10"/>
                  </a:cubicBezTo>
                  <a:cubicBezTo>
                    <a:pt x="38" y="10"/>
                    <a:pt x="39" y="10"/>
                    <a:pt x="39" y="10"/>
                  </a:cubicBezTo>
                  <a:cubicBezTo>
                    <a:pt x="40" y="10"/>
                    <a:pt x="41" y="10"/>
                    <a:pt x="42" y="10"/>
                  </a:cubicBezTo>
                  <a:cubicBezTo>
                    <a:pt x="43" y="10"/>
                    <a:pt x="44" y="10"/>
                    <a:pt x="45" y="11"/>
                  </a:cubicBezTo>
                  <a:cubicBezTo>
                    <a:pt x="45" y="11"/>
                    <a:pt x="46" y="11"/>
                    <a:pt x="47" y="11"/>
                  </a:cubicBezTo>
                  <a:cubicBezTo>
                    <a:pt x="47" y="11"/>
                    <a:pt x="47" y="11"/>
                    <a:pt x="48" y="11"/>
                  </a:cubicBezTo>
                  <a:cubicBezTo>
                    <a:pt x="49" y="12"/>
                    <a:pt x="50" y="12"/>
                    <a:pt x="52" y="13"/>
                  </a:cubicBezTo>
                  <a:cubicBezTo>
                    <a:pt x="52" y="13"/>
                    <a:pt x="53" y="14"/>
                    <a:pt x="54" y="14"/>
                  </a:cubicBezTo>
                  <a:cubicBezTo>
                    <a:pt x="54" y="15"/>
                    <a:pt x="55" y="15"/>
                    <a:pt x="55" y="15"/>
                  </a:cubicBezTo>
                  <a:cubicBezTo>
                    <a:pt x="56" y="16"/>
                    <a:pt x="57" y="16"/>
                    <a:pt x="57" y="17"/>
                  </a:cubicBezTo>
                  <a:cubicBezTo>
                    <a:pt x="58" y="18"/>
                    <a:pt x="59" y="19"/>
                    <a:pt x="60" y="19"/>
                  </a:cubicBezTo>
                  <a:cubicBezTo>
                    <a:pt x="61" y="21"/>
                    <a:pt x="62" y="22"/>
                    <a:pt x="63" y="23"/>
                  </a:cubicBezTo>
                  <a:cubicBezTo>
                    <a:pt x="63" y="24"/>
                    <a:pt x="64" y="26"/>
                    <a:pt x="65" y="27"/>
                  </a:cubicBezTo>
                  <a:cubicBezTo>
                    <a:pt x="66" y="28"/>
                    <a:pt x="66" y="30"/>
                    <a:pt x="67" y="31"/>
                  </a:cubicBezTo>
                  <a:cubicBezTo>
                    <a:pt x="67" y="32"/>
                    <a:pt x="67" y="33"/>
                    <a:pt x="68" y="34"/>
                  </a:cubicBezTo>
                  <a:cubicBezTo>
                    <a:pt x="68" y="35"/>
                    <a:pt x="68" y="36"/>
                    <a:pt x="69" y="37"/>
                  </a:cubicBezTo>
                  <a:cubicBezTo>
                    <a:pt x="68" y="37"/>
                    <a:pt x="69" y="37"/>
                    <a:pt x="69" y="38"/>
                  </a:cubicBezTo>
                  <a:cubicBezTo>
                    <a:pt x="69" y="38"/>
                    <a:pt x="69" y="38"/>
                    <a:pt x="69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69" y="39"/>
                    <a:pt x="69" y="39"/>
                    <a:pt x="68" y="39"/>
                  </a:cubicBezTo>
                  <a:lnTo>
                    <a:pt x="11" y="39"/>
                  </a:lnTo>
                  <a:lnTo>
                    <a:pt x="10" y="39"/>
                  </a:lnTo>
                  <a:cubicBezTo>
                    <a:pt x="10" y="38"/>
                    <a:pt x="10" y="37"/>
                    <a:pt x="11" y="37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82" name="Freeform 9"/>
            <p:cNvSpPr>
              <a:spLocks noEditPoints="1"/>
            </p:cNvSpPr>
            <p:nvPr/>
          </p:nvSpPr>
          <p:spPr bwMode="auto">
            <a:xfrm>
              <a:off x="1280263" y="5641181"/>
              <a:ext cx="77788" cy="85725"/>
            </a:xfrm>
            <a:custGeom>
              <a:avLst/>
              <a:gdLst>
                <a:gd name="T0" fmla="*/ 72 w 82"/>
                <a:gd name="T1" fmla="*/ 17 h 89"/>
                <a:gd name="T2" fmla="*/ 66 w 82"/>
                <a:gd name="T3" fmla="*/ 11 h 89"/>
                <a:gd name="T4" fmla="*/ 60 w 82"/>
                <a:gd name="T5" fmla="*/ 5 h 89"/>
                <a:gd name="T6" fmla="*/ 48 w 82"/>
                <a:gd name="T7" fmla="*/ 1 h 89"/>
                <a:gd name="T8" fmla="*/ 45 w 82"/>
                <a:gd name="T9" fmla="*/ 1 h 89"/>
                <a:gd name="T10" fmla="*/ 39 w 82"/>
                <a:gd name="T11" fmla="*/ 1 h 89"/>
                <a:gd name="T12" fmla="*/ 36 w 82"/>
                <a:gd name="T13" fmla="*/ 1 h 89"/>
                <a:gd name="T14" fmla="*/ 32 w 82"/>
                <a:gd name="T15" fmla="*/ 2 h 89"/>
                <a:gd name="T16" fmla="*/ 24 w 82"/>
                <a:gd name="T17" fmla="*/ 5 h 89"/>
                <a:gd name="T18" fmla="*/ 11 w 82"/>
                <a:gd name="T19" fmla="*/ 15 h 89"/>
                <a:gd name="T20" fmla="*/ 7 w 82"/>
                <a:gd name="T21" fmla="*/ 20 h 89"/>
                <a:gd name="T22" fmla="*/ 3 w 82"/>
                <a:gd name="T23" fmla="*/ 29 h 89"/>
                <a:gd name="T24" fmla="*/ 1 w 82"/>
                <a:gd name="T25" fmla="*/ 37 h 89"/>
                <a:gd name="T26" fmla="*/ 0 w 82"/>
                <a:gd name="T27" fmla="*/ 45 h 89"/>
                <a:gd name="T28" fmla="*/ 1 w 82"/>
                <a:gd name="T29" fmla="*/ 49 h 89"/>
                <a:gd name="T30" fmla="*/ 1 w 82"/>
                <a:gd name="T31" fmla="*/ 53 h 89"/>
                <a:gd name="T32" fmla="*/ 3 w 82"/>
                <a:gd name="T33" fmla="*/ 60 h 89"/>
                <a:gd name="T34" fmla="*/ 6 w 82"/>
                <a:gd name="T35" fmla="*/ 68 h 89"/>
                <a:gd name="T36" fmla="*/ 15 w 82"/>
                <a:gd name="T37" fmla="*/ 79 h 89"/>
                <a:gd name="T38" fmla="*/ 27 w 82"/>
                <a:gd name="T39" fmla="*/ 86 h 89"/>
                <a:gd name="T40" fmla="*/ 34 w 82"/>
                <a:gd name="T41" fmla="*/ 88 h 89"/>
                <a:gd name="T42" fmla="*/ 41 w 82"/>
                <a:gd name="T43" fmla="*/ 89 h 89"/>
                <a:gd name="T44" fmla="*/ 47 w 82"/>
                <a:gd name="T45" fmla="*/ 89 h 89"/>
                <a:gd name="T46" fmla="*/ 51 w 82"/>
                <a:gd name="T47" fmla="*/ 88 h 89"/>
                <a:gd name="T48" fmla="*/ 63 w 82"/>
                <a:gd name="T49" fmla="*/ 83 h 89"/>
                <a:gd name="T50" fmla="*/ 69 w 82"/>
                <a:gd name="T51" fmla="*/ 76 h 89"/>
                <a:gd name="T52" fmla="*/ 71 w 82"/>
                <a:gd name="T53" fmla="*/ 73 h 89"/>
                <a:gd name="T54" fmla="*/ 72 w 82"/>
                <a:gd name="T55" fmla="*/ 87 h 89"/>
                <a:gd name="T56" fmla="*/ 72 w 82"/>
                <a:gd name="T57" fmla="*/ 3 h 89"/>
                <a:gd name="T58" fmla="*/ 72 w 82"/>
                <a:gd name="T59" fmla="*/ 49 h 89"/>
                <a:gd name="T60" fmla="*/ 71 w 82"/>
                <a:gd name="T61" fmla="*/ 54 h 89"/>
                <a:gd name="T62" fmla="*/ 68 w 82"/>
                <a:gd name="T63" fmla="*/ 62 h 89"/>
                <a:gd name="T64" fmla="*/ 61 w 82"/>
                <a:gd name="T65" fmla="*/ 71 h 89"/>
                <a:gd name="T66" fmla="*/ 51 w 82"/>
                <a:gd name="T67" fmla="*/ 78 h 89"/>
                <a:gd name="T68" fmla="*/ 46 w 82"/>
                <a:gd name="T69" fmla="*/ 79 h 89"/>
                <a:gd name="T70" fmla="*/ 43 w 82"/>
                <a:gd name="T71" fmla="*/ 79 h 89"/>
                <a:gd name="T72" fmla="*/ 39 w 82"/>
                <a:gd name="T73" fmla="*/ 79 h 89"/>
                <a:gd name="T74" fmla="*/ 36 w 82"/>
                <a:gd name="T75" fmla="*/ 79 h 89"/>
                <a:gd name="T76" fmla="*/ 24 w 82"/>
                <a:gd name="T77" fmla="*/ 73 h 89"/>
                <a:gd name="T78" fmla="*/ 17 w 82"/>
                <a:gd name="T79" fmla="*/ 65 h 89"/>
                <a:gd name="T80" fmla="*/ 12 w 82"/>
                <a:gd name="T81" fmla="*/ 55 h 89"/>
                <a:gd name="T82" fmla="*/ 10 w 82"/>
                <a:gd name="T83" fmla="*/ 48 h 89"/>
                <a:gd name="T84" fmla="*/ 10 w 82"/>
                <a:gd name="T85" fmla="*/ 42 h 89"/>
                <a:gd name="T86" fmla="*/ 11 w 82"/>
                <a:gd name="T87" fmla="*/ 37 h 89"/>
                <a:gd name="T88" fmla="*/ 16 w 82"/>
                <a:gd name="T89" fmla="*/ 25 h 89"/>
                <a:gd name="T90" fmla="*/ 24 w 82"/>
                <a:gd name="T91" fmla="*/ 17 h 89"/>
                <a:gd name="T92" fmla="*/ 33 w 82"/>
                <a:gd name="T93" fmla="*/ 11 h 89"/>
                <a:gd name="T94" fmla="*/ 39 w 82"/>
                <a:gd name="T95" fmla="*/ 10 h 89"/>
                <a:gd name="T96" fmla="*/ 44 w 82"/>
                <a:gd name="T97" fmla="*/ 10 h 89"/>
                <a:gd name="T98" fmla="*/ 50 w 82"/>
                <a:gd name="T99" fmla="*/ 11 h 89"/>
                <a:gd name="T100" fmla="*/ 57 w 82"/>
                <a:gd name="T101" fmla="*/ 15 h 89"/>
                <a:gd name="T102" fmla="*/ 63 w 82"/>
                <a:gd name="T103" fmla="*/ 20 h 89"/>
                <a:gd name="T104" fmla="*/ 70 w 82"/>
                <a:gd name="T105" fmla="*/ 34 h 89"/>
                <a:gd name="T106" fmla="*/ 72 w 82"/>
                <a:gd name="T107" fmla="*/ 41 h 89"/>
                <a:gd name="T108" fmla="*/ 72 w 82"/>
                <a:gd name="T109" fmla="*/ 4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2" h="89">
                  <a:moveTo>
                    <a:pt x="72" y="3"/>
                  </a:moveTo>
                  <a:lnTo>
                    <a:pt x="72" y="3"/>
                  </a:lnTo>
                  <a:lnTo>
                    <a:pt x="72" y="17"/>
                  </a:lnTo>
                  <a:cubicBezTo>
                    <a:pt x="71" y="17"/>
                    <a:pt x="71" y="17"/>
                    <a:pt x="71" y="16"/>
                  </a:cubicBezTo>
                  <a:cubicBezTo>
                    <a:pt x="70" y="15"/>
                    <a:pt x="69" y="14"/>
                    <a:pt x="68" y="12"/>
                  </a:cubicBezTo>
                  <a:cubicBezTo>
                    <a:pt x="68" y="12"/>
                    <a:pt x="67" y="11"/>
                    <a:pt x="66" y="11"/>
                  </a:cubicBezTo>
                  <a:cubicBezTo>
                    <a:pt x="66" y="10"/>
                    <a:pt x="65" y="9"/>
                    <a:pt x="64" y="9"/>
                  </a:cubicBezTo>
                  <a:cubicBezTo>
                    <a:pt x="64" y="8"/>
                    <a:pt x="63" y="8"/>
                    <a:pt x="63" y="7"/>
                  </a:cubicBezTo>
                  <a:cubicBezTo>
                    <a:pt x="62" y="6"/>
                    <a:pt x="61" y="6"/>
                    <a:pt x="60" y="5"/>
                  </a:cubicBezTo>
                  <a:cubicBezTo>
                    <a:pt x="58" y="4"/>
                    <a:pt x="57" y="4"/>
                    <a:pt x="56" y="3"/>
                  </a:cubicBezTo>
                  <a:cubicBezTo>
                    <a:pt x="54" y="3"/>
                    <a:pt x="53" y="2"/>
                    <a:pt x="51" y="2"/>
                  </a:cubicBezTo>
                  <a:cubicBezTo>
                    <a:pt x="50" y="1"/>
                    <a:pt x="49" y="1"/>
                    <a:pt x="48" y="1"/>
                  </a:cubicBezTo>
                  <a:cubicBezTo>
                    <a:pt x="48" y="1"/>
                    <a:pt x="47" y="1"/>
                    <a:pt x="47" y="1"/>
                  </a:cubicBezTo>
                  <a:cubicBezTo>
                    <a:pt x="47" y="1"/>
                    <a:pt x="46" y="1"/>
                    <a:pt x="46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4" y="1"/>
                    <a:pt x="44" y="0"/>
                    <a:pt x="43" y="0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41" y="0"/>
                    <a:pt x="40" y="0"/>
                    <a:pt x="39" y="1"/>
                  </a:cubicBezTo>
                  <a:cubicBezTo>
                    <a:pt x="39" y="1"/>
                    <a:pt x="38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3" y="1"/>
                    <a:pt x="32" y="1"/>
                    <a:pt x="32" y="2"/>
                  </a:cubicBezTo>
                  <a:cubicBezTo>
                    <a:pt x="32" y="2"/>
                    <a:pt x="31" y="2"/>
                    <a:pt x="30" y="2"/>
                  </a:cubicBezTo>
                  <a:cubicBezTo>
                    <a:pt x="29" y="2"/>
                    <a:pt x="29" y="3"/>
                    <a:pt x="28" y="3"/>
                  </a:cubicBezTo>
                  <a:cubicBezTo>
                    <a:pt x="27" y="3"/>
                    <a:pt x="25" y="4"/>
                    <a:pt x="24" y="5"/>
                  </a:cubicBezTo>
                  <a:cubicBezTo>
                    <a:pt x="22" y="6"/>
                    <a:pt x="20" y="7"/>
                    <a:pt x="18" y="8"/>
                  </a:cubicBezTo>
                  <a:cubicBezTo>
                    <a:pt x="17" y="9"/>
                    <a:pt x="16" y="10"/>
                    <a:pt x="15" y="11"/>
                  </a:cubicBezTo>
                  <a:cubicBezTo>
                    <a:pt x="13" y="12"/>
                    <a:pt x="12" y="14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9" y="17"/>
                    <a:pt x="9" y="18"/>
                  </a:cubicBezTo>
                  <a:cubicBezTo>
                    <a:pt x="8" y="19"/>
                    <a:pt x="8" y="19"/>
                    <a:pt x="7" y="20"/>
                  </a:cubicBezTo>
                  <a:cubicBezTo>
                    <a:pt x="7" y="21"/>
                    <a:pt x="6" y="22"/>
                    <a:pt x="6" y="23"/>
                  </a:cubicBezTo>
                  <a:cubicBezTo>
                    <a:pt x="5" y="24"/>
                    <a:pt x="5" y="25"/>
                    <a:pt x="4" y="25"/>
                  </a:cubicBezTo>
                  <a:cubicBezTo>
                    <a:pt x="4" y="26"/>
                    <a:pt x="4" y="27"/>
                    <a:pt x="3" y="29"/>
                  </a:cubicBezTo>
                  <a:cubicBezTo>
                    <a:pt x="3" y="30"/>
                    <a:pt x="2" y="32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5"/>
                    <a:pt x="1" y="36"/>
                    <a:pt x="1" y="37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1" y="40"/>
                    <a:pt x="1" y="40"/>
                    <a:pt x="1" y="41"/>
                  </a:cubicBezTo>
                  <a:cubicBezTo>
                    <a:pt x="1" y="42"/>
                    <a:pt x="0" y="44"/>
                    <a:pt x="0" y="45"/>
                  </a:cubicBezTo>
                  <a:cubicBezTo>
                    <a:pt x="0" y="46"/>
                    <a:pt x="1" y="47"/>
                    <a:pt x="1" y="48"/>
                  </a:cubicBezTo>
                  <a:cubicBezTo>
                    <a:pt x="1" y="48"/>
                    <a:pt x="1" y="48"/>
                    <a:pt x="1" y="49"/>
                  </a:cubicBezTo>
                  <a:cubicBezTo>
                    <a:pt x="1" y="49"/>
                    <a:pt x="0" y="49"/>
                    <a:pt x="1" y="49"/>
                  </a:cubicBezTo>
                  <a:cubicBezTo>
                    <a:pt x="1" y="49"/>
                    <a:pt x="1" y="50"/>
                    <a:pt x="1" y="50"/>
                  </a:cubicBezTo>
                  <a:cubicBezTo>
                    <a:pt x="1" y="50"/>
                    <a:pt x="1" y="51"/>
                    <a:pt x="1" y="51"/>
                  </a:cubicBezTo>
                  <a:cubicBezTo>
                    <a:pt x="1" y="52"/>
                    <a:pt x="1" y="52"/>
                    <a:pt x="1" y="53"/>
                  </a:cubicBezTo>
                  <a:cubicBezTo>
                    <a:pt x="1" y="54"/>
                    <a:pt x="1" y="55"/>
                    <a:pt x="2" y="56"/>
                  </a:cubicBezTo>
                  <a:cubicBezTo>
                    <a:pt x="2" y="56"/>
                    <a:pt x="2" y="57"/>
                    <a:pt x="2" y="58"/>
                  </a:cubicBezTo>
                  <a:cubicBezTo>
                    <a:pt x="2" y="59"/>
                    <a:pt x="3" y="59"/>
                    <a:pt x="3" y="60"/>
                  </a:cubicBezTo>
                  <a:cubicBezTo>
                    <a:pt x="3" y="61"/>
                    <a:pt x="4" y="63"/>
                    <a:pt x="4" y="64"/>
                  </a:cubicBezTo>
                  <a:cubicBezTo>
                    <a:pt x="5" y="65"/>
                    <a:pt x="5" y="66"/>
                    <a:pt x="6" y="66"/>
                  </a:cubicBezTo>
                  <a:cubicBezTo>
                    <a:pt x="6" y="67"/>
                    <a:pt x="6" y="68"/>
                    <a:pt x="6" y="68"/>
                  </a:cubicBezTo>
                  <a:cubicBezTo>
                    <a:pt x="7" y="69"/>
                    <a:pt x="8" y="70"/>
                    <a:pt x="8" y="71"/>
                  </a:cubicBezTo>
                  <a:cubicBezTo>
                    <a:pt x="9" y="73"/>
                    <a:pt x="10" y="74"/>
                    <a:pt x="11" y="75"/>
                  </a:cubicBezTo>
                  <a:cubicBezTo>
                    <a:pt x="12" y="76"/>
                    <a:pt x="14" y="77"/>
                    <a:pt x="15" y="79"/>
                  </a:cubicBezTo>
                  <a:cubicBezTo>
                    <a:pt x="16" y="79"/>
                    <a:pt x="17" y="80"/>
                    <a:pt x="17" y="81"/>
                  </a:cubicBezTo>
                  <a:cubicBezTo>
                    <a:pt x="19" y="82"/>
                    <a:pt x="20" y="83"/>
                    <a:pt x="21" y="84"/>
                  </a:cubicBezTo>
                  <a:cubicBezTo>
                    <a:pt x="23" y="85"/>
                    <a:pt x="25" y="86"/>
                    <a:pt x="27" y="86"/>
                  </a:cubicBezTo>
                  <a:cubicBezTo>
                    <a:pt x="28" y="87"/>
                    <a:pt x="29" y="87"/>
                    <a:pt x="30" y="87"/>
                  </a:cubicBezTo>
                  <a:cubicBezTo>
                    <a:pt x="31" y="88"/>
                    <a:pt x="32" y="88"/>
                    <a:pt x="32" y="88"/>
                  </a:cubicBezTo>
                  <a:cubicBezTo>
                    <a:pt x="33" y="88"/>
                    <a:pt x="33" y="88"/>
                    <a:pt x="34" y="88"/>
                  </a:cubicBezTo>
                  <a:cubicBezTo>
                    <a:pt x="34" y="89"/>
                    <a:pt x="35" y="88"/>
                    <a:pt x="35" y="89"/>
                  </a:cubicBezTo>
                  <a:cubicBezTo>
                    <a:pt x="36" y="89"/>
                    <a:pt x="37" y="89"/>
                    <a:pt x="37" y="89"/>
                  </a:cubicBezTo>
                  <a:cubicBezTo>
                    <a:pt x="39" y="89"/>
                    <a:pt x="40" y="89"/>
                    <a:pt x="41" y="89"/>
                  </a:cubicBezTo>
                  <a:cubicBezTo>
                    <a:pt x="42" y="89"/>
                    <a:pt x="43" y="89"/>
                    <a:pt x="44" y="89"/>
                  </a:cubicBezTo>
                  <a:cubicBezTo>
                    <a:pt x="45" y="89"/>
                    <a:pt x="45" y="89"/>
                    <a:pt x="46" y="89"/>
                  </a:cubicBezTo>
                  <a:cubicBezTo>
                    <a:pt x="46" y="89"/>
                    <a:pt x="46" y="89"/>
                    <a:pt x="47" y="89"/>
                  </a:cubicBezTo>
                  <a:cubicBezTo>
                    <a:pt x="47" y="89"/>
                    <a:pt x="47" y="89"/>
                    <a:pt x="48" y="89"/>
                  </a:cubicBezTo>
                  <a:cubicBezTo>
                    <a:pt x="48" y="89"/>
                    <a:pt x="49" y="89"/>
                    <a:pt x="49" y="88"/>
                  </a:cubicBezTo>
                  <a:cubicBezTo>
                    <a:pt x="50" y="88"/>
                    <a:pt x="50" y="89"/>
                    <a:pt x="51" y="88"/>
                  </a:cubicBezTo>
                  <a:cubicBezTo>
                    <a:pt x="52" y="88"/>
                    <a:pt x="53" y="88"/>
                    <a:pt x="53" y="87"/>
                  </a:cubicBezTo>
                  <a:cubicBezTo>
                    <a:pt x="55" y="87"/>
                    <a:pt x="56" y="86"/>
                    <a:pt x="58" y="86"/>
                  </a:cubicBezTo>
                  <a:cubicBezTo>
                    <a:pt x="59" y="85"/>
                    <a:pt x="61" y="84"/>
                    <a:pt x="63" y="83"/>
                  </a:cubicBezTo>
                  <a:cubicBezTo>
                    <a:pt x="64" y="82"/>
                    <a:pt x="65" y="81"/>
                    <a:pt x="66" y="80"/>
                  </a:cubicBezTo>
                  <a:cubicBezTo>
                    <a:pt x="67" y="79"/>
                    <a:pt x="67" y="78"/>
                    <a:pt x="68" y="77"/>
                  </a:cubicBezTo>
                  <a:cubicBezTo>
                    <a:pt x="68" y="77"/>
                    <a:pt x="69" y="76"/>
                    <a:pt x="69" y="76"/>
                  </a:cubicBezTo>
                  <a:cubicBezTo>
                    <a:pt x="70" y="76"/>
                    <a:pt x="70" y="75"/>
                    <a:pt x="71" y="74"/>
                  </a:cubicBezTo>
                  <a:cubicBezTo>
                    <a:pt x="71" y="74"/>
                    <a:pt x="71" y="74"/>
                    <a:pt x="71" y="73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71" y="73"/>
                    <a:pt x="72" y="73"/>
                    <a:pt x="72" y="73"/>
                  </a:cubicBezTo>
                  <a:cubicBezTo>
                    <a:pt x="72" y="73"/>
                    <a:pt x="72" y="73"/>
                    <a:pt x="72" y="73"/>
                  </a:cubicBezTo>
                  <a:lnTo>
                    <a:pt x="72" y="87"/>
                  </a:lnTo>
                  <a:lnTo>
                    <a:pt x="82" y="87"/>
                  </a:lnTo>
                  <a:lnTo>
                    <a:pt x="82" y="3"/>
                  </a:lnTo>
                  <a:cubicBezTo>
                    <a:pt x="80" y="2"/>
                    <a:pt x="73" y="3"/>
                    <a:pt x="72" y="3"/>
                  </a:cubicBezTo>
                  <a:close/>
                  <a:moveTo>
                    <a:pt x="72" y="47"/>
                  </a:moveTo>
                  <a:lnTo>
                    <a:pt x="72" y="47"/>
                  </a:lnTo>
                  <a:cubicBezTo>
                    <a:pt x="72" y="48"/>
                    <a:pt x="72" y="48"/>
                    <a:pt x="72" y="49"/>
                  </a:cubicBezTo>
                  <a:cubicBezTo>
                    <a:pt x="72" y="49"/>
                    <a:pt x="72" y="49"/>
                    <a:pt x="72" y="50"/>
                  </a:cubicBezTo>
                  <a:cubicBezTo>
                    <a:pt x="72" y="50"/>
                    <a:pt x="71" y="51"/>
                    <a:pt x="71" y="51"/>
                  </a:cubicBezTo>
                  <a:cubicBezTo>
                    <a:pt x="71" y="52"/>
                    <a:pt x="71" y="53"/>
                    <a:pt x="71" y="54"/>
                  </a:cubicBezTo>
                  <a:cubicBezTo>
                    <a:pt x="70" y="55"/>
                    <a:pt x="70" y="56"/>
                    <a:pt x="70" y="57"/>
                  </a:cubicBezTo>
                  <a:cubicBezTo>
                    <a:pt x="70" y="58"/>
                    <a:pt x="69" y="59"/>
                    <a:pt x="69" y="59"/>
                  </a:cubicBezTo>
                  <a:cubicBezTo>
                    <a:pt x="69" y="60"/>
                    <a:pt x="68" y="61"/>
                    <a:pt x="68" y="62"/>
                  </a:cubicBezTo>
                  <a:cubicBezTo>
                    <a:pt x="67" y="63"/>
                    <a:pt x="67" y="64"/>
                    <a:pt x="66" y="65"/>
                  </a:cubicBezTo>
                  <a:cubicBezTo>
                    <a:pt x="66" y="66"/>
                    <a:pt x="65" y="66"/>
                    <a:pt x="65" y="67"/>
                  </a:cubicBezTo>
                  <a:cubicBezTo>
                    <a:pt x="63" y="69"/>
                    <a:pt x="62" y="70"/>
                    <a:pt x="61" y="71"/>
                  </a:cubicBezTo>
                  <a:cubicBezTo>
                    <a:pt x="60" y="72"/>
                    <a:pt x="59" y="73"/>
                    <a:pt x="59" y="73"/>
                  </a:cubicBezTo>
                  <a:cubicBezTo>
                    <a:pt x="57" y="75"/>
                    <a:pt x="55" y="76"/>
                    <a:pt x="53" y="77"/>
                  </a:cubicBezTo>
                  <a:cubicBezTo>
                    <a:pt x="52" y="77"/>
                    <a:pt x="51" y="78"/>
                    <a:pt x="51" y="78"/>
                  </a:cubicBezTo>
                  <a:cubicBezTo>
                    <a:pt x="50" y="78"/>
                    <a:pt x="49" y="78"/>
                    <a:pt x="49" y="78"/>
                  </a:cubicBezTo>
                  <a:cubicBezTo>
                    <a:pt x="48" y="78"/>
                    <a:pt x="48" y="79"/>
                    <a:pt x="47" y="79"/>
                  </a:cubicBezTo>
                  <a:cubicBezTo>
                    <a:pt x="47" y="79"/>
                    <a:pt x="46" y="79"/>
                    <a:pt x="46" y="79"/>
                  </a:cubicBezTo>
                  <a:cubicBezTo>
                    <a:pt x="46" y="79"/>
                    <a:pt x="45" y="79"/>
                    <a:pt x="45" y="79"/>
                  </a:cubicBezTo>
                  <a:cubicBezTo>
                    <a:pt x="45" y="79"/>
                    <a:pt x="44" y="79"/>
                    <a:pt x="44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2" y="79"/>
                    <a:pt x="42" y="79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79"/>
                    <a:pt x="40" y="79"/>
                    <a:pt x="39" y="79"/>
                  </a:cubicBezTo>
                  <a:cubicBezTo>
                    <a:pt x="39" y="79"/>
                    <a:pt x="38" y="79"/>
                    <a:pt x="38" y="79"/>
                  </a:cubicBezTo>
                  <a:cubicBezTo>
                    <a:pt x="38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4" y="79"/>
                    <a:pt x="32" y="78"/>
                    <a:pt x="31" y="77"/>
                  </a:cubicBezTo>
                  <a:cubicBezTo>
                    <a:pt x="30" y="77"/>
                    <a:pt x="28" y="76"/>
                    <a:pt x="27" y="75"/>
                  </a:cubicBezTo>
                  <a:cubicBezTo>
                    <a:pt x="26" y="75"/>
                    <a:pt x="25" y="74"/>
                    <a:pt x="24" y="73"/>
                  </a:cubicBezTo>
                  <a:cubicBezTo>
                    <a:pt x="23" y="73"/>
                    <a:pt x="22" y="72"/>
                    <a:pt x="22" y="71"/>
                  </a:cubicBezTo>
                  <a:cubicBezTo>
                    <a:pt x="20" y="70"/>
                    <a:pt x="19" y="69"/>
                    <a:pt x="18" y="68"/>
                  </a:cubicBezTo>
                  <a:cubicBezTo>
                    <a:pt x="18" y="67"/>
                    <a:pt x="17" y="66"/>
                    <a:pt x="17" y="65"/>
                  </a:cubicBezTo>
                  <a:cubicBezTo>
                    <a:pt x="16" y="65"/>
                    <a:pt x="16" y="64"/>
                    <a:pt x="15" y="63"/>
                  </a:cubicBezTo>
                  <a:cubicBezTo>
                    <a:pt x="14" y="62"/>
                    <a:pt x="14" y="61"/>
                    <a:pt x="13" y="59"/>
                  </a:cubicBezTo>
                  <a:cubicBezTo>
                    <a:pt x="13" y="58"/>
                    <a:pt x="12" y="56"/>
                    <a:pt x="12" y="55"/>
                  </a:cubicBezTo>
                  <a:cubicBezTo>
                    <a:pt x="11" y="54"/>
                    <a:pt x="11" y="53"/>
                    <a:pt x="11" y="52"/>
                  </a:cubicBezTo>
                  <a:cubicBezTo>
                    <a:pt x="11" y="51"/>
                    <a:pt x="11" y="50"/>
                    <a:pt x="11" y="50"/>
                  </a:cubicBezTo>
                  <a:cubicBezTo>
                    <a:pt x="11" y="49"/>
                    <a:pt x="10" y="49"/>
                    <a:pt x="10" y="48"/>
                  </a:cubicBezTo>
                  <a:cubicBezTo>
                    <a:pt x="10" y="47"/>
                    <a:pt x="10" y="46"/>
                    <a:pt x="10" y="45"/>
                  </a:cubicBezTo>
                  <a:cubicBezTo>
                    <a:pt x="10" y="44"/>
                    <a:pt x="10" y="44"/>
                    <a:pt x="10" y="43"/>
                  </a:cubicBezTo>
                  <a:cubicBezTo>
                    <a:pt x="10" y="43"/>
                    <a:pt x="10" y="42"/>
                    <a:pt x="10" y="42"/>
                  </a:cubicBezTo>
                  <a:cubicBezTo>
                    <a:pt x="11" y="41"/>
                    <a:pt x="10" y="40"/>
                    <a:pt x="11" y="40"/>
                  </a:cubicBezTo>
                  <a:cubicBezTo>
                    <a:pt x="11" y="39"/>
                    <a:pt x="11" y="39"/>
                    <a:pt x="11" y="38"/>
                  </a:cubicBezTo>
                  <a:cubicBezTo>
                    <a:pt x="11" y="38"/>
                    <a:pt x="11" y="37"/>
                    <a:pt x="11" y="37"/>
                  </a:cubicBezTo>
                  <a:cubicBezTo>
                    <a:pt x="11" y="36"/>
                    <a:pt x="12" y="35"/>
                    <a:pt x="12" y="34"/>
                  </a:cubicBezTo>
                  <a:cubicBezTo>
                    <a:pt x="12" y="32"/>
                    <a:pt x="13" y="31"/>
                    <a:pt x="14" y="29"/>
                  </a:cubicBezTo>
                  <a:cubicBezTo>
                    <a:pt x="15" y="28"/>
                    <a:pt x="15" y="26"/>
                    <a:pt x="16" y="25"/>
                  </a:cubicBezTo>
                  <a:cubicBezTo>
                    <a:pt x="17" y="24"/>
                    <a:pt x="17" y="23"/>
                    <a:pt x="18" y="23"/>
                  </a:cubicBezTo>
                  <a:cubicBezTo>
                    <a:pt x="19" y="21"/>
                    <a:pt x="20" y="20"/>
                    <a:pt x="21" y="19"/>
                  </a:cubicBezTo>
                  <a:cubicBezTo>
                    <a:pt x="22" y="18"/>
                    <a:pt x="23" y="17"/>
                    <a:pt x="24" y="17"/>
                  </a:cubicBezTo>
                  <a:cubicBezTo>
                    <a:pt x="24" y="16"/>
                    <a:pt x="25" y="16"/>
                    <a:pt x="25" y="15"/>
                  </a:cubicBezTo>
                  <a:cubicBezTo>
                    <a:pt x="26" y="15"/>
                    <a:pt x="27" y="14"/>
                    <a:pt x="28" y="14"/>
                  </a:cubicBezTo>
                  <a:cubicBezTo>
                    <a:pt x="30" y="13"/>
                    <a:pt x="31" y="12"/>
                    <a:pt x="33" y="11"/>
                  </a:cubicBezTo>
                  <a:cubicBezTo>
                    <a:pt x="34" y="11"/>
                    <a:pt x="34" y="11"/>
                    <a:pt x="35" y="11"/>
                  </a:cubicBezTo>
                  <a:cubicBezTo>
                    <a:pt x="36" y="11"/>
                    <a:pt x="36" y="10"/>
                    <a:pt x="37" y="11"/>
                  </a:cubicBezTo>
                  <a:cubicBezTo>
                    <a:pt x="38" y="10"/>
                    <a:pt x="38" y="10"/>
                    <a:pt x="39" y="10"/>
                  </a:cubicBezTo>
                  <a:cubicBezTo>
                    <a:pt x="40" y="10"/>
                    <a:pt x="40" y="10"/>
                    <a:pt x="41" y="10"/>
                  </a:cubicBezTo>
                  <a:lnTo>
                    <a:pt x="43" y="10"/>
                  </a:lnTo>
                  <a:cubicBezTo>
                    <a:pt x="43" y="10"/>
                    <a:pt x="43" y="10"/>
                    <a:pt x="44" y="10"/>
                  </a:cubicBezTo>
                  <a:cubicBezTo>
                    <a:pt x="44" y="10"/>
                    <a:pt x="45" y="10"/>
                    <a:pt x="46" y="10"/>
                  </a:cubicBezTo>
                  <a:cubicBezTo>
                    <a:pt x="46" y="10"/>
                    <a:pt x="47" y="11"/>
                    <a:pt x="48" y="11"/>
                  </a:cubicBezTo>
                  <a:cubicBezTo>
                    <a:pt x="48" y="11"/>
                    <a:pt x="49" y="11"/>
                    <a:pt x="50" y="11"/>
                  </a:cubicBezTo>
                  <a:cubicBezTo>
                    <a:pt x="50" y="12"/>
                    <a:pt x="51" y="12"/>
                    <a:pt x="52" y="12"/>
                  </a:cubicBezTo>
                  <a:cubicBezTo>
                    <a:pt x="53" y="13"/>
                    <a:pt x="54" y="13"/>
                    <a:pt x="55" y="14"/>
                  </a:cubicBezTo>
                  <a:cubicBezTo>
                    <a:pt x="56" y="14"/>
                    <a:pt x="57" y="15"/>
                    <a:pt x="57" y="15"/>
                  </a:cubicBezTo>
                  <a:cubicBezTo>
                    <a:pt x="58" y="16"/>
                    <a:pt x="59" y="16"/>
                    <a:pt x="60" y="17"/>
                  </a:cubicBezTo>
                  <a:cubicBezTo>
                    <a:pt x="60" y="17"/>
                    <a:pt x="60" y="17"/>
                    <a:pt x="61" y="18"/>
                  </a:cubicBezTo>
                  <a:cubicBezTo>
                    <a:pt x="61" y="19"/>
                    <a:pt x="62" y="19"/>
                    <a:pt x="63" y="20"/>
                  </a:cubicBezTo>
                  <a:cubicBezTo>
                    <a:pt x="64" y="21"/>
                    <a:pt x="65" y="23"/>
                    <a:pt x="66" y="24"/>
                  </a:cubicBezTo>
                  <a:cubicBezTo>
                    <a:pt x="68" y="27"/>
                    <a:pt x="68" y="27"/>
                    <a:pt x="69" y="30"/>
                  </a:cubicBezTo>
                  <a:cubicBezTo>
                    <a:pt x="70" y="32"/>
                    <a:pt x="70" y="33"/>
                    <a:pt x="70" y="34"/>
                  </a:cubicBezTo>
                  <a:cubicBezTo>
                    <a:pt x="71" y="35"/>
                    <a:pt x="71" y="36"/>
                    <a:pt x="71" y="37"/>
                  </a:cubicBezTo>
                  <a:cubicBezTo>
                    <a:pt x="71" y="38"/>
                    <a:pt x="71" y="38"/>
                    <a:pt x="71" y="39"/>
                  </a:cubicBezTo>
                  <a:cubicBezTo>
                    <a:pt x="71" y="40"/>
                    <a:pt x="72" y="40"/>
                    <a:pt x="72" y="41"/>
                  </a:cubicBezTo>
                  <a:cubicBezTo>
                    <a:pt x="72" y="41"/>
                    <a:pt x="72" y="42"/>
                    <a:pt x="72" y="43"/>
                  </a:cubicBezTo>
                  <a:cubicBezTo>
                    <a:pt x="72" y="44"/>
                    <a:pt x="72" y="45"/>
                    <a:pt x="72" y="46"/>
                  </a:cubicBezTo>
                  <a:cubicBezTo>
                    <a:pt x="72" y="47"/>
                    <a:pt x="72" y="47"/>
                    <a:pt x="72" y="47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0146154" y="9036809"/>
            <a:ext cx="968430" cy="180593"/>
            <a:chOff x="977051" y="5912644"/>
            <a:chExt cx="681038" cy="127000"/>
          </a:xfrm>
        </p:grpSpPr>
        <p:sp>
          <p:nvSpPr>
            <p:cNvPr id="83" name="Freeform 10"/>
            <p:cNvSpPr>
              <a:spLocks noEditPoints="1"/>
            </p:cNvSpPr>
            <p:nvPr/>
          </p:nvSpPr>
          <p:spPr bwMode="auto">
            <a:xfrm>
              <a:off x="977051" y="5912644"/>
              <a:ext cx="57150" cy="127000"/>
            </a:xfrm>
            <a:custGeom>
              <a:avLst/>
              <a:gdLst>
                <a:gd name="T0" fmla="*/ 61 w 61"/>
                <a:gd name="T1" fmla="*/ 27 h 133"/>
                <a:gd name="T2" fmla="*/ 61 w 61"/>
                <a:gd name="T3" fmla="*/ 27 h 133"/>
                <a:gd name="T4" fmla="*/ 43 w 61"/>
                <a:gd name="T5" fmla="*/ 0 h 133"/>
                <a:gd name="T6" fmla="*/ 8 w 61"/>
                <a:gd name="T7" fmla="*/ 39 h 133"/>
                <a:gd name="T8" fmla="*/ 8 w 61"/>
                <a:gd name="T9" fmla="*/ 112 h 133"/>
                <a:gd name="T10" fmla="*/ 19 w 61"/>
                <a:gd name="T11" fmla="*/ 132 h 133"/>
                <a:gd name="T12" fmla="*/ 26 w 61"/>
                <a:gd name="T13" fmla="*/ 127 h 133"/>
                <a:gd name="T14" fmla="*/ 22 w 61"/>
                <a:gd name="T15" fmla="*/ 108 h 133"/>
                <a:gd name="T16" fmla="*/ 20 w 61"/>
                <a:gd name="T17" fmla="*/ 87 h 133"/>
                <a:gd name="T18" fmla="*/ 39 w 61"/>
                <a:gd name="T19" fmla="*/ 71 h 133"/>
                <a:gd name="T20" fmla="*/ 61 w 61"/>
                <a:gd name="T21" fmla="*/ 27 h 133"/>
                <a:gd name="T22" fmla="*/ 51 w 61"/>
                <a:gd name="T23" fmla="*/ 35 h 133"/>
                <a:gd name="T24" fmla="*/ 51 w 61"/>
                <a:gd name="T25" fmla="*/ 35 h 133"/>
                <a:gd name="T26" fmla="*/ 30 w 61"/>
                <a:gd name="T27" fmla="*/ 66 h 133"/>
                <a:gd name="T28" fmla="*/ 19 w 61"/>
                <a:gd name="T29" fmla="*/ 76 h 133"/>
                <a:gd name="T30" fmla="*/ 19 w 61"/>
                <a:gd name="T31" fmla="*/ 35 h 133"/>
                <a:gd name="T32" fmla="*/ 43 w 61"/>
                <a:gd name="T33" fmla="*/ 8 h 133"/>
                <a:gd name="T34" fmla="*/ 51 w 61"/>
                <a:gd name="T35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" h="133">
                  <a:moveTo>
                    <a:pt x="61" y="27"/>
                  </a:moveTo>
                  <a:lnTo>
                    <a:pt x="61" y="27"/>
                  </a:lnTo>
                  <a:cubicBezTo>
                    <a:pt x="61" y="9"/>
                    <a:pt x="52" y="0"/>
                    <a:pt x="43" y="0"/>
                  </a:cubicBezTo>
                  <a:cubicBezTo>
                    <a:pt x="32" y="0"/>
                    <a:pt x="15" y="12"/>
                    <a:pt x="8" y="39"/>
                  </a:cubicBezTo>
                  <a:cubicBezTo>
                    <a:pt x="0" y="67"/>
                    <a:pt x="5" y="98"/>
                    <a:pt x="8" y="112"/>
                  </a:cubicBezTo>
                  <a:cubicBezTo>
                    <a:pt x="10" y="126"/>
                    <a:pt x="15" y="131"/>
                    <a:pt x="19" y="132"/>
                  </a:cubicBezTo>
                  <a:cubicBezTo>
                    <a:pt x="22" y="133"/>
                    <a:pt x="26" y="131"/>
                    <a:pt x="26" y="127"/>
                  </a:cubicBezTo>
                  <a:cubicBezTo>
                    <a:pt x="26" y="123"/>
                    <a:pt x="23" y="116"/>
                    <a:pt x="22" y="108"/>
                  </a:cubicBezTo>
                  <a:cubicBezTo>
                    <a:pt x="21" y="100"/>
                    <a:pt x="20" y="87"/>
                    <a:pt x="20" y="87"/>
                  </a:cubicBezTo>
                  <a:cubicBezTo>
                    <a:pt x="20" y="87"/>
                    <a:pt x="27" y="82"/>
                    <a:pt x="39" y="71"/>
                  </a:cubicBezTo>
                  <a:cubicBezTo>
                    <a:pt x="51" y="60"/>
                    <a:pt x="61" y="45"/>
                    <a:pt x="61" y="27"/>
                  </a:cubicBezTo>
                  <a:close/>
                  <a:moveTo>
                    <a:pt x="51" y="35"/>
                  </a:moveTo>
                  <a:lnTo>
                    <a:pt x="51" y="35"/>
                  </a:lnTo>
                  <a:cubicBezTo>
                    <a:pt x="47" y="50"/>
                    <a:pt x="38" y="59"/>
                    <a:pt x="30" y="66"/>
                  </a:cubicBezTo>
                  <a:cubicBezTo>
                    <a:pt x="23" y="73"/>
                    <a:pt x="19" y="76"/>
                    <a:pt x="19" y="76"/>
                  </a:cubicBezTo>
                  <a:cubicBezTo>
                    <a:pt x="19" y="76"/>
                    <a:pt x="16" y="53"/>
                    <a:pt x="19" y="35"/>
                  </a:cubicBezTo>
                  <a:cubicBezTo>
                    <a:pt x="23" y="18"/>
                    <a:pt x="35" y="8"/>
                    <a:pt x="43" y="8"/>
                  </a:cubicBezTo>
                  <a:cubicBezTo>
                    <a:pt x="52" y="8"/>
                    <a:pt x="54" y="21"/>
                    <a:pt x="51" y="35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84" name="Freeform 11"/>
            <p:cNvSpPr>
              <a:spLocks noEditPoints="1"/>
            </p:cNvSpPr>
            <p:nvPr/>
          </p:nvSpPr>
          <p:spPr bwMode="auto">
            <a:xfrm>
              <a:off x="1026263" y="5931694"/>
              <a:ext cx="214313" cy="103188"/>
            </a:xfrm>
            <a:custGeom>
              <a:avLst/>
              <a:gdLst>
                <a:gd name="T0" fmla="*/ 220 w 225"/>
                <a:gd name="T1" fmla="*/ 84 h 108"/>
                <a:gd name="T2" fmla="*/ 220 w 225"/>
                <a:gd name="T3" fmla="*/ 84 h 108"/>
                <a:gd name="T4" fmla="*/ 214 w 225"/>
                <a:gd name="T5" fmla="*/ 87 h 108"/>
                <a:gd name="T6" fmla="*/ 204 w 225"/>
                <a:gd name="T7" fmla="*/ 90 h 108"/>
                <a:gd name="T8" fmla="*/ 189 w 225"/>
                <a:gd name="T9" fmla="*/ 83 h 108"/>
                <a:gd name="T10" fmla="*/ 184 w 225"/>
                <a:gd name="T11" fmla="*/ 75 h 108"/>
                <a:gd name="T12" fmla="*/ 190 w 225"/>
                <a:gd name="T13" fmla="*/ 35 h 108"/>
                <a:gd name="T14" fmla="*/ 172 w 225"/>
                <a:gd name="T15" fmla="*/ 0 h 108"/>
                <a:gd name="T16" fmla="*/ 152 w 225"/>
                <a:gd name="T17" fmla="*/ 30 h 108"/>
                <a:gd name="T18" fmla="*/ 165 w 225"/>
                <a:gd name="T19" fmla="*/ 69 h 108"/>
                <a:gd name="T20" fmla="*/ 172 w 225"/>
                <a:gd name="T21" fmla="*/ 78 h 108"/>
                <a:gd name="T22" fmla="*/ 159 w 225"/>
                <a:gd name="T23" fmla="*/ 93 h 108"/>
                <a:gd name="T24" fmla="*/ 134 w 225"/>
                <a:gd name="T25" fmla="*/ 69 h 108"/>
                <a:gd name="T26" fmla="*/ 124 w 225"/>
                <a:gd name="T27" fmla="*/ 57 h 108"/>
                <a:gd name="T28" fmla="*/ 118 w 225"/>
                <a:gd name="T29" fmla="*/ 63 h 108"/>
                <a:gd name="T30" fmla="*/ 108 w 225"/>
                <a:gd name="T31" fmla="*/ 82 h 108"/>
                <a:gd name="T32" fmla="*/ 102 w 225"/>
                <a:gd name="T33" fmla="*/ 88 h 108"/>
                <a:gd name="T34" fmla="*/ 94 w 225"/>
                <a:gd name="T35" fmla="*/ 80 h 108"/>
                <a:gd name="T36" fmla="*/ 89 w 225"/>
                <a:gd name="T37" fmla="*/ 63 h 108"/>
                <a:gd name="T38" fmla="*/ 85 w 225"/>
                <a:gd name="T39" fmla="*/ 53 h 108"/>
                <a:gd name="T40" fmla="*/ 80 w 225"/>
                <a:gd name="T41" fmla="*/ 56 h 108"/>
                <a:gd name="T42" fmla="*/ 74 w 225"/>
                <a:gd name="T43" fmla="*/ 71 h 108"/>
                <a:gd name="T44" fmla="*/ 67 w 225"/>
                <a:gd name="T45" fmla="*/ 89 h 108"/>
                <a:gd name="T46" fmla="*/ 63 w 225"/>
                <a:gd name="T47" fmla="*/ 93 h 108"/>
                <a:gd name="T48" fmla="*/ 57 w 225"/>
                <a:gd name="T49" fmla="*/ 87 h 108"/>
                <a:gd name="T50" fmla="*/ 48 w 225"/>
                <a:gd name="T51" fmla="*/ 64 h 108"/>
                <a:gd name="T52" fmla="*/ 38 w 225"/>
                <a:gd name="T53" fmla="*/ 47 h 108"/>
                <a:gd name="T54" fmla="*/ 19 w 225"/>
                <a:gd name="T55" fmla="*/ 46 h 108"/>
                <a:gd name="T56" fmla="*/ 0 w 225"/>
                <a:gd name="T57" fmla="*/ 84 h 108"/>
                <a:gd name="T58" fmla="*/ 22 w 225"/>
                <a:gd name="T59" fmla="*/ 108 h 108"/>
                <a:gd name="T60" fmla="*/ 46 w 225"/>
                <a:gd name="T61" fmla="*/ 92 h 108"/>
                <a:gd name="T62" fmla="*/ 64 w 225"/>
                <a:gd name="T63" fmla="*/ 106 h 108"/>
                <a:gd name="T64" fmla="*/ 83 w 225"/>
                <a:gd name="T65" fmla="*/ 86 h 108"/>
                <a:gd name="T66" fmla="*/ 87 w 225"/>
                <a:gd name="T67" fmla="*/ 85 h 108"/>
                <a:gd name="T68" fmla="*/ 103 w 225"/>
                <a:gd name="T69" fmla="*/ 100 h 108"/>
                <a:gd name="T70" fmla="*/ 120 w 225"/>
                <a:gd name="T71" fmla="*/ 86 h 108"/>
                <a:gd name="T72" fmla="*/ 127 w 225"/>
                <a:gd name="T73" fmla="*/ 80 h 108"/>
                <a:gd name="T74" fmla="*/ 134 w 225"/>
                <a:gd name="T75" fmla="*/ 85 h 108"/>
                <a:gd name="T76" fmla="*/ 159 w 225"/>
                <a:gd name="T77" fmla="*/ 102 h 108"/>
                <a:gd name="T78" fmla="*/ 180 w 225"/>
                <a:gd name="T79" fmla="*/ 89 h 108"/>
                <a:gd name="T80" fmla="*/ 204 w 225"/>
                <a:gd name="T81" fmla="*/ 99 h 108"/>
                <a:gd name="T82" fmla="*/ 224 w 225"/>
                <a:gd name="T83" fmla="*/ 89 h 108"/>
                <a:gd name="T84" fmla="*/ 220 w 225"/>
                <a:gd name="T85" fmla="*/ 84 h 108"/>
                <a:gd name="T86" fmla="*/ 39 w 225"/>
                <a:gd name="T87" fmla="*/ 74 h 108"/>
                <a:gd name="T88" fmla="*/ 39 w 225"/>
                <a:gd name="T89" fmla="*/ 74 h 108"/>
                <a:gd name="T90" fmla="*/ 23 w 225"/>
                <a:gd name="T91" fmla="*/ 98 h 108"/>
                <a:gd name="T92" fmla="*/ 12 w 225"/>
                <a:gd name="T93" fmla="*/ 81 h 108"/>
                <a:gd name="T94" fmla="*/ 29 w 225"/>
                <a:gd name="T95" fmla="*/ 51 h 108"/>
                <a:gd name="T96" fmla="*/ 39 w 225"/>
                <a:gd name="T97" fmla="*/ 74 h 108"/>
                <a:gd name="T98" fmla="*/ 181 w 225"/>
                <a:gd name="T99" fmla="*/ 36 h 108"/>
                <a:gd name="T100" fmla="*/ 181 w 225"/>
                <a:gd name="T101" fmla="*/ 36 h 108"/>
                <a:gd name="T102" fmla="*/ 177 w 225"/>
                <a:gd name="T103" fmla="*/ 65 h 108"/>
                <a:gd name="T104" fmla="*/ 168 w 225"/>
                <a:gd name="T105" fmla="*/ 51 h 108"/>
                <a:gd name="T106" fmla="*/ 160 w 225"/>
                <a:gd name="T107" fmla="*/ 26 h 108"/>
                <a:gd name="T108" fmla="*/ 172 w 225"/>
                <a:gd name="T109" fmla="*/ 6 h 108"/>
                <a:gd name="T110" fmla="*/ 181 w 225"/>
                <a:gd name="T111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5" h="108">
                  <a:moveTo>
                    <a:pt x="220" y="84"/>
                  </a:moveTo>
                  <a:lnTo>
                    <a:pt x="220" y="84"/>
                  </a:lnTo>
                  <a:cubicBezTo>
                    <a:pt x="217" y="84"/>
                    <a:pt x="216" y="85"/>
                    <a:pt x="214" y="87"/>
                  </a:cubicBezTo>
                  <a:cubicBezTo>
                    <a:pt x="213" y="88"/>
                    <a:pt x="209" y="90"/>
                    <a:pt x="204" y="90"/>
                  </a:cubicBezTo>
                  <a:cubicBezTo>
                    <a:pt x="199" y="90"/>
                    <a:pt x="193" y="88"/>
                    <a:pt x="189" y="83"/>
                  </a:cubicBezTo>
                  <a:cubicBezTo>
                    <a:pt x="185" y="79"/>
                    <a:pt x="184" y="75"/>
                    <a:pt x="184" y="75"/>
                  </a:cubicBezTo>
                  <a:cubicBezTo>
                    <a:pt x="184" y="75"/>
                    <a:pt x="190" y="55"/>
                    <a:pt x="190" y="35"/>
                  </a:cubicBezTo>
                  <a:cubicBezTo>
                    <a:pt x="190" y="15"/>
                    <a:pt x="184" y="0"/>
                    <a:pt x="172" y="0"/>
                  </a:cubicBezTo>
                  <a:cubicBezTo>
                    <a:pt x="163" y="0"/>
                    <a:pt x="152" y="7"/>
                    <a:pt x="152" y="30"/>
                  </a:cubicBezTo>
                  <a:cubicBezTo>
                    <a:pt x="152" y="54"/>
                    <a:pt x="164" y="67"/>
                    <a:pt x="165" y="69"/>
                  </a:cubicBezTo>
                  <a:cubicBezTo>
                    <a:pt x="167" y="71"/>
                    <a:pt x="172" y="78"/>
                    <a:pt x="172" y="78"/>
                  </a:cubicBezTo>
                  <a:cubicBezTo>
                    <a:pt x="172" y="78"/>
                    <a:pt x="169" y="93"/>
                    <a:pt x="159" y="93"/>
                  </a:cubicBezTo>
                  <a:cubicBezTo>
                    <a:pt x="149" y="93"/>
                    <a:pt x="138" y="75"/>
                    <a:pt x="134" y="69"/>
                  </a:cubicBezTo>
                  <a:cubicBezTo>
                    <a:pt x="131" y="64"/>
                    <a:pt x="128" y="57"/>
                    <a:pt x="124" y="57"/>
                  </a:cubicBezTo>
                  <a:cubicBezTo>
                    <a:pt x="120" y="57"/>
                    <a:pt x="118" y="63"/>
                    <a:pt x="118" y="63"/>
                  </a:cubicBezTo>
                  <a:cubicBezTo>
                    <a:pt x="118" y="64"/>
                    <a:pt x="110" y="80"/>
                    <a:pt x="108" y="82"/>
                  </a:cubicBezTo>
                  <a:cubicBezTo>
                    <a:pt x="106" y="85"/>
                    <a:pt x="105" y="88"/>
                    <a:pt x="102" y="88"/>
                  </a:cubicBezTo>
                  <a:cubicBezTo>
                    <a:pt x="100" y="88"/>
                    <a:pt x="97" y="85"/>
                    <a:pt x="94" y="80"/>
                  </a:cubicBezTo>
                  <a:cubicBezTo>
                    <a:pt x="92" y="74"/>
                    <a:pt x="90" y="66"/>
                    <a:pt x="89" y="63"/>
                  </a:cubicBezTo>
                  <a:cubicBezTo>
                    <a:pt x="89" y="60"/>
                    <a:pt x="88" y="53"/>
                    <a:pt x="85" y="53"/>
                  </a:cubicBezTo>
                  <a:cubicBezTo>
                    <a:pt x="82" y="53"/>
                    <a:pt x="80" y="56"/>
                    <a:pt x="80" y="56"/>
                  </a:cubicBezTo>
                  <a:cubicBezTo>
                    <a:pt x="80" y="56"/>
                    <a:pt x="76" y="66"/>
                    <a:pt x="74" y="71"/>
                  </a:cubicBezTo>
                  <a:cubicBezTo>
                    <a:pt x="72" y="76"/>
                    <a:pt x="68" y="87"/>
                    <a:pt x="67" y="89"/>
                  </a:cubicBezTo>
                  <a:cubicBezTo>
                    <a:pt x="66" y="91"/>
                    <a:pt x="65" y="93"/>
                    <a:pt x="63" y="93"/>
                  </a:cubicBezTo>
                  <a:cubicBezTo>
                    <a:pt x="61" y="93"/>
                    <a:pt x="59" y="91"/>
                    <a:pt x="57" y="87"/>
                  </a:cubicBezTo>
                  <a:cubicBezTo>
                    <a:pt x="55" y="84"/>
                    <a:pt x="49" y="67"/>
                    <a:pt x="48" y="64"/>
                  </a:cubicBezTo>
                  <a:cubicBezTo>
                    <a:pt x="47" y="61"/>
                    <a:pt x="43" y="50"/>
                    <a:pt x="38" y="47"/>
                  </a:cubicBezTo>
                  <a:cubicBezTo>
                    <a:pt x="32" y="43"/>
                    <a:pt x="25" y="43"/>
                    <a:pt x="19" y="46"/>
                  </a:cubicBezTo>
                  <a:cubicBezTo>
                    <a:pt x="13" y="48"/>
                    <a:pt x="0" y="63"/>
                    <a:pt x="0" y="84"/>
                  </a:cubicBezTo>
                  <a:cubicBezTo>
                    <a:pt x="0" y="105"/>
                    <a:pt x="13" y="108"/>
                    <a:pt x="22" y="108"/>
                  </a:cubicBezTo>
                  <a:cubicBezTo>
                    <a:pt x="32" y="108"/>
                    <a:pt x="46" y="92"/>
                    <a:pt x="46" y="92"/>
                  </a:cubicBezTo>
                  <a:cubicBezTo>
                    <a:pt x="46" y="92"/>
                    <a:pt x="53" y="106"/>
                    <a:pt x="64" y="106"/>
                  </a:cubicBezTo>
                  <a:cubicBezTo>
                    <a:pt x="75" y="106"/>
                    <a:pt x="81" y="90"/>
                    <a:pt x="83" y="86"/>
                  </a:cubicBezTo>
                  <a:cubicBezTo>
                    <a:pt x="84" y="83"/>
                    <a:pt x="85" y="83"/>
                    <a:pt x="87" y="85"/>
                  </a:cubicBezTo>
                  <a:cubicBezTo>
                    <a:pt x="88" y="87"/>
                    <a:pt x="94" y="100"/>
                    <a:pt x="103" y="100"/>
                  </a:cubicBezTo>
                  <a:cubicBezTo>
                    <a:pt x="112" y="100"/>
                    <a:pt x="118" y="89"/>
                    <a:pt x="120" y="86"/>
                  </a:cubicBezTo>
                  <a:cubicBezTo>
                    <a:pt x="123" y="82"/>
                    <a:pt x="124" y="80"/>
                    <a:pt x="127" y="80"/>
                  </a:cubicBezTo>
                  <a:cubicBezTo>
                    <a:pt x="129" y="80"/>
                    <a:pt x="132" y="82"/>
                    <a:pt x="134" y="85"/>
                  </a:cubicBezTo>
                  <a:cubicBezTo>
                    <a:pt x="136" y="89"/>
                    <a:pt x="141" y="102"/>
                    <a:pt x="159" y="102"/>
                  </a:cubicBezTo>
                  <a:cubicBezTo>
                    <a:pt x="173" y="102"/>
                    <a:pt x="180" y="89"/>
                    <a:pt x="180" y="89"/>
                  </a:cubicBezTo>
                  <a:cubicBezTo>
                    <a:pt x="180" y="89"/>
                    <a:pt x="188" y="99"/>
                    <a:pt x="204" y="99"/>
                  </a:cubicBezTo>
                  <a:cubicBezTo>
                    <a:pt x="220" y="99"/>
                    <a:pt x="223" y="91"/>
                    <a:pt x="224" y="89"/>
                  </a:cubicBezTo>
                  <a:cubicBezTo>
                    <a:pt x="225" y="87"/>
                    <a:pt x="223" y="84"/>
                    <a:pt x="220" y="84"/>
                  </a:cubicBezTo>
                  <a:close/>
                  <a:moveTo>
                    <a:pt x="39" y="74"/>
                  </a:moveTo>
                  <a:lnTo>
                    <a:pt x="39" y="74"/>
                  </a:lnTo>
                  <a:cubicBezTo>
                    <a:pt x="39" y="96"/>
                    <a:pt x="26" y="98"/>
                    <a:pt x="23" y="98"/>
                  </a:cubicBezTo>
                  <a:cubicBezTo>
                    <a:pt x="21" y="98"/>
                    <a:pt x="12" y="97"/>
                    <a:pt x="12" y="81"/>
                  </a:cubicBezTo>
                  <a:cubicBezTo>
                    <a:pt x="12" y="65"/>
                    <a:pt x="18" y="51"/>
                    <a:pt x="29" y="51"/>
                  </a:cubicBezTo>
                  <a:cubicBezTo>
                    <a:pt x="29" y="51"/>
                    <a:pt x="39" y="52"/>
                    <a:pt x="39" y="74"/>
                  </a:cubicBezTo>
                  <a:close/>
                  <a:moveTo>
                    <a:pt x="181" y="36"/>
                  </a:moveTo>
                  <a:lnTo>
                    <a:pt x="181" y="36"/>
                  </a:lnTo>
                  <a:cubicBezTo>
                    <a:pt x="181" y="50"/>
                    <a:pt x="177" y="65"/>
                    <a:pt x="177" y="65"/>
                  </a:cubicBezTo>
                  <a:cubicBezTo>
                    <a:pt x="177" y="65"/>
                    <a:pt x="172" y="59"/>
                    <a:pt x="168" y="51"/>
                  </a:cubicBezTo>
                  <a:cubicBezTo>
                    <a:pt x="163" y="43"/>
                    <a:pt x="160" y="32"/>
                    <a:pt x="160" y="26"/>
                  </a:cubicBezTo>
                  <a:cubicBezTo>
                    <a:pt x="160" y="19"/>
                    <a:pt x="165" y="6"/>
                    <a:pt x="172" y="6"/>
                  </a:cubicBezTo>
                  <a:cubicBezTo>
                    <a:pt x="178" y="6"/>
                    <a:pt x="181" y="21"/>
                    <a:pt x="181" y="36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85" name="Freeform 12"/>
            <p:cNvSpPr>
              <a:spLocks/>
            </p:cNvSpPr>
            <p:nvPr/>
          </p:nvSpPr>
          <p:spPr bwMode="auto">
            <a:xfrm>
              <a:off x="1288201" y="5923756"/>
              <a:ext cx="58738" cy="107950"/>
            </a:xfrm>
            <a:custGeom>
              <a:avLst/>
              <a:gdLst>
                <a:gd name="T0" fmla="*/ 44 w 61"/>
                <a:gd name="T1" fmla="*/ 26 h 114"/>
                <a:gd name="T2" fmla="*/ 44 w 61"/>
                <a:gd name="T3" fmla="*/ 26 h 114"/>
                <a:gd name="T4" fmla="*/ 45 w 61"/>
                <a:gd name="T5" fmla="*/ 23 h 114"/>
                <a:gd name="T6" fmla="*/ 27 w 61"/>
                <a:gd name="T7" fmla="*/ 11 h 114"/>
                <a:gd name="T8" fmla="*/ 14 w 61"/>
                <a:gd name="T9" fmla="*/ 21 h 114"/>
                <a:gd name="T10" fmla="*/ 34 w 61"/>
                <a:gd name="T11" fmla="*/ 47 h 114"/>
                <a:gd name="T12" fmla="*/ 55 w 61"/>
                <a:gd name="T13" fmla="*/ 76 h 114"/>
                <a:gd name="T14" fmla="*/ 53 w 61"/>
                <a:gd name="T15" fmla="*/ 105 h 114"/>
                <a:gd name="T16" fmla="*/ 19 w 61"/>
                <a:gd name="T17" fmla="*/ 102 h 114"/>
                <a:gd name="T18" fmla="*/ 4 w 61"/>
                <a:gd name="T19" fmla="*/ 89 h 114"/>
                <a:gd name="T20" fmla="*/ 3 w 61"/>
                <a:gd name="T21" fmla="*/ 82 h 114"/>
                <a:gd name="T22" fmla="*/ 9 w 61"/>
                <a:gd name="T23" fmla="*/ 83 h 114"/>
                <a:gd name="T24" fmla="*/ 22 w 61"/>
                <a:gd name="T25" fmla="*/ 93 h 114"/>
                <a:gd name="T26" fmla="*/ 37 w 61"/>
                <a:gd name="T27" fmla="*/ 98 h 114"/>
                <a:gd name="T28" fmla="*/ 47 w 61"/>
                <a:gd name="T29" fmla="*/ 87 h 114"/>
                <a:gd name="T30" fmla="*/ 34 w 61"/>
                <a:gd name="T31" fmla="*/ 62 h 114"/>
                <a:gd name="T32" fmla="*/ 6 w 61"/>
                <a:gd name="T33" fmla="*/ 29 h 114"/>
                <a:gd name="T34" fmla="*/ 2 w 61"/>
                <a:gd name="T35" fmla="*/ 15 h 114"/>
                <a:gd name="T36" fmla="*/ 24 w 61"/>
                <a:gd name="T37" fmla="*/ 1 h 114"/>
                <a:gd name="T38" fmla="*/ 57 w 61"/>
                <a:gd name="T39" fmla="*/ 21 h 114"/>
                <a:gd name="T40" fmla="*/ 48 w 61"/>
                <a:gd name="T41" fmla="*/ 31 h 114"/>
                <a:gd name="T42" fmla="*/ 44 w 61"/>
                <a:gd name="T43" fmla="*/ 30 h 114"/>
                <a:gd name="T44" fmla="*/ 44 w 61"/>
                <a:gd name="T45" fmla="*/ 2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114">
                  <a:moveTo>
                    <a:pt x="44" y="26"/>
                  </a:moveTo>
                  <a:lnTo>
                    <a:pt x="44" y="26"/>
                  </a:lnTo>
                  <a:cubicBezTo>
                    <a:pt x="44" y="26"/>
                    <a:pt x="46" y="26"/>
                    <a:pt x="45" y="23"/>
                  </a:cubicBezTo>
                  <a:cubicBezTo>
                    <a:pt x="45" y="20"/>
                    <a:pt x="38" y="12"/>
                    <a:pt x="27" y="11"/>
                  </a:cubicBezTo>
                  <a:cubicBezTo>
                    <a:pt x="15" y="9"/>
                    <a:pt x="12" y="16"/>
                    <a:pt x="14" y="21"/>
                  </a:cubicBezTo>
                  <a:cubicBezTo>
                    <a:pt x="17" y="27"/>
                    <a:pt x="30" y="43"/>
                    <a:pt x="34" y="47"/>
                  </a:cubicBezTo>
                  <a:cubicBezTo>
                    <a:pt x="37" y="50"/>
                    <a:pt x="51" y="67"/>
                    <a:pt x="55" y="76"/>
                  </a:cubicBezTo>
                  <a:cubicBezTo>
                    <a:pt x="59" y="86"/>
                    <a:pt x="61" y="95"/>
                    <a:pt x="53" y="105"/>
                  </a:cubicBezTo>
                  <a:cubicBezTo>
                    <a:pt x="46" y="114"/>
                    <a:pt x="25" y="106"/>
                    <a:pt x="19" y="102"/>
                  </a:cubicBezTo>
                  <a:cubicBezTo>
                    <a:pt x="13" y="98"/>
                    <a:pt x="4" y="89"/>
                    <a:pt x="4" y="89"/>
                  </a:cubicBezTo>
                  <a:cubicBezTo>
                    <a:pt x="4" y="89"/>
                    <a:pt x="1" y="86"/>
                    <a:pt x="3" y="82"/>
                  </a:cubicBezTo>
                  <a:cubicBezTo>
                    <a:pt x="5" y="79"/>
                    <a:pt x="9" y="83"/>
                    <a:pt x="9" y="83"/>
                  </a:cubicBezTo>
                  <a:cubicBezTo>
                    <a:pt x="9" y="83"/>
                    <a:pt x="18" y="90"/>
                    <a:pt x="22" y="93"/>
                  </a:cubicBezTo>
                  <a:cubicBezTo>
                    <a:pt x="27" y="96"/>
                    <a:pt x="32" y="98"/>
                    <a:pt x="37" y="98"/>
                  </a:cubicBezTo>
                  <a:cubicBezTo>
                    <a:pt x="43" y="98"/>
                    <a:pt x="48" y="94"/>
                    <a:pt x="47" y="87"/>
                  </a:cubicBezTo>
                  <a:cubicBezTo>
                    <a:pt x="46" y="81"/>
                    <a:pt x="41" y="71"/>
                    <a:pt x="34" y="62"/>
                  </a:cubicBezTo>
                  <a:cubicBezTo>
                    <a:pt x="27" y="54"/>
                    <a:pt x="12" y="40"/>
                    <a:pt x="6" y="29"/>
                  </a:cubicBezTo>
                  <a:cubicBezTo>
                    <a:pt x="0" y="17"/>
                    <a:pt x="2" y="16"/>
                    <a:pt x="2" y="15"/>
                  </a:cubicBezTo>
                  <a:cubicBezTo>
                    <a:pt x="2" y="14"/>
                    <a:pt x="7" y="0"/>
                    <a:pt x="24" y="1"/>
                  </a:cubicBezTo>
                  <a:cubicBezTo>
                    <a:pt x="42" y="1"/>
                    <a:pt x="56" y="12"/>
                    <a:pt x="57" y="21"/>
                  </a:cubicBezTo>
                  <a:cubicBezTo>
                    <a:pt x="58" y="29"/>
                    <a:pt x="50" y="31"/>
                    <a:pt x="48" y="31"/>
                  </a:cubicBezTo>
                  <a:cubicBezTo>
                    <a:pt x="46" y="31"/>
                    <a:pt x="44" y="30"/>
                    <a:pt x="44" y="30"/>
                  </a:cubicBezTo>
                  <a:cubicBezTo>
                    <a:pt x="43" y="28"/>
                    <a:pt x="44" y="26"/>
                    <a:pt x="44" y="26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86" name="Freeform 13"/>
            <p:cNvSpPr>
              <a:spLocks/>
            </p:cNvSpPr>
            <p:nvPr/>
          </p:nvSpPr>
          <p:spPr bwMode="auto">
            <a:xfrm>
              <a:off x="1351701" y="5938044"/>
              <a:ext cx="306388" cy="92075"/>
            </a:xfrm>
            <a:custGeom>
              <a:avLst/>
              <a:gdLst>
                <a:gd name="T0" fmla="*/ 13 w 321"/>
                <a:gd name="T1" fmla="*/ 59 h 97"/>
                <a:gd name="T2" fmla="*/ 3 w 321"/>
                <a:gd name="T3" fmla="*/ 49 h 97"/>
                <a:gd name="T4" fmla="*/ 9 w 321"/>
                <a:gd name="T5" fmla="*/ 89 h 97"/>
                <a:gd name="T6" fmla="*/ 18 w 321"/>
                <a:gd name="T7" fmla="*/ 84 h 97"/>
                <a:gd name="T8" fmla="*/ 38 w 321"/>
                <a:gd name="T9" fmla="*/ 78 h 97"/>
                <a:gd name="T10" fmla="*/ 50 w 321"/>
                <a:gd name="T11" fmla="*/ 92 h 97"/>
                <a:gd name="T12" fmla="*/ 64 w 321"/>
                <a:gd name="T13" fmla="*/ 73 h 97"/>
                <a:gd name="T14" fmla="*/ 86 w 321"/>
                <a:gd name="T15" fmla="*/ 78 h 97"/>
                <a:gd name="T16" fmla="*/ 108 w 321"/>
                <a:gd name="T17" fmla="*/ 84 h 97"/>
                <a:gd name="T18" fmla="*/ 130 w 321"/>
                <a:gd name="T19" fmla="*/ 78 h 97"/>
                <a:gd name="T20" fmla="*/ 166 w 321"/>
                <a:gd name="T21" fmla="*/ 80 h 97"/>
                <a:gd name="T22" fmla="*/ 194 w 321"/>
                <a:gd name="T23" fmla="*/ 97 h 97"/>
                <a:gd name="T24" fmla="*/ 226 w 321"/>
                <a:gd name="T25" fmla="*/ 91 h 97"/>
                <a:gd name="T26" fmla="*/ 254 w 321"/>
                <a:gd name="T27" fmla="*/ 63 h 97"/>
                <a:gd name="T28" fmla="*/ 282 w 321"/>
                <a:gd name="T29" fmla="*/ 89 h 97"/>
                <a:gd name="T30" fmla="*/ 316 w 321"/>
                <a:gd name="T31" fmla="*/ 92 h 97"/>
                <a:gd name="T32" fmla="*/ 315 w 321"/>
                <a:gd name="T33" fmla="*/ 83 h 97"/>
                <a:gd name="T34" fmla="*/ 287 w 321"/>
                <a:gd name="T35" fmla="*/ 79 h 97"/>
                <a:gd name="T36" fmla="*/ 255 w 321"/>
                <a:gd name="T37" fmla="*/ 50 h 97"/>
                <a:gd name="T38" fmla="*/ 225 w 321"/>
                <a:gd name="T39" fmla="*/ 71 h 97"/>
                <a:gd name="T40" fmla="*/ 217 w 321"/>
                <a:gd name="T41" fmla="*/ 23 h 97"/>
                <a:gd name="T42" fmla="*/ 204 w 321"/>
                <a:gd name="T43" fmla="*/ 23 h 97"/>
                <a:gd name="T44" fmla="*/ 195 w 321"/>
                <a:gd name="T45" fmla="*/ 81 h 97"/>
                <a:gd name="T46" fmla="*/ 177 w 321"/>
                <a:gd name="T47" fmla="*/ 39 h 97"/>
                <a:gd name="T48" fmla="*/ 189 w 321"/>
                <a:gd name="T49" fmla="*/ 27 h 97"/>
                <a:gd name="T50" fmla="*/ 197 w 321"/>
                <a:gd name="T51" fmla="*/ 17 h 97"/>
                <a:gd name="T52" fmla="*/ 180 w 321"/>
                <a:gd name="T53" fmla="*/ 17 h 97"/>
                <a:gd name="T54" fmla="*/ 167 w 321"/>
                <a:gd name="T55" fmla="*/ 0 h 97"/>
                <a:gd name="T56" fmla="*/ 166 w 321"/>
                <a:gd name="T57" fmla="*/ 53 h 97"/>
                <a:gd name="T58" fmla="*/ 123 w 321"/>
                <a:gd name="T59" fmla="*/ 49 h 97"/>
                <a:gd name="T60" fmla="*/ 108 w 321"/>
                <a:gd name="T61" fmla="*/ 58 h 97"/>
                <a:gd name="T62" fmla="*/ 77 w 321"/>
                <a:gd name="T63" fmla="*/ 48 h 97"/>
                <a:gd name="T64" fmla="*/ 62 w 321"/>
                <a:gd name="T65" fmla="*/ 50 h 97"/>
                <a:gd name="T66" fmla="*/ 38 w 321"/>
                <a:gd name="T67" fmla="*/ 59 h 97"/>
                <a:gd name="T68" fmla="*/ 20 w 321"/>
                <a:gd name="T69" fmla="*/ 52 h 97"/>
                <a:gd name="T70" fmla="*/ 13 w 321"/>
                <a:gd name="T71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97">
                  <a:moveTo>
                    <a:pt x="13" y="59"/>
                  </a:moveTo>
                  <a:lnTo>
                    <a:pt x="13" y="59"/>
                  </a:lnTo>
                  <a:lnTo>
                    <a:pt x="8" y="52"/>
                  </a:lnTo>
                  <a:cubicBezTo>
                    <a:pt x="8" y="52"/>
                    <a:pt x="6" y="47"/>
                    <a:pt x="3" y="49"/>
                  </a:cubicBezTo>
                  <a:cubicBezTo>
                    <a:pt x="1" y="51"/>
                    <a:pt x="0" y="52"/>
                    <a:pt x="1" y="56"/>
                  </a:cubicBezTo>
                  <a:cubicBezTo>
                    <a:pt x="2" y="60"/>
                    <a:pt x="9" y="89"/>
                    <a:pt x="9" y="89"/>
                  </a:cubicBezTo>
                  <a:cubicBezTo>
                    <a:pt x="9" y="89"/>
                    <a:pt x="11" y="92"/>
                    <a:pt x="13" y="92"/>
                  </a:cubicBezTo>
                  <a:cubicBezTo>
                    <a:pt x="15" y="92"/>
                    <a:pt x="17" y="89"/>
                    <a:pt x="18" y="84"/>
                  </a:cubicBezTo>
                  <a:cubicBezTo>
                    <a:pt x="20" y="80"/>
                    <a:pt x="24" y="67"/>
                    <a:pt x="28" y="67"/>
                  </a:cubicBezTo>
                  <a:cubicBezTo>
                    <a:pt x="32" y="67"/>
                    <a:pt x="37" y="76"/>
                    <a:pt x="38" y="78"/>
                  </a:cubicBezTo>
                  <a:cubicBezTo>
                    <a:pt x="40" y="80"/>
                    <a:pt x="45" y="89"/>
                    <a:pt x="45" y="89"/>
                  </a:cubicBezTo>
                  <a:cubicBezTo>
                    <a:pt x="45" y="89"/>
                    <a:pt x="47" y="92"/>
                    <a:pt x="50" y="92"/>
                  </a:cubicBezTo>
                  <a:cubicBezTo>
                    <a:pt x="52" y="92"/>
                    <a:pt x="55" y="89"/>
                    <a:pt x="56" y="87"/>
                  </a:cubicBezTo>
                  <a:cubicBezTo>
                    <a:pt x="58" y="85"/>
                    <a:pt x="62" y="78"/>
                    <a:pt x="64" y="73"/>
                  </a:cubicBezTo>
                  <a:cubicBezTo>
                    <a:pt x="65" y="69"/>
                    <a:pt x="69" y="62"/>
                    <a:pt x="72" y="62"/>
                  </a:cubicBezTo>
                  <a:cubicBezTo>
                    <a:pt x="76" y="62"/>
                    <a:pt x="84" y="75"/>
                    <a:pt x="86" y="78"/>
                  </a:cubicBezTo>
                  <a:cubicBezTo>
                    <a:pt x="88" y="81"/>
                    <a:pt x="95" y="94"/>
                    <a:pt x="100" y="94"/>
                  </a:cubicBezTo>
                  <a:cubicBezTo>
                    <a:pt x="105" y="94"/>
                    <a:pt x="106" y="88"/>
                    <a:pt x="108" y="84"/>
                  </a:cubicBezTo>
                  <a:cubicBezTo>
                    <a:pt x="110" y="80"/>
                    <a:pt x="113" y="68"/>
                    <a:pt x="119" y="68"/>
                  </a:cubicBezTo>
                  <a:cubicBezTo>
                    <a:pt x="124" y="68"/>
                    <a:pt x="128" y="75"/>
                    <a:pt x="130" y="78"/>
                  </a:cubicBezTo>
                  <a:cubicBezTo>
                    <a:pt x="133" y="80"/>
                    <a:pt x="138" y="93"/>
                    <a:pt x="147" y="93"/>
                  </a:cubicBezTo>
                  <a:cubicBezTo>
                    <a:pt x="156" y="93"/>
                    <a:pt x="164" y="82"/>
                    <a:pt x="166" y="80"/>
                  </a:cubicBezTo>
                  <a:cubicBezTo>
                    <a:pt x="169" y="77"/>
                    <a:pt x="171" y="75"/>
                    <a:pt x="171" y="75"/>
                  </a:cubicBezTo>
                  <a:cubicBezTo>
                    <a:pt x="171" y="75"/>
                    <a:pt x="180" y="97"/>
                    <a:pt x="194" y="97"/>
                  </a:cubicBezTo>
                  <a:cubicBezTo>
                    <a:pt x="208" y="97"/>
                    <a:pt x="204" y="84"/>
                    <a:pt x="213" y="84"/>
                  </a:cubicBezTo>
                  <a:cubicBezTo>
                    <a:pt x="222" y="84"/>
                    <a:pt x="219" y="91"/>
                    <a:pt x="226" y="91"/>
                  </a:cubicBezTo>
                  <a:cubicBezTo>
                    <a:pt x="228" y="91"/>
                    <a:pt x="235" y="80"/>
                    <a:pt x="237" y="77"/>
                  </a:cubicBezTo>
                  <a:cubicBezTo>
                    <a:pt x="240" y="74"/>
                    <a:pt x="249" y="63"/>
                    <a:pt x="254" y="63"/>
                  </a:cubicBezTo>
                  <a:cubicBezTo>
                    <a:pt x="258" y="63"/>
                    <a:pt x="264" y="70"/>
                    <a:pt x="265" y="71"/>
                  </a:cubicBezTo>
                  <a:cubicBezTo>
                    <a:pt x="267" y="73"/>
                    <a:pt x="280" y="87"/>
                    <a:pt x="282" y="89"/>
                  </a:cubicBezTo>
                  <a:cubicBezTo>
                    <a:pt x="284" y="91"/>
                    <a:pt x="293" y="97"/>
                    <a:pt x="300" y="96"/>
                  </a:cubicBezTo>
                  <a:cubicBezTo>
                    <a:pt x="307" y="96"/>
                    <a:pt x="313" y="94"/>
                    <a:pt x="316" y="92"/>
                  </a:cubicBezTo>
                  <a:cubicBezTo>
                    <a:pt x="320" y="90"/>
                    <a:pt x="321" y="87"/>
                    <a:pt x="320" y="85"/>
                  </a:cubicBezTo>
                  <a:cubicBezTo>
                    <a:pt x="320" y="82"/>
                    <a:pt x="317" y="82"/>
                    <a:pt x="315" y="83"/>
                  </a:cubicBezTo>
                  <a:cubicBezTo>
                    <a:pt x="314" y="84"/>
                    <a:pt x="307" y="87"/>
                    <a:pt x="301" y="87"/>
                  </a:cubicBezTo>
                  <a:cubicBezTo>
                    <a:pt x="295" y="87"/>
                    <a:pt x="290" y="83"/>
                    <a:pt x="287" y="79"/>
                  </a:cubicBezTo>
                  <a:cubicBezTo>
                    <a:pt x="283" y="76"/>
                    <a:pt x="262" y="54"/>
                    <a:pt x="262" y="54"/>
                  </a:cubicBezTo>
                  <a:cubicBezTo>
                    <a:pt x="262" y="54"/>
                    <a:pt x="259" y="50"/>
                    <a:pt x="255" y="50"/>
                  </a:cubicBezTo>
                  <a:cubicBezTo>
                    <a:pt x="251" y="50"/>
                    <a:pt x="245" y="55"/>
                    <a:pt x="242" y="58"/>
                  </a:cubicBezTo>
                  <a:cubicBezTo>
                    <a:pt x="239" y="60"/>
                    <a:pt x="229" y="71"/>
                    <a:pt x="225" y="71"/>
                  </a:cubicBezTo>
                  <a:cubicBezTo>
                    <a:pt x="221" y="71"/>
                    <a:pt x="218" y="67"/>
                    <a:pt x="218" y="60"/>
                  </a:cubicBezTo>
                  <a:cubicBezTo>
                    <a:pt x="218" y="53"/>
                    <a:pt x="218" y="26"/>
                    <a:pt x="217" y="23"/>
                  </a:cubicBezTo>
                  <a:cubicBezTo>
                    <a:pt x="217" y="19"/>
                    <a:pt x="215" y="8"/>
                    <a:pt x="208" y="8"/>
                  </a:cubicBezTo>
                  <a:cubicBezTo>
                    <a:pt x="202" y="8"/>
                    <a:pt x="204" y="23"/>
                    <a:pt x="204" y="23"/>
                  </a:cubicBezTo>
                  <a:cubicBezTo>
                    <a:pt x="204" y="23"/>
                    <a:pt x="204" y="64"/>
                    <a:pt x="203" y="69"/>
                  </a:cubicBezTo>
                  <a:cubicBezTo>
                    <a:pt x="202" y="74"/>
                    <a:pt x="199" y="81"/>
                    <a:pt x="195" y="81"/>
                  </a:cubicBezTo>
                  <a:cubicBezTo>
                    <a:pt x="191" y="81"/>
                    <a:pt x="188" y="77"/>
                    <a:pt x="184" y="69"/>
                  </a:cubicBezTo>
                  <a:cubicBezTo>
                    <a:pt x="180" y="61"/>
                    <a:pt x="178" y="45"/>
                    <a:pt x="177" y="39"/>
                  </a:cubicBezTo>
                  <a:cubicBezTo>
                    <a:pt x="177" y="33"/>
                    <a:pt x="177" y="32"/>
                    <a:pt x="177" y="32"/>
                  </a:cubicBezTo>
                  <a:cubicBezTo>
                    <a:pt x="177" y="32"/>
                    <a:pt x="185" y="28"/>
                    <a:pt x="189" y="27"/>
                  </a:cubicBezTo>
                  <a:cubicBezTo>
                    <a:pt x="193" y="26"/>
                    <a:pt x="196" y="25"/>
                    <a:pt x="197" y="24"/>
                  </a:cubicBezTo>
                  <a:cubicBezTo>
                    <a:pt x="198" y="22"/>
                    <a:pt x="198" y="19"/>
                    <a:pt x="197" y="17"/>
                  </a:cubicBezTo>
                  <a:cubicBezTo>
                    <a:pt x="196" y="15"/>
                    <a:pt x="194" y="14"/>
                    <a:pt x="192" y="14"/>
                  </a:cubicBezTo>
                  <a:cubicBezTo>
                    <a:pt x="191" y="15"/>
                    <a:pt x="180" y="17"/>
                    <a:pt x="180" y="17"/>
                  </a:cubicBezTo>
                  <a:lnTo>
                    <a:pt x="171" y="4"/>
                  </a:lnTo>
                  <a:cubicBezTo>
                    <a:pt x="171" y="4"/>
                    <a:pt x="170" y="0"/>
                    <a:pt x="167" y="0"/>
                  </a:cubicBezTo>
                  <a:cubicBezTo>
                    <a:pt x="164" y="0"/>
                    <a:pt x="162" y="2"/>
                    <a:pt x="162" y="7"/>
                  </a:cubicBezTo>
                  <a:cubicBezTo>
                    <a:pt x="163" y="12"/>
                    <a:pt x="167" y="43"/>
                    <a:pt x="166" y="53"/>
                  </a:cubicBezTo>
                  <a:cubicBezTo>
                    <a:pt x="165" y="63"/>
                    <a:pt x="156" y="80"/>
                    <a:pt x="147" y="80"/>
                  </a:cubicBezTo>
                  <a:cubicBezTo>
                    <a:pt x="138" y="80"/>
                    <a:pt x="125" y="52"/>
                    <a:pt x="123" y="49"/>
                  </a:cubicBezTo>
                  <a:cubicBezTo>
                    <a:pt x="122" y="47"/>
                    <a:pt x="121" y="42"/>
                    <a:pt x="117" y="42"/>
                  </a:cubicBezTo>
                  <a:cubicBezTo>
                    <a:pt x="114" y="42"/>
                    <a:pt x="110" y="54"/>
                    <a:pt x="108" y="58"/>
                  </a:cubicBezTo>
                  <a:cubicBezTo>
                    <a:pt x="106" y="62"/>
                    <a:pt x="102" y="74"/>
                    <a:pt x="98" y="74"/>
                  </a:cubicBezTo>
                  <a:cubicBezTo>
                    <a:pt x="91" y="74"/>
                    <a:pt x="77" y="48"/>
                    <a:pt x="77" y="48"/>
                  </a:cubicBezTo>
                  <a:cubicBezTo>
                    <a:pt x="77" y="48"/>
                    <a:pt x="75" y="40"/>
                    <a:pt x="70" y="40"/>
                  </a:cubicBezTo>
                  <a:cubicBezTo>
                    <a:pt x="65" y="40"/>
                    <a:pt x="63" y="48"/>
                    <a:pt x="62" y="50"/>
                  </a:cubicBezTo>
                  <a:cubicBezTo>
                    <a:pt x="61" y="53"/>
                    <a:pt x="54" y="71"/>
                    <a:pt x="50" y="71"/>
                  </a:cubicBezTo>
                  <a:cubicBezTo>
                    <a:pt x="45" y="71"/>
                    <a:pt x="41" y="64"/>
                    <a:pt x="38" y="59"/>
                  </a:cubicBezTo>
                  <a:cubicBezTo>
                    <a:pt x="35" y="54"/>
                    <a:pt x="30" y="42"/>
                    <a:pt x="27" y="42"/>
                  </a:cubicBezTo>
                  <a:cubicBezTo>
                    <a:pt x="24" y="42"/>
                    <a:pt x="22" y="48"/>
                    <a:pt x="20" y="52"/>
                  </a:cubicBezTo>
                  <a:cubicBezTo>
                    <a:pt x="18" y="56"/>
                    <a:pt x="17" y="59"/>
                    <a:pt x="13" y="59"/>
                  </a:cubicBezTo>
                  <a:cubicBezTo>
                    <a:pt x="13" y="59"/>
                    <a:pt x="17" y="59"/>
                    <a:pt x="13" y="59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87" name="Freeform 14"/>
            <p:cNvSpPr>
              <a:spLocks/>
            </p:cNvSpPr>
            <p:nvPr/>
          </p:nvSpPr>
          <p:spPr bwMode="auto">
            <a:xfrm>
              <a:off x="1450126" y="5928519"/>
              <a:ext cx="15875" cy="17463"/>
            </a:xfrm>
            <a:custGeom>
              <a:avLst/>
              <a:gdLst>
                <a:gd name="T0" fmla="*/ 15 w 16"/>
                <a:gd name="T1" fmla="*/ 9 h 18"/>
                <a:gd name="T2" fmla="*/ 15 w 16"/>
                <a:gd name="T3" fmla="*/ 9 h 18"/>
                <a:gd name="T4" fmla="*/ 11 w 16"/>
                <a:gd name="T5" fmla="*/ 2 h 18"/>
                <a:gd name="T6" fmla="*/ 4 w 16"/>
                <a:gd name="T7" fmla="*/ 1 h 18"/>
                <a:gd name="T8" fmla="*/ 0 w 16"/>
                <a:gd name="T9" fmla="*/ 6 h 18"/>
                <a:gd name="T10" fmla="*/ 2 w 16"/>
                <a:gd name="T11" fmla="*/ 13 h 18"/>
                <a:gd name="T12" fmla="*/ 8 w 16"/>
                <a:gd name="T13" fmla="*/ 17 h 18"/>
                <a:gd name="T14" fmla="*/ 14 w 16"/>
                <a:gd name="T15" fmla="*/ 16 h 18"/>
                <a:gd name="T16" fmla="*/ 15 w 16"/>
                <a:gd name="T17" fmla="*/ 9 h 18"/>
                <a:gd name="T18" fmla="*/ 15 w 16"/>
                <a:gd name="T1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8">
                  <a:moveTo>
                    <a:pt x="15" y="9"/>
                  </a:moveTo>
                  <a:lnTo>
                    <a:pt x="15" y="9"/>
                  </a:lnTo>
                  <a:cubicBezTo>
                    <a:pt x="15" y="9"/>
                    <a:pt x="14" y="4"/>
                    <a:pt x="11" y="2"/>
                  </a:cubicBezTo>
                  <a:cubicBezTo>
                    <a:pt x="8" y="1"/>
                    <a:pt x="6" y="0"/>
                    <a:pt x="4" y="1"/>
                  </a:cubicBezTo>
                  <a:cubicBezTo>
                    <a:pt x="2" y="1"/>
                    <a:pt x="0" y="5"/>
                    <a:pt x="0" y="6"/>
                  </a:cubicBezTo>
                  <a:cubicBezTo>
                    <a:pt x="1" y="8"/>
                    <a:pt x="1" y="11"/>
                    <a:pt x="2" y="13"/>
                  </a:cubicBezTo>
                  <a:cubicBezTo>
                    <a:pt x="3" y="14"/>
                    <a:pt x="5" y="17"/>
                    <a:pt x="8" y="17"/>
                  </a:cubicBezTo>
                  <a:cubicBezTo>
                    <a:pt x="10" y="18"/>
                    <a:pt x="13" y="18"/>
                    <a:pt x="14" y="16"/>
                  </a:cubicBezTo>
                  <a:cubicBezTo>
                    <a:pt x="15" y="15"/>
                    <a:pt x="16" y="12"/>
                    <a:pt x="15" y="9"/>
                  </a:cubicBezTo>
                  <a:cubicBezTo>
                    <a:pt x="15" y="9"/>
                    <a:pt x="16" y="12"/>
                    <a:pt x="15" y="9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6348129" y="9036813"/>
            <a:ext cx="981973" cy="178336"/>
            <a:chOff x="980226" y="3942556"/>
            <a:chExt cx="690562" cy="125413"/>
          </a:xfrm>
        </p:grpSpPr>
        <p:sp>
          <p:nvSpPr>
            <p:cNvPr id="88" name="Freeform 15"/>
            <p:cNvSpPr>
              <a:spLocks/>
            </p:cNvSpPr>
            <p:nvPr/>
          </p:nvSpPr>
          <p:spPr bwMode="auto">
            <a:xfrm>
              <a:off x="1632688" y="4025106"/>
              <a:ext cx="25400" cy="25400"/>
            </a:xfrm>
            <a:custGeom>
              <a:avLst/>
              <a:gdLst>
                <a:gd name="T0" fmla="*/ 0 w 27"/>
                <a:gd name="T1" fmla="*/ 14 h 27"/>
                <a:gd name="T2" fmla="*/ 0 w 27"/>
                <a:gd name="T3" fmla="*/ 14 h 27"/>
                <a:gd name="T4" fmla="*/ 13 w 27"/>
                <a:gd name="T5" fmla="*/ 27 h 27"/>
                <a:gd name="T6" fmla="*/ 27 w 27"/>
                <a:gd name="T7" fmla="*/ 14 h 27"/>
                <a:gd name="T8" fmla="*/ 13 w 27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0" y="14"/>
                  </a:moveTo>
                  <a:lnTo>
                    <a:pt x="0" y="14"/>
                  </a:lnTo>
                  <a:lnTo>
                    <a:pt x="13" y="27"/>
                  </a:lnTo>
                  <a:lnTo>
                    <a:pt x="27" y="14"/>
                  </a:lnTo>
                  <a:lnTo>
                    <a:pt x="13" y="0"/>
                  </a:lnTo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89" name="Freeform 16"/>
            <p:cNvSpPr>
              <a:spLocks/>
            </p:cNvSpPr>
            <p:nvPr/>
          </p:nvSpPr>
          <p:spPr bwMode="auto">
            <a:xfrm>
              <a:off x="1566013" y="3942556"/>
              <a:ext cx="104775" cy="125413"/>
            </a:xfrm>
            <a:custGeom>
              <a:avLst/>
              <a:gdLst>
                <a:gd name="T0" fmla="*/ 90 w 109"/>
                <a:gd name="T1" fmla="*/ 4 h 131"/>
                <a:gd name="T2" fmla="*/ 90 w 109"/>
                <a:gd name="T3" fmla="*/ 4 h 131"/>
                <a:gd name="T4" fmla="*/ 67 w 109"/>
                <a:gd name="T5" fmla="*/ 19 h 131"/>
                <a:gd name="T6" fmla="*/ 81 w 109"/>
                <a:gd name="T7" fmla="*/ 20 h 131"/>
                <a:gd name="T8" fmla="*/ 60 w 109"/>
                <a:gd name="T9" fmla="*/ 72 h 131"/>
                <a:gd name="T10" fmla="*/ 61 w 109"/>
                <a:gd name="T11" fmla="*/ 1 h 131"/>
                <a:gd name="T12" fmla="*/ 60 w 109"/>
                <a:gd name="T13" fmla="*/ 0 h 131"/>
                <a:gd name="T14" fmla="*/ 30 w 109"/>
                <a:gd name="T15" fmla="*/ 24 h 131"/>
                <a:gd name="T16" fmla="*/ 48 w 109"/>
                <a:gd name="T17" fmla="*/ 23 h 131"/>
                <a:gd name="T18" fmla="*/ 47 w 109"/>
                <a:gd name="T19" fmla="*/ 75 h 131"/>
                <a:gd name="T20" fmla="*/ 26 w 109"/>
                <a:gd name="T21" fmla="*/ 16 h 131"/>
                <a:gd name="T22" fmla="*/ 0 w 109"/>
                <a:gd name="T23" fmla="*/ 31 h 131"/>
                <a:gd name="T24" fmla="*/ 12 w 109"/>
                <a:gd name="T25" fmla="*/ 33 h 131"/>
                <a:gd name="T26" fmla="*/ 47 w 109"/>
                <a:gd name="T27" fmla="*/ 79 h 131"/>
                <a:gd name="T28" fmla="*/ 58 w 109"/>
                <a:gd name="T29" fmla="*/ 131 h 131"/>
                <a:gd name="T30" fmla="*/ 60 w 109"/>
                <a:gd name="T31" fmla="*/ 76 h 131"/>
                <a:gd name="T32" fmla="*/ 90 w 109"/>
                <a:gd name="T33" fmla="*/ 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9" h="131">
                  <a:moveTo>
                    <a:pt x="90" y="4"/>
                  </a:moveTo>
                  <a:lnTo>
                    <a:pt x="90" y="4"/>
                  </a:lnTo>
                  <a:cubicBezTo>
                    <a:pt x="89" y="0"/>
                    <a:pt x="82" y="5"/>
                    <a:pt x="67" y="19"/>
                  </a:cubicBezTo>
                  <a:cubicBezTo>
                    <a:pt x="73" y="26"/>
                    <a:pt x="76" y="22"/>
                    <a:pt x="81" y="20"/>
                  </a:cubicBezTo>
                  <a:cubicBezTo>
                    <a:pt x="85" y="28"/>
                    <a:pt x="86" y="62"/>
                    <a:pt x="60" y="72"/>
                  </a:cubicBezTo>
                  <a:cubicBezTo>
                    <a:pt x="61" y="38"/>
                    <a:pt x="61" y="1"/>
                    <a:pt x="61" y="1"/>
                  </a:cubicBezTo>
                  <a:cubicBezTo>
                    <a:pt x="61" y="0"/>
                    <a:pt x="61" y="0"/>
                    <a:pt x="60" y="0"/>
                  </a:cubicBezTo>
                  <a:cubicBezTo>
                    <a:pt x="53" y="1"/>
                    <a:pt x="40" y="13"/>
                    <a:pt x="30" y="24"/>
                  </a:cubicBezTo>
                  <a:cubicBezTo>
                    <a:pt x="36" y="33"/>
                    <a:pt x="42" y="25"/>
                    <a:pt x="48" y="23"/>
                  </a:cubicBezTo>
                  <a:cubicBezTo>
                    <a:pt x="48" y="24"/>
                    <a:pt x="47" y="49"/>
                    <a:pt x="47" y="75"/>
                  </a:cubicBezTo>
                  <a:cubicBezTo>
                    <a:pt x="20" y="77"/>
                    <a:pt x="25" y="23"/>
                    <a:pt x="26" y="16"/>
                  </a:cubicBezTo>
                  <a:cubicBezTo>
                    <a:pt x="27" y="10"/>
                    <a:pt x="9" y="22"/>
                    <a:pt x="0" y="31"/>
                  </a:cubicBezTo>
                  <a:cubicBezTo>
                    <a:pt x="3" y="36"/>
                    <a:pt x="7" y="35"/>
                    <a:pt x="12" y="33"/>
                  </a:cubicBezTo>
                  <a:cubicBezTo>
                    <a:pt x="10" y="57"/>
                    <a:pt x="27" y="80"/>
                    <a:pt x="47" y="79"/>
                  </a:cubicBezTo>
                  <a:cubicBezTo>
                    <a:pt x="48" y="104"/>
                    <a:pt x="51" y="129"/>
                    <a:pt x="58" y="131"/>
                  </a:cubicBezTo>
                  <a:cubicBezTo>
                    <a:pt x="59" y="131"/>
                    <a:pt x="60" y="105"/>
                    <a:pt x="60" y="76"/>
                  </a:cubicBezTo>
                  <a:cubicBezTo>
                    <a:pt x="109" y="61"/>
                    <a:pt x="90" y="4"/>
                    <a:pt x="90" y="4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90" name="Freeform 17"/>
            <p:cNvSpPr>
              <a:spLocks/>
            </p:cNvSpPr>
            <p:nvPr/>
          </p:nvSpPr>
          <p:spPr bwMode="auto">
            <a:xfrm>
              <a:off x="1072301" y="3961606"/>
              <a:ext cx="34925" cy="92075"/>
            </a:xfrm>
            <a:custGeom>
              <a:avLst/>
              <a:gdLst>
                <a:gd name="T0" fmla="*/ 19 w 38"/>
                <a:gd name="T1" fmla="*/ 72 h 97"/>
                <a:gd name="T2" fmla="*/ 19 w 38"/>
                <a:gd name="T3" fmla="*/ 72 h 97"/>
                <a:gd name="T4" fmla="*/ 19 w 38"/>
                <a:gd name="T5" fmla="*/ 0 h 97"/>
                <a:gd name="T6" fmla="*/ 0 w 38"/>
                <a:gd name="T7" fmla="*/ 0 h 97"/>
                <a:gd name="T8" fmla="*/ 0 w 38"/>
                <a:gd name="T9" fmla="*/ 73 h 97"/>
                <a:gd name="T10" fmla="*/ 26 w 38"/>
                <a:gd name="T11" fmla="*/ 97 h 97"/>
                <a:gd name="T12" fmla="*/ 38 w 38"/>
                <a:gd name="T13" fmla="*/ 97 h 97"/>
                <a:gd name="T14" fmla="*/ 38 w 38"/>
                <a:gd name="T15" fmla="*/ 83 h 97"/>
                <a:gd name="T16" fmla="*/ 30 w 38"/>
                <a:gd name="T17" fmla="*/ 83 h 97"/>
                <a:gd name="T18" fmla="*/ 19 w 38"/>
                <a:gd name="T19" fmla="*/ 7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97">
                  <a:moveTo>
                    <a:pt x="19" y="72"/>
                  </a:moveTo>
                  <a:lnTo>
                    <a:pt x="19" y="72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73"/>
                  </a:lnTo>
                  <a:cubicBezTo>
                    <a:pt x="0" y="89"/>
                    <a:pt x="7" y="97"/>
                    <a:pt x="26" y="97"/>
                  </a:cubicBezTo>
                  <a:lnTo>
                    <a:pt x="38" y="97"/>
                  </a:lnTo>
                  <a:lnTo>
                    <a:pt x="38" y="83"/>
                  </a:lnTo>
                  <a:lnTo>
                    <a:pt x="30" y="83"/>
                  </a:lnTo>
                  <a:cubicBezTo>
                    <a:pt x="22" y="83"/>
                    <a:pt x="19" y="81"/>
                    <a:pt x="19" y="72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91" name="Freeform 18"/>
            <p:cNvSpPr>
              <a:spLocks/>
            </p:cNvSpPr>
            <p:nvPr/>
          </p:nvSpPr>
          <p:spPr bwMode="auto">
            <a:xfrm>
              <a:off x="1283438" y="3963194"/>
              <a:ext cx="104775" cy="90488"/>
            </a:xfrm>
            <a:custGeom>
              <a:avLst/>
              <a:gdLst>
                <a:gd name="T0" fmla="*/ 83 w 110"/>
                <a:gd name="T1" fmla="*/ 0 h 96"/>
                <a:gd name="T2" fmla="*/ 83 w 110"/>
                <a:gd name="T3" fmla="*/ 0 h 96"/>
                <a:gd name="T4" fmla="*/ 55 w 110"/>
                <a:gd name="T5" fmla="*/ 74 h 96"/>
                <a:gd name="T6" fmla="*/ 27 w 110"/>
                <a:gd name="T7" fmla="*/ 0 h 96"/>
                <a:gd name="T8" fmla="*/ 0 w 110"/>
                <a:gd name="T9" fmla="*/ 0 h 96"/>
                <a:gd name="T10" fmla="*/ 0 w 110"/>
                <a:gd name="T11" fmla="*/ 96 h 96"/>
                <a:gd name="T12" fmla="*/ 19 w 110"/>
                <a:gd name="T13" fmla="*/ 96 h 96"/>
                <a:gd name="T14" fmla="*/ 19 w 110"/>
                <a:gd name="T15" fmla="*/ 39 h 96"/>
                <a:gd name="T16" fmla="*/ 18 w 110"/>
                <a:gd name="T17" fmla="*/ 25 h 96"/>
                <a:gd name="T18" fmla="*/ 19 w 110"/>
                <a:gd name="T19" fmla="*/ 25 h 96"/>
                <a:gd name="T20" fmla="*/ 46 w 110"/>
                <a:gd name="T21" fmla="*/ 96 h 96"/>
                <a:gd name="T22" fmla="*/ 64 w 110"/>
                <a:gd name="T23" fmla="*/ 96 h 96"/>
                <a:gd name="T24" fmla="*/ 91 w 110"/>
                <a:gd name="T25" fmla="*/ 25 h 96"/>
                <a:gd name="T26" fmla="*/ 92 w 110"/>
                <a:gd name="T27" fmla="*/ 25 h 96"/>
                <a:gd name="T28" fmla="*/ 91 w 110"/>
                <a:gd name="T29" fmla="*/ 39 h 96"/>
                <a:gd name="T30" fmla="*/ 91 w 110"/>
                <a:gd name="T31" fmla="*/ 96 h 96"/>
                <a:gd name="T32" fmla="*/ 110 w 110"/>
                <a:gd name="T33" fmla="*/ 96 h 96"/>
                <a:gd name="T34" fmla="*/ 110 w 110"/>
                <a:gd name="T3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0" h="96">
                  <a:moveTo>
                    <a:pt x="83" y="0"/>
                  </a:moveTo>
                  <a:lnTo>
                    <a:pt x="83" y="0"/>
                  </a:lnTo>
                  <a:lnTo>
                    <a:pt x="55" y="74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9" y="96"/>
                  </a:lnTo>
                  <a:lnTo>
                    <a:pt x="19" y="39"/>
                  </a:lnTo>
                  <a:cubicBezTo>
                    <a:pt x="19" y="35"/>
                    <a:pt x="19" y="29"/>
                    <a:pt x="18" y="25"/>
                  </a:cubicBezTo>
                  <a:lnTo>
                    <a:pt x="19" y="25"/>
                  </a:lnTo>
                  <a:lnTo>
                    <a:pt x="46" y="96"/>
                  </a:lnTo>
                  <a:lnTo>
                    <a:pt x="64" y="96"/>
                  </a:lnTo>
                  <a:lnTo>
                    <a:pt x="91" y="25"/>
                  </a:lnTo>
                  <a:lnTo>
                    <a:pt x="92" y="25"/>
                  </a:lnTo>
                  <a:cubicBezTo>
                    <a:pt x="91" y="29"/>
                    <a:pt x="91" y="35"/>
                    <a:pt x="91" y="39"/>
                  </a:cubicBezTo>
                  <a:lnTo>
                    <a:pt x="91" y="96"/>
                  </a:lnTo>
                  <a:lnTo>
                    <a:pt x="110" y="96"/>
                  </a:lnTo>
                  <a:lnTo>
                    <a:pt x="110" y="0"/>
                  </a:lnTo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92" name="Freeform 19"/>
            <p:cNvSpPr>
              <a:spLocks/>
            </p:cNvSpPr>
            <p:nvPr/>
          </p:nvSpPr>
          <p:spPr bwMode="auto">
            <a:xfrm>
              <a:off x="1108813" y="3983831"/>
              <a:ext cx="68263" cy="71438"/>
            </a:xfrm>
            <a:custGeom>
              <a:avLst/>
              <a:gdLst>
                <a:gd name="T0" fmla="*/ 36 w 72"/>
                <a:gd name="T1" fmla="*/ 74 h 74"/>
                <a:gd name="T2" fmla="*/ 36 w 72"/>
                <a:gd name="T3" fmla="*/ 74 h 74"/>
                <a:gd name="T4" fmla="*/ 72 w 72"/>
                <a:gd name="T5" fmla="*/ 43 h 74"/>
                <a:gd name="T6" fmla="*/ 72 w 72"/>
                <a:gd name="T7" fmla="*/ 0 h 74"/>
                <a:gd name="T8" fmla="*/ 53 w 72"/>
                <a:gd name="T9" fmla="*/ 0 h 74"/>
                <a:gd name="T10" fmla="*/ 53 w 72"/>
                <a:gd name="T11" fmla="*/ 43 h 74"/>
                <a:gd name="T12" fmla="*/ 36 w 72"/>
                <a:gd name="T13" fmla="*/ 61 h 74"/>
                <a:gd name="T14" fmla="*/ 19 w 72"/>
                <a:gd name="T15" fmla="*/ 43 h 74"/>
                <a:gd name="T16" fmla="*/ 19 w 72"/>
                <a:gd name="T17" fmla="*/ 0 h 74"/>
                <a:gd name="T18" fmla="*/ 0 w 72"/>
                <a:gd name="T19" fmla="*/ 0 h 74"/>
                <a:gd name="T20" fmla="*/ 0 w 72"/>
                <a:gd name="T21" fmla="*/ 43 h 74"/>
                <a:gd name="T22" fmla="*/ 36 w 72"/>
                <a:gd name="T2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" h="74">
                  <a:moveTo>
                    <a:pt x="36" y="74"/>
                  </a:moveTo>
                  <a:lnTo>
                    <a:pt x="36" y="74"/>
                  </a:lnTo>
                  <a:cubicBezTo>
                    <a:pt x="60" y="74"/>
                    <a:pt x="72" y="66"/>
                    <a:pt x="72" y="43"/>
                  </a:cubicBezTo>
                  <a:lnTo>
                    <a:pt x="72" y="0"/>
                  </a:lnTo>
                  <a:lnTo>
                    <a:pt x="53" y="0"/>
                  </a:lnTo>
                  <a:lnTo>
                    <a:pt x="53" y="43"/>
                  </a:lnTo>
                  <a:cubicBezTo>
                    <a:pt x="53" y="56"/>
                    <a:pt x="45" y="61"/>
                    <a:pt x="36" y="61"/>
                  </a:cubicBezTo>
                  <a:cubicBezTo>
                    <a:pt x="27" y="61"/>
                    <a:pt x="19" y="56"/>
                    <a:pt x="19" y="43"/>
                  </a:cubicBezTo>
                  <a:lnTo>
                    <a:pt x="19" y="0"/>
                  </a:lnTo>
                  <a:lnTo>
                    <a:pt x="0" y="0"/>
                  </a:lnTo>
                  <a:lnTo>
                    <a:pt x="0" y="43"/>
                  </a:lnTo>
                  <a:cubicBezTo>
                    <a:pt x="0" y="66"/>
                    <a:pt x="12" y="74"/>
                    <a:pt x="36" y="74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93" name="Freeform 20"/>
            <p:cNvSpPr>
              <a:spLocks noEditPoints="1"/>
            </p:cNvSpPr>
            <p:nvPr/>
          </p:nvSpPr>
          <p:spPr bwMode="auto">
            <a:xfrm>
              <a:off x="1186601" y="3961606"/>
              <a:ext cx="71438" cy="93663"/>
            </a:xfrm>
            <a:custGeom>
              <a:avLst/>
              <a:gdLst>
                <a:gd name="T0" fmla="*/ 75 w 75"/>
                <a:gd name="T1" fmla="*/ 54 h 98"/>
                <a:gd name="T2" fmla="*/ 75 w 75"/>
                <a:gd name="T3" fmla="*/ 54 h 98"/>
                <a:gd name="T4" fmla="*/ 75 w 75"/>
                <a:gd name="T5" fmla="*/ 66 h 98"/>
                <a:gd name="T6" fmla="*/ 37 w 75"/>
                <a:gd name="T7" fmla="*/ 98 h 98"/>
                <a:gd name="T8" fmla="*/ 0 w 75"/>
                <a:gd name="T9" fmla="*/ 67 h 98"/>
                <a:gd name="T10" fmla="*/ 0 w 75"/>
                <a:gd name="T11" fmla="*/ 0 h 98"/>
                <a:gd name="T12" fmla="*/ 19 w 75"/>
                <a:gd name="T13" fmla="*/ 0 h 98"/>
                <a:gd name="T14" fmla="*/ 19 w 75"/>
                <a:gd name="T15" fmla="*/ 28 h 98"/>
                <a:gd name="T16" fmla="*/ 40 w 75"/>
                <a:gd name="T17" fmla="*/ 23 h 98"/>
                <a:gd name="T18" fmla="*/ 75 w 75"/>
                <a:gd name="T19" fmla="*/ 54 h 98"/>
                <a:gd name="T20" fmla="*/ 19 w 75"/>
                <a:gd name="T21" fmla="*/ 67 h 98"/>
                <a:gd name="T22" fmla="*/ 19 w 75"/>
                <a:gd name="T23" fmla="*/ 67 h 98"/>
                <a:gd name="T24" fmla="*/ 38 w 75"/>
                <a:gd name="T25" fmla="*/ 85 h 98"/>
                <a:gd name="T26" fmla="*/ 57 w 75"/>
                <a:gd name="T27" fmla="*/ 67 h 98"/>
                <a:gd name="T28" fmla="*/ 57 w 75"/>
                <a:gd name="T29" fmla="*/ 54 h 98"/>
                <a:gd name="T30" fmla="*/ 38 w 75"/>
                <a:gd name="T31" fmla="*/ 36 h 98"/>
                <a:gd name="T32" fmla="*/ 19 w 75"/>
                <a:gd name="T33" fmla="*/ 54 h 98"/>
                <a:gd name="T34" fmla="*/ 19 w 75"/>
                <a:gd name="T35" fmla="*/ 6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98">
                  <a:moveTo>
                    <a:pt x="75" y="54"/>
                  </a:moveTo>
                  <a:lnTo>
                    <a:pt x="75" y="54"/>
                  </a:lnTo>
                  <a:lnTo>
                    <a:pt x="75" y="66"/>
                  </a:lnTo>
                  <a:cubicBezTo>
                    <a:pt x="75" y="89"/>
                    <a:pt x="61" y="98"/>
                    <a:pt x="37" y="98"/>
                  </a:cubicBezTo>
                  <a:cubicBezTo>
                    <a:pt x="14" y="98"/>
                    <a:pt x="0" y="90"/>
                    <a:pt x="0" y="67"/>
                  </a:cubicBezTo>
                  <a:lnTo>
                    <a:pt x="0" y="0"/>
                  </a:lnTo>
                  <a:lnTo>
                    <a:pt x="19" y="0"/>
                  </a:lnTo>
                  <a:lnTo>
                    <a:pt x="19" y="28"/>
                  </a:lnTo>
                  <a:cubicBezTo>
                    <a:pt x="25" y="25"/>
                    <a:pt x="33" y="23"/>
                    <a:pt x="40" y="23"/>
                  </a:cubicBezTo>
                  <a:cubicBezTo>
                    <a:pt x="65" y="23"/>
                    <a:pt x="75" y="36"/>
                    <a:pt x="75" y="54"/>
                  </a:cubicBezTo>
                  <a:close/>
                  <a:moveTo>
                    <a:pt x="19" y="67"/>
                  </a:moveTo>
                  <a:lnTo>
                    <a:pt x="19" y="67"/>
                  </a:lnTo>
                  <a:cubicBezTo>
                    <a:pt x="19" y="80"/>
                    <a:pt x="29" y="85"/>
                    <a:pt x="38" y="85"/>
                  </a:cubicBezTo>
                  <a:cubicBezTo>
                    <a:pt x="47" y="85"/>
                    <a:pt x="57" y="80"/>
                    <a:pt x="57" y="67"/>
                  </a:cubicBezTo>
                  <a:lnTo>
                    <a:pt x="57" y="54"/>
                  </a:lnTo>
                  <a:cubicBezTo>
                    <a:pt x="57" y="41"/>
                    <a:pt x="47" y="36"/>
                    <a:pt x="38" y="36"/>
                  </a:cubicBezTo>
                  <a:cubicBezTo>
                    <a:pt x="29" y="36"/>
                    <a:pt x="19" y="41"/>
                    <a:pt x="19" y="54"/>
                  </a:cubicBezTo>
                  <a:lnTo>
                    <a:pt x="19" y="67"/>
                  </a:ln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94" name="Freeform 21"/>
            <p:cNvSpPr>
              <a:spLocks noEditPoints="1"/>
            </p:cNvSpPr>
            <p:nvPr/>
          </p:nvSpPr>
          <p:spPr bwMode="auto">
            <a:xfrm>
              <a:off x="1475526" y="3961606"/>
              <a:ext cx="71438" cy="93663"/>
            </a:xfrm>
            <a:custGeom>
              <a:avLst/>
              <a:gdLst>
                <a:gd name="T0" fmla="*/ 35 w 75"/>
                <a:gd name="T1" fmla="*/ 23 h 98"/>
                <a:gd name="T2" fmla="*/ 35 w 75"/>
                <a:gd name="T3" fmla="*/ 23 h 98"/>
                <a:gd name="T4" fmla="*/ 56 w 75"/>
                <a:gd name="T5" fmla="*/ 28 h 98"/>
                <a:gd name="T6" fmla="*/ 56 w 75"/>
                <a:gd name="T7" fmla="*/ 0 h 98"/>
                <a:gd name="T8" fmla="*/ 75 w 75"/>
                <a:gd name="T9" fmla="*/ 0 h 98"/>
                <a:gd name="T10" fmla="*/ 75 w 75"/>
                <a:gd name="T11" fmla="*/ 67 h 98"/>
                <a:gd name="T12" fmla="*/ 38 w 75"/>
                <a:gd name="T13" fmla="*/ 98 h 98"/>
                <a:gd name="T14" fmla="*/ 0 w 75"/>
                <a:gd name="T15" fmla="*/ 66 h 98"/>
                <a:gd name="T16" fmla="*/ 0 w 75"/>
                <a:gd name="T17" fmla="*/ 54 h 98"/>
                <a:gd name="T18" fmla="*/ 35 w 75"/>
                <a:gd name="T19" fmla="*/ 23 h 98"/>
                <a:gd name="T20" fmla="*/ 56 w 75"/>
                <a:gd name="T21" fmla="*/ 54 h 98"/>
                <a:gd name="T22" fmla="*/ 56 w 75"/>
                <a:gd name="T23" fmla="*/ 54 h 98"/>
                <a:gd name="T24" fmla="*/ 37 w 75"/>
                <a:gd name="T25" fmla="*/ 36 h 98"/>
                <a:gd name="T26" fmla="*/ 18 w 75"/>
                <a:gd name="T27" fmla="*/ 54 h 98"/>
                <a:gd name="T28" fmla="*/ 18 w 75"/>
                <a:gd name="T29" fmla="*/ 67 h 98"/>
                <a:gd name="T30" fmla="*/ 37 w 75"/>
                <a:gd name="T31" fmla="*/ 85 h 98"/>
                <a:gd name="T32" fmla="*/ 56 w 75"/>
                <a:gd name="T33" fmla="*/ 67 h 98"/>
                <a:gd name="T34" fmla="*/ 56 w 75"/>
                <a:gd name="T35" fmla="*/ 5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98">
                  <a:moveTo>
                    <a:pt x="35" y="23"/>
                  </a:moveTo>
                  <a:lnTo>
                    <a:pt x="35" y="23"/>
                  </a:lnTo>
                  <a:cubicBezTo>
                    <a:pt x="42" y="23"/>
                    <a:pt x="50" y="25"/>
                    <a:pt x="56" y="28"/>
                  </a:cubicBezTo>
                  <a:lnTo>
                    <a:pt x="56" y="0"/>
                  </a:lnTo>
                  <a:lnTo>
                    <a:pt x="75" y="0"/>
                  </a:lnTo>
                  <a:lnTo>
                    <a:pt x="75" y="67"/>
                  </a:lnTo>
                  <a:cubicBezTo>
                    <a:pt x="75" y="90"/>
                    <a:pt x="62" y="98"/>
                    <a:pt x="38" y="98"/>
                  </a:cubicBezTo>
                  <a:cubicBezTo>
                    <a:pt x="14" y="98"/>
                    <a:pt x="0" y="89"/>
                    <a:pt x="0" y="66"/>
                  </a:cubicBezTo>
                  <a:lnTo>
                    <a:pt x="0" y="54"/>
                  </a:lnTo>
                  <a:cubicBezTo>
                    <a:pt x="0" y="36"/>
                    <a:pt x="11" y="23"/>
                    <a:pt x="35" y="23"/>
                  </a:cubicBezTo>
                  <a:close/>
                  <a:moveTo>
                    <a:pt x="56" y="54"/>
                  </a:moveTo>
                  <a:lnTo>
                    <a:pt x="56" y="54"/>
                  </a:lnTo>
                  <a:cubicBezTo>
                    <a:pt x="56" y="41"/>
                    <a:pt x="46" y="36"/>
                    <a:pt x="37" y="36"/>
                  </a:cubicBezTo>
                  <a:cubicBezTo>
                    <a:pt x="28" y="36"/>
                    <a:pt x="18" y="41"/>
                    <a:pt x="18" y="54"/>
                  </a:cubicBezTo>
                  <a:lnTo>
                    <a:pt x="18" y="67"/>
                  </a:lnTo>
                  <a:cubicBezTo>
                    <a:pt x="18" y="80"/>
                    <a:pt x="28" y="85"/>
                    <a:pt x="37" y="85"/>
                  </a:cubicBezTo>
                  <a:cubicBezTo>
                    <a:pt x="46" y="85"/>
                    <a:pt x="56" y="80"/>
                    <a:pt x="56" y="67"/>
                  </a:cubicBezTo>
                  <a:lnTo>
                    <a:pt x="56" y="54"/>
                  </a:ln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95" name="Freeform 22"/>
            <p:cNvSpPr>
              <a:spLocks noEditPoints="1"/>
            </p:cNvSpPr>
            <p:nvPr/>
          </p:nvSpPr>
          <p:spPr bwMode="auto">
            <a:xfrm>
              <a:off x="1397738" y="3983831"/>
              <a:ext cx="71438" cy="71438"/>
            </a:xfrm>
            <a:custGeom>
              <a:avLst/>
              <a:gdLst>
                <a:gd name="T0" fmla="*/ 62 w 75"/>
                <a:gd name="T1" fmla="*/ 55 h 75"/>
                <a:gd name="T2" fmla="*/ 62 w 75"/>
                <a:gd name="T3" fmla="*/ 55 h 75"/>
                <a:gd name="T4" fmla="*/ 39 w 75"/>
                <a:gd name="T5" fmla="*/ 62 h 75"/>
                <a:gd name="T6" fmla="*/ 19 w 75"/>
                <a:gd name="T7" fmla="*/ 44 h 75"/>
                <a:gd name="T8" fmla="*/ 19 w 75"/>
                <a:gd name="T9" fmla="*/ 43 h 75"/>
                <a:gd name="T10" fmla="*/ 75 w 75"/>
                <a:gd name="T11" fmla="*/ 43 h 75"/>
                <a:gd name="T12" fmla="*/ 75 w 75"/>
                <a:gd name="T13" fmla="*/ 37 h 75"/>
                <a:gd name="T14" fmla="*/ 38 w 75"/>
                <a:gd name="T15" fmla="*/ 0 h 75"/>
                <a:gd name="T16" fmla="*/ 0 w 75"/>
                <a:gd name="T17" fmla="*/ 37 h 75"/>
                <a:gd name="T18" fmla="*/ 0 w 75"/>
                <a:gd name="T19" fmla="*/ 40 h 75"/>
                <a:gd name="T20" fmla="*/ 39 w 75"/>
                <a:gd name="T21" fmla="*/ 75 h 75"/>
                <a:gd name="T22" fmla="*/ 74 w 75"/>
                <a:gd name="T23" fmla="*/ 64 h 75"/>
                <a:gd name="T24" fmla="*/ 19 w 75"/>
                <a:gd name="T25" fmla="*/ 31 h 75"/>
                <a:gd name="T26" fmla="*/ 19 w 75"/>
                <a:gd name="T27" fmla="*/ 31 h 75"/>
                <a:gd name="T28" fmla="*/ 38 w 75"/>
                <a:gd name="T29" fmla="*/ 13 h 75"/>
                <a:gd name="T30" fmla="*/ 57 w 75"/>
                <a:gd name="T31" fmla="*/ 31 h 75"/>
                <a:gd name="T32" fmla="*/ 19 w 75"/>
                <a:gd name="T33" fmla="*/ 3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75">
                  <a:moveTo>
                    <a:pt x="62" y="55"/>
                  </a:moveTo>
                  <a:lnTo>
                    <a:pt x="62" y="55"/>
                  </a:lnTo>
                  <a:cubicBezTo>
                    <a:pt x="54" y="60"/>
                    <a:pt x="48" y="62"/>
                    <a:pt x="39" y="62"/>
                  </a:cubicBezTo>
                  <a:cubicBezTo>
                    <a:pt x="28" y="62"/>
                    <a:pt x="19" y="56"/>
                    <a:pt x="19" y="44"/>
                  </a:cubicBezTo>
                  <a:lnTo>
                    <a:pt x="19" y="43"/>
                  </a:lnTo>
                  <a:lnTo>
                    <a:pt x="75" y="43"/>
                  </a:lnTo>
                  <a:lnTo>
                    <a:pt x="75" y="37"/>
                  </a:lnTo>
                  <a:cubicBezTo>
                    <a:pt x="75" y="14"/>
                    <a:pt x="62" y="0"/>
                    <a:pt x="38" y="0"/>
                  </a:cubicBezTo>
                  <a:cubicBezTo>
                    <a:pt x="14" y="0"/>
                    <a:pt x="0" y="14"/>
                    <a:pt x="0" y="37"/>
                  </a:cubicBezTo>
                  <a:lnTo>
                    <a:pt x="0" y="40"/>
                  </a:lnTo>
                  <a:cubicBezTo>
                    <a:pt x="0" y="61"/>
                    <a:pt x="13" y="75"/>
                    <a:pt x="39" y="75"/>
                  </a:cubicBezTo>
                  <a:cubicBezTo>
                    <a:pt x="52" y="75"/>
                    <a:pt x="63" y="72"/>
                    <a:pt x="74" y="64"/>
                  </a:cubicBezTo>
                  <a:moveTo>
                    <a:pt x="19" y="31"/>
                  </a:moveTo>
                  <a:lnTo>
                    <a:pt x="19" y="31"/>
                  </a:lnTo>
                  <a:cubicBezTo>
                    <a:pt x="19" y="18"/>
                    <a:pt x="29" y="13"/>
                    <a:pt x="38" y="13"/>
                  </a:cubicBezTo>
                  <a:cubicBezTo>
                    <a:pt x="47" y="13"/>
                    <a:pt x="57" y="18"/>
                    <a:pt x="57" y="31"/>
                  </a:cubicBezTo>
                  <a:lnTo>
                    <a:pt x="19" y="31"/>
                  </a:ln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96" name="Freeform 23"/>
            <p:cNvSpPr>
              <a:spLocks/>
            </p:cNvSpPr>
            <p:nvPr/>
          </p:nvSpPr>
          <p:spPr bwMode="auto">
            <a:xfrm>
              <a:off x="980226" y="3961606"/>
              <a:ext cx="84138" cy="93663"/>
            </a:xfrm>
            <a:custGeom>
              <a:avLst/>
              <a:gdLst>
                <a:gd name="T0" fmla="*/ 45 w 89"/>
                <a:gd name="T1" fmla="*/ 98 h 98"/>
                <a:gd name="T2" fmla="*/ 45 w 89"/>
                <a:gd name="T3" fmla="*/ 98 h 98"/>
                <a:gd name="T4" fmla="*/ 0 w 89"/>
                <a:gd name="T5" fmla="*/ 57 h 98"/>
                <a:gd name="T6" fmla="*/ 0 w 89"/>
                <a:gd name="T7" fmla="*/ 44 h 98"/>
                <a:gd name="T8" fmla="*/ 45 w 89"/>
                <a:gd name="T9" fmla="*/ 0 h 98"/>
                <a:gd name="T10" fmla="*/ 89 w 89"/>
                <a:gd name="T11" fmla="*/ 30 h 98"/>
                <a:gd name="T12" fmla="*/ 69 w 89"/>
                <a:gd name="T13" fmla="*/ 30 h 98"/>
                <a:gd name="T14" fmla="*/ 45 w 89"/>
                <a:gd name="T15" fmla="*/ 13 h 98"/>
                <a:gd name="T16" fmla="*/ 19 w 89"/>
                <a:gd name="T17" fmla="*/ 44 h 98"/>
                <a:gd name="T18" fmla="*/ 19 w 89"/>
                <a:gd name="T19" fmla="*/ 54 h 98"/>
                <a:gd name="T20" fmla="*/ 45 w 89"/>
                <a:gd name="T21" fmla="*/ 85 h 98"/>
                <a:gd name="T22" fmla="*/ 69 w 89"/>
                <a:gd name="T23" fmla="*/ 68 h 98"/>
                <a:gd name="T24" fmla="*/ 89 w 89"/>
                <a:gd name="T25" fmla="*/ 68 h 98"/>
                <a:gd name="T26" fmla="*/ 45 w 89"/>
                <a:gd name="T2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" h="98">
                  <a:moveTo>
                    <a:pt x="45" y="98"/>
                  </a:moveTo>
                  <a:lnTo>
                    <a:pt x="45" y="98"/>
                  </a:lnTo>
                  <a:cubicBezTo>
                    <a:pt x="15" y="98"/>
                    <a:pt x="0" y="82"/>
                    <a:pt x="0" y="57"/>
                  </a:cubicBezTo>
                  <a:lnTo>
                    <a:pt x="0" y="44"/>
                  </a:lnTo>
                  <a:cubicBezTo>
                    <a:pt x="0" y="17"/>
                    <a:pt x="16" y="0"/>
                    <a:pt x="45" y="0"/>
                  </a:cubicBezTo>
                  <a:cubicBezTo>
                    <a:pt x="70" y="0"/>
                    <a:pt x="86" y="13"/>
                    <a:pt x="89" y="30"/>
                  </a:cubicBezTo>
                  <a:lnTo>
                    <a:pt x="69" y="30"/>
                  </a:lnTo>
                  <a:cubicBezTo>
                    <a:pt x="65" y="19"/>
                    <a:pt x="57" y="13"/>
                    <a:pt x="45" y="13"/>
                  </a:cubicBezTo>
                  <a:cubicBezTo>
                    <a:pt x="29" y="13"/>
                    <a:pt x="19" y="23"/>
                    <a:pt x="19" y="44"/>
                  </a:cubicBezTo>
                  <a:lnTo>
                    <a:pt x="19" y="54"/>
                  </a:lnTo>
                  <a:cubicBezTo>
                    <a:pt x="19" y="73"/>
                    <a:pt x="26" y="85"/>
                    <a:pt x="45" y="85"/>
                  </a:cubicBezTo>
                  <a:cubicBezTo>
                    <a:pt x="57" y="85"/>
                    <a:pt x="65" y="80"/>
                    <a:pt x="69" y="68"/>
                  </a:cubicBezTo>
                  <a:lnTo>
                    <a:pt x="89" y="68"/>
                  </a:lnTo>
                  <a:cubicBezTo>
                    <a:pt x="86" y="86"/>
                    <a:pt x="70" y="98"/>
                    <a:pt x="45" y="98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4975272" y="9036809"/>
            <a:ext cx="891678" cy="243800"/>
            <a:chOff x="1005626" y="3625056"/>
            <a:chExt cx="627063" cy="171450"/>
          </a:xfrm>
        </p:grpSpPr>
        <p:sp>
          <p:nvSpPr>
            <p:cNvPr id="97" name="Freeform 24"/>
            <p:cNvSpPr>
              <a:spLocks/>
            </p:cNvSpPr>
            <p:nvPr/>
          </p:nvSpPr>
          <p:spPr bwMode="auto">
            <a:xfrm>
              <a:off x="1005626" y="3625056"/>
              <a:ext cx="187325" cy="88900"/>
            </a:xfrm>
            <a:custGeom>
              <a:avLst/>
              <a:gdLst>
                <a:gd name="T0" fmla="*/ 1 w 196"/>
                <a:gd name="T1" fmla="*/ 91 h 93"/>
                <a:gd name="T2" fmla="*/ 1 w 196"/>
                <a:gd name="T3" fmla="*/ 91 h 93"/>
                <a:gd name="T4" fmla="*/ 0 w 196"/>
                <a:gd name="T5" fmla="*/ 91 h 93"/>
                <a:gd name="T6" fmla="*/ 1 w 196"/>
                <a:gd name="T7" fmla="*/ 92 h 93"/>
                <a:gd name="T8" fmla="*/ 55 w 196"/>
                <a:gd name="T9" fmla="*/ 89 h 93"/>
                <a:gd name="T10" fmla="*/ 160 w 196"/>
                <a:gd name="T11" fmla="*/ 47 h 93"/>
                <a:gd name="T12" fmla="*/ 195 w 196"/>
                <a:gd name="T13" fmla="*/ 43 h 93"/>
                <a:gd name="T14" fmla="*/ 196 w 196"/>
                <a:gd name="T15" fmla="*/ 42 h 93"/>
                <a:gd name="T16" fmla="*/ 195 w 196"/>
                <a:gd name="T17" fmla="*/ 41 h 93"/>
                <a:gd name="T18" fmla="*/ 185 w 196"/>
                <a:gd name="T19" fmla="*/ 38 h 93"/>
                <a:gd name="T20" fmla="*/ 171 w 196"/>
                <a:gd name="T21" fmla="*/ 31 h 93"/>
                <a:gd name="T22" fmla="*/ 114 w 196"/>
                <a:gd name="T23" fmla="*/ 45 h 93"/>
                <a:gd name="T24" fmla="*/ 68 w 196"/>
                <a:gd name="T25" fmla="*/ 16 h 93"/>
                <a:gd name="T26" fmla="*/ 24 w 196"/>
                <a:gd name="T27" fmla="*/ 7 h 93"/>
                <a:gd name="T28" fmla="*/ 7 w 196"/>
                <a:gd name="T29" fmla="*/ 1 h 93"/>
                <a:gd name="T30" fmla="*/ 5 w 196"/>
                <a:gd name="T31" fmla="*/ 0 h 93"/>
                <a:gd name="T32" fmla="*/ 5 w 196"/>
                <a:gd name="T33" fmla="*/ 4 h 93"/>
                <a:gd name="T34" fmla="*/ 50 w 196"/>
                <a:gd name="T35" fmla="*/ 65 h 93"/>
                <a:gd name="T36" fmla="*/ 45 w 196"/>
                <a:gd name="T37" fmla="*/ 72 h 93"/>
                <a:gd name="T38" fmla="*/ 1 w 196"/>
                <a:gd name="T3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6" h="93">
                  <a:moveTo>
                    <a:pt x="1" y="91"/>
                  </a:moveTo>
                  <a:lnTo>
                    <a:pt x="1" y="9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1" y="92"/>
                  </a:cubicBezTo>
                  <a:cubicBezTo>
                    <a:pt x="15" y="93"/>
                    <a:pt x="35" y="92"/>
                    <a:pt x="55" y="89"/>
                  </a:cubicBezTo>
                  <a:cubicBezTo>
                    <a:pt x="121" y="79"/>
                    <a:pt x="106" y="59"/>
                    <a:pt x="160" y="47"/>
                  </a:cubicBezTo>
                  <a:cubicBezTo>
                    <a:pt x="170" y="45"/>
                    <a:pt x="194" y="43"/>
                    <a:pt x="195" y="43"/>
                  </a:cubicBezTo>
                  <a:cubicBezTo>
                    <a:pt x="196" y="43"/>
                    <a:pt x="196" y="43"/>
                    <a:pt x="196" y="42"/>
                  </a:cubicBezTo>
                  <a:cubicBezTo>
                    <a:pt x="196" y="41"/>
                    <a:pt x="196" y="41"/>
                    <a:pt x="195" y="41"/>
                  </a:cubicBezTo>
                  <a:cubicBezTo>
                    <a:pt x="193" y="40"/>
                    <a:pt x="185" y="38"/>
                    <a:pt x="185" y="38"/>
                  </a:cubicBezTo>
                  <a:cubicBezTo>
                    <a:pt x="183" y="34"/>
                    <a:pt x="177" y="30"/>
                    <a:pt x="171" y="31"/>
                  </a:cubicBezTo>
                  <a:cubicBezTo>
                    <a:pt x="155" y="33"/>
                    <a:pt x="135" y="49"/>
                    <a:pt x="114" y="45"/>
                  </a:cubicBezTo>
                  <a:cubicBezTo>
                    <a:pt x="107" y="31"/>
                    <a:pt x="89" y="19"/>
                    <a:pt x="68" y="16"/>
                  </a:cubicBezTo>
                  <a:cubicBezTo>
                    <a:pt x="44" y="12"/>
                    <a:pt x="33" y="10"/>
                    <a:pt x="24" y="7"/>
                  </a:cubicBezTo>
                  <a:cubicBezTo>
                    <a:pt x="15" y="5"/>
                    <a:pt x="10" y="2"/>
                    <a:pt x="7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5" y="2"/>
                    <a:pt x="5" y="4"/>
                  </a:cubicBezTo>
                  <a:cubicBezTo>
                    <a:pt x="14" y="28"/>
                    <a:pt x="47" y="52"/>
                    <a:pt x="50" y="65"/>
                  </a:cubicBezTo>
                  <a:cubicBezTo>
                    <a:pt x="51" y="67"/>
                    <a:pt x="51" y="69"/>
                    <a:pt x="45" y="72"/>
                  </a:cubicBezTo>
                  <a:cubicBezTo>
                    <a:pt x="33" y="79"/>
                    <a:pt x="18" y="86"/>
                    <a:pt x="1" y="91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 b="1"/>
            </a:p>
          </p:txBody>
        </p:sp>
        <p:sp>
          <p:nvSpPr>
            <p:cNvPr id="98" name="Freeform 25"/>
            <p:cNvSpPr>
              <a:spLocks/>
            </p:cNvSpPr>
            <p:nvPr/>
          </p:nvSpPr>
          <p:spPr bwMode="auto">
            <a:xfrm>
              <a:off x="1048488" y="3715544"/>
              <a:ext cx="133350" cy="79375"/>
            </a:xfrm>
            <a:custGeom>
              <a:avLst/>
              <a:gdLst>
                <a:gd name="T0" fmla="*/ 40 w 140"/>
                <a:gd name="T1" fmla="*/ 67 h 83"/>
                <a:gd name="T2" fmla="*/ 40 w 140"/>
                <a:gd name="T3" fmla="*/ 67 h 83"/>
                <a:gd name="T4" fmla="*/ 29 w 140"/>
                <a:gd name="T5" fmla="*/ 74 h 83"/>
                <a:gd name="T6" fmla="*/ 22 w 140"/>
                <a:gd name="T7" fmla="*/ 83 h 83"/>
                <a:gd name="T8" fmla="*/ 0 w 140"/>
                <a:gd name="T9" fmla="*/ 83 h 83"/>
                <a:gd name="T10" fmla="*/ 60 w 140"/>
                <a:gd name="T11" fmla="*/ 0 h 83"/>
                <a:gd name="T12" fmla="*/ 80 w 140"/>
                <a:gd name="T13" fmla="*/ 0 h 83"/>
                <a:gd name="T14" fmla="*/ 140 w 140"/>
                <a:gd name="T15" fmla="*/ 83 h 83"/>
                <a:gd name="T16" fmla="*/ 117 w 140"/>
                <a:gd name="T17" fmla="*/ 83 h 83"/>
                <a:gd name="T18" fmla="*/ 69 w 140"/>
                <a:gd name="T19" fmla="*/ 16 h 83"/>
                <a:gd name="T20" fmla="*/ 40 w 140"/>
                <a:gd name="T21" fmla="*/ 57 h 83"/>
                <a:gd name="T22" fmla="*/ 55 w 140"/>
                <a:gd name="T23" fmla="*/ 52 h 83"/>
                <a:gd name="T24" fmla="*/ 87 w 140"/>
                <a:gd name="T25" fmla="*/ 52 h 83"/>
                <a:gd name="T26" fmla="*/ 77 w 140"/>
                <a:gd name="T27" fmla="*/ 67 h 83"/>
                <a:gd name="T28" fmla="*/ 40 w 140"/>
                <a:gd name="T29" fmla="*/ 6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83">
                  <a:moveTo>
                    <a:pt x="40" y="67"/>
                  </a:moveTo>
                  <a:lnTo>
                    <a:pt x="40" y="67"/>
                  </a:lnTo>
                  <a:cubicBezTo>
                    <a:pt x="35" y="67"/>
                    <a:pt x="32" y="69"/>
                    <a:pt x="29" y="74"/>
                  </a:cubicBezTo>
                  <a:lnTo>
                    <a:pt x="22" y="83"/>
                  </a:lnTo>
                  <a:lnTo>
                    <a:pt x="0" y="83"/>
                  </a:lnTo>
                  <a:lnTo>
                    <a:pt x="60" y="0"/>
                  </a:lnTo>
                  <a:lnTo>
                    <a:pt x="80" y="0"/>
                  </a:lnTo>
                  <a:lnTo>
                    <a:pt x="140" y="83"/>
                  </a:lnTo>
                  <a:lnTo>
                    <a:pt x="117" y="83"/>
                  </a:lnTo>
                  <a:lnTo>
                    <a:pt x="69" y="16"/>
                  </a:lnTo>
                  <a:lnTo>
                    <a:pt x="40" y="57"/>
                  </a:lnTo>
                  <a:cubicBezTo>
                    <a:pt x="44" y="53"/>
                    <a:pt x="48" y="52"/>
                    <a:pt x="55" y="52"/>
                  </a:cubicBezTo>
                  <a:lnTo>
                    <a:pt x="87" y="52"/>
                  </a:lnTo>
                  <a:lnTo>
                    <a:pt x="77" y="67"/>
                  </a:lnTo>
                  <a:lnTo>
                    <a:pt x="40" y="67"/>
                  </a:ln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 b="1"/>
            </a:p>
          </p:txBody>
        </p:sp>
        <p:sp>
          <p:nvSpPr>
            <p:cNvPr id="99" name="Freeform 26"/>
            <p:cNvSpPr>
              <a:spLocks/>
            </p:cNvSpPr>
            <p:nvPr/>
          </p:nvSpPr>
          <p:spPr bwMode="auto">
            <a:xfrm>
              <a:off x="1170726" y="3713956"/>
              <a:ext cx="109538" cy="82550"/>
            </a:xfrm>
            <a:custGeom>
              <a:avLst/>
              <a:gdLst>
                <a:gd name="T0" fmla="*/ 101 w 115"/>
                <a:gd name="T1" fmla="*/ 32 h 87"/>
                <a:gd name="T2" fmla="*/ 101 w 115"/>
                <a:gd name="T3" fmla="*/ 32 h 87"/>
                <a:gd name="T4" fmla="*/ 60 w 115"/>
                <a:gd name="T5" fmla="*/ 16 h 87"/>
                <a:gd name="T6" fmla="*/ 21 w 115"/>
                <a:gd name="T7" fmla="*/ 43 h 87"/>
                <a:gd name="T8" fmla="*/ 61 w 115"/>
                <a:gd name="T9" fmla="*/ 71 h 87"/>
                <a:gd name="T10" fmla="*/ 101 w 115"/>
                <a:gd name="T11" fmla="*/ 55 h 87"/>
                <a:gd name="T12" fmla="*/ 115 w 115"/>
                <a:gd name="T13" fmla="*/ 67 h 87"/>
                <a:gd name="T14" fmla="*/ 60 w 115"/>
                <a:gd name="T15" fmla="*/ 87 h 87"/>
                <a:gd name="T16" fmla="*/ 0 w 115"/>
                <a:gd name="T17" fmla="*/ 43 h 87"/>
                <a:gd name="T18" fmla="*/ 61 w 115"/>
                <a:gd name="T19" fmla="*/ 0 h 87"/>
                <a:gd name="T20" fmla="*/ 115 w 115"/>
                <a:gd name="T21" fmla="*/ 20 h 87"/>
                <a:gd name="T22" fmla="*/ 101 w 115"/>
                <a:gd name="T23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87">
                  <a:moveTo>
                    <a:pt x="101" y="32"/>
                  </a:moveTo>
                  <a:lnTo>
                    <a:pt x="101" y="32"/>
                  </a:lnTo>
                  <a:cubicBezTo>
                    <a:pt x="92" y="23"/>
                    <a:pt x="78" y="16"/>
                    <a:pt x="60" y="16"/>
                  </a:cubicBezTo>
                  <a:cubicBezTo>
                    <a:pt x="37" y="16"/>
                    <a:pt x="21" y="26"/>
                    <a:pt x="21" y="43"/>
                  </a:cubicBezTo>
                  <a:cubicBezTo>
                    <a:pt x="21" y="61"/>
                    <a:pt x="37" y="71"/>
                    <a:pt x="61" y="71"/>
                  </a:cubicBezTo>
                  <a:cubicBezTo>
                    <a:pt x="78" y="71"/>
                    <a:pt x="93" y="64"/>
                    <a:pt x="101" y="55"/>
                  </a:cubicBezTo>
                  <a:lnTo>
                    <a:pt x="115" y="67"/>
                  </a:lnTo>
                  <a:cubicBezTo>
                    <a:pt x="103" y="79"/>
                    <a:pt x="85" y="87"/>
                    <a:pt x="60" y="87"/>
                  </a:cubicBezTo>
                  <a:cubicBezTo>
                    <a:pt x="24" y="87"/>
                    <a:pt x="0" y="69"/>
                    <a:pt x="0" y="43"/>
                  </a:cubicBezTo>
                  <a:cubicBezTo>
                    <a:pt x="0" y="18"/>
                    <a:pt x="24" y="0"/>
                    <a:pt x="61" y="0"/>
                  </a:cubicBezTo>
                  <a:cubicBezTo>
                    <a:pt x="85" y="0"/>
                    <a:pt x="103" y="9"/>
                    <a:pt x="115" y="20"/>
                  </a:cubicBezTo>
                  <a:lnTo>
                    <a:pt x="101" y="32"/>
                  </a:ln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 b="1"/>
            </a:p>
          </p:txBody>
        </p:sp>
        <p:sp>
          <p:nvSpPr>
            <p:cNvPr id="100" name="Freeform 27"/>
            <p:cNvSpPr>
              <a:spLocks/>
            </p:cNvSpPr>
            <p:nvPr/>
          </p:nvSpPr>
          <p:spPr bwMode="auto">
            <a:xfrm>
              <a:off x="1281851" y="3713956"/>
              <a:ext cx="111125" cy="82550"/>
            </a:xfrm>
            <a:custGeom>
              <a:avLst/>
              <a:gdLst>
                <a:gd name="T0" fmla="*/ 101 w 115"/>
                <a:gd name="T1" fmla="*/ 32 h 87"/>
                <a:gd name="T2" fmla="*/ 101 w 115"/>
                <a:gd name="T3" fmla="*/ 32 h 87"/>
                <a:gd name="T4" fmla="*/ 60 w 115"/>
                <a:gd name="T5" fmla="*/ 16 h 87"/>
                <a:gd name="T6" fmla="*/ 21 w 115"/>
                <a:gd name="T7" fmla="*/ 43 h 87"/>
                <a:gd name="T8" fmla="*/ 60 w 115"/>
                <a:gd name="T9" fmla="*/ 71 h 87"/>
                <a:gd name="T10" fmla="*/ 101 w 115"/>
                <a:gd name="T11" fmla="*/ 55 h 87"/>
                <a:gd name="T12" fmla="*/ 115 w 115"/>
                <a:gd name="T13" fmla="*/ 67 h 87"/>
                <a:gd name="T14" fmla="*/ 60 w 115"/>
                <a:gd name="T15" fmla="*/ 87 h 87"/>
                <a:gd name="T16" fmla="*/ 0 w 115"/>
                <a:gd name="T17" fmla="*/ 43 h 87"/>
                <a:gd name="T18" fmla="*/ 60 w 115"/>
                <a:gd name="T19" fmla="*/ 0 h 87"/>
                <a:gd name="T20" fmla="*/ 115 w 115"/>
                <a:gd name="T21" fmla="*/ 20 h 87"/>
                <a:gd name="T22" fmla="*/ 101 w 115"/>
                <a:gd name="T23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87">
                  <a:moveTo>
                    <a:pt x="101" y="32"/>
                  </a:moveTo>
                  <a:lnTo>
                    <a:pt x="101" y="32"/>
                  </a:lnTo>
                  <a:cubicBezTo>
                    <a:pt x="92" y="23"/>
                    <a:pt x="78" y="16"/>
                    <a:pt x="60" y="16"/>
                  </a:cubicBezTo>
                  <a:cubicBezTo>
                    <a:pt x="37" y="16"/>
                    <a:pt x="21" y="26"/>
                    <a:pt x="21" y="43"/>
                  </a:cubicBezTo>
                  <a:cubicBezTo>
                    <a:pt x="21" y="61"/>
                    <a:pt x="37" y="71"/>
                    <a:pt x="60" y="71"/>
                  </a:cubicBezTo>
                  <a:cubicBezTo>
                    <a:pt x="78" y="71"/>
                    <a:pt x="92" y="64"/>
                    <a:pt x="101" y="55"/>
                  </a:cubicBezTo>
                  <a:lnTo>
                    <a:pt x="115" y="67"/>
                  </a:lnTo>
                  <a:cubicBezTo>
                    <a:pt x="103" y="79"/>
                    <a:pt x="84" y="87"/>
                    <a:pt x="60" y="87"/>
                  </a:cubicBezTo>
                  <a:cubicBezTo>
                    <a:pt x="24" y="87"/>
                    <a:pt x="0" y="69"/>
                    <a:pt x="0" y="43"/>
                  </a:cubicBezTo>
                  <a:cubicBezTo>
                    <a:pt x="0" y="18"/>
                    <a:pt x="24" y="0"/>
                    <a:pt x="60" y="0"/>
                  </a:cubicBezTo>
                  <a:cubicBezTo>
                    <a:pt x="84" y="0"/>
                    <a:pt x="103" y="9"/>
                    <a:pt x="115" y="20"/>
                  </a:cubicBezTo>
                  <a:lnTo>
                    <a:pt x="101" y="32"/>
                  </a:ln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 b="1"/>
            </a:p>
          </p:txBody>
        </p:sp>
        <p:sp>
          <p:nvSpPr>
            <p:cNvPr id="101" name="Freeform 28"/>
            <p:cNvSpPr>
              <a:spLocks noEditPoints="1"/>
            </p:cNvSpPr>
            <p:nvPr/>
          </p:nvSpPr>
          <p:spPr bwMode="auto">
            <a:xfrm>
              <a:off x="1394563" y="3713956"/>
              <a:ext cx="117475" cy="82550"/>
            </a:xfrm>
            <a:custGeom>
              <a:avLst/>
              <a:gdLst>
                <a:gd name="T0" fmla="*/ 124 w 124"/>
                <a:gd name="T1" fmla="*/ 43 h 87"/>
                <a:gd name="T2" fmla="*/ 124 w 124"/>
                <a:gd name="T3" fmla="*/ 43 h 87"/>
                <a:gd name="T4" fmla="*/ 61 w 124"/>
                <a:gd name="T5" fmla="*/ 87 h 87"/>
                <a:gd name="T6" fmla="*/ 0 w 124"/>
                <a:gd name="T7" fmla="*/ 43 h 87"/>
                <a:gd name="T8" fmla="*/ 61 w 124"/>
                <a:gd name="T9" fmla="*/ 0 h 87"/>
                <a:gd name="T10" fmla="*/ 124 w 124"/>
                <a:gd name="T11" fmla="*/ 43 h 87"/>
                <a:gd name="T12" fmla="*/ 103 w 124"/>
                <a:gd name="T13" fmla="*/ 43 h 87"/>
                <a:gd name="T14" fmla="*/ 103 w 124"/>
                <a:gd name="T15" fmla="*/ 43 h 87"/>
                <a:gd name="T16" fmla="*/ 61 w 124"/>
                <a:gd name="T17" fmla="*/ 16 h 87"/>
                <a:gd name="T18" fmla="*/ 21 w 124"/>
                <a:gd name="T19" fmla="*/ 43 h 87"/>
                <a:gd name="T20" fmla="*/ 61 w 124"/>
                <a:gd name="T21" fmla="*/ 71 h 87"/>
                <a:gd name="T22" fmla="*/ 103 w 124"/>
                <a:gd name="T23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87">
                  <a:moveTo>
                    <a:pt x="124" y="43"/>
                  </a:moveTo>
                  <a:lnTo>
                    <a:pt x="124" y="43"/>
                  </a:lnTo>
                  <a:cubicBezTo>
                    <a:pt x="124" y="70"/>
                    <a:pt x="98" y="87"/>
                    <a:pt x="61" y="87"/>
                  </a:cubicBezTo>
                  <a:cubicBezTo>
                    <a:pt x="26" y="87"/>
                    <a:pt x="0" y="69"/>
                    <a:pt x="0" y="43"/>
                  </a:cubicBezTo>
                  <a:cubicBezTo>
                    <a:pt x="0" y="17"/>
                    <a:pt x="26" y="0"/>
                    <a:pt x="61" y="0"/>
                  </a:cubicBezTo>
                  <a:cubicBezTo>
                    <a:pt x="98" y="0"/>
                    <a:pt x="124" y="17"/>
                    <a:pt x="124" y="43"/>
                  </a:cubicBezTo>
                  <a:close/>
                  <a:moveTo>
                    <a:pt x="103" y="43"/>
                  </a:moveTo>
                  <a:lnTo>
                    <a:pt x="103" y="43"/>
                  </a:lnTo>
                  <a:cubicBezTo>
                    <a:pt x="103" y="26"/>
                    <a:pt x="83" y="16"/>
                    <a:pt x="61" y="16"/>
                  </a:cubicBezTo>
                  <a:cubicBezTo>
                    <a:pt x="39" y="16"/>
                    <a:pt x="21" y="26"/>
                    <a:pt x="21" y="43"/>
                  </a:cubicBezTo>
                  <a:cubicBezTo>
                    <a:pt x="21" y="62"/>
                    <a:pt x="39" y="71"/>
                    <a:pt x="61" y="71"/>
                  </a:cubicBezTo>
                  <a:cubicBezTo>
                    <a:pt x="83" y="71"/>
                    <a:pt x="103" y="62"/>
                    <a:pt x="103" y="43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 b="1"/>
            </a:p>
          </p:txBody>
        </p:sp>
        <p:sp>
          <p:nvSpPr>
            <p:cNvPr id="102" name="Freeform 29"/>
            <p:cNvSpPr>
              <a:spLocks/>
            </p:cNvSpPr>
            <p:nvPr/>
          </p:nvSpPr>
          <p:spPr bwMode="auto">
            <a:xfrm>
              <a:off x="1519976" y="3715544"/>
              <a:ext cx="112713" cy="79375"/>
            </a:xfrm>
            <a:custGeom>
              <a:avLst/>
              <a:gdLst>
                <a:gd name="T0" fmla="*/ 92 w 118"/>
                <a:gd name="T1" fmla="*/ 60 h 83"/>
                <a:gd name="T2" fmla="*/ 92 w 118"/>
                <a:gd name="T3" fmla="*/ 60 h 83"/>
                <a:gd name="T4" fmla="*/ 118 w 118"/>
                <a:gd name="T5" fmla="*/ 83 h 83"/>
                <a:gd name="T6" fmla="*/ 91 w 118"/>
                <a:gd name="T7" fmla="*/ 83 h 83"/>
                <a:gd name="T8" fmla="*/ 68 w 118"/>
                <a:gd name="T9" fmla="*/ 62 h 83"/>
                <a:gd name="T10" fmla="*/ 48 w 118"/>
                <a:gd name="T11" fmla="*/ 55 h 83"/>
                <a:gd name="T12" fmla="*/ 25 w 118"/>
                <a:gd name="T13" fmla="*/ 55 h 83"/>
                <a:gd name="T14" fmla="*/ 35 w 118"/>
                <a:gd name="T15" fmla="*/ 40 h 83"/>
                <a:gd name="T16" fmla="*/ 63 w 118"/>
                <a:gd name="T17" fmla="*/ 40 h 83"/>
                <a:gd name="T18" fmla="*/ 80 w 118"/>
                <a:gd name="T19" fmla="*/ 27 h 83"/>
                <a:gd name="T20" fmla="*/ 63 w 118"/>
                <a:gd name="T21" fmla="*/ 15 h 83"/>
                <a:gd name="T22" fmla="*/ 18 w 118"/>
                <a:gd name="T23" fmla="*/ 15 h 83"/>
                <a:gd name="T24" fmla="*/ 18 w 118"/>
                <a:gd name="T25" fmla="*/ 83 h 83"/>
                <a:gd name="T26" fmla="*/ 0 w 118"/>
                <a:gd name="T27" fmla="*/ 83 h 83"/>
                <a:gd name="T28" fmla="*/ 0 w 118"/>
                <a:gd name="T29" fmla="*/ 0 h 83"/>
                <a:gd name="T30" fmla="*/ 70 w 118"/>
                <a:gd name="T31" fmla="*/ 0 h 83"/>
                <a:gd name="T32" fmla="*/ 101 w 118"/>
                <a:gd name="T33" fmla="*/ 24 h 83"/>
                <a:gd name="T34" fmla="*/ 75 w 118"/>
                <a:gd name="T35" fmla="*/ 49 h 83"/>
                <a:gd name="T36" fmla="*/ 92 w 118"/>
                <a:gd name="T37" fmla="*/ 6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8" h="83">
                  <a:moveTo>
                    <a:pt x="92" y="60"/>
                  </a:moveTo>
                  <a:lnTo>
                    <a:pt x="92" y="60"/>
                  </a:lnTo>
                  <a:lnTo>
                    <a:pt x="118" y="83"/>
                  </a:lnTo>
                  <a:lnTo>
                    <a:pt x="91" y="83"/>
                  </a:lnTo>
                  <a:lnTo>
                    <a:pt x="68" y="62"/>
                  </a:lnTo>
                  <a:cubicBezTo>
                    <a:pt x="62" y="57"/>
                    <a:pt x="57" y="55"/>
                    <a:pt x="48" y="55"/>
                  </a:cubicBezTo>
                  <a:lnTo>
                    <a:pt x="25" y="55"/>
                  </a:lnTo>
                  <a:lnTo>
                    <a:pt x="35" y="40"/>
                  </a:lnTo>
                  <a:lnTo>
                    <a:pt x="63" y="40"/>
                  </a:lnTo>
                  <a:cubicBezTo>
                    <a:pt x="73" y="40"/>
                    <a:pt x="80" y="35"/>
                    <a:pt x="80" y="27"/>
                  </a:cubicBezTo>
                  <a:cubicBezTo>
                    <a:pt x="80" y="19"/>
                    <a:pt x="73" y="15"/>
                    <a:pt x="63" y="15"/>
                  </a:cubicBezTo>
                  <a:lnTo>
                    <a:pt x="18" y="15"/>
                  </a:lnTo>
                  <a:lnTo>
                    <a:pt x="18" y="83"/>
                  </a:lnTo>
                  <a:lnTo>
                    <a:pt x="0" y="83"/>
                  </a:lnTo>
                  <a:lnTo>
                    <a:pt x="0" y="0"/>
                  </a:lnTo>
                  <a:lnTo>
                    <a:pt x="70" y="0"/>
                  </a:lnTo>
                  <a:cubicBezTo>
                    <a:pt x="90" y="0"/>
                    <a:pt x="101" y="11"/>
                    <a:pt x="101" y="24"/>
                  </a:cubicBezTo>
                  <a:cubicBezTo>
                    <a:pt x="101" y="37"/>
                    <a:pt x="89" y="46"/>
                    <a:pt x="75" y="49"/>
                  </a:cubicBezTo>
                  <a:cubicBezTo>
                    <a:pt x="82" y="50"/>
                    <a:pt x="87" y="55"/>
                    <a:pt x="92" y="60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 b="1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7811284" y="9036813"/>
            <a:ext cx="914252" cy="483086"/>
            <a:chOff x="994513" y="5099844"/>
            <a:chExt cx="642938" cy="339725"/>
          </a:xfrm>
        </p:grpSpPr>
        <p:sp>
          <p:nvSpPr>
            <p:cNvPr id="103" name="Freeform 30"/>
            <p:cNvSpPr>
              <a:spLocks/>
            </p:cNvSpPr>
            <p:nvPr/>
          </p:nvSpPr>
          <p:spPr bwMode="auto">
            <a:xfrm>
              <a:off x="1307251" y="5150644"/>
              <a:ext cx="28575" cy="25400"/>
            </a:xfrm>
            <a:custGeom>
              <a:avLst/>
              <a:gdLst>
                <a:gd name="T0" fmla="*/ 5 w 30"/>
                <a:gd name="T1" fmla="*/ 27 h 27"/>
                <a:gd name="T2" fmla="*/ 5 w 30"/>
                <a:gd name="T3" fmla="*/ 27 h 27"/>
                <a:gd name="T4" fmla="*/ 9 w 30"/>
                <a:gd name="T5" fmla="*/ 26 h 27"/>
                <a:gd name="T6" fmla="*/ 15 w 30"/>
                <a:gd name="T7" fmla="*/ 21 h 27"/>
                <a:gd name="T8" fmla="*/ 23 w 30"/>
                <a:gd name="T9" fmla="*/ 10 h 27"/>
                <a:gd name="T10" fmla="*/ 29 w 30"/>
                <a:gd name="T11" fmla="*/ 1 h 27"/>
                <a:gd name="T12" fmla="*/ 28 w 30"/>
                <a:gd name="T13" fmla="*/ 2 h 27"/>
                <a:gd name="T14" fmla="*/ 28 w 30"/>
                <a:gd name="T15" fmla="*/ 1 h 27"/>
                <a:gd name="T16" fmla="*/ 23 w 30"/>
                <a:gd name="T17" fmla="*/ 4 h 27"/>
                <a:gd name="T18" fmla="*/ 4 w 30"/>
                <a:gd name="T19" fmla="*/ 21 h 27"/>
                <a:gd name="T20" fmla="*/ 1 w 30"/>
                <a:gd name="T21" fmla="*/ 21 h 27"/>
                <a:gd name="T22" fmla="*/ 0 w 30"/>
                <a:gd name="T23" fmla="*/ 23 h 27"/>
                <a:gd name="T24" fmla="*/ 5 w 30"/>
                <a:gd name="T2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27">
                  <a:moveTo>
                    <a:pt x="5" y="27"/>
                  </a:moveTo>
                  <a:lnTo>
                    <a:pt x="5" y="27"/>
                  </a:lnTo>
                  <a:cubicBezTo>
                    <a:pt x="6" y="27"/>
                    <a:pt x="8" y="27"/>
                    <a:pt x="9" y="26"/>
                  </a:cubicBezTo>
                  <a:cubicBezTo>
                    <a:pt x="11" y="24"/>
                    <a:pt x="13" y="23"/>
                    <a:pt x="15" y="21"/>
                  </a:cubicBezTo>
                  <a:cubicBezTo>
                    <a:pt x="17" y="19"/>
                    <a:pt x="21" y="15"/>
                    <a:pt x="23" y="10"/>
                  </a:cubicBezTo>
                  <a:cubicBezTo>
                    <a:pt x="25" y="6"/>
                    <a:pt x="28" y="2"/>
                    <a:pt x="29" y="1"/>
                  </a:cubicBezTo>
                  <a:cubicBezTo>
                    <a:pt x="30" y="0"/>
                    <a:pt x="29" y="1"/>
                    <a:pt x="28" y="2"/>
                  </a:cubicBezTo>
                  <a:cubicBezTo>
                    <a:pt x="26" y="2"/>
                    <a:pt x="28" y="1"/>
                    <a:pt x="28" y="1"/>
                  </a:cubicBezTo>
                  <a:cubicBezTo>
                    <a:pt x="27" y="1"/>
                    <a:pt x="25" y="2"/>
                    <a:pt x="23" y="4"/>
                  </a:cubicBezTo>
                  <a:cubicBezTo>
                    <a:pt x="22" y="5"/>
                    <a:pt x="8" y="19"/>
                    <a:pt x="4" y="21"/>
                  </a:cubicBezTo>
                  <a:cubicBezTo>
                    <a:pt x="4" y="21"/>
                    <a:pt x="3" y="21"/>
                    <a:pt x="1" y="21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3"/>
                    <a:pt x="4" y="27"/>
                    <a:pt x="5" y="27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104" name="Freeform 31"/>
            <p:cNvSpPr>
              <a:spLocks/>
            </p:cNvSpPr>
            <p:nvPr/>
          </p:nvSpPr>
          <p:spPr bwMode="auto">
            <a:xfrm>
              <a:off x="994513" y="5137944"/>
              <a:ext cx="90488" cy="163513"/>
            </a:xfrm>
            <a:custGeom>
              <a:avLst/>
              <a:gdLst>
                <a:gd name="T0" fmla="*/ 94 w 95"/>
                <a:gd name="T1" fmla="*/ 56 h 171"/>
                <a:gd name="T2" fmla="*/ 94 w 95"/>
                <a:gd name="T3" fmla="*/ 56 h 171"/>
                <a:gd name="T4" fmla="*/ 82 w 95"/>
                <a:gd name="T5" fmla="*/ 56 h 171"/>
                <a:gd name="T6" fmla="*/ 66 w 95"/>
                <a:gd name="T7" fmla="*/ 57 h 171"/>
                <a:gd name="T8" fmla="*/ 63 w 95"/>
                <a:gd name="T9" fmla="*/ 61 h 171"/>
                <a:gd name="T10" fmla="*/ 63 w 95"/>
                <a:gd name="T11" fmla="*/ 66 h 171"/>
                <a:gd name="T12" fmla="*/ 60 w 95"/>
                <a:gd name="T13" fmla="*/ 74 h 171"/>
                <a:gd name="T14" fmla="*/ 44 w 95"/>
                <a:gd name="T15" fmla="*/ 96 h 171"/>
                <a:gd name="T16" fmla="*/ 26 w 95"/>
                <a:gd name="T17" fmla="*/ 112 h 171"/>
                <a:gd name="T18" fmla="*/ 69 w 95"/>
                <a:gd name="T19" fmla="*/ 24 h 171"/>
                <a:gd name="T20" fmla="*/ 71 w 95"/>
                <a:gd name="T21" fmla="*/ 22 h 171"/>
                <a:gd name="T22" fmla="*/ 75 w 95"/>
                <a:gd name="T23" fmla="*/ 24 h 171"/>
                <a:gd name="T24" fmla="*/ 84 w 95"/>
                <a:gd name="T25" fmla="*/ 24 h 171"/>
                <a:gd name="T26" fmla="*/ 85 w 95"/>
                <a:gd name="T27" fmla="*/ 10 h 171"/>
                <a:gd name="T28" fmla="*/ 68 w 95"/>
                <a:gd name="T29" fmla="*/ 2 h 171"/>
                <a:gd name="T30" fmla="*/ 49 w 95"/>
                <a:gd name="T31" fmla="*/ 3 h 171"/>
                <a:gd name="T32" fmla="*/ 25 w 95"/>
                <a:gd name="T33" fmla="*/ 29 h 171"/>
                <a:gd name="T34" fmla="*/ 16 w 95"/>
                <a:gd name="T35" fmla="*/ 51 h 171"/>
                <a:gd name="T36" fmla="*/ 10 w 95"/>
                <a:gd name="T37" fmla="*/ 112 h 171"/>
                <a:gd name="T38" fmla="*/ 36 w 95"/>
                <a:gd name="T39" fmla="*/ 125 h 171"/>
                <a:gd name="T40" fmla="*/ 60 w 95"/>
                <a:gd name="T41" fmla="*/ 104 h 171"/>
                <a:gd name="T42" fmla="*/ 58 w 95"/>
                <a:gd name="T43" fmla="*/ 123 h 171"/>
                <a:gd name="T44" fmla="*/ 55 w 95"/>
                <a:gd name="T45" fmla="*/ 155 h 171"/>
                <a:gd name="T46" fmla="*/ 59 w 95"/>
                <a:gd name="T47" fmla="*/ 171 h 171"/>
                <a:gd name="T48" fmla="*/ 65 w 95"/>
                <a:gd name="T49" fmla="*/ 163 h 171"/>
                <a:gd name="T50" fmla="*/ 69 w 95"/>
                <a:gd name="T51" fmla="*/ 151 h 171"/>
                <a:gd name="T52" fmla="*/ 69 w 95"/>
                <a:gd name="T53" fmla="*/ 140 h 171"/>
                <a:gd name="T54" fmla="*/ 71 w 95"/>
                <a:gd name="T55" fmla="*/ 124 h 171"/>
                <a:gd name="T56" fmla="*/ 74 w 95"/>
                <a:gd name="T57" fmla="*/ 115 h 171"/>
                <a:gd name="T58" fmla="*/ 78 w 95"/>
                <a:gd name="T59" fmla="*/ 103 h 171"/>
                <a:gd name="T60" fmla="*/ 82 w 95"/>
                <a:gd name="T61" fmla="*/ 87 h 171"/>
                <a:gd name="T62" fmla="*/ 86 w 95"/>
                <a:gd name="T63" fmla="*/ 76 h 171"/>
                <a:gd name="T64" fmla="*/ 92 w 95"/>
                <a:gd name="T65" fmla="*/ 65 h 171"/>
                <a:gd name="T66" fmla="*/ 93 w 95"/>
                <a:gd name="T67" fmla="*/ 61 h 171"/>
                <a:gd name="T68" fmla="*/ 95 w 95"/>
                <a:gd name="T69" fmla="*/ 58 h 171"/>
                <a:gd name="T70" fmla="*/ 94 w 95"/>
                <a:gd name="T71" fmla="*/ 5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5" h="171">
                  <a:moveTo>
                    <a:pt x="94" y="56"/>
                  </a:moveTo>
                  <a:lnTo>
                    <a:pt x="94" y="56"/>
                  </a:lnTo>
                  <a:cubicBezTo>
                    <a:pt x="92" y="56"/>
                    <a:pt x="85" y="56"/>
                    <a:pt x="82" y="56"/>
                  </a:cubicBezTo>
                  <a:cubicBezTo>
                    <a:pt x="79" y="56"/>
                    <a:pt x="69" y="56"/>
                    <a:pt x="66" y="57"/>
                  </a:cubicBezTo>
                  <a:cubicBezTo>
                    <a:pt x="66" y="57"/>
                    <a:pt x="64" y="59"/>
                    <a:pt x="63" y="61"/>
                  </a:cubicBezTo>
                  <a:cubicBezTo>
                    <a:pt x="62" y="63"/>
                    <a:pt x="62" y="64"/>
                    <a:pt x="63" y="66"/>
                  </a:cubicBezTo>
                  <a:cubicBezTo>
                    <a:pt x="63" y="68"/>
                    <a:pt x="61" y="72"/>
                    <a:pt x="60" y="74"/>
                  </a:cubicBezTo>
                  <a:cubicBezTo>
                    <a:pt x="59" y="76"/>
                    <a:pt x="48" y="91"/>
                    <a:pt x="44" y="96"/>
                  </a:cubicBezTo>
                  <a:cubicBezTo>
                    <a:pt x="40" y="100"/>
                    <a:pt x="34" y="109"/>
                    <a:pt x="26" y="112"/>
                  </a:cubicBezTo>
                  <a:cubicBezTo>
                    <a:pt x="26" y="112"/>
                    <a:pt x="16" y="71"/>
                    <a:pt x="69" y="24"/>
                  </a:cubicBezTo>
                  <a:cubicBezTo>
                    <a:pt x="69" y="24"/>
                    <a:pt x="70" y="22"/>
                    <a:pt x="71" y="22"/>
                  </a:cubicBezTo>
                  <a:cubicBezTo>
                    <a:pt x="72" y="22"/>
                    <a:pt x="74" y="23"/>
                    <a:pt x="75" y="24"/>
                  </a:cubicBezTo>
                  <a:cubicBezTo>
                    <a:pt x="77" y="24"/>
                    <a:pt x="80" y="27"/>
                    <a:pt x="84" y="24"/>
                  </a:cubicBezTo>
                  <a:cubicBezTo>
                    <a:pt x="87" y="22"/>
                    <a:pt x="89" y="15"/>
                    <a:pt x="85" y="10"/>
                  </a:cubicBezTo>
                  <a:cubicBezTo>
                    <a:pt x="81" y="6"/>
                    <a:pt x="74" y="4"/>
                    <a:pt x="68" y="2"/>
                  </a:cubicBezTo>
                  <a:cubicBezTo>
                    <a:pt x="63" y="0"/>
                    <a:pt x="55" y="1"/>
                    <a:pt x="49" y="3"/>
                  </a:cubicBezTo>
                  <a:cubicBezTo>
                    <a:pt x="42" y="4"/>
                    <a:pt x="33" y="14"/>
                    <a:pt x="25" y="29"/>
                  </a:cubicBezTo>
                  <a:cubicBezTo>
                    <a:pt x="17" y="44"/>
                    <a:pt x="18" y="46"/>
                    <a:pt x="16" y="51"/>
                  </a:cubicBezTo>
                  <a:cubicBezTo>
                    <a:pt x="14" y="57"/>
                    <a:pt x="0" y="89"/>
                    <a:pt x="10" y="112"/>
                  </a:cubicBezTo>
                  <a:cubicBezTo>
                    <a:pt x="20" y="135"/>
                    <a:pt x="27" y="128"/>
                    <a:pt x="36" y="125"/>
                  </a:cubicBezTo>
                  <a:cubicBezTo>
                    <a:pt x="45" y="123"/>
                    <a:pt x="55" y="113"/>
                    <a:pt x="60" y="104"/>
                  </a:cubicBezTo>
                  <a:cubicBezTo>
                    <a:pt x="60" y="104"/>
                    <a:pt x="60" y="113"/>
                    <a:pt x="58" y="123"/>
                  </a:cubicBezTo>
                  <a:cubicBezTo>
                    <a:pt x="56" y="133"/>
                    <a:pt x="54" y="147"/>
                    <a:pt x="55" y="155"/>
                  </a:cubicBezTo>
                  <a:cubicBezTo>
                    <a:pt x="56" y="164"/>
                    <a:pt x="57" y="171"/>
                    <a:pt x="59" y="171"/>
                  </a:cubicBezTo>
                  <a:cubicBezTo>
                    <a:pt x="60" y="171"/>
                    <a:pt x="63" y="170"/>
                    <a:pt x="65" y="163"/>
                  </a:cubicBezTo>
                  <a:cubicBezTo>
                    <a:pt x="68" y="155"/>
                    <a:pt x="68" y="156"/>
                    <a:pt x="69" y="151"/>
                  </a:cubicBezTo>
                  <a:cubicBezTo>
                    <a:pt x="70" y="146"/>
                    <a:pt x="70" y="143"/>
                    <a:pt x="69" y="140"/>
                  </a:cubicBezTo>
                  <a:cubicBezTo>
                    <a:pt x="69" y="140"/>
                    <a:pt x="68" y="131"/>
                    <a:pt x="71" y="124"/>
                  </a:cubicBezTo>
                  <a:cubicBezTo>
                    <a:pt x="71" y="124"/>
                    <a:pt x="73" y="119"/>
                    <a:pt x="74" y="115"/>
                  </a:cubicBezTo>
                  <a:cubicBezTo>
                    <a:pt x="75" y="111"/>
                    <a:pt x="77" y="109"/>
                    <a:pt x="78" y="103"/>
                  </a:cubicBezTo>
                  <a:cubicBezTo>
                    <a:pt x="78" y="103"/>
                    <a:pt x="80" y="92"/>
                    <a:pt x="82" y="87"/>
                  </a:cubicBezTo>
                  <a:cubicBezTo>
                    <a:pt x="83" y="82"/>
                    <a:pt x="82" y="81"/>
                    <a:pt x="86" y="76"/>
                  </a:cubicBezTo>
                  <a:cubicBezTo>
                    <a:pt x="90" y="70"/>
                    <a:pt x="91" y="70"/>
                    <a:pt x="92" y="65"/>
                  </a:cubicBezTo>
                  <a:cubicBezTo>
                    <a:pt x="92" y="65"/>
                    <a:pt x="93" y="63"/>
                    <a:pt x="93" y="61"/>
                  </a:cubicBezTo>
                  <a:cubicBezTo>
                    <a:pt x="94" y="59"/>
                    <a:pt x="94" y="58"/>
                    <a:pt x="95" y="58"/>
                  </a:cubicBezTo>
                  <a:cubicBezTo>
                    <a:pt x="95" y="57"/>
                    <a:pt x="95" y="56"/>
                    <a:pt x="94" y="56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105" name="Freeform 32"/>
            <p:cNvSpPr>
              <a:spLocks noEditPoints="1"/>
            </p:cNvSpPr>
            <p:nvPr/>
          </p:nvSpPr>
          <p:spPr bwMode="auto">
            <a:xfrm>
              <a:off x="1083413" y="5099844"/>
              <a:ext cx="333375" cy="173038"/>
            </a:xfrm>
            <a:custGeom>
              <a:avLst/>
              <a:gdLst>
                <a:gd name="T0" fmla="*/ 318 w 350"/>
                <a:gd name="T1" fmla="*/ 96 h 180"/>
                <a:gd name="T2" fmla="*/ 150 w 350"/>
                <a:gd name="T3" fmla="*/ 101 h 180"/>
                <a:gd name="T4" fmla="*/ 137 w 350"/>
                <a:gd name="T5" fmla="*/ 131 h 180"/>
                <a:gd name="T6" fmla="*/ 19 w 350"/>
                <a:gd name="T7" fmla="*/ 113 h 180"/>
                <a:gd name="T8" fmla="*/ 28 w 350"/>
                <a:gd name="T9" fmla="*/ 96 h 180"/>
                <a:gd name="T10" fmla="*/ 273 w 350"/>
                <a:gd name="T11" fmla="*/ 116 h 180"/>
                <a:gd name="T12" fmla="*/ 348 w 350"/>
                <a:gd name="T13" fmla="*/ 155 h 180"/>
                <a:gd name="T14" fmla="*/ 320 w 350"/>
                <a:gd name="T15" fmla="*/ 89 h 180"/>
                <a:gd name="T16" fmla="*/ 307 w 350"/>
                <a:gd name="T17" fmla="*/ 115 h 180"/>
                <a:gd name="T18" fmla="*/ 266 w 350"/>
                <a:gd name="T19" fmla="*/ 150 h 180"/>
                <a:gd name="T20" fmla="*/ 269 w 350"/>
                <a:gd name="T21" fmla="*/ 127 h 180"/>
                <a:gd name="T22" fmla="*/ 269 w 350"/>
                <a:gd name="T23" fmla="*/ 129 h 180"/>
                <a:gd name="T24" fmla="*/ 268 w 350"/>
                <a:gd name="T25" fmla="*/ 130 h 180"/>
                <a:gd name="T26" fmla="*/ 269 w 350"/>
                <a:gd name="T27" fmla="*/ 100 h 180"/>
                <a:gd name="T28" fmla="*/ 251 w 350"/>
                <a:gd name="T29" fmla="*/ 142 h 180"/>
                <a:gd name="T30" fmla="*/ 252 w 350"/>
                <a:gd name="T31" fmla="*/ 142 h 180"/>
                <a:gd name="T32" fmla="*/ 250 w 350"/>
                <a:gd name="T33" fmla="*/ 144 h 180"/>
                <a:gd name="T34" fmla="*/ 250 w 350"/>
                <a:gd name="T35" fmla="*/ 143 h 180"/>
                <a:gd name="T36" fmla="*/ 231 w 350"/>
                <a:gd name="T37" fmla="*/ 140 h 180"/>
                <a:gd name="T38" fmla="*/ 241 w 350"/>
                <a:gd name="T39" fmla="*/ 90 h 180"/>
                <a:gd name="T40" fmla="*/ 227 w 350"/>
                <a:gd name="T41" fmla="*/ 98 h 180"/>
                <a:gd name="T42" fmla="*/ 201 w 350"/>
                <a:gd name="T43" fmla="*/ 121 h 180"/>
                <a:gd name="T44" fmla="*/ 179 w 350"/>
                <a:gd name="T45" fmla="*/ 93 h 180"/>
                <a:gd name="T46" fmla="*/ 151 w 350"/>
                <a:gd name="T47" fmla="*/ 148 h 180"/>
                <a:gd name="T48" fmla="*/ 150 w 350"/>
                <a:gd name="T49" fmla="*/ 124 h 180"/>
                <a:gd name="T50" fmla="*/ 152 w 350"/>
                <a:gd name="T51" fmla="*/ 83 h 180"/>
                <a:gd name="T52" fmla="*/ 141 w 350"/>
                <a:gd name="T53" fmla="*/ 90 h 180"/>
                <a:gd name="T54" fmla="*/ 110 w 350"/>
                <a:gd name="T55" fmla="*/ 153 h 180"/>
                <a:gd name="T56" fmla="*/ 109 w 350"/>
                <a:gd name="T57" fmla="*/ 17 h 180"/>
                <a:gd name="T58" fmla="*/ 106 w 350"/>
                <a:gd name="T59" fmla="*/ 3 h 180"/>
                <a:gd name="T60" fmla="*/ 93 w 350"/>
                <a:gd name="T61" fmla="*/ 1 h 180"/>
                <a:gd name="T62" fmla="*/ 90 w 350"/>
                <a:gd name="T63" fmla="*/ 6 h 180"/>
                <a:gd name="T64" fmla="*/ 82 w 350"/>
                <a:gd name="T65" fmla="*/ 32 h 180"/>
                <a:gd name="T66" fmla="*/ 47 w 350"/>
                <a:gd name="T67" fmla="*/ 128 h 180"/>
                <a:gd name="T68" fmla="*/ 52 w 350"/>
                <a:gd name="T69" fmla="*/ 80 h 180"/>
                <a:gd name="T70" fmla="*/ 41 w 350"/>
                <a:gd name="T71" fmla="*/ 73 h 180"/>
                <a:gd name="T72" fmla="*/ 33 w 350"/>
                <a:gd name="T73" fmla="*/ 77 h 180"/>
                <a:gd name="T74" fmla="*/ 1 w 350"/>
                <a:gd name="T75" fmla="*/ 120 h 180"/>
                <a:gd name="T76" fmla="*/ 17 w 350"/>
                <a:gd name="T77" fmla="*/ 129 h 180"/>
                <a:gd name="T78" fmla="*/ 33 w 350"/>
                <a:gd name="T79" fmla="*/ 153 h 180"/>
                <a:gd name="T80" fmla="*/ 81 w 350"/>
                <a:gd name="T81" fmla="*/ 151 h 180"/>
                <a:gd name="T82" fmla="*/ 136 w 350"/>
                <a:gd name="T83" fmla="*/ 163 h 180"/>
                <a:gd name="T84" fmla="*/ 176 w 350"/>
                <a:gd name="T85" fmla="*/ 120 h 180"/>
                <a:gd name="T86" fmla="*/ 191 w 350"/>
                <a:gd name="T87" fmla="*/ 158 h 180"/>
                <a:gd name="T88" fmla="*/ 253 w 350"/>
                <a:gd name="T89" fmla="*/ 148 h 180"/>
                <a:gd name="T90" fmla="*/ 299 w 350"/>
                <a:gd name="T91" fmla="*/ 131 h 180"/>
                <a:gd name="T92" fmla="*/ 330 w 350"/>
                <a:gd name="T93" fmla="*/ 145 h 180"/>
                <a:gd name="T94" fmla="*/ 320 w 350"/>
                <a:gd name="T95" fmla="*/ 143 h 180"/>
                <a:gd name="T96" fmla="*/ 315 w 350"/>
                <a:gd name="T97" fmla="*/ 140 h 180"/>
                <a:gd name="T98" fmla="*/ 310 w 350"/>
                <a:gd name="T99" fmla="*/ 140 h 180"/>
                <a:gd name="T100" fmla="*/ 345 w 350"/>
                <a:gd name="T101" fmla="*/ 164 h 180"/>
                <a:gd name="T102" fmla="*/ 346 w 350"/>
                <a:gd name="T103" fmla="*/ 167 h 180"/>
                <a:gd name="T104" fmla="*/ 348 w 350"/>
                <a:gd name="T105" fmla="*/ 15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0" h="180">
                  <a:moveTo>
                    <a:pt x="314" y="106"/>
                  </a:moveTo>
                  <a:lnTo>
                    <a:pt x="314" y="106"/>
                  </a:lnTo>
                  <a:cubicBezTo>
                    <a:pt x="314" y="106"/>
                    <a:pt x="309" y="99"/>
                    <a:pt x="311" y="96"/>
                  </a:cubicBezTo>
                  <a:cubicBezTo>
                    <a:pt x="313" y="93"/>
                    <a:pt x="316" y="94"/>
                    <a:pt x="318" y="96"/>
                  </a:cubicBezTo>
                  <a:cubicBezTo>
                    <a:pt x="319" y="98"/>
                    <a:pt x="319" y="101"/>
                    <a:pt x="314" y="106"/>
                  </a:cubicBezTo>
                  <a:close/>
                  <a:moveTo>
                    <a:pt x="141" y="116"/>
                  </a:moveTo>
                  <a:lnTo>
                    <a:pt x="141" y="116"/>
                  </a:lnTo>
                  <a:cubicBezTo>
                    <a:pt x="145" y="109"/>
                    <a:pt x="150" y="101"/>
                    <a:pt x="150" y="101"/>
                  </a:cubicBezTo>
                  <a:cubicBezTo>
                    <a:pt x="150" y="101"/>
                    <a:pt x="153" y="102"/>
                    <a:pt x="155" y="101"/>
                  </a:cubicBezTo>
                  <a:cubicBezTo>
                    <a:pt x="156" y="100"/>
                    <a:pt x="159" y="99"/>
                    <a:pt x="159" y="100"/>
                  </a:cubicBezTo>
                  <a:cubicBezTo>
                    <a:pt x="159" y="102"/>
                    <a:pt x="150" y="117"/>
                    <a:pt x="146" y="122"/>
                  </a:cubicBezTo>
                  <a:cubicBezTo>
                    <a:pt x="142" y="127"/>
                    <a:pt x="137" y="131"/>
                    <a:pt x="137" y="131"/>
                  </a:cubicBezTo>
                  <a:cubicBezTo>
                    <a:pt x="137" y="131"/>
                    <a:pt x="137" y="123"/>
                    <a:pt x="141" y="116"/>
                  </a:cubicBezTo>
                  <a:close/>
                  <a:moveTo>
                    <a:pt x="28" y="96"/>
                  </a:moveTo>
                  <a:lnTo>
                    <a:pt x="28" y="96"/>
                  </a:lnTo>
                  <a:cubicBezTo>
                    <a:pt x="28" y="96"/>
                    <a:pt x="26" y="104"/>
                    <a:pt x="19" y="113"/>
                  </a:cubicBezTo>
                  <a:cubicBezTo>
                    <a:pt x="13" y="122"/>
                    <a:pt x="6" y="127"/>
                    <a:pt x="6" y="120"/>
                  </a:cubicBezTo>
                  <a:cubicBezTo>
                    <a:pt x="5" y="114"/>
                    <a:pt x="10" y="104"/>
                    <a:pt x="13" y="101"/>
                  </a:cubicBezTo>
                  <a:cubicBezTo>
                    <a:pt x="15" y="98"/>
                    <a:pt x="25" y="85"/>
                    <a:pt x="31" y="84"/>
                  </a:cubicBezTo>
                  <a:cubicBezTo>
                    <a:pt x="31" y="84"/>
                    <a:pt x="29" y="91"/>
                    <a:pt x="28" y="96"/>
                  </a:cubicBezTo>
                  <a:close/>
                  <a:moveTo>
                    <a:pt x="269" y="113"/>
                  </a:moveTo>
                  <a:lnTo>
                    <a:pt x="269" y="113"/>
                  </a:lnTo>
                  <a:cubicBezTo>
                    <a:pt x="270" y="110"/>
                    <a:pt x="270" y="108"/>
                    <a:pt x="272" y="108"/>
                  </a:cubicBezTo>
                  <a:cubicBezTo>
                    <a:pt x="274" y="109"/>
                    <a:pt x="274" y="113"/>
                    <a:pt x="273" y="116"/>
                  </a:cubicBezTo>
                  <a:cubicBezTo>
                    <a:pt x="271" y="120"/>
                    <a:pt x="267" y="125"/>
                    <a:pt x="267" y="125"/>
                  </a:cubicBezTo>
                  <a:cubicBezTo>
                    <a:pt x="267" y="125"/>
                    <a:pt x="269" y="116"/>
                    <a:pt x="269" y="113"/>
                  </a:cubicBezTo>
                  <a:close/>
                  <a:moveTo>
                    <a:pt x="348" y="155"/>
                  </a:moveTo>
                  <a:lnTo>
                    <a:pt x="348" y="155"/>
                  </a:lnTo>
                  <a:cubicBezTo>
                    <a:pt x="348" y="146"/>
                    <a:pt x="338" y="134"/>
                    <a:pt x="330" y="128"/>
                  </a:cubicBezTo>
                  <a:cubicBezTo>
                    <a:pt x="320" y="120"/>
                    <a:pt x="316" y="110"/>
                    <a:pt x="316" y="110"/>
                  </a:cubicBezTo>
                  <a:cubicBezTo>
                    <a:pt x="317" y="108"/>
                    <a:pt x="324" y="100"/>
                    <a:pt x="325" y="96"/>
                  </a:cubicBezTo>
                  <a:cubicBezTo>
                    <a:pt x="326" y="91"/>
                    <a:pt x="323" y="90"/>
                    <a:pt x="320" y="89"/>
                  </a:cubicBezTo>
                  <a:cubicBezTo>
                    <a:pt x="317" y="89"/>
                    <a:pt x="314" y="89"/>
                    <a:pt x="313" y="88"/>
                  </a:cubicBezTo>
                  <a:cubicBezTo>
                    <a:pt x="311" y="88"/>
                    <a:pt x="311" y="89"/>
                    <a:pt x="308" y="91"/>
                  </a:cubicBezTo>
                  <a:cubicBezTo>
                    <a:pt x="305" y="94"/>
                    <a:pt x="304" y="93"/>
                    <a:pt x="304" y="100"/>
                  </a:cubicBezTo>
                  <a:cubicBezTo>
                    <a:pt x="303" y="107"/>
                    <a:pt x="307" y="115"/>
                    <a:pt x="307" y="115"/>
                  </a:cubicBezTo>
                  <a:cubicBezTo>
                    <a:pt x="305" y="119"/>
                    <a:pt x="296" y="129"/>
                    <a:pt x="286" y="139"/>
                  </a:cubicBezTo>
                  <a:cubicBezTo>
                    <a:pt x="277" y="149"/>
                    <a:pt x="270" y="154"/>
                    <a:pt x="270" y="154"/>
                  </a:cubicBezTo>
                  <a:lnTo>
                    <a:pt x="270" y="154"/>
                  </a:lnTo>
                  <a:cubicBezTo>
                    <a:pt x="267" y="156"/>
                    <a:pt x="266" y="153"/>
                    <a:pt x="266" y="150"/>
                  </a:cubicBezTo>
                  <a:cubicBezTo>
                    <a:pt x="266" y="147"/>
                    <a:pt x="266" y="145"/>
                    <a:pt x="265" y="142"/>
                  </a:cubicBezTo>
                  <a:cubicBezTo>
                    <a:pt x="265" y="139"/>
                    <a:pt x="266" y="131"/>
                    <a:pt x="266" y="131"/>
                  </a:cubicBezTo>
                  <a:cubicBezTo>
                    <a:pt x="266" y="131"/>
                    <a:pt x="267" y="130"/>
                    <a:pt x="267" y="129"/>
                  </a:cubicBezTo>
                  <a:cubicBezTo>
                    <a:pt x="268" y="129"/>
                    <a:pt x="269" y="127"/>
                    <a:pt x="269" y="127"/>
                  </a:cubicBezTo>
                  <a:cubicBezTo>
                    <a:pt x="270" y="126"/>
                    <a:pt x="270" y="126"/>
                    <a:pt x="270" y="127"/>
                  </a:cubicBezTo>
                  <a:cubicBezTo>
                    <a:pt x="269" y="127"/>
                    <a:pt x="269" y="127"/>
                    <a:pt x="269" y="128"/>
                  </a:cubicBezTo>
                  <a:cubicBezTo>
                    <a:pt x="268" y="129"/>
                    <a:pt x="268" y="130"/>
                    <a:pt x="268" y="130"/>
                  </a:cubicBezTo>
                  <a:cubicBezTo>
                    <a:pt x="268" y="130"/>
                    <a:pt x="268" y="129"/>
                    <a:pt x="269" y="129"/>
                  </a:cubicBezTo>
                  <a:cubicBezTo>
                    <a:pt x="270" y="128"/>
                    <a:pt x="270" y="127"/>
                    <a:pt x="271" y="127"/>
                  </a:cubicBezTo>
                  <a:cubicBezTo>
                    <a:pt x="271" y="126"/>
                    <a:pt x="271" y="126"/>
                    <a:pt x="271" y="127"/>
                  </a:cubicBezTo>
                  <a:cubicBezTo>
                    <a:pt x="271" y="127"/>
                    <a:pt x="270" y="128"/>
                    <a:pt x="270" y="129"/>
                  </a:cubicBezTo>
                  <a:cubicBezTo>
                    <a:pt x="269" y="129"/>
                    <a:pt x="268" y="130"/>
                    <a:pt x="268" y="130"/>
                  </a:cubicBezTo>
                  <a:cubicBezTo>
                    <a:pt x="268" y="130"/>
                    <a:pt x="269" y="130"/>
                    <a:pt x="270" y="129"/>
                  </a:cubicBezTo>
                  <a:cubicBezTo>
                    <a:pt x="270" y="129"/>
                    <a:pt x="278" y="120"/>
                    <a:pt x="281" y="111"/>
                  </a:cubicBezTo>
                  <a:cubicBezTo>
                    <a:pt x="283" y="101"/>
                    <a:pt x="277" y="101"/>
                    <a:pt x="275" y="101"/>
                  </a:cubicBezTo>
                  <a:cubicBezTo>
                    <a:pt x="274" y="100"/>
                    <a:pt x="273" y="100"/>
                    <a:pt x="269" y="100"/>
                  </a:cubicBezTo>
                  <a:cubicBezTo>
                    <a:pt x="264" y="101"/>
                    <a:pt x="262" y="107"/>
                    <a:pt x="257" y="119"/>
                  </a:cubicBezTo>
                  <a:cubicBezTo>
                    <a:pt x="252" y="131"/>
                    <a:pt x="252" y="141"/>
                    <a:pt x="252" y="141"/>
                  </a:cubicBezTo>
                  <a:cubicBezTo>
                    <a:pt x="252" y="141"/>
                    <a:pt x="252" y="142"/>
                    <a:pt x="251" y="142"/>
                  </a:cubicBezTo>
                  <a:lnTo>
                    <a:pt x="251" y="142"/>
                  </a:lnTo>
                  <a:lnTo>
                    <a:pt x="251" y="142"/>
                  </a:lnTo>
                  <a:lnTo>
                    <a:pt x="251" y="142"/>
                  </a:lnTo>
                  <a:cubicBezTo>
                    <a:pt x="252" y="142"/>
                    <a:pt x="252" y="141"/>
                    <a:pt x="252" y="141"/>
                  </a:cubicBezTo>
                  <a:cubicBezTo>
                    <a:pt x="252" y="142"/>
                    <a:pt x="252" y="142"/>
                    <a:pt x="252" y="142"/>
                  </a:cubicBezTo>
                  <a:cubicBezTo>
                    <a:pt x="251" y="143"/>
                    <a:pt x="251" y="143"/>
                    <a:pt x="251" y="144"/>
                  </a:cubicBezTo>
                  <a:cubicBezTo>
                    <a:pt x="250" y="144"/>
                    <a:pt x="250" y="145"/>
                    <a:pt x="250" y="145"/>
                  </a:cubicBezTo>
                  <a:cubicBezTo>
                    <a:pt x="250" y="145"/>
                    <a:pt x="250" y="145"/>
                    <a:pt x="250" y="145"/>
                  </a:cubicBezTo>
                  <a:cubicBezTo>
                    <a:pt x="250" y="144"/>
                    <a:pt x="250" y="144"/>
                    <a:pt x="250" y="144"/>
                  </a:cubicBezTo>
                  <a:lnTo>
                    <a:pt x="250" y="143"/>
                  </a:lnTo>
                  <a:lnTo>
                    <a:pt x="250" y="143"/>
                  </a:lnTo>
                  <a:lnTo>
                    <a:pt x="250" y="143"/>
                  </a:lnTo>
                  <a:lnTo>
                    <a:pt x="250" y="143"/>
                  </a:lnTo>
                  <a:cubicBezTo>
                    <a:pt x="238" y="158"/>
                    <a:pt x="229" y="162"/>
                    <a:pt x="228" y="162"/>
                  </a:cubicBezTo>
                  <a:cubicBezTo>
                    <a:pt x="226" y="163"/>
                    <a:pt x="226" y="159"/>
                    <a:pt x="226" y="158"/>
                  </a:cubicBezTo>
                  <a:cubicBezTo>
                    <a:pt x="226" y="156"/>
                    <a:pt x="228" y="153"/>
                    <a:pt x="228" y="151"/>
                  </a:cubicBezTo>
                  <a:cubicBezTo>
                    <a:pt x="228" y="149"/>
                    <a:pt x="229" y="143"/>
                    <a:pt x="231" y="140"/>
                  </a:cubicBezTo>
                  <a:cubicBezTo>
                    <a:pt x="233" y="136"/>
                    <a:pt x="234" y="134"/>
                    <a:pt x="236" y="129"/>
                  </a:cubicBezTo>
                  <a:cubicBezTo>
                    <a:pt x="238" y="124"/>
                    <a:pt x="245" y="99"/>
                    <a:pt x="245" y="98"/>
                  </a:cubicBezTo>
                  <a:cubicBezTo>
                    <a:pt x="245" y="96"/>
                    <a:pt x="244" y="94"/>
                    <a:pt x="244" y="93"/>
                  </a:cubicBezTo>
                  <a:cubicBezTo>
                    <a:pt x="243" y="92"/>
                    <a:pt x="242" y="91"/>
                    <a:pt x="241" y="90"/>
                  </a:cubicBezTo>
                  <a:cubicBezTo>
                    <a:pt x="240" y="89"/>
                    <a:pt x="239" y="89"/>
                    <a:pt x="235" y="88"/>
                  </a:cubicBezTo>
                  <a:cubicBezTo>
                    <a:pt x="232" y="88"/>
                    <a:pt x="232" y="88"/>
                    <a:pt x="230" y="88"/>
                  </a:cubicBezTo>
                  <a:cubicBezTo>
                    <a:pt x="228" y="88"/>
                    <a:pt x="228" y="91"/>
                    <a:pt x="228" y="91"/>
                  </a:cubicBezTo>
                  <a:cubicBezTo>
                    <a:pt x="226" y="92"/>
                    <a:pt x="226" y="92"/>
                    <a:pt x="227" y="98"/>
                  </a:cubicBezTo>
                  <a:cubicBezTo>
                    <a:pt x="227" y="104"/>
                    <a:pt x="225" y="112"/>
                    <a:pt x="217" y="128"/>
                  </a:cubicBezTo>
                  <a:cubicBezTo>
                    <a:pt x="209" y="144"/>
                    <a:pt x="201" y="154"/>
                    <a:pt x="201" y="154"/>
                  </a:cubicBezTo>
                  <a:cubicBezTo>
                    <a:pt x="201" y="154"/>
                    <a:pt x="200" y="143"/>
                    <a:pt x="200" y="139"/>
                  </a:cubicBezTo>
                  <a:cubicBezTo>
                    <a:pt x="200" y="135"/>
                    <a:pt x="202" y="128"/>
                    <a:pt x="201" y="121"/>
                  </a:cubicBezTo>
                  <a:cubicBezTo>
                    <a:pt x="200" y="114"/>
                    <a:pt x="192" y="110"/>
                    <a:pt x="187" y="107"/>
                  </a:cubicBezTo>
                  <a:cubicBezTo>
                    <a:pt x="181" y="103"/>
                    <a:pt x="185" y="97"/>
                    <a:pt x="186" y="95"/>
                  </a:cubicBezTo>
                  <a:cubicBezTo>
                    <a:pt x="187" y="92"/>
                    <a:pt x="185" y="92"/>
                    <a:pt x="182" y="92"/>
                  </a:cubicBezTo>
                  <a:cubicBezTo>
                    <a:pt x="180" y="93"/>
                    <a:pt x="180" y="93"/>
                    <a:pt x="179" y="93"/>
                  </a:cubicBezTo>
                  <a:cubicBezTo>
                    <a:pt x="178" y="94"/>
                    <a:pt x="180" y="93"/>
                    <a:pt x="178" y="96"/>
                  </a:cubicBezTo>
                  <a:cubicBezTo>
                    <a:pt x="175" y="100"/>
                    <a:pt x="178" y="107"/>
                    <a:pt x="178" y="107"/>
                  </a:cubicBezTo>
                  <a:cubicBezTo>
                    <a:pt x="178" y="107"/>
                    <a:pt x="174" y="114"/>
                    <a:pt x="171" y="119"/>
                  </a:cubicBezTo>
                  <a:cubicBezTo>
                    <a:pt x="167" y="125"/>
                    <a:pt x="154" y="145"/>
                    <a:pt x="151" y="148"/>
                  </a:cubicBezTo>
                  <a:cubicBezTo>
                    <a:pt x="148" y="151"/>
                    <a:pt x="143" y="156"/>
                    <a:pt x="139" y="153"/>
                  </a:cubicBezTo>
                  <a:cubicBezTo>
                    <a:pt x="136" y="150"/>
                    <a:pt x="137" y="140"/>
                    <a:pt x="137" y="140"/>
                  </a:cubicBezTo>
                  <a:cubicBezTo>
                    <a:pt x="137" y="140"/>
                    <a:pt x="141" y="135"/>
                    <a:pt x="144" y="131"/>
                  </a:cubicBezTo>
                  <a:cubicBezTo>
                    <a:pt x="148" y="127"/>
                    <a:pt x="150" y="124"/>
                    <a:pt x="150" y="124"/>
                  </a:cubicBezTo>
                  <a:cubicBezTo>
                    <a:pt x="150" y="124"/>
                    <a:pt x="152" y="124"/>
                    <a:pt x="161" y="112"/>
                  </a:cubicBezTo>
                  <a:cubicBezTo>
                    <a:pt x="170" y="101"/>
                    <a:pt x="169" y="96"/>
                    <a:pt x="169" y="92"/>
                  </a:cubicBezTo>
                  <a:cubicBezTo>
                    <a:pt x="168" y="89"/>
                    <a:pt x="165" y="87"/>
                    <a:pt x="160" y="85"/>
                  </a:cubicBezTo>
                  <a:cubicBezTo>
                    <a:pt x="156" y="82"/>
                    <a:pt x="154" y="83"/>
                    <a:pt x="152" y="83"/>
                  </a:cubicBezTo>
                  <a:cubicBezTo>
                    <a:pt x="151" y="83"/>
                    <a:pt x="151" y="82"/>
                    <a:pt x="150" y="83"/>
                  </a:cubicBezTo>
                  <a:cubicBezTo>
                    <a:pt x="149" y="84"/>
                    <a:pt x="149" y="84"/>
                    <a:pt x="147" y="84"/>
                  </a:cubicBezTo>
                  <a:cubicBezTo>
                    <a:pt x="146" y="85"/>
                    <a:pt x="144" y="87"/>
                    <a:pt x="143" y="88"/>
                  </a:cubicBezTo>
                  <a:cubicBezTo>
                    <a:pt x="142" y="88"/>
                    <a:pt x="140" y="88"/>
                    <a:pt x="141" y="90"/>
                  </a:cubicBezTo>
                  <a:cubicBezTo>
                    <a:pt x="142" y="92"/>
                    <a:pt x="141" y="93"/>
                    <a:pt x="141" y="93"/>
                  </a:cubicBezTo>
                  <a:cubicBezTo>
                    <a:pt x="122" y="118"/>
                    <a:pt x="126" y="144"/>
                    <a:pt x="126" y="144"/>
                  </a:cubicBezTo>
                  <a:cubicBezTo>
                    <a:pt x="124" y="146"/>
                    <a:pt x="118" y="151"/>
                    <a:pt x="116" y="152"/>
                  </a:cubicBezTo>
                  <a:cubicBezTo>
                    <a:pt x="115" y="153"/>
                    <a:pt x="113" y="154"/>
                    <a:pt x="110" y="153"/>
                  </a:cubicBezTo>
                  <a:cubicBezTo>
                    <a:pt x="107" y="153"/>
                    <a:pt x="100" y="151"/>
                    <a:pt x="96" y="145"/>
                  </a:cubicBezTo>
                  <a:cubicBezTo>
                    <a:pt x="91" y="137"/>
                    <a:pt x="92" y="111"/>
                    <a:pt x="94" y="94"/>
                  </a:cubicBezTo>
                  <a:cubicBezTo>
                    <a:pt x="97" y="78"/>
                    <a:pt x="107" y="32"/>
                    <a:pt x="109" y="27"/>
                  </a:cubicBezTo>
                  <a:cubicBezTo>
                    <a:pt x="110" y="22"/>
                    <a:pt x="109" y="17"/>
                    <a:pt x="109" y="17"/>
                  </a:cubicBezTo>
                  <a:cubicBezTo>
                    <a:pt x="110" y="14"/>
                    <a:pt x="112" y="8"/>
                    <a:pt x="113" y="7"/>
                  </a:cubicBezTo>
                  <a:cubicBezTo>
                    <a:pt x="114" y="6"/>
                    <a:pt x="114" y="6"/>
                    <a:pt x="113" y="5"/>
                  </a:cubicBezTo>
                  <a:cubicBezTo>
                    <a:pt x="111" y="5"/>
                    <a:pt x="111" y="4"/>
                    <a:pt x="110" y="3"/>
                  </a:cubicBezTo>
                  <a:cubicBezTo>
                    <a:pt x="110" y="2"/>
                    <a:pt x="107" y="2"/>
                    <a:pt x="106" y="3"/>
                  </a:cubicBezTo>
                  <a:cubicBezTo>
                    <a:pt x="105" y="3"/>
                    <a:pt x="102" y="1"/>
                    <a:pt x="100" y="1"/>
                  </a:cubicBezTo>
                  <a:cubicBezTo>
                    <a:pt x="98" y="0"/>
                    <a:pt x="96" y="0"/>
                    <a:pt x="96" y="1"/>
                  </a:cubicBezTo>
                  <a:cubicBezTo>
                    <a:pt x="95" y="1"/>
                    <a:pt x="95" y="2"/>
                    <a:pt x="94" y="2"/>
                  </a:cubicBezTo>
                  <a:cubicBezTo>
                    <a:pt x="94" y="2"/>
                    <a:pt x="93" y="1"/>
                    <a:pt x="93" y="1"/>
                  </a:cubicBezTo>
                  <a:cubicBezTo>
                    <a:pt x="93" y="2"/>
                    <a:pt x="93" y="2"/>
                    <a:pt x="93" y="3"/>
                  </a:cubicBezTo>
                  <a:cubicBezTo>
                    <a:pt x="93" y="4"/>
                    <a:pt x="91" y="5"/>
                    <a:pt x="91" y="5"/>
                  </a:cubicBezTo>
                  <a:cubicBezTo>
                    <a:pt x="90" y="5"/>
                    <a:pt x="91" y="3"/>
                    <a:pt x="90" y="5"/>
                  </a:cubicBezTo>
                  <a:cubicBezTo>
                    <a:pt x="90" y="6"/>
                    <a:pt x="90" y="6"/>
                    <a:pt x="90" y="6"/>
                  </a:cubicBezTo>
                  <a:lnTo>
                    <a:pt x="89" y="6"/>
                  </a:lnTo>
                  <a:cubicBezTo>
                    <a:pt x="88" y="7"/>
                    <a:pt x="88" y="7"/>
                    <a:pt x="88" y="8"/>
                  </a:cubicBezTo>
                  <a:cubicBezTo>
                    <a:pt x="87" y="8"/>
                    <a:pt x="88" y="10"/>
                    <a:pt x="88" y="10"/>
                  </a:cubicBezTo>
                  <a:cubicBezTo>
                    <a:pt x="88" y="13"/>
                    <a:pt x="86" y="18"/>
                    <a:pt x="82" y="32"/>
                  </a:cubicBezTo>
                  <a:cubicBezTo>
                    <a:pt x="78" y="46"/>
                    <a:pt x="74" y="66"/>
                    <a:pt x="74" y="66"/>
                  </a:cubicBezTo>
                  <a:cubicBezTo>
                    <a:pt x="70" y="84"/>
                    <a:pt x="63" y="99"/>
                    <a:pt x="61" y="104"/>
                  </a:cubicBezTo>
                  <a:cubicBezTo>
                    <a:pt x="59" y="109"/>
                    <a:pt x="56" y="116"/>
                    <a:pt x="53" y="119"/>
                  </a:cubicBezTo>
                  <a:cubicBezTo>
                    <a:pt x="51" y="122"/>
                    <a:pt x="50" y="127"/>
                    <a:pt x="47" y="128"/>
                  </a:cubicBezTo>
                  <a:cubicBezTo>
                    <a:pt x="44" y="130"/>
                    <a:pt x="43" y="133"/>
                    <a:pt x="43" y="133"/>
                  </a:cubicBezTo>
                  <a:cubicBezTo>
                    <a:pt x="43" y="133"/>
                    <a:pt x="42" y="121"/>
                    <a:pt x="44" y="110"/>
                  </a:cubicBezTo>
                  <a:cubicBezTo>
                    <a:pt x="45" y="99"/>
                    <a:pt x="48" y="90"/>
                    <a:pt x="49" y="88"/>
                  </a:cubicBezTo>
                  <a:cubicBezTo>
                    <a:pt x="50" y="85"/>
                    <a:pt x="51" y="81"/>
                    <a:pt x="52" y="80"/>
                  </a:cubicBezTo>
                  <a:cubicBezTo>
                    <a:pt x="52" y="78"/>
                    <a:pt x="53" y="77"/>
                    <a:pt x="52" y="77"/>
                  </a:cubicBezTo>
                  <a:cubicBezTo>
                    <a:pt x="51" y="76"/>
                    <a:pt x="47" y="75"/>
                    <a:pt x="47" y="75"/>
                  </a:cubicBezTo>
                  <a:cubicBezTo>
                    <a:pt x="47" y="74"/>
                    <a:pt x="46" y="74"/>
                    <a:pt x="44" y="74"/>
                  </a:cubicBezTo>
                  <a:cubicBezTo>
                    <a:pt x="43" y="74"/>
                    <a:pt x="42" y="73"/>
                    <a:pt x="41" y="73"/>
                  </a:cubicBezTo>
                  <a:cubicBezTo>
                    <a:pt x="40" y="73"/>
                    <a:pt x="39" y="72"/>
                    <a:pt x="38" y="72"/>
                  </a:cubicBezTo>
                  <a:cubicBezTo>
                    <a:pt x="37" y="71"/>
                    <a:pt x="36" y="71"/>
                    <a:pt x="36" y="71"/>
                  </a:cubicBezTo>
                  <a:cubicBezTo>
                    <a:pt x="36" y="71"/>
                    <a:pt x="36" y="71"/>
                    <a:pt x="36" y="72"/>
                  </a:cubicBezTo>
                  <a:cubicBezTo>
                    <a:pt x="35" y="72"/>
                    <a:pt x="34" y="75"/>
                    <a:pt x="33" y="77"/>
                  </a:cubicBezTo>
                  <a:cubicBezTo>
                    <a:pt x="33" y="77"/>
                    <a:pt x="30" y="77"/>
                    <a:pt x="27" y="79"/>
                  </a:cubicBezTo>
                  <a:cubicBezTo>
                    <a:pt x="25" y="81"/>
                    <a:pt x="19" y="84"/>
                    <a:pt x="13" y="93"/>
                  </a:cubicBezTo>
                  <a:cubicBezTo>
                    <a:pt x="8" y="101"/>
                    <a:pt x="6" y="104"/>
                    <a:pt x="4" y="108"/>
                  </a:cubicBezTo>
                  <a:cubicBezTo>
                    <a:pt x="3" y="112"/>
                    <a:pt x="2" y="114"/>
                    <a:pt x="1" y="120"/>
                  </a:cubicBezTo>
                  <a:cubicBezTo>
                    <a:pt x="0" y="126"/>
                    <a:pt x="0" y="129"/>
                    <a:pt x="1" y="131"/>
                  </a:cubicBezTo>
                  <a:cubicBezTo>
                    <a:pt x="2" y="132"/>
                    <a:pt x="2" y="133"/>
                    <a:pt x="4" y="134"/>
                  </a:cubicBezTo>
                  <a:cubicBezTo>
                    <a:pt x="5" y="135"/>
                    <a:pt x="6" y="137"/>
                    <a:pt x="8" y="136"/>
                  </a:cubicBezTo>
                  <a:cubicBezTo>
                    <a:pt x="10" y="134"/>
                    <a:pt x="14" y="130"/>
                    <a:pt x="17" y="129"/>
                  </a:cubicBezTo>
                  <a:cubicBezTo>
                    <a:pt x="19" y="128"/>
                    <a:pt x="22" y="123"/>
                    <a:pt x="25" y="121"/>
                  </a:cubicBezTo>
                  <a:cubicBezTo>
                    <a:pt x="25" y="121"/>
                    <a:pt x="26" y="128"/>
                    <a:pt x="25" y="134"/>
                  </a:cubicBezTo>
                  <a:cubicBezTo>
                    <a:pt x="25" y="140"/>
                    <a:pt x="24" y="145"/>
                    <a:pt x="27" y="147"/>
                  </a:cubicBezTo>
                  <a:cubicBezTo>
                    <a:pt x="29" y="149"/>
                    <a:pt x="31" y="153"/>
                    <a:pt x="33" y="153"/>
                  </a:cubicBezTo>
                  <a:cubicBezTo>
                    <a:pt x="36" y="153"/>
                    <a:pt x="36" y="151"/>
                    <a:pt x="38" y="152"/>
                  </a:cubicBezTo>
                  <a:cubicBezTo>
                    <a:pt x="40" y="152"/>
                    <a:pt x="41" y="152"/>
                    <a:pt x="45" y="146"/>
                  </a:cubicBezTo>
                  <a:cubicBezTo>
                    <a:pt x="49" y="140"/>
                    <a:pt x="63" y="118"/>
                    <a:pt x="68" y="101"/>
                  </a:cubicBezTo>
                  <a:cubicBezTo>
                    <a:pt x="68" y="101"/>
                    <a:pt x="68" y="138"/>
                    <a:pt x="81" y="151"/>
                  </a:cubicBezTo>
                  <a:cubicBezTo>
                    <a:pt x="94" y="165"/>
                    <a:pt x="102" y="168"/>
                    <a:pt x="119" y="156"/>
                  </a:cubicBezTo>
                  <a:cubicBezTo>
                    <a:pt x="119" y="156"/>
                    <a:pt x="120" y="157"/>
                    <a:pt x="120" y="156"/>
                  </a:cubicBezTo>
                  <a:cubicBezTo>
                    <a:pt x="121" y="156"/>
                    <a:pt x="122" y="153"/>
                    <a:pt x="127" y="150"/>
                  </a:cubicBezTo>
                  <a:cubicBezTo>
                    <a:pt x="127" y="150"/>
                    <a:pt x="130" y="159"/>
                    <a:pt x="136" y="163"/>
                  </a:cubicBezTo>
                  <a:cubicBezTo>
                    <a:pt x="141" y="166"/>
                    <a:pt x="147" y="166"/>
                    <a:pt x="150" y="163"/>
                  </a:cubicBezTo>
                  <a:cubicBezTo>
                    <a:pt x="154" y="161"/>
                    <a:pt x="158" y="156"/>
                    <a:pt x="164" y="148"/>
                  </a:cubicBezTo>
                  <a:cubicBezTo>
                    <a:pt x="167" y="143"/>
                    <a:pt x="168" y="138"/>
                    <a:pt x="172" y="132"/>
                  </a:cubicBezTo>
                  <a:cubicBezTo>
                    <a:pt x="176" y="125"/>
                    <a:pt x="175" y="123"/>
                    <a:pt x="176" y="120"/>
                  </a:cubicBezTo>
                  <a:cubicBezTo>
                    <a:pt x="178" y="117"/>
                    <a:pt x="181" y="110"/>
                    <a:pt x="181" y="110"/>
                  </a:cubicBezTo>
                  <a:cubicBezTo>
                    <a:pt x="181" y="110"/>
                    <a:pt x="184" y="114"/>
                    <a:pt x="187" y="115"/>
                  </a:cubicBezTo>
                  <a:cubicBezTo>
                    <a:pt x="189" y="117"/>
                    <a:pt x="189" y="124"/>
                    <a:pt x="187" y="129"/>
                  </a:cubicBezTo>
                  <a:cubicBezTo>
                    <a:pt x="186" y="133"/>
                    <a:pt x="185" y="150"/>
                    <a:pt x="191" y="158"/>
                  </a:cubicBezTo>
                  <a:cubicBezTo>
                    <a:pt x="197" y="167"/>
                    <a:pt x="203" y="166"/>
                    <a:pt x="207" y="162"/>
                  </a:cubicBezTo>
                  <a:cubicBezTo>
                    <a:pt x="211" y="158"/>
                    <a:pt x="213" y="153"/>
                    <a:pt x="215" y="148"/>
                  </a:cubicBezTo>
                  <a:cubicBezTo>
                    <a:pt x="215" y="180"/>
                    <a:pt x="231" y="171"/>
                    <a:pt x="237" y="166"/>
                  </a:cubicBezTo>
                  <a:cubicBezTo>
                    <a:pt x="243" y="162"/>
                    <a:pt x="253" y="148"/>
                    <a:pt x="253" y="148"/>
                  </a:cubicBezTo>
                  <a:cubicBezTo>
                    <a:pt x="255" y="164"/>
                    <a:pt x="264" y="167"/>
                    <a:pt x="269" y="166"/>
                  </a:cubicBezTo>
                  <a:cubicBezTo>
                    <a:pt x="274" y="166"/>
                    <a:pt x="278" y="157"/>
                    <a:pt x="281" y="153"/>
                  </a:cubicBezTo>
                  <a:cubicBezTo>
                    <a:pt x="284" y="148"/>
                    <a:pt x="291" y="141"/>
                    <a:pt x="293" y="139"/>
                  </a:cubicBezTo>
                  <a:cubicBezTo>
                    <a:pt x="295" y="137"/>
                    <a:pt x="297" y="134"/>
                    <a:pt x="299" y="131"/>
                  </a:cubicBezTo>
                  <a:cubicBezTo>
                    <a:pt x="300" y="128"/>
                    <a:pt x="309" y="119"/>
                    <a:pt x="309" y="119"/>
                  </a:cubicBezTo>
                  <a:cubicBezTo>
                    <a:pt x="309" y="119"/>
                    <a:pt x="312" y="123"/>
                    <a:pt x="314" y="125"/>
                  </a:cubicBezTo>
                  <a:cubicBezTo>
                    <a:pt x="315" y="127"/>
                    <a:pt x="322" y="133"/>
                    <a:pt x="325" y="136"/>
                  </a:cubicBezTo>
                  <a:cubicBezTo>
                    <a:pt x="328" y="139"/>
                    <a:pt x="330" y="145"/>
                    <a:pt x="330" y="145"/>
                  </a:cubicBezTo>
                  <a:cubicBezTo>
                    <a:pt x="330" y="145"/>
                    <a:pt x="329" y="146"/>
                    <a:pt x="328" y="145"/>
                  </a:cubicBezTo>
                  <a:cubicBezTo>
                    <a:pt x="328" y="145"/>
                    <a:pt x="326" y="145"/>
                    <a:pt x="325" y="144"/>
                  </a:cubicBezTo>
                  <a:cubicBezTo>
                    <a:pt x="325" y="143"/>
                    <a:pt x="323" y="143"/>
                    <a:pt x="322" y="144"/>
                  </a:cubicBezTo>
                  <a:cubicBezTo>
                    <a:pt x="322" y="144"/>
                    <a:pt x="321" y="143"/>
                    <a:pt x="320" y="143"/>
                  </a:cubicBezTo>
                  <a:cubicBezTo>
                    <a:pt x="319" y="142"/>
                    <a:pt x="319" y="142"/>
                    <a:pt x="318" y="142"/>
                  </a:cubicBezTo>
                  <a:cubicBezTo>
                    <a:pt x="317" y="142"/>
                    <a:pt x="317" y="141"/>
                    <a:pt x="316" y="141"/>
                  </a:cubicBezTo>
                  <a:lnTo>
                    <a:pt x="316" y="140"/>
                  </a:lnTo>
                  <a:cubicBezTo>
                    <a:pt x="316" y="140"/>
                    <a:pt x="315" y="140"/>
                    <a:pt x="315" y="140"/>
                  </a:cubicBezTo>
                  <a:cubicBezTo>
                    <a:pt x="314" y="140"/>
                    <a:pt x="314" y="141"/>
                    <a:pt x="313" y="141"/>
                  </a:cubicBezTo>
                  <a:cubicBezTo>
                    <a:pt x="313" y="141"/>
                    <a:pt x="313" y="141"/>
                    <a:pt x="312" y="141"/>
                  </a:cubicBezTo>
                  <a:cubicBezTo>
                    <a:pt x="311" y="140"/>
                    <a:pt x="311" y="140"/>
                    <a:pt x="311" y="141"/>
                  </a:cubicBezTo>
                  <a:cubicBezTo>
                    <a:pt x="311" y="142"/>
                    <a:pt x="311" y="140"/>
                    <a:pt x="310" y="140"/>
                  </a:cubicBezTo>
                  <a:cubicBezTo>
                    <a:pt x="310" y="140"/>
                    <a:pt x="310" y="141"/>
                    <a:pt x="310" y="140"/>
                  </a:cubicBezTo>
                  <a:cubicBezTo>
                    <a:pt x="309" y="140"/>
                    <a:pt x="309" y="140"/>
                    <a:pt x="309" y="140"/>
                  </a:cubicBezTo>
                  <a:cubicBezTo>
                    <a:pt x="310" y="158"/>
                    <a:pt x="324" y="165"/>
                    <a:pt x="331" y="166"/>
                  </a:cubicBezTo>
                  <a:cubicBezTo>
                    <a:pt x="335" y="168"/>
                    <a:pt x="341" y="167"/>
                    <a:pt x="345" y="164"/>
                  </a:cubicBezTo>
                  <a:lnTo>
                    <a:pt x="345" y="164"/>
                  </a:lnTo>
                  <a:cubicBezTo>
                    <a:pt x="346" y="164"/>
                    <a:pt x="345" y="166"/>
                    <a:pt x="345" y="166"/>
                  </a:cubicBezTo>
                  <a:cubicBezTo>
                    <a:pt x="346" y="165"/>
                    <a:pt x="346" y="163"/>
                    <a:pt x="347" y="164"/>
                  </a:cubicBezTo>
                  <a:lnTo>
                    <a:pt x="346" y="167"/>
                  </a:lnTo>
                  <a:cubicBezTo>
                    <a:pt x="347" y="165"/>
                    <a:pt x="347" y="162"/>
                    <a:pt x="347" y="161"/>
                  </a:cubicBezTo>
                  <a:cubicBezTo>
                    <a:pt x="347" y="161"/>
                    <a:pt x="348" y="161"/>
                    <a:pt x="348" y="162"/>
                  </a:cubicBezTo>
                  <a:cubicBezTo>
                    <a:pt x="349" y="162"/>
                    <a:pt x="349" y="162"/>
                    <a:pt x="349" y="162"/>
                  </a:cubicBezTo>
                  <a:cubicBezTo>
                    <a:pt x="350" y="160"/>
                    <a:pt x="348" y="155"/>
                    <a:pt x="348" y="155"/>
                  </a:cubicBezTo>
                  <a:lnTo>
                    <a:pt x="348" y="155"/>
                  </a:ln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106" name="Freeform 33"/>
            <p:cNvSpPr>
              <a:spLocks/>
            </p:cNvSpPr>
            <p:nvPr/>
          </p:nvSpPr>
          <p:spPr bwMode="auto">
            <a:xfrm>
              <a:off x="1253276" y="5417344"/>
              <a:ext cx="3175" cy="6350"/>
            </a:xfrm>
            <a:custGeom>
              <a:avLst/>
              <a:gdLst>
                <a:gd name="T0" fmla="*/ 2 w 3"/>
                <a:gd name="T1" fmla="*/ 0 h 7"/>
                <a:gd name="T2" fmla="*/ 2 w 3"/>
                <a:gd name="T3" fmla="*/ 0 h 7"/>
                <a:gd name="T4" fmla="*/ 1 w 3"/>
                <a:gd name="T5" fmla="*/ 0 h 7"/>
                <a:gd name="T6" fmla="*/ 1 w 3"/>
                <a:gd name="T7" fmla="*/ 2 h 7"/>
                <a:gd name="T8" fmla="*/ 0 w 3"/>
                <a:gd name="T9" fmla="*/ 6 h 7"/>
                <a:gd name="T10" fmla="*/ 1 w 3"/>
                <a:gd name="T11" fmla="*/ 7 h 7"/>
                <a:gd name="T12" fmla="*/ 1 w 3"/>
                <a:gd name="T13" fmla="*/ 5 h 7"/>
                <a:gd name="T14" fmla="*/ 2 w 3"/>
                <a:gd name="T15" fmla="*/ 2 h 7"/>
                <a:gd name="T16" fmla="*/ 2 w 3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7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0" y="5"/>
                    <a:pt x="0" y="6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7"/>
                    <a:pt x="1" y="6"/>
                    <a:pt x="1" y="5"/>
                  </a:cubicBezTo>
                  <a:cubicBezTo>
                    <a:pt x="2" y="4"/>
                    <a:pt x="2" y="4"/>
                    <a:pt x="2" y="2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107" name="Freeform 34"/>
            <p:cNvSpPr>
              <a:spLocks/>
            </p:cNvSpPr>
            <p:nvPr/>
          </p:nvSpPr>
          <p:spPr bwMode="auto">
            <a:xfrm>
              <a:off x="1256451" y="5406231"/>
              <a:ext cx="1588" cy="158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0 h 3"/>
                <a:gd name="T6" fmla="*/ 0 w 1"/>
                <a:gd name="T7" fmla="*/ 1 h 3"/>
                <a:gd name="T8" fmla="*/ 0 w 1"/>
                <a:gd name="T9" fmla="*/ 1 h 3"/>
                <a:gd name="T10" fmla="*/ 0 w 1"/>
                <a:gd name="T11" fmla="*/ 2 h 3"/>
                <a:gd name="T12" fmla="*/ 0 w 1"/>
                <a:gd name="T13" fmla="*/ 2 h 3"/>
                <a:gd name="T14" fmla="*/ 0 w 1"/>
                <a:gd name="T15" fmla="*/ 2 h 3"/>
                <a:gd name="T16" fmla="*/ 0 w 1"/>
                <a:gd name="T17" fmla="*/ 2 h 3"/>
                <a:gd name="T18" fmla="*/ 0 w 1"/>
                <a:gd name="T19" fmla="*/ 3 h 3"/>
                <a:gd name="T20" fmla="*/ 0 w 1"/>
                <a:gd name="T21" fmla="*/ 3 h 3"/>
                <a:gd name="T22" fmla="*/ 0 w 1"/>
                <a:gd name="T23" fmla="*/ 3 h 3"/>
                <a:gd name="T24" fmla="*/ 1 w 1"/>
                <a:gd name="T25" fmla="*/ 3 h 3"/>
                <a:gd name="T26" fmla="*/ 1 w 1"/>
                <a:gd name="T27" fmla="*/ 2 h 3"/>
                <a:gd name="T28" fmla="*/ 1 w 1"/>
                <a:gd name="T29" fmla="*/ 2 h 3"/>
                <a:gd name="T30" fmla="*/ 1 w 1"/>
                <a:gd name="T31" fmla="*/ 2 h 3"/>
                <a:gd name="T32" fmla="*/ 1 w 1"/>
                <a:gd name="T33" fmla="*/ 2 h 3"/>
                <a:gd name="T34" fmla="*/ 1 w 1"/>
                <a:gd name="T35" fmla="*/ 1 h 3"/>
                <a:gd name="T36" fmla="*/ 1 w 1"/>
                <a:gd name="T37" fmla="*/ 1 h 3"/>
                <a:gd name="T38" fmla="*/ 1 w 1"/>
                <a:gd name="T39" fmla="*/ 0 h 3"/>
                <a:gd name="T40" fmla="*/ 1 w 1"/>
                <a:gd name="T41" fmla="*/ 0 h 3"/>
                <a:gd name="T42" fmla="*/ 0 w 1"/>
                <a:gd name="T43" fmla="*/ 0 h 3"/>
                <a:gd name="T44" fmla="*/ 0 w 1"/>
                <a:gd name="T4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108" name="Freeform 35"/>
            <p:cNvSpPr>
              <a:spLocks/>
            </p:cNvSpPr>
            <p:nvPr/>
          </p:nvSpPr>
          <p:spPr bwMode="auto">
            <a:xfrm>
              <a:off x="1256451" y="5406231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1 h 1"/>
                <a:gd name="T16" fmla="*/ 0 w 1"/>
                <a:gd name="T17" fmla="*/ 1 h 1"/>
                <a:gd name="T18" fmla="*/ 0 w 1"/>
                <a:gd name="T19" fmla="*/ 1 h 1"/>
                <a:gd name="T20" fmla="*/ 1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109" name="Freeform 36"/>
            <p:cNvSpPr>
              <a:spLocks/>
            </p:cNvSpPr>
            <p:nvPr/>
          </p:nvSpPr>
          <p:spPr bwMode="auto">
            <a:xfrm>
              <a:off x="1256451" y="5414169"/>
              <a:ext cx="0" cy="1588"/>
            </a:xfrm>
            <a:custGeom>
              <a:avLst/>
              <a:gdLst>
                <a:gd name="T0" fmla="*/ 0 h 2"/>
                <a:gd name="T1" fmla="*/ 0 h 2"/>
                <a:gd name="T2" fmla="*/ 1 h 2"/>
                <a:gd name="T3" fmla="*/ 1 h 2"/>
                <a:gd name="T4" fmla="*/ 1 h 2"/>
                <a:gd name="T5" fmla="*/ 1 h 2"/>
                <a:gd name="T6" fmla="*/ 1 h 2"/>
                <a:gd name="T7" fmla="*/ 1 h 2"/>
                <a:gd name="T8" fmla="*/ 1 h 2"/>
                <a:gd name="T9" fmla="*/ 1 h 2"/>
                <a:gd name="T10" fmla="*/ 2 h 2"/>
                <a:gd name="T11" fmla="*/ 1 h 2"/>
                <a:gd name="T12" fmla="*/ 1 h 2"/>
                <a:gd name="T13" fmla="*/ 1 h 2"/>
                <a:gd name="T14" fmla="*/ 1 h 2"/>
                <a:gd name="T15" fmla="*/ 1 h 2"/>
                <a:gd name="T16" fmla="*/ 1 h 2"/>
                <a:gd name="T17" fmla="*/ 0 h 2"/>
                <a:gd name="T18" fmla="*/ 0 h 2"/>
                <a:gd name="T19" fmla="*/ 0 h 2"/>
                <a:gd name="T20" fmla="*/ 0 h 2"/>
                <a:gd name="T21" fmla="*/ 0 h 2"/>
                <a:gd name="T2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110" name="Freeform 37"/>
            <p:cNvSpPr>
              <a:spLocks/>
            </p:cNvSpPr>
            <p:nvPr/>
          </p:nvSpPr>
          <p:spPr bwMode="auto">
            <a:xfrm>
              <a:off x="1110401" y="5266531"/>
              <a:ext cx="69850" cy="130175"/>
            </a:xfrm>
            <a:custGeom>
              <a:avLst/>
              <a:gdLst>
                <a:gd name="T0" fmla="*/ 35 w 74"/>
                <a:gd name="T1" fmla="*/ 118 h 137"/>
                <a:gd name="T2" fmla="*/ 35 w 74"/>
                <a:gd name="T3" fmla="*/ 118 h 137"/>
                <a:gd name="T4" fmla="*/ 27 w 74"/>
                <a:gd name="T5" fmla="*/ 112 h 137"/>
                <a:gd name="T6" fmla="*/ 51 w 74"/>
                <a:gd name="T7" fmla="*/ 28 h 137"/>
                <a:gd name="T8" fmla="*/ 54 w 74"/>
                <a:gd name="T9" fmla="*/ 11 h 137"/>
                <a:gd name="T10" fmla="*/ 46 w 74"/>
                <a:gd name="T11" fmla="*/ 2 h 137"/>
                <a:gd name="T12" fmla="*/ 39 w 74"/>
                <a:gd name="T13" fmla="*/ 1 h 137"/>
                <a:gd name="T14" fmla="*/ 34 w 74"/>
                <a:gd name="T15" fmla="*/ 1 h 137"/>
                <a:gd name="T16" fmla="*/ 32 w 74"/>
                <a:gd name="T17" fmla="*/ 1 h 137"/>
                <a:gd name="T18" fmla="*/ 31 w 74"/>
                <a:gd name="T19" fmla="*/ 3 h 137"/>
                <a:gd name="T20" fmla="*/ 28 w 74"/>
                <a:gd name="T21" fmla="*/ 4 h 137"/>
                <a:gd name="T22" fmla="*/ 17 w 74"/>
                <a:gd name="T23" fmla="*/ 35 h 137"/>
                <a:gd name="T24" fmla="*/ 1 w 74"/>
                <a:gd name="T25" fmla="*/ 105 h 137"/>
                <a:gd name="T26" fmla="*/ 24 w 74"/>
                <a:gd name="T27" fmla="*/ 134 h 137"/>
                <a:gd name="T28" fmla="*/ 60 w 74"/>
                <a:gd name="T29" fmla="*/ 114 h 137"/>
                <a:gd name="T30" fmla="*/ 74 w 74"/>
                <a:gd name="T31" fmla="*/ 100 h 137"/>
                <a:gd name="T32" fmla="*/ 50 w 74"/>
                <a:gd name="T33" fmla="*/ 111 h 137"/>
                <a:gd name="T34" fmla="*/ 35 w 74"/>
                <a:gd name="T35" fmla="*/ 11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4" h="137">
                  <a:moveTo>
                    <a:pt x="35" y="118"/>
                  </a:moveTo>
                  <a:lnTo>
                    <a:pt x="35" y="118"/>
                  </a:lnTo>
                  <a:cubicBezTo>
                    <a:pt x="29" y="120"/>
                    <a:pt x="26" y="121"/>
                    <a:pt x="27" y="112"/>
                  </a:cubicBezTo>
                  <a:cubicBezTo>
                    <a:pt x="27" y="112"/>
                    <a:pt x="32" y="64"/>
                    <a:pt x="51" y="28"/>
                  </a:cubicBezTo>
                  <a:cubicBezTo>
                    <a:pt x="54" y="22"/>
                    <a:pt x="54" y="16"/>
                    <a:pt x="54" y="11"/>
                  </a:cubicBezTo>
                  <a:cubicBezTo>
                    <a:pt x="54" y="7"/>
                    <a:pt x="48" y="3"/>
                    <a:pt x="46" y="2"/>
                  </a:cubicBezTo>
                  <a:cubicBezTo>
                    <a:pt x="45" y="2"/>
                    <a:pt x="41" y="1"/>
                    <a:pt x="39" y="1"/>
                  </a:cubicBezTo>
                  <a:cubicBezTo>
                    <a:pt x="37" y="1"/>
                    <a:pt x="35" y="1"/>
                    <a:pt x="34" y="1"/>
                  </a:cubicBezTo>
                  <a:cubicBezTo>
                    <a:pt x="34" y="0"/>
                    <a:pt x="33" y="0"/>
                    <a:pt x="32" y="1"/>
                  </a:cubicBezTo>
                  <a:cubicBezTo>
                    <a:pt x="32" y="2"/>
                    <a:pt x="31" y="2"/>
                    <a:pt x="31" y="3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6"/>
                    <a:pt x="26" y="9"/>
                    <a:pt x="17" y="35"/>
                  </a:cubicBezTo>
                  <a:cubicBezTo>
                    <a:pt x="7" y="61"/>
                    <a:pt x="0" y="88"/>
                    <a:pt x="1" y="105"/>
                  </a:cubicBezTo>
                  <a:cubicBezTo>
                    <a:pt x="2" y="122"/>
                    <a:pt x="13" y="131"/>
                    <a:pt x="24" y="134"/>
                  </a:cubicBezTo>
                  <a:cubicBezTo>
                    <a:pt x="35" y="137"/>
                    <a:pt x="51" y="122"/>
                    <a:pt x="60" y="114"/>
                  </a:cubicBezTo>
                  <a:cubicBezTo>
                    <a:pt x="68" y="106"/>
                    <a:pt x="74" y="100"/>
                    <a:pt x="74" y="100"/>
                  </a:cubicBezTo>
                  <a:cubicBezTo>
                    <a:pt x="74" y="100"/>
                    <a:pt x="61" y="106"/>
                    <a:pt x="50" y="111"/>
                  </a:cubicBezTo>
                  <a:cubicBezTo>
                    <a:pt x="50" y="111"/>
                    <a:pt x="40" y="116"/>
                    <a:pt x="35" y="118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111" name="Freeform 38"/>
            <p:cNvSpPr>
              <a:spLocks/>
            </p:cNvSpPr>
            <p:nvPr/>
          </p:nvSpPr>
          <p:spPr bwMode="auto">
            <a:xfrm>
              <a:off x="1231051" y="5396706"/>
              <a:ext cx="1588" cy="6350"/>
            </a:xfrm>
            <a:custGeom>
              <a:avLst/>
              <a:gdLst>
                <a:gd name="T0" fmla="*/ 1 w 1"/>
                <a:gd name="T1" fmla="*/ 5 h 7"/>
                <a:gd name="T2" fmla="*/ 1 w 1"/>
                <a:gd name="T3" fmla="*/ 5 h 7"/>
                <a:gd name="T4" fmla="*/ 1 w 1"/>
                <a:gd name="T5" fmla="*/ 3 h 7"/>
                <a:gd name="T6" fmla="*/ 1 w 1"/>
                <a:gd name="T7" fmla="*/ 0 h 7"/>
                <a:gd name="T8" fmla="*/ 0 w 1"/>
                <a:gd name="T9" fmla="*/ 1 h 7"/>
                <a:gd name="T10" fmla="*/ 1 w 1"/>
                <a:gd name="T11" fmla="*/ 3 h 7"/>
                <a:gd name="T12" fmla="*/ 1 w 1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lnTo>
                    <a:pt x="1" y="5"/>
                  </a:lnTo>
                  <a:cubicBezTo>
                    <a:pt x="1" y="4"/>
                    <a:pt x="1" y="4"/>
                    <a:pt x="1" y="3"/>
                  </a:cubicBezTo>
                  <a:cubicBezTo>
                    <a:pt x="1" y="2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1" y="4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112" name="Freeform 39"/>
            <p:cNvSpPr>
              <a:spLocks noEditPoints="1"/>
            </p:cNvSpPr>
            <p:nvPr/>
          </p:nvSpPr>
          <p:spPr bwMode="auto">
            <a:xfrm>
              <a:off x="1272326" y="5212556"/>
              <a:ext cx="365125" cy="227013"/>
            </a:xfrm>
            <a:custGeom>
              <a:avLst/>
              <a:gdLst>
                <a:gd name="T0" fmla="*/ 176 w 382"/>
                <a:gd name="T1" fmla="*/ 143 h 237"/>
                <a:gd name="T2" fmla="*/ 191 w 382"/>
                <a:gd name="T3" fmla="*/ 82 h 237"/>
                <a:gd name="T4" fmla="*/ 286 w 382"/>
                <a:gd name="T5" fmla="*/ 101 h 237"/>
                <a:gd name="T6" fmla="*/ 310 w 382"/>
                <a:gd name="T7" fmla="*/ 77 h 237"/>
                <a:gd name="T8" fmla="*/ 286 w 382"/>
                <a:gd name="T9" fmla="*/ 101 h 237"/>
                <a:gd name="T10" fmla="*/ 88 w 382"/>
                <a:gd name="T11" fmla="*/ 163 h 237"/>
                <a:gd name="T12" fmla="*/ 20 w 382"/>
                <a:gd name="T13" fmla="*/ 118 h 237"/>
                <a:gd name="T14" fmla="*/ 17 w 382"/>
                <a:gd name="T15" fmla="*/ 111 h 237"/>
                <a:gd name="T16" fmla="*/ 130 w 382"/>
                <a:gd name="T17" fmla="*/ 114 h 237"/>
                <a:gd name="T18" fmla="*/ 130 w 382"/>
                <a:gd name="T19" fmla="*/ 114 h 237"/>
                <a:gd name="T20" fmla="*/ 360 w 382"/>
                <a:gd name="T21" fmla="*/ 184 h 237"/>
                <a:gd name="T22" fmla="*/ 287 w 382"/>
                <a:gd name="T23" fmla="*/ 143 h 237"/>
                <a:gd name="T24" fmla="*/ 312 w 382"/>
                <a:gd name="T25" fmla="*/ 107 h 237"/>
                <a:gd name="T26" fmla="*/ 338 w 382"/>
                <a:gd name="T27" fmla="*/ 72 h 237"/>
                <a:gd name="T28" fmla="*/ 312 w 382"/>
                <a:gd name="T29" fmla="*/ 62 h 237"/>
                <a:gd name="T30" fmla="*/ 289 w 382"/>
                <a:gd name="T31" fmla="*/ 71 h 237"/>
                <a:gd name="T32" fmla="*/ 231 w 382"/>
                <a:gd name="T33" fmla="*/ 169 h 237"/>
                <a:gd name="T34" fmla="*/ 245 w 382"/>
                <a:gd name="T35" fmla="*/ 70 h 237"/>
                <a:gd name="T36" fmla="*/ 378 w 382"/>
                <a:gd name="T37" fmla="*/ 30 h 237"/>
                <a:gd name="T38" fmla="*/ 381 w 382"/>
                <a:gd name="T39" fmla="*/ 28 h 237"/>
                <a:gd name="T40" fmla="*/ 356 w 382"/>
                <a:gd name="T41" fmla="*/ 30 h 237"/>
                <a:gd name="T42" fmla="*/ 265 w 382"/>
                <a:gd name="T43" fmla="*/ 7 h 237"/>
                <a:gd name="T44" fmla="*/ 256 w 382"/>
                <a:gd name="T45" fmla="*/ 1 h 237"/>
                <a:gd name="T46" fmla="*/ 243 w 382"/>
                <a:gd name="T47" fmla="*/ 3 h 237"/>
                <a:gd name="T48" fmla="*/ 232 w 382"/>
                <a:gd name="T49" fmla="*/ 47 h 237"/>
                <a:gd name="T50" fmla="*/ 200 w 382"/>
                <a:gd name="T51" fmla="*/ 41 h 237"/>
                <a:gd name="T52" fmla="*/ 183 w 382"/>
                <a:gd name="T53" fmla="*/ 3 h 237"/>
                <a:gd name="T54" fmla="*/ 170 w 382"/>
                <a:gd name="T55" fmla="*/ 68 h 237"/>
                <a:gd name="T56" fmla="*/ 133 w 382"/>
                <a:gd name="T57" fmla="*/ 73 h 237"/>
                <a:gd name="T58" fmla="*/ 142 w 382"/>
                <a:gd name="T59" fmla="*/ 81 h 237"/>
                <a:gd name="T60" fmla="*/ 149 w 382"/>
                <a:gd name="T61" fmla="*/ 123 h 237"/>
                <a:gd name="T62" fmla="*/ 123 w 382"/>
                <a:gd name="T63" fmla="*/ 135 h 237"/>
                <a:gd name="T64" fmla="*/ 116 w 382"/>
                <a:gd name="T65" fmla="*/ 135 h 237"/>
                <a:gd name="T66" fmla="*/ 108 w 382"/>
                <a:gd name="T67" fmla="*/ 124 h 237"/>
                <a:gd name="T68" fmla="*/ 97 w 382"/>
                <a:gd name="T69" fmla="*/ 107 h 237"/>
                <a:gd name="T70" fmla="*/ 67 w 382"/>
                <a:gd name="T71" fmla="*/ 127 h 237"/>
                <a:gd name="T72" fmla="*/ 62 w 382"/>
                <a:gd name="T73" fmla="*/ 109 h 237"/>
                <a:gd name="T74" fmla="*/ 33 w 382"/>
                <a:gd name="T75" fmla="*/ 132 h 237"/>
                <a:gd name="T76" fmla="*/ 45 w 382"/>
                <a:gd name="T77" fmla="*/ 97 h 237"/>
                <a:gd name="T78" fmla="*/ 26 w 382"/>
                <a:gd name="T79" fmla="*/ 102 h 237"/>
                <a:gd name="T80" fmla="*/ 10 w 382"/>
                <a:gd name="T81" fmla="*/ 136 h 237"/>
                <a:gd name="T82" fmla="*/ 25 w 382"/>
                <a:gd name="T83" fmla="*/ 162 h 237"/>
                <a:gd name="T84" fmla="*/ 61 w 382"/>
                <a:gd name="T85" fmla="*/ 121 h 237"/>
                <a:gd name="T86" fmla="*/ 92 w 382"/>
                <a:gd name="T87" fmla="*/ 153 h 237"/>
                <a:gd name="T88" fmla="*/ 102 w 382"/>
                <a:gd name="T89" fmla="*/ 153 h 237"/>
                <a:gd name="T90" fmla="*/ 115 w 382"/>
                <a:gd name="T91" fmla="*/ 144 h 237"/>
                <a:gd name="T92" fmla="*/ 157 w 382"/>
                <a:gd name="T93" fmla="*/ 145 h 237"/>
                <a:gd name="T94" fmla="*/ 221 w 382"/>
                <a:gd name="T95" fmla="*/ 116 h 237"/>
                <a:gd name="T96" fmla="*/ 255 w 382"/>
                <a:gd name="T97" fmla="*/ 15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2" h="237">
                  <a:moveTo>
                    <a:pt x="197" y="127"/>
                  </a:moveTo>
                  <a:lnTo>
                    <a:pt x="197" y="127"/>
                  </a:lnTo>
                  <a:cubicBezTo>
                    <a:pt x="183" y="149"/>
                    <a:pt x="176" y="157"/>
                    <a:pt x="176" y="157"/>
                  </a:cubicBezTo>
                  <a:cubicBezTo>
                    <a:pt x="176" y="157"/>
                    <a:pt x="176" y="148"/>
                    <a:pt x="176" y="143"/>
                  </a:cubicBezTo>
                  <a:cubicBezTo>
                    <a:pt x="176" y="139"/>
                    <a:pt x="176" y="137"/>
                    <a:pt x="178" y="131"/>
                  </a:cubicBezTo>
                  <a:cubicBezTo>
                    <a:pt x="180" y="126"/>
                    <a:pt x="181" y="120"/>
                    <a:pt x="183" y="112"/>
                  </a:cubicBezTo>
                  <a:cubicBezTo>
                    <a:pt x="184" y="104"/>
                    <a:pt x="186" y="99"/>
                    <a:pt x="189" y="88"/>
                  </a:cubicBezTo>
                  <a:cubicBezTo>
                    <a:pt x="190" y="86"/>
                    <a:pt x="190" y="84"/>
                    <a:pt x="191" y="82"/>
                  </a:cubicBezTo>
                  <a:cubicBezTo>
                    <a:pt x="197" y="81"/>
                    <a:pt x="203" y="80"/>
                    <a:pt x="206" y="79"/>
                  </a:cubicBezTo>
                  <a:cubicBezTo>
                    <a:pt x="209" y="79"/>
                    <a:pt x="216" y="77"/>
                    <a:pt x="222" y="75"/>
                  </a:cubicBezTo>
                  <a:cubicBezTo>
                    <a:pt x="214" y="93"/>
                    <a:pt x="205" y="113"/>
                    <a:pt x="197" y="127"/>
                  </a:cubicBezTo>
                  <a:close/>
                  <a:moveTo>
                    <a:pt x="286" y="101"/>
                  </a:moveTo>
                  <a:lnTo>
                    <a:pt x="286" y="101"/>
                  </a:lnTo>
                  <a:cubicBezTo>
                    <a:pt x="290" y="90"/>
                    <a:pt x="300" y="77"/>
                    <a:pt x="300" y="77"/>
                  </a:cubicBezTo>
                  <a:cubicBezTo>
                    <a:pt x="302" y="75"/>
                    <a:pt x="304" y="74"/>
                    <a:pt x="304" y="74"/>
                  </a:cubicBezTo>
                  <a:cubicBezTo>
                    <a:pt x="305" y="75"/>
                    <a:pt x="308" y="75"/>
                    <a:pt x="310" y="77"/>
                  </a:cubicBezTo>
                  <a:cubicBezTo>
                    <a:pt x="311" y="78"/>
                    <a:pt x="312" y="78"/>
                    <a:pt x="309" y="83"/>
                  </a:cubicBezTo>
                  <a:cubicBezTo>
                    <a:pt x="306" y="88"/>
                    <a:pt x="297" y="101"/>
                    <a:pt x="297" y="101"/>
                  </a:cubicBezTo>
                  <a:cubicBezTo>
                    <a:pt x="294" y="104"/>
                    <a:pt x="289" y="109"/>
                    <a:pt x="284" y="115"/>
                  </a:cubicBezTo>
                  <a:cubicBezTo>
                    <a:pt x="284" y="110"/>
                    <a:pt x="285" y="106"/>
                    <a:pt x="286" y="101"/>
                  </a:cubicBezTo>
                  <a:close/>
                  <a:moveTo>
                    <a:pt x="89" y="177"/>
                  </a:moveTo>
                  <a:lnTo>
                    <a:pt x="89" y="177"/>
                  </a:lnTo>
                  <a:cubicBezTo>
                    <a:pt x="88" y="189"/>
                    <a:pt x="76" y="213"/>
                    <a:pt x="68" y="209"/>
                  </a:cubicBezTo>
                  <a:cubicBezTo>
                    <a:pt x="60" y="204"/>
                    <a:pt x="65" y="179"/>
                    <a:pt x="88" y="163"/>
                  </a:cubicBezTo>
                  <a:cubicBezTo>
                    <a:pt x="89" y="162"/>
                    <a:pt x="90" y="161"/>
                    <a:pt x="91" y="161"/>
                  </a:cubicBezTo>
                  <a:cubicBezTo>
                    <a:pt x="90" y="167"/>
                    <a:pt x="90" y="174"/>
                    <a:pt x="89" y="177"/>
                  </a:cubicBezTo>
                  <a:close/>
                  <a:moveTo>
                    <a:pt x="20" y="118"/>
                  </a:moveTo>
                  <a:lnTo>
                    <a:pt x="20" y="118"/>
                  </a:lnTo>
                  <a:cubicBezTo>
                    <a:pt x="20" y="120"/>
                    <a:pt x="19" y="121"/>
                    <a:pt x="19" y="122"/>
                  </a:cubicBezTo>
                  <a:cubicBezTo>
                    <a:pt x="15" y="127"/>
                    <a:pt x="11" y="130"/>
                    <a:pt x="9" y="131"/>
                  </a:cubicBezTo>
                  <a:cubicBezTo>
                    <a:pt x="7" y="133"/>
                    <a:pt x="7" y="130"/>
                    <a:pt x="8" y="126"/>
                  </a:cubicBezTo>
                  <a:cubicBezTo>
                    <a:pt x="9" y="122"/>
                    <a:pt x="11" y="116"/>
                    <a:pt x="17" y="111"/>
                  </a:cubicBezTo>
                  <a:cubicBezTo>
                    <a:pt x="20" y="108"/>
                    <a:pt x="23" y="107"/>
                    <a:pt x="24" y="106"/>
                  </a:cubicBezTo>
                  <a:cubicBezTo>
                    <a:pt x="23" y="110"/>
                    <a:pt x="21" y="114"/>
                    <a:pt x="20" y="118"/>
                  </a:cubicBezTo>
                  <a:close/>
                  <a:moveTo>
                    <a:pt x="130" y="114"/>
                  </a:moveTo>
                  <a:lnTo>
                    <a:pt x="130" y="114"/>
                  </a:lnTo>
                  <a:cubicBezTo>
                    <a:pt x="137" y="102"/>
                    <a:pt x="144" y="101"/>
                    <a:pt x="144" y="104"/>
                  </a:cubicBezTo>
                  <a:cubicBezTo>
                    <a:pt x="145" y="107"/>
                    <a:pt x="132" y="122"/>
                    <a:pt x="127" y="126"/>
                  </a:cubicBezTo>
                  <a:cubicBezTo>
                    <a:pt x="126" y="127"/>
                    <a:pt x="125" y="128"/>
                    <a:pt x="124" y="130"/>
                  </a:cubicBezTo>
                  <a:cubicBezTo>
                    <a:pt x="125" y="125"/>
                    <a:pt x="127" y="120"/>
                    <a:pt x="130" y="114"/>
                  </a:cubicBezTo>
                  <a:close/>
                  <a:moveTo>
                    <a:pt x="274" y="142"/>
                  </a:moveTo>
                  <a:lnTo>
                    <a:pt x="274" y="142"/>
                  </a:lnTo>
                  <a:cubicBezTo>
                    <a:pt x="281" y="170"/>
                    <a:pt x="301" y="183"/>
                    <a:pt x="315" y="188"/>
                  </a:cubicBezTo>
                  <a:cubicBezTo>
                    <a:pt x="332" y="194"/>
                    <a:pt x="356" y="187"/>
                    <a:pt x="360" y="184"/>
                  </a:cubicBezTo>
                  <a:cubicBezTo>
                    <a:pt x="364" y="182"/>
                    <a:pt x="365" y="181"/>
                    <a:pt x="361" y="181"/>
                  </a:cubicBezTo>
                  <a:cubicBezTo>
                    <a:pt x="358" y="181"/>
                    <a:pt x="339" y="185"/>
                    <a:pt x="332" y="184"/>
                  </a:cubicBezTo>
                  <a:cubicBezTo>
                    <a:pt x="324" y="183"/>
                    <a:pt x="321" y="183"/>
                    <a:pt x="312" y="177"/>
                  </a:cubicBezTo>
                  <a:cubicBezTo>
                    <a:pt x="304" y="171"/>
                    <a:pt x="295" y="162"/>
                    <a:pt x="287" y="143"/>
                  </a:cubicBezTo>
                  <a:cubicBezTo>
                    <a:pt x="286" y="141"/>
                    <a:pt x="285" y="136"/>
                    <a:pt x="284" y="132"/>
                  </a:cubicBezTo>
                  <a:lnTo>
                    <a:pt x="285" y="131"/>
                  </a:lnTo>
                  <a:cubicBezTo>
                    <a:pt x="287" y="129"/>
                    <a:pt x="288" y="128"/>
                    <a:pt x="289" y="127"/>
                  </a:cubicBezTo>
                  <a:cubicBezTo>
                    <a:pt x="294" y="122"/>
                    <a:pt x="305" y="115"/>
                    <a:pt x="312" y="107"/>
                  </a:cubicBezTo>
                  <a:cubicBezTo>
                    <a:pt x="320" y="100"/>
                    <a:pt x="328" y="92"/>
                    <a:pt x="330" y="89"/>
                  </a:cubicBezTo>
                  <a:cubicBezTo>
                    <a:pt x="332" y="87"/>
                    <a:pt x="336" y="80"/>
                    <a:pt x="338" y="79"/>
                  </a:cubicBezTo>
                  <a:cubicBezTo>
                    <a:pt x="339" y="77"/>
                    <a:pt x="338" y="76"/>
                    <a:pt x="338" y="75"/>
                  </a:cubicBezTo>
                  <a:cubicBezTo>
                    <a:pt x="338" y="74"/>
                    <a:pt x="338" y="73"/>
                    <a:pt x="338" y="72"/>
                  </a:cubicBezTo>
                  <a:cubicBezTo>
                    <a:pt x="337" y="71"/>
                    <a:pt x="338" y="70"/>
                    <a:pt x="337" y="67"/>
                  </a:cubicBezTo>
                  <a:cubicBezTo>
                    <a:pt x="336" y="65"/>
                    <a:pt x="332" y="64"/>
                    <a:pt x="330" y="64"/>
                  </a:cubicBezTo>
                  <a:cubicBezTo>
                    <a:pt x="328" y="64"/>
                    <a:pt x="320" y="63"/>
                    <a:pt x="318" y="62"/>
                  </a:cubicBezTo>
                  <a:cubicBezTo>
                    <a:pt x="316" y="62"/>
                    <a:pt x="313" y="62"/>
                    <a:pt x="312" y="62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0" y="62"/>
                    <a:pt x="307" y="61"/>
                    <a:pt x="304" y="61"/>
                  </a:cubicBezTo>
                  <a:cubicBezTo>
                    <a:pt x="302" y="61"/>
                    <a:pt x="299" y="60"/>
                    <a:pt x="298" y="62"/>
                  </a:cubicBezTo>
                  <a:cubicBezTo>
                    <a:pt x="297" y="64"/>
                    <a:pt x="293" y="67"/>
                    <a:pt x="289" y="71"/>
                  </a:cubicBezTo>
                  <a:cubicBezTo>
                    <a:pt x="286" y="75"/>
                    <a:pt x="284" y="80"/>
                    <a:pt x="284" y="80"/>
                  </a:cubicBezTo>
                  <a:cubicBezTo>
                    <a:pt x="281" y="85"/>
                    <a:pt x="270" y="98"/>
                    <a:pt x="272" y="125"/>
                  </a:cubicBezTo>
                  <a:cubicBezTo>
                    <a:pt x="272" y="126"/>
                    <a:pt x="272" y="126"/>
                    <a:pt x="272" y="127"/>
                  </a:cubicBezTo>
                  <a:cubicBezTo>
                    <a:pt x="255" y="144"/>
                    <a:pt x="236" y="164"/>
                    <a:pt x="231" y="169"/>
                  </a:cubicBezTo>
                  <a:cubicBezTo>
                    <a:pt x="222" y="177"/>
                    <a:pt x="221" y="179"/>
                    <a:pt x="219" y="177"/>
                  </a:cubicBezTo>
                  <a:cubicBezTo>
                    <a:pt x="216" y="175"/>
                    <a:pt x="225" y="142"/>
                    <a:pt x="229" y="131"/>
                  </a:cubicBezTo>
                  <a:cubicBezTo>
                    <a:pt x="232" y="119"/>
                    <a:pt x="237" y="102"/>
                    <a:pt x="242" y="82"/>
                  </a:cubicBezTo>
                  <a:cubicBezTo>
                    <a:pt x="242" y="78"/>
                    <a:pt x="243" y="74"/>
                    <a:pt x="245" y="70"/>
                  </a:cubicBezTo>
                  <a:cubicBezTo>
                    <a:pt x="253" y="68"/>
                    <a:pt x="263" y="65"/>
                    <a:pt x="271" y="63"/>
                  </a:cubicBezTo>
                  <a:cubicBezTo>
                    <a:pt x="291" y="58"/>
                    <a:pt x="336" y="45"/>
                    <a:pt x="347" y="41"/>
                  </a:cubicBezTo>
                  <a:cubicBezTo>
                    <a:pt x="347" y="41"/>
                    <a:pt x="362" y="37"/>
                    <a:pt x="367" y="35"/>
                  </a:cubicBezTo>
                  <a:cubicBezTo>
                    <a:pt x="371" y="33"/>
                    <a:pt x="377" y="31"/>
                    <a:pt x="378" y="30"/>
                  </a:cubicBezTo>
                  <a:cubicBezTo>
                    <a:pt x="378" y="30"/>
                    <a:pt x="379" y="30"/>
                    <a:pt x="380" y="30"/>
                  </a:cubicBezTo>
                  <a:cubicBezTo>
                    <a:pt x="380" y="29"/>
                    <a:pt x="380" y="29"/>
                    <a:pt x="380" y="29"/>
                  </a:cubicBezTo>
                  <a:lnTo>
                    <a:pt x="382" y="28"/>
                  </a:lnTo>
                  <a:cubicBezTo>
                    <a:pt x="382" y="27"/>
                    <a:pt x="381" y="28"/>
                    <a:pt x="381" y="28"/>
                  </a:cubicBezTo>
                  <a:cubicBezTo>
                    <a:pt x="380" y="28"/>
                    <a:pt x="380" y="28"/>
                    <a:pt x="380" y="28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8" y="27"/>
                    <a:pt x="376" y="27"/>
                    <a:pt x="375" y="27"/>
                  </a:cubicBezTo>
                  <a:cubicBezTo>
                    <a:pt x="375" y="27"/>
                    <a:pt x="368" y="28"/>
                    <a:pt x="356" y="30"/>
                  </a:cubicBezTo>
                  <a:cubicBezTo>
                    <a:pt x="356" y="30"/>
                    <a:pt x="263" y="50"/>
                    <a:pt x="256" y="52"/>
                  </a:cubicBezTo>
                  <a:cubicBezTo>
                    <a:pt x="256" y="52"/>
                    <a:pt x="253" y="52"/>
                    <a:pt x="250" y="53"/>
                  </a:cubicBezTo>
                  <a:cubicBezTo>
                    <a:pt x="255" y="34"/>
                    <a:pt x="261" y="15"/>
                    <a:pt x="261" y="15"/>
                  </a:cubicBezTo>
                  <a:cubicBezTo>
                    <a:pt x="263" y="13"/>
                    <a:pt x="264" y="8"/>
                    <a:pt x="265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4" y="3"/>
                    <a:pt x="264" y="2"/>
                    <a:pt x="264" y="2"/>
                  </a:cubicBezTo>
                  <a:cubicBezTo>
                    <a:pt x="263" y="1"/>
                    <a:pt x="262" y="1"/>
                    <a:pt x="260" y="1"/>
                  </a:cubicBezTo>
                  <a:cubicBezTo>
                    <a:pt x="259" y="1"/>
                    <a:pt x="257" y="0"/>
                    <a:pt x="256" y="1"/>
                  </a:cubicBezTo>
                  <a:cubicBezTo>
                    <a:pt x="255" y="1"/>
                    <a:pt x="254" y="1"/>
                    <a:pt x="252" y="1"/>
                  </a:cubicBezTo>
                  <a:cubicBezTo>
                    <a:pt x="251" y="2"/>
                    <a:pt x="249" y="2"/>
                    <a:pt x="248" y="2"/>
                  </a:cubicBezTo>
                  <a:cubicBezTo>
                    <a:pt x="248" y="2"/>
                    <a:pt x="245" y="1"/>
                    <a:pt x="245" y="2"/>
                  </a:cubicBezTo>
                  <a:cubicBezTo>
                    <a:pt x="244" y="2"/>
                    <a:pt x="244" y="3"/>
                    <a:pt x="243" y="3"/>
                  </a:cubicBezTo>
                  <a:cubicBezTo>
                    <a:pt x="242" y="3"/>
                    <a:pt x="242" y="4"/>
                    <a:pt x="242" y="4"/>
                  </a:cubicBezTo>
                  <a:cubicBezTo>
                    <a:pt x="242" y="6"/>
                    <a:pt x="241" y="8"/>
                    <a:pt x="241" y="8"/>
                  </a:cubicBezTo>
                  <a:cubicBezTo>
                    <a:pt x="241" y="8"/>
                    <a:pt x="242" y="12"/>
                    <a:pt x="240" y="18"/>
                  </a:cubicBezTo>
                  <a:cubicBezTo>
                    <a:pt x="237" y="25"/>
                    <a:pt x="236" y="31"/>
                    <a:pt x="232" y="47"/>
                  </a:cubicBezTo>
                  <a:cubicBezTo>
                    <a:pt x="231" y="50"/>
                    <a:pt x="230" y="54"/>
                    <a:pt x="229" y="58"/>
                  </a:cubicBezTo>
                  <a:cubicBezTo>
                    <a:pt x="222" y="59"/>
                    <a:pt x="215" y="61"/>
                    <a:pt x="210" y="62"/>
                  </a:cubicBezTo>
                  <a:cubicBezTo>
                    <a:pt x="207" y="63"/>
                    <a:pt x="201" y="64"/>
                    <a:pt x="195" y="65"/>
                  </a:cubicBezTo>
                  <a:cubicBezTo>
                    <a:pt x="198" y="55"/>
                    <a:pt x="200" y="45"/>
                    <a:pt x="200" y="41"/>
                  </a:cubicBezTo>
                  <a:cubicBezTo>
                    <a:pt x="201" y="33"/>
                    <a:pt x="200" y="25"/>
                    <a:pt x="200" y="25"/>
                  </a:cubicBezTo>
                  <a:cubicBezTo>
                    <a:pt x="199" y="18"/>
                    <a:pt x="199" y="12"/>
                    <a:pt x="196" y="9"/>
                  </a:cubicBezTo>
                  <a:cubicBezTo>
                    <a:pt x="193" y="5"/>
                    <a:pt x="191" y="3"/>
                    <a:pt x="188" y="3"/>
                  </a:cubicBezTo>
                  <a:cubicBezTo>
                    <a:pt x="186" y="3"/>
                    <a:pt x="184" y="3"/>
                    <a:pt x="183" y="3"/>
                  </a:cubicBezTo>
                  <a:cubicBezTo>
                    <a:pt x="181" y="3"/>
                    <a:pt x="182" y="5"/>
                    <a:pt x="182" y="5"/>
                  </a:cubicBezTo>
                  <a:cubicBezTo>
                    <a:pt x="180" y="6"/>
                    <a:pt x="178" y="6"/>
                    <a:pt x="179" y="12"/>
                  </a:cubicBezTo>
                  <a:cubicBezTo>
                    <a:pt x="180" y="17"/>
                    <a:pt x="176" y="43"/>
                    <a:pt x="171" y="64"/>
                  </a:cubicBezTo>
                  <a:cubicBezTo>
                    <a:pt x="171" y="66"/>
                    <a:pt x="170" y="67"/>
                    <a:pt x="170" y="68"/>
                  </a:cubicBezTo>
                  <a:cubicBezTo>
                    <a:pt x="159" y="70"/>
                    <a:pt x="150" y="71"/>
                    <a:pt x="146" y="71"/>
                  </a:cubicBezTo>
                  <a:cubicBezTo>
                    <a:pt x="139" y="71"/>
                    <a:pt x="138" y="71"/>
                    <a:pt x="136" y="71"/>
                  </a:cubicBezTo>
                  <a:cubicBezTo>
                    <a:pt x="136" y="71"/>
                    <a:pt x="133" y="69"/>
                    <a:pt x="133" y="70"/>
                  </a:cubicBezTo>
                  <a:cubicBezTo>
                    <a:pt x="133" y="71"/>
                    <a:pt x="133" y="72"/>
                    <a:pt x="133" y="73"/>
                  </a:cubicBezTo>
                  <a:lnTo>
                    <a:pt x="133" y="74"/>
                  </a:lnTo>
                  <a:cubicBezTo>
                    <a:pt x="133" y="74"/>
                    <a:pt x="132" y="75"/>
                    <a:pt x="133" y="76"/>
                  </a:cubicBezTo>
                  <a:cubicBezTo>
                    <a:pt x="133" y="76"/>
                    <a:pt x="135" y="78"/>
                    <a:pt x="137" y="78"/>
                  </a:cubicBezTo>
                  <a:cubicBezTo>
                    <a:pt x="139" y="79"/>
                    <a:pt x="141" y="80"/>
                    <a:pt x="142" y="81"/>
                  </a:cubicBezTo>
                  <a:cubicBezTo>
                    <a:pt x="142" y="81"/>
                    <a:pt x="144" y="82"/>
                    <a:pt x="150" y="82"/>
                  </a:cubicBezTo>
                  <a:cubicBezTo>
                    <a:pt x="150" y="82"/>
                    <a:pt x="158" y="82"/>
                    <a:pt x="166" y="82"/>
                  </a:cubicBezTo>
                  <a:cubicBezTo>
                    <a:pt x="164" y="91"/>
                    <a:pt x="163" y="95"/>
                    <a:pt x="163" y="95"/>
                  </a:cubicBezTo>
                  <a:cubicBezTo>
                    <a:pt x="163" y="95"/>
                    <a:pt x="160" y="101"/>
                    <a:pt x="149" y="123"/>
                  </a:cubicBezTo>
                  <a:cubicBezTo>
                    <a:pt x="139" y="145"/>
                    <a:pt x="130" y="155"/>
                    <a:pt x="126" y="154"/>
                  </a:cubicBezTo>
                  <a:cubicBezTo>
                    <a:pt x="124" y="154"/>
                    <a:pt x="123" y="149"/>
                    <a:pt x="123" y="146"/>
                  </a:cubicBezTo>
                  <a:cubicBezTo>
                    <a:pt x="123" y="146"/>
                    <a:pt x="123" y="145"/>
                    <a:pt x="123" y="144"/>
                  </a:cubicBezTo>
                  <a:cubicBezTo>
                    <a:pt x="123" y="141"/>
                    <a:pt x="123" y="138"/>
                    <a:pt x="123" y="135"/>
                  </a:cubicBezTo>
                  <a:cubicBezTo>
                    <a:pt x="133" y="126"/>
                    <a:pt x="144" y="113"/>
                    <a:pt x="148" y="108"/>
                  </a:cubicBezTo>
                  <a:cubicBezTo>
                    <a:pt x="154" y="100"/>
                    <a:pt x="148" y="97"/>
                    <a:pt x="145" y="97"/>
                  </a:cubicBezTo>
                  <a:cubicBezTo>
                    <a:pt x="141" y="98"/>
                    <a:pt x="137" y="98"/>
                    <a:pt x="128" y="108"/>
                  </a:cubicBezTo>
                  <a:cubicBezTo>
                    <a:pt x="122" y="115"/>
                    <a:pt x="118" y="126"/>
                    <a:pt x="116" y="135"/>
                  </a:cubicBezTo>
                  <a:cubicBezTo>
                    <a:pt x="113" y="138"/>
                    <a:pt x="110" y="140"/>
                    <a:pt x="110" y="140"/>
                  </a:cubicBezTo>
                  <a:cubicBezTo>
                    <a:pt x="109" y="140"/>
                    <a:pt x="106" y="142"/>
                    <a:pt x="104" y="144"/>
                  </a:cubicBezTo>
                  <a:cubicBezTo>
                    <a:pt x="105" y="139"/>
                    <a:pt x="106" y="136"/>
                    <a:pt x="107" y="132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8" y="123"/>
                    <a:pt x="109" y="122"/>
                    <a:pt x="109" y="122"/>
                  </a:cubicBezTo>
                  <a:cubicBezTo>
                    <a:pt x="110" y="113"/>
                    <a:pt x="107" y="109"/>
                    <a:pt x="105" y="109"/>
                  </a:cubicBezTo>
                  <a:cubicBezTo>
                    <a:pt x="104" y="109"/>
                    <a:pt x="104" y="108"/>
                    <a:pt x="101" y="106"/>
                  </a:cubicBezTo>
                  <a:cubicBezTo>
                    <a:pt x="99" y="105"/>
                    <a:pt x="99" y="106"/>
                    <a:pt x="97" y="107"/>
                  </a:cubicBezTo>
                  <a:cubicBezTo>
                    <a:pt x="96" y="107"/>
                    <a:pt x="96" y="107"/>
                    <a:pt x="95" y="106"/>
                  </a:cubicBezTo>
                  <a:cubicBezTo>
                    <a:pt x="95" y="106"/>
                    <a:pt x="95" y="106"/>
                    <a:pt x="92" y="110"/>
                  </a:cubicBezTo>
                  <a:cubicBezTo>
                    <a:pt x="89" y="113"/>
                    <a:pt x="84" y="118"/>
                    <a:pt x="81" y="123"/>
                  </a:cubicBezTo>
                  <a:cubicBezTo>
                    <a:pt x="78" y="127"/>
                    <a:pt x="70" y="133"/>
                    <a:pt x="67" y="127"/>
                  </a:cubicBezTo>
                  <a:cubicBezTo>
                    <a:pt x="63" y="122"/>
                    <a:pt x="65" y="112"/>
                    <a:pt x="67" y="110"/>
                  </a:cubicBezTo>
                  <a:cubicBezTo>
                    <a:pt x="68" y="108"/>
                    <a:pt x="68" y="107"/>
                    <a:pt x="68" y="107"/>
                  </a:cubicBezTo>
                  <a:cubicBezTo>
                    <a:pt x="68" y="107"/>
                    <a:pt x="66" y="106"/>
                    <a:pt x="65" y="107"/>
                  </a:cubicBezTo>
                  <a:cubicBezTo>
                    <a:pt x="63" y="107"/>
                    <a:pt x="63" y="108"/>
                    <a:pt x="62" y="109"/>
                  </a:cubicBezTo>
                  <a:cubicBezTo>
                    <a:pt x="61" y="111"/>
                    <a:pt x="60" y="113"/>
                    <a:pt x="56" y="117"/>
                  </a:cubicBezTo>
                  <a:cubicBezTo>
                    <a:pt x="51" y="121"/>
                    <a:pt x="35" y="141"/>
                    <a:pt x="34" y="142"/>
                  </a:cubicBezTo>
                  <a:cubicBezTo>
                    <a:pt x="33" y="144"/>
                    <a:pt x="33" y="143"/>
                    <a:pt x="32" y="143"/>
                  </a:cubicBezTo>
                  <a:cubicBezTo>
                    <a:pt x="32" y="143"/>
                    <a:pt x="33" y="136"/>
                    <a:pt x="33" y="132"/>
                  </a:cubicBezTo>
                  <a:cubicBezTo>
                    <a:pt x="34" y="129"/>
                    <a:pt x="36" y="120"/>
                    <a:pt x="38" y="115"/>
                  </a:cubicBezTo>
                  <a:cubicBezTo>
                    <a:pt x="40" y="111"/>
                    <a:pt x="43" y="106"/>
                    <a:pt x="43" y="106"/>
                  </a:cubicBezTo>
                  <a:cubicBezTo>
                    <a:pt x="43" y="104"/>
                    <a:pt x="44" y="100"/>
                    <a:pt x="45" y="99"/>
                  </a:cubicBezTo>
                  <a:cubicBezTo>
                    <a:pt x="45" y="99"/>
                    <a:pt x="45" y="97"/>
                    <a:pt x="45" y="97"/>
                  </a:cubicBezTo>
                  <a:cubicBezTo>
                    <a:pt x="44" y="97"/>
                    <a:pt x="42" y="97"/>
                    <a:pt x="40" y="96"/>
                  </a:cubicBezTo>
                  <a:cubicBezTo>
                    <a:pt x="38" y="96"/>
                    <a:pt x="36" y="96"/>
                    <a:pt x="34" y="96"/>
                  </a:cubicBezTo>
                  <a:cubicBezTo>
                    <a:pt x="33" y="96"/>
                    <a:pt x="30" y="95"/>
                    <a:pt x="30" y="95"/>
                  </a:cubicBezTo>
                  <a:cubicBezTo>
                    <a:pt x="30" y="95"/>
                    <a:pt x="28" y="97"/>
                    <a:pt x="26" y="102"/>
                  </a:cubicBezTo>
                  <a:cubicBezTo>
                    <a:pt x="24" y="102"/>
                    <a:pt x="21" y="103"/>
                    <a:pt x="19" y="103"/>
                  </a:cubicBezTo>
                  <a:cubicBezTo>
                    <a:pt x="16" y="105"/>
                    <a:pt x="9" y="109"/>
                    <a:pt x="5" y="120"/>
                  </a:cubicBezTo>
                  <a:cubicBezTo>
                    <a:pt x="0" y="131"/>
                    <a:pt x="3" y="135"/>
                    <a:pt x="4" y="135"/>
                  </a:cubicBezTo>
                  <a:cubicBezTo>
                    <a:pt x="5" y="136"/>
                    <a:pt x="7" y="138"/>
                    <a:pt x="10" y="136"/>
                  </a:cubicBezTo>
                  <a:cubicBezTo>
                    <a:pt x="12" y="135"/>
                    <a:pt x="15" y="133"/>
                    <a:pt x="18" y="131"/>
                  </a:cubicBezTo>
                  <a:cubicBezTo>
                    <a:pt x="17" y="139"/>
                    <a:pt x="16" y="147"/>
                    <a:pt x="16" y="150"/>
                  </a:cubicBezTo>
                  <a:cubicBezTo>
                    <a:pt x="17" y="154"/>
                    <a:pt x="15" y="155"/>
                    <a:pt x="19" y="159"/>
                  </a:cubicBezTo>
                  <a:cubicBezTo>
                    <a:pt x="24" y="163"/>
                    <a:pt x="24" y="162"/>
                    <a:pt x="25" y="162"/>
                  </a:cubicBezTo>
                  <a:cubicBezTo>
                    <a:pt x="27" y="161"/>
                    <a:pt x="28" y="162"/>
                    <a:pt x="29" y="163"/>
                  </a:cubicBezTo>
                  <a:cubicBezTo>
                    <a:pt x="30" y="163"/>
                    <a:pt x="32" y="165"/>
                    <a:pt x="33" y="163"/>
                  </a:cubicBezTo>
                  <a:cubicBezTo>
                    <a:pt x="34" y="162"/>
                    <a:pt x="35" y="159"/>
                    <a:pt x="39" y="155"/>
                  </a:cubicBezTo>
                  <a:cubicBezTo>
                    <a:pt x="42" y="150"/>
                    <a:pt x="55" y="129"/>
                    <a:pt x="61" y="121"/>
                  </a:cubicBezTo>
                  <a:cubicBezTo>
                    <a:pt x="61" y="121"/>
                    <a:pt x="60" y="134"/>
                    <a:pt x="71" y="135"/>
                  </a:cubicBezTo>
                  <a:cubicBezTo>
                    <a:pt x="81" y="136"/>
                    <a:pt x="84" y="127"/>
                    <a:pt x="94" y="124"/>
                  </a:cubicBezTo>
                  <a:cubicBezTo>
                    <a:pt x="94" y="124"/>
                    <a:pt x="94" y="129"/>
                    <a:pt x="94" y="134"/>
                  </a:cubicBezTo>
                  <a:cubicBezTo>
                    <a:pt x="94" y="134"/>
                    <a:pt x="93" y="143"/>
                    <a:pt x="92" y="153"/>
                  </a:cubicBezTo>
                  <a:cubicBezTo>
                    <a:pt x="89" y="156"/>
                    <a:pt x="85" y="158"/>
                    <a:pt x="82" y="162"/>
                  </a:cubicBezTo>
                  <a:cubicBezTo>
                    <a:pt x="61" y="179"/>
                    <a:pt x="46" y="206"/>
                    <a:pt x="59" y="220"/>
                  </a:cubicBezTo>
                  <a:cubicBezTo>
                    <a:pt x="74" y="237"/>
                    <a:pt x="92" y="201"/>
                    <a:pt x="98" y="172"/>
                  </a:cubicBezTo>
                  <a:cubicBezTo>
                    <a:pt x="100" y="163"/>
                    <a:pt x="101" y="158"/>
                    <a:pt x="102" y="153"/>
                  </a:cubicBezTo>
                  <a:cubicBezTo>
                    <a:pt x="108" y="148"/>
                    <a:pt x="111" y="145"/>
                    <a:pt x="113" y="143"/>
                  </a:cubicBezTo>
                  <a:cubicBezTo>
                    <a:pt x="114" y="142"/>
                    <a:pt x="115" y="142"/>
                    <a:pt x="115" y="141"/>
                  </a:cubicBezTo>
                  <a:cubicBezTo>
                    <a:pt x="115" y="142"/>
                    <a:pt x="115" y="144"/>
                    <a:pt x="115" y="144"/>
                  </a:cubicBezTo>
                  <a:lnTo>
                    <a:pt x="115" y="144"/>
                  </a:lnTo>
                  <a:cubicBezTo>
                    <a:pt x="115" y="144"/>
                    <a:pt x="113" y="154"/>
                    <a:pt x="120" y="160"/>
                  </a:cubicBezTo>
                  <a:cubicBezTo>
                    <a:pt x="128" y="165"/>
                    <a:pt x="134" y="164"/>
                    <a:pt x="146" y="148"/>
                  </a:cubicBezTo>
                  <a:cubicBezTo>
                    <a:pt x="157" y="131"/>
                    <a:pt x="159" y="128"/>
                    <a:pt x="159" y="128"/>
                  </a:cubicBezTo>
                  <a:cubicBezTo>
                    <a:pt x="159" y="128"/>
                    <a:pt x="158" y="136"/>
                    <a:pt x="157" y="145"/>
                  </a:cubicBezTo>
                  <a:cubicBezTo>
                    <a:pt x="156" y="155"/>
                    <a:pt x="158" y="170"/>
                    <a:pt x="171" y="177"/>
                  </a:cubicBezTo>
                  <a:cubicBezTo>
                    <a:pt x="184" y="185"/>
                    <a:pt x="187" y="175"/>
                    <a:pt x="190" y="169"/>
                  </a:cubicBezTo>
                  <a:cubicBezTo>
                    <a:pt x="193" y="163"/>
                    <a:pt x="207" y="139"/>
                    <a:pt x="211" y="131"/>
                  </a:cubicBezTo>
                  <a:cubicBezTo>
                    <a:pt x="214" y="123"/>
                    <a:pt x="221" y="116"/>
                    <a:pt x="221" y="116"/>
                  </a:cubicBezTo>
                  <a:cubicBezTo>
                    <a:pt x="221" y="116"/>
                    <a:pt x="219" y="124"/>
                    <a:pt x="218" y="132"/>
                  </a:cubicBezTo>
                  <a:cubicBezTo>
                    <a:pt x="216" y="140"/>
                    <a:pt x="216" y="152"/>
                    <a:pt x="215" y="165"/>
                  </a:cubicBezTo>
                  <a:cubicBezTo>
                    <a:pt x="214" y="177"/>
                    <a:pt x="217" y="181"/>
                    <a:pt x="217" y="181"/>
                  </a:cubicBezTo>
                  <a:cubicBezTo>
                    <a:pt x="222" y="189"/>
                    <a:pt x="245" y="167"/>
                    <a:pt x="255" y="159"/>
                  </a:cubicBezTo>
                  <a:cubicBezTo>
                    <a:pt x="261" y="154"/>
                    <a:pt x="268" y="148"/>
                    <a:pt x="274" y="142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113" name="Freeform 40"/>
            <p:cNvSpPr>
              <a:spLocks/>
            </p:cNvSpPr>
            <p:nvPr/>
          </p:nvSpPr>
          <p:spPr bwMode="auto">
            <a:xfrm>
              <a:off x="1256451" y="5372894"/>
              <a:ext cx="1588" cy="158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2 h 2"/>
                <a:gd name="T8" fmla="*/ 0 w 1"/>
                <a:gd name="T9" fmla="*/ 1 h 2"/>
                <a:gd name="T10" fmla="*/ 1 w 1"/>
                <a:gd name="T11" fmla="*/ 1 h 2"/>
                <a:gd name="T12" fmla="*/ 1 w 1"/>
                <a:gd name="T13" fmla="*/ 1 h 2"/>
                <a:gd name="T14" fmla="*/ 1 w 1"/>
                <a:gd name="T15" fmla="*/ 1 h 2"/>
                <a:gd name="T16" fmla="*/ 1 w 1"/>
                <a:gd name="T17" fmla="*/ 1 h 2"/>
                <a:gd name="T18" fmla="*/ 1 w 1"/>
                <a:gd name="T19" fmla="*/ 0 h 2"/>
                <a:gd name="T20" fmla="*/ 0 w 1"/>
                <a:gd name="T21" fmla="*/ 0 h 2"/>
                <a:gd name="T22" fmla="*/ 0 w 1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114" name="Freeform 41"/>
            <p:cNvSpPr>
              <a:spLocks noEditPoints="1"/>
            </p:cNvSpPr>
            <p:nvPr/>
          </p:nvSpPr>
          <p:spPr bwMode="auto">
            <a:xfrm>
              <a:off x="1162788" y="5266531"/>
              <a:ext cx="125413" cy="166688"/>
            </a:xfrm>
            <a:custGeom>
              <a:avLst/>
              <a:gdLst>
                <a:gd name="T0" fmla="*/ 97 w 131"/>
                <a:gd name="T1" fmla="*/ 97 h 174"/>
                <a:gd name="T2" fmla="*/ 97 w 131"/>
                <a:gd name="T3" fmla="*/ 76 h 174"/>
                <a:gd name="T4" fmla="*/ 97 w 131"/>
                <a:gd name="T5" fmla="*/ 88 h 174"/>
                <a:gd name="T6" fmla="*/ 96 w 131"/>
                <a:gd name="T7" fmla="*/ 93 h 174"/>
                <a:gd name="T8" fmla="*/ 94 w 131"/>
                <a:gd name="T9" fmla="*/ 136 h 174"/>
                <a:gd name="T10" fmla="*/ 94 w 131"/>
                <a:gd name="T11" fmla="*/ 139 h 174"/>
                <a:gd name="T12" fmla="*/ 92 w 131"/>
                <a:gd name="T13" fmla="*/ 136 h 174"/>
                <a:gd name="T14" fmla="*/ 33 w 131"/>
                <a:gd name="T15" fmla="*/ 51 h 174"/>
                <a:gd name="T16" fmla="*/ 7 w 131"/>
                <a:gd name="T17" fmla="*/ 91 h 174"/>
                <a:gd name="T18" fmla="*/ 33 w 131"/>
                <a:gd name="T19" fmla="*/ 51 h 174"/>
                <a:gd name="T20" fmla="*/ 124 w 131"/>
                <a:gd name="T21" fmla="*/ 7 h 174"/>
                <a:gd name="T22" fmla="*/ 113 w 131"/>
                <a:gd name="T23" fmla="*/ 19 h 174"/>
                <a:gd name="T24" fmla="*/ 114 w 131"/>
                <a:gd name="T25" fmla="*/ 66 h 174"/>
                <a:gd name="T26" fmla="*/ 112 w 131"/>
                <a:gd name="T27" fmla="*/ 65 h 174"/>
                <a:gd name="T28" fmla="*/ 111 w 131"/>
                <a:gd name="T29" fmla="*/ 63 h 174"/>
                <a:gd name="T30" fmla="*/ 110 w 131"/>
                <a:gd name="T31" fmla="*/ 63 h 174"/>
                <a:gd name="T32" fmla="*/ 100 w 131"/>
                <a:gd name="T33" fmla="*/ 64 h 174"/>
                <a:gd name="T34" fmla="*/ 100 w 131"/>
                <a:gd name="T35" fmla="*/ 59 h 174"/>
                <a:gd name="T36" fmla="*/ 126 w 131"/>
                <a:gd name="T37" fmla="*/ 19 h 174"/>
                <a:gd name="T38" fmla="*/ 98 w 131"/>
                <a:gd name="T39" fmla="*/ 3 h 174"/>
                <a:gd name="T40" fmla="*/ 92 w 131"/>
                <a:gd name="T41" fmla="*/ 13 h 174"/>
                <a:gd name="T42" fmla="*/ 91 w 131"/>
                <a:gd name="T43" fmla="*/ 19 h 174"/>
                <a:gd name="T44" fmla="*/ 71 w 131"/>
                <a:gd name="T45" fmla="*/ 64 h 174"/>
                <a:gd name="T46" fmla="*/ 61 w 131"/>
                <a:gd name="T47" fmla="*/ 72 h 174"/>
                <a:gd name="T48" fmla="*/ 61 w 131"/>
                <a:gd name="T49" fmla="*/ 74 h 174"/>
                <a:gd name="T50" fmla="*/ 62 w 131"/>
                <a:gd name="T51" fmla="*/ 75 h 174"/>
                <a:gd name="T52" fmla="*/ 54 w 131"/>
                <a:gd name="T53" fmla="*/ 95 h 174"/>
                <a:gd name="T54" fmla="*/ 56 w 131"/>
                <a:gd name="T55" fmla="*/ 44 h 174"/>
                <a:gd name="T56" fmla="*/ 53 w 131"/>
                <a:gd name="T57" fmla="*/ 39 h 174"/>
                <a:gd name="T58" fmla="*/ 49 w 131"/>
                <a:gd name="T59" fmla="*/ 39 h 174"/>
                <a:gd name="T60" fmla="*/ 41 w 131"/>
                <a:gd name="T61" fmla="*/ 40 h 174"/>
                <a:gd name="T62" fmla="*/ 35 w 131"/>
                <a:gd name="T63" fmla="*/ 40 h 174"/>
                <a:gd name="T64" fmla="*/ 2 w 131"/>
                <a:gd name="T65" fmla="*/ 94 h 174"/>
                <a:gd name="T66" fmla="*/ 32 w 131"/>
                <a:gd name="T67" fmla="*/ 122 h 174"/>
                <a:gd name="T68" fmla="*/ 76 w 131"/>
                <a:gd name="T69" fmla="*/ 87 h 174"/>
                <a:gd name="T70" fmla="*/ 73 w 131"/>
                <a:gd name="T71" fmla="*/ 128 h 174"/>
                <a:gd name="T72" fmla="*/ 72 w 131"/>
                <a:gd name="T73" fmla="*/ 144 h 174"/>
                <a:gd name="T74" fmla="*/ 75 w 131"/>
                <a:gd name="T75" fmla="*/ 171 h 174"/>
                <a:gd name="T76" fmla="*/ 84 w 131"/>
                <a:gd name="T77" fmla="*/ 174 h 174"/>
                <a:gd name="T78" fmla="*/ 91 w 131"/>
                <a:gd name="T79" fmla="*/ 173 h 174"/>
                <a:gd name="T80" fmla="*/ 93 w 131"/>
                <a:gd name="T81" fmla="*/ 164 h 174"/>
                <a:gd name="T82" fmla="*/ 95 w 131"/>
                <a:gd name="T83" fmla="*/ 144 h 174"/>
                <a:gd name="T84" fmla="*/ 96 w 131"/>
                <a:gd name="T85" fmla="*/ 150 h 174"/>
                <a:gd name="T86" fmla="*/ 97 w 131"/>
                <a:gd name="T87" fmla="*/ 139 h 174"/>
                <a:gd name="T88" fmla="*/ 97 w 131"/>
                <a:gd name="T89" fmla="*/ 136 h 174"/>
                <a:gd name="T90" fmla="*/ 94 w 131"/>
                <a:gd name="T91" fmla="*/ 128 h 174"/>
                <a:gd name="T92" fmla="*/ 93 w 131"/>
                <a:gd name="T93" fmla="*/ 122 h 174"/>
                <a:gd name="T94" fmla="*/ 95 w 131"/>
                <a:gd name="T95" fmla="*/ 110 h 174"/>
                <a:gd name="T96" fmla="*/ 97 w 131"/>
                <a:gd name="T97" fmla="*/ 103 h 174"/>
                <a:gd name="T98" fmla="*/ 98 w 131"/>
                <a:gd name="T99" fmla="*/ 109 h 174"/>
                <a:gd name="T100" fmla="*/ 99 w 131"/>
                <a:gd name="T101" fmla="*/ 104 h 174"/>
                <a:gd name="T102" fmla="*/ 98 w 131"/>
                <a:gd name="T103" fmla="*/ 100 h 174"/>
                <a:gd name="T104" fmla="*/ 98 w 131"/>
                <a:gd name="T105" fmla="*/ 97 h 174"/>
                <a:gd name="T106" fmla="*/ 99 w 131"/>
                <a:gd name="T107" fmla="*/ 97 h 174"/>
                <a:gd name="T108" fmla="*/ 99 w 131"/>
                <a:gd name="T109" fmla="*/ 96 h 174"/>
                <a:gd name="T110" fmla="*/ 98 w 131"/>
                <a:gd name="T111" fmla="*/ 94 h 174"/>
                <a:gd name="T112" fmla="*/ 101 w 131"/>
                <a:gd name="T113" fmla="*/ 75 h 174"/>
                <a:gd name="T114" fmla="*/ 114 w 131"/>
                <a:gd name="T115" fmla="*/ 69 h 174"/>
                <a:gd name="T116" fmla="*/ 113 w 131"/>
                <a:gd name="T117" fmla="*/ 6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1" h="174">
                  <a:moveTo>
                    <a:pt x="98" y="95"/>
                  </a:moveTo>
                  <a:lnTo>
                    <a:pt x="98" y="95"/>
                  </a:lnTo>
                  <a:cubicBezTo>
                    <a:pt x="97" y="96"/>
                    <a:pt x="97" y="97"/>
                    <a:pt x="97" y="97"/>
                  </a:cubicBezTo>
                  <a:cubicBezTo>
                    <a:pt x="96" y="97"/>
                    <a:pt x="95" y="98"/>
                    <a:pt x="95" y="96"/>
                  </a:cubicBezTo>
                  <a:cubicBezTo>
                    <a:pt x="96" y="84"/>
                    <a:pt x="97" y="77"/>
                    <a:pt x="97" y="77"/>
                  </a:cubicBezTo>
                  <a:cubicBezTo>
                    <a:pt x="97" y="77"/>
                    <a:pt x="97" y="77"/>
                    <a:pt x="97" y="76"/>
                  </a:cubicBezTo>
                  <a:cubicBezTo>
                    <a:pt x="97" y="77"/>
                    <a:pt x="97" y="80"/>
                    <a:pt x="98" y="81"/>
                  </a:cubicBezTo>
                  <a:cubicBezTo>
                    <a:pt x="98" y="83"/>
                    <a:pt x="97" y="84"/>
                    <a:pt x="97" y="86"/>
                  </a:cubicBezTo>
                  <a:cubicBezTo>
                    <a:pt x="97" y="87"/>
                    <a:pt x="98" y="87"/>
                    <a:pt x="97" y="88"/>
                  </a:cubicBezTo>
                  <a:cubicBezTo>
                    <a:pt x="97" y="89"/>
                    <a:pt x="96" y="90"/>
                    <a:pt x="97" y="91"/>
                  </a:cubicBezTo>
                  <a:cubicBezTo>
                    <a:pt x="97" y="92"/>
                    <a:pt x="98" y="92"/>
                    <a:pt x="98" y="92"/>
                  </a:cubicBezTo>
                  <a:cubicBezTo>
                    <a:pt x="97" y="92"/>
                    <a:pt x="96" y="92"/>
                    <a:pt x="96" y="93"/>
                  </a:cubicBezTo>
                  <a:cubicBezTo>
                    <a:pt x="96" y="93"/>
                    <a:pt x="97" y="94"/>
                    <a:pt x="97" y="94"/>
                  </a:cubicBezTo>
                  <a:cubicBezTo>
                    <a:pt x="97" y="94"/>
                    <a:pt x="98" y="94"/>
                    <a:pt x="98" y="95"/>
                  </a:cubicBezTo>
                  <a:close/>
                  <a:moveTo>
                    <a:pt x="94" y="136"/>
                  </a:moveTo>
                  <a:lnTo>
                    <a:pt x="94" y="136"/>
                  </a:lnTo>
                  <a:cubicBezTo>
                    <a:pt x="94" y="137"/>
                    <a:pt x="94" y="138"/>
                    <a:pt x="94" y="139"/>
                  </a:cubicBezTo>
                  <a:lnTo>
                    <a:pt x="94" y="139"/>
                  </a:lnTo>
                  <a:cubicBezTo>
                    <a:pt x="94" y="139"/>
                    <a:pt x="94" y="139"/>
                    <a:pt x="94" y="140"/>
                  </a:cubicBezTo>
                  <a:cubicBezTo>
                    <a:pt x="94" y="140"/>
                    <a:pt x="93" y="140"/>
                    <a:pt x="93" y="139"/>
                  </a:cubicBezTo>
                  <a:cubicBezTo>
                    <a:pt x="93" y="139"/>
                    <a:pt x="93" y="137"/>
                    <a:pt x="92" y="136"/>
                  </a:cubicBezTo>
                  <a:cubicBezTo>
                    <a:pt x="92" y="136"/>
                    <a:pt x="93" y="135"/>
                    <a:pt x="93" y="135"/>
                  </a:cubicBezTo>
                  <a:cubicBezTo>
                    <a:pt x="94" y="135"/>
                    <a:pt x="94" y="135"/>
                    <a:pt x="94" y="136"/>
                  </a:cubicBezTo>
                  <a:close/>
                  <a:moveTo>
                    <a:pt x="33" y="51"/>
                  </a:moveTo>
                  <a:lnTo>
                    <a:pt x="33" y="51"/>
                  </a:lnTo>
                  <a:cubicBezTo>
                    <a:pt x="32" y="53"/>
                    <a:pt x="29" y="69"/>
                    <a:pt x="29" y="69"/>
                  </a:cubicBezTo>
                  <a:cubicBezTo>
                    <a:pt x="29" y="69"/>
                    <a:pt x="13" y="86"/>
                    <a:pt x="7" y="91"/>
                  </a:cubicBezTo>
                  <a:cubicBezTo>
                    <a:pt x="1" y="95"/>
                    <a:pt x="14" y="72"/>
                    <a:pt x="19" y="64"/>
                  </a:cubicBezTo>
                  <a:cubicBezTo>
                    <a:pt x="24" y="57"/>
                    <a:pt x="30" y="52"/>
                    <a:pt x="32" y="50"/>
                  </a:cubicBezTo>
                  <a:cubicBezTo>
                    <a:pt x="33" y="49"/>
                    <a:pt x="34" y="48"/>
                    <a:pt x="33" y="51"/>
                  </a:cubicBezTo>
                  <a:close/>
                  <a:moveTo>
                    <a:pt x="113" y="19"/>
                  </a:moveTo>
                  <a:lnTo>
                    <a:pt x="113" y="19"/>
                  </a:lnTo>
                  <a:cubicBezTo>
                    <a:pt x="118" y="10"/>
                    <a:pt x="122" y="6"/>
                    <a:pt x="124" y="7"/>
                  </a:cubicBezTo>
                  <a:cubicBezTo>
                    <a:pt x="125" y="7"/>
                    <a:pt x="125" y="14"/>
                    <a:pt x="119" y="27"/>
                  </a:cubicBezTo>
                  <a:cubicBezTo>
                    <a:pt x="112" y="39"/>
                    <a:pt x="101" y="49"/>
                    <a:pt x="101" y="49"/>
                  </a:cubicBezTo>
                  <a:cubicBezTo>
                    <a:pt x="102" y="44"/>
                    <a:pt x="107" y="29"/>
                    <a:pt x="113" y="19"/>
                  </a:cubicBezTo>
                  <a:close/>
                  <a:moveTo>
                    <a:pt x="113" y="67"/>
                  </a:moveTo>
                  <a:lnTo>
                    <a:pt x="113" y="67"/>
                  </a:lnTo>
                  <a:cubicBezTo>
                    <a:pt x="114" y="67"/>
                    <a:pt x="114" y="66"/>
                    <a:pt x="114" y="66"/>
                  </a:cubicBezTo>
                  <a:lnTo>
                    <a:pt x="113" y="66"/>
                  </a:lnTo>
                  <a:lnTo>
                    <a:pt x="113" y="66"/>
                  </a:lnTo>
                  <a:lnTo>
                    <a:pt x="112" y="65"/>
                  </a:lnTo>
                  <a:lnTo>
                    <a:pt x="112" y="65"/>
                  </a:lnTo>
                  <a:lnTo>
                    <a:pt x="112" y="64"/>
                  </a:lnTo>
                  <a:lnTo>
                    <a:pt x="111" y="63"/>
                  </a:lnTo>
                  <a:lnTo>
                    <a:pt x="111" y="63"/>
                  </a:lnTo>
                  <a:lnTo>
                    <a:pt x="110" y="63"/>
                  </a:lnTo>
                  <a:cubicBezTo>
                    <a:pt x="111" y="63"/>
                    <a:pt x="111" y="62"/>
                    <a:pt x="110" y="63"/>
                  </a:cubicBezTo>
                  <a:cubicBezTo>
                    <a:pt x="109" y="63"/>
                    <a:pt x="109" y="63"/>
                    <a:pt x="108" y="63"/>
                  </a:cubicBezTo>
                  <a:cubicBezTo>
                    <a:pt x="107" y="63"/>
                    <a:pt x="104" y="64"/>
                    <a:pt x="100" y="64"/>
                  </a:cubicBezTo>
                  <a:lnTo>
                    <a:pt x="100" y="64"/>
                  </a:lnTo>
                  <a:cubicBezTo>
                    <a:pt x="100" y="63"/>
                    <a:pt x="100" y="63"/>
                    <a:pt x="100" y="62"/>
                  </a:cubicBezTo>
                  <a:cubicBezTo>
                    <a:pt x="101" y="62"/>
                    <a:pt x="100" y="61"/>
                    <a:pt x="101" y="61"/>
                  </a:cubicBezTo>
                  <a:cubicBezTo>
                    <a:pt x="101" y="60"/>
                    <a:pt x="101" y="59"/>
                    <a:pt x="100" y="59"/>
                  </a:cubicBezTo>
                  <a:lnTo>
                    <a:pt x="100" y="57"/>
                  </a:lnTo>
                  <a:cubicBezTo>
                    <a:pt x="100" y="57"/>
                    <a:pt x="103" y="53"/>
                    <a:pt x="107" y="49"/>
                  </a:cubicBezTo>
                  <a:cubicBezTo>
                    <a:pt x="110" y="45"/>
                    <a:pt x="121" y="33"/>
                    <a:pt x="126" y="19"/>
                  </a:cubicBezTo>
                  <a:cubicBezTo>
                    <a:pt x="131" y="6"/>
                    <a:pt x="128" y="5"/>
                    <a:pt x="124" y="2"/>
                  </a:cubicBezTo>
                  <a:cubicBezTo>
                    <a:pt x="119" y="0"/>
                    <a:pt x="113" y="1"/>
                    <a:pt x="107" y="2"/>
                  </a:cubicBezTo>
                  <a:cubicBezTo>
                    <a:pt x="107" y="2"/>
                    <a:pt x="99" y="3"/>
                    <a:pt x="98" y="3"/>
                  </a:cubicBezTo>
                  <a:cubicBezTo>
                    <a:pt x="96" y="3"/>
                    <a:pt x="95" y="4"/>
                    <a:pt x="95" y="5"/>
                  </a:cubicBezTo>
                  <a:cubicBezTo>
                    <a:pt x="95" y="6"/>
                    <a:pt x="94" y="7"/>
                    <a:pt x="93" y="9"/>
                  </a:cubicBezTo>
                  <a:cubicBezTo>
                    <a:pt x="93" y="10"/>
                    <a:pt x="92" y="12"/>
                    <a:pt x="92" y="13"/>
                  </a:cubicBezTo>
                  <a:cubicBezTo>
                    <a:pt x="91" y="14"/>
                    <a:pt x="90" y="17"/>
                    <a:pt x="90" y="17"/>
                  </a:cubicBezTo>
                  <a:lnTo>
                    <a:pt x="92" y="16"/>
                  </a:lnTo>
                  <a:cubicBezTo>
                    <a:pt x="92" y="17"/>
                    <a:pt x="92" y="18"/>
                    <a:pt x="91" y="19"/>
                  </a:cubicBezTo>
                  <a:cubicBezTo>
                    <a:pt x="91" y="19"/>
                    <a:pt x="90" y="23"/>
                    <a:pt x="88" y="28"/>
                  </a:cubicBezTo>
                  <a:cubicBezTo>
                    <a:pt x="86" y="32"/>
                    <a:pt x="80" y="47"/>
                    <a:pt x="78" y="52"/>
                  </a:cubicBezTo>
                  <a:cubicBezTo>
                    <a:pt x="75" y="56"/>
                    <a:pt x="73" y="61"/>
                    <a:pt x="71" y="64"/>
                  </a:cubicBezTo>
                  <a:cubicBezTo>
                    <a:pt x="70" y="67"/>
                    <a:pt x="70" y="68"/>
                    <a:pt x="68" y="69"/>
                  </a:cubicBezTo>
                  <a:cubicBezTo>
                    <a:pt x="65" y="69"/>
                    <a:pt x="64" y="69"/>
                    <a:pt x="63" y="70"/>
                  </a:cubicBezTo>
                  <a:cubicBezTo>
                    <a:pt x="62" y="70"/>
                    <a:pt x="63" y="71"/>
                    <a:pt x="61" y="72"/>
                  </a:cubicBezTo>
                  <a:lnTo>
                    <a:pt x="62" y="72"/>
                  </a:lnTo>
                  <a:cubicBezTo>
                    <a:pt x="61" y="73"/>
                    <a:pt x="61" y="73"/>
                    <a:pt x="62" y="73"/>
                  </a:cubicBezTo>
                  <a:lnTo>
                    <a:pt x="61" y="74"/>
                  </a:lnTo>
                  <a:lnTo>
                    <a:pt x="62" y="74"/>
                  </a:lnTo>
                  <a:lnTo>
                    <a:pt x="61" y="75"/>
                  </a:lnTo>
                  <a:lnTo>
                    <a:pt x="62" y="75"/>
                  </a:lnTo>
                  <a:cubicBezTo>
                    <a:pt x="62" y="75"/>
                    <a:pt x="62" y="76"/>
                    <a:pt x="63" y="76"/>
                  </a:cubicBezTo>
                  <a:cubicBezTo>
                    <a:pt x="63" y="76"/>
                    <a:pt x="64" y="77"/>
                    <a:pt x="65" y="77"/>
                  </a:cubicBezTo>
                  <a:cubicBezTo>
                    <a:pt x="65" y="77"/>
                    <a:pt x="55" y="92"/>
                    <a:pt x="54" y="95"/>
                  </a:cubicBezTo>
                  <a:cubicBezTo>
                    <a:pt x="53" y="98"/>
                    <a:pt x="52" y="98"/>
                    <a:pt x="53" y="93"/>
                  </a:cubicBezTo>
                  <a:cubicBezTo>
                    <a:pt x="53" y="89"/>
                    <a:pt x="53" y="63"/>
                    <a:pt x="55" y="57"/>
                  </a:cubicBezTo>
                  <a:cubicBezTo>
                    <a:pt x="57" y="51"/>
                    <a:pt x="59" y="47"/>
                    <a:pt x="56" y="44"/>
                  </a:cubicBezTo>
                  <a:cubicBezTo>
                    <a:pt x="56" y="43"/>
                    <a:pt x="55" y="42"/>
                    <a:pt x="55" y="41"/>
                  </a:cubicBezTo>
                  <a:lnTo>
                    <a:pt x="54" y="40"/>
                  </a:lnTo>
                  <a:cubicBezTo>
                    <a:pt x="54" y="40"/>
                    <a:pt x="54" y="40"/>
                    <a:pt x="53" y="39"/>
                  </a:cubicBezTo>
                  <a:cubicBezTo>
                    <a:pt x="53" y="39"/>
                    <a:pt x="52" y="39"/>
                    <a:pt x="51" y="39"/>
                  </a:cubicBezTo>
                  <a:lnTo>
                    <a:pt x="51" y="39"/>
                  </a:lnTo>
                  <a:cubicBezTo>
                    <a:pt x="50" y="39"/>
                    <a:pt x="50" y="39"/>
                    <a:pt x="49" y="39"/>
                  </a:cubicBezTo>
                  <a:cubicBezTo>
                    <a:pt x="48" y="39"/>
                    <a:pt x="47" y="39"/>
                    <a:pt x="47" y="39"/>
                  </a:cubicBezTo>
                  <a:cubicBezTo>
                    <a:pt x="46" y="40"/>
                    <a:pt x="45" y="40"/>
                    <a:pt x="44" y="40"/>
                  </a:cubicBezTo>
                  <a:cubicBezTo>
                    <a:pt x="43" y="40"/>
                    <a:pt x="42" y="41"/>
                    <a:pt x="41" y="40"/>
                  </a:cubicBezTo>
                  <a:lnTo>
                    <a:pt x="40" y="40"/>
                  </a:lnTo>
                  <a:lnTo>
                    <a:pt x="39" y="40"/>
                  </a:lnTo>
                  <a:cubicBezTo>
                    <a:pt x="37" y="41"/>
                    <a:pt x="37" y="41"/>
                    <a:pt x="35" y="40"/>
                  </a:cubicBezTo>
                  <a:cubicBezTo>
                    <a:pt x="33" y="40"/>
                    <a:pt x="32" y="42"/>
                    <a:pt x="23" y="49"/>
                  </a:cubicBezTo>
                  <a:cubicBezTo>
                    <a:pt x="14" y="57"/>
                    <a:pt x="6" y="75"/>
                    <a:pt x="4" y="81"/>
                  </a:cubicBezTo>
                  <a:cubicBezTo>
                    <a:pt x="2" y="87"/>
                    <a:pt x="0" y="90"/>
                    <a:pt x="2" y="94"/>
                  </a:cubicBezTo>
                  <a:cubicBezTo>
                    <a:pt x="5" y="97"/>
                    <a:pt x="10" y="94"/>
                    <a:pt x="14" y="90"/>
                  </a:cubicBezTo>
                  <a:cubicBezTo>
                    <a:pt x="19" y="85"/>
                    <a:pt x="28" y="79"/>
                    <a:pt x="28" y="79"/>
                  </a:cubicBezTo>
                  <a:cubicBezTo>
                    <a:pt x="28" y="93"/>
                    <a:pt x="31" y="115"/>
                    <a:pt x="32" y="122"/>
                  </a:cubicBezTo>
                  <a:cubicBezTo>
                    <a:pt x="33" y="128"/>
                    <a:pt x="44" y="132"/>
                    <a:pt x="50" y="131"/>
                  </a:cubicBezTo>
                  <a:cubicBezTo>
                    <a:pt x="56" y="130"/>
                    <a:pt x="60" y="117"/>
                    <a:pt x="64" y="109"/>
                  </a:cubicBezTo>
                  <a:cubicBezTo>
                    <a:pt x="67" y="102"/>
                    <a:pt x="75" y="88"/>
                    <a:pt x="76" y="87"/>
                  </a:cubicBezTo>
                  <a:cubicBezTo>
                    <a:pt x="75" y="88"/>
                    <a:pt x="75" y="90"/>
                    <a:pt x="75" y="91"/>
                  </a:cubicBezTo>
                  <a:cubicBezTo>
                    <a:pt x="75" y="91"/>
                    <a:pt x="74" y="106"/>
                    <a:pt x="73" y="123"/>
                  </a:cubicBezTo>
                  <a:cubicBezTo>
                    <a:pt x="73" y="123"/>
                    <a:pt x="73" y="127"/>
                    <a:pt x="73" y="128"/>
                  </a:cubicBezTo>
                  <a:cubicBezTo>
                    <a:pt x="74" y="129"/>
                    <a:pt x="74" y="131"/>
                    <a:pt x="74" y="133"/>
                  </a:cubicBezTo>
                  <a:cubicBezTo>
                    <a:pt x="74" y="135"/>
                    <a:pt x="74" y="140"/>
                    <a:pt x="74" y="142"/>
                  </a:cubicBezTo>
                  <a:cubicBezTo>
                    <a:pt x="74" y="145"/>
                    <a:pt x="72" y="146"/>
                    <a:pt x="72" y="144"/>
                  </a:cubicBezTo>
                  <a:cubicBezTo>
                    <a:pt x="72" y="143"/>
                    <a:pt x="72" y="143"/>
                    <a:pt x="72" y="142"/>
                  </a:cubicBezTo>
                  <a:cubicBezTo>
                    <a:pt x="71" y="150"/>
                    <a:pt x="71" y="157"/>
                    <a:pt x="71" y="161"/>
                  </a:cubicBezTo>
                  <a:cubicBezTo>
                    <a:pt x="71" y="168"/>
                    <a:pt x="74" y="170"/>
                    <a:pt x="75" y="171"/>
                  </a:cubicBezTo>
                  <a:cubicBezTo>
                    <a:pt x="75" y="171"/>
                    <a:pt x="76" y="170"/>
                    <a:pt x="77" y="172"/>
                  </a:cubicBezTo>
                  <a:cubicBezTo>
                    <a:pt x="77" y="172"/>
                    <a:pt x="78" y="173"/>
                    <a:pt x="81" y="173"/>
                  </a:cubicBezTo>
                  <a:cubicBezTo>
                    <a:pt x="83" y="173"/>
                    <a:pt x="83" y="174"/>
                    <a:pt x="84" y="174"/>
                  </a:cubicBezTo>
                  <a:cubicBezTo>
                    <a:pt x="84" y="174"/>
                    <a:pt x="84" y="172"/>
                    <a:pt x="85" y="172"/>
                  </a:cubicBezTo>
                  <a:cubicBezTo>
                    <a:pt x="86" y="172"/>
                    <a:pt x="87" y="172"/>
                    <a:pt x="88" y="173"/>
                  </a:cubicBezTo>
                  <a:cubicBezTo>
                    <a:pt x="89" y="173"/>
                    <a:pt x="90" y="172"/>
                    <a:pt x="91" y="173"/>
                  </a:cubicBezTo>
                  <a:cubicBezTo>
                    <a:pt x="91" y="173"/>
                    <a:pt x="91" y="173"/>
                    <a:pt x="91" y="173"/>
                  </a:cubicBezTo>
                  <a:cubicBezTo>
                    <a:pt x="91" y="173"/>
                    <a:pt x="92" y="173"/>
                    <a:pt x="92" y="171"/>
                  </a:cubicBezTo>
                  <a:cubicBezTo>
                    <a:pt x="92" y="169"/>
                    <a:pt x="93" y="167"/>
                    <a:pt x="93" y="164"/>
                  </a:cubicBezTo>
                  <a:cubicBezTo>
                    <a:pt x="93" y="161"/>
                    <a:pt x="93" y="155"/>
                    <a:pt x="93" y="146"/>
                  </a:cubicBezTo>
                  <a:lnTo>
                    <a:pt x="94" y="146"/>
                  </a:lnTo>
                  <a:cubicBezTo>
                    <a:pt x="94" y="145"/>
                    <a:pt x="94" y="144"/>
                    <a:pt x="95" y="144"/>
                  </a:cubicBezTo>
                  <a:cubicBezTo>
                    <a:pt x="96" y="144"/>
                    <a:pt x="95" y="145"/>
                    <a:pt x="95" y="147"/>
                  </a:cubicBezTo>
                  <a:cubicBezTo>
                    <a:pt x="95" y="149"/>
                    <a:pt x="94" y="152"/>
                    <a:pt x="95" y="153"/>
                  </a:cubicBezTo>
                  <a:cubicBezTo>
                    <a:pt x="95" y="154"/>
                    <a:pt x="96" y="153"/>
                    <a:pt x="96" y="150"/>
                  </a:cubicBezTo>
                  <a:cubicBezTo>
                    <a:pt x="96" y="148"/>
                    <a:pt x="96" y="147"/>
                    <a:pt x="96" y="145"/>
                  </a:cubicBezTo>
                  <a:cubicBezTo>
                    <a:pt x="96" y="144"/>
                    <a:pt x="95" y="141"/>
                    <a:pt x="96" y="140"/>
                  </a:cubicBezTo>
                  <a:cubicBezTo>
                    <a:pt x="96" y="139"/>
                    <a:pt x="96" y="138"/>
                    <a:pt x="97" y="139"/>
                  </a:cubicBezTo>
                  <a:cubicBezTo>
                    <a:pt x="98" y="139"/>
                    <a:pt x="99" y="139"/>
                    <a:pt x="99" y="139"/>
                  </a:cubicBezTo>
                  <a:cubicBezTo>
                    <a:pt x="99" y="139"/>
                    <a:pt x="99" y="138"/>
                    <a:pt x="98" y="137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7" y="136"/>
                    <a:pt x="95" y="138"/>
                    <a:pt x="95" y="136"/>
                  </a:cubicBezTo>
                  <a:cubicBezTo>
                    <a:pt x="95" y="134"/>
                    <a:pt x="95" y="133"/>
                    <a:pt x="95" y="131"/>
                  </a:cubicBezTo>
                  <a:cubicBezTo>
                    <a:pt x="95" y="129"/>
                    <a:pt x="94" y="129"/>
                    <a:pt x="94" y="128"/>
                  </a:cubicBezTo>
                  <a:cubicBezTo>
                    <a:pt x="95" y="127"/>
                    <a:pt x="95" y="127"/>
                    <a:pt x="95" y="127"/>
                  </a:cubicBezTo>
                  <a:cubicBezTo>
                    <a:pt x="95" y="127"/>
                    <a:pt x="95" y="125"/>
                    <a:pt x="95" y="125"/>
                  </a:cubicBezTo>
                  <a:cubicBezTo>
                    <a:pt x="94" y="124"/>
                    <a:pt x="93" y="124"/>
                    <a:pt x="93" y="122"/>
                  </a:cubicBezTo>
                  <a:cubicBezTo>
                    <a:pt x="93" y="120"/>
                    <a:pt x="93" y="118"/>
                    <a:pt x="93" y="116"/>
                  </a:cubicBezTo>
                  <a:cubicBezTo>
                    <a:pt x="93" y="116"/>
                    <a:pt x="94" y="115"/>
                    <a:pt x="95" y="113"/>
                  </a:cubicBezTo>
                  <a:cubicBezTo>
                    <a:pt x="97" y="112"/>
                    <a:pt x="96" y="112"/>
                    <a:pt x="95" y="110"/>
                  </a:cubicBezTo>
                  <a:cubicBezTo>
                    <a:pt x="94" y="109"/>
                    <a:pt x="95" y="108"/>
                    <a:pt x="95" y="105"/>
                  </a:cubicBezTo>
                  <a:lnTo>
                    <a:pt x="95" y="103"/>
                  </a:lnTo>
                  <a:cubicBezTo>
                    <a:pt x="95" y="103"/>
                    <a:pt x="96" y="102"/>
                    <a:pt x="97" y="103"/>
                  </a:cubicBezTo>
                  <a:cubicBezTo>
                    <a:pt x="98" y="103"/>
                    <a:pt x="97" y="105"/>
                    <a:pt x="97" y="106"/>
                  </a:cubicBezTo>
                  <a:cubicBezTo>
                    <a:pt x="97" y="107"/>
                    <a:pt x="97" y="108"/>
                    <a:pt x="97" y="108"/>
                  </a:cubicBezTo>
                  <a:lnTo>
                    <a:pt x="98" y="109"/>
                  </a:lnTo>
                  <a:cubicBezTo>
                    <a:pt x="98" y="110"/>
                    <a:pt x="99" y="109"/>
                    <a:pt x="99" y="108"/>
                  </a:cubicBezTo>
                  <a:cubicBezTo>
                    <a:pt x="98" y="106"/>
                    <a:pt x="99" y="105"/>
                    <a:pt x="99" y="105"/>
                  </a:cubicBezTo>
                  <a:cubicBezTo>
                    <a:pt x="98" y="105"/>
                    <a:pt x="98" y="105"/>
                    <a:pt x="99" y="104"/>
                  </a:cubicBezTo>
                  <a:cubicBezTo>
                    <a:pt x="100" y="103"/>
                    <a:pt x="99" y="103"/>
                    <a:pt x="99" y="101"/>
                  </a:cubicBezTo>
                  <a:cubicBezTo>
                    <a:pt x="99" y="100"/>
                    <a:pt x="99" y="100"/>
                    <a:pt x="99" y="100"/>
                  </a:cubicBezTo>
                  <a:cubicBezTo>
                    <a:pt x="99" y="100"/>
                    <a:pt x="98" y="103"/>
                    <a:pt x="98" y="100"/>
                  </a:cubicBezTo>
                  <a:cubicBezTo>
                    <a:pt x="97" y="99"/>
                    <a:pt x="98" y="98"/>
                    <a:pt x="98" y="97"/>
                  </a:cubicBezTo>
                  <a:lnTo>
                    <a:pt x="98" y="97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9" y="97"/>
                  </a:lnTo>
                  <a:lnTo>
                    <a:pt x="99" y="97"/>
                  </a:lnTo>
                  <a:lnTo>
                    <a:pt x="99" y="97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8" y="96"/>
                  </a:lnTo>
                  <a:lnTo>
                    <a:pt x="98" y="96"/>
                  </a:lnTo>
                  <a:cubicBezTo>
                    <a:pt x="98" y="96"/>
                    <a:pt x="98" y="95"/>
                    <a:pt x="98" y="94"/>
                  </a:cubicBezTo>
                  <a:cubicBezTo>
                    <a:pt x="99" y="91"/>
                    <a:pt x="100" y="89"/>
                    <a:pt x="100" y="86"/>
                  </a:cubicBezTo>
                  <a:cubicBezTo>
                    <a:pt x="100" y="83"/>
                    <a:pt x="101" y="79"/>
                    <a:pt x="101" y="79"/>
                  </a:cubicBezTo>
                  <a:lnTo>
                    <a:pt x="101" y="75"/>
                  </a:lnTo>
                  <a:cubicBezTo>
                    <a:pt x="102" y="75"/>
                    <a:pt x="103" y="75"/>
                    <a:pt x="103" y="75"/>
                  </a:cubicBezTo>
                  <a:cubicBezTo>
                    <a:pt x="109" y="73"/>
                    <a:pt x="114" y="69"/>
                    <a:pt x="114" y="69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69"/>
                    <a:pt x="111" y="70"/>
                    <a:pt x="113" y="69"/>
                  </a:cubicBezTo>
                  <a:cubicBezTo>
                    <a:pt x="114" y="68"/>
                    <a:pt x="114" y="67"/>
                    <a:pt x="114" y="67"/>
                  </a:cubicBezTo>
                  <a:cubicBezTo>
                    <a:pt x="114" y="67"/>
                    <a:pt x="113" y="68"/>
                    <a:pt x="113" y="67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115" name="Freeform 42"/>
            <p:cNvSpPr>
              <a:spLocks/>
            </p:cNvSpPr>
            <p:nvPr/>
          </p:nvSpPr>
          <p:spPr bwMode="auto">
            <a:xfrm>
              <a:off x="1256451" y="5387181"/>
              <a:ext cx="0" cy="3175"/>
            </a:xfrm>
            <a:custGeom>
              <a:avLst/>
              <a:gdLst>
                <a:gd name="T0" fmla="*/ 1 w 1"/>
                <a:gd name="T1" fmla="*/ 1 h 4"/>
                <a:gd name="T2" fmla="*/ 1 w 1"/>
                <a:gd name="T3" fmla="*/ 1 h 4"/>
                <a:gd name="T4" fmla="*/ 0 w 1"/>
                <a:gd name="T5" fmla="*/ 0 h 4"/>
                <a:gd name="T6" fmla="*/ 0 w 1"/>
                <a:gd name="T7" fmla="*/ 3 h 4"/>
                <a:gd name="T8" fmla="*/ 1 w 1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1"/>
                  </a:moveTo>
                  <a:lnTo>
                    <a:pt x="1" y="1"/>
                  </a:lnTo>
                  <a:lnTo>
                    <a:pt x="0" y="0"/>
                  </a:lnTo>
                  <a:cubicBezTo>
                    <a:pt x="0" y="0"/>
                    <a:pt x="0" y="2"/>
                    <a:pt x="0" y="3"/>
                  </a:cubicBezTo>
                  <a:cubicBezTo>
                    <a:pt x="1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  <p:sp>
          <p:nvSpPr>
            <p:cNvPr id="116" name="Freeform 43"/>
            <p:cNvSpPr>
              <a:spLocks/>
            </p:cNvSpPr>
            <p:nvPr/>
          </p:nvSpPr>
          <p:spPr bwMode="auto">
            <a:xfrm>
              <a:off x="1254863" y="5377656"/>
              <a:ext cx="1588" cy="3175"/>
            </a:xfrm>
            <a:custGeom>
              <a:avLst/>
              <a:gdLst>
                <a:gd name="T0" fmla="*/ 1 w 2"/>
                <a:gd name="T1" fmla="*/ 3 h 4"/>
                <a:gd name="T2" fmla="*/ 1 w 2"/>
                <a:gd name="T3" fmla="*/ 3 h 4"/>
                <a:gd name="T4" fmla="*/ 1 w 2"/>
                <a:gd name="T5" fmla="*/ 3 h 4"/>
                <a:gd name="T6" fmla="*/ 1 w 2"/>
                <a:gd name="T7" fmla="*/ 2 h 4"/>
                <a:gd name="T8" fmla="*/ 1 w 2"/>
                <a:gd name="T9" fmla="*/ 2 h 4"/>
                <a:gd name="T10" fmla="*/ 2 w 2"/>
                <a:gd name="T11" fmla="*/ 1 h 4"/>
                <a:gd name="T12" fmla="*/ 2 w 2"/>
                <a:gd name="T13" fmla="*/ 0 h 4"/>
                <a:gd name="T14" fmla="*/ 0 w 2"/>
                <a:gd name="T15" fmla="*/ 1 h 4"/>
                <a:gd name="T16" fmla="*/ 0 w 2"/>
                <a:gd name="T17" fmla="*/ 3 h 4"/>
                <a:gd name="T18" fmla="*/ 1 w 2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1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  <a:cubicBezTo>
                    <a:pt x="1" y="0"/>
                    <a:pt x="0" y="1"/>
                    <a:pt x="0" y="1"/>
                  </a:cubicBezTo>
                  <a:lnTo>
                    <a:pt x="0" y="3"/>
                  </a:lnTo>
                  <a:cubicBezTo>
                    <a:pt x="0" y="3"/>
                    <a:pt x="0" y="4"/>
                    <a:pt x="1" y="3"/>
                  </a:cubicBezTo>
                  <a:close/>
                </a:path>
              </a:pathLst>
            </a:custGeom>
            <a:solidFill>
              <a:srgbClr val="090F1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0027" tIns="65013" rIns="130027" bIns="65013" numCol="1" anchor="t" anchorCtr="0" compatLnSpc="1">
              <a:prstTxWarp prst="textNoShape">
                <a:avLst/>
              </a:prstTxWarp>
            </a:bodyPr>
            <a:lstStyle/>
            <a:p>
              <a:endParaRPr lang="fr-FR" sz="3640"/>
            </a:p>
          </p:txBody>
        </p:sp>
      </p:grpSp>
      <p:cxnSp>
        <p:nvCxnSpPr>
          <p:cNvPr id="40" name="Connecteur droit 39"/>
          <p:cNvCxnSpPr/>
          <p:nvPr/>
        </p:nvCxnSpPr>
        <p:spPr>
          <a:xfrm>
            <a:off x="4273363" y="1645998"/>
            <a:ext cx="7536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6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2" b="8869"/>
          <a:stretch/>
        </p:blipFill>
        <p:spPr bwMode="auto">
          <a:xfrm>
            <a:off x="4251014" y="2452696"/>
            <a:ext cx="1812024" cy="126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4" b="439"/>
          <a:stretch/>
        </p:blipFill>
        <p:spPr bwMode="auto">
          <a:xfrm>
            <a:off x="4257170" y="6783445"/>
            <a:ext cx="1799703" cy="165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ZoneTexte 55"/>
          <p:cNvSpPr txBox="1"/>
          <p:nvPr/>
        </p:nvSpPr>
        <p:spPr>
          <a:xfrm>
            <a:off x="4712028" y="8501193"/>
            <a:ext cx="889987" cy="398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Les Ultimes</a:t>
            </a:r>
          </a:p>
          <a:p>
            <a:pPr algn="ctr"/>
            <a:r>
              <a:rPr lang="fr-FR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Paris, France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4540509" y="3717549"/>
            <a:ext cx="1233030" cy="398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Restaurant Porte 12</a:t>
            </a:r>
          </a:p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Paris, France</a:t>
            </a:r>
            <a:endParaRPr lang="fr-FR" sz="995" i="1" dirty="0">
              <a:latin typeface="Chronicle Display Light" charset="0"/>
              <a:ea typeface="Chronicle Display Light" charset="0"/>
              <a:cs typeface="Chronicle Display Light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582990" y="6298157"/>
            <a:ext cx="1148071" cy="398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Bar &amp; Co</a:t>
            </a:r>
          </a:p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Helsinki, Finlande</a:t>
            </a:r>
            <a:endParaRPr lang="fr-FR" sz="995" i="1" dirty="0">
              <a:latin typeface="Chronicle Display Light" charset="0"/>
              <a:ea typeface="Chronicle Display Light" charset="0"/>
              <a:cs typeface="Chronicle Display Light" charset="0"/>
            </a:endParaRPr>
          </a:p>
        </p:txBody>
      </p:sp>
      <p:pic>
        <p:nvPicPr>
          <p:cNvPr id="59" name="Picture 9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 t="945" r="26577" b="5466"/>
          <a:stretch/>
        </p:blipFill>
        <p:spPr bwMode="auto">
          <a:xfrm>
            <a:off x="6229248" y="2452700"/>
            <a:ext cx="1774610" cy="291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ZoneTexte 59"/>
          <p:cNvSpPr txBox="1"/>
          <p:nvPr/>
        </p:nvSpPr>
        <p:spPr>
          <a:xfrm>
            <a:off x="6420721" y="5650430"/>
            <a:ext cx="1326004" cy="398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Ambassade de France</a:t>
            </a:r>
          </a:p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Rome, Italie</a:t>
            </a:r>
            <a:endParaRPr lang="fr-FR" sz="995" i="1" dirty="0">
              <a:latin typeface="Chronicle Display Light" charset="0"/>
              <a:ea typeface="Chronicle Display Light" charset="0"/>
              <a:cs typeface="Chronicle Display Light" charset="0"/>
            </a:endParaRPr>
          </a:p>
        </p:txBody>
      </p:sp>
      <p:pic>
        <p:nvPicPr>
          <p:cNvPr id="62" name="Picture 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710" y="7318942"/>
            <a:ext cx="1793557" cy="102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" t="13695" r="2570" b="-12"/>
          <a:stretch/>
        </p:blipFill>
        <p:spPr bwMode="auto">
          <a:xfrm>
            <a:off x="10072929" y="6005673"/>
            <a:ext cx="1755991" cy="10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ZoneTexte 65"/>
          <p:cNvSpPr txBox="1"/>
          <p:nvPr/>
        </p:nvSpPr>
        <p:spPr>
          <a:xfrm>
            <a:off x="8146898" y="6696109"/>
            <a:ext cx="1765956" cy="55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Arnold Shuset office hotel</a:t>
            </a:r>
          </a:p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By Planoform</a:t>
            </a:r>
          </a:p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Stockholm, Suède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8428668" y="4411307"/>
            <a:ext cx="1225015" cy="398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Suite Novotel Accor</a:t>
            </a:r>
          </a:p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La Haye, Pays-Bas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0062396" y="7008067"/>
            <a:ext cx="1764445" cy="55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Club Med</a:t>
            </a:r>
          </a:p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100  </a:t>
            </a:r>
            <a:r>
              <a:rPr lang="fr-FR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agences</a:t>
            </a:r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 &amp; corners </a:t>
            </a:r>
          </a:p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Club Med, Europe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8129463" y="8342288"/>
            <a:ext cx="1734769" cy="398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Mas de la Fouque</a:t>
            </a:r>
          </a:p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Les Saintes-Marie-de-la-</a:t>
            </a:r>
            <a:r>
              <a:rPr lang="en-US" sz="995" i="1" dirty="0" err="1">
                <a:latin typeface="Chronicle Display Light" charset="0"/>
                <a:ea typeface="Chronicle Display Light" charset="0"/>
                <a:cs typeface="Chronicle Display Light" charset="0"/>
              </a:rPr>
              <a:t>Mer</a:t>
            </a:r>
            <a:endParaRPr lang="en-US" sz="995" i="1" dirty="0">
              <a:latin typeface="Chronicle Display Light" charset="0"/>
              <a:ea typeface="Chronicle Display Light" charset="0"/>
              <a:cs typeface="Chronicle Display Light" charset="0"/>
            </a:endParaRPr>
          </a:p>
        </p:txBody>
      </p:sp>
      <p:pic>
        <p:nvPicPr>
          <p:cNvPr id="72" name="Picture 8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801" y="4306800"/>
            <a:ext cx="1750040" cy="122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8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397" y="2437969"/>
            <a:ext cx="1750040" cy="130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ZoneTexte 73"/>
          <p:cNvSpPr txBox="1"/>
          <p:nvPr/>
        </p:nvSpPr>
        <p:spPr>
          <a:xfrm>
            <a:off x="10298567" y="5529902"/>
            <a:ext cx="1353255" cy="398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Showroom Paul Smith</a:t>
            </a:r>
          </a:p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Paris, France</a:t>
            </a:r>
            <a:endParaRPr lang="fr-FR" sz="995" i="1" dirty="0">
              <a:latin typeface="Chronicle Display Light" charset="0"/>
              <a:ea typeface="Chronicle Display Light" charset="0"/>
              <a:cs typeface="Chronicle Display Light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10075486" y="3739668"/>
            <a:ext cx="1736952" cy="55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MAJE</a:t>
            </a:r>
          </a:p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150 boutiques </a:t>
            </a:r>
            <a:r>
              <a:rPr lang="en-US" sz="995" i="1" dirty="0" err="1">
                <a:latin typeface="Chronicle Display Light" charset="0"/>
                <a:ea typeface="Chronicle Display Light" charset="0"/>
                <a:cs typeface="Chronicle Display Light" charset="0"/>
              </a:rPr>
              <a:t>en</a:t>
            </a:r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 France</a:t>
            </a:r>
          </a:p>
          <a:p>
            <a:pPr algn="ctr"/>
            <a:r>
              <a:rPr lang="en-US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et à </a:t>
            </a:r>
            <a:r>
              <a:rPr lang="fr-FR" sz="995" i="1" dirty="0">
                <a:latin typeface="Chronicle Display Light" charset="0"/>
                <a:ea typeface="Chronicle Display Light" charset="0"/>
                <a:cs typeface="Chronicle Display Light" charset="0"/>
              </a:rPr>
              <a:t>l’étranger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10076798" y="1834686"/>
            <a:ext cx="1732912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8" b="1" dirty="0">
                <a:latin typeface="TSTAR" charset="0"/>
                <a:ea typeface="TSTAR" charset="0"/>
                <a:cs typeface="TSTAR" charset="0"/>
              </a:rPr>
              <a:t>RETAIL &amp; DEPARTMENT STORES</a:t>
            </a:r>
            <a:endParaRPr lang="fr-FR" sz="1138" b="1" dirty="0">
              <a:latin typeface="TSTAR" charset="0"/>
              <a:ea typeface="TSTAR" charset="0"/>
              <a:cs typeface="TSTAR" charset="0"/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6229249" y="1918705"/>
            <a:ext cx="1763763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8" b="1" dirty="0">
                <a:latin typeface="TSTAR" charset="0"/>
                <a:ea typeface="TSTAR" charset="0"/>
                <a:cs typeface="TSTAR" charset="0"/>
              </a:rPr>
              <a:t>ESPACES INSTITUTIONNELS</a:t>
            </a:r>
            <a:endParaRPr lang="fr-FR" sz="1138" b="1" dirty="0">
              <a:latin typeface="TSTAR" charset="0"/>
              <a:ea typeface="TSTAR" charset="0"/>
              <a:cs typeface="TSTAR" charset="0"/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4254318" y="1918705"/>
            <a:ext cx="1808720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38" b="1" dirty="0">
                <a:latin typeface="TSTAR" charset="0"/>
                <a:ea typeface="TSTAR" charset="0"/>
                <a:cs typeface="TSTAR" charset="0"/>
              </a:rPr>
              <a:t>RESTAURANTS</a:t>
            </a:r>
          </a:p>
        </p:txBody>
      </p:sp>
      <p:sp>
        <p:nvSpPr>
          <p:cNvPr id="136" name="ZoneTexte 135"/>
          <p:cNvSpPr txBox="1"/>
          <p:nvPr/>
        </p:nvSpPr>
        <p:spPr>
          <a:xfrm>
            <a:off x="8159231" y="1918705"/>
            <a:ext cx="1753626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8" b="1" dirty="0">
                <a:latin typeface="TSTAR" charset="0"/>
                <a:ea typeface="TSTAR" charset="0"/>
                <a:cs typeface="TSTAR" charset="0"/>
              </a:rPr>
              <a:t>HOTELS</a:t>
            </a:r>
            <a:endParaRPr lang="fr-FR" sz="1138" b="1" dirty="0">
              <a:latin typeface="TSTAR" charset="0"/>
              <a:ea typeface="TSTAR" charset="0"/>
              <a:cs typeface="TSTAR" charset="0"/>
            </a:endParaRPr>
          </a:p>
        </p:txBody>
      </p:sp>
      <p:pic>
        <p:nvPicPr>
          <p:cNvPr id="133" name="Picture 6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7" b="401"/>
          <a:stretch/>
        </p:blipFill>
        <p:spPr bwMode="auto">
          <a:xfrm>
            <a:off x="8159231" y="2452696"/>
            <a:ext cx="1750040" cy="19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6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9" t="11047" r="779" b="14154"/>
          <a:stretch/>
        </p:blipFill>
        <p:spPr bwMode="auto">
          <a:xfrm>
            <a:off x="8146898" y="4863404"/>
            <a:ext cx="1793992" cy="185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Image 1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54" b="37362"/>
          <a:stretch/>
        </p:blipFill>
        <p:spPr>
          <a:xfrm>
            <a:off x="4257170" y="4137641"/>
            <a:ext cx="1799703" cy="2152846"/>
          </a:xfrm>
          <a:prstGeom prst="rect">
            <a:avLst/>
          </a:prstGeom>
        </p:spPr>
      </p:pic>
      <p:pic>
        <p:nvPicPr>
          <p:cNvPr id="119" name="Image 1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20" name="Rectangle 29">
            <a:hlinkClick r:id="rId14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Rectangle 29">
            <a:hlinkClick r:id="rId15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52214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60" grpId="0"/>
      <p:bldP spid="66" grpId="0"/>
      <p:bldP spid="67" grpId="0"/>
      <p:bldP spid="68" grpId="0"/>
      <p:bldP spid="69" grpId="0"/>
      <p:bldP spid="74" grpId="0"/>
      <p:bldP spid="75" grpId="0"/>
      <p:bldP spid="77" grpId="0"/>
      <p:bldP spid="134" grpId="0"/>
      <p:bldP spid="135" grpId="0"/>
      <p:bldP spid="1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687306" y="1523417"/>
            <a:ext cx="2772832" cy="1209484"/>
            <a:chOff x="687306" y="1523417"/>
            <a:chExt cx="2772832" cy="1209484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795296" y="2732901"/>
              <a:ext cx="79129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/>
            <p:cNvSpPr/>
            <p:nvPr/>
          </p:nvSpPr>
          <p:spPr>
            <a:xfrm>
              <a:off x="687306" y="1523417"/>
              <a:ext cx="277283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latin typeface="TSTAR Headline" charset="0"/>
                  <a:ea typeface="TSTAR Headline" charset="0"/>
                  <a:cs typeface="TSTAR Headline" charset="0"/>
                </a:rPr>
                <a:t>Top 5 des projets 2016</a:t>
              </a:r>
            </a:p>
          </p:txBody>
        </p:sp>
      </p:grpSp>
      <p:sp>
        <p:nvSpPr>
          <p:cNvPr id="77" name="ZoneTexte 76"/>
          <p:cNvSpPr txBox="1"/>
          <p:nvPr/>
        </p:nvSpPr>
        <p:spPr>
          <a:xfrm>
            <a:off x="8246786" y="1650168"/>
            <a:ext cx="1402903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8" b="1" dirty="0">
                <a:latin typeface="TSTAR" charset="0"/>
                <a:ea typeface="TSTAR" charset="0"/>
                <a:cs typeface="TSTAR" charset="0"/>
              </a:rPr>
              <a:t>AL SHAHAMA</a:t>
            </a:r>
          </a:p>
          <a:p>
            <a:pPr algn="ctr"/>
            <a:r>
              <a:rPr lang="en-US" sz="1138" b="1" dirty="0">
                <a:latin typeface="TSTAR" charset="0"/>
                <a:ea typeface="TSTAR" charset="0"/>
                <a:cs typeface="TSTAR" charset="0"/>
              </a:rPr>
              <a:t>PALACE</a:t>
            </a:r>
            <a:endParaRPr lang="fr-FR" sz="1138" b="1" dirty="0">
              <a:latin typeface="TSTAR" charset="0"/>
              <a:ea typeface="TSTAR" charset="0"/>
              <a:cs typeface="TSTAR" charset="0"/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5131947" y="1650167"/>
            <a:ext cx="1427878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8" b="1" dirty="0">
                <a:latin typeface="TSTAR" charset="0"/>
                <a:ea typeface="TSTAR" charset="0"/>
                <a:cs typeface="TSTAR" charset="0"/>
              </a:rPr>
              <a:t>AMBASSADE DE</a:t>
            </a:r>
          </a:p>
          <a:p>
            <a:pPr algn="ctr"/>
            <a:r>
              <a:rPr lang="en-US" sz="1138" b="1" dirty="0">
                <a:latin typeface="TSTAR" charset="0"/>
                <a:ea typeface="TSTAR" charset="0"/>
                <a:cs typeface="TSTAR" charset="0"/>
              </a:rPr>
              <a:t>YAOUNDE</a:t>
            </a:r>
            <a:endParaRPr lang="fr-FR" sz="1138" b="1" dirty="0">
              <a:latin typeface="TSTAR" charset="0"/>
              <a:ea typeface="TSTAR" charset="0"/>
              <a:cs typeface="TSTAR" charset="0"/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3533116" y="1650168"/>
            <a:ext cx="1464274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38" b="1" dirty="0">
                <a:latin typeface="TSTAR" charset="0"/>
                <a:ea typeface="TSTAR" charset="0"/>
                <a:cs typeface="TSTAR" charset="0"/>
              </a:rPr>
              <a:t>HOTEL ROYAL</a:t>
            </a:r>
          </a:p>
          <a:p>
            <a:pPr algn="ctr"/>
            <a:r>
              <a:rPr lang="fr-FR" sz="1138" b="1" dirty="0">
                <a:latin typeface="TSTAR" charset="0"/>
                <a:ea typeface="TSTAR" charset="0"/>
                <a:cs typeface="TSTAR" charset="0"/>
              </a:rPr>
              <a:t>MIRABEAU</a:t>
            </a:r>
          </a:p>
        </p:txBody>
      </p:sp>
      <p:sp>
        <p:nvSpPr>
          <p:cNvPr id="136" name="ZoneTexte 135"/>
          <p:cNvSpPr txBox="1"/>
          <p:nvPr/>
        </p:nvSpPr>
        <p:spPr>
          <a:xfrm>
            <a:off x="6694387" y="1650167"/>
            <a:ext cx="1419673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8" b="1" dirty="0">
                <a:latin typeface="TSTAR" charset="0"/>
                <a:ea typeface="TSTAR" charset="0"/>
                <a:cs typeface="TSTAR" charset="0"/>
              </a:rPr>
              <a:t>HOTEL IBIS STYLES</a:t>
            </a:r>
          </a:p>
          <a:p>
            <a:pPr algn="ctr"/>
            <a:r>
              <a:rPr lang="en-US" sz="1138" b="1" dirty="0">
                <a:latin typeface="TSTAR" charset="0"/>
                <a:ea typeface="TSTAR" charset="0"/>
                <a:cs typeface="TSTAR" charset="0"/>
              </a:rPr>
              <a:t>PARIS NATION</a:t>
            </a:r>
            <a:endParaRPr lang="fr-FR" sz="1138" b="1" dirty="0">
              <a:latin typeface="TSTAR" charset="0"/>
              <a:ea typeface="TSTAR" charset="0"/>
              <a:cs typeface="TSTAR" charset="0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3533114" y="3511896"/>
            <a:ext cx="1572238" cy="4302338"/>
          </a:xfrm>
          <a:custGeom>
            <a:avLst/>
            <a:gdLst>
              <a:gd name="connsiteX0" fmla="*/ 0 w 1691542"/>
              <a:gd name="connsiteY0" fmla="*/ 0 h 2864527"/>
              <a:gd name="connsiteX1" fmla="*/ 1691542 w 1691542"/>
              <a:gd name="connsiteY1" fmla="*/ 0 h 2864527"/>
              <a:gd name="connsiteX2" fmla="*/ 1691542 w 1691542"/>
              <a:gd name="connsiteY2" fmla="*/ 2864527 h 2864527"/>
              <a:gd name="connsiteX3" fmla="*/ 0 w 1691542"/>
              <a:gd name="connsiteY3" fmla="*/ 2864527 h 2864527"/>
              <a:gd name="connsiteX4" fmla="*/ 0 w 1691542"/>
              <a:gd name="connsiteY4" fmla="*/ 0 h 286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542" h="2864527">
                <a:moveTo>
                  <a:pt x="0" y="0"/>
                </a:moveTo>
                <a:lnTo>
                  <a:pt x="1691542" y="0"/>
                </a:lnTo>
                <a:lnTo>
                  <a:pt x="1691542" y="2864527"/>
                </a:lnTo>
                <a:lnTo>
                  <a:pt x="0" y="28645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730" tIns="39730" rIns="39730" bIns="39730" numCol="1" spcCol="1270" anchor="t" anchorCtr="0">
            <a:noAutofit/>
          </a:bodyPr>
          <a:lstStyle/>
          <a:p>
            <a:pPr marL="0" lvl="1" defTabSz="695287">
              <a:spcBef>
                <a:spcPct val="0"/>
              </a:spcBef>
            </a:pPr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Nombre de rouleaux:</a:t>
            </a:r>
          </a:p>
          <a:p>
            <a:pPr marL="0" lvl="1" defTabSz="695287">
              <a:spcBef>
                <a:spcPct val="0"/>
              </a:spcBef>
            </a:pPr>
            <a:r>
              <a:rPr lang="fr-FR" sz="1280" dirty="0">
                <a:latin typeface="TSTAR Headline"/>
                <a:cs typeface="Arial" panose="020B0604020202020204" pitchFamily="34" charset="0"/>
              </a:rPr>
              <a:t>782 papiers peints JUNGLE</a:t>
            </a:r>
            <a:br>
              <a:rPr lang="fr-FR" sz="1280" b="1" dirty="0">
                <a:latin typeface="TSTAR Headline"/>
                <a:cs typeface="Arial" panose="020B0604020202020204" pitchFamily="34" charset="0"/>
              </a:rPr>
            </a:br>
            <a:endParaRPr lang="fr-FR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marL="0" lvl="1" defTabSz="663683">
              <a:spcBef>
                <a:spcPct val="0"/>
              </a:spcBef>
            </a:pPr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Localisation: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Aix En Provence</a:t>
            </a:r>
            <a:br>
              <a:rPr lang="fr-FR" sz="1280" b="1" dirty="0">
                <a:latin typeface="TSTAR Headline"/>
                <a:cs typeface="Arial" panose="020B0604020202020204" pitchFamily="34" charset="0"/>
              </a:rPr>
            </a:br>
            <a:endParaRPr lang="fr-FR" sz="1280" b="1" dirty="0">
              <a:latin typeface="TSTAR Headline"/>
              <a:cs typeface="Arial" panose="020B0604020202020204" pitchFamily="34" charset="0"/>
            </a:endParaRPr>
          </a:p>
          <a:p>
            <a:pPr marL="0" lvl="1" defTabSz="663683">
              <a:spcBef>
                <a:spcPct val="0"/>
              </a:spcBef>
            </a:pPr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Prescripteur: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Tatiana De Pertat</a:t>
            </a:r>
          </a:p>
          <a:p>
            <a:pPr marL="0" lvl="1" defTabSz="663683">
              <a:spcBef>
                <a:spcPct val="0"/>
              </a:spcBef>
            </a:pPr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marL="0" lvl="1" defTabSz="663683">
              <a:spcBef>
                <a:spcPct val="0"/>
              </a:spcBef>
            </a:pPr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marL="0" lvl="1" defTabSz="663683">
              <a:spcBef>
                <a:spcPct val="0"/>
              </a:spcBef>
            </a:pPr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Acheteur: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Nouveaux Espaces</a:t>
            </a:r>
          </a:p>
          <a:p>
            <a:pPr marL="0" lvl="1" defTabSz="663683">
              <a:spcBef>
                <a:spcPct val="0"/>
              </a:spcBef>
            </a:pPr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marL="0" lvl="1" defTabSz="663683">
              <a:spcBef>
                <a:spcPct val="0"/>
              </a:spcBef>
            </a:pPr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marL="0" lvl="1" defTabSz="663683">
              <a:spcBef>
                <a:spcPct val="0"/>
              </a:spcBef>
            </a:pPr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Client: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Leon Grosse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31948" y="2092294"/>
            <a:ext cx="1417184" cy="121254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677650"/>
              <a:satOff val="25000"/>
              <a:lumOff val="-3676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6669098" y="2092290"/>
            <a:ext cx="1442058" cy="123383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000" r="-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Rectangle 21"/>
          <p:cNvSpPr/>
          <p:nvPr/>
        </p:nvSpPr>
        <p:spPr>
          <a:xfrm>
            <a:off x="8260307" y="2092290"/>
            <a:ext cx="1391583" cy="1190644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2032949"/>
              <a:satOff val="75000"/>
              <a:lumOff val="-11029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9801045" y="2092294"/>
            <a:ext cx="1391254" cy="1190361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</p:sp>
      <p:sp>
        <p:nvSpPr>
          <p:cNvPr id="139" name="ZoneTexte 138"/>
          <p:cNvSpPr txBox="1"/>
          <p:nvPr/>
        </p:nvSpPr>
        <p:spPr>
          <a:xfrm>
            <a:off x="9782413" y="1650168"/>
            <a:ext cx="1402903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8" b="1" dirty="0">
                <a:latin typeface="TSTAR" charset="0"/>
                <a:ea typeface="TSTAR" charset="0"/>
                <a:cs typeface="TSTAR" charset="0"/>
              </a:rPr>
              <a:t>IBIS STYLES PARIS</a:t>
            </a:r>
          </a:p>
          <a:p>
            <a:pPr algn="ctr"/>
            <a:r>
              <a:rPr lang="en-US" sz="1138" b="1" dirty="0">
                <a:latin typeface="TSTAR" charset="0"/>
                <a:ea typeface="TSTAR" charset="0"/>
                <a:cs typeface="TSTAR" charset="0"/>
              </a:rPr>
              <a:t>MAIRIE DE CLICHY</a:t>
            </a:r>
            <a:endParaRPr lang="fr-FR" sz="1138" b="1" dirty="0">
              <a:latin typeface="TSTAR" charset="0"/>
              <a:ea typeface="TSTAR" charset="0"/>
              <a:cs typeface="TSTAR" charset="0"/>
            </a:endParaRPr>
          </a:p>
        </p:txBody>
      </p:sp>
      <p:sp>
        <p:nvSpPr>
          <p:cNvPr id="140" name="Forme libre 139"/>
          <p:cNvSpPr/>
          <p:nvPr/>
        </p:nvSpPr>
        <p:spPr>
          <a:xfrm>
            <a:off x="5105352" y="3511896"/>
            <a:ext cx="1448855" cy="3897881"/>
          </a:xfrm>
          <a:custGeom>
            <a:avLst/>
            <a:gdLst>
              <a:gd name="connsiteX0" fmla="*/ 0 w 1691542"/>
              <a:gd name="connsiteY0" fmla="*/ 0 h 2864527"/>
              <a:gd name="connsiteX1" fmla="*/ 1691542 w 1691542"/>
              <a:gd name="connsiteY1" fmla="*/ 0 h 2864527"/>
              <a:gd name="connsiteX2" fmla="*/ 1691542 w 1691542"/>
              <a:gd name="connsiteY2" fmla="*/ 2864527 h 2864527"/>
              <a:gd name="connsiteX3" fmla="*/ 0 w 1691542"/>
              <a:gd name="connsiteY3" fmla="*/ 2864527 h 2864527"/>
              <a:gd name="connsiteX4" fmla="*/ 0 w 1691542"/>
              <a:gd name="connsiteY4" fmla="*/ 0 h 286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542" h="2864527">
                <a:moveTo>
                  <a:pt x="0" y="0"/>
                </a:moveTo>
                <a:lnTo>
                  <a:pt x="1691542" y="0"/>
                </a:lnTo>
                <a:lnTo>
                  <a:pt x="1691542" y="2864527"/>
                </a:lnTo>
                <a:lnTo>
                  <a:pt x="0" y="28645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730" tIns="39730" rIns="39730" bIns="39730" numCol="1" spcCol="1270" anchor="t" anchorCtr="0">
            <a:noAutofit/>
          </a:bodyPr>
          <a:lstStyle/>
          <a:p>
            <a:pPr marL="0" lvl="1" defTabSz="663683">
              <a:spcBef>
                <a:spcPct val="0"/>
              </a:spcBef>
            </a:pPr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Nombre de pièces: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11 canapés GRID</a:t>
            </a:r>
          </a:p>
          <a:p>
            <a:pPr lvl="0"/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lvl="0"/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lvl="0"/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Localisation: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Cameroun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endParaRPr lang="fr-FR" sz="1280" b="1" dirty="0">
              <a:latin typeface="TSTAR Headline"/>
              <a:cs typeface="Arial" panose="020B0604020202020204" pitchFamily="34" charset="0"/>
            </a:endParaRPr>
          </a:p>
          <a:p>
            <a:pPr lvl="0"/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Prescripteur: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MAE</a:t>
            </a:r>
          </a:p>
          <a:p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Acheteur: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MAE</a:t>
            </a:r>
          </a:p>
          <a:p>
            <a:pPr lvl="0"/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lvl="0"/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lvl="0"/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Client: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MAE</a:t>
            </a:r>
          </a:p>
          <a:p>
            <a:endParaRPr lang="fr-FR" sz="1280" i="1" dirty="0" err="1">
              <a:latin typeface="TSTAR Light" panose="02000806030000020004" pitchFamily="50" charset="0"/>
              <a:cs typeface="Arial" panose="020B0604020202020204" pitchFamily="34" charset="0"/>
            </a:endParaRPr>
          </a:p>
        </p:txBody>
      </p:sp>
      <p:sp>
        <p:nvSpPr>
          <p:cNvPr id="141" name="Forme libre 140"/>
          <p:cNvSpPr/>
          <p:nvPr/>
        </p:nvSpPr>
        <p:spPr>
          <a:xfrm>
            <a:off x="6665699" y="3511900"/>
            <a:ext cx="1448855" cy="4693680"/>
          </a:xfrm>
          <a:custGeom>
            <a:avLst/>
            <a:gdLst>
              <a:gd name="connsiteX0" fmla="*/ 0 w 1691542"/>
              <a:gd name="connsiteY0" fmla="*/ 0 h 2864527"/>
              <a:gd name="connsiteX1" fmla="*/ 1691542 w 1691542"/>
              <a:gd name="connsiteY1" fmla="*/ 0 h 2864527"/>
              <a:gd name="connsiteX2" fmla="*/ 1691542 w 1691542"/>
              <a:gd name="connsiteY2" fmla="*/ 2864527 h 2864527"/>
              <a:gd name="connsiteX3" fmla="*/ 0 w 1691542"/>
              <a:gd name="connsiteY3" fmla="*/ 2864527 h 2864527"/>
              <a:gd name="connsiteX4" fmla="*/ 0 w 1691542"/>
              <a:gd name="connsiteY4" fmla="*/ 0 h 286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542" h="2864527">
                <a:moveTo>
                  <a:pt x="0" y="0"/>
                </a:moveTo>
                <a:lnTo>
                  <a:pt x="1691542" y="0"/>
                </a:lnTo>
                <a:lnTo>
                  <a:pt x="1691542" y="2864527"/>
                </a:lnTo>
                <a:lnTo>
                  <a:pt x="0" y="28645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730" tIns="39730" rIns="39730" bIns="39730" numCol="1" spcCol="1270" anchor="t" anchorCtr="0">
            <a:noAutofit/>
          </a:bodyPr>
          <a:lstStyle/>
          <a:p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Nombre de pièces: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104 tables HOLLO OR &amp; NOIR</a:t>
            </a:r>
          </a:p>
          <a:p>
            <a:endParaRPr lang="fr-FR" sz="1280" dirty="0">
              <a:latin typeface="TSTAR Headline"/>
              <a:cs typeface="Arial" panose="020B0604020202020204" pitchFamily="34" charset="0"/>
            </a:endParaRPr>
          </a:p>
          <a:p>
            <a:pPr lvl="0"/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Localisation: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Paris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endParaRPr lang="fr-FR" sz="1280" b="1" dirty="0">
              <a:latin typeface="TSTAR Headline"/>
              <a:cs typeface="Arial" panose="020B0604020202020204" pitchFamily="34" charset="0"/>
            </a:endParaRPr>
          </a:p>
          <a:p>
            <a:pPr lvl="0"/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Prescripteur: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Accor</a:t>
            </a:r>
          </a:p>
          <a:p>
            <a:pPr lvl="0"/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lvl="0"/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Acheteur: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Accor</a:t>
            </a:r>
          </a:p>
          <a:p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Client: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GB Ingénierie</a:t>
            </a:r>
          </a:p>
          <a:p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</p:txBody>
      </p:sp>
      <p:sp>
        <p:nvSpPr>
          <p:cNvPr id="142" name="Forme libre 141"/>
          <p:cNvSpPr/>
          <p:nvPr/>
        </p:nvSpPr>
        <p:spPr>
          <a:xfrm>
            <a:off x="8233712" y="3511896"/>
            <a:ext cx="1448855" cy="4529569"/>
          </a:xfrm>
          <a:custGeom>
            <a:avLst/>
            <a:gdLst>
              <a:gd name="connsiteX0" fmla="*/ 0 w 1691542"/>
              <a:gd name="connsiteY0" fmla="*/ 0 h 2864527"/>
              <a:gd name="connsiteX1" fmla="*/ 1691542 w 1691542"/>
              <a:gd name="connsiteY1" fmla="*/ 0 h 2864527"/>
              <a:gd name="connsiteX2" fmla="*/ 1691542 w 1691542"/>
              <a:gd name="connsiteY2" fmla="*/ 2864527 h 2864527"/>
              <a:gd name="connsiteX3" fmla="*/ 0 w 1691542"/>
              <a:gd name="connsiteY3" fmla="*/ 2864527 h 2864527"/>
              <a:gd name="connsiteX4" fmla="*/ 0 w 1691542"/>
              <a:gd name="connsiteY4" fmla="*/ 0 h 286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542" h="2864527">
                <a:moveTo>
                  <a:pt x="0" y="0"/>
                </a:moveTo>
                <a:lnTo>
                  <a:pt x="1691542" y="0"/>
                </a:lnTo>
                <a:lnTo>
                  <a:pt x="1691542" y="2864527"/>
                </a:lnTo>
                <a:lnTo>
                  <a:pt x="0" y="28645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730" tIns="39730" rIns="39730" bIns="39730" numCol="1" spcCol="1270" anchor="t" anchorCtr="0">
            <a:noAutofit/>
          </a:bodyPr>
          <a:lstStyle/>
          <a:p>
            <a:pPr lvl="0"/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Nombre de pièces: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25 luminaires VERTIGO</a:t>
            </a:r>
            <a:br>
              <a:rPr lang="fr-FR" sz="1280" dirty="0">
                <a:latin typeface="TSTAR Headline"/>
                <a:cs typeface="Arial" panose="020B0604020202020204" pitchFamily="34" charset="0"/>
              </a:rPr>
            </a:br>
            <a:endParaRPr lang="fr-FR" sz="1280" dirty="0">
              <a:latin typeface="TSTAR Headline"/>
              <a:cs typeface="Arial" panose="020B0604020202020204" pitchFamily="34" charset="0"/>
            </a:endParaRPr>
          </a:p>
          <a:p>
            <a:pPr lvl="0"/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Localisation: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Abu Dhabi</a:t>
            </a:r>
            <a:br>
              <a:rPr lang="fr-FR" sz="1280" dirty="0">
                <a:latin typeface="TSTAR Headline"/>
                <a:cs typeface="Arial" panose="020B0604020202020204" pitchFamily="34" charset="0"/>
              </a:rPr>
            </a:br>
            <a:endParaRPr lang="fr-FR" sz="1280" dirty="0">
              <a:latin typeface="TSTAR Headline"/>
              <a:cs typeface="Arial" panose="020B0604020202020204" pitchFamily="34" charset="0"/>
            </a:endParaRPr>
          </a:p>
          <a:p>
            <a:pPr lvl="0"/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Prescripteur: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 err="1">
                <a:latin typeface="TSTAR Headline"/>
                <a:cs typeface="Arial" panose="020B0604020202020204" pitchFamily="34" charset="0"/>
              </a:rPr>
              <a:t>Ewan</a:t>
            </a:r>
            <a:r>
              <a:rPr lang="fr-FR" sz="1280" dirty="0">
                <a:latin typeface="TSTAR Headline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fr-FR" sz="1280" dirty="0">
                <a:latin typeface="TSTAR Headline"/>
                <a:cs typeface="Arial" panose="020B0604020202020204" pitchFamily="34" charset="0"/>
              </a:rPr>
              <a:t>Architectural</a:t>
            </a:r>
          </a:p>
          <a:p>
            <a:pPr lvl="0"/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lvl="0"/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Acheteur: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Gulf House Engineering </a:t>
            </a:r>
            <a:br>
              <a:rPr lang="fr-FR" sz="1280" dirty="0">
                <a:latin typeface="TSTAR Headline"/>
                <a:cs typeface="Arial" panose="020B0604020202020204" pitchFamily="34" charset="0"/>
              </a:rPr>
            </a:br>
            <a:endParaRPr lang="fr-FR" sz="1280" dirty="0">
              <a:latin typeface="TSTAR Headline"/>
              <a:cs typeface="Arial" panose="020B0604020202020204" pitchFamily="34" charset="0"/>
            </a:endParaRPr>
          </a:p>
          <a:p>
            <a:pPr lvl="0"/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Client: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Al Shahama Palace</a:t>
            </a:r>
          </a:p>
          <a:p>
            <a:endParaRPr lang="fr-FR" sz="1280" i="1" dirty="0" err="1">
              <a:latin typeface="TSTAR Light" panose="02000806030000020004" pitchFamily="50" charset="0"/>
              <a:cs typeface="Arial" panose="020B0604020202020204" pitchFamily="34" charset="0"/>
            </a:endParaRPr>
          </a:p>
        </p:txBody>
      </p:sp>
      <p:sp>
        <p:nvSpPr>
          <p:cNvPr id="143" name="Forme libre 142"/>
          <p:cNvSpPr/>
          <p:nvPr/>
        </p:nvSpPr>
        <p:spPr>
          <a:xfrm>
            <a:off x="9774446" y="3511896"/>
            <a:ext cx="1448855" cy="5047151"/>
          </a:xfrm>
          <a:custGeom>
            <a:avLst/>
            <a:gdLst>
              <a:gd name="connsiteX0" fmla="*/ 0 w 1691542"/>
              <a:gd name="connsiteY0" fmla="*/ 0 h 2864527"/>
              <a:gd name="connsiteX1" fmla="*/ 1691542 w 1691542"/>
              <a:gd name="connsiteY1" fmla="*/ 0 h 2864527"/>
              <a:gd name="connsiteX2" fmla="*/ 1691542 w 1691542"/>
              <a:gd name="connsiteY2" fmla="*/ 2864527 h 2864527"/>
              <a:gd name="connsiteX3" fmla="*/ 0 w 1691542"/>
              <a:gd name="connsiteY3" fmla="*/ 2864527 h 2864527"/>
              <a:gd name="connsiteX4" fmla="*/ 0 w 1691542"/>
              <a:gd name="connsiteY4" fmla="*/ 0 h 286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542" h="2864527">
                <a:moveTo>
                  <a:pt x="0" y="0"/>
                </a:moveTo>
                <a:lnTo>
                  <a:pt x="1691542" y="0"/>
                </a:lnTo>
                <a:lnTo>
                  <a:pt x="1691542" y="2864527"/>
                </a:lnTo>
                <a:lnTo>
                  <a:pt x="0" y="28645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730" tIns="39730" rIns="39730" bIns="39730" numCol="1" spcCol="1270" anchor="t" anchorCtr="0">
            <a:noAutofit/>
          </a:bodyPr>
          <a:lstStyle/>
          <a:p>
            <a:pPr lvl="0"/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Nombre de pièces: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68 luminaires GRILLO (sur mesure)</a:t>
            </a:r>
            <a:br>
              <a:rPr lang="fr-FR" sz="1280" b="1" dirty="0">
                <a:latin typeface="TSTAR Headline"/>
                <a:cs typeface="Arial" panose="020B0604020202020204" pitchFamily="34" charset="0"/>
              </a:rPr>
            </a:br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lvl="0"/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Localisation: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Paris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endParaRPr lang="fr-FR" sz="1280" b="1" dirty="0">
              <a:latin typeface="TSTAR Headline"/>
              <a:cs typeface="Arial" panose="020B0604020202020204" pitchFamily="34" charset="0"/>
            </a:endParaRPr>
          </a:p>
          <a:p>
            <a:pPr lvl="0"/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Prescripteur: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Accor</a:t>
            </a:r>
          </a:p>
          <a:p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Acheteur: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Accor</a:t>
            </a:r>
          </a:p>
          <a:p>
            <a:pPr lvl="0"/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lvl="0"/>
            <a:endParaRPr lang="fr-FR" sz="1280" i="1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lvl="0"/>
            <a: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  <a:t>Client: </a:t>
            </a:r>
            <a:br>
              <a:rPr lang="fr-FR" sz="1280" i="1" dirty="0">
                <a:latin typeface="TSTAR Light" panose="02000806030000020004" pitchFamily="50" charset="0"/>
                <a:cs typeface="Arial" panose="020B0604020202020204" pitchFamily="34" charset="0"/>
              </a:rPr>
            </a:br>
            <a:r>
              <a:rPr lang="fr-FR" sz="1280" dirty="0">
                <a:latin typeface="TSTAR Headline"/>
                <a:cs typeface="Arial" panose="020B0604020202020204" pitchFamily="34" charset="0"/>
              </a:rPr>
              <a:t>Bruder</a:t>
            </a:r>
          </a:p>
          <a:p>
            <a:endParaRPr lang="fr-FR" sz="1280" i="1" dirty="0" err="1">
              <a:latin typeface="TSTAR Light" panose="02000806030000020004" pitchFamily="50" charset="0"/>
              <a:cs typeface="Arial" panose="020B0604020202020204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5529900" y="181716"/>
            <a:ext cx="1527854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CONTRACT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r="6678"/>
          <a:stretch/>
        </p:blipFill>
        <p:spPr>
          <a:xfrm>
            <a:off x="3533114" y="2092290"/>
            <a:ext cx="1457590" cy="1239646"/>
          </a:xfrm>
          <a:prstGeom prst="rect">
            <a:avLst/>
          </a:prstGeom>
        </p:spPr>
      </p:pic>
      <p:pic>
        <p:nvPicPr>
          <p:cNvPr id="24" name="Imag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25" name="Rectangle 29">
            <a:hlinkClick r:id="rId9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9">
            <a:hlinkClick r:id="rId10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48377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34" grpId="0"/>
      <p:bldP spid="135" grpId="0"/>
      <p:bldP spid="136" grpId="0"/>
      <p:bldP spid="7" grpId="0"/>
      <p:bldP spid="139" grpId="0"/>
      <p:bldP spid="140" grpId="0"/>
      <p:bldP spid="141" grpId="0"/>
      <p:bldP spid="142" grpId="0"/>
      <p:bldP spid="1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687306" y="1523415"/>
            <a:ext cx="2772832" cy="667295"/>
            <a:chOff x="687306" y="1523415"/>
            <a:chExt cx="2772832" cy="667295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795292" y="2190710"/>
              <a:ext cx="224845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87306" y="1523415"/>
              <a:ext cx="27728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latin typeface="TSTAR Headline" charset="0"/>
                  <a:ea typeface="TSTAR Headline" charset="0"/>
                  <a:cs typeface="TSTAR Headline" charset="0"/>
                </a:rPr>
                <a:t>CUSTOMISATION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8799765" y="1654714"/>
            <a:ext cx="3294258" cy="573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GRILLO IBIS STYLE</a:t>
            </a:r>
          </a:p>
          <a:p>
            <a:r>
              <a:rPr lang="fr-FR" sz="995" i="1" dirty="0">
                <a:latin typeface="Chronicle Display" charset="0"/>
                <a:ea typeface="Chronicle Display" charset="0"/>
                <a:cs typeface="Chronicle Display" charset="0"/>
              </a:rPr>
              <a:t>Edition spéciale</a:t>
            </a:r>
            <a:endParaRPr lang="fr-FR" sz="995" dirty="0">
              <a:solidFill>
                <a:srgbClr val="1E3B4D"/>
              </a:solidFill>
              <a:latin typeface="Arial"/>
              <a:cs typeface="Arial"/>
            </a:endParaRPr>
          </a:p>
          <a:p>
            <a:r>
              <a:rPr lang="fr-FR" sz="995" dirty="0">
                <a:latin typeface="TSTAR Light" charset="0"/>
                <a:ea typeface="TSTAR Light" charset="0"/>
                <a:cs typeface="TSTAR Light" charset="0"/>
              </a:rPr>
              <a:t>Paris, France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14319" y="6040119"/>
            <a:ext cx="3868935" cy="1493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22" b="1" cap="all" dirty="0">
                <a:latin typeface="TSTAR Headline"/>
                <a:cs typeface="Arial"/>
              </a:rPr>
              <a:t>Pour votre projet:</a:t>
            </a:r>
          </a:p>
          <a:p>
            <a:endParaRPr lang="fr-FR" sz="1280" b="1" dirty="0">
              <a:latin typeface="TSTAR Light" panose="02000806030000020004" pitchFamily="50" charset="0"/>
              <a:cs typeface="Arial"/>
            </a:endParaRPr>
          </a:p>
          <a:p>
            <a:r>
              <a:rPr lang="fr-FR" sz="1280" b="1" dirty="0">
                <a:latin typeface="TSTAR Light" panose="02000806030000020004" pitchFamily="50" charset="0"/>
                <a:cs typeface="Arial"/>
              </a:rPr>
              <a:t>La customisation de vos produits.</a:t>
            </a:r>
          </a:p>
          <a:p>
            <a:endParaRPr lang="fr-FR" sz="1280" b="1" dirty="0">
              <a:latin typeface="TSTAR Light" panose="02000806030000020004" pitchFamily="50" charset="0"/>
              <a:cs typeface="Arial"/>
            </a:endParaRPr>
          </a:p>
          <a:p>
            <a:r>
              <a:rPr lang="fr-FR" sz="1280" b="1" dirty="0">
                <a:latin typeface="TSTAR Light" panose="02000806030000020004" pitchFamily="50" charset="0"/>
                <a:cs typeface="Arial"/>
              </a:rPr>
              <a:t>Conception d’espaces via notre direction artistique, notre réseau de designers et notre identité.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29900" y="181716"/>
            <a:ext cx="1527854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CONTRACT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12" y="1650171"/>
            <a:ext cx="5266653" cy="3949990"/>
          </a:xfrm>
          <a:prstGeom prst="rect">
            <a:avLst/>
          </a:prstGeom>
        </p:spPr>
      </p:pic>
      <p:pic>
        <p:nvPicPr>
          <p:cNvPr id="11" name="Imag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2" name="Rectangle 29">
            <a:hlinkClick r:id="rId5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29">
            <a:hlinkClick r:id="rId6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7535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68" y="752546"/>
            <a:ext cx="11424076" cy="8186809"/>
          </a:xfrm>
          <a:prstGeom prst="rect">
            <a:avLst/>
          </a:prstGeom>
          <a:solidFill>
            <a:srgbClr val="F8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321720" y="6774195"/>
            <a:ext cx="1549586" cy="173962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00442" y="306896"/>
            <a:ext cx="209492" cy="891290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3770765" y="4137315"/>
            <a:ext cx="3858095" cy="1397302"/>
            <a:chOff x="3770765" y="4137315"/>
            <a:chExt cx="3858095" cy="1397302"/>
          </a:xfrm>
        </p:grpSpPr>
        <p:sp>
          <p:nvSpPr>
            <p:cNvPr id="11" name="ZoneTexte 10"/>
            <p:cNvSpPr txBox="1"/>
            <p:nvPr/>
          </p:nvSpPr>
          <p:spPr>
            <a:xfrm>
              <a:off x="3770765" y="4483857"/>
              <a:ext cx="726481" cy="652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40" dirty="0">
                  <a:latin typeface="Chronicle Display Light" charset="0"/>
                  <a:ea typeface="Chronicle Display Light" charset="0"/>
                  <a:cs typeface="Chronicle Display Light" charset="0"/>
                </a:rPr>
                <a:t>04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72858" y="4545092"/>
              <a:ext cx="2256002" cy="5300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44" b="1" dirty="0">
                  <a:latin typeface="TSTAR Headline" charset="0"/>
                  <a:ea typeface="TSTAR Headline" charset="0"/>
                  <a:cs typeface="TSTAR Headline" charset="0"/>
                </a:rPr>
                <a:t>PARTENARIAT</a:t>
              </a:r>
            </a:p>
          </p:txBody>
        </p:sp>
        <p:cxnSp>
          <p:nvCxnSpPr>
            <p:cNvPr id="16" name="Connecteur droit 15"/>
            <p:cNvCxnSpPr/>
            <p:nvPr/>
          </p:nvCxnSpPr>
          <p:spPr>
            <a:xfrm>
              <a:off x="5507539" y="4137315"/>
              <a:ext cx="819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5507539" y="5534617"/>
              <a:ext cx="819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8" name="Rectangle 29">
            <a:hlinkClick r:id="rId6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29">
            <a:hlinkClick r:id="rId7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416303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721554" y="1523414"/>
            <a:ext cx="2697425" cy="525185"/>
            <a:chOff x="721554" y="1523414"/>
            <a:chExt cx="2697425" cy="525185"/>
          </a:xfrm>
        </p:grpSpPr>
        <p:sp>
          <p:nvSpPr>
            <p:cNvPr id="22" name="Rectangle 21"/>
            <p:cNvSpPr/>
            <p:nvPr/>
          </p:nvSpPr>
          <p:spPr>
            <a:xfrm>
              <a:off x="721554" y="1523414"/>
              <a:ext cx="26974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latin typeface="TSTAR Headline"/>
                </a:rPr>
                <a:t>NOS FORCES</a:t>
              </a:r>
              <a:endParaRPr lang="fr-FR" sz="2800" b="1" dirty="0">
                <a:latin typeface="TSTAR Headline"/>
                <a:ea typeface="TSTAR Headline" charset="0"/>
                <a:cs typeface="TSTAR Headline" charset="0"/>
              </a:endParaRPr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819705" y="2048599"/>
              <a:ext cx="22103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529898" y="167427"/>
            <a:ext cx="2013115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PARTENARIAT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13900" y="3235816"/>
            <a:ext cx="7555766" cy="3034766"/>
          </a:xfrm>
          <a:prstGeom prst="rect">
            <a:avLst/>
          </a:prstGeom>
        </p:spPr>
        <p:txBody>
          <a:bodyPr numCol="1" spcCol="180000">
            <a:noAutofit/>
          </a:bodyPr>
          <a:lstStyle/>
          <a:p>
            <a:pPr marL="243802" indent="-243802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422" dirty="0">
                <a:latin typeface="TSTAR Light" panose="02000806030000020004" pitchFamily="50" charset="0"/>
              </a:rPr>
              <a:t>Une très forte identité et une marque reconnue.</a:t>
            </a:r>
          </a:p>
          <a:p>
            <a:pPr marL="243802" indent="-243802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422" dirty="0">
                <a:latin typeface="TSTAR Light" panose="02000806030000020004" pitchFamily="50" charset="0"/>
              </a:rPr>
              <a:t>Un catalogue de </a:t>
            </a:r>
            <a:r>
              <a:rPr lang="fr-FR" sz="1422" b="1" dirty="0">
                <a:latin typeface="TSTAR Headline"/>
              </a:rPr>
              <a:t>350</a:t>
            </a:r>
            <a:r>
              <a:rPr lang="fr-FR" sz="1422" dirty="0">
                <a:latin typeface="TSTAR Light" panose="02000806030000020004" pitchFamily="50" charset="0"/>
              </a:rPr>
              <a:t> références réparties en  familles de produits.</a:t>
            </a:r>
          </a:p>
          <a:p>
            <a:pPr marL="243802" indent="-243802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422" b="1" dirty="0">
                <a:latin typeface="TSTAR Headline"/>
              </a:rPr>
              <a:t>30 designers</a:t>
            </a:r>
            <a:r>
              <a:rPr lang="fr-FR" sz="1422" dirty="0">
                <a:latin typeface="TSTAR Light" panose="02000806030000020004" pitchFamily="50" charset="0"/>
              </a:rPr>
              <a:t> internationaux.</a:t>
            </a:r>
          </a:p>
          <a:p>
            <a:pPr marL="243802" indent="-243802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422" b="1" dirty="0">
                <a:latin typeface="TSTAR Headline"/>
              </a:rPr>
              <a:t>400</a:t>
            </a:r>
            <a:r>
              <a:rPr lang="fr-FR" sz="1422" dirty="0">
                <a:latin typeface="TSTAR Light" panose="02000806030000020004" pitchFamily="50" charset="0"/>
              </a:rPr>
              <a:t> points de vente dans 30 pays</a:t>
            </a:r>
          </a:p>
          <a:p>
            <a:pPr marL="243802" indent="-243802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422" b="1" dirty="0">
                <a:latin typeface="TSTAR Headline"/>
              </a:rPr>
              <a:t>30</a:t>
            </a:r>
            <a:r>
              <a:rPr lang="fr-FR" sz="1422" dirty="0">
                <a:latin typeface="TSTAR Light" panose="02000806030000020004" pitchFamily="50" charset="0"/>
              </a:rPr>
              <a:t> fournisseurs européens.</a:t>
            </a:r>
          </a:p>
          <a:p>
            <a:pPr marL="243802" indent="-243802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422" dirty="0">
                <a:latin typeface="TSTAR Light" panose="02000806030000020004" pitchFamily="50" charset="0"/>
              </a:rPr>
              <a:t>Une équipe de </a:t>
            </a:r>
            <a:r>
              <a:rPr lang="fr-FR" sz="1422" b="1" dirty="0">
                <a:latin typeface="TSTAR Headline"/>
              </a:rPr>
              <a:t>30 collaborateurs</a:t>
            </a:r>
            <a:r>
              <a:rPr lang="fr-FR" sz="1422" dirty="0">
                <a:latin typeface="TSTAR Light" panose="02000806030000020004" pitchFamily="50" charset="0"/>
              </a:rPr>
              <a:t> et 15 agents commerciaux.</a:t>
            </a:r>
          </a:p>
          <a:p>
            <a:pPr marL="243802" indent="-243802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22" dirty="0">
                <a:latin typeface="TSTAR Light" panose="02000806030000020004" pitchFamily="50" charset="0"/>
              </a:rPr>
              <a:t>Une participation à </a:t>
            </a:r>
            <a:r>
              <a:rPr lang="en-US" sz="1422" b="1" dirty="0">
                <a:latin typeface="TSTAR Headline"/>
              </a:rPr>
              <a:t>8 salons</a:t>
            </a:r>
            <a:r>
              <a:rPr lang="en-US" sz="1422" dirty="0">
                <a:latin typeface="TSTAR Light" panose="02000806030000020004" pitchFamily="50" charset="0"/>
              </a:rPr>
              <a:t> </a:t>
            </a:r>
            <a:r>
              <a:rPr lang="en-US" sz="1422" dirty="0" err="1">
                <a:latin typeface="TSTAR Light" panose="02000806030000020004" pitchFamily="50" charset="0"/>
              </a:rPr>
              <a:t>internationaux</a:t>
            </a:r>
            <a:r>
              <a:rPr lang="en-US" sz="1422" dirty="0">
                <a:latin typeface="TSTAR Light" panose="02000806030000020004" pitchFamily="50" charset="0"/>
              </a:rPr>
              <a:t> </a:t>
            </a:r>
            <a:r>
              <a:rPr lang="en-US" sz="1422" dirty="0" err="1">
                <a:latin typeface="TSTAR Light" panose="02000806030000020004" pitchFamily="50" charset="0"/>
              </a:rPr>
              <a:t>chaque</a:t>
            </a:r>
            <a:r>
              <a:rPr lang="en-US" sz="1422" dirty="0">
                <a:latin typeface="TSTAR Light" panose="02000806030000020004" pitchFamily="50" charset="0"/>
              </a:rPr>
              <a:t> </a:t>
            </a:r>
            <a:r>
              <a:rPr lang="en-US" sz="1422" dirty="0" err="1">
                <a:latin typeface="TSTAR Light" panose="02000806030000020004" pitchFamily="50" charset="0"/>
              </a:rPr>
              <a:t>année</a:t>
            </a:r>
            <a:r>
              <a:rPr lang="en-US" sz="1422" dirty="0">
                <a:latin typeface="TSTAR Light" panose="02000806030000020004" pitchFamily="50" charset="0"/>
              </a:rPr>
              <a:t>.</a:t>
            </a:r>
          </a:p>
          <a:p>
            <a:pPr marL="243802" indent="-243802">
              <a:buFont typeface="Arial" panose="020B0604020202020204" pitchFamily="34" charset="0"/>
              <a:buChar char="•"/>
            </a:pPr>
            <a:endParaRPr lang="en-US" sz="1422" dirty="0">
              <a:latin typeface="TSTAR Light" panose="02000806030000020004" pitchFamily="50" charset="0"/>
            </a:endParaRPr>
          </a:p>
        </p:txBody>
      </p:sp>
      <p:pic>
        <p:nvPicPr>
          <p:cNvPr id="9" name="Imag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0" name="Rectangle 29">
            <a:hlinkClick r:id="rId4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29">
            <a:hlinkClick r:id="rId5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06705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721555" y="1523415"/>
            <a:ext cx="2811561" cy="1384995"/>
            <a:chOff x="721555" y="1523415"/>
            <a:chExt cx="2811561" cy="1384995"/>
          </a:xfrm>
        </p:grpSpPr>
        <p:sp>
          <p:nvSpPr>
            <p:cNvPr id="22" name="Rectangle 21"/>
            <p:cNvSpPr/>
            <p:nvPr/>
          </p:nvSpPr>
          <p:spPr>
            <a:xfrm>
              <a:off x="721555" y="1523415"/>
              <a:ext cx="281155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latin typeface="TSTAR Headline"/>
                </a:rPr>
                <a:t>NOS ENGAGEMENTS ET SERVICES</a:t>
              </a:r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819709" y="2836379"/>
              <a:ext cx="271340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3533113" y="1650170"/>
            <a:ext cx="7882878" cy="5677383"/>
          </a:xfrm>
          <a:prstGeom prst="rect">
            <a:avLst/>
          </a:prstGeom>
        </p:spPr>
        <p:txBody>
          <a:bodyPr numCol="3" spcCol="180000">
            <a:noAutofit/>
          </a:bodyPr>
          <a:lstStyle/>
          <a:p>
            <a:r>
              <a:rPr lang="fr-FR" sz="1422" b="1" dirty="0">
                <a:latin typeface="TSTAR Headline"/>
                <a:cs typeface="Arial" panose="020B0604020202020204" pitchFamily="34" charset="0"/>
              </a:rPr>
              <a:t>Vous considérant comme faisant partie de notre collectif, </a:t>
            </a:r>
            <a:r>
              <a:rPr lang="en-US" sz="1422" b="1" dirty="0">
                <a:latin typeface="TSTAR Headline"/>
                <a:cs typeface="Arial" panose="020B0604020202020204" pitchFamily="34" charset="0"/>
              </a:rPr>
              <a:t>nous engageons notre passion, notre enthousiame et notre exigence à votre service.</a:t>
            </a:r>
          </a:p>
          <a:p>
            <a:endParaRPr lang="en-US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endParaRPr lang="en-US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r>
              <a:rPr lang="en-US" sz="1280" dirty="0">
                <a:latin typeface="TSTAR Light" panose="02000806030000020004" pitchFamily="50" charset="0"/>
                <a:cs typeface="Arial" panose="020B0604020202020204" pitchFamily="34" charset="0"/>
              </a:rPr>
              <a:t>Par le lancement permanent de nouveautés.</a:t>
            </a:r>
          </a:p>
          <a:p>
            <a:endParaRPr lang="fr-FR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r>
              <a:rPr lang="en-US" sz="1280" dirty="0">
                <a:latin typeface="TSTAR Light" panose="02000806030000020004" pitchFamily="50" charset="0"/>
                <a:cs typeface="Arial" panose="020B0604020202020204" pitchFamily="34" charset="0"/>
              </a:rPr>
              <a:t>Par une forte communication pour rendre notre marque visible et attractive pour vos clients :</a:t>
            </a:r>
          </a:p>
          <a:p>
            <a:endParaRPr lang="fr-FR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indent="-243802">
              <a:buFontTx/>
              <a:buChar char="-"/>
            </a:pPr>
            <a:r>
              <a:rPr lang="fr-FR" sz="1280" dirty="0">
                <a:latin typeface="TSTAR Light" panose="02000806030000020004" pitchFamily="50" charset="0"/>
                <a:cs typeface="Arial" panose="020B0604020202020204" pitchFamily="34" charset="0"/>
              </a:rPr>
              <a:t>Participation à 8 salons internationaux par an</a:t>
            </a:r>
            <a:endParaRPr lang="en-US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pPr indent="-243802">
              <a:buFontTx/>
              <a:buChar char="-"/>
            </a:pPr>
            <a:r>
              <a:rPr lang="en-US" sz="1280" dirty="0">
                <a:latin typeface="TSTAR Light" panose="02000806030000020004" pitchFamily="50" charset="0"/>
                <a:cs typeface="Arial" panose="020B0604020202020204" pitchFamily="34" charset="0"/>
              </a:rPr>
              <a:t>De nombreux évènements pour alimenter une forte couverture presse et réseaux sociaux. </a:t>
            </a:r>
          </a:p>
          <a:p>
            <a:endParaRPr lang="en-US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r>
              <a:rPr lang="fr-FR" sz="1280" b="1" dirty="0">
                <a:latin typeface="TSTAR Headline"/>
                <a:cs typeface="Arial" panose="020B0604020202020204" pitchFamily="34" charset="0"/>
              </a:rPr>
              <a:t>Un interlocuteur dédié.</a:t>
            </a:r>
          </a:p>
          <a:p>
            <a:endParaRPr lang="fr-FR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  <a:p>
            <a:r>
              <a:rPr lang="fr-FR" sz="1280" dirty="0">
                <a:latin typeface="TSTAR Light" panose="02000806030000020004" pitchFamily="50" charset="0"/>
                <a:cs typeface="Arial" panose="020B0604020202020204" pitchFamily="34" charset="0"/>
              </a:rPr>
              <a:t>Un showroom au cœur de Paris, qui représente l’ensemble de nos produits.</a:t>
            </a:r>
          </a:p>
          <a:p>
            <a:endParaRPr lang="en-US" sz="1422" b="1" cap="all" dirty="0">
              <a:latin typeface="TSTAR Headline"/>
              <a:cs typeface="Arial"/>
            </a:endParaRPr>
          </a:p>
          <a:p>
            <a:endParaRPr lang="en-US" sz="1422" b="1" cap="all" dirty="0">
              <a:latin typeface="TSTAR Headline"/>
              <a:cs typeface="Arial"/>
            </a:endParaRPr>
          </a:p>
          <a:p>
            <a:endParaRPr lang="en-US" sz="1422" b="1" cap="all" dirty="0">
              <a:latin typeface="TSTAR Headline"/>
              <a:cs typeface="Arial"/>
            </a:endParaRPr>
          </a:p>
          <a:p>
            <a:r>
              <a:rPr lang="en-US" sz="1422" b="1" cap="all" dirty="0">
                <a:latin typeface="TSTAR Headline"/>
                <a:cs typeface="Arial"/>
              </a:rPr>
              <a:t>Pour les REVENDEURS.</a:t>
            </a:r>
          </a:p>
          <a:p>
            <a:endParaRPr lang="en-US" sz="1280" b="1" cap="all" dirty="0">
              <a:latin typeface="Arial"/>
              <a:cs typeface="Arial"/>
            </a:endParaRPr>
          </a:p>
          <a:p>
            <a:r>
              <a:rPr lang="fr-FR" sz="1280" b="1" dirty="0">
                <a:latin typeface="TSTAR Light" panose="02000806030000020004" pitchFamily="50" charset="0"/>
                <a:cs typeface="Arial"/>
              </a:rPr>
              <a:t>Des produits </a:t>
            </a:r>
            <a:r>
              <a:rPr lang="fr-FR" sz="1280" dirty="0">
                <a:latin typeface="TSTAR Light" panose="02000806030000020004" pitchFamily="50" charset="0"/>
                <a:cs typeface="Arial"/>
              </a:rPr>
              <a:t>premium aux finitions de qualité et de matériaux nobles.</a:t>
            </a:r>
          </a:p>
          <a:p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r>
              <a:rPr lang="fr-FR" sz="1280" dirty="0">
                <a:latin typeface="TSTAR Light" panose="02000806030000020004" pitchFamily="50" charset="0"/>
                <a:cs typeface="Arial"/>
              </a:rPr>
              <a:t>Des composants et assemblages certifiés, répondant aux normes en vigueur.</a:t>
            </a:r>
          </a:p>
          <a:p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r>
              <a:rPr lang="fr-FR" sz="1280" dirty="0">
                <a:latin typeface="TSTAR Light" panose="02000806030000020004" pitchFamily="50" charset="0"/>
                <a:cs typeface="Arial"/>
              </a:rPr>
              <a:t>Des références suivies et régulièrement complétées de nouveautés.</a:t>
            </a:r>
          </a:p>
          <a:p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r>
              <a:rPr lang="fr-FR" sz="1280" b="1" dirty="0">
                <a:latin typeface="TSTAR Light" panose="02000806030000020004" pitchFamily="50" charset="0"/>
                <a:cs typeface="Arial"/>
              </a:rPr>
              <a:t>Des prix tenus.</a:t>
            </a:r>
          </a:p>
          <a:p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r>
              <a:rPr lang="fr-FR" sz="1280" dirty="0">
                <a:latin typeface="TSTAR Light" panose="02000806030000020004" pitchFamily="50" charset="0"/>
                <a:cs typeface="Arial"/>
              </a:rPr>
              <a:t>Tous nos produits du catalogue sont </a:t>
            </a:r>
            <a:r>
              <a:rPr lang="fr-FR" sz="1280" b="1" dirty="0">
                <a:latin typeface="TSTAR Light" panose="02000806030000020004" pitchFamily="50" charset="0"/>
                <a:cs typeface="Arial"/>
              </a:rPr>
              <a:t>en stock. </a:t>
            </a:r>
            <a:r>
              <a:rPr lang="fr-FR" sz="1138" i="1" dirty="0">
                <a:latin typeface="TSTAR Light" panose="02000806030000020004" pitchFamily="50" charset="0"/>
                <a:cs typeface="Arial"/>
              </a:rPr>
              <a:t>(seulement nos canapés et fauteuils sont sur commande).</a:t>
            </a:r>
          </a:p>
          <a:p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r>
              <a:rPr lang="fr-FR" sz="1280" b="1" dirty="0">
                <a:latin typeface="TSTAR Headline"/>
                <a:cs typeface="Arial" panose="020B0604020202020204" pitchFamily="34" charset="0"/>
              </a:rPr>
              <a:t>Des displays sur-mesure </a:t>
            </a:r>
          </a:p>
          <a:p>
            <a:r>
              <a:rPr lang="fr-FR" sz="1280" dirty="0">
                <a:latin typeface="TSTAR Light" panose="02000806030000020004" pitchFamily="50" charset="0"/>
                <a:cs typeface="Arial"/>
              </a:rPr>
              <a:t>et outils d’aide à la vente.</a:t>
            </a:r>
          </a:p>
          <a:p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r>
              <a:rPr lang="fr-FR" sz="1280" b="1" dirty="0">
                <a:latin typeface="TSTAR Headline"/>
                <a:cs typeface="Arial" panose="020B0604020202020204" pitchFamily="34" charset="0"/>
              </a:rPr>
              <a:t>Un service après-vente réactif.</a:t>
            </a:r>
          </a:p>
          <a:p>
            <a:endParaRPr lang="fr-FR" sz="1280" b="1" dirty="0">
              <a:latin typeface="TSTAR Headline"/>
              <a:cs typeface="Arial" panose="020B0604020202020204" pitchFamily="34" charset="0"/>
            </a:endParaRPr>
          </a:p>
          <a:p>
            <a:endParaRPr lang="fr-FR" sz="1280" b="1" dirty="0">
              <a:latin typeface="TSTAR Headline"/>
              <a:cs typeface="Arial" panose="020B0604020202020204" pitchFamily="34" charset="0"/>
            </a:endParaRPr>
          </a:p>
          <a:p>
            <a:endParaRPr lang="en-US" sz="1422" b="1" cap="all" dirty="0">
              <a:latin typeface="TSTAR Headline"/>
              <a:cs typeface="Arial"/>
            </a:endParaRPr>
          </a:p>
          <a:p>
            <a:endParaRPr lang="en-US" sz="1422" b="1" cap="all" dirty="0">
              <a:latin typeface="TSTAR Headline"/>
              <a:cs typeface="Arial"/>
            </a:endParaRPr>
          </a:p>
          <a:p>
            <a:endParaRPr lang="en-US" sz="1422" b="1" cap="all" dirty="0">
              <a:latin typeface="TSTAR Headline"/>
              <a:cs typeface="Arial"/>
            </a:endParaRPr>
          </a:p>
          <a:p>
            <a:r>
              <a:rPr lang="en-US" sz="1422" b="1" cap="all" dirty="0">
                <a:latin typeface="TSTAR Headline"/>
                <a:cs typeface="Arial"/>
              </a:rPr>
              <a:t>Pour les ARCHITECTES.</a:t>
            </a:r>
          </a:p>
          <a:p>
            <a:endParaRPr lang="en-US" sz="1280" b="1" cap="all" dirty="0">
              <a:latin typeface="Arial"/>
              <a:cs typeface="Arial"/>
            </a:endParaRPr>
          </a:p>
          <a:p>
            <a:r>
              <a:rPr lang="fr-FR" sz="1280" dirty="0">
                <a:latin typeface="TSTAR Light" panose="02000806030000020004" pitchFamily="50" charset="0"/>
                <a:cs typeface="Arial"/>
              </a:rPr>
              <a:t>Des outils et supports : fiches techniques, images, échantillons, plans, 3D.</a:t>
            </a:r>
          </a:p>
          <a:p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r>
              <a:rPr lang="fr-FR" sz="1280" b="1" dirty="0">
                <a:latin typeface="TSTAR Headline"/>
                <a:cs typeface="Arial" panose="020B0604020202020204" pitchFamily="34" charset="0"/>
              </a:rPr>
              <a:t>L’adaptation de nos produits à votre projet : </a:t>
            </a:r>
            <a:r>
              <a:rPr lang="fr-FR" sz="1280" dirty="0">
                <a:latin typeface="TSTAR Light" panose="02000806030000020004" pitchFamily="50" charset="0"/>
                <a:cs typeface="Arial"/>
              </a:rPr>
              <a:t>couleurs, matières, dimensions, dans des délais et prix étudiés sur mesure.</a:t>
            </a:r>
          </a:p>
          <a:p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r>
              <a:rPr lang="fr-FR" sz="1280" dirty="0">
                <a:latin typeface="TSTAR Light" panose="02000806030000020004" pitchFamily="50" charset="0"/>
                <a:cs typeface="Arial"/>
              </a:rPr>
              <a:t>Des délais réactifs grâce à une fabrication européenne.</a:t>
            </a:r>
          </a:p>
          <a:p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r>
              <a:rPr lang="fr-FR" sz="1280" b="1" dirty="0">
                <a:latin typeface="TSTAR Headline"/>
                <a:cs typeface="Arial" panose="020B0604020202020204" pitchFamily="34" charset="0"/>
              </a:rPr>
              <a:t>La conception d’espaces,</a:t>
            </a:r>
            <a:r>
              <a:rPr lang="fr-FR" sz="1280" dirty="0">
                <a:latin typeface="TSTAR Light" panose="02000806030000020004" pitchFamily="50" charset="0"/>
                <a:cs typeface="Arial"/>
              </a:rPr>
              <a:t> en s’appuyant sur notre direction artistique, réseau de designers et de fabricants.</a:t>
            </a:r>
          </a:p>
          <a:p>
            <a:endParaRPr lang="en-US" sz="1280" dirty="0">
              <a:latin typeface="TSTAR Light" panose="02000806030000020004" pitchFamily="50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29898" y="167427"/>
            <a:ext cx="2013115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PARTENARIAT</a:t>
            </a:r>
          </a:p>
        </p:txBody>
      </p:sp>
      <p:pic>
        <p:nvPicPr>
          <p:cNvPr id="9" name="Imag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2" name="Rectangle 29">
            <a:hlinkClick r:id="rId4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29">
            <a:hlinkClick r:id="rId5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8128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721552" y="1523416"/>
            <a:ext cx="2922322" cy="954107"/>
            <a:chOff x="721552" y="1523416"/>
            <a:chExt cx="2922322" cy="954107"/>
          </a:xfrm>
        </p:grpSpPr>
        <p:sp>
          <p:nvSpPr>
            <p:cNvPr id="22" name="Rectangle 21"/>
            <p:cNvSpPr/>
            <p:nvPr/>
          </p:nvSpPr>
          <p:spPr>
            <a:xfrm>
              <a:off x="721552" y="1523416"/>
              <a:ext cx="292232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latin typeface="TSTAR Headline"/>
                </a:rPr>
                <a:t>L’EQUIPE </a:t>
              </a:r>
            </a:p>
            <a:p>
              <a:r>
                <a:rPr lang="fr-FR" sz="2800" b="1" dirty="0">
                  <a:latin typeface="TSTAR Headline"/>
                </a:rPr>
                <a:t>PETITE FRITURE</a:t>
              </a:r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819709" y="2442489"/>
              <a:ext cx="271340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4248711" y="1650171"/>
            <a:ext cx="7578127" cy="4331067"/>
          </a:xfrm>
          <a:prstGeom prst="rect">
            <a:avLst/>
          </a:prstGeom>
        </p:spPr>
        <p:txBody>
          <a:bodyPr numCol="2" spcCol="180000">
            <a:noAutofit/>
          </a:bodyPr>
          <a:lstStyle/>
          <a:p>
            <a:pPr marL="325069" indent="-325069">
              <a:buAutoNum type="arabicParenBoth"/>
            </a:pPr>
            <a:r>
              <a:rPr lang="fr-FR" sz="1280" b="1" cap="all" dirty="0">
                <a:latin typeface="TSTAR Headline"/>
                <a:cs typeface="Arial"/>
              </a:rPr>
              <a:t>Chef de file et direction artistique:</a:t>
            </a:r>
            <a:br>
              <a:rPr lang="fr-FR" sz="1280" cap="all" dirty="0">
                <a:latin typeface="TSTAR Light" panose="02000806030000020004" pitchFamily="50" charset="0"/>
                <a:cs typeface="Arial"/>
              </a:rPr>
            </a:br>
            <a:r>
              <a:rPr lang="fr-FR" sz="1280" dirty="0">
                <a:latin typeface="TSTAR Light" panose="02000806030000020004" pitchFamily="50" charset="0"/>
                <a:cs typeface="Arial"/>
              </a:rPr>
              <a:t>Amélie du Passage.</a:t>
            </a:r>
          </a:p>
          <a:p>
            <a:pPr marL="325069" indent="-325069">
              <a:buAutoNum type="arabicParenBoth"/>
            </a:pPr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pPr marL="325069" indent="-325069">
              <a:buAutoNum type="arabicParenBoth"/>
            </a:pPr>
            <a:r>
              <a:rPr lang="fr-FR" sz="1280" b="1" cap="all" dirty="0">
                <a:latin typeface="TSTAR Headline"/>
                <a:cs typeface="Arial"/>
              </a:rPr>
              <a:t>Directeur général ou chef d’orchestre:</a:t>
            </a:r>
            <a:br>
              <a:rPr lang="fr-FR" sz="1280" cap="all" dirty="0">
                <a:latin typeface="TSTAR Light" panose="02000806030000020004" pitchFamily="50" charset="0"/>
                <a:cs typeface="Arial"/>
              </a:rPr>
            </a:br>
            <a:r>
              <a:rPr lang="fr-FR" sz="1280" dirty="0">
                <a:latin typeface="TSTAR Light" panose="02000806030000020004" pitchFamily="50" charset="0"/>
                <a:cs typeface="Arial"/>
              </a:rPr>
              <a:t>Jean-Luc Dozité.</a:t>
            </a:r>
          </a:p>
          <a:p>
            <a:pPr marL="325069" indent="-325069">
              <a:buAutoNum type="arabicParenBoth"/>
            </a:pPr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pPr marL="325069" indent="-325069">
              <a:buFontTx/>
              <a:buAutoNum type="arabicParenBoth"/>
            </a:pPr>
            <a:r>
              <a:rPr lang="fr-FR" sz="1280" b="1" cap="all" dirty="0">
                <a:latin typeface="TSTAR Headline"/>
                <a:cs typeface="Arial"/>
              </a:rPr>
              <a:t>Développement produits ou chercheurs de matières:</a:t>
            </a:r>
            <a:br>
              <a:rPr lang="fr-FR" sz="1280" b="1" cap="all" dirty="0">
                <a:latin typeface="TSTAR Headline"/>
                <a:cs typeface="Arial"/>
              </a:rPr>
            </a:br>
            <a:r>
              <a:rPr lang="fr-FR" sz="1280" dirty="0">
                <a:latin typeface="TSTAR Light" panose="02000806030000020004" pitchFamily="50" charset="0"/>
                <a:cs typeface="Arial"/>
              </a:rPr>
              <a:t>Renald Prevost, Emilie le Nivet.</a:t>
            </a:r>
          </a:p>
          <a:p>
            <a:pPr marL="325069" indent="-325069">
              <a:buFontTx/>
              <a:buAutoNum type="arabicParenBoth"/>
            </a:pPr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pPr marL="325069" indent="-325069">
              <a:buFontTx/>
              <a:buAutoNum type="arabicParenBoth"/>
            </a:pPr>
            <a:r>
              <a:rPr lang="fr-FR" sz="1280" b="1" cap="all" dirty="0" err="1">
                <a:latin typeface="TSTAR Headline"/>
                <a:cs typeface="Arial"/>
              </a:rPr>
              <a:t>Supply</a:t>
            </a:r>
            <a:r>
              <a:rPr lang="fr-FR" sz="1280" b="1" cap="all" dirty="0">
                <a:latin typeface="TSTAR Headline"/>
                <a:cs typeface="Arial"/>
              </a:rPr>
              <a:t> </a:t>
            </a:r>
            <a:r>
              <a:rPr lang="fr-FR" sz="1280" b="1" cap="all" dirty="0" err="1">
                <a:latin typeface="TSTAR Headline"/>
                <a:cs typeface="Arial"/>
              </a:rPr>
              <a:t>chaiN</a:t>
            </a:r>
            <a:r>
              <a:rPr lang="fr-FR" sz="1280" b="1" cap="all" dirty="0">
                <a:latin typeface="TSTAR Headline"/>
                <a:cs typeface="Arial"/>
              </a:rPr>
              <a:t> ou transporteurs d’émotion:</a:t>
            </a:r>
            <a:br>
              <a:rPr lang="fr-FR" sz="1280" i="1" dirty="0">
                <a:latin typeface="TSTAR Light" panose="02000806030000020004" pitchFamily="50" charset="0"/>
                <a:cs typeface="Arial"/>
              </a:rPr>
            </a:br>
            <a:r>
              <a:rPr lang="fr-FR" sz="1280" dirty="0">
                <a:latin typeface="TSTAR Light" panose="02000806030000020004" pitchFamily="50" charset="0"/>
                <a:cs typeface="Arial"/>
              </a:rPr>
              <a:t>Mélanie Risch, Mélissa Audel, Solène Duboc, Meriem Bentires, Clerq Matsoungou.</a:t>
            </a:r>
          </a:p>
          <a:p>
            <a:pPr marL="325069" indent="-325069">
              <a:buFontTx/>
              <a:buAutoNum type="arabicParenBoth"/>
            </a:pPr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pPr marL="325069" indent="-325069">
              <a:buFontTx/>
              <a:buAutoNum type="arabicParenBoth"/>
            </a:pPr>
            <a:r>
              <a:rPr lang="fr-FR" sz="1280" b="1" cap="all" dirty="0">
                <a:latin typeface="TSTAR Headline"/>
                <a:cs typeface="Arial"/>
              </a:rPr>
              <a:t>Marketing &amp; commercial ou les marchands de couleurs:</a:t>
            </a:r>
            <a:br>
              <a:rPr lang="fr-FR" sz="1280" b="1" cap="all" dirty="0">
                <a:latin typeface="TSTAR Headline"/>
                <a:cs typeface="Arial"/>
              </a:rPr>
            </a:br>
            <a:r>
              <a:rPr lang="fr-FR" sz="1280" dirty="0">
                <a:latin typeface="TSTAR Light" panose="02000806030000020004" pitchFamily="50" charset="0"/>
                <a:cs typeface="Arial"/>
              </a:rPr>
              <a:t>Raphaël Loubaton, Juliette Jaquet, Sandra Furlan, Aude Debard , Arnaud Trehello, Anaïs Moroval, Bénédicte Rouffié. </a:t>
            </a:r>
          </a:p>
          <a:p>
            <a:pPr marL="325069" indent="-325069">
              <a:buFontTx/>
              <a:buAutoNum type="arabicParenBoth"/>
            </a:pPr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pPr marL="325069" indent="-325069">
              <a:buFontTx/>
              <a:buAutoNum type="arabicParenBoth"/>
            </a:pPr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pPr marL="325069" indent="-325069">
              <a:buFontTx/>
              <a:buAutoNum type="arabicParenBoth"/>
            </a:pPr>
            <a:r>
              <a:rPr lang="fr-FR" sz="1280" b="1" cap="all" dirty="0">
                <a:latin typeface="TSTAR Headline"/>
                <a:cs typeface="Arial"/>
              </a:rPr>
              <a:t>Communication &amp; Evènementiel OU LES FAISEURS DE CONTES:</a:t>
            </a:r>
            <a:br>
              <a:rPr lang="fr-FR" sz="1280" b="1" cap="all" dirty="0">
                <a:latin typeface="TSTAR Headline"/>
                <a:cs typeface="Arial"/>
              </a:rPr>
            </a:br>
            <a:r>
              <a:rPr lang="fr-FR" sz="1280" cap="all" dirty="0">
                <a:latin typeface="TSTAR Light" panose="02000806030000020004" pitchFamily="50" charset="0"/>
                <a:cs typeface="Arial"/>
              </a:rPr>
              <a:t>M</a:t>
            </a:r>
            <a:r>
              <a:rPr lang="fr-FR" sz="1280" dirty="0">
                <a:latin typeface="TSTAR Light" panose="02000806030000020004" pitchFamily="50" charset="0"/>
                <a:cs typeface="Arial"/>
              </a:rPr>
              <a:t>anon Renard, Jonathan Chambon, Morgane Delorme, Valentin Nogues, Caroline Le Comte, Marie François.</a:t>
            </a:r>
          </a:p>
          <a:p>
            <a:pPr marL="325069" indent="-325069">
              <a:buFontTx/>
              <a:buAutoNum type="arabicParenBoth"/>
            </a:pPr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pPr marL="325069" indent="-325069">
              <a:buFontTx/>
              <a:buAutoNum type="arabicParenBoth"/>
            </a:pPr>
            <a:r>
              <a:rPr lang="fr-FR" sz="1280" b="1" cap="all" dirty="0">
                <a:latin typeface="TSTAR Headline"/>
                <a:cs typeface="Arial"/>
              </a:rPr>
              <a:t>Admin &amp; finance OU LES FAISEURS DE COMPTES:</a:t>
            </a:r>
            <a:br>
              <a:rPr lang="fr-FR" sz="1280" b="1" cap="all" dirty="0">
                <a:latin typeface="TSTAR Headline"/>
                <a:cs typeface="Arial"/>
              </a:rPr>
            </a:br>
            <a:r>
              <a:rPr lang="fr-FR" sz="1280" dirty="0">
                <a:latin typeface="TSTAR Light" panose="02000806030000020004" pitchFamily="50" charset="0"/>
                <a:cs typeface="Arial"/>
              </a:rPr>
              <a:t>Camille Lefèvre, Fouzia Hajji.</a:t>
            </a:r>
          </a:p>
          <a:p>
            <a:pPr marL="325069" indent="-325069">
              <a:buFontTx/>
              <a:buAutoNum type="arabicParenBoth"/>
            </a:pPr>
            <a:endParaRPr lang="fr-FR" sz="1280" dirty="0">
              <a:latin typeface="TSTAR Light" panose="02000806030000020004" pitchFamily="50" charset="0"/>
              <a:cs typeface="Arial"/>
            </a:endParaRPr>
          </a:p>
          <a:p>
            <a:pPr marL="325069" indent="-325069">
              <a:buFontTx/>
              <a:buAutoNum type="arabicParenBoth"/>
            </a:pPr>
            <a:r>
              <a:rPr lang="fr-FR" sz="1280" b="1" cap="all" dirty="0">
                <a:latin typeface="TSTAR Headline"/>
                <a:cs typeface="Arial"/>
              </a:rPr>
              <a:t>Administration des ventes ou les bons conseillers:</a:t>
            </a:r>
            <a:br>
              <a:rPr lang="fr-FR" sz="1280" cap="all" dirty="0">
                <a:latin typeface="TSTAR Light" panose="02000806030000020004" pitchFamily="50" charset="0"/>
                <a:cs typeface="Arial"/>
              </a:rPr>
            </a:br>
            <a:r>
              <a:rPr lang="fr-FR" sz="1280" dirty="0">
                <a:latin typeface="TSTAR Light" panose="02000806030000020004" pitchFamily="50" charset="0"/>
                <a:cs typeface="Arial"/>
              </a:rPr>
              <a:t>Elisabeth Moginot, Myriam Nougbode, Yulia Tatarinoff, Magdalena Golsala, Kaouthar Elbay.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14"/>
          <a:stretch/>
        </p:blipFill>
        <p:spPr>
          <a:xfrm>
            <a:off x="5669891" y="6125344"/>
            <a:ext cx="4735771" cy="33267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29898" y="167427"/>
            <a:ext cx="2013115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PARTENARIAT</a:t>
            </a:r>
          </a:p>
        </p:txBody>
      </p:sp>
      <p:pic>
        <p:nvPicPr>
          <p:cNvPr id="10" name="Imag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2" name="Rectangle 29">
            <a:hlinkClick r:id="rId5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29">
            <a:hlinkClick r:id="rId6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2767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116" y="1650171"/>
            <a:ext cx="7271118" cy="72711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29898" y="167427"/>
            <a:ext cx="2013115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PARTENARIAT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327" y="5338239"/>
            <a:ext cx="768693" cy="33421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61" y="1214474"/>
            <a:ext cx="619177" cy="263432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800252" y="6647796"/>
            <a:ext cx="1630546" cy="1830519"/>
          </a:xfrm>
          <a:prstGeom prst="rect">
            <a:avLst/>
          </a:prstGeom>
        </p:spPr>
      </p:pic>
      <p:pic>
        <p:nvPicPr>
          <p:cNvPr id="13" name="Imag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4" name="Rectangle 29">
            <a:hlinkClick r:id="rId8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29">
            <a:hlinkClick r:id="rId9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16483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6" t="29097" r="22926" b="13888"/>
          <a:stretch/>
        </p:blipFill>
        <p:spPr>
          <a:xfrm>
            <a:off x="819705" y="818106"/>
            <a:ext cx="10996590" cy="81070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9705" y="1670854"/>
            <a:ext cx="4355168" cy="6001902"/>
          </a:xfrm>
          <a:prstGeom prst="rect">
            <a:avLst/>
          </a:prstGeom>
          <a:solidFill>
            <a:srgbClr val="F8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904" y="3887212"/>
            <a:ext cx="903598" cy="1494413"/>
          </a:xfrm>
          <a:prstGeom prst="rect">
            <a:avLst/>
          </a:prstGeom>
        </p:spPr>
      </p:pic>
      <p:pic>
        <p:nvPicPr>
          <p:cNvPr id="9" name="Imag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0" name="Rectangle 29">
            <a:hlinkClick r:id="rId5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29">
            <a:hlinkClick r:id="rId7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994706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50" y="722180"/>
            <a:ext cx="11458595" cy="823084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61" y="1214474"/>
            <a:ext cx="619177" cy="263432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800252" y="6647796"/>
            <a:ext cx="1630546" cy="1830519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5212745" y="4549758"/>
            <a:ext cx="3362042" cy="530017"/>
            <a:chOff x="5212745" y="4549758"/>
            <a:chExt cx="3362042" cy="530017"/>
          </a:xfrm>
        </p:grpSpPr>
        <p:grpSp>
          <p:nvGrpSpPr>
            <p:cNvPr id="4" name="Groupe 3"/>
            <p:cNvGrpSpPr/>
            <p:nvPr/>
          </p:nvGrpSpPr>
          <p:grpSpPr>
            <a:xfrm>
              <a:off x="5212745" y="4549758"/>
              <a:ext cx="3362042" cy="530017"/>
              <a:chOff x="5212745" y="4549758"/>
              <a:chExt cx="3362042" cy="530017"/>
            </a:xfrm>
          </p:grpSpPr>
          <p:sp>
            <p:nvSpPr>
              <p:cNvPr id="10" name="ZoneTexte 9"/>
              <p:cNvSpPr txBox="1"/>
              <p:nvPr/>
            </p:nvSpPr>
            <p:spPr>
              <a:xfrm>
                <a:off x="6154341" y="4549758"/>
                <a:ext cx="2420446" cy="530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44" b="1" spc="853" dirty="0">
                    <a:solidFill>
                      <a:schemeClr val="bg1"/>
                    </a:solidFill>
                    <a:latin typeface="TSTAR Headline" charset="0"/>
                    <a:ea typeface="TSTAR Headline" charset="0"/>
                    <a:cs typeface="TSTAR Headline" charset="0"/>
                  </a:rPr>
                  <a:t>Merci</a:t>
                </a:r>
              </a:p>
            </p:txBody>
          </p:sp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2745" y="4648482"/>
                <a:ext cx="768693" cy="334215"/>
              </a:xfrm>
              <a:prstGeom prst="rect">
                <a:avLst/>
              </a:prstGeom>
            </p:spPr>
          </p:pic>
        </p:grpSp>
        <p:cxnSp>
          <p:nvCxnSpPr>
            <p:cNvPr id="11" name="Connecteur droit 10"/>
            <p:cNvCxnSpPr/>
            <p:nvPr/>
          </p:nvCxnSpPr>
          <p:spPr>
            <a:xfrm>
              <a:off x="6134896" y="4675651"/>
              <a:ext cx="0" cy="303804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3" name="Rectangle 29">
            <a:hlinkClick r:id="rId8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78018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68" y="752546"/>
            <a:ext cx="11424076" cy="8186809"/>
          </a:xfrm>
          <a:prstGeom prst="rect">
            <a:avLst/>
          </a:prstGeom>
          <a:solidFill>
            <a:srgbClr val="F8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321720" y="6774195"/>
            <a:ext cx="1549586" cy="173962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00442" y="306896"/>
            <a:ext cx="209492" cy="891290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3770764" y="4137315"/>
            <a:ext cx="3553529" cy="1397302"/>
            <a:chOff x="3770764" y="4137315"/>
            <a:chExt cx="3553529" cy="1397302"/>
          </a:xfrm>
        </p:grpSpPr>
        <p:sp>
          <p:nvSpPr>
            <p:cNvPr id="11" name="ZoneTexte 10"/>
            <p:cNvSpPr txBox="1"/>
            <p:nvPr/>
          </p:nvSpPr>
          <p:spPr>
            <a:xfrm>
              <a:off x="3770764" y="4496383"/>
              <a:ext cx="644151" cy="652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40" dirty="0">
                  <a:latin typeface="Chronicle Display Light" charset="0"/>
                  <a:ea typeface="Chronicle Display Light" charset="0"/>
                  <a:cs typeface="Chronicle Display Light" charset="0"/>
                </a:rPr>
                <a:t>01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72861" y="4557618"/>
              <a:ext cx="1951432" cy="5300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44" b="1" dirty="0">
                  <a:latin typeface="TSTAR Headline" charset="0"/>
                  <a:ea typeface="TSTAR Headline" charset="0"/>
                  <a:cs typeface="TSTAR Headline" charset="0"/>
                </a:rPr>
                <a:t>CORPORATE</a:t>
              </a:r>
            </a:p>
          </p:txBody>
        </p:sp>
        <p:cxnSp>
          <p:nvCxnSpPr>
            <p:cNvPr id="16" name="Connecteur droit 15"/>
            <p:cNvCxnSpPr/>
            <p:nvPr/>
          </p:nvCxnSpPr>
          <p:spPr>
            <a:xfrm>
              <a:off x="5507539" y="4137315"/>
              <a:ext cx="819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5507539" y="5534617"/>
              <a:ext cx="819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ag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9" name="Rectangle 29">
            <a:hlinkClick r:id="rId6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29">
            <a:hlinkClick r:id="rId7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170602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00239" y="815725"/>
            <a:ext cx="11424076" cy="8186809"/>
          </a:xfrm>
          <a:prstGeom prst="rect">
            <a:avLst/>
          </a:prstGeom>
          <a:solidFill>
            <a:srgbClr val="F8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0"/>
          </a:p>
        </p:txBody>
      </p:sp>
      <p:sp>
        <p:nvSpPr>
          <p:cNvPr id="4" name="ZoneTexte 3"/>
          <p:cNvSpPr txBox="1"/>
          <p:nvPr/>
        </p:nvSpPr>
        <p:spPr>
          <a:xfrm>
            <a:off x="5491126" y="2950502"/>
            <a:ext cx="5860900" cy="346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64" dirty="0">
                <a:latin typeface="TSTAR Light" charset="0"/>
                <a:ea typeface="TSTAR Light" charset="0"/>
                <a:cs typeface="TSTAR Light" charset="0"/>
              </a:rPr>
              <a:t>À travers des collaborations originales avec des designers </a:t>
            </a:r>
          </a:p>
          <a:p>
            <a:r>
              <a:rPr lang="fr-FR" sz="1564" dirty="0">
                <a:latin typeface="TSTAR Light" charset="0"/>
                <a:ea typeface="TSTAR Light" charset="0"/>
                <a:cs typeface="TSTAR Light" charset="0"/>
              </a:rPr>
              <a:t>venus d’horizons variés, Petite Friture s’applique </a:t>
            </a:r>
          </a:p>
          <a:p>
            <a:r>
              <a:rPr lang="fr-FR" sz="1564" dirty="0">
                <a:latin typeface="TSTAR Light" charset="0"/>
                <a:ea typeface="TSTAR Light" charset="0"/>
                <a:cs typeface="TSTAR Light" charset="0"/>
              </a:rPr>
              <a:t>à donner vie à des produits, des lieux et des moments </a:t>
            </a:r>
          </a:p>
          <a:p>
            <a:r>
              <a:rPr lang="fr-FR" sz="1564" dirty="0">
                <a:latin typeface="TSTAR Light" charset="0"/>
                <a:ea typeface="TSTAR Light" charset="0"/>
                <a:cs typeface="TSTAR Light" charset="0"/>
              </a:rPr>
              <a:t>qui sont beaux, légers et sensibles, tous irrigués </a:t>
            </a:r>
          </a:p>
          <a:p>
            <a:r>
              <a:rPr lang="fr-FR" sz="1564" dirty="0">
                <a:latin typeface="TSTAR Light" charset="0"/>
                <a:ea typeface="TSTAR Light" charset="0"/>
                <a:cs typeface="TSTAR Light" charset="0"/>
              </a:rPr>
              <a:t>par le même esprit et réalisés avec la même exigence </a:t>
            </a:r>
          </a:p>
          <a:p>
            <a:r>
              <a:rPr lang="fr-FR" sz="1564" dirty="0">
                <a:latin typeface="TSTAR Light" charset="0"/>
                <a:ea typeface="TSTAR Light" charset="0"/>
                <a:cs typeface="TSTAR Light" charset="0"/>
              </a:rPr>
              <a:t>d’exécution. </a:t>
            </a:r>
          </a:p>
          <a:p>
            <a:endParaRPr lang="fr-FR" sz="1564" dirty="0">
              <a:latin typeface="TSTAR Light" charset="0"/>
              <a:ea typeface="TSTAR Light" charset="0"/>
              <a:cs typeface="TSTAR Light" charset="0"/>
            </a:endParaRPr>
          </a:p>
          <a:p>
            <a:r>
              <a:rPr lang="fr-FR" sz="1564" dirty="0">
                <a:latin typeface="TSTAR Light" charset="0"/>
                <a:ea typeface="TSTAR Light" charset="0"/>
                <a:cs typeface="TSTAR Light" charset="0"/>
              </a:rPr>
              <a:t>Chez Petite Friture, nous avons le goût pour une création </a:t>
            </a:r>
          </a:p>
          <a:p>
            <a:r>
              <a:rPr lang="fr-FR" sz="1564" dirty="0">
                <a:latin typeface="TSTAR Light" charset="0"/>
                <a:ea typeface="TSTAR Light" charset="0"/>
                <a:cs typeface="TSTAR Light" charset="0"/>
              </a:rPr>
              <a:t>émergente et audacieuse, qui ignore les frontières </a:t>
            </a:r>
          </a:p>
          <a:p>
            <a:r>
              <a:rPr lang="fr-FR" sz="1564" dirty="0">
                <a:latin typeface="TSTAR Light" charset="0"/>
                <a:ea typeface="TSTAR Light" charset="0"/>
                <a:cs typeface="TSTAR Light" charset="0"/>
              </a:rPr>
              <a:t>et suscite une émotion. Et une conviction: la création </a:t>
            </a:r>
          </a:p>
          <a:p>
            <a:r>
              <a:rPr lang="fr-FR" sz="1564" dirty="0">
                <a:latin typeface="TSTAR Light" charset="0"/>
                <a:ea typeface="TSTAR Light" charset="0"/>
                <a:cs typeface="TSTAR Light" charset="0"/>
              </a:rPr>
              <a:t>n’a de valeur que si elle est partagée. Afin de vous faire </a:t>
            </a:r>
          </a:p>
          <a:p>
            <a:r>
              <a:rPr lang="fr-FR" sz="1564" dirty="0">
                <a:latin typeface="TSTAR Light" charset="0"/>
                <a:ea typeface="TSTAR Light" charset="0"/>
                <a:cs typeface="TSTAR Light" charset="0"/>
              </a:rPr>
              <a:t>découvrir cette création qui nous passionne, </a:t>
            </a:r>
          </a:p>
          <a:p>
            <a:r>
              <a:rPr lang="fr-FR" sz="1564" dirty="0">
                <a:latin typeface="TSTAR Light" charset="0"/>
                <a:ea typeface="TSTAR Light" charset="0"/>
                <a:cs typeface="TSTAR Light" charset="0"/>
              </a:rPr>
              <a:t>nous vous invitons dans une expérience qui surprend </a:t>
            </a:r>
          </a:p>
          <a:p>
            <a:r>
              <a:rPr lang="fr-FR" sz="1564" dirty="0">
                <a:latin typeface="TSTAR Light" charset="0"/>
                <a:ea typeface="TSTAR Light" charset="0"/>
                <a:cs typeface="TSTAR Light" charset="0"/>
              </a:rPr>
              <a:t>et fait sourire. 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914734" y="370077"/>
            <a:ext cx="209492" cy="8912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7863" y="3066990"/>
            <a:ext cx="3279485" cy="124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93" b="1" dirty="0">
                <a:latin typeface="TSTAR Headline" charset="0"/>
                <a:ea typeface="TSTAR Headline" charset="0"/>
                <a:cs typeface="TSTAR Headline" charset="0"/>
              </a:rPr>
              <a:t>Petite Friture </a:t>
            </a:r>
          </a:p>
          <a:p>
            <a:r>
              <a:rPr lang="fr-FR" sz="1493" b="1" dirty="0">
                <a:latin typeface="TSTAR Headline" charset="0"/>
                <a:ea typeface="TSTAR Headline" charset="0"/>
                <a:cs typeface="TSTAR Headline" charset="0"/>
              </a:rPr>
              <a:t>est une Maison d’Édition </a:t>
            </a:r>
          </a:p>
          <a:p>
            <a:r>
              <a:rPr lang="fr-FR" sz="1493" b="1" dirty="0">
                <a:latin typeface="TSTAR Headline" charset="0"/>
                <a:ea typeface="TSTAR Headline" charset="0"/>
                <a:cs typeface="TSTAR Headline" charset="0"/>
              </a:rPr>
              <a:t>de Design fondée </a:t>
            </a:r>
          </a:p>
          <a:p>
            <a:r>
              <a:rPr lang="fr-FR" sz="1493" b="1" dirty="0">
                <a:latin typeface="TSTAR Headline" charset="0"/>
                <a:ea typeface="TSTAR Headline" charset="0"/>
                <a:cs typeface="TSTAR Headline" charset="0"/>
              </a:rPr>
              <a:t>en 2009 et animée </a:t>
            </a:r>
          </a:p>
          <a:p>
            <a:r>
              <a:rPr lang="fr-FR" sz="1493" b="1" dirty="0">
                <a:latin typeface="TSTAR Headline" charset="0"/>
                <a:ea typeface="TSTAR Headline" charset="0"/>
                <a:cs typeface="TSTAR Headline" charset="0"/>
              </a:rPr>
              <a:t>par Amélie du Passage.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501" y="6859197"/>
            <a:ext cx="3123113" cy="3785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5567" y="6760573"/>
            <a:ext cx="1608333" cy="18055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529901" y="181716"/>
            <a:ext cx="1702967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CORPORATE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730170" y="1523415"/>
            <a:ext cx="2772832" cy="667295"/>
            <a:chOff x="730170" y="1523415"/>
            <a:chExt cx="2772832" cy="667295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819709" y="2190710"/>
              <a:ext cx="22995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730170" y="1523415"/>
              <a:ext cx="27728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latin typeface="TSTAR Headline" charset="0"/>
                  <a:ea typeface="TSTAR Headline" charset="0"/>
                  <a:cs typeface="TSTAR Headline" charset="0"/>
                </a:rPr>
                <a:t>MANIFESTO</a:t>
              </a:r>
            </a:p>
          </p:txBody>
        </p:sp>
      </p:grpSp>
      <p:pic>
        <p:nvPicPr>
          <p:cNvPr id="16" name="Imag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7" name="Rectangle 29">
            <a:hlinkClick r:id="rId7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29">
            <a:hlinkClick r:id="rId8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42238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730170" y="1523415"/>
            <a:ext cx="2772832" cy="667295"/>
            <a:chOff x="730170" y="1523415"/>
            <a:chExt cx="2772832" cy="667295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819709" y="2190710"/>
              <a:ext cx="22995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30170" y="1523415"/>
              <a:ext cx="27728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latin typeface="TSTAR Headline" charset="0"/>
                  <a:ea typeface="TSTAR Headline" charset="0"/>
                  <a:cs typeface="TSTAR Headline" charset="0"/>
                </a:rPr>
                <a:t>INSPIRATIONS</a:t>
              </a: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3533112" y="3103800"/>
            <a:ext cx="1727110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VIE QUOTIDIENNE 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222" y="4581018"/>
            <a:ext cx="2313195" cy="331804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3116" y="3594340"/>
            <a:ext cx="1643897" cy="2197968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968" y="6977137"/>
            <a:ext cx="1462573" cy="199554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222" y="1637375"/>
            <a:ext cx="2313195" cy="2856223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6636" y="4862056"/>
            <a:ext cx="1469905" cy="1778684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9756" y="3184415"/>
            <a:ext cx="1901487" cy="2566982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968" y="2701667"/>
            <a:ext cx="1462573" cy="2068772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68" b="13468"/>
          <a:stretch/>
        </p:blipFill>
        <p:spPr>
          <a:xfrm>
            <a:off x="3535419" y="5852180"/>
            <a:ext cx="1641593" cy="179673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535416" y="7648916"/>
            <a:ext cx="1634260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SIMPLE</a:t>
            </a:r>
            <a:endParaRPr lang="fr-FR" sz="995" dirty="0">
              <a:latin typeface="TSTAR Light" charset="0"/>
              <a:ea typeface="TSTAR Light" charset="0"/>
              <a:cs typeface="TSTAR Light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482409" y="6655758"/>
            <a:ext cx="1825685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RECHERCHE</a:t>
            </a:r>
            <a:endParaRPr lang="fr-FR" sz="995" dirty="0">
              <a:latin typeface="TSTAR Light" charset="0"/>
              <a:ea typeface="TSTAR Light" charset="0"/>
              <a:cs typeface="TSTAR Light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663966" y="2395307"/>
            <a:ext cx="1462573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JOUER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9209756" y="5751393"/>
            <a:ext cx="1901487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AUDACE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260227" y="1348765"/>
            <a:ext cx="2313194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38" b="1" spc="427" dirty="0">
                <a:latin typeface="TSTAR Headline" charset="0"/>
                <a:ea typeface="TSTAR Headline" charset="0"/>
                <a:cs typeface="TSTAR Headline" charset="0"/>
              </a:rPr>
              <a:t>COMMUNAUTE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29901" y="181716"/>
            <a:ext cx="1702967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CORPORATE</a:t>
            </a:r>
          </a:p>
        </p:txBody>
      </p:sp>
      <p:pic>
        <p:nvPicPr>
          <p:cNvPr id="25" name="Imag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27" name="Rectangle 29">
            <a:hlinkClick r:id="rId13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9">
            <a:hlinkClick r:id="rId14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74066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7" grpId="0"/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276" y="2190714"/>
            <a:ext cx="10278361" cy="7271118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730170" y="1523415"/>
            <a:ext cx="2772832" cy="667295"/>
            <a:chOff x="730170" y="1523415"/>
            <a:chExt cx="2772832" cy="667295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869368" y="2190710"/>
              <a:ext cx="18198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30170" y="1523415"/>
              <a:ext cx="27728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latin typeface="TSTAR Headline" charset="0"/>
                  <a:ea typeface="TSTAR Headline" charset="0"/>
                  <a:cs typeface="TSTAR Headline" charset="0"/>
                </a:rPr>
                <a:t>PARCOURS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5529901" y="181716"/>
            <a:ext cx="1702967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CORPORATE</a:t>
            </a:r>
          </a:p>
        </p:txBody>
      </p:sp>
      <p:pic>
        <p:nvPicPr>
          <p:cNvPr id="9" name="Imag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0" name="Rectangle 29">
            <a:hlinkClick r:id="rId6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29">
            <a:hlinkClick r:id="rId7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96957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0130" y="4545340"/>
            <a:ext cx="2963187" cy="442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38" i="1" dirty="0">
                <a:latin typeface="Chronicle Display Light" charset="0"/>
                <a:ea typeface="Chronicle Display Light" charset="0"/>
                <a:cs typeface="Chronicle Display Light" charset="0"/>
              </a:rPr>
              <a:t>Petite Friture aime se présenter </a:t>
            </a:r>
          </a:p>
          <a:p>
            <a:r>
              <a:rPr lang="fr-FR" sz="1138" i="1" dirty="0">
                <a:latin typeface="Chronicle Display Light" charset="0"/>
                <a:ea typeface="Chronicle Display Light" charset="0"/>
                <a:cs typeface="Chronicle Display Light" charset="0"/>
              </a:rPr>
              <a:t>comme un éditeur de </a:t>
            </a:r>
            <a:r>
              <a:rPr lang="fr-FR" sz="1138" i="1" dirty="0" err="1">
                <a:latin typeface="Chronicle Display Light" charset="0"/>
                <a:ea typeface="Chronicle Display Light" charset="0"/>
                <a:cs typeface="Chronicle Display Light" charset="0"/>
              </a:rPr>
              <a:t>design</a:t>
            </a:r>
            <a:r>
              <a:rPr lang="fr-FR" sz="1138" i="1" u="sng" dirty="0" err="1">
                <a:latin typeface="Chronicle Display Light" charset="0"/>
                <a:ea typeface="Chronicle Display Light" charset="0"/>
                <a:cs typeface="Chronicle Display Light" charset="0"/>
              </a:rPr>
              <a:t>S</a:t>
            </a:r>
            <a:r>
              <a:rPr lang="fr-FR" sz="1138" i="1" dirty="0">
                <a:latin typeface="Chronicle Display Light" charset="0"/>
                <a:ea typeface="Chronicle Display Light" charset="0"/>
                <a:cs typeface="Chronicle Display Light" charset="0"/>
              </a:rPr>
              <a:t>. </a:t>
            </a:r>
            <a:endParaRPr lang="en-US" sz="1138" i="1" dirty="0">
              <a:latin typeface="Chronicle Display Light" charset="0"/>
              <a:ea typeface="Chronicle Display Light" charset="0"/>
              <a:cs typeface="Chronicle Display Light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736207" y="1525703"/>
            <a:ext cx="2796909" cy="2894788"/>
            <a:chOff x="736207" y="1525703"/>
            <a:chExt cx="2796909" cy="2894788"/>
          </a:xfrm>
        </p:grpSpPr>
        <p:sp>
          <p:nvSpPr>
            <p:cNvPr id="22" name="Rectangle 21"/>
            <p:cNvSpPr/>
            <p:nvPr/>
          </p:nvSpPr>
          <p:spPr>
            <a:xfrm>
              <a:off x="736207" y="1525703"/>
              <a:ext cx="2796909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Une empreinte, </a:t>
              </a:r>
            </a:p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un esprit, </a:t>
              </a:r>
            </a:p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une énergie </a:t>
              </a:r>
              <a:b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</a:br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et un engagement</a:t>
              </a:r>
            </a:p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de qualité</a:t>
              </a:r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819709" y="4420491"/>
              <a:ext cx="271340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3533112" y="1654878"/>
            <a:ext cx="7564200" cy="4808594"/>
          </a:xfrm>
          <a:prstGeom prst="rect">
            <a:avLst/>
          </a:prstGeom>
        </p:spPr>
        <p:txBody>
          <a:bodyPr wrap="square" numCol="2" spcCol="288000">
            <a:noAutofit/>
          </a:bodyPr>
          <a:lstStyle/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Un éditeur qui réunit tout un collectif qu’Amélie du Passage, fondatrice et directrice artistique de la marque, anime depuis les débuts avec passion </a:t>
            </a: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et envie.</a:t>
            </a:r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 </a:t>
            </a:r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De</a:t>
            </a:r>
            <a:r>
              <a:rPr lang="fr-FR" sz="1280" u="sng" dirty="0">
                <a:latin typeface="TSTAR Light" panose="02000806030000020004" pitchFamily="50" charset="0"/>
                <a:ea typeface="TSTAR" charset="0"/>
                <a:cs typeface="TSTAR" charset="0"/>
              </a:rPr>
              <a:t>s</a:t>
            </a:r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 </a:t>
            </a:r>
            <a:r>
              <a:rPr lang="fr-FR" sz="1280" dirty="0" err="1">
                <a:latin typeface="TSTAR Light" panose="02000806030000020004" pitchFamily="50" charset="0"/>
                <a:ea typeface="TSTAR" charset="0"/>
                <a:cs typeface="TSTAR" charset="0"/>
              </a:rPr>
              <a:t>design</a:t>
            </a:r>
            <a:r>
              <a:rPr lang="fr-FR" sz="1280" u="sng" dirty="0" err="1">
                <a:latin typeface="TSTAR Light" panose="02000806030000020004" pitchFamily="50" charset="0"/>
                <a:ea typeface="TSTAR" charset="0"/>
                <a:cs typeface="TSTAR" charset="0"/>
              </a:rPr>
              <a:t>S</a:t>
            </a:r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, qui ne s’enferment ni dans des catégories convenues, ni dans des mots. Et qui s’appliquent dès leur genèse à jouer et interagir </a:t>
            </a: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avec leur environnement, à travers des luminaires, des meubles, des objets ou des créations de lieux ou de moments.</a:t>
            </a:r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 </a:t>
            </a:r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Reconnaissable mais difficilement définissable, l’empreinte Petite Friture</a:t>
            </a:r>
            <a:r>
              <a:rPr lang="fr-FR" sz="1280" cap="all" dirty="0">
                <a:latin typeface="TSTAR Light" panose="02000806030000020004" pitchFamily="50" charset="0"/>
                <a:ea typeface="TSTAR" charset="0"/>
                <a:cs typeface="TSTAR" charset="0"/>
              </a:rPr>
              <a:t> </a:t>
            </a:r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cultive le goût d’être protéiforme, surprenante et sensible.</a:t>
            </a:r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r>
              <a:rPr lang="fr-FR" sz="1280" dirty="0">
                <a:latin typeface="TSTAR" charset="0"/>
                <a:ea typeface="TSTAR" charset="0"/>
                <a:cs typeface="TSTAR" charset="0"/>
              </a:rPr>
              <a:t> </a:t>
            </a:r>
            <a:endParaRPr lang="en-US" sz="1280" dirty="0">
              <a:latin typeface="TSTAR" charset="0"/>
              <a:ea typeface="TSTAR" charset="0"/>
              <a:cs typeface="TSTAR" charset="0"/>
            </a:endParaRPr>
          </a:p>
          <a:p>
            <a:r>
              <a:rPr lang="fr-FR" sz="1280" b="1" dirty="0">
                <a:latin typeface="TSTAR" charset="0"/>
                <a:ea typeface="TSTAR" charset="0"/>
                <a:cs typeface="TSTAR" charset="0"/>
              </a:rPr>
              <a:t>Ses constantes ? </a:t>
            </a:r>
            <a:endParaRPr lang="en-US" sz="1280" b="1" dirty="0">
              <a:latin typeface="TSTAR" charset="0"/>
              <a:ea typeface="TSTAR" charset="0"/>
              <a:cs typeface="TSTAR" charset="0"/>
            </a:endParaRPr>
          </a:p>
          <a:p>
            <a:pPr marL="243802" indent="-243802">
              <a:buFont typeface="Arial" charset="0"/>
              <a:buChar char="•"/>
            </a:pPr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Des couleurs intimes, rarement primaires.</a:t>
            </a:r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pPr marL="243802" indent="-243802">
              <a:buFont typeface="Arial" charset="0"/>
              <a:buChar char="•"/>
            </a:pPr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Un jeu entre les lignes.</a:t>
            </a:r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pPr marL="243802" indent="-243802">
              <a:buFont typeface="Arial" charset="0"/>
              <a:buChar char="•"/>
            </a:pPr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Des matières sensibles.</a:t>
            </a:r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pPr marL="243802" indent="-243802">
              <a:buFont typeface="Arial" charset="0"/>
              <a:buChar char="•"/>
            </a:pPr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Des réalisations qui communiquent, chacune  à   leur manière, une légèreté parfaitement mesurée. </a:t>
            </a:r>
          </a:p>
          <a:p>
            <a:endParaRPr lang="fr-FR" sz="1280" dirty="0">
              <a:latin typeface="TSTAR" charset="0"/>
              <a:ea typeface="TSTAR" charset="0"/>
              <a:cs typeface="TSTAR" charset="0"/>
            </a:endParaRPr>
          </a:p>
          <a:p>
            <a:endParaRPr lang="fr-FR" sz="1280" dirty="0">
              <a:latin typeface="TSTAR" charset="0"/>
              <a:ea typeface="TSTAR" charset="0"/>
              <a:cs typeface="TSTAR" charset="0"/>
            </a:endParaRPr>
          </a:p>
          <a:p>
            <a:r>
              <a:rPr lang="fr-FR" sz="1280" b="1" dirty="0">
                <a:latin typeface="TSTAR" charset="0"/>
                <a:ea typeface="TSTAR" charset="0"/>
                <a:cs typeface="TSTAR" charset="0"/>
              </a:rPr>
              <a:t>Chez </a:t>
            </a:r>
            <a:r>
              <a:rPr lang="fr-FR" sz="1280" b="1" i="1" dirty="0">
                <a:latin typeface="TSTAR" charset="0"/>
                <a:ea typeface="TSTAR" charset="0"/>
                <a:cs typeface="TSTAR" charset="0"/>
              </a:rPr>
              <a:t>Petite Friture</a:t>
            </a:r>
            <a:r>
              <a:rPr lang="fr-FR" sz="1280" b="1" dirty="0">
                <a:latin typeface="TSTAR" charset="0"/>
                <a:ea typeface="TSTAR" charset="0"/>
                <a:cs typeface="TSTAR" charset="0"/>
              </a:rPr>
              <a:t>, nous avons le goût </a:t>
            </a: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pour une création émergente et audacieuse qui suscite une émotion, et une conviction : la création n’a de valeur que si elle est partagée.</a:t>
            </a:r>
            <a:b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</a:br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Une exigence portée sur l’exécution </a:t>
            </a:r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Petite Friture s’applique à parfaire </a:t>
            </a: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l’exécution et la finition de chaque étape </a:t>
            </a: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de la conception et de la réalisation </a:t>
            </a: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de ses créations.</a:t>
            </a:r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r>
              <a:rPr lang="fr-FR" sz="1280" dirty="0">
                <a:latin typeface="TSTAR" charset="0"/>
                <a:ea typeface="TSTAR" charset="0"/>
                <a:cs typeface="TSTAR" charset="0"/>
              </a:rPr>
              <a:t> </a:t>
            </a:r>
            <a:endParaRPr lang="en-US" sz="1280" dirty="0">
              <a:latin typeface="TSTAR" charset="0"/>
              <a:ea typeface="TSTAR" charset="0"/>
              <a:cs typeface="TSTAR" charset="0"/>
            </a:endParaRPr>
          </a:p>
          <a:p>
            <a:r>
              <a:rPr lang="fr-FR" sz="1280" b="1" dirty="0">
                <a:latin typeface="TSTAR" charset="0"/>
                <a:ea typeface="TSTAR" charset="0"/>
                <a:cs typeface="TSTAR" charset="0"/>
              </a:rPr>
              <a:t>Une priorité qui commence par les choix</a:t>
            </a:r>
          </a:p>
          <a:p>
            <a:r>
              <a:rPr lang="fr-FR" sz="1280" b="1" dirty="0">
                <a:latin typeface="TSTAR" charset="0"/>
                <a:ea typeface="TSTAR" charset="0"/>
                <a:cs typeface="TSTAR" charset="0"/>
              </a:rPr>
              <a:t>de direction artistique…</a:t>
            </a:r>
            <a:endParaRPr lang="en-US" sz="1280" b="1" dirty="0">
              <a:latin typeface="TSTAR" charset="0"/>
              <a:ea typeface="TSTAR" charset="0"/>
              <a:cs typeface="TSTAR" charset="0"/>
            </a:endParaRPr>
          </a:p>
          <a:p>
            <a:r>
              <a:rPr lang="en-GB" sz="1280" b="1" dirty="0">
                <a:latin typeface="TSTAR" charset="0"/>
                <a:ea typeface="TSTAR" charset="0"/>
                <a:cs typeface="TSTAR" charset="0"/>
              </a:rPr>
              <a:t>…Qui conditionne l’intégralité du processus </a:t>
            </a:r>
          </a:p>
          <a:p>
            <a:r>
              <a:rPr lang="en-GB" sz="1280" b="1" dirty="0">
                <a:latin typeface="TSTAR" charset="0"/>
                <a:ea typeface="TSTAR" charset="0"/>
                <a:cs typeface="TSTAR" charset="0"/>
              </a:rPr>
              <a:t>de fabrication.</a:t>
            </a:r>
          </a:p>
          <a:p>
            <a:endParaRPr lang="fr-FR" sz="1280" dirty="0">
              <a:latin typeface="TSTAR" charset="0"/>
              <a:ea typeface="TSTAR" charset="0"/>
              <a:cs typeface="TSTAR" charset="0"/>
            </a:endParaRP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Petite Friture travaille en étroite collaboration avec des fabricants tous européens, aussi bien pour l’approvisionnement des matières que pour leur assemblage.</a:t>
            </a:r>
          </a:p>
          <a:p>
            <a:endParaRPr lang="fr-FR" sz="1280" dirty="0">
              <a:latin typeface="TSTAR" charset="0"/>
              <a:ea typeface="TSTAR" charset="0"/>
              <a:cs typeface="TSTAR" charset="0"/>
            </a:endParaRPr>
          </a:p>
          <a:p>
            <a:r>
              <a:rPr lang="en-GB" sz="1280" b="1" dirty="0">
                <a:latin typeface="TSTAR" charset="0"/>
                <a:ea typeface="TSTAR" charset="0"/>
                <a:cs typeface="TSTAR" charset="0"/>
              </a:rPr>
              <a:t>…Et qui s’incarne par la qualité du service déployée à destination de ses partenaires </a:t>
            </a:r>
          </a:p>
          <a:p>
            <a:r>
              <a:rPr lang="en-GB" sz="1280" b="1" dirty="0">
                <a:latin typeface="TSTAR" charset="0"/>
                <a:ea typeface="TSTAR" charset="0"/>
                <a:cs typeface="TSTAR" charset="0"/>
              </a:rPr>
              <a:t>de distribution.</a:t>
            </a:r>
            <a:endParaRPr lang="fr-FR" sz="1280" b="1" dirty="0">
              <a:latin typeface="TSTAR" charset="0"/>
              <a:ea typeface="TSTAR" charset="0"/>
              <a:cs typeface="TSTAR" charset="0"/>
            </a:endParaRPr>
          </a:p>
          <a:p>
            <a:endParaRPr lang="en-US" sz="1280" dirty="0">
              <a:latin typeface="TSTAR" charset="0"/>
              <a:ea typeface="TSTAR" charset="0"/>
              <a:cs typeface="TSTAR" charset="0"/>
            </a:endParaRPr>
          </a:p>
          <a:p>
            <a:endParaRPr lang="en-GB" sz="1280" b="1" dirty="0">
              <a:latin typeface="TSTAR" charset="0"/>
              <a:ea typeface="TSTAR" charset="0"/>
              <a:cs typeface="TSTAR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9901" y="181716"/>
            <a:ext cx="1702967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CORPORATE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713320" y="6472965"/>
            <a:ext cx="3124240" cy="140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44" dirty="0">
                <a:latin typeface="TSTAR" panose="02000806030000020004" pitchFamily="50" charset="0"/>
                <a:ea typeface="TSTAR" charset="0"/>
                <a:cs typeface="TSTAR" charset="0"/>
              </a:rPr>
              <a:t>« Engagement</a:t>
            </a:r>
          </a:p>
          <a:p>
            <a:r>
              <a:rPr lang="fr-FR" sz="2844" dirty="0">
                <a:latin typeface="TSTAR" panose="02000806030000020004" pitchFamily="50" charset="0"/>
                <a:ea typeface="TSTAR" charset="0"/>
                <a:cs typeface="TSTAR" charset="0"/>
              </a:rPr>
              <a:t>Passion</a:t>
            </a:r>
          </a:p>
          <a:p>
            <a:r>
              <a:rPr lang="fr-FR" sz="2844" dirty="0">
                <a:latin typeface="TSTAR" panose="02000806030000020004" pitchFamily="50" charset="0"/>
                <a:ea typeface="TSTAR" charset="0"/>
                <a:cs typeface="TSTAR" charset="0"/>
              </a:rPr>
              <a:t> Générosité»</a:t>
            </a:r>
          </a:p>
        </p:txBody>
      </p:sp>
      <p:sp>
        <p:nvSpPr>
          <p:cNvPr id="3" name="Rectangle 2"/>
          <p:cNvSpPr/>
          <p:nvPr/>
        </p:nvSpPr>
        <p:spPr>
          <a:xfrm>
            <a:off x="7477013" y="7917226"/>
            <a:ext cx="4429406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44" dirty="0">
                <a:latin typeface="TSTAR" panose="02000806030000020004" pitchFamily="50" charset="0"/>
                <a:ea typeface="TSTAR" charset="0"/>
                <a:cs typeface="TSTAR" charset="0"/>
              </a:rPr>
              <a:t>« Une création émergente et audacieuse »</a:t>
            </a:r>
          </a:p>
        </p:txBody>
      </p:sp>
      <p:pic>
        <p:nvPicPr>
          <p:cNvPr id="12" name="Imag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13" name="Rectangle 29">
            <a:hlinkClick r:id="rId4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29">
            <a:hlinkClick r:id="rId5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02858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6157" y="4148384"/>
            <a:ext cx="2346093" cy="114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38" i="1" dirty="0">
                <a:latin typeface="Chronicle Display Light" charset="0"/>
                <a:ea typeface="Chronicle Display Light" charset="0"/>
                <a:cs typeface="Chronicle Display Light" charset="0"/>
              </a:rPr>
              <a:t>L’esprit Petite Friture </a:t>
            </a:r>
          </a:p>
          <a:p>
            <a:r>
              <a:rPr lang="fr-FR" sz="1138" i="1" dirty="0">
                <a:latin typeface="Chronicle Display Light" charset="0"/>
                <a:ea typeface="Chronicle Display Light" charset="0"/>
                <a:cs typeface="Chronicle Display Light" charset="0"/>
              </a:rPr>
              <a:t>irrigue aujourd’hui </a:t>
            </a:r>
          </a:p>
          <a:p>
            <a:r>
              <a:rPr lang="fr-FR" sz="1138" i="1" dirty="0">
                <a:latin typeface="Chronicle Display Light" charset="0"/>
                <a:ea typeface="Chronicle Display Light" charset="0"/>
                <a:cs typeface="Chronicle Display Light" charset="0"/>
              </a:rPr>
              <a:t>un univers complet </a:t>
            </a:r>
          </a:p>
          <a:p>
            <a:r>
              <a:rPr lang="fr-FR" sz="1138" i="1" dirty="0">
                <a:latin typeface="Chronicle Display Light" charset="0"/>
                <a:ea typeface="Chronicle Display Light" charset="0"/>
                <a:cs typeface="Chronicle Display Light" charset="0"/>
              </a:rPr>
              <a:t>dans le design de produits, </a:t>
            </a:r>
          </a:p>
          <a:p>
            <a:r>
              <a:rPr lang="fr-FR" sz="1138" i="1" dirty="0">
                <a:latin typeface="Chronicle Display Light" charset="0"/>
                <a:ea typeface="Chronicle Display Light" charset="0"/>
                <a:cs typeface="Chronicle Display Light" charset="0"/>
              </a:rPr>
              <a:t>le design de lieux et le design </a:t>
            </a:r>
          </a:p>
          <a:p>
            <a:r>
              <a:rPr lang="fr-FR" sz="1138" i="1" dirty="0">
                <a:latin typeface="Chronicle Display Light" charset="0"/>
                <a:ea typeface="Chronicle Display Light" charset="0"/>
                <a:cs typeface="Chronicle Display Light" charset="0"/>
              </a:rPr>
              <a:t>de moments.</a:t>
            </a:r>
            <a:endParaRPr lang="en-US" sz="1138" i="1" dirty="0">
              <a:latin typeface="Chronicle Display Light" charset="0"/>
              <a:ea typeface="Chronicle Display Light" charset="0"/>
              <a:cs typeface="Chronicle Display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33112" y="3672584"/>
            <a:ext cx="7882880" cy="4509599"/>
          </a:xfrm>
          <a:prstGeom prst="rect">
            <a:avLst/>
          </a:prstGeom>
        </p:spPr>
        <p:txBody>
          <a:bodyPr numCol="3" spcCol="288000">
            <a:noAutofit/>
          </a:bodyPr>
          <a:lstStyle/>
          <a:p>
            <a:r>
              <a:rPr lang="en-US" sz="1422" b="1" dirty="0">
                <a:latin typeface="TSTAR Headline" charset="0"/>
                <a:ea typeface="TSTAR Headline" charset="0"/>
                <a:cs typeface="TSTAR Headline" charset="0"/>
              </a:rPr>
              <a:t>Design de produits</a:t>
            </a:r>
            <a:br>
              <a:rPr lang="en-US" sz="1422" b="1" dirty="0">
                <a:latin typeface="TSTAR" charset="0"/>
                <a:ea typeface="TSTAR" charset="0"/>
                <a:cs typeface="TSTAR" charset="0"/>
              </a:rPr>
            </a:br>
            <a:endParaRPr lang="en-US" sz="1422" b="1" dirty="0">
              <a:latin typeface="TSTAR" charset="0"/>
              <a:ea typeface="TSTAR" charset="0"/>
              <a:cs typeface="TSTAR" charset="0"/>
            </a:endParaRPr>
          </a:p>
          <a:p>
            <a:r>
              <a:rPr lang="en-GB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Des créations qui, à leur manière, véhiculent </a:t>
            </a:r>
          </a:p>
          <a:p>
            <a:r>
              <a:rPr lang="en-GB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une légèreté parfaitement mesurée.</a:t>
            </a:r>
          </a:p>
          <a:p>
            <a:endParaRPr lang="en-GB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r>
              <a:rPr lang="en-GB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Initialement appliqué </a:t>
            </a:r>
          </a:p>
          <a:p>
            <a:r>
              <a:rPr lang="en-GB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au luminaire, le concept </a:t>
            </a:r>
          </a:p>
          <a:p>
            <a:r>
              <a:rPr lang="en-GB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a évolué vers le mobilier puis </a:t>
            </a:r>
          </a:p>
          <a:p>
            <a:r>
              <a:rPr lang="en-GB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les objets qui ont toujours été considérés comme une continuation des accessoires </a:t>
            </a:r>
          </a:p>
          <a:p>
            <a:r>
              <a:rPr lang="en-GB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et un élément essentiel </a:t>
            </a:r>
          </a:p>
          <a:p>
            <a:r>
              <a:rPr lang="en-GB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au mobilier.</a:t>
            </a:r>
          </a:p>
          <a:p>
            <a:endParaRPr lang="en-GB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r>
              <a:rPr lang="en-GB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C’est ainsi qu’en septembre 2016, </a:t>
            </a:r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Petite Friture </a:t>
            </a:r>
            <a:endParaRPr lang="en-GB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r>
              <a:rPr lang="en-GB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a lancé une nouvelle famille: </a:t>
            </a:r>
          </a:p>
          <a:p>
            <a:r>
              <a:rPr lang="en-GB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les arts de la table. En </a:t>
            </a:r>
            <a:r>
              <a:rPr lang="en-GB" sz="1280" dirty="0" err="1">
                <a:latin typeface="TSTAR Light" panose="02000806030000020004" pitchFamily="50" charset="0"/>
                <a:ea typeface="TSTAR" charset="0"/>
                <a:cs typeface="TSTAR" charset="0"/>
              </a:rPr>
              <a:t>Janvier</a:t>
            </a:r>
            <a:r>
              <a:rPr lang="en-GB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 2017 une collection de papiers peints et d’accessoires textiles.</a:t>
            </a:r>
            <a:endParaRPr lang="fr-FR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r>
              <a:rPr lang="fr-FR" sz="1422" b="1" dirty="0">
                <a:latin typeface="TSTAR Headline" charset="0"/>
                <a:ea typeface="TSTAR Headline" charset="0"/>
                <a:cs typeface="TSTAR Headline" charset="0"/>
              </a:rPr>
              <a:t>Design d’espaces</a:t>
            </a:r>
            <a:br>
              <a:rPr lang="fr-FR" sz="1422" b="1" dirty="0">
                <a:latin typeface="TSTAR" charset="0"/>
                <a:ea typeface="TSTAR" charset="0"/>
                <a:cs typeface="TSTAR" charset="0"/>
              </a:rPr>
            </a:br>
            <a:endParaRPr lang="fr-FR" sz="1422" b="1" dirty="0">
              <a:latin typeface="TSTAR" charset="0"/>
              <a:ea typeface="TSTAR" charset="0"/>
              <a:cs typeface="TSTAR" charset="0"/>
            </a:endParaRP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Des collaborations «Contract» : Des réalisations de projets avec des architectes et des décorateurs d’intérieurs dans l’hôtellerie, la restauration, </a:t>
            </a: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le retail, les bureaux ou d’autres lieux d’accueil au public.</a:t>
            </a:r>
          </a:p>
          <a:p>
            <a:endParaRPr lang="fr-FR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La conception originale d’espaces en associant artistes, designers ainsi que des créateurs venus d’autres disciplines.</a:t>
            </a:r>
          </a:p>
          <a:p>
            <a:pPr>
              <a:spcAft>
                <a:spcPts val="995"/>
              </a:spcAft>
            </a:pPr>
            <a:endParaRPr lang="fr-FR" sz="1493" b="1" dirty="0">
              <a:latin typeface="TSTAR" charset="0"/>
              <a:ea typeface="TSTAR" charset="0"/>
              <a:cs typeface="TSTAR" charset="0"/>
            </a:endParaRPr>
          </a:p>
          <a:p>
            <a:pPr>
              <a:spcAft>
                <a:spcPts val="995"/>
              </a:spcAft>
            </a:pPr>
            <a:endParaRPr lang="fr-FR" sz="1493" b="1" dirty="0">
              <a:latin typeface="TSTAR" charset="0"/>
              <a:ea typeface="TSTAR" charset="0"/>
              <a:cs typeface="TSTAR" charset="0"/>
            </a:endParaRPr>
          </a:p>
          <a:p>
            <a:endParaRPr lang="fr-FR" sz="1422" b="1" dirty="0">
              <a:latin typeface="TSTAR Headline" charset="0"/>
              <a:ea typeface="TSTAR Headline" charset="0"/>
              <a:cs typeface="TSTAR Headline" charset="0"/>
            </a:endParaRPr>
          </a:p>
          <a:p>
            <a:endParaRPr lang="fr-FR" sz="1422" b="1" dirty="0">
              <a:latin typeface="TSTAR Headline" charset="0"/>
              <a:ea typeface="TSTAR Headline" charset="0"/>
              <a:cs typeface="TSTAR Headline" charset="0"/>
            </a:endParaRPr>
          </a:p>
          <a:p>
            <a:endParaRPr lang="fr-FR" sz="1422" b="1" dirty="0">
              <a:latin typeface="TSTAR Headline" charset="0"/>
              <a:ea typeface="TSTAR Headline" charset="0"/>
              <a:cs typeface="TSTAR Headline" charset="0"/>
            </a:endParaRPr>
          </a:p>
          <a:p>
            <a:endParaRPr lang="fr-FR" sz="1422" b="1" dirty="0">
              <a:latin typeface="TSTAR Headline" charset="0"/>
              <a:ea typeface="TSTAR Headline" charset="0"/>
              <a:cs typeface="TSTAR Headline" charset="0"/>
            </a:endParaRPr>
          </a:p>
          <a:p>
            <a:r>
              <a:rPr lang="fr-FR" sz="1422" b="1" dirty="0">
                <a:latin typeface="TSTAR Headline" charset="0"/>
                <a:ea typeface="TSTAR Headline" charset="0"/>
                <a:cs typeface="TSTAR Headline" charset="0"/>
              </a:rPr>
              <a:t>Design de moments</a:t>
            </a:r>
            <a:br>
              <a:rPr lang="fr-FR" sz="1422" b="1" dirty="0">
                <a:latin typeface="TSTAR" charset="0"/>
                <a:ea typeface="TSTAR" charset="0"/>
                <a:cs typeface="TSTAR" charset="0"/>
              </a:rPr>
            </a:br>
            <a:endParaRPr lang="fr-FR" sz="1422" b="1" dirty="0">
              <a:latin typeface="TSTAR" charset="0"/>
              <a:ea typeface="TSTAR" charset="0"/>
              <a:cs typeface="TSTAR" charset="0"/>
            </a:endParaRP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Cette conception conduit </a:t>
            </a: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Petite Friture à travailler sur </a:t>
            </a: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la création d’expériences holistiques comme celle </a:t>
            </a:r>
          </a:p>
          <a:p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du repas menée avec le studio de design culinaire </a:t>
            </a:r>
            <a:r>
              <a:rPr lang="fr-FR" sz="1280" i="1" dirty="0">
                <a:latin typeface="TSTAR Light" panose="02000806030000020004" pitchFamily="50" charset="0"/>
                <a:ea typeface="TSTAR" charset="0"/>
                <a:cs typeface="TSTAR" charset="0"/>
              </a:rPr>
              <a:t>Studio Appétit</a:t>
            </a:r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, comprenant :</a:t>
            </a:r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pPr marL="243802" indent="-243802">
              <a:buFont typeface="Arial" panose="020B0604020202020204" pitchFamily="34" charset="0"/>
              <a:buChar char="•"/>
            </a:pPr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Le design de cafés</a:t>
            </a:r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pPr marL="243802" indent="-243802">
              <a:buFont typeface="Arial" panose="020B0604020202020204" pitchFamily="34" charset="0"/>
              <a:buChar char="•"/>
            </a:pPr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La création de scénographie et de display</a:t>
            </a:r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  <a:p>
            <a:pPr marL="243802" indent="-243802">
              <a:buFont typeface="Arial" panose="020B0604020202020204" pitchFamily="34" charset="0"/>
              <a:buChar char="•"/>
            </a:pPr>
            <a:r>
              <a:rPr lang="fr-FR" sz="1280" dirty="0">
                <a:latin typeface="TSTAR Light" panose="02000806030000020004" pitchFamily="50" charset="0"/>
                <a:ea typeface="TSTAR" charset="0"/>
                <a:cs typeface="TSTAR" charset="0"/>
              </a:rPr>
              <a:t>La création culinaire</a:t>
            </a:r>
            <a:endParaRPr lang="en-US" sz="1280" dirty="0">
              <a:latin typeface="TSTAR Light" panose="02000806030000020004" pitchFamily="50" charset="0"/>
              <a:ea typeface="TSTAR" charset="0"/>
              <a:cs typeface="TSTAR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112" y="1650168"/>
            <a:ext cx="2209830" cy="174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 descr="petitefriture9_couleur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943" y="1625247"/>
            <a:ext cx="2712043" cy="1908432"/>
          </a:xfrm>
          <a:prstGeom prst="rect">
            <a:avLst/>
          </a:prstGeom>
        </p:spPr>
      </p:pic>
      <p:pic>
        <p:nvPicPr>
          <p:cNvPr id="19" name="Image 18" descr="a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8641" y="1680644"/>
            <a:ext cx="2720750" cy="1714127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726157" y="1508240"/>
            <a:ext cx="2806959" cy="2557755"/>
            <a:chOff x="726157" y="1508240"/>
            <a:chExt cx="2806959" cy="2557755"/>
          </a:xfrm>
        </p:grpSpPr>
        <p:sp>
          <p:nvSpPr>
            <p:cNvPr id="11" name="Rectangle 10"/>
            <p:cNvSpPr/>
            <p:nvPr/>
          </p:nvSpPr>
          <p:spPr>
            <a:xfrm>
              <a:off x="726157" y="1508240"/>
              <a:ext cx="2772832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Les design </a:t>
              </a:r>
            </a:p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de produits, </a:t>
              </a:r>
            </a:p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d’espaces, </a:t>
              </a:r>
            </a:p>
            <a:p>
              <a:r>
                <a:rPr lang="fr-FR" sz="2800" b="1" cap="all" dirty="0">
                  <a:latin typeface="TSTAR Headline" charset="0"/>
                  <a:ea typeface="TSTAR Headline" charset="0"/>
                  <a:cs typeface="TSTAR Headline" charset="0"/>
                </a:rPr>
                <a:t>et de moments</a:t>
              </a:r>
            </a:p>
          </p:txBody>
        </p:sp>
        <p:cxnSp>
          <p:nvCxnSpPr>
            <p:cNvPr id="21" name="Connecteur droit 20"/>
            <p:cNvCxnSpPr/>
            <p:nvPr/>
          </p:nvCxnSpPr>
          <p:spPr>
            <a:xfrm>
              <a:off x="819709" y="4065995"/>
              <a:ext cx="271340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5529901" y="181716"/>
            <a:ext cx="1702967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53" b="1" spc="853" dirty="0">
                <a:latin typeface="TSTAR Headline" charset="0"/>
                <a:ea typeface="TSTAR Headline" charset="0"/>
                <a:cs typeface="TSTAR Headline" charset="0"/>
              </a:rPr>
              <a:t>CORPORATE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253081" y="7214482"/>
            <a:ext cx="5162911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44" dirty="0">
                <a:latin typeface="TSTAR" panose="02000806030000020004" pitchFamily="50" charset="0"/>
                <a:ea typeface="TSTAR" charset="0"/>
                <a:cs typeface="TSTAR" charset="0"/>
              </a:rPr>
              <a:t>“Une légèreté parfaitement mesurée”</a:t>
            </a:r>
          </a:p>
        </p:txBody>
      </p:sp>
      <p:pic>
        <p:nvPicPr>
          <p:cNvPr id="15" name="Imag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8319" y="4693328"/>
            <a:ext cx="184570" cy="305249"/>
          </a:xfrm>
          <a:prstGeom prst="rect">
            <a:avLst/>
          </a:prstGeom>
        </p:spPr>
      </p:pic>
      <p:sp>
        <p:nvSpPr>
          <p:cNvPr id="22" name="Rectangle 29">
            <a:hlinkClick r:id="rId7" action="ppaction://hlinksldjump"/>
          </p:cNvPr>
          <p:cNvSpPr/>
          <p:nvPr/>
        </p:nvSpPr>
        <p:spPr>
          <a:xfrm rot="8100000">
            <a:off x="12496906" y="82098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9">
            <a:hlinkClick r:id="rId8" action="ppaction://hlinksldjump"/>
          </p:cNvPr>
          <p:cNvSpPr/>
          <p:nvPr/>
        </p:nvSpPr>
        <p:spPr>
          <a:xfrm rot="18900000">
            <a:off x="12496909" y="8718216"/>
            <a:ext cx="207393" cy="202132"/>
          </a:xfrm>
          <a:custGeom>
            <a:avLst/>
            <a:gdLst>
              <a:gd name="connsiteX0" fmla="*/ 0 w 2278743"/>
              <a:gd name="connsiteY0" fmla="*/ 0 h 2278743"/>
              <a:gd name="connsiteX1" fmla="*/ 2278743 w 2278743"/>
              <a:gd name="connsiteY1" fmla="*/ 0 h 2278743"/>
              <a:gd name="connsiteX2" fmla="*/ 2278743 w 2278743"/>
              <a:gd name="connsiteY2" fmla="*/ 2278743 h 2278743"/>
              <a:gd name="connsiteX3" fmla="*/ 0 w 2278743"/>
              <a:gd name="connsiteY3" fmla="*/ 2278743 h 2278743"/>
              <a:gd name="connsiteX4" fmla="*/ 0 w 2278743"/>
              <a:gd name="connsiteY4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0 w 2278743"/>
              <a:gd name="connsiteY3" fmla="*/ 0 h 2278743"/>
              <a:gd name="connsiteX0" fmla="*/ 0 w 2278743"/>
              <a:gd name="connsiteY0" fmla="*/ 0 h 2278743"/>
              <a:gd name="connsiteX1" fmla="*/ 2278743 w 2278743"/>
              <a:gd name="connsiteY1" fmla="*/ 2278743 h 2278743"/>
              <a:gd name="connsiteX2" fmla="*/ 0 w 2278743"/>
              <a:gd name="connsiteY2" fmla="*/ 2278743 h 2278743"/>
              <a:gd name="connsiteX3" fmla="*/ 91440 w 2278743"/>
              <a:gd name="connsiteY3" fmla="*/ 91440 h 2278743"/>
              <a:gd name="connsiteX0" fmla="*/ 416560 w 2695303"/>
              <a:gd name="connsiteY0" fmla="*/ 0 h 2278743"/>
              <a:gd name="connsiteX1" fmla="*/ 2695303 w 2695303"/>
              <a:gd name="connsiteY1" fmla="*/ 2278743 h 2278743"/>
              <a:gd name="connsiteX2" fmla="*/ 416560 w 2695303"/>
              <a:gd name="connsiteY2" fmla="*/ 2278743 h 2278743"/>
              <a:gd name="connsiteX3" fmla="*/ 0 w 2695303"/>
              <a:gd name="connsiteY3" fmla="*/ 18869 h 2278743"/>
              <a:gd name="connsiteX0" fmla="*/ 2695303 w 2695303"/>
              <a:gd name="connsiteY0" fmla="*/ 2259874 h 2259874"/>
              <a:gd name="connsiteX1" fmla="*/ 416560 w 2695303"/>
              <a:gd name="connsiteY1" fmla="*/ 2259874 h 2259874"/>
              <a:gd name="connsiteX2" fmla="*/ 0 w 2695303"/>
              <a:gd name="connsiteY2" fmla="*/ 0 h 2259874"/>
              <a:gd name="connsiteX0" fmla="*/ 2288903 w 2288903"/>
              <a:gd name="connsiteY0" fmla="*/ 2230846 h 2230846"/>
              <a:gd name="connsiteX1" fmla="*/ 10160 w 2288903"/>
              <a:gd name="connsiteY1" fmla="*/ 2230846 h 2230846"/>
              <a:gd name="connsiteX2" fmla="*/ 0 w 2288903"/>
              <a:gd name="connsiteY2" fmla="*/ 0 h 223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903" h="2230846">
                <a:moveTo>
                  <a:pt x="2288903" y="2230846"/>
                </a:moveTo>
                <a:lnTo>
                  <a:pt x="10160" y="2230846"/>
                </a:lnTo>
                <a:cubicBezTo>
                  <a:pt x="10160" y="1471265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31096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4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6080</TotalTime>
  <Words>946</Words>
  <Application>Microsoft Office PowerPoint</Application>
  <PresentationFormat>Personnalisé</PresentationFormat>
  <Paragraphs>454</Paragraphs>
  <Slides>30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Chronicle Display</vt:lpstr>
      <vt:lpstr>Chronicle Display Light</vt:lpstr>
      <vt:lpstr>TSTAR</vt:lpstr>
      <vt:lpstr>TSTAR Headline</vt:lpstr>
      <vt:lpstr>TSTAR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Stephanie Keszey</dc:creator>
  <cp:lastModifiedBy>matelot</cp:lastModifiedBy>
  <cp:revision>507</cp:revision>
  <cp:lastPrinted>2017-04-24T11:10:01Z</cp:lastPrinted>
  <dcterms:created xsi:type="dcterms:W3CDTF">2016-07-06T09:43:14Z</dcterms:created>
  <dcterms:modified xsi:type="dcterms:W3CDTF">2017-08-23T15:32:20Z</dcterms:modified>
</cp:coreProperties>
</file>