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66" r:id="rId5"/>
    <p:sldId id="256" r:id="rId6"/>
    <p:sldId id="296" r:id="rId7"/>
    <p:sldId id="326" r:id="rId8"/>
    <p:sldId id="300" r:id="rId9"/>
    <p:sldId id="324" r:id="rId10"/>
    <p:sldId id="303" r:id="rId11"/>
    <p:sldId id="304" r:id="rId12"/>
    <p:sldId id="327" r:id="rId13"/>
    <p:sldId id="328" r:id="rId14"/>
    <p:sldId id="325" r:id="rId15"/>
    <p:sldId id="307" r:id="rId16"/>
    <p:sldId id="309" r:id="rId17"/>
    <p:sldId id="310" r:id="rId18"/>
    <p:sldId id="311" r:id="rId19"/>
    <p:sldId id="313" r:id="rId20"/>
    <p:sldId id="317" r:id="rId21"/>
    <p:sldId id="318" r:id="rId22"/>
    <p:sldId id="319" r:id="rId23"/>
    <p:sldId id="320" r:id="rId24"/>
    <p:sldId id="321" r:id="rId25"/>
    <p:sldId id="322" r:id="rId26"/>
    <p:sldId id="323" r:id="rId27"/>
    <p:sldId id="329" r:id="rId2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3078">
          <p15:clr>
            <a:srgbClr val="A4A3A4"/>
          </p15:clr>
        </p15:guide>
        <p15:guide id="3" orient="horz" pos="574">
          <p15:clr>
            <a:srgbClr val="A4A3A4"/>
          </p15:clr>
        </p15:guide>
        <p15:guide id="4" orient="horz" pos="878">
          <p15:clr>
            <a:srgbClr val="A4A3A4"/>
          </p15:clr>
        </p15:guide>
        <p15:guide id="5" orient="horz" pos="1171">
          <p15:clr>
            <a:srgbClr val="A4A3A4"/>
          </p15:clr>
        </p15:guide>
        <p15:guide id="6" orient="horz" pos="2778">
          <p15:clr>
            <a:srgbClr val="A4A3A4"/>
          </p15:clr>
        </p15:guide>
        <p15:guide id="7" pos="2880">
          <p15:clr>
            <a:srgbClr val="A4A3A4"/>
          </p15:clr>
        </p15:guide>
        <p15:guide id="8" pos="450">
          <p15:clr>
            <a:srgbClr val="A4A3A4"/>
          </p15:clr>
        </p15:guide>
        <p15:guide id="9" pos="5316">
          <p15:clr>
            <a:srgbClr val="A4A3A4"/>
          </p15:clr>
        </p15:guide>
        <p15:guide id="10" pos="65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84"/>
    <a:srgbClr val="6BBBAE"/>
    <a:srgbClr val="00A9CE"/>
    <a:srgbClr val="007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3" autoAdjust="0"/>
    <p:restoredTop sz="94628" autoAdjust="0"/>
  </p:normalViewPr>
  <p:slideViewPr>
    <p:cSldViewPr showGuides="1">
      <p:cViewPr>
        <p:scale>
          <a:sx n="80" d="100"/>
          <a:sy n="80" d="100"/>
        </p:scale>
        <p:origin x="-264" y="-588"/>
      </p:cViewPr>
      <p:guideLst>
        <p:guide orient="horz" pos="2160"/>
        <p:guide orient="horz" pos="3078"/>
        <p:guide orient="horz" pos="574"/>
        <p:guide orient="horz" pos="878"/>
        <p:guide orient="horz" pos="1171"/>
        <p:guide orient="horz" pos="2778"/>
        <p:guide pos="2880"/>
        <p:guide pos="450"/>
        <p:guide pos="5316"/>
        <p:guide pos="6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28" y="-7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dirty="0">
              <a:latin typeface="Trebuchet MS" pitchFamily="34" charset="0"/>
            </a:endParaRPr>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62F491BE-3C1C-49B7-A400-48028D4B0067}" type="datetimeFigureOut">
              <a:rPr lang="en-GB" smtClean="0">
                <a:latin typeface="Trebuchet MS" pitchFamily="34" charset="0"/>
              </a:rPr>
              <a:pPr/>
              <a:t>21/06/2017</a:t>
            </a:fld>
            <a:endParaRPr lang="en-GB" dirty="0">
              <a:latin typeface="Trebuchet MS" pitchFamily="34" charset="0"/>
            </a:endParaRPr>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dirty="0">
              <a:latin typeface="Trebuchet MS" pitchFamily="34" charset="0"/>
            </a:endParaRPr>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73974BAF-4B25-4BAA-96CF-D936B2DDDFCC}" type="slidenum">
              <a:rPr lang="en-GB" smtClean="0">
                <a:latin typeface="Trebuchet MS" pitchFamily="34" charset="0"/>
              </a:rPr>
              <a:pPr/>
              <a:t>‹N°›</a:t>
            </a:fld>
            <a:endParaRPr lang="en-GB" dirty="0">
              <a:latin typeface="Trebuchet MS" pitchFamily="34" charset="0"/>
            </a:endParaRPr>
          </a:p>
        </p:txBody>
      </p:sp>
    </p:spTree>
    <p:extLst>
      <p:ext uri="{BB962C8B-B14F-4D97-AF65-F5344CB8AC3E}">
        <p14:creationId xmlns:p14="http://schemas.microsoft.com/office/powerpoint/2010/main" val="1418522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Trebuchet MS" pitchFamily="34" charset="0"/>
              </a:defRPr>
            </a:lvl1pPr>
          </a:lstStyle>
          <a:p>
            <a:endParaRPr lang="en-GB"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Trebuchet MS" pitchFamily="34" charset="0"/>
              </a:defRPr>
            </a:lvl1pPr>
          </a:lstStyle>
          <a:p>
            <a:fld id="{E1412CA8-221E-4CC9-BF23-0017CBB62D1D}" type="datetimeFigureOut">
              <a:rPr lang="en-GB" smtClean="0"/>
              <a:pPr/>
              <a:t>21/06/2017</a:t>
            </a:fld>
            <a:endParaRPr lang="en-GB"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Trebuchet MS" pitchFamily="34" charset="0"/>
              </a:defRPr>
            </a:lvl1pPr>
          </a:lstStyle>
          <a:p>
            <a:endParaRPr lang="en-GB"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Trebuchet MS" pitchFamily="34" charset="0"/>
              </a:defRPr>
            </a:lvl1pPr>
          </a:lstStyle>
          <a:p>
            <a:fld id="{787EBB83-E294-4243-8C63-0EBBE48A186E}" type="slidenum">
              <a:rPr lang="en-GB" smtClean="0"/>
              <a:pPr/>
              <a:t>‹N°›</a:t>
            </a:fld>
            <a:endParaRPr lang="en-GB" dirty="0"/>
          </a:p>
        </p:txBody>
      </p:sp>
    </p:spTree>
    <p:extLst>
      <p:ext uri="{BB962C8B-B14F-4D97-AF65-F5344CB8AC3E}">
        <p14:creationId xmlns:p14="http://schemas.microsoft.com/office/powerpoint/2010/main" val="2102845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4</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14</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15</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16</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17</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18</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19</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20</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21</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22</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23</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5</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6</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7</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8</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9</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11</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12</a:t>
            </a:fld>
            <a:endParaRPr lang="en-GB" dirty="0"/>
          </a:p>
        </p:txBody>
      </p:sp>
    </p:spTree>
    <p:extLst>
      <p:ext uri="{BB962C8B-B14F-4D97-AF65-F5344CB8AC3E}">
        <p14:creationId xmlns:p14="http://schemas.microsoft.com/office/powerpoint/2010/main" val="4912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EBB83-E294-4243-8C63-0EBBE48A186E}" type="slidenum">
              <a:rPr lang="en-GB" smtClean="0"/>
              <a:pPr/>
              <a:t>13</a:t>
            </a:fld>
            <a:endParaRPr lang="en-GB" dirty="0"/>
          </a:p>
        </p:txBody>
      </p:sp>
    </p:spTree>
    <p:extLst>
      <p:ext uri="{BB962C8B-B14F-4D97-AF65-F5344CB8AC3E}">
        <p14:creationId xmlns:p14="http://schemas.microsoft.com/office/powerpoint/2010/main" val="49121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straplin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75" y="3557574"/>
            <a:ext cx="7724776" cy="540000"/>
          </a:xfrm>
        </p:spPr>
        <p:txBody>
          <a:bodyPr/>
          <a:lstStyle>
            <a:lvl1pPr>
              <a:lnSpc>
                <a:spcPts val="3700"/>
              </a:lnSpc>
              <a:defRPr sz="3200" baseline="0">
                <a:solidFill>
                  <a:schemeClr val="tx1"/>
                </a:solidFill>
              </a:defRPr>
            </a:lvl1pPr>
          </a:lstStyle>
          <a:p>
            <a:r>
              <a:rPr lang="fr-FR"/>
              <a:t>Modifiez le style du titre</a:t>
            </a:r>
            <a:endParaRPr lang="en-GB" dirty="0"/>
          </a:p>
        </p:txBody>
      </p:sp>
      <p:sp>
        <p:nvSpPr>
          <p:cNvPr id="3" name="Subtitle 2"/>
          <p:cNvSpPr>
            <a:spLocks noGrp="1"/>
          </p:cNvSpPr>
          <p:nvPr>
            <p:ph type="subTitle" idx="1"/>
          </p:nvPr>
        </p:nvSpPr>
        <p:spPr>
          <a:xfrm>
            <a:off x="714375" y="4068000"/>
            <a:ext cx="7724775" cy="540000"/>
          </a:xfrm>
        </p:spPr>
        <p:txBody>
          <a:bodyPr/>
          <a:lstStyle>
            <a:lvl1pPr marL="0" indent="0" algn="l" defTabSz="914400" rtl="0" eaLnBrk="1" latinLnBrk="0" hangingPunct="1">
              <a:lnSpc>
                <a:spcPct val="100000"/>
              </a:lnSpc>
              <a:spcBef>
                <a:spcPct val="0"/>
              </a:spcBef>
              <a:buNone/>
              <a:defRPr lang="en-GB" sz="2800" b="0" kern="1200" dirty="0" smtClean="0">
                <a:solidFill>
                  <a:schemeClr val="tx1"/>
                </a:solidFill>
                <a:latin typeface="Trebuchet MS" pitchFamily="34"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GB" dirty="0"/>
          </a:p>
        </p:txBody>
      </p:sp>
      <p:sp>
        <p:nvSpPr>
          <p:cNvPr id="4" name="Date Placeholder 3"/>
          <p:cNvSpPr>
            <a:spLocks noGrp="1"/>
          </p:cNvSpPr>
          <p:nvPr>
            <p:ph type="dt" sz="half" idx="10"/>
          </p:nvPr>
        </p:nvSpPr>
        <p:spPr/>
        <p:txBody>
          <a:bodyPr/>
          <a:lstStyle/>
          <a:p>
            <a:fld id="{13C0EFCD-5C24-4E66-A7A1-4EC16107AF4B}" type="datetime1">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72D4D-52AD-48B7-B46E-6C578BE38761}" type="slidenum">
              <a:rPr lang="en-GB" smtClean="0"/>
              <a:pPr/>
              <a:t>‹N°›</a:t>
            </a:fld>
            <a:endParaRPr lang="en-GB"/>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8006" y="6143197"/>
            <a:ext cx="2101051" cy="3185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Continuation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2800" y="586800"/>
            <a:ext cx="7726349" cy="900000"/>
          </a:xfrm>
        </p:spPr>
        <p:txBody>
          <a:bodyPr/>
          <a:lstStyle>
            <a:lvl1pPr algn="l" defTabSz="914400" rtl="0" eaLnBrk="1" latinLnBrk="0" hangingPunct="1">
              <a:lnSpc>
                <a:spcPts val="3200"/>
              </a:lnSpc>
              <a:spcBef>
                <a:spcPct val="0"/>
              </a:spcBef>
              <a:buNone/>
              <a:defRPr lang="en-GB" sz="2800" b="0" kern="1200" dirty="0">
                <a:solidFill>
                  <a:schemeClr val="tx1"/>
                </a:solidFill>
                <a:latin typeface="Trebuchet MS" pitchFamily="34" charset="0"/>
                <a:ea typeface="+mj-ea"/>
                <a:cs typeface="+mj-cs"/>
              </a:defRPr>
            </a:lvl1pPr>
          </a:lstStyle>
          <a:p>
            <a:r>
              <a:rPr lang="fr-FR"/>
              <a:t>Modifiez le style du titre</a:t>
            </a:r>
            <a:endParaRPr lang="en-GB" dirty="0"/>
          </a:p>
        </p:txBody>
      </p:sp>
      <p:sp>
        <p:nvSpPr>
          <p:cNvPr id="3" name="Content Placeholder 2"/>
          <p:cNvSpPr>
            <a:spLocks noGrp="1"/>
          </p:cNvSpPr>
          <p:nvPr>
            <p:ph idx="1"/>
          </p:nvPr>
        </p:nvSpPr>
        <p:spPr>
          <a:xfrm>
            <a:off x="714374" y="1638300"/>
            <a:ext cx="7724775" cy="3258000"/>
          </a:xfrm>
        </p:spPr>
        <p:txBody>
          <a:bodyPr/>
          <a:lstStyle>
            <a:lvl1pPr>
              <a:spcAft>
                <a:spcPts val="0"/>
              </a:spcAft>
              <a:defRPr/>
            </a:lvl1pPr>
            <a:lvl3pPr marL="154800" indent="-154800">
              <a:buSzPct val="110000"/>
              <a:buFont typeface="Wingdings" pitchFamily="2" charset="2"/>
              <a:buChar char=""/>
              <a:defRPr/>
            </a:lvl3pPr>
            <a:lvl4pPr marL="333375" indent="-154800">
              <a:buFont typeface="Trebuchet MS" pitchFamily="34" charset="0"/>
              <a:buChar char="–"/>
              <a:defRPr/>
            </a:lvl4pPr>
            <a:lvl5pPr marL="468000">
              <a:buSzPct val="110000"/>
              <a:buFont typeface="Trebuchet MS" pitchFamily="34" charset="0"/>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Date Placeholder 3"/>
          <p:cNvSpPr>
            <a:spLocks noGrp="1"/>
          </p:cNvSpPr>
          <p:nvPr>
            <p:ph type="dt" sz="half" idx="10"/>
          </p:nvPr>
        </p:nvSpPr>
        <p:spPr/>
        <p:txBody>
          <a:bodyPr/>
          <a:lstStyle/>
          <a:p>
            <a:fld id="{54A9C0E4-52C0-40AC-A1DE-8E0A9FC05958}" type="datetime1">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72D4D-52AD-48B7-B46E-6C578BE38761}"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2800" y="586800"/>
            <a:ext cx="7726349" cy="882000"/>
          </a:xfrm>
        </p:spPr>
        <p:txBody>
          <a:bodyPr/>
          <a:lstStyle>
            <a:lvl1pPr algn="l" defTabSz="914400" rtl="0" eaLnBrk="1" latinLnBrk="0" hangingPunct="1">
              <a:lnSpc>
                <a:spcPts val="3200"/>
              </a:lnSpc>
              <a:spcBef>
                <a:spcPct val="0"/>
              </a:spcBef>
              <a:buNone/>
              <a:defRPr lang="en-GB" sz="2800" b="0" kern="1200" dirty="0">
                <a:solidFill>
                  <a:schemeClr val="tx1"/>
                </a:solidFill>
                <a:latin typeface="Trebuchet MS" pitchFamily="34" charset="0"/>
                <a:ea typeface="+mj-ea"/>
                <a:cs typeface="+mj-cs"/>
              </a:defRPr>
            </a:lvl1pPr>
          </a:lstStyle>
          <a:p>
            <a:r>
              <a:rPr lang="fr-FR" dirty="0" smtClean="0"/>
              <a:t>Modifiez </a:t>
            </a:r>
            <a:r>
              <a:rPr lang="fr-FR" dirty="0"/>
              <a:t>le style du </a:t>
            </a:r>
            <a:r>
              <a:rPr lang="fr-FR" dirty="0" smtClean="0"/>
              <a:t>titre</a:t>
            </a:r>
            <a:endParaRPr lang="en-GB" dirty="0"/>
          </a:p>
        </p:txBody>
      </p:sp>
      <p:sp>
        <p:nvSpPr>
          <p:cNvPr id="3" name="Content Placeholder 2"/>
          <p:cNvSpPr>
            <a:spLocks noGrp="1"/>
          </p:cNvSpPr>
          <p:nvPr>
            <p:ph idx="1"/>
          </p:nvPr>
        </p:nvSpPr>
        <p:spPr>
          <a:xfrm>
            <a:off x="714374" y="1638300"/>
            <a:ext cx="7724775" cy="3258000"/>
          </a:xfrm>
        </p:spPr>
        <p:txBody>
          <a:bodyPr/>
          <a:lstStyle>
            <a:lvl1pPr>
              <a:spcAft>
                <a:spcPts val="0"/>
              </a:spcAft>
              <a:defRPr/>
            </a:lvl1pPr>
            <a:lvl3pPr marL="153988" indent="-153988">
              <a:buSzPct val="110000"/>
              <a:buFont typeface="Wingdings" pitchFamily="2" charset="2"/>
              <a:buChar char=""/>
              <a:defRPr/>
            </a:lvl3pPr>
            <a:lvl4pPr marL="333375" indent="-154800">
              <a:buFont typeface="Trebuchet MS" pitchFamily="34" charset="0"/>
              <a:buChar char="–"/>
              <a:defRPr/>
            </a:lvl4pPr>
            <a:lvl5pPr marL="468000">
              <a:buSzPct val="110000"/>
              <a:buFont typeface="Trebuchet MS" pitchFamily="34" charset="0"/>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DDE72D4D-52AD-48B7-B46E-6C578BE38761}" type="slidenum">
              <a:rPr lang="en-GB" smtClean="0"/>
              <a:pPr/>
              <a:t>‹N°›</a:t>
            </a:fld>
            <a:endParaRPr lang="en-GB" dirty="0"/>
          </a:p>
        </p:txBody>
      </p:sp>
      <p:pic>
        <p:nvPicPr>
          <p:cNvPr id="8" name="Imag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6296" y="62626"/>
            <a:ext cx="1730896" cy="486054"/>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fr-FR"/>
              <a:t>Modifiez le style du titre</a:t>
            </a:r>
            <a:endParaRPr lang="en-GB" dirty="0"/>
          </a:p>
        </p:txBody>
      </p:sp>
      <p:sp>
        <p:nvSpPr>
          <p:cNvPr id="3" name="Content Placeholder 2"/>
          <p:cNvSpPr>
            <a:spLocks noGrp="1"/>
          </p:cNvSpPr>
          <p:nvPr>
            <p:ph sz="half" idx="1"/>
          </p:nvPr>
        </p:nvSpPr>
        <p:spPr>
          <a:xfrm>
            <a:off x="714374" y="1600200"/>
            <a:ext cx="3781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Content Placeholder 3"/>
          <p:cNvSpPr>
            <a:spLocks noGrp="1"/>
          </p:cNvSpPr>
          <p:nvPr>
            <p:ph sz="half" idx="2"/>
          </p:nvPr>
        </p:nvSpPr>
        <p:spPr>
          <a:xfrm>
            <a:off x="4648200" y="1600200"/>
            <a:ext cx="3790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5" name="Date Placeholder 4"/>
          <p:cNvSpPr>
            <a:spLocks noGrp="1"/>
          </p:cNvSpPr>
          <p:nvPr>
            <p:ph type="dt" sz="half" idx="10"/>
          </p:nvPr>
        </p:nvSpPr>
        <p:spPr/>
        <p:txBody>
          <a:bodyPr/>
          <a:lstStyle/>
          <a:p>
            <a:fld id="{5D2D65B1-523D-4052-A7B5-7022274CB9AB}" type="datetime1">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E72D4D-52AD-48B7-B46E-6C578BE38761}"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dirty="0"/>
          </a:p>
        </p:txBody>
      </p:sp>
      <p:sp>
        <p:nvSpPr>
          <p:cNvPr id="3" name="Date Placeholder 2"/>
          <p:cNvSpPr>
            <a:spLocks noGrp="1"/>
          </p:cNvSpPr>
          <p:nvPr>
            <p:ph type="dt" sz="half" idx="10"/>
          </p:nvPr>
        </p:nvSpPr>
        <p:spPr/>
        <p:txBody>
          <a:bodyPr/>
          <a:lstStyle/>
          <a:p>
            <a:fld id="{32D25E12-227C-4D92-AA9A-BF5B82FA6A88}" type="datetime1">
              <a:rPr lang="en-GB" smtClean="0"/>
              <a:t>21/06/2017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E72D4D-52AD-48B7-B46E-6C578BE38761}"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FF547-6AD8-4C8A-A124-194C6FEDFA12}" type="datetime1">
              <a:rPr lang="en-GB" smtClean="0"/>
              <a:t>21/06/2017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E72D4D-52AD-48B7-B46E-6C578BE38761}"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4575" y="4800600"/>
            <a:ext cx="7394575" cy="566738"/>
          </a:xfrm>
        </p:spPr>
        <p:txBody>
          <a:bodyPr anchor="b"/>
          <a:lstStyle>
            <a:lvl1pPr algn="l">
              <a:defRPr sz="2000" b="0"/>
            </a:lvl1pPr>
          </a:lstStyle>
          <a:p>
            <a:r>
              <a:rPr lang="fr-FR"/>
              <a:t>Modifiez le style du titre</a:t>
            </a:r>
            <a:endParaRPr lang="en-GB" dirty="0"/>
          </a:p>
        </p:txBody>
      </p:sp>
      <p:sp>
        <p:nvSpPr>
          <p:cNvPr id="3" name="Picture Placeholder 2"/>
          <p:cNvSpPr>
            <a:spLocks noGrp="1"/>
          </p:cNvSpPr>
          <p:nvPr>
            <p:ph type="pic" idx="1"/>
          </p:nvPr>
        </p:nvSpPr>
        <p:spPr>
          <a:xfrm>
            <a:off x="1044575" y="911225"/>
            <a:ext cx="7394575" cy="3975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GB"/>
          </a:p>
        </p:txBody>
      </p:sp>
      <p:sp>
        <p:nvSpPr>
          <p:cNvPr id="4" name="Text Placeholder 3"/>
          <p:cNvSpPr>
            <a:spLocks noGrp="1"/>
          </p:cNvSpPr>
          <p:nvPr>
            <p:ph type="body" sz="half" idx="2"/>
          </p:nvPr>
        </p:nvSpPr>
        <p:spPr>
          <a:xfrm>
            <a:off x="1044575" y="5367338"/>
            <a:ext cx="73945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89AEB2E-0E01-469C-B7D0-559ED2B4D7DE}" type="datetime1">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E72D4D-52AD-48B7-B46E-6C578BE38761}"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2800" y="585841"/>
            <a:ext cx="7726349" cy="900000"/>
          </a:xfrm>
          <a:prstGeom prst="rect">
            <a:avLst/>
          </a:prstGeom>
        </p:spPr>
        <p:txBody>
          <a:bodyPr vert="horz" lIns="0" tIns="0" rIns="0" bIns="0" rtlCol="0" anchor="t" anchorCtr="0">
            <a:noAutofit/>
          </a:bodyPr>
          <a:lstStyle/>
          <a:p>
            <a:r>
              <a:rPr lang="fr-FR"/>
              <a:t>Modifiez le style du titre</a:t>
            </a:r>
            <a:endParaRPr lang="en-GB" dirty="0"/>
          </a:p>
        </p:txBody>
      </p:sp>
      <p:sp>
        <p:nvSpPr>
          <p:cNvPr id="3" name="Text Placeholder 2"/>
          <p:cNvSpPr>
            <a:spLocks noGrp="1"/>
          </p:cNvSpPr>
          <p:nvPr>
            <p:ph type="body" idx="1"/>
          </p:nvPr>
        </p:nvSpPr>
        <p:spPr>
          <a:xfrm>
            <a:off x="714374" y="1638300"/>
            <a:ext cx="7724775" cy="3258000"/>
          </a:xfrm>
          <a:prstGeom prst="rect">
            <a:avLst/>
          </a:prstGeom>
        </p:spPr>
        <p:txBody>
          <a:bodyPr vert="horz" lIns="0" tIns="0" rIns="0" bIns="0" rtlCol="0">
            <a:noAutofit/>
          </a:bodyPr>
          <a:lstStyle/>
          <a:p>
            <a:pPr marL="0" lvl="0" indent="0" algn="l" defTabSz="914400" rtl="0" eaLnBrk="1" latinLnBrk="0" hangingPunct="1">
              <a:lnSpc>
                <a:spcPts val="2300"/>
              </a:lnSpc>
              <a:spcBef>
                <a:spcPts val="0"/>
              </a:spcBef>
              <a:spcAft>
                <a:spcPts val="0"/>
              </a:spcAft>
              <a:buFont typeface="Arial" pitchFamily="34" charset="0"/>
              <a:buNone/>
            </a:pPr>
            <a:r>
              <a:rPr lang="fr-FR"/>
              <a:t>Modifiez les styles du texte du masque</a:t>
            </a:r>
          </a:p>
          <a:p>
            <a:pPr marL="0" lvl="1" indent="0" algn="l" defTabSz="914400" rtl="0" eaLnBrk="1" latinLnBrk="0" hangingPunct="1">
              <a:lnSpc>
                <a:spcPts val="2300"/>
              </a:lnSpc>
              <a:spcBef>
                <a:spcPts val="0"/>
              </a:spcBef>
              <a:spcAft>
                <a:spcPts val="0"/>
              </a:spcAft>
              <a:buFont typeface="Arial" pitchFamily="34" charset="0"/>
              <a:buNone/>
            </a:pPr>
            <a:r>
              <a:rPr lang="fr-FR"/>
              <a:t>Deuxième niveau</a:t>
            </a:r>
          </a:p>
          <a:p>
            <a:pPr marL="0" lvl="2" indent="0" algn="l" defTabSz="914400" rtl="0" eaLnBrk="1" latinLnBrk="0" hangingPunct="1">
              <a:lnSpc>
                <a:spcPts val="2300"/>
              </a:lnSpc>
              <a:spcBef>
                <a:spcPts val="0"/>
              </a:spcBef>
              <a:spcAft>
                <a:spcPts val="0"/>
              </a:spcAft>
              <a:buFont typeface="Arial" pitchFamily="34" charset="0"/>
              <a:buNone/>
            </a:pPr>
            <a:r>
              <a:rPr lang="fr-FR"/>
              <a:t>Troisième niveau</a:t>
            </a:r>
          </a:p>
          <a:p>
            <a:pPr marL="0" lvl="3" indent="0" algn="l" defTabSz="914400" rtl="0" eaLnBrk="1" latinLnBrk="0" hangingPunct="1">
              <a:lnSpc>
                <a:spcPts val="2300"/>
              </a:lnSpc>
              <a:spcBef>
                <a:spcPts val="0"/>
              </a:spcBef>
              <a:spcAft>
                <a:spcPts val="0"/>
              </a:spcAft>
              <a:buFont typeface="Arial" pitchFamily="34" charset="0"/>
              <a:buNone/>
            </a:pPr>
            <a:r>
              <a:rPr lang="fr-FR"/>
              <a:t>Quatrième niveau</a:t>
            </a:r>
          </a:p>
          <a:p>
            <a:pPr marL="0" lvl="4" indent="0" algn="l" defTabSz="914400" rtl="0" eaLnBrk="1" latinLnBrk="0" hangingPunct="1">
              <a:lnSpc>
                <a:spcPts val="2300"/>
              </a:lnSpc>
              <a:spcBef>
                <a:spcPts val="0"/>
              </a:spcBef>
              <a:spcAft>
                <a:spcPts val="0"/>
              </a:spcAft>
              <a:buFont typeface="Arial" pitchFamily="34" charset="0"/>
              <a:buNone/>
            </a:pPr>
            <a:r>
              <a:rPr lang="fr-FR"/>
              <a:t>Cinquième niveau</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F065CE42-A243-481A-888B-DE5EA7B9B641}" type="datetime1">
              <a:rPr lang="en-GB" smtClean="0"/>
              <a:t>21/06/2017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DDE72D4D-52AD-48B7-B46E-6C578BE38761}"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4" r:id="rId5"/>
    <p:sldLayoutId id="2147483655" r:id="rId6"/>
    <p:sldLayoutId id="2147483657" r:id="rId7"/>
  </p:sldLayoutIdLst>
  <p:hf hdr="0" ftr="0" dt="0"/>
  <p:txStyles>
    <p:titleStyle>
      <a:lvl1pPr algn="l" defTabSz="914400" rtl="0" eaLnBrk="1" latinLnBrk="0" hangingPunct="1">
        <a:lnSpc>
          <a:spcPts val="3200"/>
        </a:lnSpc>
        <a:spcBef>
          <a:spcPct val="0"/>
        </a:spcBef>
        <a:buNone/>
        <a:defRPr lang="en-GB" sz="2800" b="0" kern="1200" dirty="0">
          <a:solidFill>
            <a:schemeClr val="tx1"/>
          </a:solidFill>
          <a:latin typeface="Trebuchet MS" pitchFamily="34" charset="0"/>
          <a:ea typeface="+mj-ea"/>
          <a:cs typeface="+mj-cs"/>
        </a:defRPr>
      </a:lvl1pPr>
    </p:titleStyle>
    <p:bodyStyle>
      <a:lvl1pPr marL="0" indent="0" algn="l" defTabSz="914400" rtl="0" eaLnBrk="1" latinLnBrk="0" hangingPunct="1">
        <a:lnSpc>
          <a:spcPts val="2300"/>
        </a:lnSpc>
        <a:spcBef>
          <a:spcPts val="0"/>
        </a:spcBef>
        <a:spcAft>
          <a:spcPts val="0"/>
        </a:spcAft>
        <a:buFont typeface="Arial" pitchFamily="34" charset="0"/>
        <a:buNone/>
        <a:defRPr lang="en-US" sz="1800" b="0" kern="1200" dirty="0" smtClean="0">
          <a:solidFill>
            <a:srgbClr val="00AB84"/>
          </a:solidFill>
          <a:latin typeface="Trebuchet MS" pitchFamily="34" charset="0"/>
          <a:ea typeface="+mn-ea"/>
          <a:cs typeface="+mn-cs"/>
        </a:defRPr>
      </a:lvl1pPr>
      <a:lvl2pPr marL="0" indent="0" algn="l" defTabSz="914400" rtl="0" eaLnBrk="1" latinLnBrk="0" hangingPunct="1">
        <a:lnSpc>
          <a:spcPts val="2000"/>
        </a:lnSpc>
        <a:spcBef>
          <a:spcPts val="0"/>
        </a:spcBef>
        <a:spcAft>
          <a:spcPts val="850"/>
        </a:spcAft>
        <a:buSzPct val="110000"/>
        <a:buFontTx/>
        <a:buNone/>
        <a:defRPr lang="en-US" sz="1600" b="0" kern="1200" dirty="0" smtClean="0">
          <a:solidFill>
            <a:schemeClr val="tx2"/>
          </a:solidFill>
          <a:latin typeface="Trebuchet MS" pitchFamily="34" charset="0"/>
          <a:ea typeface="+mn-ea"/>
          <a:cs typeface="+mn-cs"/>
        </a:defRPr>
      </a:lvl2pPr>
      <a:lvl3pPr marL="0" indent="179388" algn="l" defTabSz="914400" rtl="0" eaLnBrk="1" latinLnBrk="0" hangingPunct="1">
        <a:lnSpc>
          <a:spcPts val="2000"/>
        </a:lnSpc>
        <a:spcBef>
          <a:spcPts val="0"/>
        </a:spcBef>
        <a:spcAft>
          <a:spcPts val="850"/>
        </a:spcAft>
        <a:buFont typeface="Trebuchet MS" pitchFamily="34" charset="0"/>
        <a:buChar char="●"/>
        <a:tabLst/>
        <a:defRPr lang="en-US" sz="1600" kern="1200" dirty="0" smtClean="0">
          <a:solidFill>
            <a:schemeClr val="tx2"/>
          </a:solidFill>
          <a:latin typeface="Trebuchet MS" pitchFamily="34" charset="0"/>
          <a:ea typeface="+mn-ea"/>
          <a:cs typeface="+mn-cs"/>
        </a:defRPr>
      </a:lvl3pPr>
      <a:lvl4pPr marL="466725" indent="-466725" algn="l" defTabSz="914400" rtl="0" eaLnBrk="1" latinLnBrk="0" hangingPunct="1">
        <a:lnSpc>
          <a:spcPts val="2000"/>
        </a:lnSpc>
        <a:spcBef>
          <a:spcPts val="0"/>
        </a:spcBef>
        <a:spcAft>
          <a:spcPts val="850"/>
        </a:spcAft>
        <a:buSzPct val="110000"/>
        <a:buFont typeface="Arial" pitchFamily="34" charset="0"/>
        <a:buChar char="•"/>
        <a:defRPr lang="en-US" sz="1600" kern="1200" dirty="0" smtClean="0">
          <a:solidFill>
            <a:schemeClr val="tx2"/>
          </a:solidFill>
          <a:latin typeface="Trebuchet MS" pitchFamily="34" charset="0"/>
          <a:ea typeface="+mn-ea"/>
          <a:cs typeface="+mn-cs"/>
        </a:defRPr>
      </a:lvl4pPr>
      <a:lvl5pPr marL="626400" indent="-154800" algn="l" defTabSz="914400" rtl="0" eaLnBrk="1" latinLnBrk="0" hangingPunct="1">
        <a:lnSpc>
          <a:spcPts val="2000"/>
        </a:lnSpc>
        <a:spcBef>
          <a:spcPts val="0"/>
        </a:spcBef>
        <a:spcAft>
          <a:spcPts val="850"/>
        </a:spcAft>
        <a:buFont typeface="Trebuchet MS" pitchFamily="34" charset="0"/>
        <a:buChar char="–"/>
        <a:defRPr lang="en-GB" sz="1600" kern="1200" dirty="0" smtClean="0">
          <a:solidFill>
            <a:schemeClr val="tx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fr/url?sa=i&amp;rct=j&amp;q=&amp;esrc=s&amp;source=images&amp;cd=&amp;cad=rja&amp;uact=8&amp;ved=0ahUKEwjCqKHMw8LUAhVBYZoKHcuhDHEQjRwIBw&amp;url=http://www.ouest-france.fr/pays-de-la-loire/laval-53000/meteo-en-mayenne-ce-dimanche-pluie-et-nuages-annonces-2695364&amp;psig=AFQjCNEwvVEOJF1rrEYYB9hxZyjGPfHDwA&amp;ust=149770807924090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iLlOG6vL3UAhUib5oKHevJBe4QjRwIBw&amp;url=http://www.rtl.fr/actu/un-gendarme-se-suicide-avec-son-arme-de-service-en-alsace-7733885591&amp;psig=AFQjCNHMBizGWbxZkpHrggor8bYYs3epcA&amp;ust=149753431859418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6263" y="1989138"/>
            <a:ext cx="79565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6"/>
          <p:cNvSpPr txBox="1">
            <a:spLocks noChangeArrowheads="1"/>
          </p:cNvSpPr>
          <p:nvPr/>
        </p:nvSpPr>
        <p:spPr bwMode="auto">
          <a:xfrm>
            <a:off x="882650" y="5053786"/>
            <a:ext cx="3671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AU" dirty="0"/>
              <a:t>www.cristal.com</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06" y="6143197"/>
            <a:ext cx="2101051" cy="318526"/>
          </a:xfrm>
          <a:prstGeom prst="rect">
            <a:avLst/>
          </a:prstGeom>
        </p:spPr>
      </p:pic>
      <p:sp>
        <p:nvSpPr>
          <p:cNvPr id="2" name="Rectangle 1"/>
          <p:cNvSpPr/>
          <p:nvPr/>
        </p:nvSpPr>
        <p:spPr>
          <a:xfrm>
            <a:off x="4554538" y="3862391"/>
            <a:ext cx="4572000" cy="1754326"/>
          </a:xfrm>
          <a:prstGeom prst="rect">
            <a:avLst/>
          </a:prstGeom>
        </p:spPr>
        <p:txBody>
          <a:bodyPr>
            <a:spAutoFit/>
          </a:bodyPr>
          <a:lstStyle/>
          <a:p>
            <a:r>
              <a:rPr lang="fr-FR" dirty="0"/>
              <a:t>CONFIDENTIEL</a:t>
            </a:r>
            <a:endParaRPr lang="en-US" dirty="0"/>
          </a:p>
          <a:p>
            <a:r>
              <a:rPr lang="fr-FR" dirty="0"/>
              <a:t>Ce </a:t>
            </a:r>
            <a:r>
              <a:rPr lang="fr-FR" dirty="0" smtClean="0"/>
              <a:t>document </a:t>
            </a:r>
            <a:r>
              <a:rPr lang="fr-FR" dirty="0"/>
              <a:t>est confidentiel, sa consultation est réservée aux membres du jury de </a:t>
            </a:r>
            <a:r>
              <a:rPr lang="fr-FR" dirty="0" smtClean="0"/>
              <a:t>soutenance, </a:t>
            </a:r>
            <a:r>
              <a:rPr lang="fr-FR" dirty="0"/>
              <a:t>toute autre consultation doit faire l’objet d’un accord préalable de l’entreprise CRISTAL France SAS.</a:t>
            </a:r>
            <a:endParaRPr lang="en-US" dirty="0"/>
          </a:p>
        </p:txBody>
      </p:sp>
    </p:spTree>
    <p:extLst>
      <p:ext uri="{BB962C8B-B14F-4D97-AF65-F5344CB8AC3E}">
        <p14:creationId xmlns:p14="http://schemas.microsoft.com/office/powerpoint/2010/main" val="308710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pictogramme nuage&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420" y="1217395"/>
            <a:ext cx="2260600" cy="226060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DDE72D4D-52AD-48B7-B46E-6C578BE38761}" type="slidenum">
              <a:rPr lang="en-GB" smtClean="0"/>
              <a:pPr/>
              <a:t>10</a:t>
            </a:fld>
            <a:endParaRPr lang="en-GB" dirty="0"/>
          </a:p>
        </p:txBody>
      </p:sp>
      <p:sp>
        <p:nvSpPr>
          <p:cNvPr id="5" name="Freeform 4" descr="Grands confettis"/>
          <p:cNvSpPr>
            <a:spLocks/>
          </p:cNvSpPr>
          <p:nvPr/>
        </p:nvSpPr>
        <p:spPr bwMode="auto">
          <a:xfrm>
            <a:off x="673612" y="3541496"/>
            <a:ext cx="7804150" cy="1997075"/>
          </a:xfrm>
          <a:custGeom>
            <a:avLst/>
            <a:gdLst>
              <a:gd name="T0" fmla="*/ 0 w 6810"/>
              <a:gd name="T1" fmla="*/ 1560 h 2190"/>
              <a:gd name="T2" fmla="*/ 0 w 6810"/>
              <a:gd name="T3" fmla="*/ 0 h 2190"/>
              <a:gd name="T4" fmla="*/ 6810 w 6810"/>
              <a:gd name="T5" fmla="*/ 375 h 2190"/>
              <a:gd name="T6" fmla="*/ 6810 w 6810"/>
              <a:gd name="T7" fmla="*/ 2190 h 2190"/>
              <a:gd name="T8" fmla="*/ 0 w 6810"/>
              <a:gd name="T9" fmla="*/ 1560 h 2190"/>
            </a:gdLst>
            <a:ahLst/>
            <a:cxnLst>
              <a:cxn ang="0">
                <a:pos x="T0" y="T1"/>
              </a:cxn>
              <a:cxn ang="0">
                <a:pos x="T2" y="T3"/>
              </a:cxn>
              <a:cxn ang="0">
                <a:pos x="T4" y="T5"/>
              </a:cxn>
              <a:cxn ang="0">
                <a:pos x="T6" y="T7"/>
              </a:cxn>
              <a:cxn ang="0">
                <a:pos x="T8" y="T9"/>
              </a:cxn>
            </a:cxnLst>
            <a:rect l="0" t="0" r="r" b="b"/>
            <a:pathLst>
              <a:path w="6810" h="2190">
                <a:moveTo>
                  <a:pt x="0" y="1560"/>
                </a:moveTo>
                <a:lnTo>
                  <a:pt x="0" y="0"/>
                </a:lnTo>
                <a:lnTo>
                  <a:pt x="6810" y="375"/>
                </a:lnTo>
                <a:lnTo>
                  <a:pt x="6810" y="2190"/>
                </a:lnTo>
                <a:lnTo>
                  <a:pt x="0" y="1560"/>
                </a:lnTo>
                <a:close/>
              </a:path>
            </a:pathLst>
          </a:custGeom>
          <a:solidFill>
            <a:srgbClr val="00B0F0"/>
          </a:solidFill>
          <a:ln>
            <a:noFill/>
          </a:ln>
        </p:spPr>
        <p:txBody>
          <a:bodyPr/>
          <a:lstStyle/>
          <a:p>
            <a:endParaRPr lang="en-US"/>
          </a:p>
        </p:txBody>
      </p:sp>
      <p:sp>
        <p:nvSpPr>
          <p:cNvPr id="6" name="Freeform 5"/>
          <p:cNvSpPr>
            <a:spLocks/>
          </p:cNvSpPr>
          <p:nvPr/>
        </p:nvSpPr>
        <p:spPr bwMode="auto">
          <a:xfrm>
            <a:off x="685800" y="4954588"/>
            <a:ext cx="7845425" cy="1190625"/>
          </a:xfrm>
          <a:custGeom>
            <a:avLst/>
            <a:gdLst>
              <a:gd name="T0" fmla="*/ 0 w 6825"/>
              <a:gd name="T1" fmla="*/ 0 h 1305"/>
              <a:gd name="T2" fmla="*/ 0 w 6825"/>
              <a:gd name="T3" fmla="*/ 1305 h 1305"/>
              <a:gd name="T4" fmla="*/ 6825 w 6825"/>
              <a:gd name="T5" fmla="*/ 1305 h 1305"/>
              <a:gd name="T6" fmla="*/ 6825 w 6825"/>
              <a:gd name="T7" fmla="*/ 795 h 1305"/>
              <a:gd name="T8" fmla="*/ 6810 w 6825"/>
              <a:gd name="T9" fmla="*/ 615 h 1305"/>
              <a:gd name="T10" fmla="*/ 0 w 6825"/>
              <a:gd name="T11" fmla="*/ 0 h 1305"/>
            </a:gdLst>
            <a:ahLst/>
            <a:cxnLst>
              <a:cxn ang="0">
                <a:pos x="T0" y="T1"/>
              </a:cxn>
              <a:cxn ang="0">
                <a:pos x="T2" y="T3"/>
              </a:cxn>
              <a:cxn ang="0">
                <a:pos x="T4" y="T5"/>
              </a:cxn>
              <a:cxn ang="0">
                <a:pos x="T6" y="T7"/>
              </a:cxn>
              <a:cxn ang="0">
                <a:pos x="T8" y="T9"/>
              </a:cxn>
              <a:cxn ang="0">
                <a:pos x="T10" y="T11"/>
              </a:cxn>
            </a:cxnLst>
            <a:rect l="0" t="0" r="r" b="b"/>
            <a:pathLst>
              <a:path w="6825" h="1305">
                <a:moveTo>
                  <a:pt x="0" y="0"/>
                </a:moveTo>
                <a:lnTo>
                  <a:pt x="0" y="1305"/>
                </a:lnTo>
                <a:lnTo>
                  <a:pt x="6825" y="1305"/>
                </a:lnTo>
                <a:lnTo>
                  <a:pt x="6825" y="795"/>
                </a:lnTo>
                <a:lnTo>
                  <a:pt x="6810" y="6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descr="Grands confettis"/>
          <p:cNvSpPr>
            <a:spLocks/>
          </p:cNvSpPr>
          <p:nvPr/>
        </p:nvSpPr>
        <p:spPr bwMode="auto">
          <a:xfrm>
            <a:off x="3221038" y="3171825"/>
            <a:ext cx="3241675" cy="633413"/>
          </a:xfrm>
          <a:custGeom>
            <a:avLst/>
            <a:gdLst>
              <a:gd name="T0" fmla="*/ 0 w 2760"/>
              <a:gd name="T1" fmla="*/ 515 h 695"/>
              <a:gd name="T2" fmla="*/ 330 w 2760"/>
              <a:gd name="T3" fmla="*/ 95 h 695"/>
              <a:gd name="T4" fmla="*/ 840 w 2760"/>
              <a:gd name="T5" fmla="*/ 35 h 695"/>
              <a:gd name="T6" fmla="*/ 2190 w 2760"/>
              <a:gd name="T7" fmla="*/ 110 h 695"/>
              <a:gd name="T8" fmla="*/ 2760 w 2760"/>
              <a:gd name="T9" fmla="*/ 695 h 695"/>
            </a:gdLst>
            <a:ahLst/>
            <a:cxnLst>
              <a:cxn ang="0">
                <a:pos x="T0" y="T1"/>
              </a:cxn>
              <a:cxn ang="0">
                <a:pos x="T2" y="T3"/>
              </a:cxn>
              <a:cxn ang="0">
                <a:pos x="T4" y="T5"/>
              </a:cxn>
              <a:cxn ang="0">
                <a:pos x="T6" y="T7"/>
              </a:cxn>
              <a:cxn ang="0">
                <a:pos x="T8" y="T9"/>
              </a:cxn>
            </a:cxnLst>
            <a:rect l="0" t="0" r="r" b="b"/>
            <a:pathLst>
              <a:path w="2760" h="695">
                <a:moveTo>
                  <a:pt x="0" y="515"/>
                </a:moveTo>
                <a:cubicBezTo>
                  <a:pt x="95" y="345"/>
                  <a:pt x="190" y="175"/>
                  <a:pt x="330" y="95"/>
                </a:cubicBezTo>
                <a:cubicBezTo>
                  <a:pt x="470" y="15"/>
                  <a:pt x="530" y="32"/>
                  <a:pt x="840" y="35"/>
                </a:cubicBezTo>
                <a:cubicBezTo>
                  <a:pt x="1150" y="38"/>
                  <a:pt x="1870" y="0"/>
                  <a:pt x="2190" y="110"/>
                </a:cubicBezTo>
                <a:cubicBezTo>
                  <a:pt x="2510" y="220"/>
                  <a:pt x="2635" y="457"/>
                  <a:pt x="2760" y="695"/>
                </a:cubicBezTo>
              </a:path>
            </a:pathLst>
          </a:custGeom>
          <a:solidFill>
            <a:schemeClr val="accent6">
              <a:lumMod val="75000"/>
            </a:schemeClr>
          </a:solidFill>
          <a:ln>
            <a:noFill/>
          </a:ln>
        </p:spPr>
        <p:txBody>
          <a:bodyPr/>
          <a:lstStyle/>
          <a:p>
            <a:endParaRPr lang="en-US"/>
          </a:p>
        </p:txBody>
      </p:sp>
      <p:sp>
        <p:nvSpPr>
          <p:cNvPr id="8" name="Freeform 11"/>
          <p:cNvSpPr>
            <a:spLocks/>
          </p:cNvSpPr>
          <p:nvPr/>
        </p:nvSpPr>
        <p:spPr bwMode="auto">
          <a:xfrm>
            <a:off x="3233738" y="3076575"/>
            <a:ext cx="3190875" cy="738188"/>
          </a:xfrm>
          <a:custGeom>
            <a:avLst/>
            <a:gdLst>
              <a:gd name="T0" fmla="*/ 20 w 2785"/>
              <a:gd name="T1" fmla="*/ 575 h 810"/>
              <a:gd name="T2" fmla="*/ 275 w 2785"/>
              <a:gd name="T3" fmla="*/ 215 h 810"/>
              <a:gd name="T4" fmla="*/ 710 w 2785"/>
              <a:gd name="T5" fmla="*/ 140 h 810"/>
              <a:gd name="T6" fmla="*/ 1895 w 2785"/>
              <a:gd name="T7" fmla="*/ 155 h 810"/>
              <a:gd name="T8" fmla="*/ 2510 w 2785"/>
              <a:gd name="T9" fmla="*/ 380 h 810"/>
              <a:gd name="T10" fmla="*/ 2750 w 2785"/>
              <a:gd name="T11" fmla="*/ 785 h 810"/>
              <a:gd name="T12" fmla="*/ 2720 w 2785"/>
              <a:gd name="T13" fmla="*/ 530 h 810"/>
              <a:gd name="T14" fmla="*/ 2480 w 2785"/>
              <a:gd name="T15" fmla="*/ 245 h 810"/>
              <a:gd name="T16" fmla="*/ 1775 w 2785"/>
              <a:gd name="T17" fmla="*/ 65 h 810"/>
              <a:gd name="T18" fmla="*/ 395 w 2785"/>
              <a:gd name="T19" fmla="*/ 80 h 810"/>
              <a:gd name="T20" fmla="*/ 20 w 2785"/>
              <a:gd name="T21" fmla="*/ 575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5" h="810">
                <a:moveTo>
                  <a:pt x="20" y="575"/>
                </a:moveTo>
                <a:cubicBezTo>
                  <a:pt x="0" y="597"/>
                  <a:pt x="160" y="287"/>
                  <a:pt x="275" y="215"/>
                </a:cubicBezTo>
                <a:cubicBezTo>
                  <a:pt x="390" y="143"/>
                  <a:pt x="440" y="150"/>
                  <a:pt x="710" y="140"/>
                </a:cubicBezTo>
                <a:cubicBezTo>
                  <a:pt x="980" y="130"/>
                  <a:pt x="1595" y="115"/>
                  <a:pt x="1895" y="155"/>
                </a:cubicBezTo>
                <a:cubicBezTo>
                  <a:pt x="2195" y="195"/>
                  <a:pt x="2368" y="275"/>
                  <a:pt x="2510" y="380"/>
                </a:cubicBezTo>
                <a:cubicBezTo>
                  <a:pt x="2652" y="485"/>
                  <a:pt x="2715" y="760"/>
                  <a:pt x="2750" y="785"/>
                </a:cubicBezTo>
                <a:cubicBezTo>
                  <a:pt x="2785" y="810"/>
                  <a:pt x="2765" y="620"/>
                  <a:pt x="2720" y="530"/>
                </a:cubicBezTo>
                <a:cubicBezTo>
                  <a:pt x="2675" y="440"/>
                  <a:pt x="2637" y="323"/>
                  <a:pt x="2480" y="245"/>
                </a:cubicBezTo>
                <a:cubicBezTo>
                  <a:pt x="2323" y="167"/>
                  <a:pt x="2122" y="92"/>
                  <a:pt x="1775" y="65"/>
                </a:cubicBezTo>
                <a:cubicBezTo>
                  <a:pt x="1428" y="38"/>
                  <a:pt x="693" y="0"/>
                  <a:pt x="395" y="80"/>
                </a:cubicBezTo>
                <a:cubicBezTo>
                  <a:pt x="97" y="160"/>
                  <a:pt x="40" y="553"/>
                  <a:pt x="20" y="575"/>
                </a:cubicBezTo>
                <a:close/>
              </a:path>
            </a:pathLst>
          </a:custGeom>
          <a:solidFill>
            <a:srgbClr val="993300"/>
          </a:solidFill>
          <a:ln w="9525">
            <a:solidFill>
              <a:srgbClr val="000000"/>
            </a:solidFill>
            <a:round/>
            <a:headEnd/>
            <a:tailEnd/>
          </a:ln>
        </p:spPr>
        <p:txBody>
          <a:bodyPr/>
          <a:lstStyle/>
          <a:p>
            <a:endParaRPr lang="en-US"/>
          </a:p>
        </p:txBody>
      </p:sp>
      <p:sp>
        <p:nvSpPr>
          <p:cNvPr id="9" name="Rectangle 6"/>
          <p:cNvSpPr>
            <a:spLocks noChangeArrowheads="1"/>
          </p:cNvSpPr>
          <p:nvPr/>
        </p:nvSpPr>
        <p:spPr bwMode="auto">
          <a:xfrm>
            <a:off x="2915816" y="3627438"/>
            <a:ext cx="146050" cy="2507778"/>
          </a:xfrm>
          <a:prstGeom prst="rect">
            <a:avLst/>
          </a:prstGeom>
          <a:solidFill>
            <a:srgbClr val="CC99FF"/>
          </a:solidFill>
          <a:ln w="9525">
            <a:solidFill>
              <a:srgbClr val="CC99FF"/>
            </a:solidFill>
            <a:miter lim="800000"/>
            <a:headEnd/>
            <a:tailEnd/>
          </a:ln>
        </p:spPr>
        <p:txBody>
          <a:bodyPr/>
          <a:lstStyle/>
          <a:p>
            <a:endParaRPr lang="en-US"/>
          </a:p>
        </p:txBody>
      </p:sp>
      <p:sp>
        <p:nvSpPr>
          <p:cNvPr id="10" name="Rectangle 7"/>
          <p:cNvSpPr>
            <a:spLocks noChangeArrowheads="1"/>
          </p:cNvSpPr>
          <p:nvPr/>
        </p:nvSpPr>
        <p:spPr bwMode="auto">
          <a:xfrm>
            <a:off x="6523757" y="3819524"/>
            <a:ext cx="208483" cy="2315691"/>
          </a:xfrm>
          <a:prstGeom prst="rect">
            <a:avLst/>
          </a:prstGeom>
          <a:solidFill>
            <a:srgbClr val="CC99FF"/>
          </a:solidFill>
          <a:ln w="9525">
            <a:solidFill>
              <a:srgbClr val="CC99FF"/>
            </a:solidFill>
            <a:miter lim="800000"/>
            <a:headEnd/>
            <a:tailEnd/>
          </a:ln>
        </p:spPr>
        <p:txBody>
          <a:bodyPr/>
          <a:lstStyle/>
          <a:p>
            <a:endParaRPr lang="en-US"/>
          </a:p>
        </p:txBody>
      </p:sp>
      <p:sp>
        <p:nvSpPr>
          <p:cNvPr id="11" name="AutoShape 37"/>
          <p:cNvSpPr>
            <a:spLocks noChangeArrowheads="1"/>
          </p:cNvSpPr>
          <p:nvPr/>
        </p:nvSpPr>
        <p:spPr bwMode="auto">
          <a:xfrm>
            <a:off x="3810000" y="3276600"/>
            <a:ext cx="1600200" cy="228600"/>
          </a:xfrm>
          <a:prstGeom prst="wedgeRectCallout">
            <a:avLst>
              <a:gd name="adj1" fmla="val 27181"/>
              <a:gd name="adj2" fmla="val 10417"/>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sz="2000">
                <a:solidFill>
                  <a:srgbClr val="005400"/>
                </a:solidFill>
                <a:latin typeface="Arial" pitchFamily="34" charset="0"/>
              </a:rPr>
              <a:t>Ochsenfeld</a:t>
            </a:r>
            <a:endParaRPr lang="fr-FR" altLang="en-US"/>
          </a:p>
        </p:txBody>
      </p:sp>
      <p:sp>
        <p:nvSpPr>
          <p:cNvPr id="12" name="AutoShape 38"/>
          <p:cNvSpPr>
            <a:spLocks noChangeArrowheads="1"/>
          </p:cNvSpPr>
          <p:nvPr/>
        </p:nvSpPr>
        <p:spPr bwMode="auto">
          <a:xfrm>
            <a:off x="66789" y="3963988"/>
            <a:ext cx="2209800" cy="990600"/>
          </a:xfrm>
          <a:prstGeom prst="wedgeRectCallout">
            <a:avLst>
              <a:gd name="adj1" fmla="val 74208"/>
              <a:gd name="adj2" fmla="val 18111"/>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sz="1600" b="1" dirty="0" smtClean="0">
                <a:solidFill>
                  <a:srgbClr val="005400"/>
                </a:solidFill>
                <a:latin typeface="Arial" pitchFamily="34" charset="0"/>
              </a:rPr>
              <a:t>Nappe en </a:t>
            </a:r>
          </a:p>
          <a:p>
            <a:pPr algn="ctr"/>
            <a:r>
              <a:rPr lang="fr-FR" altLang="en-US" sz="1600" b="1" dirty="0" smtClean="0">
                <a:solidFill>
                  <a:srgbClr val="005400"/>
                </a:solidFill>
                <a:latin typeface="Arial" pitchFamily="34" charset="0"/>
              </a:rPr>
              <a:t>Amont du site</a:t>
            </a:r>
            <a:endParaRPr lang="fr-FR" altLang="en-US" dirty="0"/>
          </a:p>
        </p:txBody>
      </p:sp>
      <p:sp>
        <p:nvSpPr>
          <p:cNvPr id="13" name="AutoShape 39"/>
          <p:cNvSpPr>
            <a:spLocks noChangeArrowheads="1"/>
          </p:cNvSpPr>
          <p:nvPr/>
        </p:nvSpPr>
        <p:spPr bwMode="auto">
          <a:xfrm>
            <a:off x="96838" y="5373216"/>
            <a:ext cx="2209800" cy="762000"/>
          </a:xfrm>
          <a:prstGeom prst="wedgeRectCallout">
            <a:avLst>
              <a:gd name="adj1" fmla="val 64442"/>
              <a:gd name="adj2" fmla="val -55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sz="1600" b="1" dirty="0" smtClean="0">
                <a:solidFill>
                  <a:srgbClr val="005400"/>
                </a:solidFill>
                <a:latin typeface="Arial" pitchFamily="34" charset="0"/>
              </a:rPr>
              <a:t>Substratum</a:t>
            </a:r>
            <a:endParaRPr lang="fr-FR" altLang="en-US" dirty="0"/>
          </a:p>
        </p:txBody>
      </p:sp>
      <p:grpSp>
        <p:nvGrpSpPr>
          <p:cNvPr id="14" name="Group 40"/>
          <p:cNvGrpSpPr>
            <a:grpSpLocks/>
          </p:cNvGrpSpPr>
          <p:nvPr/>
        </p:nvGrpSpPr>
        <p:grpSpPr bwMode="auto">
          <a:xfrm>
            <a:off x="3061866" y="4114800"/>
            <a:ext cx="3524324" cy="839788"/>
            <a:chOff x="2016" y="2832"/>
            <a:chExt cx="2064" cy="1344"/>
          </a:xfrm>
        </p:grpSpPr>
        <p:sp>
          <p:nvSpPr>
            <p:cNvPr id="15" name="AutoShape 41"/>
            <p:cNvSpPr>
              <a:spLocks noChangeArrowheads="1"/>
            </p:cNvSpPr>
            <p:nvPr/>
          </p:nvSpPr>
          <p:spPr bwMode="auto">
            <a:xfrm>
              <a:off x="2016" y="3024"/>
              <a:ext cx="2064" cy="288"/>
            </a:xfrm>
            <a:prstGeom prst="leftRightArrow">
              <a:avLst>
                <a:gd name="adj1" fmla="val 39583"/>
                <a:gd name="adj2" fmla="val 6771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42"/>
            <p:cNvSpPr>
              <a:spLocks noChangeArrowheads="1"/>
            </p:cNvSpPr>
            <p:nvPr/>
          </p:nvSpPr>
          <p:spPr bwMode="auto">
            <a:xfrm>
              <a:off x="2400" y="2832"/>
              <a:ext cx="1387" cy="1344"/>
            </a:xfrm>
            <a:prstGeom prst="wedgeRectCallout">
              <a:avLst>
                <a:gd name="adj1" fmla="val -13690"/>
                <a:gd name="adj2" fmla="val -2604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sz="1600" b="1" dirty="0" smtClean="0">
                  <a:solidFill>
                    <a:srgbClr val="005400"/>
                  </a:solidFill>
                  <a:latin typeface="Arial" pitchFamily="34" charset="0"/>
                </a:rPr>
                <a:t>Paroi de confinement</a:t>
              </a:r>
              <a:endParaRPr lang="fr-FR" altLang="en-US" dirty="0"/>
            </a:p>
          </p:txBody>
        </p:sp>
      </p:grpSp>
      <p:sp>
        <p:nvSpPr>
          <p:cNvPr id="17" name="AutoShape 43"/>
          <p:cNvSpPr>
            <a:spLocks noChangeArrowheads="1"/>
          </p:cNvSpPr>
          <p:nvPr/>
        </p:nvSpPr>
        <p:spPr bwMode="auto">
          <a:xfrm>
            <a:off x="6523757" y="2019300"/>
            <a:ext cx="1872208" cy="762000"/>
          </a:xfrm>
          <a:prstGeom prst="wedgeRectCallout">
            <a:avLst>
              <a:gd name="adj1" fmla="val -91916"/>
              <a:gd name="adj2" fmla="val 15895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sz="1600" b="1" dirty="0" smtClean="0">
                <a:solidFill>
                  <a:srgbClr val="005400"/>
                </a:solidFill>
                <a:latin typeface="Arial" pitchFamily="34" charset="0"/>
              </a:rPr>
              <a:t>Dépôt de déchets </a:t>
            </a:r>
          </a:p>
          <a:p>
            <a:pPr algn="ctr"/>
            <a:r>
              <a:rPr lang="fr-FR" altLang="en-US" sz="1600" b="1" dirty="0" smtClean="0">
                <a:solidFill>
                  <a:srgbClr val="005400"/>
                </a:solidFill>
                <a:latin typeface="Arial" pitchFamily="34" charset="0"/>
              </a:rPr>
              <a:t>industriels</a:t>
            </a:r>
            <a:endParaRPr lang="fr-FR" altLang="en-US" dirty="0"/>
          </a:p>
        </p:txBody>
      </p:sp>
      <p:sp>
        <p:nvSpPr>
          <p:cNvPr id="18" name="AutoShape 45"/>
          <p:cNvSpPr>
            <a:spLocks noChangeArrowheads="1"/>
          </p:cNvSpPr>
          <p:nvPr/>
        </p:nvSpPr>
        <p:spPr bwMode="auto">
          <a:xfrm>
            <a:off x="7162800" y="4800600"/>
            <a:ext cx="1828800" cy="1066800"/>
          </a:xfrm>
          <a:prstGeom prst="wedgeRectCallout">
            <a:avLst>
              <a:gd name="adj1" fmla="val -69185"/>
              <a:gd name="adj2" fmla="val -101787"/>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sz="1600" b="1" dirty="0" smtClean="0">
                <a:solidFill>
                  <a:srgbClr val="005400"/>
                </a:solidFill>
                <a:latin typeface="Arial" pitchFamily="34" charset="0"/>
              </a:rPr>
              <a:t>Nappe en aval</a:t>
            </a:r>
          </a:p>
          <a:p>
            <a:pPr algn="ctr"/>
            <a:r>
              <a:rPr lang="fr-FR" altLang="en-US" sz="1600" b="1" dirty="0">
                <a:solidFill>
                  <a:srgbClr val="005400"/>
                </a:solidFill>
                <a:latin typeface="Arial" pitchFamily="34" charset="0"/>
              </a:rPr>
              <a:t>d</a:t>
            </a:r>
            <a:r>
              <a:rPr lang="fr-FR" altLang="en-US" sz="1600" b="1" dirty="0" smtClean="0">
                <a:solidFill>
                  <a:srgbClr val="005400"/>
                </a:solidFill>
                <a:latin typeface="Arial" pitchFamily="34" charset="0"/>
              </a:rPr>
              <a:t>u site</a:t>
            </a:r>
            <a:endParaRPr lang="fr-FR" altLang="en-US" dirty="0"/>
          </a:p>
        </p:txBody>
      </p:sp>
      <p:sp>
        <p:nvSpPr>
          <p:cNvPr id="19" name="AutoShape 43"/>
          <p:cNvSpPr>
            <a:spLocks noChangeArrowheads="1"/>
          </p:cNvSpPr>
          <p:nvPr/>
        </p:nvSpPr>
        <p:spPr bwMode="auto">
          <a:xfrm>
            <a:off x="1730375" y="2019300"/>
            <a:ext cx="1371600" cy="762000"/>
          </a:xfrm>
          <a:prstGeom prst="wedgeRectCallout">
            <a:avLst>
              <a:gd name="adj1" fmla="val 81019"/>
              <a:gd name="adj2" fmla="val 10729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sz="1600" b="1" dirty="0" smtClean="0">
                <a:solidFill>
                  <a:srgbClr val="005400"/>
                </a:solidFill>
                <a:latin typeface="Arial" pitchFamily="34" charset="0"/>
              </a:rPr>
              <a:t>Gypse rouge</a:t>
            </a:r>
            <a:endParaRPr lang="fr-FR" altLang="en-US" dirty="0"/>
          </a:p>
        </p:txBody>
      </p:sp>
      <p:sp>
        <p:nvSpPr>
          <p:cNvPr id="33" name="Titre 6"/>
          <p:cNvSpPr>
            <a:spLocks noGrp="1"/>
          </p:cNvSpPr>
          <p:nvPr>
            <p:ph type="title"/>
          </p:nvPr>
        </p:nvSpPr>
        <p:spPr>
          <a:xfrm>
            <a:off x="712800" y="586800"/>
            <a:ext cx="8431200" cy="882000"/>
          </a:xfrm>
        </p:spPr>
        <p:txBody>
          <a:bodyPr/>
          <a:lstStyle/>
          <a:p>
            <a:r>
              <a:rPr lang="fr-FR" dirty="0" smtClean="0"/>
              <a:t>Partie 2 :  Bilan de la qualité des eaux souterraines</a:t>
            </a:r>
            <a:br>
              <a:rPr lang="fr-FR" dirty="0" smtClean="0"/>
            </a:br>
            <a:r>
              <a:rPr lang="fr-FR" sz="2400" dirty="0" smtClean="0"/>
              <a:t>2.1  </a:t>
            </a:r>
            <a:r>
              <a:rPr lang="fr-FR" sz="2400" dirty="0"/>
              <a:t>C</a:t>
            </a:r>
            <a:r>
              <a:rPr lang="fr-FR" sz="2400" dirty="0" smtClean="0"/>
              <a:t>ontexte physique</a:t>
            </a:r>
            <a:endParaRPr lang="fr-FR" sz="2400" dirty="0"/>
          </a:p>
        </p:txBody>
      </p:sp>
      <p:sp>
        <p:nvSpPr>
          <p:cNvPr id="34" name="ZoneTexte 33"/>
          <p:cNvSpPr txBox="1"/>
          <p:nvPr/>
        </p:nvSpPr>
        <p:spPr>
          <a:xfrm>
            <a:off x="673612" y="1484784"/>
            <a:ext cx="4032234" cy="369332"/>
          </a:xfrm>
          <a:prstGeom prst="rect">
            <a:avLst/>
          </a:prstGeom>
          <a:noFill/>
        </p:spPr>
        <p:txBody>
          <a:bodyPr wrap="square" rtlCol="0">
            <a:spAutoFit/>
          </a:bodyPr>
          <a:lstStyle/>
          <a:p>
            <a:r>
              <a:rPr lang="fr-FR" dirty="0" smtClean="0"/>
              <a:t>Vue en coupe du site de l’Ochsenfeld</a:t>
            </a:r>
            <a:endParaRPr lang="en-US" dirty="0"/>
          </a:p>
        </p:txBody>
      </p:sp>
    </p:spTree>
    <p:extLst>
      <p:ext uri="{BB962C8B-B14F-4D97-AF65-F5344CB8AC3E}">
        <p14:creationId xmlns:p14="http://schemas.microsoft.com/office/powerpoint/2010/main" val="164715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882000"/>
          </a:xfrm>
        </p:spPr>
        <p:txBody>
          <a:bodyPr/>
          <a:lstStyle/>
          <a:p>
            <a:r>
              <a:rPr lang="fr-FR" dirty="0" smtClean="0"/>
              <a:t>Partie 2 :  Bilan de la qualité des eaux souterraines</a:t>
            </a:r>
            <a:br>
              <a:rPr lang="fr-FR" dirty="0" smtClean="0"/>
            </a:br>
            <a:r>
              <a:rPr lang="fr-FR" sz="2400" dirty="0" smtClean="0"/>
              <a:t>2.2  Contexte réglementaire</a:t>
            </a:r>
            <a:endParaRPr lang="fr-FR" sz="2400" dirty="0"/>
          </a:p>
        </p:txBody>
      </p:sp>
      <p:sp>
        <p:nvSpPr>
          <p:cNvPr id="2" name="Espace réservé du contenu 1"/>
          <p:cNvSpPr>
            <a:spLocks noGrp="1"/>
          </p:cNvSpPr>
          <p:nvPr>
            <p:ph idx="1"/>
          </p:nvPr>
        </p:nvSpPr>
        <p:spPr>
          <a:xfrm>
            <a:off x="714374" y="1638300"/>
            <a:ext cx="8429626" cy="4527004"/>
          </a:xfrm>
        </p:spPr>
        <p:txBody>
          <a:bodyPr/>
          <a:lstStyle/>
          <a:p>
            <a:pPr marL="0" lvl="2" indent="-812">
              <a:lnSpc>
                <a:spcPct val="100000"/>
              </a:lnSpc>
              <a:buNone/>
            </a:pPr>
            <a:r>
              <a:rPr lang="fr-FR" dirty="0" smtClean="0">
                <a:solidFill>
                  <a:srgbClr val="007367"/>
                </a:solidFill>
                <a:ea typeface="Times New Roman" panose="02020603050405020304" pitchFamily="18" charset="0"/>
                <a:cs typeface="Calibri" panose="020F0502020204030204" pitchFamily="34" charset="0"/>
              </a:rPr>
              <a:t>Prescription de l’arrêté préfectoral 2008-226-16 du 13/08/2008 modifié:</a:t>
            </a:r>
          </a:p>
          <a:p>
            <a:pPr lvl="3">
              <a:lnSpc>
                <a:spcPct val="100000"/>
              </a:lnSpc>
            </a:pPr>
            <a:r>
              <a:rPr lang="fr-FR" sz="1800" dirty="0" smtClean="0">
                <a:solidFill>
                  <a:schemeClr val="bg1">
                    <a:lumMod val="50000"/>
                  </a:schemeClr>
                </a:solidFill>
                <a:ea typeface="Times New Roman" panose="02020603050405020304" pitchFamily="18" charset="0"/>
                <a:cs typeface="Calibri" panose="020F0502020204030204" pitchFamily="34" charset="0"/>
              </a:rPr>
              <a:t>Obligation de réaliser un bilan quadriennal </a:t>
            </a:r>
          </a:p>
          <a:p>
            <a:pPr lvl="3">
              <a:lnSpc>
                <a:spcPct val="100000"/>
              </a:lnSpc>
              <a:buFontTx/>
              <a:buChar char="-"/>
            </a:pPr>
            <a:r>
              <a:rPr lang="fr-FR" sz="1800" dirty="0" smtClean="0">
                <a:solidFill>
                  <a:schemeClr val="bg1">
                    <a:lumMod val="50000"/>
                  </a:schemeClr>
                </a:solidFill>
                <a:ea typeface="Times New Roman" panose="02020603050405020304" pitchFamily="18" charset="0"/>
                <a:cs typeface="Calibri" panose="020F0502020204030204" pitchFamily="34" charset="0"/>
              </a:rPr>
              <a:t>Réseau de surveillance composé de 22 piézomètres et 6 gravières</a:t>
            </a:r>
          </a:p>
          <a:p>
            <a:pPr lvl="3">
              <a:lnSpc>
                <a:spcPct val="100000"/>
              </a:lnSpc>
              <a:buFontTx/>
              <a:buChar char="-"/>
            </a:pPr>
            <a:r>
              <a:rPr lang="fr-FR" sz="1800" dirty="0" smtClean="0">
                <a:solidFill>
                  <a:schemeClr val="bg1">
                    <a:lumMod val="50000"/>
                  </a:schemeClr>
                </a:solidFill>
                <a:ea typeface="Times New Roman" panose="02020603050405020304" pitchFamily="18" charset="0"/>
                <a:cs typeface="Calibri" panose="020F0502020204030204" pitchFamily="34" charset="0"/>
              </a:rPr>
              <a:t>Zonage des ouvrages réparties en 5 groupes </a:t>
            </a:r>
          </a:p>
          <a:p>
            <a:pPr lvl="3">
              <a:lnSpc>
                <a:spcPct val="100000"/>
              </a:lnSpc>
              <a:buFontTx/>
              <a:buChar char="-"/>
            </a:pPr>
            <a:r>
              <a:rPr lang="fr-FR" sz="1800" dirty="0" smtClean="0">
                <a:solidFill>
                  <a:schemeClr val="bg1">
                    <a:lumMod val="50000"/>
                  </a:schemeClr>
                </a:solidFill>
                <a:ea typeface="Times New Roman" panose="02020603050405020304" pitchFamily="18" charset="0"/>
                <a:cs typeface="Calibri" panose="020F0502020204030204" pitchFamily="34" charset="0"/>
              </a:rPr>
              <a:t>Transmission des analyses au minimum semestrielle </a:t>
            </a:r>
            <a:endParaRPr lang="fr-FR" sz="1800" dirty="0">
              <a:solidFill>
                <a:schemeClr val="bg1">
                  <a:lumMod val="50000"/>
                </a:schemeClr>
              </a:solidFill>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11</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5" name="Rectangle 4"/>
          <p:cNvSpPr>
            <a:spLocks noChangeArrowheads="1"/>
          </p:cNvSpPr>
          <p:nvPr/>
        </p:nvSpPr>
        <p:spPr bwMode="auto">
          <a:xfrm>
            <a:off x="1627188" y="2535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970030"/>
            <a:ext cx="5818789" cy="226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2267744" y="4818638"/>
            <a:ext cx="1224136" cy="338554"/>
          </a:xfrm>
          <a:prstGeom prst="rect">
            <a:avLst/>
          </a:prstGeom>
          <a:noFill/>
        </p:spPr>
        <p:txBody>
          <a:bodyPr wrap="square" rtlCol="0">
            <a:spAutoFit/>
          </a:bodyPr>
          <a:lstStyle/>
          <a:p>
            <a:r>
              <a:rPr lang="fr-FR" sz="1600" dirty="0" smtClean="0"/>
              <a:t> Ochsenfeld</a:t>
            </a:r>
            <a:endParaRPr lang="en-US" sz="1600" dirty="0"/>
          </a:p>
        </p:txBody>
      </p:sp>
      <p:graphicFrame>
        <p:nvGraphicFramePr>
          <p:cNvPr id="11" name="Tableau 10"/>
          <p:cNvGraphicFramePr>
            <a:graphicFrameLocks noGrp="1"/>
          </p:cNvGraphicFramePr>
          <p:nvPr>
            <p:extLst>
              <p:ext uri="{D42A27DB-BD31-4B8C-83A1-F6EECF244321}">
                <p14:modId xmlns:p14="http://schemas.microsoft.com/office/powerpoint/2010/main" val="1216939310"/>
              </p:ext>
            </p:extLst>
          </p:nvPr>
        </p:nvGraphicFramePr>
        <p:xfrm>
          <a:off x="1763688" y="3717032"/>
          <a:ext cx="6401196" cy="2476050"/>
        </p:xfrm>
        <a:graphic>
          <a:graphicData uri="http://schemas.openxmlformats.org/drawingml/2006/table">
            <a:tbl>
              <a:tblPr firstRow="1" firstCol="1" bandRow="1"/>
              <a:tblGrid>
                <a:gridCol w="1600299"/>
                <a:gridCol w="1600299"/>
                <a:gridCol w="1600299"/>
                <a:gridCol w="1600299"/>
              </a:tblGrid>
              <a:tr h="981884">
                <a:tc>
                  <a:txBody>
                    <a:bodyPr/>
                    <a:lstStyle/>
                    <a:p>
                      <a:pPr algn="just">
                        <a:spcAft>
                          <a:spcPts val="0"/>
                        </a:spcAft>
                      </a:pPr>
                      <a:r>
                        <a:rPr lang="fr-FR" sz="1200" dirty="0">
                          <a:solidFill>
                            <a:schemeClr val="bg1">
                              <a:lumMod val="50000"/>
                            </a:schemeClr>
                          </a:solidFill>
                          <a:effectLst/>
                          <a:latin typeface="Trebuchet MS"/>
                          <a:ea typeface="Calibri"/>
                          <a:cs typeface="Times New Roman"/>
                        </a:rPr>
                        <a:t>Paramètre</a:t>
                      </a:r>
                      <a:endParaRPr lang="en-US" sz="1200" dirty="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Unité</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Références potabilité</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a:solidFill>
                            <a:schemeClr val="bg1">
                              <a:lumMod val="50000"/>
                            </a:schemeClr>
                          </a:solidFill>
                          <a:effectLst/>
                          <a:latin typeface="Trebuchet MS"/>
                          <a:ea typeface="Calibri"/>
                          <a:cs typeface="Times New Roman"/>
                        </a:rPr>
                        <a:t>Limites pour la production d’eau potable</a:t>
                      </a:r>
                      <a:endParaRPr lang="en-US" sz="1200" dirty="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031">
                <a:tc>
                  <a:txBody>
                    <a:bodyPr/>
                    <a:lstStyle/>
                    <a:p>
                      <a:pPr algn="just">
                        <a:spcAft>
                          <a:spcPts val="0"/>
                        </a:spcAft>
                      </a:pPr>
                      <a:r>
                        <a:rPr lang="fr-FR" sz="1200" dirty="0" smtClean="0">
                          <a:solidFill>
                            <a:schemeClr val="bg1">
                              <a:lumMod val="50000"/>
                            </a:schemeClr>
                          </a:solidFill>
                          <a:effectLst/>
                          <a:latin typeface="Trebuchet MS"/>
                          <a:ea typeface="Calibri"/>
                          <a:cs typeface="Times New Roman"/>
                        </a:rPr>
                        <a:t>Niveau nappe</a:t>
                      </a:r>
                      <a:endParaRPr lang="en-US" sz="1200" dirty="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smtClean="0">
                          <a:solidFill>
                            <a:schemeClr val="bg1">
                              <a:lumMod val="50000"/>
                            </a:schemeClr>
                          </a:solidFill>
                          <a:effectLst/>
                          <a:latin typeface="Trebuchet MS"/>
                          <a:ea typeface="Calibri"/>
                          <a:cs typeface="Times New Roman"/>
                        </a:rPr>
                        <a:t>Mètre</a:t>
                      </a:r>
                      <a:endParaRPr lang="en-US" sz="1200" dirty="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lumMod val="50000"/>
                            </a:schemeClr>
                          </a:solidFill>
                          <a:effectLst/>
                          <a:latin typeface="Trebuchet MS"/>
                          <a:ea typeface="Calibri"/>
                          <a:cs typeface="Times New Roman"/>
                        </a:rPr>
                        <a:t>Pas de limites</a:t>
                      </a:r>
                      <a:endParaRPr lang="en-US" sz="1200" dirty="0" smtClean="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lumMod val="50000"/>
                            </a:schemeClr>
                          </a:solidFill>
                          <a:effectLst/>
                          <a:latin typeface="Trebuchet MS"/>
                          <a:ea typeface="Calibri"/>
                          <a:cs typeface="Times New Roman"/>
                        </a:rPr>
                        <a:t>Pas de limites</a:t>
                      </a:r>
                      <a:endParaRPr lang="en-US" sz="1200" dirty="0" smtClean="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just">
                        <a:spcAft>
                          <a:spcPts val="0"/>
                        </a:spcAft>
                      </a:pPr>
                      <a:r>
                        <a:rPr lang="fr-FR" sz="1200">
                          <a:solidFill>
                            <a:schemeClr val="bg1">
                              <a:lumMod val="50000"/>
                            </a:schemeClr>
                          </a:solidFill>
                          <a:effectLst/>
                          <a:latin typeface="Trebuchet MS"/>
                          <a:ea typeface="Calibri"/>
                          <a:cs typeface="Times New Roman"/>
                        </a:rPr>
                        <a:t>pH</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Unités pH</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6,5-9</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a:solidFill>
                            <a:schemeClr val="bg1">
                              <a:lumMod val="50000"/>
                            </a:schemeClr>
                          </a:solidFill>
                          <a:effectLst/>
                          <a:latin typeface="Trebuchet MS"/>
                          <a:ea typeface="Calibri"/>
                          <a:cs typeface="Times New Roman"/>
                        </a:rPr>
                        <a:t>Pas de limites</a:t>
                      </a:r>
                      <a:endParaRPr lang="en-US" sz="1200" dirty="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just">
                        <a:spcAft>
                          <a:spcPts val="0"/>
                        </a:spcAft>
                      </a:pPr>
                      <a:r>
                        <a:rPr lang="fr-FR" sz="1200">
                          <a:solidFill>
                            <a:schemeClr val="bg1">
                              <a:lumMod val="50000"/>
                            </a:schemeClr>
                          </a:solidFill>
                          <a:effectLst/>
                          <a:latin typeface="Trebuchet MS"/>
                          <a:ea typeface="Calibri"/>
                          <a:cs typeface="Times New Roman"/>
                        </a:rPr>
                        <a:t>Conductivité</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µS/cm</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180-1000</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Pas de limites</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just">
                        <a:spcAft>
                          <a:spcPts val="0"/>
                        </a:spcAft>
                      </a:pPr>
                      <a:r>
                        <a:rPr lang="fr-FR" sz="1200">
                          <a:solidFill>
                            <a:schemeClr val="bg1">
                              <a:lumMod val="50000"/>
                            </a:schemeClr>
                          </a:solidFill>
                          <a:effectLst/>
                          <a:latin typeface="Trebuchet MS"/>
                          <a:ea typeface="Calibri"/>
                          <a:cs typeface="Times New Roman"/>
                        </a:rPr>
                        <a:t>Chlorures</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mg/l</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250</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200</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just">
                        <a:spcAft>
                          <a:spcPts val="0"/>
                        </a:spcAft>
                      </a:pPr>
                      <a:r>
                        <a:rPr lang="fr-FR" sz="1200">
                          <a:solidFill>
                            <a:schemeClr val="bg1">
                              <a:lumMod val="50000"/>
                            </a:schemeClr>
                          </a:solidFill>
                          <a:effectLst/>
                          <a:latin typeface="Trebuchet MS"/>
                          <a:ea typeface="Calibri"/>
                          <a:cs typeface="Times New Roman"/>
                        </a:rPr>
                        <a:t>Sulfates</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mg/l</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250</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250</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just">
                        <a:spcAft>
                          <a:spcPts val="0"/>
                        </a:spcAft>
                      </a:pPr>
                      <a:r>
                        <a:rPr lang="fr-FR" sz="1200">
                          <a:solidFill>
                            <a:schemeClr val="bg1">
                              <a:lumMod val="50000"/>
                            </a:schemeClr>
                          </a:solidFill>
                          <a:effectLst/>
                          <a:latin typeface="Trebuchet MS"/>
                          <a:ea typeface="Calibri"/>
                          <a:cs typeface="Times New Roman"/>
                        </a:rPr>
                        <a:t>Mercure</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µg/l</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solidFill>
                            <a:schemeClr val="bg1">
                              <a:lumMod val="50000"/>
                            </a:schemeClr>
                          </a:solidFill>
                          <a:effectLst/>
                          <a:latin typeface="Trebuchet MS"/>
                          <a:ea typeface="Calibri"/>
                          <a:cs typeface="Times New Roman"/>
                        </a:rPr>
                        <a:t>1</a:t>
                      </a:r>
                      <a:endParaRPr lang="en-US" sz="120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a:solidFill>
                            <a:schemeClr val="bg1">
                              <a:lumMod val="50000"/>
                            </a:schemeClr>
                          </a:solidFill>
                          <a:effectLst/>
                          <a:latin typeface="Trebuchet MS"/>
                          <a:ea typeface="Calibri"/>
                          <a:cs typeface="Times New Roman"/>
                        </a:rPr>
                        <a:t>1</a:t>
                      </a:r>
                      <a:endParaRPr lang="en-US" sz="1200" dirty="0">
                        <a:solidFill>
                          <a:schemeClr val="bg1">
                            <a:lumMod val="50000"/>
                          </a:schemeClr>
                        </a:solidFill>
                        <a:effectLst/>
                        <a:latin typeface="Trebuchet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755576" y="3356992"/>
            <a:ext cx="2349233" cy="369332"/>
          </a:xfrm>
          <a:prstGeom prst="rect">
            <a:avLst/>
          </a:prstGeom>
        </p:spPr>
        <p:txBody>
          <a:bodyPr wrap="none">
            <a:spAutoFit/>
          </a:bodyPr>
          <a:lstStyle/>
          <a:p>
            <a:pPr marL="0" lvl="2" indent="0">
              <a:lnSpc>
                <a:spcPct val="100000"/>
              </a:lnSpc>
              <a:buNone/>
            </a:pPr>
            <a:r>
              <a:rPr lang="fr-FR" dirty="0">
                <a:solidFill>
                  <a:srgbClr val="007367"/>
                </a:solidFill>
                <a:ea typeface="Times New Roman" panose="02020603050405020304" pitchFamily="18" charset="0"/>
                <a:cs typeface="Calibri" panose="020F0502020204030204" pitchFamily="34" charset="0"/>
              </a:rPr>
              <a:t>Paramètres demandés:</a:t>
            </a:r>
          </a:p>
        </p:txBody>
      </p:sp>
    </p:spTree>
    <p:extLst>
      <p:ext uri="{BB962C8B-B14F-4D97-AF65-F5344CB8AC3E}">
        <p14:creationId xmlns:p14="http://schemas.microsoft.com/office/powerpoint/2010/main" val="10806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1258024"/>
          </a:xfrm>
        </p:spPr>
        <p:txBody>
          <a:bodyPr/>
          <a:lstStyle/>
          <a:p>
            <a:r>
              <a:rPr lang="fr-FR" dirty="0" smtClean="0"/>
              <a:t>Partie 2 :  Bilan de la qualité des eaux souterraines</a:t>
            </a:r>
            <a:br>
              <a:rPr lang="fr-FR" dirty="0" smtClean="0"/>
            </a:br>
            <a:r>
              <a:rPr lang="fr-FR" sz="2400" dirty="0" smtClean="0"/>
              <a:t>2.3 </a:t>
            </a:r>
            <a:r>
              <a:rPr lang="fr-FR" sz="2400" dirty="0"/>
              <a:t>Problématique: Réaliser un bilan </a:t>
            </a:r>
            <a:r>
              <a:rPr lang="fr-FR" sz="2400" dirty="0" smtClean="0"/>
              <a:t>plus exhaustif </a:t>
            </a:r>
            <a:r>
              <a:rPr lang="fr-FR" sz="2400" dirty="0"/>
              <a:t/>
            </a:r>
            <a:br>
              <a:rPr lang="fr-FR" sz="2400" dirty="0"/>
            </a:br>
            <a:endParaRPr lang="fr-FR" sz="24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12</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3" name="ZoneTexte 2"/>
          <p:cNvSpPr txBox="1"/>
          <p:nvPr/>
        </p:nvSpPr>
        <p:spPr>
          <a:xfrm>
            <a:off x="755576" y="1700808"/>
            <a:ext cx="8136904" cy="4524315"/>
          </a:xfrm>
          <a:prstGeom prst="rect">
            <a:avLst/>
          </a:prstGeom>
          <a:noFill/>
        </p:spPr>
        <p:txBody>
          <a:bodyPr wrap="square" rtlCol="0">
            <a:spAutoFit/>
          </a:bodyPr>
          <a:lstStyle/>
          <a:p>
            <a:r>
              <a:rPr lang="fr-FR" dirty="0" smtClean="0"/>
              <a:t>Objectif:</a:t>
            </a:r>
          </a:p>
          <a:p>
            <a:pPr lvl="1"/>
            <a:r>
              <a:rPr lang="fr-FR" dirty="0" smtClean="0"/>
              <a:t>-    </a:t>
            </a:r>
            <a:r>
              <a:rPr lang="fr-FR" dirty="0" smtClean="0">
                <a:solidFill>
                  <a:schemeClr val="bg1">
                    <a:lumMod val="50000"/>
                  </a:schemeClr>
                </a:solidFill>
              </a:rPr>
              <a:t>Evaluer l’efficacité de la remédiation</a:t>
            </a:r>
          </a:p>
          <a:p>
            <a:pPr marL="742950" lvl="1" indent="-285750">
              <a:buFontTx/>
              <a:buChar char="-"/>
            </a:pPr>
            <a:r>
              <a:rPr lang="fr-FR" dirty="0" smtClean="0">
                <a:solidFill>
                  <a:schemeClr val="bg1">
                    <a:lumMod val="50000"/>
                  </a:schemeClr>
                </a:solidFill>
              </a:rPr>
              <a:t>Avoir une vision plus large que celle du bilan quadriennal</a:t>
            </a:r>
          </a:p>
          <a:p>
            <a:pPr marL="742950" lvl="1" indent="-285750">
              <a:buFontTx/>
              <a:buChar char="-"/>
            </a:pPr>
            <a:r>
              <a:rPr lang="fr-FR" dirty="0" smtClean="0">
                <a:solidFill>
                  <a:schemeClr val="bg1">
                    <a:lumMod val="50000"/>
                  </a:schemeClr>
                </a:solidFill>
              </a:rPr>
              <a:t>Rechercher les causes des potentiels dysfonctionnements</a:t>
            </a:r>
          </a:p>
          <a:p>
            <a:pPr marL="742950" lvl="1" indent="-285750">
              <a:buFontTx/>
              <a:buChar char="-"/>
            </a:pPr>
            <a:endParaRPr lang="fr-FR" dirty="0" smtClean="0">
              <a:solidFill>
                <a:schemeClr val="bg1">
                  <a:lumMod val="50000"/>
                </a:schemeClr>
              </a:solidFill>
            </a:endParaRPr>
          </a:p>
          <a:p>
            <a:pPr>
              <a:lnSpc>
                <a:spcPct val="100000"/>
              </a:lnSpc>
            </a:pPr>
            <a:r>
              <a:rPr lang="fr-FR" dirty="0">
                <a:solidFill>
                  <a:srgbClr val="007367"/>
                </a:solidFill>
                <a:ea typeface="Times New Roman" panose="02020603050405020304" pitchFamily="18" charset="0"/>
                <a:cs typeface="Calibri" panose="020F0502020204030204" pitchFamily="34" charset="0"/>
              </a:rPr>
              <a:t>Présentation de ma </a:t>
            </a:r>
            <a:r>
              <a:rPr lang="fr-FR" dirty="0" smtClean="0">
                <a:solidFill>
                  <a:srgbClr val="007367"/>
                </a:solidFill>
                <a:ea typeface="Times New Roman" panose="02020603050405020304" pitchFamily="18" charset="0"/>
                <a:cs typeface="Calibri" panose="020F0502020204030204" pitchFamily="34" charset="0"/>
              </a:rPr>
              <a:t>mission:</a:t>
            </a:r>
            <a:endParaRPr lang="fr-FR" u="sng" dirty="0" smtClean="0">
              <a:solidFill>
                <a:srgbClr val="007367"/>
              </a:solidFill>
              <a:ea typeface="Times New Roman" panose="02020603050405020304" pitchFamily="18" charset="0"/>
              <a:cs typeface="Calibri" panose="020F0502020204030204" pitchFamily="34" charset="0"/>
            </a:endParaRPr>
          </a:p>
          <a:p>
            <a:pPr lvl="1"/>
            <a:r>
              <a:rPr lang="fr-FR" dirty="0" smtClean="0">
                <a:solidFill>
                  <a:schemeClr val="bg1">
                    <a:lumMod val="50000"/>
                  </a:schemeClr>
                </a:solidFill>
                <a:ea typeface="Times New Roman" panose="02020603050405020304" pitchFamily="18" charset="0"/>
                <a:cs typeface="Calibri" panose="020F0502020204030204" pitchFamily="34" charset="0"/>
              </a:rPr>
              <a:t>- </a:t>
            </a:r>
            <a:r>
              <a:rPr lang="fr-FR" dirty="0" smtClean="0">
                <a:solidFill>
                  <a:srgbClr val="007367"/>
                </a:solidFill>
                <a:ea typeface="Times New Roman" panose="02020603050405020304" pitchFamily="18" charset="0"/>
                <a:cs typeface="Calibri" panose="020F0502020204030204" pitchFamily="34" charset="0"/>
              </a:rPr>
              <a:t>    </a:t>
            </a:r>
            <a:r>
              <a:rPr lang="fr-FR" dirty="0" smtClean="0">
                <a:solidFill>
                  <a:schemeClr val="bg1">
                    <a:lumMod val="50000"/>
                  </a:schemeClr>
                </a:solidFill>
                <a:ea typeface="Times New Roman" panose="02020603050405020304" pitchFamily="18" charset="0"/>
                <a:cs typeface="Calibri" panose="020F0502020204030204" pitchFamily="34" charset="0"/>
              </a:rPr>
              <a:t>Rassembler </a:t>
            </a:r>
            <a:r>
              <a:rPr lang="fr-FR" dirty="0">
                <a:solidFill>
                  <a:schemeClr val="bg1">
                    <a:lumMod val="50000"/>
                  </a:schemeClr>
                </a:solidFill>
                <a:ea typeface="Times New Roman" panose="02020603050405020304" pitchFamily="18" charset="0"/>
                <a:cs typeface="Calibri" panose="020F0502020204030204" pitchFamily="34" charset="0"/>
              </a:rPr>
              <a:t>les données de la surveillance des eaux souterraines</a:t>
            </a:r>
          </a:p>
          <a:p>
            <a:pPr marL="742950" lvl="1" indent="-285750">
              <a:buFontTx/>
              <a:buChar char="-"/>
            </a:pPr>
            <a:r>
              <a:rPr lang="fr-FR" dirty="0" smtClean="0">
                <a:solidFill>
                  <a:schemeClr val="bg1">
                    <a:lumMod val="50000"/>
                  </a:schemeClr>
                </a:solidFill>
                <a:ea typeface="Times New Roman" panose="02020603050405020304" pitchFamily="18" charset="0"/>
                <a:cs typeface="Calibri" panose="020F0502020204030204" pitchFamily="34" charset="0"/>
              </a:rPr>
              <a:t> Etablir </a:t>
            </a:r>
            <a:r>
              <a:rPr lang="fr-FR" dirty="0">
                <a:solidFill>
                  <a:schemeClr val="bg1">
                    <a:lumMod val="50000"/>
                  </a:schemeClr>
                </a:solidFill>
                <a:ea typeface="Times New Roman" panose="02020603050405020304" pitchFamily="18" charset="0"/>
                <a:cs typeface="Calibri" panose="020F0502020204030204" pitchFamily="34" charset="0"/>
              </a:rPr>
              <a:t>le bilan quadriennal 2013-2016</a:t>
            </a:r>
          </a:p>
          <a:p>
            <a:pPr lvl="1"/>
            <a:r>
              <a:rPr lang="fr-FR" dirty="0" smtClean="0">
                <a:solidFill>
                  <a:schemeClr val="bg1">
                    <a:lumMod val="50000"/>
                  </a:schemeClr>
                </a:solidFill>
                <a:ea typeface="Times New Roman" panose="02020603050405020304" pitchFamily="18" charset="0"/>
                <a:cs typeface="Calibri" panose="020F0502020204030204" pitchFamily="34" charset="0"/>
              </a:rPr>
              <a:t>-    Aller </a:t>
            </a:r>
            <a:r>
              <a:rPr lang="fr-FR" dirty="0">
                <a:solidFill>
                  <a:schemeClr val="bg1">
                    <a:lumMod val="50000"/>
                  </a:schemeClr>
                </a:solidFill>
                <a:ea typeface="Times New Roman" panose="02020603050405020304" pitchFamily="18" charset="0"/>
                <a:cs typeface="Calibri" panose="020F0502020204030204" pitchFamily="34" charset="0"/>
              </a:rPr>
              <a:t>au-delà de ce bilan et analyser la période la plus exhaustive possible</a:t>
            </a:r>
          </a:p>
          <a:p>
            <a:pPr lvl="1"/>
            <a:r>
              <a:rPr lang="fr-FR" dirty="0" smtClean="0">
                <a:solidFill>
                  <a:schemeClr val="bg1">
                    <a:lumMod val="50000"/>
                  </a:schemeClr>
                </a:solidFill>
                <a:ea typeface="Times New Roman" panose="02020603050405020304" pitchFamily="18" charset="0"/>
                <a:cs typeface="Calibri" panose="020F0502020204030204" pitchFamily="34" charset="0"/>
              </a:rPr>
              <a:t>-    Comparer </a:t>
            </a:r>
            <a:r>
              <a:rPr lang="fr-FR" dirty="0">
                <a:solidFill>
                  <a:schemeClr val="bg1">
                    <a:lumMod val="50000"/>
                  </a:schemeClr>
                </a:solidFill>
                <a:ea typeface="Times New Roman" panose="02020603050405020304" pitchFamily="18" charset="0"/>
                <a:cs typeface="Calibri" panose="020F0502020204030204" pitchFamily="34" charset="0"/>
              </a:rPr>
              <a:t>les résultats d’analyse aux valeurs prédictives des modélisations </a:t>
            </a:r>
          </a:p>
          <a:p>
            <a:endParaRPr lang="fr-FR" dirty="0" smtClean="0"/>
          </a:p>
          <a:p>
            <a:r>
              <a:rPr lang="fr-FR" dirty="0" smtClean="0"/>
              <a:t>Travail préliminaire: </a:t>
            </a:r>
            <a:r>
              <a:rPr lang="fr-FR" dirty="0" smtClean="0">
                <a:solidFill>
                  <a:schemeClr val="bg1">
                    <a:lumMod val="50000"/>
                  </a:schemeClr>
                </a:solidFill>
              </a:rPr>
              <a:t>Consolider une base de donnée </a:t>
            </a:r>
            <a:endParaRPr lang="fr-FR" dirty="0">
              <a:solidFill>
                <a:schemeClr val="bg1">
                  <a:lumMod val="50000"/>
                </a:schemeClr>
              </a:solidFill>
            </a:endParaRPr>
          </a:p>
          <a:p>
            <a:pPr marL="742950" lvl="1" indent="-285750">
              <a:buFontTx/>
              <a:buChar char="-"/>
            </a:pPr>
            <a:r>
              <a:rPr lang="fr-FR" dirty="0" smtClean="0">
                <a:solidFill>
                  <a:schemeClr val="bg1">
                    <a:lumMod val="50000"/>
                  </a:schemeClr>
                </a:solidFill>
              </a:rPr>
              <a:t>Traiter les valeurs mesurées en interne</a:t>
            </a:r>
          </a:p>
          <a:p>
            <a:pPr marL="742950" lvl="1" indent="-285750">
              <a:buFontTx/>
              <a:buChar char="-"/>
            </a:pPr>
            <a:r>
              <a:rPr lang="fr-FR" dirty="0" smtClean="0">
                <a:solidFill>
                  <a:schemeClr val="bg1">
                    <a:lumMod val="50000"/>
                  </a:schemeClr>
                </a:solidFill>
              </a:rPr>
              <a:t>Rechercher les données de la banque de données du sous-sol (BSS)</a:t>
            </a:r>
          </a:p>
          <a:p>
            <a:pPr marL="742950" lvl="1" indent="-285750">
              <a:buFontTx/>
              <a:buChar char="-"/>
            </a:pPr>
            <a:r>
              <a:rPr lang="fr-FR" dirty="0" smtClean="0">
                <a:solidFill>
                  <a:schemeClr val="bg1">
                    <a:lumMod val="50000"/>
                  </a:schemeClr>
                </a:solidFill>
              </a:rPr>
              <a:t>Classer les paramètres/unités/ouvrages par code plutôt que par nom</a:t>
            </a:r>
          </a:p>
          <a:p>
            <a:pPr marL="742950" lvl="1" indent="-285750">
              <a:buFontTx/>
              <a:buChar char="-"/>
            </a:pPr>
            <a:endParaRPr lang="en-US" dirty="0"/>
          </a:p>
        </p:txBody>
      </p:sp>
    </p:spTree>
    <p:extLst>
      <p:ext uri="{BB962C8B-B14F-4D97-AF65-F5344CB8AC3E}">
        <p14:creationId xmlns:p14="http://schemas.microsoft.com/office/powerpoint/2010/main" val="524734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1258024"/>
          </a:xfrm>
        </p:spPr>
        <p:txBody>
          <a:bodyPr/>
          <a:lstStyle/>
          <a:p>
            <a:r>
              <a:rPr lang="fr-FR" dirty="0" smtClean="0"/>
              <a:t>Partie 2 :  Bilan de la qualité des eaux souterraines</a:t>
            </a:r>
            <a:br>
              <a:rPr lang="fr-FR" dirty="0" smtClean="0"/>
            </a:br>
            <a:r>
              <a:rPr lang="fr-FR" sz="2400" dirty="0" smtClean="0"/>
              <a:t>2.4 </a:t>
            </a:r>
            <a:r>
              <a:rPr lang="fr-FR" sz="2400" dirty="0"/>
              <a:t>Bilan quadriennal 2013-2016 : Résultats et limites</a:t>
            </a:r>
            <a:br>
              <a:rPr lang="fr-FR" sz="2400" dirty="0"/>
            </a:br>
            <a:r>
              <a:rPr lang="fr-FR" sz="2400" dirty="0"/>
              <a:t/>
            </a:r>
            <a:br>
              <a:rPr lang="fr-FR" sz="2400" dirty="0"/>
            </a:br>
            <a:r>
              <a:rPr lang="fr-FR" sz="1800" dirty="0" smtClean="0"/>
              <a:t>Première analyse des différents paramètres étudiés:</a:t>
            </a:r>
            <a:br>
              <a:rPr lang="fr-FR" sz="1800" dirty="0" smtClean="0"/>
            </a:br>
            <a:r>
              <a:rPr lang="fr-FR" sz="1800" dirty="0" smtClean="0">
                <a:solidFill>
                  <a:schemeClr val="bg1">
                    <a:lumMod val="50000"/>
                  </a:schemeClr>
                </a:solidFill>
              </a:rPr>
              <a:t>- 1</a:t>
            </a:r>
            <a:r>
              <a:rPr lang="fr-FR" sz="1800" baseline="30000" dirty="0" smtClean="0">
                <a:solidFill>
                  <a:schemeClr val="bg1">
                    <a:lumMod val="50000"/>
                  </a:schemeClr>
                </a:solidFill>
              </a:rPr>
              <a:t>er</a:t>
            </a:r>
            <a:r>
              <a:rPr lang="fr-FR" sz="1800" dirty="0" smtClean="0">
                <a:solidFill>
                  <a:schemeClr val="bg1">
                    <a:lumMod val="50000"/>
                  </a:schemeClr>
                </a:solidFill>
              </a:rPr>
              <a:t> graphique comportant les valeurs par groupe d’ouvrage (bilan quadriennal)</a:t>
            </a:r>
            <a:br>
              <a:rPr lang="fr-FR" sz="1800" dirty="0" smtClean="0">
                <a:solidFill>
                  <a:schemeClr val="bg1">
                    <a:lumMod val="50000"/>
                  </a:schemeClr>
                </a:solidFill>
              </a:rPr>
            </a:br>
            <a:r>
              <a:rPr lang="fr-FR" sz="1800" dirty="0" smtClean="0">
                <a:solidFill>
                  <a:schemeClr val="bg1">
                    <a:lumMod val="50000"/>
                  </a:schemeClr>
                </a:solidFill>
              </a:rPr>
              <a:t>- 2</a:t>
            </a:r>
            <a:r>
              <a:rPr lang="fr-FR" sz="1800" baseline="30000" dirty="0" smtClean="0">
                <a:solidFill>
                  <a:schemeClr val="bg1">
                    <a:lumMod val="50000"/>
                  </a:schemeClr>
                </a:solidFill>
              </a:rPr>
              <a:t>ième</a:t>
            </a:r>
            <a:r>
              <a:rPr lang="fr-FR" sz="1800" dirty="0" smtClean="0">
                <a:solidFill>
                  <a:schemeClr val="bg1">
                    <a:lumMod val="50000"/>
                  </a:schemeClr>
                </a:solidFill>
              </a:rPr>
              <a:t> graphique  comportant l’évolution de 3 périodes: 1990-2003;2004-2012;2013-2016)</a:t>
            </a:r>
            <a:br>
              <a:rPr lang="fr-FR" sz="1800" dirty="0" smtClean="0">
                <a:solidFill>
                  <a:schemeClr val="bg1">
                    <a:lumMod val="50000"/>
                  </a:schemeClr>
                </a:solidFill>
              </a:rPr>
            </a:br>
            <a:r>
              <a:rPr lang="fr-FR" sz="1800" dirty="0" smtClean="0">
                <a:solidFill>
                  <a:schemeClr val="bg1">
                    <a:lumMod val="50000"/>
                  </a:schemeClr>
                </a:solidFill>
              </a:rPr>
              <a:t>- 3</a:t>
            </a:r>
            <a:r>
              <a:rPr lang="fr-FR" sz="1800" baseline="30000" dirty="0" smtClean="0">
                <a:solidFill>
                  <a:schemeClr val="bg1">
                    <a:lumMod val="50000"/>
                  </a:schemeClr>
                </a:solidFill>
              </a:rPr>
              <a:t>ième</a:t>
            </a:r>
            <a:r>
              <a:rPr lang="fr-FR" sz="1800" dirty="0" smtClean="0">
                <a:solidFill>
                  <a:schemeClr val="bg1">
                    <a:lumMod val="50000"/>
                  </a:schemeClr>
                </a:solidFill>
              </a:rPr>
              <a:t> graphique éventuel pour une meilleure compréhension des valeurs</a:t>
            </a:r>
            <a:br>
              <a:rPr lang="fr-FR" sz="1800" dirty="0" smtClean="0">
                <a:solidFill>
                  <a:schemeClr val="bg1">
                    <a:lumMod val="50000"/>
                  </a:schemeClr>
                </a:solidFill>
              </a:rPr>
            </a:br>
            <a:r>
              <a:rPr lang="fr-FR" sz="1800" dirty="0" smtClean="0">
                <a:solidFill>
                  <a:schemeClr val="bg1">
                    <a:lumMod val="50000"/>
                  </a:schemeClr>
                </a:solidFill>
              </a:rPr>
              <a:t>- Synthèse des deux graphiques (Comparaison aux valeurs limites de potabilité, résumé de l’évolution des courbes)</a:t>
            </a:r>
            <a:endParaRPr lang="fr-FR" sz="1800" dirty="0">
              <a:solidFill>
                <a:schemeClr val="bg1">
                  <a:lumMod val="50000"/>
                </a:schemeClr>
              </a:solidFill>
            </a:endParaRPr>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13</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Tree>
    <p:extLst>
      <p:ext uri="{BB962C8B-B14F-4D97-AF65-F5344CB8AC3E}">
        <p14:creationId xmlns:p14="http://schemas.microsoft.com/office/powerpoint/2010/main" val="280058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9144000" cy="4680520"/>
          </a:xfrm>
          <a:prstGeom prst="rect">
            <a:avLst/>
          </a:prstGeom>
          <a:noFill/>
        </p:spPr>
      </p:pic>
      <p:sp>
        <p:nvSpPr>
          <p:cNvPr id="7" name="Titre 6"/>
          <p:cNvSpPr>
            <a:spLocks noGrp="1"/>
          </p:cNvSpPr>
          <p:nvPr>
            <p:ph type="title"/>
          </p:nvPr>
        </p:nvSpPr>
        <p:spPr>
          <a:xfrm>
            <a:off x="712800" y="586800"/>
            <a:ext cx="8431200" cy="753968"/>
          </a:xfrm>
        </p:spPr>
        <p:txBody>
          <a:bodyPr/>
          <a:lstStyle/>
          <a:p>
            <a:r>
              <a:rPr lang="fr-FR" dirty="0" smtClean="0"/>
              <a:t>Partie 2 :  Bilan de la qualité des eaux souterraines</a:t>
            </a:r>
            <a:br>
              <a:rPr lang="fr-FR" dirty="0" smtClean="0"/>
            </a:br>
            <a:r>
              <a:rPr lang="fr-FR" sz="2400" dirty="0" smtClean="0"/>
              <a:t>2.4 </a:t>
            </a:r>
            <a:r>
              <a:rPr lang="fr-FR" sz="2400" dirty="0"/>
              <a:t>Bilan quadriennal 2013-2016 : Résultats et </a:t>
            </a:r>
            <a:r>
              <a:rPr lang="fr-FR" sz="2400" dirty="0" smtClean="0"/>
              <a:t>limites</a:t>
            </a:r>
            <a:r>
              <a:rPr lang="fr-FR" sz="2400" dirty="0"/>
              <a:t/>
            </a:r>
            <a:br>
              <a:rPr lang="fr-FR" sz="2400" dirty="0"/>
            </a:br>
            <a:r>
              <a:rPr lang="fr-FR" sz="2400" dirty="0"/>
              <a:t/>
            </a:r>
            <a:br>
              <a:rPr lang="fr-FR" sz="2400" dirty="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14</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6" name="Rectangle 5"/>
          <p:cNvSpPr/>
          <p:nvPr/>
        </p:nvSpPr>
        <p:spPr>
          <a:xfrm>
            <a:off x="539552" y="3248402"/>
            <a:ext cx="1637927" cy="540638"/>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50000"/>
                  </a:schemeClr>
                </a:solidFill>
              </a:rPr>
              <a:t>Potabilité Cl : 200 mg/L</a:t>
            </a:r>
            <a:endParaRPr lang="en-US" dirty="0">
              <a:solidFill>
                <a:schemeClr val="bg1">
                  <a:lumMod val="50000"/>
                </a:schemeClr>
              </a:solidFill>
            </a:endParaRPr>
          </a:p>
        </p:txBody>
      </p:sp>
      <p:cxnSp>
        <p:nvCxnSpPr>
          <p:cNvPr id="3" name="Connecteur droit avec flèche 2"/>
          <p:cNvCxnSpPr/>
          <p:nvPr/>
        </p:nvCxnSpPr>
        <p:spPr>
          <a:xfrm>
            <a:off x="467544" y="3861048"/>
            <a:ext cx="82089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3960" y="5580529"/>
            <a:ext cx="8070879" cy="584775"/>
          </a:xfrm>
          <a:prstGeom prst="rect">
            <a:avLst/>
          </a:prstGeom>
        </p:spPr>
        <p:txBody>
          <a:bodyPr wrap="square">
            <a:spAutoFit/>
          </a:bodyPr>
          <a:lstStyle/>
          <a:p>
            <a:pPr algn="ctr"/>
            <a:r>
              <a:rPr lang="fr-FR" sz="1600" b="1" dirty="0">
                <a:solidFill>
                  <a:srgbClr val="007367"/>
                </a:solidFill>
                <a:latin typeface="Trebuchet MS" panose="020B0603020202020204" pitchFamily="34" charset="0"/>
              </a:rPr>
              <a:t>Durant la période 2013-2016, les groupes en aval </a:t>
            </a:r>
            <a:r>
              <a:rPr lang="fr-FR" sz="1600" b="1" dirty="0" smtClean="0">
                <a:solidFill>
                  <a:srgbClr val="007367"/>
                </a:solidFill>
                <a:latin typeface="Trebuchet MS" panose="020B0603020202020204" pitchFamily="34" charset="0"/>
              </a:rPr>
              <a:t>et en position latérale sont inférieurs </a:t>
            </a:r>
            <a:r>
              <a:rPr lang="fr-FR" sz="1600" b="1" dirty="0">
                <a:solidFill>
                  <a:srgbClr val="007367"/>
                </a:solidFill>
                <a:latin typeface="Trebuchet MS" panose="020B0603020202020204" pitchFamily="34" charset="0"/>
              </a:rPr>
              <a:t>aux valeurs de potabilité et pour la production d’eau potable.</a:t>
            </a:r>
            <a:endParaRPr lang="en-US" sz="1600" dirty="0"/>
          </a:p>
        </p:txBody>
      </p:sp>
      <p:sp>
        <p:nvSpPr>
          <p:cNvPr id="11" name="ZoneTexte 10"/>
          <p:cNvSpPr txBox="1"/>
          <p:nvPr/>
        </p:nvSpPr>
        <p:spPr>
          <a:xfrm>
            <a:off x="2460750" y="2023973"/>
            <a:ext cx="4271490" cy="646331"/>
          </a:xfrm>
          <a:prstGeom prst="rect">
            <a:avLst/>
          </a:prstGeom>
          <a:noFill/>
        </p:spPr>
        <p:txBody>
          <a:bodyPr wrap="none" rtlCol="0">
            <a:spAutoFit/>
          </a:bodyPr>
          <a:lstStyle/>
          <a:p>
            <a:pPr algn="ctr"/>
            <a:r>
              <a:rPr lang="fr-FR" dirty="0"/>
              <a:t>Evolution des chlorures entre 2013 et 2016 </a:t>
            </a:r>
            <a:br>
              <a:rPr lang="fr-FR" dirty="0"/>
            </a:br>
            <a:r>
              <a:rPr lang="fr-FR" dirty="0"/>
              <a:t>autour de l'Ochsenfeld</a:t>
            </a:r>
            <a:endParaRPr lang="en-US" dirty="0"/>
          </a:p>
        </p:txBody>
      </p:sp>
    </p:spTree>
    <p:extLst>
      <p:ext uri="{BB962C8B-B14F-4D97-AF65-F5344CB8AC3E}">
        <p14:creationId xmlns:p14="http://schemas.microsoft.com/office/powerpoint/2010/main" val="24992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9143999" cy="4680520"/>
          </a:xfrm>
          <a:prstGeom prst="rect">
            <a:avLst/>
          </a:prstGeom>
          <a:noFill/>
        </p:spPr>
      </p:pic>
      <p:sp>
        <p:nvSpPr>
          <p:cNvPr id="7" name="Titre 6"/>
          <p:cNvSpPr>
            <a:spLocks noGrp="1"/>
          </p:cNvSpPr>
          <p:nvPr>
            <p:ph type="title"/>
          </p:nvPr>
        </p:nvSpPr>
        <p:spPr>
          <a:xfrm>
            <a:off x="712800" y="586800"/>
            <a:ext cx="8431200" cy="753968"/>
          </a:xfrm>
        </p:spPr>
        <p:txBody>
          <a:bodyPr/>
          <a:lstStyle/>
          <a:p>
            <a:r>
              <a:rPr lang="fr-FR" dirty="0" smtClean="0"/>
              <a:t>Partie 2 :  Bilan de la qualité des eaux souterraines</a:t>
            </a:r>
            <a:br>
              <a:rPr lang="fr-FR" dirty="0" smtClean="0"/>
            </a:br>
            <a:r>
              <a:rPr lang="fr-FR" sz="2400" dirty="0" smtClean="0"/>
              <a:t>2.4 </a:t>
            </a:r>
            <a:r>
              <a:rPr lang="fr-FR" sz="2400" dirty="0"/>
              <a:t>Bilan quadriennal 2013-2016 : Résultats et limites</a:t>
            </a:r>
            <a:br>
              <a:rPr lang="fr-FR" sz="2400" dirty="0"/>
            </a:br>
            <a:r>
              <a:rPr lang="fr-FR" sz="2400" dirty="0"/>
              <a:t/>
            </a:r>
            <a:br>
              <a:rPr lang="fr-FR" sz="2400" dirty="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15</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2" name="Rectangle 1"/>
          <p:cNvSpPr/>
          <p:nvPr/>
        </p:nvSpPr>
        <p:spPr>
          <a:xfrm>
            <a:off x="1763688" y="2469278"/>
            <a:ext cx="6120680" cy="369332"/>
          </a:xfrm>
          <a:prstGeom prst="rect">
            <a:avLst/>
          </a:prstGeom>
        </p:spPr>
        <p:txBody>
          <a:bodyPr wrap="square">
            <a:spAutoFit/>
          </a:bodyPr>
          <a:lstStyle/>
          <a:p>
            <a:r>
              <a:rPr lang="fr-FR" dirty="0"/>
              <a:t>Bilan </a:t>
            </a:r>
            <a:r>
              <a:rPr lang="fr-FR" dirty="0" smtClean="0"/>
              <a:t>des chlorures </a:t>
            </a:r>
            <a:r>
              <a:rPr lang="fr-FR" dirty="0"/>
              <a:t>entre 1990 et 2016 autour de l'Ochsenfeld</a:t>
            </a:r>
            <a:endParaRPr lang="en-US" dirty="0"/>
          </a:p>
        </p:txBody>
      </p:sp>
      <p:sp>
        <p:nvSpPr>
          <p:cNvPr id="10" name="Rectangle 9"/>
          <p:cNvSpPr/>
          <p:nvPr/>
        </p:nvSpPr>
        <p:spPr>
          <a:xfrm>
            <a:off x="539552" y="4472538"/>
            <a:ext cx="1637927" cy="540638"/>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50000"/>
                  </a:schemeClr>
                </a:solidFill>
              </a:rPr>
              <a:t>Potabilité Cl : 200 mg/L</a:t>
            </a:r>
            <a:endParaRPr lang="en-US" dirty="0">
              <a:solidFill>
                <a:schemeClr val="bg1">
                  <a:lumMod val="50000"/>
                </a:schemeClr>
              </a:solidFill>
            </a:endParaRPr>
          </a:p>
        </p:txBody>
      </p:sp>
      <p:cxnSp>
        <p:nvCxnSpPr>
          <p:cNvPr id="11" name="Connecteur droit avec flèche 10"/>
          <p:cNvCxnSpPr/>
          <p:nvPr/>
        </p:nvCxnSpPr>
        <p:spPr>
          <a:xfrm>
            <a:off x="539552" y="5013176"/>
            <a:ext cx="80648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2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753968"/>
          </a:xfrm>
        </p:spPr>
        <p:txBody>
          <a:bodyPr/>
          <a:lstStyle/>
          <a:p>
            <a:r>
              <a:rPr lang="fr-FR" dirty="0" smtClean="0"/>
              <a:t>Partie 2 :  Bilan de la qualité des eaux souterraines</a:t>
            </a:r>
            <a:br>
              <a:rPr lang="fr-FR" dirty="0" smtClean="0"/>
            </a:br>
            <a:r>
              <a:rPr lang="fr-FR" sz="2400" dirty="0" smtClean="0"/>
              <a:t>2.4 Bilan quadriennal 2013-2016 : Résultats et limites</a:t>
            </a:r>
            <a:br>
              <a:rPr lang="fr-FR" sz="2400" dirty="0" smtClean="0"/>
            </a:br>
            <a:r>
              <a:rPr lang="fr-FR" sz="2400" dirty="0" smtClean="0"/>
              <a:t/>
            </a:r>
            <a:br>
              <a:rPr lang="fr-FR" sz="2400" dirty="0" smtClean="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16</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2" name="ZoneTexte 1"/>
          <p:cNvSpPr txBox="1"/>
          <p:nvPr/>
        </p:nvSpPr>
        <p:spPr>
          <a:xfrm>
            <a:off x="0" y="1556792"/>
            <a:ext cx="9144000" cy="2308324"/>
          </a:xfrm>
          <a:prstGeom prst="rect">
            <a:avLst/>
          </a:prstGeom>
          <a:noFill/>
        </p:spPr>
        <p:txBody>
          <a:bodyPr wrap="square" rtlCol="0">
            <a:spAutoFit/>
          </a:bodyPr>
          <a:lstStyle/>
          <a:p>
            <a:r>
              <a:rPr lang="fr-FR" dirty="0" smtClean="0"/>
              <a:t>Limites du bilan quadriennal 2013-2016:</a:t>
            </a:r>
          </a:p>
          <a:p>
            <a:pPr marL="742950" lvl="1" indent="-285750">
              <a:buFontTx/>
              <a:buChar char="-"/>
            </a:pPr>
            <a:r>
              <a:rPr lang="fr-FR" dirty="0" smtClean="0">
                <a:solidFill>
                  <a:schemeClr val="bg1">
                    <a:lumMod val="50000"/>
                  </a:schemeClr>
                </a:solidFill>
              </a:rPr>
              <a:t>La période étudiée est trop courte pour connaitre la réelle tendance du paramètre. </a:t>
            </a:r>
          </a:p>
          <a:p>
            <a:pPr marL="742950" lvl="1" indent="-285750">
              <a:buFontTx/>
              <a:buChar char="-"/>
            </a:pPr>
            <a:r>
              <a:rPr lang="fr-FR" dirty="0" smtClean="0">
                <a:solidFill>
                  <a:schemeClr val="bg1">
                    <a:lumMod val="50000"/>
                  </a:schemeClr>
                </a:solidFill>
              </a:rPr>
              <a:t>Le bruit de font des paramètres n’est pas connu.</a:t>
            </a:r>
          </a:p>
          <a:p>
            <a:pPr marL="742950" lvl="1" indent="-285750">
              <a:buFontTx/>
              <a:buChar char="-"/>
            </a:pPr>
            <a:r>
              <a:rPr lang="fr-FR" dirty="0" smtClean="0">
                <a:solidFill>
                  <a:schemeClr val="bg1">
                    <a:lumMod val="50000"/>
                  </a:schemeClr>
                </a:solidFill>
              </a:rPr>
              <a:t>Certain ouvrage, bien que grouper ensemble dans ce bilan, ne présentent pas les mêmes tendances.</a:t>
            </a:r>
          </a:p>
          <a:p>
            <a:pPr marL="285750" indent="-285750">
              <a:buFontTx/>
              <a:buChar char="-"/>
            </a:pPr>
            <a:endParaRPr lang="fr-FR" dirty="0"/>
          </a:p>
          <a:p>
            <a:endParaRPr lang="fr-FR" dirty="0" smtClean="0"/>
          </a:p>
          <a:p>
            <a:pPr marL="285750" indent="-285750">
              <a:buFontTx/>
              <a:buChar char="-"/>
            </a:pPr>
            <a:endParaRPr lang="en-US" dirty="0"/>
          </a:p>
        </p:txBody>
      </p:sp>
      <p:pic>
        <p:nvPicPr>
          <p:cNvPr id="12" name="Image 11"/>
          <p:cNvPicPr/>
          <p:nvPr/>
        </p:nvPicPr>
        <p:blipFill>
          <a:blip r:embed="rId3"/>
          <a:stretch>
            <a:fillRect/>
          </a:stretch>
        </p:blipFill>
        <p:spPr>
          <a:xfrm>
            <a:off x="0" y="2996952"/>
            <a:ext cx="9144000" cy="3270364"/>
          </a:xfrm>
          <a:prstGeom prst="rect">
            <a:avLst/>
          </a:prstGeom>
        </p:spPr>
      </p:pic>
    </p:spTree>
    <p:extLst>
      <p:ext uri="{BB962C8B-B14F-4D97-AF65-F5344CB8AC3E}">
        <p14:creationId xmlns:p14="http://schemas.microsoft.com/office/powerpoint/2010/main" val="25911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43484"/>
            <a:ext cx="9180512"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6"/>
          <p:cNvSpPr>
            <a:spLocks noGrp="1"/>
          </p:cNvSpPr>
          <p:nvPr>
            <p:ph type="title"/>
          </p:nvPr>
        </p:nvSpPr>
        <p:spPr>
          <a:xfrm>
            <a:off x="712800" y="586800"/>
            <a:ext cx="8431200" cy="753968"/>
          </a:xfrm>
        </p:spPr>
        <p:txBody>
          <a:bodyPr/>
          <a:lstStyle/>
          <a:p>
            <a:r>
              <a:rPr lang="fr-FR" dirty="0" smtClean="0"/>
              <a:t>Partie 2 :  Bilan de la qualité des eaux souterraines</a:t>
            </a:r>
            <a:br>
              <a:rPr lang="fr-FR" dirty="0" smtClean="0"/>
            </a:br>
            <a:r>
              <a:rPr lang="fr-FR" sz="2400" dirty="0" smtClean="0"/>
              <a:t>2.5 </a:t>
            </a:r>
            <a:r>
              <a:rPr lang="fr-FR" sz="2400" dirty="0"/>
              <a:t>Bilan de la qualité des eaux souterraines 1990-2017</a:t>
            </a:r>
            <a:r>
              <a:rPr lang="fr-FR" sz="2400" b="1" dirty="0"/>
              <a:t/>
            </a:r>
            <a:br>
              <a:rPr lang="fr-FR" sz="2400" b="1" dirty="0"/>
            </a:br>
            <a:r>
              <a:rPr lang="fr-FR" sz="1800" dirty="0" smtClean="0"/>
              <a:t>Exemple des chlorures</a:t>
            </a:r>
            <a:r>
              <a:rPr lang="fr-FR" sz="2400" dirty="0" smtClean="0"/>
              <a:t/>
            </a:r>
            <a:br>
              <a:rPr lang="fr-FR" sz="2400" dirty="0" smtClean="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17</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6" name="Rectangle 5"/>
          <p:cNvSpPr/>
          <p:nvPr/>
        </p:nvSpPr>
        <p:spPr>
          <a:xfrm>
            <a:off x="628650" y="1916832"/>
            <a:ext cx="1800225"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650" y="2360106"/>
            <a:ext cx="1800225" cy="49283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49" y="2917060"/>
            <a:ext cx="1800225" cy="13723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67478" y="2610234"/>
            <a:ext cx="6257471" cy="288218"/>
          </a:xfrm>
          <a:prstGeom prst="rect">
            <a:avLst/>
          </a:prstGeom>
          <a:solidFill>
            <a:schemeClr val="bg1">
              <a:lumMod val="65000"/>
              <a:alpha val="33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Modelage avec GR</a:t>
            </a:r>
            <a:endParaRPr lang="en-US" dirty="0">
              <a:solidFill>
                <a:srgbClr val="FF0000"/>
              </a:solidFill>
            </a:endParaRPr>
          </a:p>
        </p:txBody>
      </p:sp>
      <p:sp>
        <p:nvSpPr>
          <p:cNvPr id="13" name="Rectangle 12"/>
          <p:cNvSpPr/>
          <p:nvPr/>
        </p:nvSpPr>
        <p:spPr>
          <a:xfrm flipH="1">
            <a:off x="2686050" y="2606521"/>
            <a:ext cx="181428" cy="3522500"/>
          </a:xfrm>
          <a:prstGeom prst="rect">
            <a:avLst/>
          </a:prstGeom>
          <a:solidFill>
            <a:schemeClr val="bg1">
              <a:lumMod val="75000"/>
              <a:alpha val="5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smtClean="0"/>
          </a:p>
          <a:p>
            <a:pPr algn="ctr"/>
            <a:endParaRPr lang="en-US" dirty="0"/>
          </a:p>
          <a:p>
            <a:pPr algn="ctr"/>
            <a:endParaRPr lang="en-US" sz="1400" dirty="0" smtClean="0"/>
          </a:p>
          <a:p>
            <a:pPr algn="ctr"/>
            <a:endParaRPr lang="en-US" sz="1400" dirty="0"/>
          </a:p>
          <a:p>
            <a:pPr algn="ctr"/>
            <a:r>
              <a:rPr lang="en-US" sz="1400" dirty="0" err="1" smtClean="0"/>
              <a:t>Paroi</a:t>
            </a:r>
            <a:endParaRPr lang="en-US" sz="1400" dirty="0"/>
          </a:p>
        </p:txBody>
      </p:sp>
      <p:sp>
        <p:nvSpPr>
          <p:cNvPr id="14" name="Ellipse 13"/>
          <p:cNvSpPr/>
          <p:nvPr/>
        </p:nvSpPr>
        <p:spPr>
          <a:xfrm>
            <a:off x="734980" y="6129021"/>
            <a:ext cx="400050" cy="390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8604448" y="6093296"/>
            <a:ext cx="400050" cy="390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a:off x="935005" y="3824466"/>
            <a:ext cx="1548763" cy="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267194" y="3824466"/>
            <a:ext cx="774382" cy="1332726"/>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2971817" y="4991557"/>
            <a:ext cx="5832656" cy="381659"/>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21" name="Flèche droite 20"/>
          <p:cNvSpPr/>
          <p:nvPr/>
        </p:nvSpPr>
        <p:spPr>
          <a:xfrm>
            <a:off x="628650" y="5229200"/>
            <a:ext cx="8496298" cy="574909"/>
          </a:xfrm>
          <a:prstGeom prst="rightArrow">
            <a:avLst/>
          </a:prstGeom>
          <a:solidFill>
            <a:schemeClr val="accent2">
              <a:alpha val="2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Moyenne: 100mg/L</a:t>
            </a:r>
            <a:endParaRPr lang="en-US" dirty="0"/>
          </a:p>
        </p:txBody>
      </p:sp>
    </p:spTree>
    <p:extLst>
      <p:ext uri="{BB962C8B-B14F-4D97-AF65-F5344CB8AC3E}">
        <p14:creationId xmlns:p14="http://schemas.microsoft.com/office/powerpoint/2010/main" val="32663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753968"/>
          </a:xfrm>
        </p:spPr>
        <p:txBody>
          <a:bodyPr/>
          <a:lstStyle/>
          <a:p>
            <a:r>
              <a:rPr lang="fr-FR" dirty="0" smtClean="0"/>
              <a:t>Partie 2 :  Bilan de la qualité des eaux souterraines</a:t>
            </a:r>
            <a:br>
              <a:rPr lang="fr-FR" dirty="0" smtClean="0"/>
            </a:br>
            <a:r>
              <a:rPr lang="fr-FR" sz="2400" dirty="0" smtClean="0"/>
              <a:t>2.6 </a:t>
            </a:r>
            <a:r>
              <a:rPr lang="fr-FR" sz="2400" dirty="0"/>
              <a:t>Comparatif du bilan avec la modélisation</a:t>
            </a:r>
            <a:r>
              <a:rPr lang="fr-FR" sz="2400" b="1" dirty="0"/>
              <a:t/>
            </a:r>
            <a:br>
              <a:rPr lang="fr-FR" sz="2400" b="1" dirty="0"/>
            </a:br>
            <a:r>
              <a:rPr lang="fr-FR" sz="2400" b="1" dirty="0"/>
              <a:t/>
            </a:r>
            <a:br>
              <a:rPr lang="fr-FR" sz="2400" b="1" dirty="0"/>
            </a:br>
            <a:r>
              <a:rPr lang="fr-FR" sz="2400" dirty="0" smtClean="0"/>
              <a:t/>
            </a:r>
            <a:br>
              <a:rPr lang="fr-FR" sz="2400" dirty="0" smtClean="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18</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11" name="Zone de texte 57"/>
          <p:cNvSpPr txBox="1"/>
          <p:nvPr/>
        </p:nvSpPr>
        <p:spPr>
          <a:xfrm>
            <a:off x="6426517" y="5359360"/>
            <a:ext cx="2753995" cy="87795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fr-FR" sz="1200">
                <a:effectLst/>
                <a:latin typeface="Trebuchet MS"/>
                <a:ea typeface="Calibri"/>
                <a:cs typeface="Times New Roman"/>
              </a:rPr>
              <a:t> </a:t>
            </a:r>
            <a:endParaRPr lang="en-US" sz="1200">
              <a:effectLst/>
              <a:latin typeface="Trebuchet MS"/>
              <a:ea typeface="Calibri"/>
              <a:cs typeface="Times New Roman"/>
            </a:endParaRPr>
          </a:p>
        </p:txBody>
      </p:sp>
      <p:pic>
        <p:nvPicPr>
          <p:cNvPr id="12" name="Image 11"/>
          <p:cNvPicPr/>
          <p:nvPr/>
        </p:nvPicPr>
        <p:blipFill>
          <a:blip r:embed="rId4"/>
          <a:stretch>
            <a:fillRect/>
          </a:stretch>
        </p:blipFill>
        <p:spPr>
          <a:xfrm>
            <a:off x="2843808" y="1556792"/>
            <a:ext cx="6264696"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556792"/>
            <a:ext cx="630176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41617" y="5373216"/>
            <a:ext cx="5984900" cy="923330"/>
          </a:xfrm>
          <a:prstGeom prst="rect">
            <a:avLst/>
          </a:prstGeom>
          <a:noFill/>
        </p:spPr>
        <p:txBody>
          <a:bodyPr wrap="square" rtlCol="0">
            <a:spAutoFit/>
          </a:bodyPr>
          <a:lstStyle/>
          <a:p>
            <a:pPr algn="ctr"/>
            <a:r>
              <a:rPr lang="fr-FR" b="1" dirty="0" err="1"/>
              <a:t>Isoconcentration</a:t>
            </a:r>
            <a:r>
              <a:rPr lang="fr-FR" b="1" dirty="0"/>
              <a:t> </a:t>
            </a:r>
            <a:r>
              <a:rPr lang="fr-FR" b="1" dirty="0" smtClean="0"/>
              <a:t> </a:t>
            </a:r>
            <a:r>
              <a:rPr lang="fr-FR" b="1" dirty="0"/>
              <a:t>issue de la </a:t>
            </a:r>
            <a:r>
              <a:rPr lang="fr-FR" b="1" dirty="0" smtClean="0"/>
              <a:t>modélisation de l’état de contamination du panache des chlorures 3 ans après la mise en place du confinement </a:t>
            </a:r>
            <a:endParaRPr lang="en-US" dirty="0"/>
          </a:p>
        </p:txBody>
      </p:sp>
      <p:sp>
        <p:nvSpPr>
          <p:cNvPr id="3" name="ZoneTexte 2"/>
          <p:cNvSpPr txBox="1"/>
          <p:nvPr/>
        </p:nvSpPr>
        <p:spPr>
          <a:xfrm>
            <a:off x="611560" y="5446965"/>
            <a:ext cx="5984900" cy="646331"/>
          </a:xfrm>
          <a:prstGeom prst="rect">
            <a:avLst/>
          </a:prstGeom>
          <a:noFill/>
        </p:spPr>
        <p:txBody>
          <a:bodyPr wrap="square" rtlCol="0">
            <a:spAutoFit/>
          </a:bodyPr>
          <a:lstStyle/>
          <a:p>
            <a:pPr algn="ctr"/>
            <a:r>
              <a:rPr lang="fr-FR" b="1" dirty="0" smtClean="0"/>
              <a:t>Juxtaposition des piézomètres des groupes en position latérale et en aval de l’Ochsenfeld  </a:t>
            </a:r>
            <a:endParaRPr lang="en-US" dirty="0">
              <a:solidFill>
                <a:srgbClr val="00AB84"/>
              </a:solidFill>
              <a:latin typeface="Trebuchet MS" panose="020B0603020202020204" pitchFamily="34" charset="0"/>
            </a:endParaRPr>
          </a:p>
        </p:txBody>
      </p:sp>
    </p:spTree>
    <p:extLst>
      <p:ext uri="{BB962C8B-B14F-4D97-AF65-F5344CB8AC3E}">
        <p14:creationId xmlns:p14="http://schemas.microsoft.com/office/powerpoint/2010/main" val="17840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753968"/>
          </a:xfrm>
        </p:spPr>
        <p:txBody>
          <a:bodyPr/>
          <a:lstStyle/>
          <a:p>
            <a:r>
              <a:rPr lang="fr-FR" dirty="0" smtClean="0"/>
              <a:t>Partie 2 :  Bilan de la qualité des eaux souterraines</a:t>
            </a:r>
            <a:br>
              <a:rPr lang="fr-FR" dirty="0" smtClean="0"/>
            </a:br>
            <a:r>
              <a:rPr lang="fr-FR" sz="2400" dirty="0" smtClean="0"/>
              <a:t>2.6 </a:t>
            </a:r>
            <a:r>
              <a:rPr lang="fr-FR" sz="2400" dirty="0"/>
              <a:t>Comparatif du bilan avec la modélisation</a:t>
            </a:r>
            <a:r>
              <a:rPr lang="fr-FR" sz="2400" b="1" dirty="0"/>
              <a:t/>
            </a:r>
            <a:br>
              <a:rPr lang="fr-FR" sz="2400" b="1" dirty="0"/>
            </a:br>
            <a:r>
              <a:rPr lang="fr-FR" sz="2400" b="1" dirty="0"/>
              <a:t/>
            </a:r>
            <a:br>
              <a:rPr lang="fr-FR" sz="2400" b="1" dirty="0"/>
            </a:br>
            <a:r>
              <a:rPr lang="fr-FR" sz="2400" dirty="0" smtClean="0"/>
              <a:t/>
            </a:r>
            <a:br>
              <a:rPr lang="fr-FR" sz="2400" dirty="0" smtClean="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19</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11" name="Zone de texte 57"/>
          <p:cNvSpPr txBox="1"/>
          <p:nvPr/>
        </p:nvSpPr>
        <p:spPr>
          <a:xfrm>
            <a:off x="6426517" y="5359360"/>
            <a:ext cx="2717483" cy="9855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fr-FR" sz="1200">
                <a:effectLst/>
                <a:latin typeface="Trebuchet MS"/>
                <a:ea typeface="Calibri"/>
                <a:cs typeface="Times New Roman"/>
              </a:rPr>
              <a:t> </a:t>
            </a:r>
            <a:endParaRPr lang="en-US" sz="1200">
              <a:effectLst/>
              <a:latin typeface="Trebuchet MS"/>
              <a:ea typeface="Calibri"/>
              <a:cs typeface="Times New Roman"/>
            </a:endParaRPr>
          </a:p>
        </p:txBody>
      </p:sp>
      <p:sp>
        <p:nvSpPr>
          <p:cNvPr id="2" name="Rectangle 1"/>
          <p:cNvSpPr/>
          <p:nvPr/>
        </p:nvSpPr>
        <p:spPr>
          <a:xfrm>
            <a:off x="25400" y="1453030"/>
            <a:ext cx="2891112" cy="3416320"/>
          </a:xfrm>
          <a:prstGeom prst="rect">
            <a:avLst/>
          </a:prstGeom>
        </p:spPr>
        <p:txBody>
          <a:bodyPr wrap="square">
            <a:spAutoFit/>
          </a:bodyPr>
          <a:lstStyle/>
          <a:p>
            <a:r>
              <a:rPr lang="en-US" dirty="0" smtClean="0">
                <a:solidFill>
                  <a:schemeClr val="bg1">
                    <a:lumMod val="50000"/>
                  </a:schemeClr>
                </a:solidFill>
              </a:rPr>
              <a:t>- Concentration </a:t>
            </a:r>
            <a:r>
              <a:rPr lang="en-US" dirty="0" err="1">
                <a:solidFill>
                  <a:schemeClr val="bg1">
                    <a:lumMod val="50000"/>
                  </a:schemeClr>
                </a:solidFill>
              </a:rPr>
              <a:t>en</a:t>
            </a:r>
            <a:r>
              <a:rPr lang="en-US" dirty="0">
                <a:solidFill>
                  <a:schemeClr val="bg1">
                    <a:lumMod val="50000"/>
                  </a:schemeClr>
                </a:solidFill>
              </a:rPr>
              <a:t> </a:t>
            </a:r>
            <a:r>
              <a:rPr lang="en-US" dirty="0" err="1">
                <a:solidFill>
                  <a:schemeClr val="bg1">
                    <a:lumMod val="50000"/>
                  </a:schemeClr>
                </a:solidFill>
              </a:rPr>
              <a:t>aval</a:t>
            </a:r>
            <a:r>
              <a:rPr lang="en-US" dirty="0">
                <a:solidFill>
                  <a:schemeClr val="bg1">
                    <a:lumMod val="50000"/>
                  </a:schemeClr>
                </a:solidFill>
              </a:rPr>
              <a:t> </a:t>
            </a:r>
            <a:r>
              <a:rPr lang="en-US" dirty="0" smtClean="0">
                <a:solidFill>
                  <a:schemeClr val="bg1">
                    <a:lumMod val="50000"/>
                  </a:schemeClr>
                </a:solidFill>
              </a:rPr>
              <a:t>qui </a:t>
            </a:r>
            <a:r>
              <a:rPr lang="en-US" dirty="0" err="1" smtClean="0">
                <a:solidFill>
                  <a:schemeClr val="bg1">
                    <a:lumMod val="50000"/>
                  </a:schemeClr>
                </a:solidFill>
              </a:rPr>
              <a:t>tendent</a:t>
            </a:r>
            <a:r>
              <a:rPr lang="en-US" dirty="0" smtClean="0">
                <a:solidFill>
                  <a:schemeClr val="bg1">
                    <a:lumMod val="50000"/>
                  </a:schemeClr>
                </a:solidFill>
              </a:rPr>
              <a:t> </a:t>
            </a:r>
            <a:r>
              <a:rPr lang="en-US" dirty="0" err="1">
                <a:solidFill>
                  <a:schemeClr val="bg1">
                    <a:lumMod val="50000"/>
                  </a:schemeClr>
                </a:solidFill>
              </a:rPr>
              <a:t>vers</a:t>
            </a:r>
            <a:r>
              <a:rPr lang="en-US" dirty="0">
                <a:solidFill>
                  <a:schemeClr val="bg1">
                    <a:lumMod val="50000"/>
                  </a:schemeClr>
                </a:solidFill>
              </a:rPr>
              <a:t> </a:t>
            </a:r>
            <a:r>
              <a:rPr lang="en-US" dirty="0" err="1">
                <a:solidFill>
                  <a:schemeClr val="bg1">
                    <a:lumMod val="50000"/>
                  </a:schemeClr>
                </a:solidFill>
              </a:rPr>
              <a:t>celles</a:t>
            </a:r>
            <a:r>
              <a:rPr lang="en-US" dirty="0">
                <a:solidFill>
                  <a:schemeClr val="bg1">
                    <a:lumMod val="50000"/>
                  </a:schemeClr>
                </a:solidFill>
              </a:rPr>
              <a:t> de </a:t>
            </a:r>
            <a:r>
              <a:rPr lang="en-US" dirty="0" err="1">
                <a:solidFill>
                  <a:schemeClr val="bg1">
                    <a:lumMod val="50000"/>
                  </a:schemeClr>
                </a:solidFill>
              </a:rPr>
              <a:t>l’amont</a:t>
            </a:r>
            <a:r>
              <a:rPr lang="en-US" dirty="0">
                <a:solidFill>
                  <a:schemeClr val="bg1">
                    <a:lumMod val="50000"/>
                  </a:schemeClr>
                </a:solidFill>
              </a:rPr>
              <a:t> </a:t>
            </a:r>
            <a:r>
              <a:rPr lang="fr-FR" dirty="0" smtClean="0">
                <a:solidFill>
                  <a:schemeClr val="bg1">
                    <a:lumMod val="50000"/>
                  </a:schemeClr>
                </a:solidFill>
              </a:rPr>
              <a:t>→ Remédiation efficace.</a:t>
            </a:r>
            <a:endParaRPr lang="en-US" dirty="0" smtClean="0">
              <a:solidFill>
                <a:schemeClr val="bg1">
                  <a:lumMod val="50000"/>
                </a:schemeClr>
              </a:solidFill>
            </a:endParaRPr>
          </a:p>
          <a:p>
            <a:endParaRPr lang="fr-FR" dirty="0">
              <a:solidFill>
                <a:schemeClr val="bg1">
                  <a:lumMod val="50000"/>
                </a:schemeClr>
              </a:solidFill>
            </a:endParaRPr>
          </a:p>
          <a:p>
            <a:r>
              <a:rPr lang="fr-FR" dirty="0" smtClean="0">
                <a:solidFill>
                  <a:schemeClr val="bg1">
                    <a:lumMod val="50000"/>
                  </a:schemeClr>
                </a:solidFill>
              </a:rPr>
              <a:t>- P47 et P15 &gt; valeurs limites pour la production d’eau potable → Cause à découvrir</a:t>
            </a:r>
            <a:endParaRPr lang="en-US" dirty="0">
              <a:solidFill>
                <a:schemeClr val="bg1">
                  <a:lumMod val="50000"/>
                </a:schemeClr>
              </a:solidFill>
            </a:endParaRPr>
          </a:p>
          <a:p>
            <a:r>
              <a:rPr lang="fr-FR" dirty="0">
                <a:solidFill>
                  <a:schemeClr val="bg1">
                    <a:lumMod val="50000"/>
                  </a:schemeClr>
                </a:solidFill>
              </a:rPr>
              <a:t> </a:t>
            </a:r>
            <a:endParaRPr lang="en-US" dirty="0">
              <a:solidFill>
                <a:schemeClr val="bg1">
                  <a:lumMod val="50000"/>
                </a:schemeClr>
              </a:solidFill>
            </a:endParaRPr>
          </a:p>
          <a:p>
            <a:r>
              <a:rPr lang="fr-FR" dirty="0" smtClean="0"/>
              <a:t>- </a:t>
            </a:r>
            <a:r>
              <a:rPr lang="fr-FR" dirty="0">
                <a:solidFill>
                  <a:schemeClr val="bg1">
                    <a:lumMod val="50000"/>
                  </a:schemeClr>
                </a:solidFill>
              </a:rPr>
              <a:t>Quelques dépassements en aval immédiat et lointain </a:t>
            </a:r>
            <a:r>
              <a:rPr lang="fr-FR" dirty="0"/>
              <a:t/>
            </a:r>
            <a:br>
              <a:rPr lang="fr-FR" dirty="0"/>
            </a:br>
            <a:r>
              <a:rPr lang="fr-FR" dirty="0"/>
              <a:t> </a:t>
            </a:r>
            <a:endParaRPr lang="en-US" dirty="0"/>
          </a:p>
        </p:txBody>
      </p:sp>
      <p:sp>
        <p:nvSpPr>
          <p:cNvPr id="9" name="Rectangle 8"/>
          <p:cNvSpPr/>
          <p:nvPr/>
        </p:nvSpPr>
        <p:spPr>
          <a:xfrm>
            <a:off x="2951487" y="5359360"/>
            <a:ext cx="3475029" cy="985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spcAft>
                <a:spcPts val="0"/>
              </a:spcAft>
            </a:pPr>
            <a:r>
              <a:rPr lang="fr-FR" sz="1200" dirty="0">
                <a:solidFill>
                  <a:srgbClr val="000000"/>
                </a:solidFill>
                <a:effectLst/>
                <a:latin typeface="Trebuchet MS"/>
                <a:ea typeface="Calibri"/>
                <a:cs typeface="Times New Roman"/>
              </a:rPr>
              <a:t>Légende des couleurs :</a:t>
            </a:r>
            <a:endParaRPr lang="en-US" sz="1200" dirty="0">
              <a:effectLst/>
              <a:latin typeface="Trebuchet MS"/>
              <a:ea typeface="Calibri"/>
              <a:cs typeface="Times New Roman"/>
            </a:endParaRPr>
          </a:p>
          <a:p>
            <a:pPr algn="l">
              <a:spcAft>
                <a:spcPts val="0"/>
              </a:spcAft>
            </a:pPr>
            <a:r>
              <a:rPr lang="fr-FR" sz="1200" dirty="0">
                <a:solidFill>
                  <a:srgbClr val="00AB84"/>
                </a:solidFill>
                <a:effectLst/>
                <a:latin typeface="Trebuchet MS"/>
                <a:ea typeface="Calibri"/>
                <a:cs typeface="Times New Roman"/>
              </a:rPr>
              <a:t>Vert : en phase avec la modélisation</a:t>
            </a:r>
            <a:endParaRPr lang="en-US" sz="1200" dirty="0">
              <a:effectLst/>
              <a:latin typeface="Trebuchet MS"/>
              <a:ea typeface="Calibri"/>
              <a:cs typeface="Times New Roman"/>
            </a:endParaRPr>
          </a:p>
          <a:p>
            <a:pPr algn="l">
              <a:spcAft>
                <a:spcPts val="0"/>
              </a:spcAft>
            </a:pPr>
            <a:r>
              <a:rPr lang="fr-FR" sz="1200" dirty="0">
                <a:solidFill>
                  <a:srgbClr val="E36C0A"/>
                </a:solidFill>
                <a:effectLst/>
                <a:latin typeface="Trebuchet MS"/>
                <a:ea typeface="Calibri"/>
                <a:cs typeface="Times New Roman"/>
              </a:rPr>
              <a:t>Orange: écart </a:t>
            </a:r>
            <a:r>
              <a:rPr lang="fr-FR" sz="1200" dirty="0" smtClean="0">
                <a:solidFill>
                  <a:srgbClr val="E36C0A"/>
                </a:solidFill>
                <a:latin typeface="Trebuchet MS"/>
                <a:ea typeface="Calibri"/>
                <a:cs typeface="Times New Roman"/>
              </a:rPr>
              <a:t>par rapport à la modélisation</a:t>
            </a:r>
          </a:p>
          <a:p>
            <a:pPr algn="l">
              <a:spcAft>
                <a:spcPts val="0"/>
              </a:spcAft>
            </a:pPr>
            <a:r>
              <a:rPr lang="fr-FR" sz="1200" dirty="0" smtClean="0">
                <a:solidFill>
                  <a:srgbClr val="FF0000"/>
                </a:solidFill>
                <a:effectLst/>
                <a:latin typeface="Trebuchet MS"/>
                <a:ea typeface="Calibri"/>
                <a:cs typeface="Times New Roman"/>
              </a:rPr>
              <a:t>Rouge </a:t>
            </a:r>
            <a:r>
              <a:rPr lang="fr-FR" sz="1200" dirty="0">
                <a:solidFill>
                  <a:srgbClr val="FF0000"/>
                </a:solidFill>
                <a:effectLst/>
                <a:latin typeface="Trebuchet MS"/>
                <a:ea typeface="Calibri"/>
                <a:cs typeface="Times New Roman"/>
              </a:rPr>
              <a:t>: </a:t>
            </a:r>
            <a:r>
              <a:rPr lang="fr-FR" sz="1200" dirty="0" smtClean="0">
                <a:solidFill>
                  <a:srgbClr val="FF0000"/>
                </a:solidFill>
                <a:effectLst/>
                <a:latin typeface="Trebuchet MS"/>
                <a:ea typeface="Calibri"/>
                <a:cs typeface="Times New Roman"/>
              </a:rPr>
              <a:t>Dépassement des valeurs limites pour la production d’eau potable</a:t>
            </a:r>
            <a:endParaRPr lang="en-US" sz="1200" dirty="0">
              <a:effectLst/>
              <a:latin typeface="Trebuchet MS"/>
              <a:ea typeface="Calibri"/>
              <a:cs typeface="Times New Roman"/>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328986"/>
            <a:ext cx="5940152" cy="403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549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75" y="3284984"/>
            <a:ext cx="7724776" cy="936104"/>
          </a:xfrm>
        </p:spPr>
        <p:txBody>
          <a:bodyPr/>
          <a:lstStyle/>
          <a:p>
            <a:pPr algn="ctr"/>
            <a:r>
              <a:rPr lang="fr-FR" sz="2800" dirty="0" smtClean="0"/>
              <a:t>Bilan de l’auto-surveillance des eaux souterraines </a:t>
            </a:r>
            <a:r>
              <a:rPr lang="fr-FR" sz="2800" dirty="0" smtClean="0"/>
              <a:t>du terril de</a:t>
            </a:r>
            <a:r>
              <a:rPr lang="fr-FR" sz="2800" dirty="0" smtClean="0"/>
              <a:t> </a:t>
            </a:r>
            <a:r>
              <a:rPr lang="fr-FR" sz="2800" dirty="0" smtClean="0"/>
              <a:t>l’Ochsenfeld </a:t>
            </a:r>
            <a:br>
              <a:rPr lang="fr-FR" sz="2800" dirty="0" smtClean="0"/>
            </a:br>
            <a:r>
              <a:rPr lang="fr-FR" sz="2800" dirty="0" smtClean="0"/>
              <a:t/>
            </a:r>
            <a:br>
              <a:rPr lang="fr-FR" sz="2800" dirty="0" smtClean="0"/>
            </a:br>
            <a:r>
              <a:rPr lang="en-GB" sz="2800" dirty="0"/>
              <a:t/>
            </a:r>
            <a:br>
              <a:rPr lang="en-GB" sz="2800" dirty="0"/>
            </a:br>
            <a:endParaRPr lang="en-GB" sz="2800" dirty="0"/>
          </a:p>
        </p:txBody>
      </p:sp>
      <p:sp>
        <p:nvSpPr>
          <p:cNvPr id="3" name="Title 1"/>
          <p:cNvSpPr txBox="1">
            <a:spLocks/>
          </p:cNvSpPr>
          <p:nvPr/>
        </p:nvSpPr>
        <p:spPr>
          <a:xfrm>
            <a:off x="827584" y="4194944"/>
            <a:ext cx="7848872" cy="530200"/>
          </a:xfrm>
          <a:prstGeom prst="rect">
            <a:avLst/>
          </a:prstGeom>
        </p:spPr>
        <p:txBody>
          <a:bodyPr vert="horz" lIns="0" tIns="0" rIns="0" bIns="0" rtlCol="0" anchor="t" anchorCtr="0">
            <a:noAutofit/>
          </a:bodyPr>
          <a:lstStyle>
            <a:lvl1pPr algn="l" defTabSz="914400" rtl="0" eaLnBrk="1" latinLnBrk="0" hangingPunct="1">
              <a:lnSpc>
                <a:spcPts val="3700"/>
              </a:lnSpc>
              <a:spcBef>
                <a:spcPct val="0"/>
              </a:spcBef>
              <a:buNone/>
              <a:defRPr lang="en-GB" sz="3200" b="0" kern="1200" baseline="0">
                <a:solidFill>
                  <a:schemeClr val="tx1"/>
                </a:solidFill>
                <a:latin typeface="Trebuchet MS" pitchFamily="34" charset="0"/>
                <a:ea typeface="+mj-ea"/>
                <a:cs typeface="+mj-cs"/>
              </a:defRPr>
            </a:lvl1pPr>
          </a:lstStyle>
          <a:p>
            <a:r>
              <a:rPr lang="fr-FR" sz="2800" dirty="0" smtClean="0"/>
              <a:t>CHARLES François – Soutenance du 23/06/2017</a:t>
            </a:r>
            <a:br>
              <a:rPr lang="fr-FR" sz="2800" dirty="0" smtClean="0"/>
            </a:br>
            <a:r>
              <a:rPr lang="fr-FR" sz="2800" dirty="0" smtClean="0"/>
              <a:t/>
            </a:r>
            <a:br>
              <a:rPr lang="fr-FR" sz="2800" dirty="0" smtClean="0"/>
            </a:br>
            <a:r>
              <a:rPr lang="fr-FR" sz="2800" dirty="0" smtClean="0"/>
              <a:t/>
            </a:r>
            <a:br>
              <a:rPr lang="fr-FR" sz="2800" dirty="0" smtClean="0"/>
            </a:br>
            <a:endParaRPr lang="fr-F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753968"/>
          </a:xfrm>
        </p:spPr>
        <p:txBody>
          <a:bodyPr/>
          <a:lstStyle/>
          <a:p>
            <a:r>
              <a:rPr lang="fr-FR" dirty="0" smtClean="0"/>
              <a:t>Partie 3 :  Conclusion</a:t>
            </a:r>
            <a:br>
              <a:rPr lang="fr-FR" dirty="0" smtClean="0"/>
            </a:br>
            <a:r>
              <a:rPr lang="fr-FR" sz="2400" dirty="0" smtClean="0"/>
              <a:t>3.1 Conclusion de la mission</a:t>
            </a:r>
            <a:r>
              <a:rPr lang="fr-FR" sz="2400" b="1" dirty="0"/>
              <a:t/>
            </a:r>
            <a:br>
              <a:rPr lang="fr-FR" sz="2400" b="1" dirty="0"/>
            </a:br>
            <a:r>
              <a:rPr lang="fr-FR" sz="2400" b="1" dirty="0"/>
              <a:t/>
            </a:r>
            <a:br>
              <a:rPr lang="fr-FR" sz="2400" b="1" dirty="0"/>
            </a:br>
            <a:r>
              <a:rPr lang="fr-FR" sz="2400" dirty="0" smtClean="0"/>
              <a:t/>
            </a:r>
            <a:br>
              <a:rPr lang="fr-FR" sz="2400" dirty="0" smtClean="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20</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6" name="Espace réservé du contenu 1"/>
          <p:cNvSpPr>
            <a:spLocks noGrp="1"/>
          </p:cNvSpPr>
          <p:nvPr>
            <p:ph idx="1"/>
          </p:nvPr>
        </p:nvSpPr>
        <p:spPr>
          <a:xfrm>
            <a:off x="714374" y="1638300"/>
            <a:ext cx="8429626" cy="4599012"/>
          </a:xfrm>
        </p:spPr>
        <p:txBody>
          <a:bodyPr/>
          <a:lstStyle/>
          <a:p>
            <a:r>
              <a:rPr lang="fr-FR" dirty="0" smtClean="0"/>
              <a:t>Par rapport à la mission</a:t>
            </a:r>
          </a:p>
          <a:p>
            <a:r>
              <a:rPr lang="fr-FR" dirty="0" smtClean="0">
                <a:solidFill>
                  <a:schemeClr val="bg1">
                    <a:lumMod val="50000"/>
                  </a:schemeClr>
                </a:solidFill>
                <a:ea typeface="Times New Roman" panose="02020603050405020304" pitchFamily="18" charset="0"/>
                <a:cs typeface="Calibri" panose="020F0502020204030204" pitchFamily="34" charset="0"/>
              </a:rPr>
              <a:t>- Prise de conscience des enjeux liée à la remédiations d’un site pollué,</a:t>
            </a:r>
          </a:p>
          <a:p>
            <a:r>
              <a:rPr lang="fr-FR" dirty="0" smtClean="0">
                <a:solidFill>
                  <a:schemeClr val="bg1">
                    <a:lumMod val="50000"/>
                  </a:schemeClr>
                </a:solidFill>
                <a:ea typeface="Times New Roman" panose="02020603050405020304" pitchFamily="18" charset="0"/>
                <a:cs typeface="Calibri" panose="020F0502020204030204" pitchFamily="34" charset="0"/>
              </a:rPr>
              <a:t>- Apprentissage d’une méthodologie de travail sur les logiciels bureautiques.</a:t>
            </a:r>
            <a:endParaRPr lang="fr-FR" dirty="0">
              <a:solidFill>
                <a:schemeClr val="bg1">
                  <a:lumMod val="50000"/>
                </a:schemeClr>
              </a:solidFill>
              <a:ea typeface="Times New Roman" panose="02020603050405020304" pitchFamily="18" charset="0"/>
              <a:cs typeface="Calibri" panose="020F0502020204030204" pitchFamily="34" charset="0"/>
            </a:endParaRPr>
          </a:p>
          <a:p>
            <a:endParaRPr lang="fr-FR" dirty="0"/>
          </a:p>
          <a:p>
            <a:r>
              <a:rPr lang="fr-FR" dirty="0" smtClean="0"/>
              <a:t>Par rapport à  la vie de l’entreprise</a:t>
            </a:r>
          </a:p>
          <a:p>
            <a:r>
              <a:rPr lang="fr-FR" dirty="0" smtClean="0">
                <a:solidFill>
                  <a:schemeClr val="bg1">
                    <a:lumMod val="50000"/>
                  </a:schemeClr>
                </a:solidFill>
                <a:ea typeface="Times New Roman" panose="02020603050405020304" pitchFamily="18" charset="0"/>
                <a:cs typeface="Calibri" panose="020F0502020204030204" pitchFamily="34" charset="0"/>
              </a:rPr>
              <a:t>- Sensibilisation à la sécurité (EPI, exercice d’alerte, </a:t>
            </a:r>
            <a:r>
              <a:rPr lang="fr-FR" dirty="0">
                <a:solidFill>
                  <a:schemeClr val="bg1">
                    <a:lumMod val="50000"/>
                  </a:schemeClr>
                </a:solidFill>
                <a:ea typeface="Times New Roman" panose="02020603050405020304" pitchFamily="18" charset="0"/>
                <a:cs typeface="Calibri" panose="020F0502020204030204" pitchFamily="34" charset="0"/>
              </a:rPr>
              <a:t>badge de </a:t>
            </a:r>
            <a:r>
              <a:rPr lang="fr-FR" dirty="0" smtClean="0">
                <a:solidFill>
                  <a:schemeClr val="bg1">
                    <a:lumMod val="50000"/>
                  </a:schemeClr>
                </a:solidFill>
                <a:ea typeface="Times New Roman" panose="02020603050405020304" pitchFamily="18" charset="0"/>
                <a:cs typeface="Calibri" panose="020F0502020204030204" pitchFamily="34" charset="0"/>
              </a:rPr>
              <a:t>sécurité),</a:t>
            </a:r>
            <a:endParaRPr lang="fr-FR" dirty="0">
              <a:solidFill>
                <a:schemeClr val="bg1">
                  <a:lumMod val="50000"/>
                </a:schemeClr>
              </a:solidFill>
              <a:ea typeface="Times New Roman" panose="02020603050405020304" pitchFamily="18" charset="0"/>
              <a:cs typeface="Calibri" panose="020F0502020204030204" pitchFamily="34" charset="0"/>
            </a:endParaRPr>
          </a:p>
          <a:p>
            <a:r>
              <a:rPr lang="fr-FR" dirty="0" smtClean="0">
                <a:solidFill>
                  <a:schemeClr val="bg1">
                    <a:lumMod val="50000"/>
                  </a:schemeClr>
                </a:solidFill>
                <a:ea typeface="Times New Roman" panose="02020603050405020304" pitchFamily="18" charset="0"/>
                <a:cs typeface="Calibri" panose="020F0502020204030204" pitchFamily="34" charset="0"/>
              </a:rPr>
              <a:t>- Participation à des formations (« comment préserver son dos », « formation extincteur »),</a:t>
            </a:r>
            <a:endParaRPr lang="fr-FR" dirty="0">
              <a:solidFill>
                <a:schemeClr val="bg1">
                  <a:lumMod val="50000"/>
                </a:schemeClr>
              </a:solidFill>
              <a:ea typeface="Times New Roman" panose="02020603050405020304" pitchFamily="18" charset="0"/>
              <a:cs typeface="Calibri" panose="020F0502020204030204" pitchFamily="34" charset="0"/>
            </a:endParaRPr>
          </a:p>
          <a:p>
            <a:r>
              <a:rPr lang="fr-FR" dirty="0" smtClean="0">
                <a:solidFill>
                  <a:schemeClr val="bg1">
                    <a:lumMod val="50000"/>
                  </a:schemeClr>
                </a:solidFill>
                <a:ea typeface="Times New Roman" panose="02020603050405020304" pitchFamily="18" charset="0"/>
                <a:cs typeface="Calibri" panose="020F0502020204030204" pitchFamily="34" charset="0"/>
              </a:rPr>
              <a:t>- Découverte </a:t>
            </a:r>
            <a:r>
              <a:rPr lang="fr-FR" dirty="0">
                <a:solidFill>
                  <a:schemeClr val="bg1">
                    <a:lumMod val="50000"/>
                  </a:schemeClr>
                </a:solidFill>
                <a:ea typeface="Times New Roman" panose="02020603050405020304" pitchFamily="18" charset="0"/>
                <a:cs typeface="Calibri" panose="020F0502020204030204" pitchFamily="34" charset="0"/>
              </a:rPr>
              <a:t>des tâches au quotidien des </a:t>
            </a:r>
            <a:r>
              <a:rPr lang="fr-FR" dirty="0" smtClean="0">
                <a:solidFill>
                  <a:schemeClr val="bg1">
                    <a:lumMod val="50000"/>
                  </a:schemeClr>
                </a:solidFill>
                <a:ea typeface="Times New Roman" panose="02020603050405020304" pitchFamily="18" charset="0"/>
                <a:cs typeface="Calibri" panose="020F0502020204030204" pitchFamily="34" charset="0"/>
              </a:rPr>
              <a:t>différents acteurs d’un service SHE, </a:t>
            </a:r>
            <a:endParaRPr lang="fr-FR" dirty="0">
              <a:solidFill>
                <a:schemeClr val="bg1">
                  <a:lumMod val="50000"/>
                </a:schemeClr>
              </a:solidFill>
              <a:ea typeface="Times New Roman" panose="02020603050405020304" pitchFamily="18" charset="0"/>
              <a:cs typeface="Calibri" panose="020F0502020204030204" pitchFamily="34" charset="0"/>
            </a:endParaRPr>
          </a:p>
          <a:p>
            <a:endParaRPr lang="fr-FR" dirty="0">
              <a:solidFill>
                <a:schemeClr val="bg1">
                  <a:lumMod val="50000"/>
                </a:schemeClr>
              </a:solidFill>
              <a:ea typeface="Times New Roman" panose="02020603050405020304" pitchFamily="18" charset="0"/>
              <a:cs typeface="Calibri" panose="020F0502020204030204" pitchFamily="34" charset="0"/>
            </a:endParaRPr>
          </a:p>
          <a:p>
            <a:r>
              <a:rPr lang="fr-FR" dirty="0" smtClean="0"/>
              <a:t>Par rapport à mon projet professionnel</a:t>
            </a:r>
          </a:p>
          <a:p>
            <a:r>
              <a:rPr lang="fr-FR" dirty="0" smtClean="0">
                <a:solidFill>
                  <a:schemeClr val="bg1">
                    <a:lumMod val="50000"/>
                  </a:schemeClr>
                </a:solidFill>
                <a:ea typeface="Times New Roman" panose="02020603050405020304" pitchFamily="18" charset="0"/>
                <a:cs typeface="Calibri" panose="020F0502020204030204" pitchFamily="34" charset="0"/>
              </a:rPr>
              <a:t>- Poursuite d’étude envisagée dans le domaine de l’environnement.</a:t>
            </a:r>
            <a:endParaRPr lang="fr-FR" dirty="0">
              <a:solidFill>
                <a:schemeClr val="bg1">
                  <a:lumMod val="50000"/>
                </a:schemeClr>
              </a:solidFill>
              <a:ea typeface="Times New Roman" panose="02020603050405020304" pitchFamily="18" charset="0"/>
              <a:cs typeface="Calibri" panose="020F0502020204030204" pitchFamily="34" charset="0"/>
            </a:endParaRPr>
          </a:p>
          <a:p>
            <a:r>
              <a:rPr lang="fr-FR" dirty="0" smtClean="0">
                <a:solidFill>
                  <a:schemeClr val="bg1">
                    <a:lumMod val="50000"/>
                  </a:schemeClr>
                </a:solidFill>
                <a:ea typeface="Times New Roman" panose="02020603050405020304" pitchFamily="18" charset="0"/>
                <a:cs typeface="Calibri" panose="020F0502020204030204" pitchFamily="34" charset="0"/>
              </a:rPr>
              <a:t>- Intérêt pour la dépollution des sites industriels.</a:t>
            </a:r>
            <a:endParaRPr lang="fr-FR" dirty="0">
              <a:solidFill>
                <a:schemeClr val="bg1">
                  <a:lumMod val="50000"/>
                </a:schemeClr>
              </a:solidFill>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483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753968"/>
          </a:xfrm>
        </p:spPr>
        <p:txBody>
          <a:bodyPr/>
          <a:lstStyle/>
          <a:p>
            <a:r>
              <a:rPr lang="fr-FR" dirty="0" smtClean="0"/>
              <a:t>Partie 3 :  Conclusion</a:t>
            </a:r>
            <a:br>
              <a:rPr lang="fr-FR" dirty="0" smtClean="0"/>
            </a:br>
            <a:r>
              <a:rPr lang="fr-FR" sz="2400" smtClean="0"/>
              <a:t>3.2 Perspective </a:t>
            </a:r>
            <a:r>
              <a:rPr lang="fr-FR" sz="2400" dirty="0" smtClean="0"/>
              <a:t>de la mission</a:t>
            </a:r>
            <a:r>
              <a:rPr lang="fr-FR" sz="2400" b="1" dirty="0"/>
              <a:t/>
            </a:r>
            <a:br>
              <a:rPr lang="fr-FR" sz="2400" b="1" dirty="0"/>
            </a:br>
            <a:r>
              <a:rPr lang="fr-FR" sz="2400" b="1" dirty="0"/>
              <a:t/>
            </a:r>
            <a:br>
              <a:rPr lang="fr-FR" sz="2400" b="1" dirty="0"/>
            </a:br>
            <a:r>
              <a:rPr lang="fr-FR" sz="2400" dirty="0" smtClean="0"/>
              <a:t/>
            </a:r>
            <a:br>
              <a:rPr lang="fr-FR" sz="2400" dirty="0" smtClean="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21</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3" name="ZoneTexte 2"/>
          <p:cNvSpPr txBox="1"/>
          <p:nvPr/>
        </p:nvSpPr>
        <p:spPr>
          <a:xfrm>
            <a:off x="752865" y="1700807"/>
            <a:ext cx="8139615" cy="4247317"/>
          </a:xfrm>
          <a:prstGeom prst="rect">
            <a:avLst/>
          </a:prstGeom>
          <a:noFill/>
        </p:spPr>
        <p:txBody>
          <a:bodyPr wrap="square" rtlCol="0">
            <a:spAutoFit/>
          </a:bodyPr>
          <a:lstStyle/>
          <a:p>
            <a:pPr marL="742950" lvl="1" indent="-285750">
              <a:buFontTx/>
              <a:buChar char="-"/>
            </a:pPr>
            <a:r>
              <a:rPr lang="fr-FR" dirty="0" smtClean="0">
                <a:solidFill>
                  <a:schemeClr val="bg1">
                    <a:lumMod val="50000"/>
                  </a:schemeClr>
                </a:solidFill>
                <a:latin typeface="Trebuchet MS" panose="020B0603020202020204" pitchFamily="34" charset="0"/>
              </a:rPr>
              <a:t>Bilan des piézomètres de paroi (Comparer les piézomètres interne et externe)</a:t>
            </a:r>
          </a:p>
          <a:p>
            <a:pPr lvl="1"/>
            <a:endParaRPr lang="fr-FR" dirty="0" smtClean="0">
              <a:solidFill>
                <a:schemeClr val="bg1">
                  <a:lumMod val="50000"/>
                </a:schemeClr>
              </a:solidFill>
              <a:latin typeface="Trebuchet MS" panose="020B0603020202020204" pitchFamily="34" charset="0"/>
            </a:endParaRPr>
          </a:p>
          <a:p>
            <a:pPr marL="742950" lvl="1" indent="-285750">
              <a:buFontTx/>
              <a:buChar char="-"/>
            </a:pPr>
            <a:r>
              <a:rPr lang="fr-FR" dirty="0" smtClean="0">
                <a:solidFill>
                  <a:schemeClr val="bg1">
                    <a:lumMod val="50000"/>
                  </a:schemeClr>
                </a:solidFill>
                <a:latin typeface="Trebuchet MS" panose="020B0603020202020204" pitchFamily="34" charset="0"/>
              </a:rPr>
              <a:t>Faire le lien entre les paramètres étudiés et la pluviométrie (Débordement de nappe possible)</a:t>
            </a:r>
          </a:p>
          <a:p>
            <a:pPr lvl="1"/>
            <a:endParaRPr lang="fr-FR" dirty="0" smtClean="0">
              <a:solidFill>
                <a:schemeClr val="bg1">
                  <a:lumMod val="50000"/>
                </a:schemeClr>
              </a:solidFill>
              <a:latin typeface="Trebuchet MS" panose="020B0603020202020204" pitchFamily="34" charset="0"/>
            </a:endParaRPr>
          </a:p>
          <a:p>
            <a:pPr marL="742950" lvl="1" indent="-285750">
              <a:buFontTx/>
              <a:buChar char="-"/>
            </a:pPr>
            <a:r>
              <a:rPr lang="fr-FR" dirty="0" smtClean="0">
                <a:solidFill>
                  <a:schemeClr val="bg1">
                    <a:lumMod val="50000"/>
                  </a:schemeClr>
                </a:solidFill>
                <a:latin typeface="Trebuchet MS" panose="020B0603020202020204" pitchFamily="34" charset="0"/>
              </a:rPr>
              <a:t>Découvrir l’impact de la faille géologique du substratum sur les échanges d’eaux</a:t>
            </a:r>
          </a:p>
          <a:p>
            <a:pPr lvl="1"/>
            <a:endParaRPr lang="fr-FR" dirty="0" smtClean="0">
              <a:solidFill>
                <a:schemeClr val="bg1">
                  <a:lumMod val="50000"/>
                </a:schemeClr>
              </a:solidFill>
              <a:latin typeface="Trebuchet MS" panose="020B0603020202020204" pitchFamily="34" charset="0"/>
            </a:endParaRPr>
          </a:p>
          <a:p>
            <a:pPr marL="742950" lvl="1" indent="-285750">
              <a:buFontTx/>
              <a:buChar char="-"/>
            </a:pPr>
            <a:r>
              <a:rPr lang="fr-FR" dirty="0" smtClean="0">
                <a:solidFill>
                  <a:schemeClr val="bg1">
                    <a:lumMod val="50000"/>
                  </a:schemeClr>
                </a:solidFill>
                <a:latin typeface="Trebuchet MS" panose="020B0603020202020204" pitchFamily="34" charset="0"/>
              </a:rPr>
              <a:t> Améliorer le pompage des eaux de aval (à l’intérieur du site) vers l’amont pour éviter les débordements</a:t>
            </a:r>
          </a:p>
          <a:p>
            <a:pPr lvl="1"/>
            <a:endParaRPr lang="fr-FR" dirty="0" smtClean="0">
              <a:solidFill>
                <a:schemeClr val="bg1">
                  <a:lumMod val="50000"/>
                </a:schemeClr>
              </a:solidFill>
              <a:latin typeface="Trebuchet MS" panose="020B0603020202020204" pitchFamily="34" charset="0"/>
            </a:endParaRPr>
          </a:p>
          <a:p>
            <a:pPr marL="742950" lvl="1" indent="-285750">
              <a:buFontTx/>
              <a:buChar char="-"/>
            </a:pPr>
            <a:r>
              <a:rPr lang="fr-FR" dirty="0" smtClean="0">
                <a:solidFill>
                  <a:schemeClr val="bg1">
                    <a:lumMod val="50000"/>
                  </a:schemeClr>
                </a:solidFill>
                <a:latin typeface="Trebuchet MS" panose="020B0603020202020204" pitchFamily="34" charset="0"/>
              </a:rPr>
              <a:t>Revoir l’organisation de la surveillance des eaux (Nom des piézomètres, localisation des ouvrages, proposer à la DREAL un nouveau groupage des ouvrages)</a:t>
            </a:r>
          </a:p>
        </p:txBody>
      </p:sp>
    </p:spTree>
    <p:extLst>
      <p:ext uri="{BB962C8B-B14F-4D97-AF65-F5344CB8AC3E}">
        <p14:creationId xmlns:p14="http://schemas.microsoft.com/office/powerpoint/2010/main" val="4182268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753968"/>
          </a:xfrm>
        </p:spPr>
        <p:txBody>
          <a:bodyPr/>
          <a:lstStyle/>
          <a:p>
            <a:r>
              <a:rPr lang="fr-FR" dirty="0" smtClean="0"/>
              <a:t>Partie 3 :  Conclusion</a:t>
            </a:r>
            <a:br>
              <a:rPr lang="fr-FR" dirty="0" smtClean="0"/>
            </a:br>
            <a:r>
              <a:rPr lang="fr-FR" sz="2400" dirty="0" smtClean="0"/>
              <a:t>3.3 Conclusion personnelle</a:t>
            </a:r>
            <a:r>
              <a:rPr lang="fr-FR" sz="2400" b="1" dirty="0"/>
              <a:t/>
            </a:r>
            <a:br>
              <a:rPr lang="fr-FR" sz="2400" b="1" dirty="0"/>
            </a:br>
            <a:r>
              <a:rPr lang="fr-FR" sz="2400" b="1" dirty="0"/>
              <a:t/>
            </a:r>
            <a:br>
              <a:rPr lang="fr-FR" sz="2400" b="1" dirty="0"/>
            </a:br>
            <a:r>
              <a:rPr lang="fr-FR" sz="2400" dirty="0" smtClean="0"/>
              <a:t/>
            </a:r>
            <a:br>
              <a:rPr lang="fr-FR" sz="2400" dirty="0" smtClean="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22</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3" name="ZoneTexte 2"/>
          <p:cNvSpPr txBox="1"/>
          <p:nvPr/>
        </p:nvSpPr>
        <p:spPr>
          <a:xfrm>
            <a:off x="755576" y="1700807"/>
            <a:ext cx="8136904" cy="4524315"/>
          </a:xfrm>
          <a:prstGeom prst="rect">
            <a:avLst/>
          </a:prstGeom>
          <a:noFill/>
        </p:spPr>
        <p:txBody>
          <a:bodyPr wrap="square" rtlCol="0">
            <a:spAutoFit/>
          </a:bodyPr>
          <a:lstStyle/>
          <a:p>
            <a:pPr marL="285750" indent="-285750">
              <a:buFontTx/>
              <a:buChar char="-"/>
            </a:pPr>
            <a:r>
              <a:rPr lang="fr-FR" dirty="0" smtClean="0">
                <a:solidFill>
                  <a:schemeClr val="bg1">
                    <a:lumMod val="50000"/>
                  </a:schemeClr>
                </a:solidFill>
              </a:rPr>
              <a:t>Meilleur connaissance des spécialités de chaque employés du service SHE</a:t>
            </a:r>
          </a:p>
          <a:p>
            <a:endParaRPr lang="fr-FR" dirty="0" smtClean="0">
              <a:solidFill>
                <a:schemeClr val="bg1">
                  <a:lumMod val="50000"/>
                </a:schemeClr>
              </a:solidFill>
            </a:endParaRPr>
          </a:p>
          <a:p>
            <a:pPr marL="285750" indent="-285750">
              <a:buFontTx/>
              <a:buChar char="-"/>
            </a:pPr>
            <a:r>
              <a:rPr lang="fr-FR" dirty="0" smtClean="0">
                <a:solidFill>
                  <a:schemeClr val="bg1">
                    <a:lumMod val="50000"/>
                  </a:schemeClr>
                </a:solidFill>
              </a:rPr>
              <a:t>Prise de conscience des enjeux de la remédiation d’un site pollué</a:t>
            </a:r>
          </a:p>
          <a:p>
            <a:endParaRPr lang="fr-FR" dirty="0" smtClean="0">
              <a:solidFill>
                <a:schemeClr val="bg1">
                  <a:lumMod val="50000"/>
                </a:schemeClr>
              </a:solidFill>
            </a:endParaRPr>
          </a:p>
          <a:p>
            <a:pPr marL="285750" indent="-285750">
              <a:buFontTx/>
              <a:buChar char="-"/>
            </a:pPr>
            <a:r>
              <a:rPr lang="fr-FR" dirty="0" smtClean="0">
                <a:solidFill>
                  <a:schemeClr val="bg1">
                    <a:lumMod val="50000"/>
                  </a:schemeClr>
                </a:solidFill>
              </a:rPr>
              <a:t>Spécialisation dans le domaine de la surveillance des eaux (Vocabulaire, réglementation, procédure d’</a:t>
            </a:r>
            <a:r>
              <a:rPr lang="en-US" dirty="0" err="1" smtClean="0">
                <a:solidFill>
                  <a:schemeClr val="bg1">
                    <a:lumMod val="50000"/>
                  </a:schemeClr>
                </a:solidFill>
              </a:rPr>
              <a:t>échantillonnage</a:t>
            </a:r>
            <a:r>
              <a:rPr lang="fr-FR" dirty="0" smtClean="0">
                <a:solidFill>
                  <a:schemeClr val="bg1">
                    <a:lumMod val="50000"/>
                  </a:schemeClr>
                </a:solidFill>
              </a:rPr>
              <a:t>/prélèvement)</a:t>
            </a:r>
          </a:p>
          <a:p>
            <a:endParaRPr lang="fr-FR" dirty="0" smtClean="0">
              <a:solidFill>
                <a:schemeClr val="bg1">
                  <a:lumMod val="50000"/>
                </a:schemeClr>
              </a:solidFill>
            </a:endParaRPr>
          </a:p>
          <a:p>
            <a:pPr marL="285750" indent="-285750">
              <a:buFontTx/>
              <a:buChar char="-"/>
            </a:pPr>
            <a:r>
              <a:rPr lang="fr-FR" dirty="0" smtClean="0">
                <a:solidFill>
                  <a:schemeClr val="bg1">
                    <a:lumMod val="50000"/>
                  </a:schemeClr>
                </a:solidFill>
              </a:rPr>
              <a:t>Utilisation d’un logiciel tableur (Excel) et maîtrise de certaines fonctions (filtres avancés, tableaux et graphiques croisés dynamique, mise en forme conditionnel, décroisement/croisement de tableau, etc…)</a:t>
            </a:r>
          </a:p>
          <a:p>
            <a:endParaRPr lang="fr-FR" dirty="0" smtClean="0">
              <a:solidFill>
                <a:schemeClr val="bg1">
                  <a:lumMod val="50000"/>
                </a:schemeClr>
              </a:solidFill>
            </a:endParaRPr>
          </a:p>
          <a:p>
            <a:pPr marL="285750" indent="-285750">
              <a:buFontTx/>
              <a:buChar char="-"/>
            </a:pPr>
            <a:r>
              <a:rPr lang="fr-FR" dirty="0" smtClean="0">
                <a:solidFill>
                  <a:schemeClr val="bg1">
                    <a:lumMod val="50000"/>
                  </a:schemeClr>
                </a:solidFill>
              </a:rPr>
              <a:t>Travail réalisé à 95% en autonomie: Auto-évaluation permanant de mon travail et meilleur implication dans mon sujet</a:t>
            </a:r>
          </a:p>
          <a:p>
            <a:endParaRPr lang="fr-FR" dirty="0" smtClean="0">
              <a:solidFill>
                <a:schemeClr val="bg1">
                  <a:lumMod val="50000"/>
                </a:schemeClr>
              </a:solidFill>
            </a:endParaRPr>
          </a:p>
          <a:p>
            <a:pPr marL="285750" indent="-285750">
              <a:buFontTx/>
              <a:buChar char="-"/>
            </a:pPr>
            <a:r>
              <a:rPr lang="fr-FR" dirty="0" smtClean="0">
                <a:solidFill>
                  <a:schemeClr val="bg1">
                    <a:lumMod val="50000"/>
                  </a:schemeClr>
                </a:solidFill>
              </a:rPr>
              <a:t>Participation à des réunions: prise de conscience de mes points faibles et découverte des missions des différents acteurs de la remédiation de l’</a:t>
            </a:r>
            <a:r>
              <a:rPr lang="fr-FR" dirty="0">
                <a:solidFill>
                  <a:schemeClr val="bg1">
                    <a:lumMod val="50000"/>
                  </a:schemeClr>
                </a:solidFill>
              </a:rPr>
              <a:t>O</a:t>
            </a:r>
            <a:r>
              <a:rPr lang="fr-FR" dirty="0" smtClean="0">
                <a:solidFill>
                  <a:schemeClr val="bg1">
                    <a:lumMod val="50000"/>
                  </a:schemeClr>
                </a:solidFill>
              </a:rPr>
              <a:t>chsenfeld</a:t>
            </a:r>
          </a:p>
        </p:txBody>
      </p:sp>
    </p:spTree>
    <p:extLst>
      <p:ext uri="{BB962C8B-B14F-4D97-AF65-F5344CB8AC3E}">
        <p14:creationId xmlns:p14="http://schemas.microsoft.com/office/powerpoint/2010/main" val="3639338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465936"/>
          </a:xfrm>
        </p:spPr>
        <p:txBody>
          <a:bodyPr/>
          <a:lstStyle/>
          <a:p>
            <a:pPr algn="ctr"/>
            <a:r>
              <a:rPr lang="fr-FR" dirty="0" smtClean="0"/>
              <a:t>REMERCIEMENTS</a:t>
            </a:r>
            <a:br>
              <a:rPr lang="fr-FR" dirty="0" smtClean="0"/>
            </a:br>
            <a:r>
              <a:rPr lang="fr-FR" sz="2400" b="1" dirty="0"/>
              <a:t/>
            </a:r>
            <a:br>
              <a:rPr lang="fr-FR" sz="2400" b="1" dirty="0"/>
            </a:br>
            <a:r>
              <a:rPr lang="fr-FR" sz="2400" b="1" dirty="0"/>
              <a:t/>
            </a:r>
            <a:br>
              <a:rPr lang="fr-FR" sz="2400" b="1" dirty="0"/>
            </a:br>
            <a:r>
              <a:rPr lang="fr-FR" sz="2400" dirty="0" smtClean="0"/>
              <a:t/>
            </a:r>
            <a:br>
              <a:rPr lang="fr-FR" sz="2400" dirty="0" smtClean="0"/>
            </a:br>
            <a:endParaRPr lang="fr-FR" sz="1800" dirty="0"/>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23</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sp>
        <p:nvSpPr>
          <p:cNvPr id="3" name="ZoneTexte 2"/>
          <p:cNvSpPr txBox="1"/>
          <p:nvPr/>
        </p:nvSpPr>
        <p:spPr>
          <a:xfrm>
            <a:off x="755576" y="1380252"/>
            <a:ext cx="8388424" cy="5847755"/>
          </a:xfrm>
          <a:prstGeom prst="rect">
            <a:avLst/>
          </a:prstGeom>
          <a:noFill/>
        </p:spPr>
        <p:txBody>
          <a:bodyPr wrap="square" rtlCol="0">
            <a:spAutoFit/>
          </a:bodyPr>
          <a:lstStyle/>
          <a:p>
            <a:r>
              <a:rPr lang="fr-FR" sz="1600" dirty="0" smtClean="0">
                <a:solidFill>
                  <a:schemeClr val="bg1">
                    <a:lumMod val="50000"/>
                  </a:schemeClr>
                </a:solidFill>
                <a:latin typeface="Trebuchet MS" panose="020B0603020202020204" pitchFamily="34" charset="0"/>
              </a:rPr>
              <a:t>- M. Cristian WENDLING, directeur général du site de m’avoir permis d’effectuer mon stage de fin d’étude.</a:t>
            </a:r>
            <a:endParaRPr lang="en-US" sz="1600" dirty="0">
              <a:solidFill>
                <a:schemeClr val="bg1">
                  <a:lumMod val="50000"/>
                </a:schemeClr>
              </a:solidFill>
              <a:latin typeface="Trebuchet MS" panose="020B0603020202020204" pitchFamily="34" charset="0"/>
            </a:endParaRPr>
          </a:p>
          <a:p>
            <a:r>
              <a:rPr lang="fr-FR" sz="1600" dirty="0" smtClean="0">
                <a:solidFill>
                  <a:schemeClr val="bg1">
                    <a:lumMod val="50000"/>
                  </a:schemeClr>
                </a:solidFill>
                <a:latin typeface="Trebuchet MS" panose="020B0603020202020204" pitchFamily="34" charset="0"/>
              </a:rPr>
              <a:t>- M</a:t>
            </a:r>
            <a:r>
              <a:rPr lang="fr-FR" sz="1600" dirty="0">
                <a:solidFill>
                  <a:schemeClr val="bg1">
                    <a:lumMod val="50000"/>
                  </a:schemeClr>
                </a:solidFill>
                <a:latin typeface="Trebuchet MS" panose="020B0603020202020204" pitchFamily="34" charset="0"/>
              </a:rPr>
              <a:t>. Christophe POIRIER, responsable du service Sécurité Hygiène et Environnement, de m’avoir accepté au sein de son service.</a:t>
            </a:r>
            <a:endParaRPr lang="en-US" sz="1600" dirty="0">
              <a:solidFill>
                <a:schemeClr val="bg1">
                  <a:lumMod val="50000"/>
                </a:schemeClr>
              </a:solidFill>
              <a:latin typeface="Trebuchet MS" panose="020B0603020202020204" pitchFamily="34" charset="0"/>
            </a:endParaRPr>
          </a:p>
          <a:p>
            <a:r>
              <a:rPr lang="en-US" sz="1600" dirty="0" smtClean="0">
                <a:solidFill>
                  <a:schemeClr val="bg1">
                    <a:lumMod val="50000"/>
                  </a:schemeClr>
                </a:solidFill>
                <a:latin typeface="Trebuchet MS" panose="020B0603020202020204" pitchFamily="34" charset="0"/>
              </a:rPr>
              <a:t>- </a:t>
            </a:r>
            <a:r>
              <a:rPr lang="fr-FR" sz="1600" dirty="0" smtClean="0">
                <a:solidFill>
                  <a:schemeClr val="bg1">
                    <a:lumMod val="50000"/>
                  </a:schemeClr>
                </a:solidFill>
                <a:latin typeface="Trebuchet MS" panose="020B0603020202020204" pitchFamily="34" charset="0"/>
              </a:rPr>
              <a:t>M</a:t>
            </a:r>
            <a:r>
              <a:rPr lang="fr-FR" sz="1600" dirty="0">
                <a:solidFill>
                  <a:schemeClr val="bg1">
                    <a:lumMod val="50000"/>
                  </a:schemeClr>
                </a:solidFill>
                <a:latin typeface="Trebuchet MS" panose="020B0603020202020204" pitchFamily="34" charset="0"/>
              </a:rPr>
              <a:t>. Jean-Michel COLIN, responsable environnement, pour m’avoir guidé tout au long de mon stage, pour m’avoir fait confiance en me confiant l’étude des impacts environnementaux autour de l’Ochsenfeld, pour sa patience en me formant à l’utilisation d’Excel et enfin pour sa générosité ainsi que son expérience</a:t>
            </a:r>
            <a:r>
              <a:rPr lang="fr-FR" sz="1600" dirty="0" smtClean="0">
                <a:solidFill>
                  <a:schemeClr val="bg1">
                    <a:lumMod val="50000"/>
                  </a:schemeClr>
                </a:solidFill>
                <a:latin typeface="Trebuchet MS" panose="020B0603020202020204" pitchFamily="34" charset="0"/>
              </a:rPr>
              <a:t>.</a:t>
            </a:r>
            <a:endParaRPr lang="en-US" sz="1600" dirty="0">
              <a:solidFill>
                <a:schemeClr val="bg1">
                  <a:lumMod val="50000"/>
                </a:schemeClr>
              </a:solidFill>
              <a:latin typeface="Trebuchet MS" panose="020B0603020202020204" pitchFamily="34" charset="0"/>
            </a:endParaRPr>
          </a:p>
          <a:p>
            <a:r>
              <a:rPr lang="fr-FR" sz="1600" dirty="0" smtClean="0">
                <a:solidFill>
                  <a:schemeClr val="bg1">
                    <a:lumMod val="50000"/>
                  </a:schemeClr>
                </a:solidFill>
                <a:latin typeface="Trebuchet MS" panose="020B0603020202020204" pitchFamily="34" charset="0"/>
              </a:rPr>
              <a:t>- M</a:t>
            </a:r>
            <a:r>
              <a:rPr lang="fr-FR" sz="1600" dirty="0">
                <a:solidFill>
                  <a:schemeClr val="bg1">
                    <a:lumMod val="50000"/>
                  </a:schemeClr>
                </a:solidFill>
                <a:latin typeface="Trebuchet MS" panose="020B0603020202020204" pitchFamily="34" charset="0"/>
              </a:rPr>
              <a:t>. Dominique LEGUEN, </a:t>
            </a:r>
            <a:r>
              <a:rPr lang="fr-FR" sz="1600" dirty="0" smtClean="0">
                <a:solidFill>
                  <a:schemeClr val="bg1">
                    <a:lumMod val="50000"/>
                  </a:schemeClr>
                </a:solidFill>
                <a:latin typeface="Trebuchet MS" panose="020B0603020202020204" pitchFamily="34" charset="0"/>
              </a:rPr>
              <a:t>professeur tuteur de mon stage, de </a:t>
            </a:r>
            <a:r>
              <a:rPr lang="fr-FR" sz="1600" dirty="0">
                <a:solidFill>
                  <a:schemeClr val="bg1">
                    <a:lumMod val="50000"/>
                  </a:schemeClr>
                </a:solidFill>
                <a:latin typeface="Trebuchet MS" panose="020B0603020202020204" pitchFamily="34" charset="0"/>
              </a:rPr>
              <a:t>m’avoir suivie durant ma période de stage et pour sa visite sur le site.</a:t>
            </a:r>
            <a:endParaRPr lang="en-US" sz="1600" dirty="0">
              <a:solidFill>
                <a:schemeClr val="bg1">
                  <a:lumMod val="50000"/>
                </a:schemeClr>
              </a:solidFill>
              <a:latin typeface="Trebuchet MS" panose="020B0603020202020204" pitchFamily="34" charset="0"/>
            </a:endParaRPr>
          </a:p>
          <a:p>
            <a:r>
              <a:rPr lang="fr-FR" sz="1600" dirty="0" smtClean="0">
                <a:solidFill>
                  <a:schemeClr val="bg1">
                    <a:lumMod val="50000"/>
                  </a:schemeClr>
                </a:solidFill>
                <a:latin typeface="Trebuchet MS" panose="020B0603020202020204" pitchFamily="34" charset="0"/>
              </a:rPr>
              <a:t>- M</a:t>
            </a:r>
            <a:r>
              <a:rPr lang="fr-FR" sz="1600" dirty="0">
                <a:solidFill>
                  <a:schemeClr val="bg1">
                    <a:lumMod val="50000"/>
                  </a:schemeClr>
                </a:solidFill>
                <a:latin typeface="Trebuchet MS" panose="020B0603020202020204" pitchFamily="34" charset="0"/>
              </a:rPr>
              <a:t>. Laurent MOHR, responsable de la formation qualité sécurité environnement de l’université de Moselle-est à Sarreguemines, d’avoir validé mon stage</a:t>
            </a:r>
            <a:r>
              <a:rPr lang="fr-FR" sz="1600" dirty="0" smtClean="0">
                <a:solidFill>
                  <a:schemeClr val="bg1">
                    <a:lumMod val="50000"/>
                  </a:schemeClr>
                </a:solidFill>
                <a:latin typeface="Trebuchet MS" panose="020B0603020202020204" pitchFamily="34" charset="0"/>
              </a:rPr>
              <a:t>.</a:t>
            </a:r>
          </a:p>
          <a:p>
            <a:r>
              <a:rPr lang="fr-FR" sz="1600" dirty="0" smtClean="0">
                <a:solidFill>
                  <a:schemeClr val="bg1">
                    <a:lumMod val="50000"/>
                  </a:schemeClr>
                </a:solidFill>
                <a:latin typeface="Trebuchet MS" panose="020B0603020202020204" pitchFamily="34" charset="0"/>
              </a:rPr>
              <a:t>- Mme. Pierrette DA-FIES, technicienne </a:t>
            </a:r>
            <a:r>
              <a:rPr lang="fr-FR" sz="1600" dirty="0">
                <a:solidFill>
                  <a:schemeClr val="bg1">
                    <a:lumMod val="50000"/>
                  </a:schemeClr>
                </a:solidFill>
                <a:latin typeface="Trebuchet MS" panose="020B0603020202020204" pitchFamily="34" charset="0"/>
              </a:rPr>
              <a:t>e</a:t>
            </a:r>
            <a:r>
              <a:rPr lang="fr-FR" sz="1600" dirty="0" smtClean="0">
                <a:solidFill>
                  <a:schemeClr val="bg1">
                    <a:lumMod val="50000"/>
                  </a:schemeClr>
                </a:solidFill>
                <a:latin typeface="Trebuchet MS" panose="020B0603020202020204" pitchFamily="34" charset="0"/>
              </a:rPr>
              <a:t>nvironnement, pour avoir répondu à mes nombreuses questions par rapport à la règlementation relative à la surveillance des eaux</a:t>
            </a:r>
          </a:p>
          <a:p>
            <a:pPr marL="285750" indent="-285750">
              <a:buFontTx/>
              <a:buChar char="-"/>
            </a:pPr>
            <a:endParaRPr lang="en-US" sz="1600" dirty="0">
              <a:solidFill>
                <a:schemeClr val="bg1">
                  <a:lumMod val="50000"/>
                </a:schemeClr>
              </a:solidFill>
              <a:latin typeface="Trebuchet MS" panose="020B0603020202020204" pitchFamily="34" charset="0"/>
            </a:endParaRPr>
          </a:p>
          <a:p>
            <a:r>
              <a:rPr lang="fr-FR" sz="1600" dirty="0" smtClean="0">
                <a:solidFill>
                  <a:schemeClr val="bg1">
                    <a:lumMod val="50000"/>
                  </a:schemeClr>
                </a:solidFill>
                <a:latin typeface="Trebuchet MS" panose="020B0603020202020204" pitchFamily="34" charset="0"/>
              </a:rPr>
              <a:t>Toute les personnes suivantes pour leur accueil chaleureux et leur contribution à mon stage :</a:t>
            </a:r>
            <a:r>
              <a:rPr lang="en-US" sz="1600" dirty="0" smtClean="0">
                <a:solidFill>
                  <a:schemeClr val="bg1">
                    <a:lumMod val="50000"/>
                  </a:schemeClr>
                </a:solidFill>
                <a:latin typeface="Trebuchet MS" panose="020B0603020202020204" pitchFamily="34" charset="0"/>
              </a:rPr>
              <a:t> </a:t>
            </a:r>
            <a:r>
              <a:rPr lang="fr-FR" sz="1600" dirty="0" smtClean="0">
                <a:solidFill>
                  <a:schemeClr val="bg1">
                    <a:lumMod val="50000"/>
                  </a:schemeClr>
                </a:solidFill>
                <a:latin typeface="Trebuchet MS" panose="020B0603020202020204" pitchFamily="34" charset="0"/>
              </a:rPr>
              <a:t>Marie-Paule GARCIA (Technicienne SHE), Daniel HANSBERGER (Technicien Sécurité),  Pierrette DA-FIES (Technicienne Environnement), Océane ANTOINE (Ingénieur Sécurité)</a:t>
            </a:r>
            <a:r>
              <a:rPr lang="en-US" sz="1600" dirty="0" smtClean="0">
                <a:solidFill>
                  <a:schemeClr val="bg1">
                    <a:lumMod val="50000"/>
                  </a:schemeClr>
                </a:solidFill>
                <a:latin typeface="Trebuchet MS" panose="020B0603020202020204" pitchFamily="34" charset="0"/>
              </a:rPr>
              <a:t>, </a:t>
            </a:r>
            <a:r>
              <a:rPr lang="fr-FR" sz="1600" dirty="0" smtClean="0">
                <a:solidFill>
                  <a:schemeClr val="bg1">
                    <a:lumMod val="50000"/>
                  </a:schemeClr>
                </a:solidFill>
                <a:latin typeface="Trebuchet MS" panose="020B0603020202020204" pitchFamily="34" charset="0"/>
              </a:rPr>
              <a:t>Thomas JUILLARD (Ingénieur </a:t>
            </a:r>
            <a:r>
              <a:rPr lang="fr-FR" sz="1600" dirty="0">
                <a:solidFill>
                  <a:schemeClr val="bg1">
                    <a:lumMod val="50000"/>
                  </a:schemeClr>
                </a:solidFill>
                <a:latin typeface="Trebuchet MS" panose="020B0603020202020204" pitchFamily="34" charset="0"/>
              </a:rPr>
              <a:t>Sécurité des </a:t>
            </a:r>
            <a:r>
              <a:rPr lang="fr-FR" sz="1600" dirty="0" smtClean="0">
                <a:solidFill>
                  <a:schemeClr val="bg1">
                    <a:lumMod val="50000"/>
                  </a:schemeClr>
                </a:solidFill>
                <a:latin typeface="Trebuchet MS" panose="020B0603020202020204" pitchFamily="34" charset="0"/>
              </a:rPr>
              <a:t>procédés) et</a:t>
            </a:r>
            <a:r>
              <a:rPr lang="en-US" sz="1600" dirty="0" smtClean="0">
                <a:solidFill>
                  <a:schemeClr val="bg1">
                    <a:lumMod val="50000"/>
                  </a:schemeClr>
                </a:solidFill>
                <a:latin typeface="Trebuchet MS" panose="020B0603020202020204" pitchFamily="34" charset="0"/>
              </a:rPr>
              <a:t> </a:t>
            </a:r>
            <a:r>
              <a:rPr lang="fr-FR" sz="1600" dirty="0" smtClean="0">
                <a:solidFill>
                  <a:schemeClr val="bg1">
                    <a:lumMod val="50000"/>
                  </a:schemeClr>
                </a:solidFill>
                <a:latin typeface="Trebuchet MS" panose="020B0603020202020204" pitchFamily="34" charset="0"/>
              </a:rPr>
              <a:t>Carole-Anne </a:t>
            </a:r>
            <a:r>
              <a:rPr lang="fr-FR" sz="1600" dirty="0">
                <a:solidFill>
                  <a:schemeClr val="bg1">
                    <a:lumMod val="50000"/>
                  </a:schemeClr>
                </a:solidFill>
                <a:latin typeface="Trebuchet MS" panose="020B0603020202020204" pitchFamily="34" charset="0"/>
              </a:rPr>
              <a:t>ELMLINGER </a:t>
            </a:r>
            <a:r>
              <a:rPr lang="fr-FR" sz="1600" dirty="0" smtClean="0">
                <a:solidFill>
                  <a:schemeClr val="bg1">
                    <a:lumMod val="50000"/>
                  </a:schemeClr>
                </a:solidFill>
                <a:latin typeface="Trebuchet MS" panose="020B0603020202020204" pitchFamily="34" charset="0"/>
              </a:rPr>
              <a:t> (service Achat).</a:t>
            </a:r>
            <a:endParaRPr lang="en-US" sz="1600" dirty="0">
              <a:solidFill>
                <a:schemeClr val="bg1">
                  <a:lumMod val="50000"/>
                </a:schemeClr>
              </a:solidFill>
              <a:latin typeface="Trebuchet MS" panose="020B0603020202020204" pitchFamily="34" charset="0"/>
            </a:endParaRPr>
          </a:p>
          <a:p>
            <a:r>
              <a:rPr lang="fr-FR" dirty="0"/>
              <a:t/>
            </a:r>
            <a:br>
              <a:rPr lang="fr-FR" dirty="0"/>
            </a:br>
            <a:r>
              <a:rPr lang="fr-FR" dirty="0"/>
              <a:t> </a:t>
            </a:r>
            <a:endParaRPr lang="en-US" dirty="0"/>
          </a:p>
          <a:p>
            <a:pPr marL="285750" indent="-285750">
              <a:buFontTx/>
              <a:buChar char="-"/>
            </a:pPr>
            <a:endParaRPr lang="fr-FR" dirty="0" smtClean="0"/>
          </a:p>
        </p:txBody>
      </p:sp>
      <p:sp>
        <p:nvSpPr>
          <p:cNvPr id="2" name="ZoneTexte 1"/>
          <p:cNvSpPr txBox="1"/>
          <p:nvPr/>
        </p:nvSpPr>
        <p:spPr>
          <a:xfrm>
            <a:off x="755576" y="1010920"/>
            <a:ext cx="2088232" cy="369332"/>
          </a:xfrm>
          <a:prstGeom prst="rect">
            <a:avLst/>
          </a:prstGeom>
          <a:noFill/>
        </p:spPr>
        <p:txBody>
          <a:bodyPr wrap="square" rtlCol="0">
            <a:spAutoFit/>
          </a:bodyPr>
          <a:lstStyle/>
          <a:p>
            <a:r>
              <a:rPr lang="fr-FR" dirty="0" smtClean="0"/>
              <a:t>Je remercie : </a:t>
            </a:r>
            <a:endParaRPr lang="en-US" dirty="0"/>
          </a:p>
        </p:txBody>
      </p:sp>
    </p:spTree>
    <p:extLst>
      <p:ext uri="{BB962C8B-B14F-4D97-AF65-F5344CB8AC3E}">
        <p14:creationId xmlns:p14="http://schemas.microsoft.com/office/powerpoint/2010/main" val="130947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E72D4D-52AD-48B7-B46E-6C578BE38761}" type="slidenum">
              <a:rPr lang="en-GB" smtClean="0"/>
              <a:pPr/>
              <a:t>24</a:t>
            </a:fld>
            <a:endParaRPr lang="en-GB" dirty="0"/>
          </a:p>
        </p:txBody>
      </p:sp>
      <p:sp>
        <p:nvSpPr>
          <p:cNvPr id="5" name="Rectangle 4"/>
          <p:cNvSpPr/>
          <p:nvPr/>
        </p:nvSpPr>
        <p:spPr>
          <a:xfrm>
            <a:off x="251520" y="1484784"/>
            <a:ext cx="8892480" cy="646331"/>
          </a:xfrm>
          <a:prstGeom prst="rect">
            <a:avLst/>
          </a:prstGeom>
        </p:spPr>
        <p:txBody>
          <a:bodyPr wrap="square">
            <a:spAutoFit/>
          </a:bodyPr>
          <a:lstStyle/>
          <a:p>
            <a:r>
              <a:rPr lang="fr-FR" b="1" dirty="0"/>
              <a:t>Circulaire du 08/02/07 relative aux sites et sols pollués - Modalités de gestion et de réaménagement des sites </a:t>
            </a:r>
            <a:r>
              <a:rPr lang="fr-FR" b="1" dirty="0" smtClean="0"/>
              <a:t>pollués</a:t>
            </a:r>
            <a:r>
              <a:rPr lang="fr-FR" b="1" dirty="0"/>
              <a:t>: http://www.ineris.fr/aida/consultation_document/7323</a:t>
            </a:r>
            <a:endParaRPr lang="en-US" dirty="0"/>
          </a:p>
        </p:txBody>
      </p:sp>
    </p:spTree>
    <p:extLst>
      <p:ext uri="{BB962C8B-B14F-4D97-AF65-F5344CB8AC3E}">
        <p14:creationId xmlns:p14="http://schemas.microsoft.com/office/powerpoint/2010/main" val="1084268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à coins arrondis 30"/>
          <p:cNvSpPr/>
          <p:nvPr/>
        </p:nvSpPr>
        <p:spPr>
          <a:xfrm>
            <a:off x="899592" y="4018335"/>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Bilan de la qualité des eaux souterraines 1990-2017</a:t>
            </a:r>
            <a:endParaRPr lang="fr-FR" sz="1400" b="1" dirty="0">
              <a:latin typeface="Trebuchet MS" panose="020B0603020202020204" pitchFamily="34" charset="0"/>
            </a:endParaRPr>
          </a:p>
        </p:txBody>
      </p:sp>
      <p:sp>
        <p:nvSpPr>
          <p:cNvPr id="32" name="Rectangle à coins arrondis 31"/>
          <p:cNvSpPr/>
          <p:nvPr/>
        </p:nvSpPr>
        <p:spPr>
          <a:xfrm>
            <a:off x="912888" y="3707167"/>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Bilan quadriennal 2013-2016 : Résultats et limites</a:t>
            </a:r>
            <a:endParaRPr lang="fr-FR" sz="1400" b="1" dirty="0">
              <a:latin typeface="Trebuchet MS" panose="020B0603020202020204" pitchFamily="34" charset="0"/>
            </a:endParaRPr>
          </a:p>
        </p:txBody>
      </p:sp>
      <p:sp>
        <p:nvSpPr>
          <p:cNvPr id="20" name="Rectangle à coins arrondis 19"/>
          <p:cNvSpPr/>
          <p:nvPr/>
        </p:nvSpPr>
        <p:spPr>
          <a:xfrm>
            <a:off x="923380" y="5620367"/>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Conclusion personnel</a:t>
            </a:r>
            <a:endParaRPr lang="fr-FR" sz="1400" b="1" dirty="0">
              <a:latin typeface="Trebuchet MS" panose="020B0603020202020204" pitchFamily="34" charset="0"/>
            </a:endParaRPr>
          </a:p>
        </p:txBody>
      </p:sp>
      <p:sp>
        <p:nvSpPr>
          <p:cNvPr id="26" name="Rectangle à coins arrondis 25"/>
          <p:cNvSpPr/>
          <p:nvPr/>
        </p:nvSpPr>
        <p:spPr>
          <a:xfrm>
            <a:off x="924495" y="5301135"/>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Poursuite de la mission</a:t>
            </a:r>
            <a:endParaRPr lang="fr-FR" sz="1400" b="1" dirty="0">
              <a:latin typeface="Trebuchet MS" panose="020B0603020202020204" pitchFamily="34" charset="0"/>
            </a:endParaRPr>
          </a:p>
        </p:txBody>
      </p:sp>
      <p:sp>
        <p:nvSpPr>
          <p:cNvPr id="19" name="Rectangle à coins arrondis 18"/>
          <p:cNvSpPr/>
          <p:nvPr/>
        </p:nvSpPr>
        <p:spPr>
          <a:xfrm>
            <a:off x="923380" y="1664832"/>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Le site de Thann</a:t>
            </a:r>
            <a:endParaRPr lang="fr-FR" sz="1400" b="1" dirty="0">
              <a:latin typeface="Trebuchet MS" panose="020B0603020202020204" pitchFamily="34" charset="0"/>
            </a:endParaRPr>
          </a:p>
        </p:txBody>
      </p:sp>
      <p:sp>
        <p:nvSpPr>
          <p:cNvPr id="24" name="Rectangle à coins arrondis 23"/>
          <p:cNvSpPr/>
          <p:nvPr/>
        </p:nvSpPr>
        <p:spPr>
          <a:xfrm>
            <a:off x="924495" y="3032984"/>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Contexte </a:t>
            </a:r>
            <a:r>
              <a:rPr lang="fr-FR" sz="1400" b="1" dirty="0">
                <a:latin typeface="Trebuchet MS" panose="020B0603020202020204" pitchFamily="34" charset="0"/>
              </a:rPr>
              <a:t>Réglementaire</a:t>
            </a:r>
          </a:p>
        </p:txBody>
      </p:sp>
      <p:sp>
        <p:nvSpPr>
          <p:cNvPr id="25" name="Rectangle à coins arrondis 24"/>
          <p:cNvSpPr/>
          <p:nvPr/>
        </p:nvSpPr>
        <p:spPr>
          <a:xfrm>
            <a:off x="932360" y="2708920"/>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a:latin typeface="Trebuchet MS" panose="020B0603020202020204" pitchFamily="34" charset="0"/>
              </a:rPr>
              <a:t>C</a:t>
            </a:r>
            <a:r>
              <a:rPr lang="fr-FR" sz="1400" b="1" dirty="0" smtClean="0">
                <a:latin typeface="Trebuchet MS" panose="020B0603020202020204" pitchFamily="34" charset="0"/>
              </a:rPr>
              <a:t>ontexte physique</a:t>
            </a:r>
            <a:endParaRPr lang="fr-FR" sz="1400" b="1" dirty="0">
              <a:latin typeface="Trebuchet MS" panose="020B0603020202020204" pitchFamily="34" charset="0"/>
            </a:endParaRPr>
          </a:p>
        </p:txBody>
      </p:sp>
      <p:sp>
        <p:nvSpPr>
          <p:cNvPr id="22" name="Rectangle à coins arrondis 21"/>
          <p:cNvSpPr/>
          <p:nvPr/>
        </p:nvSpPr>
        <p:spPr>
          <a:xfrm>
            <a:off x="585243" y="2348912"/>
            <a:ext cx="7730058" cy="288000"/>
          </a:xfrm>
          <a:prstGeom prst="roundRect">
            <a:avLst/>
          </a:prstGeom>
          <a:solidFill>
            <a:srgbClr val="007367"/>
          </a:solidFill>
          <a:ln/>
        </p:spPr>
        <p:style>
          <a:lnRef idx="0">
            <a:schemeClr val="accent4"/>
          </a:lnRef>
          <a:fillRef idx="3">
            <a:schemeClr val="accent4"/>
          </a:fillRef>
          <a:effectRef idx="3">
            <a:schemeClr val="accent4"/>
          </a:effectRef>
          <a:fontRef idx="minor">
            <a:schemeClr val="lt1"/>
          </a:fontRef>
        </p:style>
        <p:txBody>
          <a:bodyPr rtlCol="0" anchor="ctr"/>
          <a:lstStyle/>
          <a:p>
            <a:pPr algn="r"/>
            <a:r>
              <a:rPr lang="fr-FR" sz="1600" b="1" dirty="0" smtClean="0">
                <a:latin typeface="Trebuchet MS" panose="020B0603020202020204" pitchFamily="34" charset="0"/>
              </a:rPr>
              <a:t>Partie </a:t>
            </a:r>
            <a:r>
              <a:rPr lang="fr-FR" sz="1600" b="1" dirty="0">
                <a:latin typeface="Trebuchet MS" panose="020B0603020202020204" pitchFamily="34" charset="0"/>
              </a:rPr>
              <a:t>2 : </a:t>
            </a:r>
            <a:r>
              <a:rPr lang="fr-FR" sz="1600" b="1" dirty="0" smtClean="0">
                <a:latin typeface="Trebuchet MS" panose="020B0603020202020204" pitchFamily="34" charset="0"/>
              </a:rPr>
              <a:t>Bilan de la qualité des eaux souterraines</a:t>
            </a:r>
            <a:endParaRPr lang="fr-FR" sz="1600" b="1" dirty="0">
              <a:latin typeface="Trebuchet MS" panose="020B0603020202020204" pitchFamily="34" charset="0"/>
            </a:endParaRPr>
          </a:p>
        </p:txBody>
      </p:sp>
      <p:sp>
        <p:nvSpPr>
          <p:cNvPr id="23" name="Rectangle à coins arrondis 22"/>
          <p:cNvSpPr/>
          <p:nvPr/>
        </p:nvSpPr>
        <p:spPr>
          <a:xfrm>
            <a:off x="623342" y="4665323"/>
            <a:ext cx="7730058" cy="288000"/>
          </a:xfrm>
          <a:prstGeom prst="roundRect">
            <a:avLst/>
          </a:prstGeom>
          <a:solidFill>
            <a:srgbClr val="007367"/>
          </a:solidFill>
          <a:ln/>
        </p:spPr>
        <p:style>
          <a:lnRef idx="0">
            <a:schemeClr val="accent4"/>
          </a:lnRef>
          <a:fillRef idx="3">
            <a:schemeClr val="accent4"/>
          </a:fillRef>
          <a:effectRef idx="3">
            <a:schemeClr val="accent4"/>
          </a:effectRef>
          <a:fontRef idx="minor">
            <a:schemeClr val="lt1"/>
          </a:fontRef>
        </p:style>
        <p:txBody>
          <a:bodyPr rtlCol="0" anchor="ctr"/>
          <a:lstStyle/>
          <a:p>
            <a:pPr algn="r"/>
            <a:r>
              <a:rPr lang="fr-FR" sz="1600" b="1" dirty="0">
                <a:latin typeface="Trebuchet MS" panose="020B0603020202020204" pitchFamily="34" charset="0"/>
              </a:rPr>
              <a:t>Chapitre 3 : Conclusion</a:t>
            </a:r>
          </a:p>
        </p:txBody>
      </p:sp>
      <p:sp>
        <p:nvSpPr>
          <p:cNvPr id="28" name="Rectangle à coins arrondis 27"/>
          <p:cNvSpPr/>
          <p:nvPr/>
        </p:nvSpPr>
        <p:spPr>
          <a:xfrm>
            <a:off x="912888" y="3356992"/>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Problématique: Réaliser un bilan plus exhaustif</a:t>
            </a:r>
            <a:endParaRPr lang="fr-FR" sz="1400" b="1" dirty="0">
              <a:latin typeface="Trebuchet MS" panose="020B0603020202020204" pitchFamily="34" charset="0"/>
            </a:endParaRPr>
          </a:p>
        </p:txBody>
      </p:sp>
      <p:sp>
        <p:nvSpPr>
          <p:cNvPr id="29" name="Rectangle à coins arrondis 28"/>
          <p:cNvSpPr/>
          <p:nvPr/>
        </p:nvSpPr>
        <p:spPr>
          <a:xfrm>
            <a:off x="912888" y="5015987"/>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Conclusion de la mission</a:t>
            </a:r>
            <a:endParaRPr lang="fr-FR" sz="1400" b="1" dirty="0">
              <a:latin typeface="Trebuchet MS" panose="020B0603020202020204" pitchFamily="34" charset="0"/>
            </a:endParaRPr>
          </a:p>
        </p:txBody>
      </p:sp>
      <p:sp>
        <p:nvSpPr>
          <p:cNvPr id="11" name="Rectangle à coins arrondis 10"/>
          <p:cNvSpPr/>
          <p:nvPr/>
        </p:nvSpPr>
        <p:spPr>
          <a:xfrm>
            <a:off x="586358" y="980728"/>
            <a:ext cx="7730058" cy="288000"/>
          </a:xfrm>
          <a:prstGeom prst="roundRect">
            <a:avLst/>
          </a:prstGeom>
          <a:solidFill>
            <a:srgbClr val="007367"/>
          </a:solidFill>
          <a:ln/>
        </p:spPr>
        <p:style>
          <a:lnRef idx="0">
            <a:schemeClr val="accent4"/>
          </a:lnRef>
          <a:fillRef idx="3">
            <a:schemeClr val="accent4"/>
          </a:fillRef>
          <a:effectRef idx="3">
            <a:schemeClr val="accent4"/>
          </a:effectRef>
          <a:fontRef idx="minor">
            <a:schemeClr val="lt1"/>
          </a:fontRef>
        </p:style>
        <p:txBody>
          <a:bodyPr rtlCol="0" anchor="ctr"/>
          <a:lstStyle/>
          <a:p>
            <a:pPr algn="r"/>
            <a:r>
              <a:rPr lang="fr-FR" sz="1600" b="1" dirty="0" smtClean="0">
                <a:latin typeface="Trebuchet MS" panose="020B0603020202020204" pitchFamily="34" charset="0"/>
              </a:rPr>
              <a:t>Partie </a:t>
            </a:r>
            <a:r>
              <a:rPr lang="fr-FR" sz="1600" b="1" dirty="0">
                <a:latin typeface="Trebuchet MS" panose="020B0603020202020204" pitchFamily="34" charset="0"/>
              </a:rPr>
              <a:t>1 : Présentation de l’entreprise</a:t>
            </a:r>
          </a:p>
        </p:txBody>
      </p:sp>
      <p:sp>
        <p:nvSpPr>
          <p:cNvPr id="14" name="Rectangle à coins arrondis 13"/>
          <p:cNvSpPr/>
          <p:nvPr/>
        </p:nvSpPr>
        <p:spPr>
          <a:xfrm>
            <a:off x="923380" y="1340768"/>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Le Groupe</a:t>
            </a:r>
            <a:endParaRPr lang="fr-FR" sz="1400" b="1" dirty="0">
              <a:latin typeface="Trebuchet MS" panose="020B0603020202020204" pitchFamily="34" charset="0"/>
            </a:endParaRPr>
          </a:p>
        </p:txBody>
      </p:sp>
      <p:sp>
        <p:nvSpPr>
          <p:cNvPr id="2" name="Titre 1"/>
          <p:cNvSpPr>
            <a:spLocks noGrp="1"/>
          </p:cNvSpPr>
          <p:nvPr>
            <p:ph type="title"/>
          </p:nvPr>
        </p:nvSpPr>
        <p:spPr/>
        <p:txBody>
          <a:bodyPr/>
          <a:lstStyle/>
          <a:p>
            <a:r>
              <a:rPr lang="fr-FR" dirty="0"/>
              <a:t>Sommaire</a:t>
            </a:r>
          </a:p>
        </p:txBody>
      </p:sp>
      <p:sp>
        <p:nvSpPr>
          <p:cNvPr id="3" name="Espace réservé du numéro de diapositive 2"/>
          <p:cNvSpPr>
            <a:spLocks noGrp="1"/>
          </p:cNvSpPr>
          <p:nvPr>
            <p:ph type="sldNum" sz="quarter" idx="12"/>
          </p:nvPr>
        </p:nvSpPr>
        <p:spPr/>
        <p:txBody>
          <a:bodyPr/>
          <a:lstStyle/>
          <a:p>
            <a:fld id="{DDE72D4D-52AD-48B7-B46E-6C578BE38761}" type="slidenum">
              <a:rPr lang="en-GB" smtClean="0"/>
              <a:pPr/>
              <a:t>3</a:t>
            </a:fld>
            <a:endParaRPr lang="en-GB" dirty="0"/>
          </a:p>
        </p:txBody>
      </p:sp>
      <p:sp>
        <p:nvSpPr>
          <p:cNvPr id="21" name="Rectangle à coins arrondis 20"/>
          <p:cNvSpPr/>
          <p:nvPr/>
        </p:nvSpPr>
        <p:spPr>
          <a:xfrm>
            <a:off x="923380" y="1988840"/>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L’Ochsenfeld</a:t>
            </a:r>
            <a:endParaRPr lang="fr-FR" sz="1400" b="1" dirty="0">
              <a:latin typeface="Trebuchet MS" panose="020B0603020202020204" pitchFamily="34" charset="0"/>
            </a:endParaRPr>
          </a:p>
        </p:txBody>
      </p:sp>
      <p:sp>
        <p:nvSpPr>
          <p:cNvPr id="27" name="Rectangle à coins arrondis 26"/>
          <p:cNvSpPr/>
          <p:nvPr/>
        </p:nvSpPr>
        <p:spPr>
          <a:xfrm>
            <a:off x="899592" y="4354843"/>
            <a:ext cx="7053784" cy="252000"/>
          </a:xfrm>
          <a:prstGeom prst="roundRect">
            <a:avLst/>
          </a:prstGeom>
          <a:solidFill>
            <a:srgbClr val="00AB84"/>
          </a:solidFill>
          <a:ln/>
        </p:spPr>
        <p:style>
          <a:lnRef idx="0">
            <a:schemeClr val="dk1"/>
          </a:lnRef>
          <a:fillRef idx="3">
            <a:schemeClr val="dk1"/>
          </a:fillRef>
          <a:effectRef idx="3">
            <a:schemeClr val="dk1"/>
          </a:effectRef>
          <a:fontRef idx="minor">
            <a:schemeClr val="lt1"/>
          </a:fontRef>
        </p:style>
        <p:txBody>
          <a:bodyPr rtlCol="0" anchor="ctr"/>
          <a:lstStyle/>
          <a:p>
            <a:pPr algn="r"/>
            <a:r>
              <a:rPr lang="fr-FR" sz="1400" b="1" dirty="0" smtClean="0">
                <a:latin typeface="Trebuchet MS" panose="020B0603020202020204" pitchFamily="34" charset="0"/>
              </a:rPr>
              <a:t>Comparatif du bilan avec la modélisation</a:t>
            </a:r>
            <a:endParaRPr lang="fr-FR" sz="1400" b="1" dirty="0">
              <a:latin typeface="Trebuchet MS" panose="020B0603020202020204" pitchFamily="34" charset="0"/>
            </a:endParaRPr>
          </a:p>
        </p:txBody>
      </p:sp>
    </p:spTree>
    <p:extLst>
      <p:ext uri="{BB962C8B-B14F-4D97-AF65-F5344CB8AC3E}">
        <p14:creationId xmlns:p14="http://schemas.microsoft.com/office/powerpoint/2010/main" val="164985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0" grpId="0" animBg="1"/>
      <p:bldP spid="26" grpId="0" animBg="1"/>
      <p:bldP spid="19" grpId="0" animBg="1"/>
      <p:bldP spid="24" grpId="0" animBg="1"/>
      <p:bldP spid="25" grpId="0" animBg="1"/>
      <p:bldP spid="22" grpId="0" animBg="1"/>
      <p:bldP spid="23" grpId="0" animBg="1"/>
      <p:bldP spid="28" grpId="0" animBg="1"/>
      <p:bldP spid="29" grpId="0" animBg="1"/>
      <p:bldP spid="11" grpId="0" animBg="1"/>
      <p:bldP spid="14" grpId="0" animBg="1"/>
      <p:bldP spid="21"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Partie 1 :  Présentation de l’entreprise</a:t>
            </a:r>
            <a:br>
              <a:rPr lang="fr-FR" dirty="0"/>
            </a:br>
            <a:r>
              <a:rPr lang="fr-FR" sz="2400" dirty="0" smtClean="0"/>
              <a:t>1.1  </a:t>
            </a:r>
            <a:r>
              <a:rPr lang="fr-FR" sz="2400" dirty="0"/>
              <a:t>Le groupe </a:t>
            </a:r>
            <a:r>
              <a:rPr lang="fr-FR" sz="2400" dirty="0" smtClean="0"/>
              <a:t>Cristal</a:t>
            </a:r>
            <a:endParaRPr lang="fr-FR" sz="2400" dirty="0"/>
          </a:p>
        </p:txBody>
      </p:sp>
      <p:sp>
        <p:nvSpPr>
          <p:cNvPr id="3" name="Espace réservé du contenu 2"/>
          <p:cNvSpPr>
            <a:spLocks noGrp="1"/>
          </p:cNvSpPr>
          <p:nvPr>
            <p:ph idx="1"/>
          </p:nvPr>
        </p:nvSpPr>
        <p:spPr/>
        <p:txBody>
          <a:bodyPr/>
          <a:lstStyle/>
          <a:p>
            <a:r>
              <a:rPr lang="fr-FR" dirty="0" smtClean="0"/>
              <a:t>CRISTAL, un groupe mondial</a:t>
            </a:r>
          </a:p>
          <a:p>
            <a:endParaRPr lang="fr-FR" dirty="0" smtClean="0"/>
          </a:p>
          <a:p>
            <a:r>
              <a:rPr lang="fr-FR" dirty="0" smtClean="0">
                <a:solidFill>
                  <a:schemeClr val="bg1">
                    <a:lumMod val="50000"/>
                  </a:schemeClr>
                </a:solidFill>
                <a:ea typeface="Times New Roman" panose="02020603050405020304" pitchFamily="18" charset="0"/>
                <a:cs typeface="Calibri" panose="020F0502020204030204" pitchFamily="34" charset="0"/>
              </a:rPr>
              <a:t>- 1.9 </a:t>
            </a:r>
            <a:r>
              <a:rPr lang="fr-FR" dirty="0">
                <a:solidFill>
                  <a:schemeClr val="bg1">
                    <a:lumMod val="50000"/>
                  </a:schemeClr>
                </a:solidFill>
                <a:ea typeface="Times New Roman" panose="02020603050405020304" pitchFamily="18" charset="0"/>
                <a:cs typeface="Calibri" panose="020F0502020204030204" pitchFamily="34" charset="0"/>
              </a:rPr>
              <a:t>milliards de </a:t>
            </a:r>
            <a:r>
              <a:rPr lang="fr-FR" dirty="0" smtClean="0">
                <a:solidFill>
                  <a:schemeClr val="bg1">
                    <a:lumMod val="50000"/>
                  </a:schemeClr>
                </a:solidFill>
                <a:ea typeface="Times New Roman" panose="02020603050405020304" pitchFamily="18" charset="0"/>
                <a:cs typeface="Calibri" panose="020F0502020204030204" pitchFamily="34" charset="0"/>
              </a:rPr>
              <a:t>dollars </a:t>
            </a:r>
            <a:r>
              <a:rPr lang="fr-FR" dirty="0">
                <a:solidFill>
                  <a:schemeClr val="bg1">
                    <a:lumMod val="50000"/>
                  </a:schemeClr>
                </a:solidFill>
                <a:ea typeface="Times New Roman" panose="02020603050405020304" pitchFamily="18" charset="0"/>
                <a:cs typeface="Calibri" panose="020F0502020204030204" pitchFamily="34" charset="0"/>
              </a:rPr>
              <a:t>de chiffre d’affaires en </a:t>
            </a:r>
            <a:r>
              <a:rPr lang="fr-FR" dirty="0" smtClean="0">
                <a:solidFill>
                  <a:schemeClr val="bg1">
                    <a:lumMod val="50000"/>
                  </a:schemeClr>
                </a:solidFill>
                <a:ea typeface="Times New Roman" panose="02020603050405020304" pitchFamily="18" charset="0"/>
                <a:cs typeface="Calibri" panose="020F0502020204030204" pitchFamily="34" charset="0"/>
              </a:rPr>
              <a:t>2014.</a:t>
            </a:r>
            <a:endParaRPr lang="fr-FR" dirty="0">
              <a:solidFill>
                <a:schemeClr val="bg1">
                  <a:lumMod val="50000"/>
                </a:schemeClr>
              </a:solidFill>
              <a:ea typeface="Times New Roman" panose="02020603050405020304" pitchFamily="18" charset="0"/>
              <a:cs typeface="Calibri" panose="020F0502020204030204" pitchFamily="34" charset="0"/>
            </a:endParaRPr>
          </a:p>
          <a:p>
            <a:pPr lvl="0"/>
            <a:r>
              <a:rPr lang="fr-FR" dirty="0" smtClean="0">
                <a:solidFill>
                  <a:schemeClr val="bg1">
                    <a:lumMod val="50000"/>
                  </a:schemeClr>
                </a:solidFill>
                <a:ea typeface="Times New Roman" panose="02020603050405020304" pitchFamily="18" charset="0"/>
                <a:cs typeface="Calibri" panose="020F0502020204030204" pitchFamily="34" charset="0"/>
              </a:rPr>
              <a:t>- 800</a:t>
            </a:r>
            <a:r>
              <a:rPr lang="fr-FR" dirty="0">
                <a:solidFill>
                  <a:schemeClr val="bg1">
                    <a:lumMod val="50000"/>
                  </a:schemeClr>
                </a:solidFill>
                <a:ea typeface="Times New Roman" panose="02020603050405020304" pitchFamily="18" charset="0"/>
                <a:cs typeface="Calibri" panose="020F0502020204030204" pitchFamily="34" charset="0"/>
              </a:rPr>
              <a:t> </a:t>
            </a:r>
            <a:r>
              <a:rPr lang="fr-FR" dirty="0" smtClean="0">
                <a:solidFill>
                  <a:schemeClr val="bg1">
                    <a:lumMod val="50000"/>
                  </a:schemeClr>
                </a:solidFill>
                <a:ea typeface="Times New Roman" panose="02020603050405020304" pitchFamily="18" charset="0"/>
                <a:cs typeface="Calibri" panose="020F0502020204030204" pitchFamily="34" charset="0"/>
              </a:rPr>
              <a:t>000 t </a:t>
            </a:r>
            <a:r>
              <a:rPr lang="fr-FR" dirty="0">
                <a:solidFill>
                  <a:schemeClr val="bg1">
                    <a:lumMod val="50000"/>
                  </a:schemeClr>
                </a:solidFill>
                <a:ea typeface="Times New Roman" panose="02020603050405020304" pitchFamily="18" charset="0"/>
                <a:cs typeface="Calibri" panose="020F0502020204030204" pitchFamily="34" charset="0"/>
              </a:rPr>
              <a:t>de production annuelle d’oxyde de </a:t>
            </a:r>
            <a:r>
              <a:rPr lang="fr-FR" dirty="0" smtClean="0">
                <a:solidFill>
                  <a:schemeClr val="bg1">
                    <a:lumMod val="50000"/>
                  </a:schemeClr>
                </a:solidFill>
                <a:ea typeface="Times New Roman" panose="02020603050405020304" pitchFamily="18" charset="0"/>
                <a:cs typeface="Calibri" panose="020F0502020204030204" pitchFamily="34" charset="0"/>
              </a:rPr>
              <a:t>titane.</a:t>
            </a:r>
            <a:endParaRPr lang="fr-FR" dirty="0">
              <a:solidFill>
                <a:schemeClr val="bg1">
                  <a:lumMod val="50000"/>
                </a:schemeClr>
              </a:solidFill>
              <a:ea typeface="Times New Roman" panose="02020603050405020304" pitchFamily="18" charset="0"/>
              <a:cs typeface="Calibri" panose="020F0502020204030204" pitchFamily="34" charset="0"/>
            </a:endParaRPr>
          </a:p>
          <a:p>
            <a:pPr lvl="0"/>
            <a:r>
              <a:rPr lang="fr-FR" dirty="0" smtClean="0">
                <a:solidFill>
                  <a:schemeClr val="bg1">
                    <a:lumMod val="50000"/>
                  </a:schemeClr>
                </a:solidFill>
                <a:ea typeface="Times New Roman" panose="02020603050405020304" pitchFamily="18" charset="0"/>
                <a:cs typeface="Calibri" panose="020F0502020204030204" pitchFamily="34" charset="0"/>
              </a:rPr>
              <a:t>- 4100 </a:t>
            </a:r>
            <a:r>
              <a:rPr lang="fr-FR" dirty="0">
                <a:solidFill>
                  <a:schemeClr val="bg1">
                    <a:lumMod val="50000"/>
                  </a:schemeClr>
                </a:solidFill>
                <a:ea typeface="Times New Roman" panose="02020603050405020304" pitchFamily="18" charset="0"/>
                <a:cs typeface="Calibri" panose="020F0502020204030204" pitchFamily="34" charset="0"/>
              </a:rPr>
              <a:t>salariés dans le </a:t>
            </a:r>
            <a:r>
              <a:rPr lang="fr-FR" dirty="0" smtClean="0">
                <a:solidFill>
                  <a:schemeClr val="bg1">
                    <a:lumMod val="50000"/>
                  </a:schemeClr>
                </a:solidFill>
                <a:ea typeface="Times New Roman" panose="02020603050405020304" pitchFamily="18" charset="0"/>
                <a:cs typeface="Calibri" panose="020F0502020204030204" pitchFamily="34" charset="0"/>
              </a:rPr>
              <a:t>monde.</a:t>
            </a:r>
            <a:endParaRPr lang="fr-FR" dirty="0">
              <a:solidFill>
                <a:schemeClr val="bg1">
                  <a:lumMod val="50000"/>
                </a:schemeClr>
              </a:solidFill>
              <a:ea typeface="Times New Roman" panose="02020603050405020304" pitchFamily="18" charset="0"/>
              <a:cs typeface="Calibri" panose="020F0502020204030204" pitchFamily="34" charset="0"/>
            </a:endParaRPr>
          </a:p>
          <a:p>
            <a:r>
              <a:rPr lang="fr-FR" dirty="0" smtClean="0">
                <a:solidFill>
                  <a:schemeClr val="bg1">
                    <a:lumMod val="50000"/>
                  </a:schemeClr>
                </a:solidFill>
                <a:ea typeface="Times New Roman" panose="02020603050405020304" pitchFamily="18" charset="0"/>
                <a:cs typeface="Calibri" panose="020F0502020204030204" pitchFamily="34" charset="0"/>
              </a:rPr>
              <a:t>- Maison </a:t>
            </a:r>
            <a:r>
              <a:rPr lang="fr-FR" dirty="0">
                <a:solidFill>
                  <a:schemeClr val="bg1">
                    <a:lumMod val="50000"/>
                  </a:schemeClr>
                </a:solidFill>
                <a:ea typeface="Times New Roman" panose="02020603050405020304" pitchFamily="18" charset="0"/>
                <a:cs typeface="Calibri" panose="020F0502020204030204" pitchFamily="34" charset="0"/>
              </a:rPr>
              <a:t>mère : </a:t>
            </a:r>
            <a:r>
              <a:rPr lang="fr-FR" dirty="0" err="1">
                <a:solidFill>
                  <a:schemeClr val="bg1">
                    <a:lumMod val="50000"/>
                  </a:schemeClr>
                </a:solidFill>
                <a:ea typeface="Times New Roman" panose="02020603050405020304" pitchFamily="18" charset="0"/>
                <a:cs typeface="Calibri" panose="020F0502020204030204" pitchFamily="34" charset="0"/>
              </a:rPr>
              <a:t>Jeddah</a:t>
            </a:r>
            <a:r>
              <a:rPr lang="fr-FR" dirty="0">
                <a:solidFill>
                  <a:schemeClr val="bg1">
                    <a:lumMod val="50000"/>
                  </a:schemeClr>
                </a:solidFill>
                <a:ea typeface="Times New Roman" panose="02020603050405020304" pitchFamily="18" charset="0"/>
                <a:cs typeface="Calibri" panose="020F0502020204030204" pitchFamily="34" charset="0"/>
              </a:rPr>
              <a:t>, Arabie </a:t>
            </a:r>
            <a:r>
              <a:rPr lang="fr-FR" dirty="0" smtClean="0">
                <a:solidFill>
                  <a:schemeClr val="bg1">
                    <a:lumMod val="50000"/>
                  </a:schemeClr>
                </a:solidFill>
                <a:ea typeface="Times New Roman" panose="02020603050405020304" pitchFamily="18" charset="0"/>
                <a:cs typeface="Calibri" panose="020F0502020204030204" pitchFamily="34" charset="0"/>
              </a:rPr>
              <a:t>Saoudite.</a:t>
            </a:r>
            <a:endParaRPr lang="fr-FR" dirty="0">
              <a:solidFill>
                <a:schemeClr val="bg1">
                  <a:lumMod val="50000"/>
                </a:schemeClr>
              </a:solidFill>
              <a:ea typeface="Times New Roman" panose="02020603050405020304" pitchFamily="18" charset="0"/>
              <a:cs typeface="Calibri" panose="020F0502020204030204" pitchFamily="34" charset="0"/>
            </a:endParaRPr>
          </a:p>
          <a:p>
            <a:pPr lvl="0"/>
            <a:r>
              <a:rPr lang="fr-FR" dirty="0" smtClean="0">
                <a:solidFill>
                  <a:schemeClr val="bg1">
                    <a:lumMod val="50000"/>
                  </a:schemeClr>
                </a:solidFill>
                <a:ea typeface="Times New Roman" panose="02020603050405020304" pitchFamily="18" charset="0"/>
                <a:cs typeface="Calibri" panose="020F0502020204030204" pitchFamily="34" charset="0"/>
              </a:rPr>
              <a:t>- 7 </a:t>
            </a:r>
            <a:r>
              <a:rPr lang="fr-FR" dirty="0">
                <a:solidFill>
                  <a:schemeClr val="bg1">
                    <a:lumMod val="50000"/>
                  </a:schemeClr>
                </a:solidFill>
                <a:ea typeface="Times New Roman" panose="02020603050405020304" pitchFamily="18" charset="0"/>
                <a:cs typeface="Calibri" panose="020F0502020204030204" pitchFamily="34" charset="0"/>
              </a:rPr>
              <a:t>sites de </a:t>
            </a:r>
            <a:r>
              <a:rPr lang="fr-FR" dirty="0" smtClean="0">
                <a:solidFill>
                  <a:schemeClr val="bg1">
                    <a:lumMod val="50000"/>
                  </a:schemeClr>
                </a:solidFill>
                <a:ea typeface="Times New Roman" panose="02020603050405020304" pitchFamily="18" charset="0"/>
                <a:cs typeface="Calibri" panose="020F0502020204030204" pitchFamily="34" charset="0"/>
              </a:rPr>
              <a:t>production.</a:t>
            </a:r>
            <a:endParaRPr lang="fr-FR" dirty="0">
              <a:solidFill>
                <a:schemeClr val="bg1">
                  <a:lumMod val="50000"/>
                </a:schemeClr>
              </a:solidFill>
              <a:ea typeface="Times New Roman" panose="02020603050405020304" pitchFamily="18" charset="0"/>
              <a:cs typeface="Calibri" panose="020F0502020204030204" pitchFamily="34" charset="0"/>
            </a:endParaRPr>
          </a:p>
          <a:p>
            <a:pPr lvl="0"/>
            <a:r>
              <a:rPr lang="fr-FR" dirty="0" smtClean="0">
                <a:solidFill>
                  <a:schemeClr val="bg1">
                    <a:lumMod val="50000"/>
                  </a:schemeClr>
                </a:solidFill>
                <a:ea typeface="Times New Roman" panose="02020603050405020304" pitchFamily="18" charset="0"/>
                <a:cs typeface="Calibri" panose="020F0502020204030204" pitchFamily="34" charset="0"/>
              </a:rPr>
              <a:t>- 3 mines.</a:t>
            </a:r>
            <a:endParaRPr lang="fr-FR" dirty="0">
              <a:solidFill>
                <a:schemeClr val="bg1">
                  <a:lumMod val="50000"/>
                </a:schemeClr>
              </a:solidFill>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4</a:t>
            </a:fld>
            <a:endParaRPr lang="en-GB"/>
          </a:p>
        </p:txBody>
      </p:sp>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356992"/>
            <a:ext cx="5040560" cy="2880320"/>
          </a:xfrm>
          <a:prstGeom prst="rect">
            <a:avLst/>
          </a:prstGeom>
          <a:noFill/>
          <a:ln>
            <a:noFill/>
          </a:ln>
        </p:spPr>
      </p:pic>
    </p:spTree>
    <p:extLst>
      <p:ext uri="{BB962C8B-B14F-4D97-AF65-F5344CB8AC3E}">
        <p14:creationId xmlns:p14="http://schemas.microsoft.com/office/powerpoint/2010/main" val="2528394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carte haut rhin thann&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926124"/>
            <a:ext cx="4429125" cy="4311188"/>
          </a:xfrm>
          <a:prstGeom prst="rect">
            <a:avLst/>
          </a:prstGeom>
          <a:noFill/>
          <a:extLst>
            <a:ext uri="{909E8E84-426E-40DD-AFC4-6F175D3DCCD1}">
              <a14:hiddenFill xmlns:a14="http://schemas.microsoft.com/office/drawing/2010/main">
                <a:solidFill>
                  <a:srgbClr val="FFFFFF"/>
                </a:solidFill>
              </a14:hiddenFill>
            </a:ext>
          </a:extLst>
        </p:spPr>
      </p:pic>
      <p:sp>
        <p:nvSpPr>
          <p:cNvPr id="7" name="Titre 6"/>
          <p:cNvSpPr>
            <a:spLocks noGrp="1"/>
          </p:cNvSpPr>
          <p:nvPr>
            <p:ph type="title"/>
          </p:nvPr>
        </p:nvSpPr>
        <p:spPr/>
        <p:txBody>
          <a:bodyPr/>
          <a:lstStyle/>
          <a:p>
            <a:r>
              <a:rPr lang="fr-FR" dirty="0"/>
              <a:t>Partie 1 :  Présentation de l’entreprise</a:t>
            </a:r>
            <a:br>
              <a:rPr lang="fr-FR" dirty="0"/>
            </a:br>
            <a:r>
              <a:rPr lang="fr-FR" sz="2400" dirty="0" smtClean="0"/>
              <a:t>1.2  </a:t>
            </a:r>
            <a:r>
              <a:rPr lang="fr-FR" sz="2400" dirty="0"/>
              <a:t>Le site de </a:t>
            </a:r>
            <a:r>
              <a:rPr lang="fr-FR" sz="2400" dirty="0" smtClean="0"/>
              <a:t>Thann</a:t>
            </a:r>
            <a:endParaRPr lang="fr-FR" sz="2400" dirty="0"/>
          </a:p>
        </p:txBody>
      </p:sp>
      <p:sp>
        <p:nvSpPr>
          <p:cNvPr id="2" name="Espace réservé du contenu 1"/>
          <p:cNvSpPr>
            <a:spLocks noGrp="1"/>
          </p:cNvSpPr>
          <p:nvPr>
            <p:ph idx="1"/>
          </p:nvPr>
        </p:nvSpPr>
        <p:spPr>
          <a:xfrm>
            <a:off x="714374" y="1638300"/>
            <a:ext cx="8250114" cy="4527004"/>
          </a:xfrm>
        </p:spPr>
        <p:txBody>
          <a:bodyPr/>
          <a:lstStyle/>
          <a:p>
            <a:r>
              <a:rPr lang="fr-FR" dirty="0">
                <a:solidFill>
                  <a:schemeClr val="bg1">
                    <a:lumMod val="50000"/>
                  </a:schemeClr>
                </a:solidFill>
                <a:ea typeface="Times New Roman" panose="02020603050405020304" pitchFamily="18" charset="0"/>
                <a:cs typeface="Calibri" panose="020F0502020204030204" pitchFamily="34" charset="0"/>
              </a:rPr>
              <a:t/>
            </a:r>
            <a:br>
              <a:rPr lang="fr-FR" dirty="0">
                <a:solidFill>
                  <a:schemeClr val="bg1">
                    <a:lumMod val="50000"/>
                  </a:schemeClr>
                </a:solidFill>
                <a:ea typeface="Times New Roman" panose="02020603050405020304" pitchFamily="18" charset="0"/>
                <a:cs typeface="Calibri" panose="020F0502020204030204" pitchFamily="34" charset="0"/>
              </a:rPr>
            </a:br>
            <a:r>
              <a:rPr lang="fr-FR" dirty="0">
                <a:solidFill>
                  <a:schemeClr val="bg1">
                    <a:lumMod val="50000"/>
                  </a:schemeClr>
                </a:solidFill>
                <a:ea typeface="Times New Roman" panose="02020603050405020304" pitchFamily="18" charset="0"/>
                <a:cs typeface="Calibri" panose="020F0502020204030204" pitchFamily="34" charset="0"/>
              </a:rPr>
              <a:t> </a:t>
            </a:r>
            <a:endParaRPr lang="en-US" dirty="0">
              <a:solidFill>
                <a:schemeClr val="bg1">
                  <a:lumMod val="50000"/>
                </a:schemeClr>
              </a:solidFill>
              <a:ea typeface="Times New Roman" panose="02020603050405020304" pitchFamily="18" charset="0"/>
              <a:cs typeface="Calibri" panose="020F0502020204030204" pitchFamily="34" charset="0"/>
            </a:endParaRPr>
          </a:p>
          <a:p>
            <a:pPr marL="285750" indent="-285750">
              <a:lnSpc>
                <a:spcPct val="100000"/>
              </a:lnSpc>
              <a:buFont typeface="Arial" panose="020B0604020202020204" pitchFamily="34" charset="0"/>
              <a:buChar char="•"/>
            </a:pPr>
            <a:endParaRPr lang="fr-FR" dirty="0">
              <a:solidFill>
                <a:schemeClr val="bg1">
                  <a:lumMod val="50000"/>
                </a:schemeClr>
              </a:solidFill>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5</a:t>
            </a:fld>
            <a:endParaRPr lang="en-GB"/>
          </a:p>
        </p:txBody>
      </p:sp>
      <p:sp>
        <p:nvSpPr>
          <p:cNvPr id="3" name="ZoneTexte 2"/>
          <p:cNvSpPr txBox="1"/>
          <p:nvPr/>
        </p:nvSpPr>
        <p:spPr>
          <a:xfrm>
            <a:off x="683568" y="1484784"/>
            <a:ext cx="7560840" cy="369332"/>
          </a:xfrm>
          <a:prstGeom prst="rect">
            <a:avLst/>
          </a:prstGeom>
          <a:noFill/>
        </p:spPr>
        <p:txBody>
          <a:bodyPr wrap="square" rtlCol="0">
            <a:spAutoFit/>
          </a:bodyPr>
          <a:lstStyle/>
          <a:p>
            <a:r>
              <a:rPr lang="fr-FR" dirty="0" smtClean="0"/>
              <a:t>Emplacement du site chimique de Thann et de l’Ochsenfeld</a:t>
            </a:r>
            <a:endParaRPr lang="en-US" dirty="0"/>
          </a:p>
        </p:txBody>
      </p:sp>
      <p:pic>
        <p:nvPicPr>
          <p:cNvPr id="1026" name="Picture 2" descr="Image result for pictogramme lou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01803">
            <a:off x="4164052" y="4666397"/>
            <a:ext cx="733824" cy="62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7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Partie 1 :  Présentation de l’entreprise</a:t>
            </a:r>
            <a:br>
              <a:rPr lang="fr-FR" dirty="0"/>
            </a:br>
            <a:r>
              <a:rPr lang="fr-FR" sz="2400" dirty="0" smtClean="0"/>
              <a:t>1.2  </a:t>
            </a:r>
            <a:r>
              <a:rPr lang="fr-FR" sz="2400" dirty="0"/>
              <a:t>Le site de </a:t>
            </a:r>
            <a:r>
              <a:rPr lang="fr-FR" sz="2400" dirty="0" smtClean="0"/>
              <a:t>Thann</a:t>
            </a:r>
            <a:endParaRPr lang="fr-FR" sz="2400" dirty="0"/>
          </a:p>
        </p:txBody>
      </p:sp>
      <p:sp>
        <p:nvSpPr>
          <p:cNvPr id="2" name="Espace réservé du contenu 1"/>
          <p:cNvSpPr>
            <a:spLocks noGrp="1"/>
          </p:cNvSpPr>
          <p:nvPr>
            <p:ph idx="1"/>
          </p:nvPr>
        </p:nvSpPr>
        <p:spPr>
          <a:xfrm>
            <a:off x="683568" y="1628800"/>
            <a:ext cx="8250114" cy="4527004"/>
          </a:xfrm>
        </p:spPr>
        <p:txBody>
          <a:bodyPr/>
          <a:lstStyle/>
          <a:p>
            <a:r>
              <a:rPr lang="fr-FR" dirty="0">
                <a:solidFill>
                  <a:schemeClr val="bg1">
                    <a:lumMod val="50000"/>
                  </a:schemeClr>
                </a:solidFill>
                <a:ea typeface="Times New Roman" panose="02020603050405020304" pitchFamily="18" charset="0"/>
                <a:cs typeface="Calibri" panose="020F0502020204030204" pitchFamily="34" charset="0"/>
              </a:rPr>
              <a:t/>
            </a:r>
            <a:br>
              <a:rPr lang="fr-FR" dirty="0">
                <a:solidFill>
                  <a:schemeClr val="bg1">
                    <a:lumMod val="50000"/>
                  </a:schemeClr>
                </a:solidFill>
                <a:ea typeface="Times New Roman" panose="02020603050405020304" pitchFamily="18" charset="0"/>
                <a:cs typeface="Calibri" panose="020F0502020204030204" pitchFamily="34" charset="0"/>
              </a:rPr>
            </a:br>
            <a:r>
              <a:rPr lang="fr-FR" dirty="0">
                <a:solidFill>
                  <a:schemeClr val="bg1">
                    <a:lumMod val="50000"/>
                  </a:schemeClr>
                </a:solidFill>
                <a:ea typeface="Times New Roman" panose="02020603050405020304" pitchFamily="18" charset="0"/>
                <a:cs typeface="Calibri" panose="020F0502020204030204" pitchFamily="34" charset="0"/>
              </a:rPr>
              <a:t> </a:t>
            </a:r>
            <a:endParaRPr lang="en-US" dirty="0">
              <a:solidFill>
                <a:schemeClr val="bg1">
                  <a:lumMod val="50000"/>
                </a:schemeClr>
              </a:solidFill>
              <a:ea typeface="Times New Roman" panose="02020603050405020304" pitchFamily="18" charset="0"/>
              <a:cs typeface="Calibri" panose="020F0502020204030204" pitchFamily="34" charset="0"/>
            </a:endParaRPr>
          </a:p>
          <a:p>
            <a:pPr marL="285750" indent="-285750">
              <a:lnSpc>
                <a:spcPct val="100000"/>
              </a:lnSpc>
              <a:buFont typeface="Arial" panose="020B0604020202020204" pitchFamily="34" charset="0"/>
              <a:buChar char="•"/>
            </a:pPr>
            <a:endParaRPr lang="fr-FR" dirty="0">
              <a:solidFill>
                <a:schemeClr val="bg1">
                  <a:lumMod val="50000"/>
                </a:schemeClr>
              </a:solidFill>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6</a:t>
            </a:fld>
            <a:endParaRPr lang="en-GB"/>
          </a:p>
        </p:txBody>
      </p:sp>
      <p:grpSp>
        <p:nvGrpSpPr>
          <p:cNvPr id="10" name="Groupe 9" descr="a&amp;²&amp;" title="Les 2 sites de Cristal en Alsace"/>
          <p:cNvGrpSpPr/>
          <p:nvPr/>
        </p:nvGrpSpPr>
        <p:grpSpPr>
          <a:xfrm>
            <a:off x="2339752" y="3573016"/>
            <a:ext cx="4320480" cy="2664296"/>
            <a:chOff x="4312" y="18083"/>
            <a:chExt cx="4690745" cy="3076575"/>
          </a:xfrm>
        </p:grpSpPr>
        <p:grpSp>
          <p:nvGrpSpPr>
            <p:cNvPr id="16" name="Groupe 15"/>
            <p:cNvGrpSpPr/>
            <p:nvPr/>
          </p:nvGrpSpPr>
          <p:grpSpPr>
            <a:xfrm>
              <a:off x="4312" y="18083"/>
              <a:ext cx="4690745" cy="3076575"/>
              <a:chOff x="4312" y="18083"/>
              <a:chExt cx="4690745" cy="3076575"/>
            </a:xfrm>
          </p:grpSpPr>
          <p:grpSp>
            <p:nvGrpSpPr>
              <p:cNvPr id="18" name="Groupe 17"/>
              <p:cNvGrpSpPr/>
              <p:nvPr/>
            </p:nvGrpSpPr>
            <p:grpSpPr>
              <a:xfrm>
                <a:off x="4312" y="18083"/>
                <a:ext cx="4690745" cy="3076575"/>
                <a:chOff x="4312" y="18083"/>
                <a:chExt cx="4690745" cy="3076575"/>
              </a:xfrm>
            </p:grpSpPr>
            <p:grpSp>
              <p:nvGrpSpPr>
                <p:cNvPr id="20" name="Groupe 19"/>
                <p:cNvGrpSpPr/>
                <p:nvPr/>
              </p:nvGrpSpPr>
              <p:grpSpPr>
                <a:xfrm>
                  <a:off x="4312" y="18083"/>
                  <a:ext cx="4690745" cy="3076575"/>
                  <a:chOff x="4312" y="18083"/>
                  <a:chExt cx="4690745" cy="3076575"/>
                </a:xfrm>
              </p:grpSpPr>
              <p:grpSp>
                <p:nvGrpSpPr>
                  <p:cNvPr id="22" name="Groupe 21"/>
                  <p:cNvGrpSpPr/>
                  <p:nvPr/>
                </p:nvGrpSpPr>
                <p:grpSpPr>
                  <a:xfrm>
                    <a:off x="4312" y="18083"/>
                    <a:ext cx="4690745" cy="3076575"/>
                    <a:chOff x="4312" y="18083"/>
                    <a:chExt cx="4690745" cy="3076575"/>
                  </a:xfrm>
                </p:grpSpPr>
                <p:grpSp>
                  <p:nvGrpSpPr>
                    <p:cNvPr id="30" name="Groupe 29"/>
                    <p:cNvGrpSpPr/>
                    <p:nvPr/>
                  </p:nvGrpSpPr>
                  <p:grpSpPr>
                    <a:xfrm>
                      <a:off x="4312" y="18083"/>
                      <a:ext cx="4690745" cy="3076575"/>
                      <a:chOff x="4312" y="18083"/>
                      <a:chExt cx="4690745" cy="3076575"/>
                    </a:xfrm>
                  </p:grpSpPr>
                  <p:pic>
                    <p:nvPicPr>
                      <p:cNvPr id="35" name="Imag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 y="18083"/>
                        <a:ext cx="4690745" cy="3076575"/>
                      </a:xfrm>
                      <a:prstGeom prst="rect">
                        <a:avLst/>
                      </a:prstGeom>
                      <a:ln w="28575">
                        <a:solidFill>
                          <a:srgbClr val="C00000"/>
                        </a:solidFill>
                      </a:ln>
                    </p:spPr>
                  </p:pic>
                  <p:grpSp>
                    <p:nvGrpSpPr>
                      <p:cNvPr id="36" name="Groupe 35"/>
                      <p:cNvGrpSpPr/>
                      <p:nvPr/>
                    </p:nvGrpSpPr>
                    <p:grpSpPr>
                      <a:xfrm>
                        <a:off x="702860" y="805218"/>
                        <a:ext cx="545911" cy="326004"/>
                        <a:chOff x="0" y="0"/>
                        <a:chExt cx="607351" cy="485833"/>
                      </a:xfrm>
                    </p:grpSpPr>
                    <p:cxnSp>
                      <p:nvCxnSpPr>
                        <p:cNvPr id="37" name="Connecteur droit 36"/>
                        <p:cNvCxnSpPr/>
                        <p:nvPr/>
                      </p:nvCxnSpPr>
                      <p:spPr>
                        <a:xfrm flipV="1">
                          <a:off x="0" y="0"/>
                          <a:ext cx="232410" cy="16385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Connecteur droit 37"/>
                        <p:cNvCxnSpPr/>
                        <p:nvPr/>
                      </p:nvCxnSpPr>
                      <p:spPr>
                        <a:xfrm flipH="1" flipV="1">
                          <a:off x="211422" y="5285"/>
                          <a:ext cx="388620" cy="1574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Connecteur droit 38"/>
                        <p:cNvCxnSpPr/>
                        <p:nvPr/>
                      </p:nvCxnSpPr>
                      <p:spPr>
                        <a:xfrm flipH="1">
                          <a:off x="449272" y="132138"/>
                          <a:ext cx="158079" cy="35369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0" name="Connecteur droit 39"/>
                        <p:cNvCxnSpPr/>
                        <p:nvPr/>
                      </p:nvCxnSpPr>
                      <p:spPr>
                        <a:xfrm flipH="1" flipV="1">
                          <a:off x="0" y="132138"/>
                          <a:ext cx="448945" cy="3530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grpSp>
                  <p:nvGrpSpPr>
                    <p:cNvPr id="31" name="Groupe 30"/>
                    <p:cNvGrpSpPr/>
                    <p:nvPr/>
                  </p:nvGrpSpPr>
                  <p:grpSpPr>
                    <a:xfrm>
                      <a:off x="1105469" y="928048"/>
                      <a:ext cx="586368" cy="395605"/>
                      <a:chOff x="-220616" y="-66062"/>
                      <a:chExt cx="719091" cy="458667"/>
                    </a:xfrm>
                  </p:grpSpPr>
                  <p:cxnSp>
                    <p:nvCxnSpPr>
                      <p:cNvPr id="32" name="Connecteur droit 31"/>
                      <p:cNvCxnSpPr/>
                      <p:nvPr/>
                    </p:nvCxnSpPr>
                    <p:spPr>
                      <a:xfrm>
                        <a:off x="-220616" y="169499"/>
                        <a:ext cx="662978" cy="223106"/>
                      </a:xfrm>
                      <a:prstGeom prst="line">
                        <a:avLst/>
                      </a:prstGeom>
                    </p:spPr>
                    <p:style>
                      <a:lnRef idx="3">
                        <a:schemeClr val="accent6"/>
                      </a:lnRef>
                      <a:fillRef idx="0">
                        <a:schemeClr val="accent6"/>
                      </a:fillRef>
                      <a:effectRef idx="2">
                        <a:schemeClr val="accent6"/>
                      </a:effectRef>
                      <a:fontRef idx="minor">
                        <a:schemeClr val="tx1"/>
                      </a:fontRef>
                    </p:style>
                  </p:cxnSp>
                  <p:cxnSp>
                    <p:nvCxnSpPr>
                      <p:cNvPr id="33" name="Connecteur droit 32"/>
                      <p:cNvCxnSpPr/>
                      <p:nvPr/>
                    </p:nvCxnSpPr>
                    <p:spPr>
                      <a:xfrm>
                        <a:off x="-54425" y="-66062"/>
                        <a:ext cx="545668" cy="373743"/>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Connecteur droit 33"/>
                      <p:cNvCxnSpPr/>
                      <p:nvPr/>
                    </p:nvCxnSpPr>
                    <p:spPr>
                      <a:xfrm flipH="1">
                        <a:off x="409575" y="285750"/>
                        <a:ext cx="88900" cy="105410"/>
                      </a:xfrm>
                      <a:prstGeom prst="line">
                        <a:avLst/>
                      </a:prstGeom>
                    </p:spPr>
                    <p:style>
                      <a:lnRef idx="3">
                        <a:schemeClr val="accent6"/>
                      </a:lnRef>
                      <a:fillRef idx="0">
                        <a:schemeClr val="accent6"/>
                      </a:fillRef>
                      <a:effectRef idx="2">
                        <a:schemeClr val="accent6"/>
                      </a:effectRef>
                      <a:fontRef idx="minor">
                        <a:schemeClr val="tx1"/>
                      </a:fontRef>
                    </p:style>
                  </p:cxnSp>
                </p:grpSp>
              </p:grpSp>
              <p:grpSp>
                <p:nvGrpSpPr>
                  <p:cNvPr id="23" name="Groupe 22"/>
                  <p:cNvGrpSpPr/>
                  <p:nvPr/>
                </p:nvGrpSpPr>
                <p:grpSpPr>
                  <a:xfrm>
                    <a:off x="2497540" y="1794680"/>
                    <a:ext cx="1580877" cy="982638"/>
                    <a:chOff x="0" y="-76209"/>
                    <a:chExt cx="1561346" cy="1174886"/>
                  </a:xfrm>
                </p:grpSpPr>
                <p:cxnSp>
                  <p:nvCxnSpPr>
                    <p:cNvPr id="24" name="Connecteur droit 23"/>
                    <p:cNvCxnSpPr/>
                    <p:nvPr/>
                  </p:nvCxnSpPr>
                  <p:spPr>
                    <a:xfrm>
                      <a:off x="361951" y="-76209"/>
                      <a:ext cx="1199395" cy="53346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Connecteur droit 24"/>
                    <p:cNvCxnSpPr/>
                    <p:nvPr/>
                  </p:nvCxnSpPr>
                  <p:spPr>
                    <a:xfrm>
                      <a:off x="0" y="379562"/>
                      <a:ext cx="560717" cy="66830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Connecteur droit 25"/>
                    <p:cNvCxnSpPr/>
                    <p:nvPr/>
                  </p:nvCxnSpPr>
                  <p:spPr>
                    <a:xfrm flipH="1">
                      <a:off x="1533465" y="456461"/>
                      <a:ext cx="9365" cy="48689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Connecteur droit 26"/>
                    <p:cNvCxnSpPr/>
                    <p:nvPr/>
                  </p:nvCxnSpPr>
                  <p:spPr>
                    <a:xfrm flipH="1">
                      <a:off x="1" y="-76209"/>
                      <a:ext cx="361950" cy="45530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Connecteur droit 27"/>
                    <p:cNvCxnSpPr/>
                    <p:nvPr/>
                  </p:nvCxnSpPr>
                  <p:spPr>
                    <a:xfrm>
                      <a:off x="560717" y="1047271"/>
                      <a:ext cx="481034" cy="514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Connecteur droit 28"/>
                    <p:cNvCxnSpPr/>
                    <p:nvPr/>
                  </p:nvCxnSpPr>
                  <p:spPr>
                    <a:xfrm flipV="1">
                      <a:off x="1041024" y="943659"/>
                      <a:ext cx="493142" cy="15397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sp>
              <p:nvSpPr>
                <p:cNvPr id="21" name="Zone de texte 363"/>
                <p:cNvSpPr txBox="1"/>
                <p:nvPr/>
              </p:nvSpPr>
              <p:spPr>
                <a:xfrm>
                  <a:off x="1446662" y="1323834"/>
                  <a:ext cx="661313" cy="3706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400" b="1" dirty="0">
                      <a:solidFill>
                        <a:schemeClr val="bg2"/>
                      </a:solidFill>
                      <a:effectLst/>
                      <a:latin typeface="Trebuchet MS"/>
                      <a:ea typeface="Calibri"/>
                      <a:cs typeface="Times New Roman"/>
                    </a:rPr>
                    <a:t>PPC</a:t>
                  </a:r>
                  <a:endParaRPr lang="en-US" sz="1200" dirty="0">
                    <a:solidFill>
                      <a:schemeClr val="bg2"/>
                    </a:solidFill>
                    <a:effectLst/>
                    <a:latin typeface="Trebuchet MS"/>
                    <a:ea typeface="Calibri"/>
                    <a:cs typeface="Times New Roman"/>
                  </a:endParaRPr>
                </a:p>
              </p:txBody>
            </p:sp>
          </p:grpSp>
          <p:sp>
            <p:nvSpPr>
              <p:cNvPr id="19" name="Zone de texte 367"/>
              <p:cNvSpPr txBox="1"/>
              <p:nvPr/>
            </p:nvSpPr>
            <p:spPr>
              <a:xfrm>
                <a:off x="198845" y="1055526"/>
                <a:ext cx="1078174" cy="4411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400" b="1" dirty="0">
                    <a:solidFill>
                      <a:schemeClr val="bg2"/>
                    </a:solidFill>
                    <a:effectLst/>
                    <a:latin typeface="Trebuchet MS"/>
                    <a:ea typeface="Calibri"/>
                    <a:cs typeface="Times New Roman"/>
                  </a:rPr>
                  <a:t>CRISTAL</a:t>
                </a:r>
                <a:endParaRPr lang="en-US" sz="1200" dirty="0">
                  <a:solidFill>
                    <a:schemeClr val="bg2"/>
                  </a:solidFill>
                  <a:effectLst/>
                  <a:latin typeface="Trebuchet MS"/>
                  <a:ea typeface="Calibri"/>
                  <a:cs typeface="Times New Roman"/>
                </a:endParaRPr>
              </a:p>
            </p:txBody>
          </p:sp>
        </p:grpSp>
        <p:sp>
          <p:nvSpPr>
            <p:cNvPr id="17" name="Zone de texte 372"/>
            <p:cNvSpPr txBox="1"/>
            <p:nvPr/>
          </p:nvSpPr>
          <p:spPr>
            <a:xfrm>
              <a:off x="1446663" y="2490933"/>
              <a:ext cx="1710989" cy="2863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400" b="1" dirty="0">
                  <a:solidFill>
                    <a:schemeClr val="bg2"/>
                  </a:solidFill>
                  <a:effectLst/>
                  <a:latin typeface="Trebuchet MS"/>
                  <a:ea typeface="Calibri"/>
                  <a:cs typeface="Times New Roman"/>
                </a:rPr>
                <a:t>OCHSENFELD</a:t>
              </a:r>
              <a:endParaRPr lang="en-US" sz="1200" dirty="0">
                <a:solidFill>
                  <a:schemeClr val="bg2"/>
                </a:solidFill>
                <a:effectLst/>
                <a:latin typeface="Trebuchet MS"/>
                <a:ea typeface="Calibri"/>
                <a:cs typeface="Times New Roman"/>
              </a:endParaRPr>
            </a:p>
          </p:txBody>
        </p:sp>
      </p:grpSp>
      <p:sp>
        <p:nvSpPr>
          <p:cNvPr id="3" name="ZoneTexte 2"/>
          <p:cNvSpPr txBox="1"/>
          <p:nvPr/>
        </p:nvSpPr>
        <p:spPr>
          <a:xfrm>
            <a:off x="683568" y="1484784"/>
            <a:ext cx="7560840" cy="1754326"/>
          </a:xfrm>
          <a:prstGeom prst="rect">
            <a:avLst/>
          </a:prstGeom>
          <a:noFill/>
        </p:spPr>
        <p:txBody>
          <a:bodyPr wrap="square" rtlCol="0">
            <a:spAutoFit/>
          </a:bodyPr>
          <a:lstStyle/>
          <a:p>
            <a:r>
              <a:rPr lang="fr-FR" dirty="0" smtClean="0">
                <a:solidFill>
                  <a:schemeClr val="bg1">
                    <a:lumMod val="50000"/>
                  </a:schemeClr>
                </a:solidFill>
                <a:latin typeface="Trebuchet MS" panose="020B0603020202020204" pitchFamily="34" charset="0"/>
              </a:rPr>
              <a:t>Le site de Thann est le principal site Cristal français de production, le site produit principalement:</a:t>
            </a:r>
          </a:p>
          <a:p>
            <a:r>
              <a:rPr lang="fr-FR" dirty="0" smtClean="0">
                <a:solidFill>
                  <a:schemeClr val="bg1">
                    <a:lumMod val="50000"/>
                  </a:schemeClr>
                </a:solidFill>
                <a:latin typeface="Trebuchet MS" panose="020B0603020202020204" pitchFamily="34" charset="0"/>
              </a:rPr>
              <a:t>- de l’Acide Sulfurique</a:t>
            </a:r>
          </a:p>
          <a:p>
            <a:r>
              <a:rPr lang="fr-FR" dirty="0" smtClean="0">
                <a:solidFill>
                  <a:schemeClr val="bg1">
                    <a:lumMod val="50000"/>
                  </a:schemeClr>
                </a:solidFill>
                <a:latin typeface="Trebuchet MS" panose="020B0603020202020204" pitchFamily="34" charset="0"/>
              </a:rPr>
              <a:t>- du tétrachlorure de titane</a:t>
            </a:r>
          </a:p>
          <a:p>
            <a:r>
              <a:rPr lang="fr-FR" dirty="0" smtClean="0">
                <a:solidFill>
                  <a:schemeClr val="bg1">
                    <a:lumMod val="50000"/>
                  </a:schemeClr>
                </a:solidFill>
                <a:latin typeface="Trebuchet MS" panose="020B0603020202020204" pitchFamily="34" charset="0"/>
              </a:rPr>
              <a:t>- du titane</a:t>
            </a:r>
          </a:p>
          <a:p>
            <a:r>
              <a:rPr lang="fr-FR" dirty="0" smtClean="0">
                <a:solidFill>
                  <a:schemeClr val="bg1">
                    <a:lumMod val="50000"/>
                  </a:schemeClr>
                </a:solidFill>
                <a:latin typeface="Trebuchet MS" panose="020B0603020202020204" pitchFamily="34" charset="0"/>
              </a:rPr>
              <a:t>- de l’oxyde de titane </a:t>
            </a:r>
            <a:r>
              <a:rPr lang="fr-FR" dirty="0" smtClean="0">
                <a:solidFill>
                  <a:schemeClr val="bg1">
                    <a:lumMod val="50000"/>
                  </a:schemeClr>
                </a:solidFill>
                <a:latin typeface="Trebuchet MS" panose="020B0603020202020204" pitchFamily="34" charset="0"/>
              </a:rPr>
              <a:t>  </a:t>
            </a:r>
          </a:p>
        </p:txBody>
      </p:sp>
      <p:sp>
        <p:nvSpPr>
          <p:cNvPr id="5" name="Rectangle 4"/>
          <p:cNvSpPr/>
          <p:nvPr/>
        </p:nvSpPr>
        <p:spPr>
          <a:xfrm>
            <a:off x="1835697" y="2408114"/>
            <a:ext cx="5472608" cy="1200329"/>
          </a:xfrm>
          <a:prstGeom prst="rect">
            <a:avLst/>
          </a:prstGeom>
        </p:spPr>
        <p:txBody>
          <a:bodyPr wrap="square">
            <a:spAutoFit/>
          </a:bodyPr>
          <a:lstStyle/>
          <a:p>
            <a:pPr algn="ctr"/>
            <a:endParaRPr lang="fr-FR" dirty="0" smtClean="0"/>
          </a:p>
          <a:p>
            <a:pPr algn="ctr"/>
            <a:endParaRPr lang="fr-FR" dirty="0"/>
          </a:p>
          <a:p>
            <a:pPr algn="ctr"/>
            <a:endParaRPr lang="fr-FR" dirty="0" smtClean="0"/>
          </a:p>
          <a:p>
            <a:pPr algn="ctr"/>
            <a:r>
              <a:rPr lang="fr-FR" dirty="0" smtClean="0"/>
              <a:t>L’usine </a:t>
            </a:r>
            <a:r>
              <a:rPr lang="fr-FR" dirty="0" smtClean="0"/>
              <a:t>chimique de Thann et le site de l’</a:t>
            </a:r>
            <a:r>
              <a:rPr lang="fr-FR" dirty="0"/>
              <a:t>O</a:t>
            </a:r>
            <a:r>
              <a:rPr lang="fr-FR" dirty="0" smtClean="0"/>
              <a:t>chsenfeld</a:t>
            </a:r>
            <a:endParaRPr lang="en-US" dirty="0"/>
          </a:p>
        </p:txBody>
      </p:sp>
    </p:spTree>
    <p:extLst>
      <p:ext uri="{BB962C8B-B14F-4D97-AF65-F5344CB8AC3E}">
        <p14:creationId xmlns:p14="http://schemas.microsoft.com/office/powerpoint/2010/main" val="1695178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Partie 1 :  Présentation de l’entreprise</a:t>
            </a:r>
            <a:br>
              <a:rPr lang="fr-FR" dirty="0"/>
            </a:br>
            <a:r>
              <a:rPr lang="fr-FR" sz="2400" dirty="0" smtClean="0"/>
              <a:t>1.2  </a:t>
            </a:r>
            <a:r>
              <a:rPr lang="fr-FR" sz="2400" dirty="0"/>
              <a:t>Le site de </a:t>
            </a:r>
            <a:r>
              <a:rPr lang="fr-FR" sz="2400" dirty="0" smtClean="0"/>
              <a:t>Thann</a:t>
            </a:r>
            <a:endParaRPr lang="fr-FR" sz="2400" dirty="0"/>
          </a:p>
        </p:txBody>
      </p:sp>
      <p:sp>
        <p:nvSpPr>
          <p:cNvPr id="2" name="Espace réservé du contenu 1"/>
          <p:cNvSpPr>
            <a:spLocks noGrp="1"/>
          </p:cNvSpPr>
          <p:nvPr>
            <p:ph idx="1"/>
          </p:nvPr>
        </p:nvSpPr>
        <p:spPr>
          <a:xfrm>
            <a:off x="714374" y="1638300"/>
            <a:ext cx="8429626" cy="4527004"/>
          </a:xfrm>
        </p:spPr>
        <p:txBody>
          <a:bodyPr/>
          <a:lstStyle/>
          <a:p>
            <a:r>
              <a:rPr lang="fr-FR" dirty="0" smtClean="0"/>
              <a:t>Bref historique de l’entreprise</a:t>
            </a:r>
          </a:p>
          <a:p>
            <a:pPr>
              <a:lnSpc>
                <a:spcPct val="150000"/>
              </a:lnSpc>
            </a:pPr>
            <a:r>
              <a:rPr lang="fr-FR" dirty="0" smtClean="0">
                <a:solidFill>
                  <a:schemeClr val="bg1">
                    <a:lumMod val="50000"/>
                  </a:schemeClr>
                </a:solidFill>
                <a:ea typeface="Times New Roman" panose="02020603050405020304" pitchFamily="18" charset="0"/>
                <a:cs typeface="Calibri" panose="020F0502020204030204" pitchFamily="34" charset="0"/>
              </a:rPr>
              <a:t>1808</a:t>
            </a:r>
            <a:r>
              <a:rPr lang="fr-FR" dirty="0">
                <a:solidFill>
                  <a:schemeClr val="bg1">
                    <a:lumMod val="50000"/>
                  </a:schemeClr>
                </a:solidFill>
                <a:ea typeface="Times New Roman" panose="02020603050405020304" pitchFamily="18" charset="0"/>
                <a:cs typeface="Calibri" panose="020F0502020204030204" pitchFamily="34" charset="0"/>
              </a:rPr>
              <a:t> </a:t>
            </a:r>
            <a:r>
              <a:rPr lang="fr-FR" dirty="0" smtClean="0">
                <a:solidFill>
                  <a:schemeClr val="bg1">
                    <a:lumMod val="50000"/>
                  </a:schemeClr>
                </a:solidFill>
                <a:ea typeface="Times New Roman" panose="02020603050405020304" pitchFamily="18" charset="0"/>
                <a:cs typeface="Calibri" panose="020F0502020204030204" pitchFamily="34" charset="0"/>
              </a:rPr>
              <a:t>: </a:t>
            </a:r>
            <a:r>
              <a:rPr lang="fr-FR" dirty="0">
                <a:solidFill>
                  <a:schemeClr val="bg1">
                    <a:lumMod val="50000"/>
                  </a:schemeClr>
                </a:solidFill>
                <a:ea typeface="Times New Roman" panose="02020603050405020304" pitchFamily="18" charset="0"/>
                <a:cs typeface="Calibri" panose="020F0502020204030204" pitchFamily="34" charset="0"/>
              </a:rPr>
              <a:t>Création des établissements KESTNER pour répondre aux besoins de l’industrie </a:t>
            </a:r>
            <a:r>
              <a:rPr lang="fr-FR" dirty="0" smtClean="0">
                <a:solidFill>
                  <a:schemeClr val="bg1">
                    <a:lumMod val="50000"/>
                  </a:schemeClr>
                </a:solidFill>
                <a:ea typeface="Times New Roman" panose="02020603050405020304" pitchFamily="18" charset="0"/>
                <a:cs typeface="Calibri" panose="020F0502020204030204" pitchFamily="34" charset="0"/>
              </a:rPr>
              <a:t>textile.</a:t>
            </a:r>
          </a:p>
          <a:p>
            <a:pPr>
              <a:lnSpc>
                <a:spcPct val="150000"/>
              </a:lnSpc>
            </a:pPr>
            <a:r>
              <a:rPr lang="fr-FR" dirty="0" smtClean="0">
                <a:solidFill>
                  <a:schemeClr val="bg1">
                    <a:lumMod val="50000"/>
                  </a:schemeClr>
                </a:solidFill>
              </a:rPr>
              <a:t>1870</a:t>
            </a:r>
            <a:r>
              <a:rPr lang="fr-FR" dirty="0">
                <a:solidFill>
                  <a:schemeClr val="bg1">
                    <a:lumMod val="50000"/>
                  </a:schemeClr>
                </a:solidFill>
              </a:rPr>
              <a:t> : </a:t>
            </a:r>
            <a:r>
              <a:rPr lang="fr-FR" dirty="0" smtClean="0">
                <a:solidFill>
                  <a:schemeClr val="bg1">
                    <a:lumMod val="50000"/>
                  </a:schemeClr>
                </a:solidFill>
              </a:rPr>
              <a:t>La </a:t>
            </a:r>
            <a:r>
              <a:rPr lang="fr-FR" dirty="0">
                <a:solidFill>
                  <a:schemeClr val="bg1">
                    <a:lumMod val="50000"/>
                  </a:schemeClr>
                </a:solidFill>
              </a:rPr>
              <a:t>production </a:t>
            </a:r>
            <a:r>
              <a:rPr lang="fr-FR" dirty="0" smtClean="0">
                <a:solidFill>
                  <a:schemeClr val="bg1">
                    <a:lumMod val="50000"/>
                  </a:schemeClr>
                </a:solidFill>
              </a:rPr>
              <a:t>s’oriente </a:t>
            </a:r>
            <a:r>
              <a:rPr lang="fr-FR" dirty="0">
                <a:solidFill>
                  <a:schemeClr val="bg1">
                    <a:lumMod val="50000"/>
                  </a:schemeClr>
                </a:solidFill>
              </a:rPr>
              <a:t>vers </a:t>
            </a:r>
            <a:r>
              <a:rPr lang="fr-FR" dirty="0" smtClean="0">
                <a:solidFill>
                  <a:schemeClr val="bg1">
                    <a:lumMod val="50000"/>
                  </a:schemeClr>
                </a:solidFill>
              </a:rPr>
              <a:t>des </a:t>
            </a:r>
            <a:r>
              <a:rPr lang="fr-FR" dirty="0">
                <a:solidFill>
                  <a:schemeClr val="bg1">
                    <a:lumMod val="50000"/>
                  </a:schemeClr>
                </a:solidFill>
              </a:rPr>
              <a:t>composés </a:t>
            </a:r>
            <a:r>
              <a:rPr lang="fr-FR" dirty="0" smtClean="0">
                <a:solidFill>
                  <a:schemeClr val="bg1">
                    <a:lumMod val="50000"/>
                  </a:schemeClr>
                </a:solidFill>
              </a:rPr>
              <a:t>organiques.</a:t>
            </a:r>
          </a:p>
          <a:p>
            <a:pPr>
              <a:lnSpc>
                <a:spcPct val="150000"/>
              </a:lnSpc>
            </a:pPr>
            <a:r>
              <a:rPr lang="fr-FR" dirty="0" smtClean="0">
                <a:solidFill>
                  <a:schemeClr val="bg1">
                    <a:lumMod val="50000"/>
                  </a:schemeClr>
                </a:solidFill>
                <a:ea typeface="Times New Roman" panose="02020603050405020304" pitchFamily="18" charset="0"/>
                <a:cs typeface="Calibri" panose="020F0502020204030204" pitchFamily="34" charset="0"/>
              </a:rPr>
              <a:t>1922</a:t>
            </a:r>
            <a:r>
              <a:rPr lang="fr-FR" dirty="0">
                <a:solidFill>
                  <a:schemeClr val="bg1">
                    <a:lumMod val="50000"/>
                  </a:schemeClr>
                </a:solidFill>
                <a:ea typeface="Times New Roman" panose="02020603050405020304" pitchFamily="18" charset="0"/>
                <a:cs typeface="Calibri" panose="020F0502020204030204" pitchFamily="34" charset="0"/>
              </a:rPr>
              <a:t> : Mise en place d’une fabrication </a:t>
            </a:r>
            <a:r>
              <a:rPr lang="fr-FR" dirty="0" smtClean="0">
                <a:solidFill>
                  <a:schemeClr val="bg1">
                    <a:lumMod val="50000"/>
                  </a:schemeClr>
                </a:solidFill>
                <a:ea typeface="Times New Roman" panose="02020603050405020304" pitchFamily="18" charset="0"/>
                <a:cs typeface="Calibri" panose="020F0502020204030204" pitchFamily="34" charset="0"/>
              </a:rPr>
              <a:t>d’oxydes de titane. </a:t>
            </a:r>
          </a:p>
          <a:p>
            <a:pPr>
              <a:lnSpc>
                <a:spcPct val="150000"/>
              </a:lnSpc>
            </a:pPr>
            <a:r>
              <a:rPr lang="fr-FR" dirty="0" smtClean="0">
                <a:solidFill>
                  <a:schemeClr val="bg1">
                    <a:lumMod val="50000"/>
                  </a:schemeClr>
                </a:solidFill>
                <a:ea typeface="Times New Roman" panose="02020603050405020304" pitchFamily="18" charset="0"/>
                <a:cs typeface="Calibri" panose="020F0502020204030204" pitchFamily="34" charset="0"/>
              </a:rPr>
              <a:t>1931</a:t>
            </a:r>
            <a:r>
              <a:rPr lang="fr-FR" dirty="0">
                <a:solidFill>
                  <a:schemeClr val="bg1">
                    <a:lumMod val="50000"/>
                  </a:schemeClr>
                </a:solidFill>
                <a:ea typeface="Times New Roman" panose="02020603050405020304" pitchFamily="18" charset="0"/>
                <a:cs typeface="Calibri" panose="020F0502020204030204" pitchFamily="34" charset="0"/>
              </a:rPr>
              <a:t> : Création de la société Potasse et Produits Chimiques (PPC</a:t>
            </a:r>
            <a:r>
              <a:rPr lang="fr-FR" dirty="0" smtClean="0">
                <a:solidFill>
                  <a:schemeClr val="bg1">
                    <a:lumMod val="50000"/>
                  </a:schemeClr>
                </a:solidFill>
                <a:ea typeface="Times New Roman" panose="02020603050405020304" pitchFamily="18" charset="0"/>
                <a:cs typeface="Calibri" panose="020F0502020204030204" pitchFamily="34" charset="0"/>
              </a:rPr>
              <a:t>).</a:t>
            </a:r>
          </a:p>
          <a:p>
            <a:pPr>
              <a:lnSpc>
                <a:spcPct val="150000"/>
              </a:lnSpc>
            </a:pPr>
            <a:r>
              <a:rPr lang="fr-FR" dirty="0" smtClean="0">
                <a:solidFill>
                  <a:schemeClr val="bg1">
                    <a:lumMod val="50000"/>
                  </a:schemeClr>
                </a:solidFill>
                <a:ea typeface="Times New Roman" panose="02020603050405020304" pitchFamily="18" charset="0"/>
                <a:cs typeface="Calibri" panose="020F0502020204030204" pitchFamily="34" charset="0"/>
              </a:rPr>
              <a:t>1936</a:t>
            </a:r>
            <a:r>
              <a:rPr lang="fr-FR" dirty="0">
                <a:solidFill>
                  <a:schemeClr val="bg1">
                    <a:lumMod val="50000"/>
                  </a:schemeClr>
                </a:solidFill>
                <a:ea typeface="Times New Roman" panose="02020603050405020304" pitchFamily="18" charset="0"/>
                <a:cs typeface="Calibri" panose="020F0502020204030204" pitchFamily="34" charset="0"/>
              </a:rPr>
              <a:t> : Démarrage </a:t>
            </a:r>
            <a:r>
              <a:rPr lang="fr-FR" dirty="0" smtClean="0">
                <a:solidFill>
                  <a:schemeClr val="bg1">
                    <a:lumMod val="50000"/>
                  </a:schemeClr>
                </a:solidFill>
                <a:ea typeface="Times New Roman" panose="02020603050405020304" pitchFamily="18" charset="0"/>
                <a:cs typeface="Calibri" panose="020F0502020204030204" pitchFamily="34" charset="0"/>
              </a:rPr>
              <a:t>de terril de l’Ochsenfeld.</a:t>
            </a:r>
          </a:p>
          <a:p>
            <a:pPr marL="0" lvl="4" indent="0">
              <a:lnSpc>
                <a:spcPct val="150000"/>
              </a:lnSpc>
              <a:spcAft>
                <a:spcPts val="0"/>
              </a:spcAft>
              <a:buSzTx/>
              <a:buNone/>
            </a:pPr>
            <a:r>
              <a:rPr lang="fr-FR" sz="1800" dirty="0">
                <a:solidFill>
                  <a:schemeClr val="bg1">
                    <a:lumMod val="50000"/>
                  </a:schemeClr>
                </a:solidFill>
                <a:ea typeface="Times New Roman" panose="02020603050405020304" pitchFamily="18" charset="0"/>
                <a:cs typeface="Calibri" panose="020F0502020204030204" pitchFamily="34" charset="0"/>
              </a:rPr>
              <a:t>1957 : Début de la fabrication du tétrachlorure de titane (TiCl4</a:t>
            </a:r>
            <a:r>
              <a:rPr lang="fr-FR" sz="1800" dirty="0" smtClean="0">
                <a:solidFill>
                  <a:schemeClr val="bg1">
                    <a:lumMod val="50000"/>
                  </a:schemeClr>
                </a:solidFill>
                <a:ea typeface="Times New Roman" panose="02020603050405020304" pitchFamily="18" charset="0"/>
                <a:cs typeface="Calibri" panose="020F0502020204030204" pitchFamily="34" charset="0"/>
              </a:rPr>
              <a:t>).</a:t>
            </a:r>
          </a:p>
          <a:p>
            <a:pPr>
              <a:lnSpc>
                <a:spcPct val="150000"/>
              </a:lnSpc>
            </a:pPr>
            <a:r>
              <a:rPr lang="fr-FR" dirty="0" smtClean="0">
                <a:solidFill>
                  <a:schemeClr val="bg1">
                    <a:lumMod val="50000"/>
                  </a:schemeClr>
                </a:solidFill>
                <a:ea typeface="Times New Roman" panose="02020603050405020304" pitchFamily="18" charset="0"/>
                <a:cs typeface="Calibri" panose="020F0502020204030204" pitchFamily="34" charset="0"/>
              </a:rPr>
              <a:t>2007</a:t>
            </a:r>
            <a:r>
              <a:rPr lang="fr-FR" dirty="0">
                <a:solidFill>
                  <a:schemeClr val="bg1">
                    <a:lumMod val="50000"/>
                  </a:schemeClr>
                </a:solidFill>
                <a:ea typeface="Times New Roman" panose="02020603050405020304" pitchFamily="18" charset="0"/>
                <a:cs typeface="Calibri" panose="020F0502020204030204" pitchFamily="34" charset="0"/>
              </a:rPr>
              <a:t> : LYONDELL </a:t>
            </a:r>
            <a:r>
              <a:rPr lang="fr-FR" dirty="0" smtClean="0">
                <a:solidFill>
                  <a:schemeClr val="bg1">
                    <a:lumMod val="50000"/>
                  </a:schemeClr>
                </a:solidFill>
                <a:ea typeface="Times New Roman" panose="02020603050405020304" pitchFamily="18" charset="0"/>
                <a:cs typeface="Calibri" panose="020F0502020204030204" pitchFamily="34" charset="0"/>
              </a:rPr>
              <a:t>vend le site à CRISTAL.</a:t>
            </a:r>
          </a:p>
          <a:p>
            <a:pPr>
              <a:lnSpc>
                <a:spcPct val="150000"/>
              </a:lnSpc>
            </a:pPr>
            <a:r>
              <a:rPr lang="fr-FR" dirty="0" smtClean="0">
                <a:solidFill>
                  <a:schemeClr val="bg1">
                    <a:lumMod val="50000"/>
                  </a:schemeClr>
                </a:solidFill>
                <a:ea typeface="Times New Roman" panose="02020603050405020304" pitchFamily="18" charset="0"/>
                <a:cs typeface="Calibri" panose="020F0502020204030204" pitchFamily="34" charset="0"/>
              </a:rPr>
              <a:t>2017: CRISTAL produit toujours à ce jour de l’oxyde de titane et du tétrachlorure de titane</a:t>
            </a:r>
            <a:r>
              <a:rPr lang="fr-FR" dirty="0">
                <a:solidFill>
                  <a:schemeClr val="bg1">
                    <a:lumMod val="50000"/>
                  </a:schemeClr>
                </a:solidFill>
                <a:ea typeface="Times New Roman" panose="02020603050405020304" pitchFamily="18" charset="0"/>
                <a:cs typeface="Calibri" panose="020F0502020204030204" pitchFamily="34" charset="0"/>
              </a:rPr>
              <a:t> </a:t>
            </a:r>
            <a:r>
              <a:rPr lang="fr-FR" dirty="0" smtClean="0">
                <a:solidFill>
                  <a:schemeClr val="bg1">
                    <a:lumMod val="50000"/>
                  </a:schemeClr>
                </a:solidFill>
                <a:ea typeface="Times New Roman" panose="02020603050405020304" pitchFamily="18" charset="0"/>
                <a:cs typeface="Calibri" panose="020F0502020204030204" pitchFamily="34" charset="0"/>
              </a:rPr>
              <a:t>(THANN) et </a:t>
            </a:r>
            <a:r>
              <a:rPr lang="fr-FR" dirty="0">
                <a:solidFill>
                  <a:schemeClr val="bg1">
                    <a:lumMod val="50000"/>
                  </a:schemeClr>
                </a:solidFill>
                <a:ea typeface="Times New Roman" panose="02020603050405020304" pitchFamily="18" charset="0"/>
                <a:cs typeface="Calibri" panose="020F0502020204030204" pitchFamily="34" charset="0"/>
              </a:rPr>
              <a:t>exploite encore le site de </a:t>
            </a:r>
            <a:r>
              <a:rPr lang="fr-FR" dirty="0" smtClean="0">
                <a:solidFill>
                  <a:schemeClr val="bg1">
                    <a:lumMod val="50000"/>
                  </a:schemeClr>
                </a:solidFill>
                <a:ea typeface="Times New Roman" panose="02020603050405020304" pitchFamily="18" charset="0"/>
                <a:cs typeface="Calibri" panose="020F0502020204030204" pitchFamily="34" charset="0"/>
              </a:rPr>
              <a:t>l’Ochsenfeld.</a:t>
            </a:r>
            <a:endParaRPr lang="en-US" dirty="0">
              <a:solidFill>
                <a:schemeClr val="bg1">
                  <a:lumMod val="50000"/>
                </a:schemeClr>
              </a:solidFill>
              <a:ea typeface="Times New Roman" panose="02020603050405020304" pitchFamily="18" charset="0"/>
              <a:cs typeface="Calibri" panose="020F0502020204030204" pitchFamily="34" charset="0"/>
            </a:endParaRPr>
          </a:p>
          <a:p>
            <a:pPr>
              <a:lnSpc>
                <a:spcPct val="100000"/>
              </a:lnSpc>
            </a:pPr>
            <a:r>
              <a:rPr lang="fr-FR" dirty="0">
                <a:solidFill>
                  <a:schemeClr val="bg1">
                    <a:lumMod val="50000"/>
                  </a:schemeClr>
                </a:solidFill>
                <a:ea typeface="Times New Roman" panose="02020603050405020304" pitchFamily="18" charset="0"/>
                <a:cs typeface="Calibri" panose="020F0502020204030204" pitchFamily="34" charset="0"/>
              </a:rPr>
              <a:t/>
            </a:r>
            <a:br>
              <a:rPr lang="fr-FR" dirty="0">
                <a:solidFill>
                  <a:schemeClr val="bg1">
                    <a:lumMod val="50000"/>
                  </a:schemeClr>
                </a:solidFill>
                <a:ea typeface="Times New Roman" panose="02020603050405020304" pitchFamily="18" charset="0"/>
                <a:cs typeface="Calibri" panose="020F0502020204030204" pitchFamily="34" charset="0"/>
              </a:rPr>
            </a:br>
            <a:r>
              <a:rPr lang="fr-FR" dirty="0">
                <a:solidFill>
                  <a:schemeClr val="bg1">
                    <a:lumMod val="50000"/>
                  </a:schemeClr>
                </a:solidFill>
                <a:ea typeface="Times New Roman" panose="02020603050405020304" pitchFamily="18" charset="0"/>
                <a:cs typeface="Calibri" panose="020F0502020204030204" pitchFamily="34" charset="0"/>
              </a:rPr>
              <a:t> </a:t>
            </a:r>
            <a:endParaRPr lang="en-US" dirty="0">
              <a:solidFill>
                <a:schemeClr val="bg1">
                  <a:lumMod val="50000"/>
                </a:schemeClr>
              </a:solidFill>
              <a:ea typeface="Times New Roman" panose="02020603050405020304" pitchFamily="18" charset="0"/>
              <a:cs typeface="Calibri" panose="020F0502020204030204" pitchFamily="34" charset="0"/>
            </a:endParaRPr>
          </a:p>
          <a:p>
            <a:pPr marL="285750" indent="-285750">
              <a:lnSpc>
                <a:spcPct val="100000"/>
              </a:lnSpc>
              <a:buFont typeface="Arial" panose="020B0604020202020204" pitchFamily="34" charset="0"/>
              <a:buChar char="•"/>
            </a:pPr>
            <a:endParaRPr lang="fr-FR" dirty="0">
              <a:solidFill>
                <a:schemeClr val="bg1">
                  <a:lumMod val="50000"/>
                </a:schemeClr>
              </a:solidFill>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7</a:t>
            </a:fld>
            <a:endParaRPr lang="en-GB"/>
          </a:p>
        </p:txBody>
      </p:sp>
      <p:sp>
        <p:nvSpPr>
          <p:cNvPr id="3" name="Rectangle 2"/>
          <p:cNvSpPr/>
          <p:nvPr/>
        </p:nvSpPr>
        <p:spPr>
          <a:xfrm>
            <a:off x="683568" y="1916832"/>
            <a:ext cx="8136904" cy="864096"/>
          </a:xfrm>
          <a:prstGeom prst="rect">
            <a:avLst/>
          </a:prstGeom>
          <a:noFill/>
          <a:ln>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3568" y="3212976"/>
            <a:ext cx="8136904" cy="360040"/>
          </a:xfrm>
          <a:prstGeom prst="rect">
            <a:avLst/>
          </a:prstGeom>
          <a:noFill/>
          <a:ln>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3568" y="4005064"/>
            <a:ext cx="8136904" cy="360040"/>
          </a:xfrm>
          <a:prstGeom prst="rect">
            <a:avLst/>
          </a:prstGeom>
          <a:noFill/>
          <a:ln>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3568" y="4437112"/>
            <a:ext cx="8136904" cy="360040"/>
          </a:xfrm>
          <a:prstGeom prst="rect">
            <a:avLst/>
          </a:prstGeom>
          <a:noFill/>
          <a:ln>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5229200"/>
            <a:ext cx="8352928" cy="783704"/>
          </a:xfrm>
          <a:prstGeom prst="rect">
            <a:avLst/>
          </a:prstGeom>
          <a:noFill/>
          <a:ln>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27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Partie 1 :  Présentation de l’entreprise</a:t>
            </a:r>
            <a:br>
              <a:rPr lang="fr-FR" dirty="0"/>
            </a:br>
            <a:r>
              <a:rPr lang="fr-FR" sz="2400" dirty="0" smtClean="0"/>
              <a:t>1.3  L’Ochsenfeld</a:t>
            </a:r>
            <a:endParaRPr lang="fr-FR" sz="2400" dirty="0"/>
          </a:p>
        </p:txBody>
      </p:sp>
      <p:sp>
        <p:nvSpPr>
          <p:cNvPr id="2" name="Espace réservé du contenu 1"/>
          <p:cNvSpPr>
            <a:spLocks noGrp="1"/>
          </p:cNvSpPr>
          <p:nvPr>
            <p:ph idx="1"/>
          </p:nvPr>
        </p:nvSpPr>
        <p:spPr>
          <a:xfrm>
            <a:off x="714374" y="1638300"/>
            <a:ext cx="8429626" cy="4527004"/>
          </a:xfrm>
        </p:spPr>
        <p:txBody>
          <a:bodyPr/>
          <a:lstStyle/>
          <a:p>
            <a:pPr marL="285750" indent="-285750">
              <a:buFontTx/>
              <a:buChar char="-"/>
            </a:pPr>
            <a:r>
              <a:rPr lang="fr-FR" sz="1600" dirty="0" smtClean="0">
                <a:solidFill>
                  <a:schemeClr val="bg1">
                    <a:lumMod val="50000"/>
                  </a:schemeClr>
                </a:solidFill>
                <a:ea typeface="Times New Roman" panose="02020603050405020304" pitchFamily="18" charset="0"/>
                <a:cs typeface="Calibri" panose="020F0502020204030204" pitchFamily="34" charset="0"/>
              </a:rPr>
              <a:t>L’Ochsenfeld est à l’origine un terril. </a:t>
            </a:r>
          </a:p>
          <a:p>
            <a:pPr marL="285750" indent="-285750">
              <a:buFontTx/>
              <a:buChar char="-"/>
            </a:pPr>
            <a:r>
              <a:rPr lang="fr-FR" sz="1600" dirty="0" smtClean="0">
                <a:solidFill>
                  <a:schemeClr val="bg1">
                    <a:lumMod val="50000"/>
                  </a:schemeClr>
                </a:solidFill>
                <a:ea typeface="Times New Roman" panose="02020603050405020304" pitchFamily="18" charset="0"/>
                <a:cs typeface="Calibri" panose="020F0502020204030204" pitchFamily="34" charset="0"/>
              </a:rPr>
              <a:t>Localisé sur les communes de Vieux-Thann et </a:t>
            </a:r>
            <a:r>
              <a:rPr lang="fr-FR" sz="1600" dirty="0" err="1" smtClean="0">
                <a:solidFill>
                  <a:schemeClr val="bg1">
                    <a:lumMod val="50000"/>
                  </a:schemeClr>
                </a:solidFill>
                <a:ea typeface="Times New Roman" panose="02020603050405020304" pitchFamily="18" charset="0"/>
                <a:cs typeface="Calibri" panose="020F0502020204030204" pitchFamily="34" charset="0"/>
              </a:rPr>
              <a:t>Aspach</a:t>
            </a:r>
            <a:r>
              <a:rPr lang="fr-FR" sz="1600" dirty="0" smtClean="0">
                <a:solidFill>
                  <a:schemeClr val="bg1">
                    <a:lumMod val="50000"/>
                  </a:schemeClr>
                </a:solidFill>
                <a:ea typeface="Times New Roman" panose="02020603050405020304" pitchFamily="18" charset="0"/>
                <a:cs typeface="Calibri" panose="020F0502020204030204" pitchFamily="34" charset="0"/>
              </a:rPr>
              <a:t>-</a:t>
            </a:r>
            <a:r>
              <a:rPr lang="fr-FR" sz="1600" dirty="0" err="1" smtClean="0">
                <a:solidFill>
                  <a:schemeClr val="bg1">
                    <a:lumMod val="50000"/>
                  </a:schemeClr>
                </a:solidFill>
                <a:ea typeface="Times New Roman" panose="02020603050405020304" pitchFamily="18" charset="0"/>
                <a:cs typeface="Calibri" panose="020F0502020204030204" pitchFamily="34" charset="0"/>
              </a:rPr>
              <a:t>le-Haut</a:t>
            </a:r>
            <a:r>
              <a:rPr lang="fr-FR" sz="1600" dirty="0" smtClean="0">
                <a:solidFill>
                  <a:schemeClr val="bg1">
                    <a:lumMod val="50000"/>
                  </a:schemeClr>
                </a:solidFill>
                <a:ea typeface="Times New Roman" panose="02020603050405020304" pitchFamily="18" charset="0"/>
                <a:cs typeface="Calibri" panose="020F0502020204030204" pitchFamily="34" charset="0"/>
              </a:rPr>
              <a:t> (68)</a:t>
            </a:r>
          </a:p>
          <a:p>
            <a:pPr marL="285750" indent="-285750">
              <a:buFontTx/>
              <a:buChar char="-"/>
            </a:pPr>
            <a:r>
              <a:rPr lang="fr-FR" sz="1600" dirty="0" smtClean="0">
                <a:solidFill>
                  <a:schemeClr val="bg1">
                    <a:lumMod val="50000"/>
                  </a:schemeClr>
                </a:solidFill>
                <a:ea typeface="Times New Roman" panose="02020603050405020304" pitchFamily="18" charset="0"/>
                <a:cs typeface="Calibri" panose="020F0502020204030204" pitchFamily="34" charset="0"/>
              </a:rPr>
              <a:t>Superficie de 73 ha</a:t>
            </a:r>
          </a:p>
          <a:p>
            <a:pPr marL="285750" indent="-285750">
              <a:buFontTx/>
              <a:buChar char="-"/>
            </a:pPr>
            <a:r>
              <a:rPr lang="fr-FR" sz="1600" dirty="0" smtClean="0">
                <a:solidFill>
                  <a:schemeClr val="bg1">
                    <a:lumMod val="50000"/>
                  </a:schemeClr>
                </a:solidFill>
                <a:ea typeface="Times New Roman" panose="02020603050405020304" pitchFamily="18" charset="0"/>
                <a:cs typeface="Calibri" panose="020F0502020204030204" pitchFamily="34" charset="0"/>
              </a:rPr>
              <a:t>Dépôt de déchets industriels depuis 1936 </a:t>
            </a:r>
            <a:r>
              <a:rPr lang="fr-FR" sz="1600" dirty="0" smtClean="0">
                <a:solidFill>
                  <a:schemeClr val="bg1">
                    <a:lumMod val="50000"/>
                  </a:schemeClr>
                </a:solidFill>
              </a:rPr>
              <a:t>→ Travaux réalisés pour limiter la pollution</a:t>
            </a:r>
            <a:endParaRPr lang="fr-FR" sz="1600" dirty="0" smtClean="0">
              <a:solidFill>
                <a:schemeClr val="bg1">
                  <a:lumMod val="50000"/>
                </a:schemeClr>
              </a:solidFill>
              <a:ea typeface="Times New Roman" panose="02020603050405020304" pitchFamily="18" charset="0"/>
              <a:cs typeface="Calibri" panose="020F0502020204030204" pitchFamily="34" charset="0"/>
            </a:endParaRPr>
          </a:p>
          <a:p>
            <a:pPr marL="285750" indent="-285750">
              <a:buFontTx/>
              <a:buChar char="-"/>
            </a:pPr>
            <a:r>
              <a:rPr lang="fr-FR" sz="1600" dirty="0" smtClean="0">
                <a:solidFill>
                  <a:schemeClr val="bg1">
                    <a:lumMod val="50000"/>
                  </a:schemeClr>
                </a:solidFill>
                <a:ea typeface="Times New Roman" panose="02020603050405020304" pitchFamily="18" charset="0"/>
                <a:cs typeface="Calibri" panose="020F0502020204030204" pitchFamily="34" charset="0"/>
              </a:rPr>
              <a:t>Traitement des effluents acides de l’usine de Thann </a:t>
            </a:r>
            <a:r>
              <a:rPr lang="fr-FR" sz="1600" dirty="0" smtClean="0">
                <a:solidFill>
                  <a:schemeClr val="bg1">
                    <a:lumMod val="50000"/>
                  </a:schemeClr>
                </a:solidFill>
              </a:rPr>
              <a:t>→ Production de gypses rouges (confinement) et blancs (revalorisé)</a:t>
            </a:r>
            <a:endParaRPr lang="fr-FR" sz="1600" dirty="0" smtClean="0">
              <a:solidFill>
                <a:schemeClr val="bg1">
                  <a:lumMod val="50000"/>
                </a:schemeClr>
              </a:solidFill>
              <a:ea typeface="Times New Roman" panose="02020603050405020304" pitchFamily="18" charset="0"/>
              <a:cs typeface="Calibri" panose="020F0502020204030204" pitchFamily="34" charset="0"/>
            </a:endParaRPr>
          </a:p>
          <a:p>
            <a:r>
              <a:rPr lang="fr-FR" dirty="0">
                <a:solidFill>
                  <a:schemeClr val="bg1">
                    <a:lumMod val="50000"/>
                  </a:schemeClr>
                </a:solidFill>
                <a:ea typeface="Times New Roman" panose="02020603050405020304" pitchFamily="18" charset="0"/>
                <a:cs typeface="Calibri" panose="020F0502020204030204" pitchFamily="34" charset="0"/>
              </a:rPr>
              <a:t/>
            </a:r>
            <a:br>
              <a:rPr lang="fr-FR" dirty="0">
                <a:solidFill>
                  <a:schemeClr val="bg1">
                    <a:lumMod val="50000"/>
                  </a:schemeClr>
                </a:solidFill>
                <a:ea typeface="Times New Roman" panose="02020603050405020304" pitchFamily="18" charset="0"/>
                <a:cs typeface="Calibri" panose="020F0502020204030204" pitchFamily="34" charset="0"/>
              </a:rPr>
            </a:br>
            <a:r>
              <a:rPr lang="fr-FR" dirty="0">
                <a:solidFill>
                  <a:schemeClr val="bg1">
                    <a:lumMod val="50000"/>
                  </a:schemeClr>
                </a:solidFill>
                <a:ea typeface="Times New Roman" panose="02020603050405020304" pitchFamily="18" charset="0"/>
                <a:cs typeface="Calibri" panose="020F0502020204030204" pitchFamily="34" charset="0"/>
              </a:rPr>
              <a:t> </a:t>
            </a:r>
            <a:endParaRPr lang="en-US" dirty="0">
              <a:solidFill>
                <a:schemeClr val="bg1">
                  <a:lumMod val="50000"/>
                </a:schemeClr>
              </a:solidFill>
              <a:ea typeface="Times New Roman" panose="02020603050405020304" pitchFamily="18" charset="0"/>
              <a:cs typeface="Calibri" panose="020F0502020204030204" pitchFamily="34" charset="0"/>
            </a:endParaRPr>
          </a:p>
          <a:p>
            <a:pPr marL="285750" indent="-285750">
              <a:lnSpc>
                <a:spcPct val="100000"/>
              </a:lnSpc>
              <a:buFont typeface="Arial" panose="020B0604020202020204" pitchFamily="34" charset="0"/>
              <a:buChar char="•"/>
            </a:pPr>
            <a:endParaRPr lang="fr-FR" dirty="0">
              <a:solidFill>
                <a:schemeClr val="bg1">
                  <a:lumMod val="50000"/>
                </a:schemeClr>
              </a:solidFill>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8</a:t>
            </a:fld>
            <a:endParaRPr lang="en-GB"/>
          </a:p>
        </p:txBody>
      </p:sp>
      <p:grpSp>
        <p:nvGrpSpPr>
          <p:cNvPr id="9" name="Groupe 8"/>
          <p:cNvGrpSpPr/>
          <p:nvPr/>
        </p:nvGrpSpPr>
        <p:grpSpPr>
          <a:xfrm>
            <a:off x="2761719" y="3858883"/>
            <a:ext cx="3819716" cy="2304350"/>
            <a:chOff x="0" y="0"/>
            <a:chExt cx="5086350" cy="3562350"/>
          </a:xfrm>
        </p:grpSpPr>
        <p:grpSp>
          <p:nvGrpSpPr>
            <p:cNvPr id="10" name="Groupe 9"/>
            <p:cNvGrpSpPr/>
            <p:nvPr/>
          </p:nvGrpSpPr>
          <p:grpSpPr>
            <a:xfrm>
              <a:off x="0" y="0"/>
              <a:ext cx="5086350" cy="3562350"/>
              <a:chOff x="0" y="0"/>
              <a:chExt cx="5086350" cy="3562350"/>
            </a:xfrm>
          </p:grpSpPr>
          <p:grpSp>
            <p:nvGrpSpPr>
              <p:cNvPr id="12" name="Groupe 11"/>
              <p:cNvGrpSpPr/>
              <p:nvPr/>
            </p:nvGrpSpPr>
            <p:grpSpPr>
              <a:xfrm>
                <a:off x="0" y="0"/>
                <a:ext cx="5086350" cy="3562350"/>
                <a:chOff x="0" y="0"/>
                <a:chExt cx="5086350" cy="3562350"/>
              </a:xfrm>
            </p:grpSpPr>
            <p:grpSp>
              <p:nvGrpSpPr>
                <p:cNvPr id="14" name="Groupe 13"/>
                <p:cNvGrpSpPr/>
                <p:nvPr/>
              </p:nvGrpSpPr>
              <p:grpSpPr>
                <a:xfrm>
                  <a:off x="0" y="0"/>
                  <a:ext cx="5086350" cy="3562350"/>
                  <a:chOff x="0" y="0"/>
                  <a:chExt cx="5086350" cy="3562350"/>
                </a:xfrm>
              </p:grpSpPr>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86350" cy="35623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Zone de texte 410"/>
                  <p:cNvSpPr txBox="1"/>
                  <p:nvPr/>
                </p:nvSpPr>
                <p:spPr>
                  <a:xfrm>
                    <a:off x="3105151" y="1981201"/>
                    <a:ext cx="1514473" cy="5957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400" b="1" dirty="0">
                        <a:solidFill>
                          <a:schemeClr val="bg2"/>
                        </a:solidFill>
                        <a:effectLst/>
                        <a:latin typeface="Trebuchet MS"/>
                        <a:ea typeface="Calibri"/>
                        <a:cs typeface="Times New Roman"/>
                      </a:rPr>
                      <a:t>Terril historique</a:t>
                    </a:r>
                    <a:endParaRPr lang="en-US" sz="1200" dirty="0">
                      <a:solidFill>
                        <a:schemeClr val="bg2"/>
                      </a:solidFill>
                      <a:effectLst/>
                      <a:latin typeface="Trebuchet MS"/>
                      <a:ea typeface="Calibri"/>
                      <a:cs typeface="Times New Roman"/>
                    </a:endParaRPr>
                  </a:p>
                </p:txBody>
              </p:sp>
            </p:grpSp>
            <p:sp>
              <p:nvSpPr>
                <p:cNvPr id="15" name="Zone de texte 411"/>
                <p:cNvSpPr txBox="1"/>
                <p:nvPr/>
              </p:nvSpPr>
              <p:spPr>
                <a:xfrm>
                  <a:off x="1491627" y="2105026"/>
                  <a:ext cx="1914021" cy="668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400" b="1" dirty="0">
                      <a:solidFill>
                        <a:schemeClr val="bg2"/>
                      </a:solidFill>
                      <a:effectLst/>
                      <a:latin typeface="Trebuchet MS"/>
                      <a:ea typeface="Calibri"/>
                      <a:cs typeface="Times New Roman"/>
                    </a:rPr>
                    <a:t>Usine de neutralisation</a:t>
                  </a:r>
                  <a:endParaRPr lang="en-US" sz="1200" dirty="0">
                    <a:solidFill>
                      <a:schemeClr val="bg2"/>
                    </a:solidFill>
                    <a:effectLst/>
                    <a:latin typeface="Trebuchet MS"/>
                    <a:ea typeface="Calibri"/>
                    <a:cs typeface="Times New Roman"/>
                  </a:endParaRPr>
                </a:p>
              </p:txBody>
            </p:sp>
          </p:grpSp>
          <p:sp>
            <p:nvSpPr>
              <p:cNvPr id="13" name="Zone de texte 412"/>
              <p:cNvSpPr txBox="1"/>
              <p:nvPr/>
            </p:nvSpPr>
            <p:spPr>
              <a:xfrm>
                <a:off x="1085850" y="1104900"/>
                <a:ext cx="1362788" cy="4502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400" b="1" dirty="0">
                    <a:solidFill>
                      <a:schemeClr val="bg2"/>
                    </a:solidFill>
                    <a:effectLst/>
                    <a:latin typeface="Trebuchet MS"/>
                    <a:ea typeface="Calibri"/>
                    <a:cs typeface="Times New Roman"/>
                  </a:rPr>
                  <a:t>Lagunes</a:t>
                </a:r>
                <a:endParaRPr lang="en-US" sz="1200" dirty="0">
                  <a:solidFill>
                    <a:schemeClr val="bg2"/>
                  </a:solidFill>
                  <a:effectLst/>
                  <a:latin typeface="Trebuchet MS"/>
                  <a:ea typeface="Calibri"/>
                  <a:cs typeface="Times New Roman"/>
                </a:endParaRPr>
              </a:p>
            </p:txBody>
          </p:sp>
        </p:gr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450" y="104775"/>
              <a:ext cx="514350" cy="485775"/>
            </a:xfrm>
            <a:prstGeom prst="rect">
              <a:avLst/>
            </a:prstGeom>
            <a:ln w="88900" cap="sq" cmpd="thickThin">
              <a:solidFill>
                <a:srgbClr val="000000"/>
              </a:solidFill>
              <a:prstDash val="solid"/>
              <a:miter lim="800000"/>
            </a:ln>
            <a:effectLst>
              <a:innerShdw blurRad="76200">
                <a:srgbClr val="000000"/>
              </a:innerShdw>
            </a:effectLst>
          </p:spPr>
        </p:pic>
      </p:gr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grpSp>
        <p:nvGrpSpPr>
          <p:cNvPr id="18" name="Groupe 17"/>
          <p:cNvGrpSpPr/>
          <p:nvPr/>
        </p:nvGrpSpPr>
        <p:grpSpPr>
          <a:xfrm>
            <a:off x="516895" y="3392576"/>
            <a:ext cx="4489648" cy="2696030"/>
            <a:chOff x="780728" y="1916832"/>
            <a:chExt cx="8064896" cy="4308296"/>
          </a:xfrm>
        </p:grpSpPr>
        <p:sp>
          <p:nvSpPr>
            <p:cNvPr id="19" name="Rectangle 18"/>
            <p:cNvSpPr/>
            <p:nvPr/>
          </p:nvSpPr>
          <p:spPr>
            <a:xfrm>
              <a:off x="780728" y="3140968"/>
              <a:ext cx="8064896" cy="2160240"/>
            </a:xfrm>
            <a:prstGeom prst="rect">
              <a:avLst/>
            </a:prstGeom>
            <a:solidFill>
              <a:srgbClr val="FFC000">
                <a:alpha val="22000"/>
              </a:srgbClr>
            </a:solidFill>
            <a:ln>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0728" y="1916832"/>
              <a:ext cx="2963137" cy="648072"/>
            </a:xfrm>
            <a:prstGeom prst="rect">
              <a:avLst/>
            </a:prstGeom>
            <a:solidFill>
              <a:srgbClr val="00A9CE">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lumMod val="50000"/>
                    </a:schemeClr>
                  </a:solidFill>
                </a:rPr>
                <a:t>Usine chimique de Thann</a:t>
              </a:r>
              <a:endParaRPr lang="en-US" sz="1400" b="1" dirty="0">
                <a:solidFill>
                  <a:schemeClr val="bg1">
                    <a:lumMod val="50000"/>
                  </a:schemeClr>
                </a:solidFill>
              </a:endParaRPr>
            </a:p>
          </p:txBody>
        </p:sp>
        <p:sp>
          <p:nvSpPr>
            <p:cNvPr id="21" name="Rectangle 20"/>
            <p:cNvSpPr/>
            <p:nvPr/>
          </p:nvSpPr>
          <p:spPr>
            <a:xfrm>
              <a:off x="780728" y="3951057"/>
              <a:ext cx="233727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lumMod val="50000"/>
                    </a:schemeClr>
                  </a:solidFill>
                </a:rPr>
                <a:t>Neutralisation</a:t>
              </a:r>
              <a:endParaRPr lang="en-US" sz="1400" b="1" dirty="0">
                <a:solidFill>
                  <a:schemeClr val="bg1">
                    <a:lumMod val="50000"/>
                  </a:schemeClr>
                </a:solidFill>
              </a:endParaRPr>
            </a:p>
          </p:txBody>
        </p:sp>
        <p:sp>
          <p:nvSpPr>
            <p:cNvPr id="22" name="Rectangle 21"/>
            <p:cNvSpPr/>
            <p:nvPr/>
          </p:nvSpPr>
          <p:spPr>
            <a:xfrm>
              <a:off x="3953008" y="3951057"/>
              <a:ext cx="2140045" cy="657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lumMod val="50000"/>
                    </a:schemeClr>
                  </a:solidFill>
                </a:rPr>
                <a:t>Terrils historique</a:t>
              </a:r>
              <a:endParaRPr lang="en-US" sz="1400" b="1" dirty="0">
                <a:solidFill>
                  <a:schemeClr val="bg1">
                    <a:lumMod val="50000"/>
                  </a:schemeClr>
                </a:solidFill>
              </a:endParaRPr>
            </a:p>
          </p:txBody>
        </p:sp>
        <p:sp>
          <p:nvSpPr>
            <p:cNvPr id="23" name="Rectangle 22"/>
            <p:cNvSpPr/>
            <p:nvPr/>
          </p:nvSpPr>
          <p:spPr>
            <a:xfrm>
              <a:off x="6871093" y="3951057"/>
              <a:ext cx="180000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lumMod val="50000"/>
                    </a:schemeClr>
                  </a:solidFill>
                </a:rPr>
                <a:t>L</a:t>
              </a:r>
              <a:r>
                <a:rPr lang="fr-FR" b="1" dirty="0" smtClean="0">
                  <a:solidFill>
                    <a:schemeClr val="bg1">
                      <a:lumMod val="50000"/>
                    </a:schemeClr>
                  </a:solidFill>
                </a:rPr>
                <a:t>agunes</a:t>
              </a:r>
              <a:endParaRPr lang="en-US" b="1" dirty="0">
                <a:solidFill>
                  <a:schemeClr val="bg1">
                    <a:lumMod val="50000"/>
                  </a:schemeClr>
                </a:solidFill>
              </a:endParaRPr>
            </a:p>
          </p:txBody>
        </p:sp>
        <p:sp>
          <p:nvSpPr>
            <p:cNvPr id="24" name="ZoneTexte 23"/>
            <p:cNvSpPr txBox="1"/>
            <p:nvPr/>
          </p:nvSpPr>
          <p:spPr>
            <a:xfrm>
              <a:off x="2375755" y="2661998"/>
              <a:ext cx="3320282" cy="491832"/>
            </a:xfrm>
            <a:prstGeom prst="rect">
              <a:avLst/>
            </a:prstGeom>
            <a:noFill/>
          </p:spPr>
          <p:txBody>
            <a:bodyPr wrap="square" rtlCol="0">
              <a:spAutoFit/>
            </a:bodyPr>
            <a:lstStyle/>
            <a:p>
              <a:r>
                <a:rPr lang="fr-FR" sz="1400" dirty="0" smtClean="0">
                  <a:solidFill>
                    <a:srgbClr val="7030A0"/>
                  </a:solidFill>
                </a:rPr>
                <a:t>Effluents acides</a:t>
              </a:r>
              <a:endParaRPr lang="en-US" sz="1400" dirty="0">
                <a:solidFill>
                  <a:srgbClr val="7030A0"/>
                </a:solidFill>
              </a:endParaRPr>
            </a:p>
          </p:txBody>
        </p:sp>
        <p:sp>
          <p:nvSpPr>
            <p:cNvPr id="25" name="Flèche vers le bas 24"/>
            <p:cNvSpPr/>
            <p:nvPr/>
          </p:nvSpPr>
          <p:spPr>
            <a:xfrm>
              <a:off x="1860704" y="2564904"/>
              <a:ext cx="432048" cy="1386154"/>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èche vers le bas 25"/>
            <p:cNvSpPr/>
            <p:nvPr/>
          </p:nvSpPr>
          <p:spPr>
            <a:xfrm rot="16200000">
              <a:off x="3285542" y="3891526"/>
              <a:ext cx="432047" cy="767136"/>
            </a:xfrm>
            <a:prstGeom prst="downArrow">
              <a:avLst>
                <a:gd name="adj1" fmla="val 50000"/>
                <a:gd name="adj2" fmla="val 529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èche vers le bas 26"/>
            <p:cNvSpPr/>
            <p:nvPr/>
          </p:nvSpPr>
          <p:spPr>
            <a:xfrm>
              <a:off x="1860848" y="4608131"/>
              <a:ext cx="432048" cy="1053117"/>
            </a:xfrm>
            <a:prstGeom prst="downArrow">
              <a:avLst/>
            </a:prstGeom>
            <a:solidFill>
              <a:srgbClr val="00A9CE"/>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oneTexte 27"/>
            <p:cNvSpPr txBox="1"/>
            <p:nvPr/>
          </p:nvSpPr>
          <p:spPr>
            <a:xfrm>
              <a:off x="968800" y="5733296"/>
              <a:ext cx="2775064" cy="491832"/>
            </a:xfrm>
            <a:prstGeom prst="rect">
              <a:avLst/>
            </a:prstGeom>
            <a:noFill/>
          </p:spPr>
          <p:txBody>
            <a:bodyPr wrap="square" rtlCol="0">
              <a:spAutoFit/>
            </a:bodyPr>
            <a:lstStyle/>
            <a:p>
              <a:r>
                <a:rPr lang="fr-FR" sz="1400" dirty="0" smtClean="0">
                  <a:solidFill>
                    <a:srgbClr val="00A9CE"/>
                  </a:solidFill>
                </a:rPr>
                <a:t>     Rivière Thur</a:t>
              </a:r>
              <a:endParaRPr lang="en-US" sz="1400" dirty="0">
                <a:solidFill>
                  <a:srgbClr val="00A9CE"/>
                </a:solidFill>
              </a:endParaRPr>
            </a:p>
          </p:txBody>
        </p:sp>
        <p:sp>
          <p:nvSpPr>
            <p:cNvPr id="29" name="Flèche vers le bas 28"/>
            <p:cNvSpPr/>
            <p:nvPr/>
          </p:nvSpPr>
          <p:spPr>
            <a:xfrm rot="16200000">
              <a:off x="6260597" y="3891526"/>
              <a:ext cx="432047" cy="767136"/>
            </a:xfrm>
            <a:prstGeom prst="downArrow">
              <a:avLst>
                <a:gd name="adj1" fmla="val 50000"/>
                <a:gd name="adj2" fmla="val 529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ZoneTexte 29"/>
            <p:cNvSpPr txBox="1"/>
            <p:nvPr/>
          </p:nvSpPr>
          <p:spPr>
            <a:xfrm>
              <a:off x="6093053" y="3252196"/>
              <a:ext cx="2377711" cy="590198"/>
            </a:xfrm>
            <a:prstGeom prst="rect">
              <a:avLst/>
            </a:prstGeom>
            <a:noFill/>
          </p:spPr>
          <p:txBody>
            <a:bodyPr wrap="square" rtlCol="0">
              <a:spAutoFit/>
            </a:bodyPr>
            <a:lstStyle/>
            <a:p>
              <a:r>
                <a:rPr lang="fr-FR" b="1" dirty="0" smtClean="0">
                  <a:solidFill>
                    <a:srgbClr val="FFC000"/>
                  </a:solidFill>
                </a:rPr>
                <a:t>Ochsenfeld</a:t>
              </a:r>
              <a:endParaRPr lang="en-US" b="1" dirty="0">
                <a:solidFill>
                  <a:srgbClr val="FFC000"/>
                </a:solidFill>
              </a:endParaRPr>
            </a:p>
          </p:txBody>
        </p:sp>
        <p:sp>
          <p:nvSpPr>
            <p:cNvPr id="31" name="ZoneTexte 30"/>
            <p:cNvSpPr txBox="1"/>
            <p:nvPr/>
          </p:nvSpPr>
          <p:spPr>
            <a:xfrm>
              <a:off x="3951792" y="4696583"/>
              <a:ext cx="4201898" cy="491832"/>
            </a:xfrm>
            <a:prstGeom prst="rect">
              <a:avLst/>
            </a:prstGeom>
            <a:noFill/>
          </p:spPr>
          <p:txBody>
            <a:bodyPr wrap="square" rtlCol="0">
              <a:spAutoFit/>
            </a:bodyPr>
            <a:lstStyle/>
            <a:p>
              <a:r>
                <a:rPr lang="fr-FR" sz="1400" dirty="0" smtClean="0">
                  <a:solidFill>
                    <a:srgbClr val="C00000"/>
                  </a:solidFill>
                </a:rPr>
                <a:t>Gypse rouge</a:t>
              </a:r>
              <a:endParaRPr lang="en-US" sz="1400" dirty="0">
                <a:solidFill>
                  <a:srgbClr val="C00000"/>
                </a:solidFill>
              </a:endParaRPr>
            </a:p>
          </p:txBody>
        </p:sp>
      </p:grpSp>
    </p:spTree>
    <p:extLst>
      <p:ext uri="{BB962C8B-B14F-4D97-AF65-F5344CB8AC3E}">
        <p14:creationId xmlns:p14="http://schemas.microsoft.com/office/powerpoint/2010/main" val="346646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2800" y="586800"/>
            <a:ext cx="8431200" cy="882000"/>
          </a:xfrm>
        </p:spPr>
        <p:txBody>
          <a:bodyPr/>
          <a:lstStyle/>
          <a:p>
            <a:r>
              <a:rPr lang="fr-FR" dirty="0" smtClean="0"/>
              <a:t>Partie 2 :  Bilan de la qualité des eaux souterraines</a:t>
            </a:r>
            <a:br>
              <a:rPr lang="fr-FR" dirty="0" smtClean="0"/>
            </a:br>
            <a:r>
              <a:rPr lang="fr-FR" sz="2400" dirty="0" smtClean="0"/>
              <a:t>2.1  Contexte physique</a:t>
            </a:r>
            <a:endParaRPr lang="fr-FR" sz="2400" dirty="0"/>
          </a:p>
        </p:txBody>
      </p:sp>
      <p:sp>
        <p:nvSpPr>
          <p:cNvPr id="2" name="Espace réservé du contenu 1"/>
          <p:cNvSpPr>
            <a:spLocks noGrp="1"/>
          </p:cNvSpPr>
          <p:nvPr>
            <p:ph idx="1"/>
          </p:nvPr>
        </p:nvSpPr>
        <p:spPr>
          <a:xfrm>
            <a:off x="714374" y="1638300"/>
            <a:ext cx="8429626" cy="4527004"/>
          </a:xfrm>
        </p:spPr>
        <p:txBody>
          <a:bodyPr/>
          <a:lstStyle/>
          <a:p>
            <a:pPr algn="ctr">
              <a:lnSpc>
                <a:spcPct val="100000"/>
              </a:lnSpc>
            </a:pPr>
            <a:r>
              <a:rPr lang="fr-FR" u="sng" dirty="0" smtClean="0">
                <a:solidFill>
                  <a:srgbClr val="007367"/>
                </a:solidFill>
                <a:ea typeface="Times New Roman" panose="02020603050405020304" pitchFamily="18" charset="0"/>
                <a:cs typeface="Calibri" panose="020F0502020204030204" pitchFamily="34" charset="0"/>
              </a:rPr>
              <a:t>Contexte physique</a:t>
            </a:r>
          </a:p>
          <a:p>
            <a:pPr marL="619125" lvl="3" indent="-285750">
              <a:lnSpc>
                <a:spcPct val="100000"/>
              </a:lnSpc>
              <a:buFont typeface="Arial" panose="020B0604020202020204" pitchFamily="34" charset="0"/>
              <a:buChar char="•"/>
            </a:pPr>
            <a:r>
              <a:rPr lang="fr-FR" sz="1800" dirty="0" smtClean="0">
                <a:solidFill>
                  <a:schemeClr val="bg1">
                    <a:lumMod val="50000"/>
                  </a:schemeClr>
                </a:solidFill>
                <a:ea typeface="Times New Roman" panose="02020603050405020304" pitchFamily="18" charset="0"/>
                <a:cs typeface="Calibri" panose="020F0502020204030204" pitchFamily="34" charset="0"/>
              </a:rPr>
              <a:t>Mise en place d’une paroi de 552mètres de long ancrée dans le substratum en 1980</a:t>
            </a:r>
          </a:p>
          <a:p>
            <a:pPr marL="619125" lvl="3" indent="-285750">
              <a:lnSpc>
                <a:spcPct val="100000"/>
              </a:lnSpc>
              <a:buFont typeface="Arial" panose="020B0604020202020204" pitchFamily="34" charset="0"/>
              <a:buChar char="•"/>
            </a:pPr>
            <a:r>
              <a:rPr lang="fr-FR" sz="1800" dirty="0" smtClean="0">
                <a:solidFill>
                  <a:schemeClr val="bg1">
                    <a:lumMod val="50000"/>
                  </a:schemeClr>
                </a:solidFill>
                <a:ea typeface="Times New Roman" panose="02020603050405020304" pitchFamily="18" charset="0"/>
                <a:cs typeface="Calibri" panose="020F0502020204030204" pitchFamily="34" charset="0"/>
              </a:rPr>
              <a:t>Système de pompage des eaux en 2004</a:t>
            </a:r>
          </a:p>
          <a:p>
            <a:pPr marL="619125" lvl="3" indent="-285750">
              <a:lnSpc>
                <a:spcPct val="100000"/>
              </a:lnSpc>
              <a:buFont typeface="Arial" panose="020B0604020202020204" pitchFamily="34" charset="0"/>
              <a:buChar char="•"/>
            </a:pPr>
            <a:r>
              <a:rPr lang="fr-FR" sz="1800" dirty="0" smtClean="0">
                <a:solidFill>
                  <a:schemeClr val="bg1">
                    <a:lumMod val="50000"/>
                  </a:schemeClr>
                </a:solidFill>
                <a:ea typeface="Times New Roman" panose="02020603050405020304" pitchFamily="18" charset="0"/>
                <a:cs typeface="Calibri" panose="020F0502020204030204" pitchFamily="34" charset="0"/>
              </a:rPr>
              <a:t>Construction d’une paroi d’étanchéité en 2004 (confinement de 73ha)</a:t>
            </a:r>
          </a:p>
          <a:p>
            <a:pPr>
              <a:lnSpc>
                <a:spcPct val="100000"/>
              </a:lnSpc>
            </a:pPr>
            <a:endParaRPr lang="fr-FR" sz="2000" dirty="0">
              <a:solidFill>
                <a:schemeClr val="bg1">
                  <a:lumMod val="50000"/>
                </a:schemeClr>
              </a:solidFill>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DDE72D4D-52AD-48B7-B46E-6C578BE38761}" type="slidenum">
              <a:rPr lang="en-GB" smtClean="0"/>
              <a:pPr/>
              <a:t>9</a:t>
            </a:fld>
            <a:endParaRPr lang="en-GB"/>
          </a:p>
        </p:txBody>
      </p:sp>
      <p:sp>
        <p:nvSpPr>
          <p:cNvPr id="8" name="Rectangle 7"/>
          <p:cNvSpPr/>
          <p:nvPr/>
        </p:nvSpPr>
        <p:spPr>
          <a:xfrm>
            <a:off x="755576" y="1700808"/>
            <a:ext cx="4572000" cy="4247317"/>
          </a:xfrm>
          <a:prstGeom prst="rect">
            <a:avLst/>
          </a:prstGeom>
        </p:spPr>
        <p:txBody>
          <a:bodyPr>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681" y="3287478"/>
            <a:ext cx="4658568" cy="299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4"/>
          <p:cNvCxnSpPr/>
          <p:nvPr/>
        </p:nvCxnSpPr>
        <p:spPr>
          <a:xfrm>
            <a:off x="2915816" y="3573016"/>
            <a:ext cx="3024336" cy="1080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a:off x="2145682" y="3573016"/>
            <a:ext cx="770134" cy="1080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flipV="1">
            <a:off x="2145682" y="4653136"/>
            <a:ext cx="1634230" cy="1512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3779912" y="6093296"/>
            <a:ext cx="216024"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3999968" y="6075294"/>
            <a:ext cx="284000" cy="18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4283968" y="6084295"/>
            <a:ext cx="792088" cy="1530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5076056" y="5877272"/>
            <a:ext cx="1105072"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5940152" y="4653136"/>
            <a:ext cx="144016"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flipV="1">
            <a:off x="6084168" y="4869160"/>
            <a:ext cx="132964" cy="5400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V="1">
            <a:off x="6145124" y="5409220"/>
            <a:ext cx="72008" cy="4680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971600" y="2852936"/>
            <a:ext cx="7704856" cy="434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67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heme/theme1.xml><?xml version="1.0" encoding="utf-8"?>
<a:theme xmlns:a="http://schemas.openxmlformats.org/drawingml/2006/main" name="Cristal_PPT_template2012">
  <a:themeElements>
    <a:clrScheme name="Cristal v2">
      <a:dk1>
        <a:srgbClr val="007367"/>
      </a:dk1>
      <a:lt1>
        <a:sysClr val="window" lastClr="FFFFFF"/>
      </a:lt1>
      <a:dk2>
        <a:srgbClr val="5C7F71"/>
      </a:dk2>
      <a:lt2>
        <a:srgbClr val="000000"/>
      </a:lt2>
      <a:accent1>
        <a:srgbClr val="00AB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83E31D41E267469B55CE0BD4283E13" ma:contentTypeVersion="2" ma:contentTypeDescription="Create a new document." ma:contentTypeScope="" ma:versionID="649b4136e6377743dcbb63b14519b612">
  <xsd:schema xmlns:xsd="http://www.w3.org/2001/XMLSchema" xmlns:xs="http://www.w3.org/2001/XMLSchema" xmlns:p="http://schemas.microsoft.com/office/2006/metadata/properties" xmlns:ns2="6163e4e9-8363-40c0-b4ee-b7d2571f29d6" targetNamespace="http://schemas.microsoft.com/office/2006/metadata/properties" ma:root="true" ma:fieldsID="521b0d982faf0716f2269fbd5f5d53a4" ns2:_="">
    <xsd:import namespace="6163e4e9-8363-40c0-b4ee-b7d2571f29d6"/>
    <xsd:element name="properties">
      <xsd:complexType>
        <xsd:sequence>
          <xsd:element name="documentManagement">
            <xsd:complexType>
              <xsd:all>
                <xsd:element ref="ns2:Owner"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3e4e9-8363-40c0-b4ee-b7d2571f29d6"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 ma:index="9" nillable="true" ma:displayName="Category" ma:format="Dropdown" ma:internalName="Category">
      <xsd:simpleType>
        <xsd:restriction base="dms:Choice">
          <xsd:enumeration value="cat 1"/>
          <xsd:enumeration value="cat 2"/>
          <xsd:enumeration value="cat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6163e4e9-8363-40c0-b4ee-b7d2571f29d6">
      <UserInfo>
        <DisplayName/>
        <AccountId xsi:nil="true"/>
        <AccountType/>
      </UserInfo>
    </Owner>
    <Category xmlns="6163e4e9-8363-40c0-b4ee-b7d2571f29d6" xsi:nil="true"/>
  </documentManagement>
</p:properties>
</file>

<file path=customXml/itemProps1.xml><?xml version="1.0" encoding="utf-8"?>
<ds:datastoreItem xmlns:ds="http://schemas.openxmlformats.org/officeDocument/2006/customXml" ds:itemID="{5B1CBB3F-FF41-4A3F-9DEC-A112AF8FA492}">
  <ds:schemaRefs>
    <ds:schemaRef ds:uri="http://schemas.microsoft.com/sharepoint/v3/contenttype/forms"/>
  </ds:schemaRefs>
</ds:datastoreItem>
</file>

<file path=customXml/itemProps2.xml><?xml version="1.0" encoding="utf-8"?>
<ds:datastoreItem xmlns:ds="http://schemas.openxmlformats.org/officeDocument/2006/customXml" ds:itemID="{C40142AA-16D5-42CB-8F1E-7085CFB3F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3e4e9-8363-40c0-b4ee-b7d2571f2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24A332-E3C9-49FD-AC62-676D847D8A32}">
  <ds:schemaRefs>
    <ds:schemaRef ds:uri="http://purl.org/dc/elements/1.1/"/>
    <ds:schemaRef ds:uri="6163e4e9-8363-40c0-b4ee-b7d2571f29d6"/>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Cristal_PPT_template2012</Template>
  <TotalTime>3895</TotalTime>
  <Words>1384</Words>
  <Application>Microsoft Office PowerPoint</Application>
  <PresentationFormat>Affichage à l'écran (4:3)</PresentationFormat>
  <Paragraphs>465</Paragraphs>
  <Slides>24</Slides>
  <Notes>19</Notes>
  <HiddenSlides>1</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Cristal_PPT_template2012</vt:lpstr>
      <vt:lpstr>Présentation PowerPoint</vt:lpstr>
      <vt:lpstr>Bilan de l’auto-surveillance des eaux souterraines du terril de l’Ochsenfeld    </vt:lpstr>
      <vt:lpstr>Sommaire</vt:lpstr>
      <vt:lpstr>Partie 1 :  Présentation de l’entreprise 1.1  Le groupe Cristal</vt:lpstr>
      <vt:lpstr>Partie 1 :  Présentation de l’entreprise 1.2  Le site de Thann</vt:lpstr>
      <vt:lpstr>Partie 1 :  Présentation de l’entreprise 1.2  Le site de Thann</vt:lpstr>
      <vt:lpstr>Partie 1 :  Présentation de l’entreprise 1.2  Le site de Thann</vt:lpstr>
      <vt:lpstr>Partie 1 :  Présentation de l’entreprise 1.3  L’Ochsenfeld</vt:lpstr>
      <vt:lpstr>Partie 2 :  Bilan de la qualité des eaux souterraines 2.1  Contexte physique</vt:lpstr>
      <vt:lpstr>Partie 2 :  Bilan de la qualité des eaux souterraines 2.1  Contexte physique</vt:lpstr>
      <vt:lpstr>Partie 2 :  Bilan de la qualité des eaux souterraines 2.2  Contexte réglementaire</vt:lpstr>
      <vt:lpstr>Partie 2 :  Bilan de la qualité des eaux souterraines 2.3 Problématique: Réaliser un bilan plus exhaustif  </vt:lpstr>
      <vt:lpstr>Partie 2 :  Bilan de la qualité des eaux souterraines 2.4 Bilan quadriennal 2013-2016 : Résultats et limites  Première analyse des différents paramètres étudiés: - 1er graphique comportant les valeurs par groupe d’ouvrage (bilan quadriennal) - 2ième graphique  comportant l’évolution de 3 périodes: 1990-2003;2004-2012;2013-2016) - 3ième graphique éventuel pour une meilleure compréhension des valeurs - Synthèse des deux graphiques (Comparaison aux valeurs limites de potabilité, résumé de l’évolution des courbes)</vt:lpstr>
      <vt:lpstr>Partie 2 :  Bilan de la qualité des eaux souterraines 2.4 Bilan quadriennal 2013-2016 : Résultats et limites  </vt:lpstr>
      <vt:lpstr>Partie 2 :  Bilan de la qualité des eaux souterraines 2.4 Bilan quadriennal 2013-2016 : Résultats et limites  </vt:lpstr>
      <vt:lpstr>Partie 2 :  Bilan de la qualité des eaux souterraines 2.4 Bilan quadriennal 2013-2016 : Résultats et limites  </vt:lpstr>
      <vt:lpstr>Partie 2 :  Bilan de la qualité des eaux souterraines 2.5 Bilan de la qualité des eaux souterraines 1990-2017 Exemple des chlorures </vt:lpstr>
      <vt:lpstr>Partie 2 :  Bilan de la qualité des eaux souterraines 2.6 Comparatif du bilan avec la modélisation   </vt:lpstr>
      <vt:lpstr>Partie 2 :  Bilan de la qualité des eaux souterraines 2.6 Comparatif du bilan avec la modélisation   </vt:lpstr>
      <vt:lpstr>Partie 3 :  Conclusion 3.1 Conclusion de la mission   </vt:lpstr>
      <vt:lpstr>Partie 3 :  Conclusion 3.2 Perspective de la mission   </vt:lpstr>
      <vt:lpstr>Partie 3 :  Conclusion 3.3 Conclusion personnelle   </vt:lpstr>
      <vt:lpstr>REMERCIEMENTS    </vt:lpstr>
      <vt:lpstr>Présentation PowerPoint</vt:lpstr>
    </vt:vector>
  </TitlesOfParts>
  <Company>Cristalglobal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text</dc:title>
  <dc:creator>Thomas Juillard</dc:creator>
  <cp:lastModifiedBy>Francois Charles</cp:lastModifiedBy>
  <cp:revision>245</cp:revision>
  <cp:lastPrinted>2017-06-21T08:40:14Z</cp:lastPrinted>
  <dcterms:created xsi:type="dcterms:W3CDTF">2013-11-14T13:45:23Z</dcterms:created>
  <dcterms:modified xsi:type="dcterms:W3CDTF">2017-06-21T08:44:32Z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0x010100E683E31D41E267469B55CE0BD4283E13</vt:lpwstr>
  </property>
  <property fmtid="{D5CDD505-2E9C-101B-9397-08002B2CF9AE}" pid="3" name="Order">
    <vt:r8>14800</vt:r8>
  </property>
</Properties>
</file>