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notesMasterIdLst>
    <p:notesMasterId r:id="rId16"/>
  </p:notesMasterIdLst>
  <p:handoutMasterIdLst>
    <p:handoutMasterId r:id="rId17"/>
  </p:handoutMasterIdLst>
  <p:sldIdLst>
    <p:sldId id="311" r:id="rId2"/>
    <p:sldId id="262" r:id="rId3"/>
    <p:sldId id="318" r:id="rId4"/>
    <p:sldId id="312" r:id="rId5"/>
    <p:sldId id="313" r:id="rId6"/>
    <p:sldId id="317" r:id="rId7"/>
    <p:sldId id="314" r:id="rId8"/>
    <p:sldId id="268" r:id="rId9"/>
    <p:sldId id="300" r:id="rId10"/>
    <p:sldId id="289" r:id="rId11"/>
    <p:sldId id="319" r:id="rId12"/>
    <p:sldId id="321" r:id="rId13"/>
    <p:sldId id="322" r:id="rId14"/>
    <p:sldId id="324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5128"/>
    <a:srgbClr val="996633"/>
    <a:srgbClr val="FF6600"/>
    <a:srgbClr val="C0C0C0"/>
    <a:srgbClr val="DDDDDD"/>
    <a:srgbClr val="FFD5AB"/>
    <a:srgbClr val="FF0000"/>
    <a:srgbClr val="452E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84" autoAdjust="0"/>
    <p:restoredTop sz="94660"/>
  </p:normalViewPr>
  <p:slideViewPr>
    <p:cSldViewPr showGuides="1">
      <p:cViewPr>
        <p:scale>
          <a:sx n="75" d="100"/>
          <a:sy n="75" d="100"/>
        </p:scale>
        <p:origin x="-126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0337BA-9CA6-4224-99AB-3E8D8F76F3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477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A1A7FE1-2701-458D-B57A-F3DB792A1C63}" type="datetimeFigureOut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F8C438-EB70-4FE6-86A0-15A4FBEA00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006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15963-1301-4914-ABB6-8C78595466B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4E798-75DD-4AF4-B771-AEA07AC3C3B1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62455-A1AD-476E-A60A-D6D5DE17180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fr-FR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B61B3-8445-4C0E-88A6-C798E68A42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823959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C8AE40-B3E0-44B8-A859-B6CA47E3325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D874F3-9BBB-4DE1-953E-CA1FB07A605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3469D-53B8-42D8-98CA-2B65824AD04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474C8-35BB-43E8-A2A6-01AD702E6FF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943D6-7B88-4E00-85A8-5C39E4CB7D5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97632-1422-4E11-B834-2B0A175E61B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706C3-9327-4CF4-AC6E-D4C7ECC6939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234AFC7-1782-45FA-86C3-F75C4251225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5BD2576-4044-4F46-8CEA-A105BD2ABA7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/>
          </p:cNvSpPr>
          <p:nvPr>
            <p:ph idx="4294967295"/>
          </p:nvPr>
        </p:nvSpPr>
        <p:spPr>
          <a:xfrm>
            <a:off x="0" y="692696"/>
            <a:ext cx="8964488" cy="60486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3200" b="1" dirty="0" smtClean="0">
                <a:solidFill>
                  <a:schemeClr val="tx2"/>
                </a:solidFill>
                <a:latin typeface="Arial" pitchFamily="34" charset="0"/>
              </a:rPr>
              <a:t>Enseigner le vocabulaire </a:t>
            </a:r>
            <a:r>
              <a:rPr lang="fr-FR" sz="3200" b="1" dirty="0" smtClean="0">
                <a:solidFill>
                  <a:schemeClr val="tx2"/>
                </a:solidFill>
                <a:latin typeface="Arial" pitchFamily="34" charset="0"/>
              </a:rPr>
              <a:t>de la langue amazighe à </a:t>
            </a:r>
            <a:r>
              <a:rPr lang="fr-FR" sz="3200" b="1" dirty="0" smtClean="0">
                <a:solidFill>
                  <a:schemeClr val="tx2"/>
                </a:solidFill>
                <a:latin typeface="Arial" pitchFamily="34" charset="0"/>
              </a:rPr>
              <a:t>l’école primaire :     </a:t>
            </a:r>
            <a:endParaRPr lang="fr-FR" sz="32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r>
              <a:rPr lang="fr-FR" sz="3200" b="1" dirty="0" smtClean="0">
                <a:solidFill>
                  <a:schemeClr val="tx2"/>
                </a:solidFill>
                <a:latin typeface="Arial" pitchFamily="34" charset="0"/>
              </a:rPr>
              <a:t>Pourquoi </a:t>
            </a:r>
            <a:r>
              <a:rPr lang="fr-FR" sz="3200" b="1" dirty="0" smtClean="0">
                <a:solidFill>
                  <a:schemeClr val="tx2"/>
                </a:solidFill>
                <a:latin typeface="Arial" pitchFamily="34" charset="0"/>
              </a:rPr>
              <a:t>? Comment </a:t>
            </a:r>
            <a:r>
              <a:rPr lang="fr-FR" sz="3200" b="1" dirty="0" smtClean="0">
                <a:solidFill>
                  <a:schemeClr val="tx2"/>
                </a:solidFill>
                <a:latin typeface="Arial" pitchFamily="34" charset="0"/>
              </a:rPr>
              <a:t>?</a:t>
            </a:r>
          </a:p>
          <a:p>
            <a:pPr marL="0" indent="0" algn="ctr">
              <a:buNone/>
            </a:pPr>
            <a:endParaRPr lang="fr-FR" sz="32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endParaRPr lang="fr-FR" sz="3200" b="1" dirty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endParaRPr lang="fr-FR" sz="32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endParaRPr lang="fr-FR" sz="3200" b="1" dirty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endParaRPr lang="fr-FR" sz="32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endParaRPr lang="fr-FR" sz="32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endParaRPr lang="fr-FR" sz="3200" b="1" dirty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None/>
            </a:pPr>
            <a:r>
              <a:rPr lang="fr-FR" sz="2000" dirty="0" smtClean="0">
                <a:solidFill>
                  <a:schemeClr val="tx2"/>
                </a:solidFill>
                <a:latin typeface="Arial" pitchFamily="34" charset="0"/>
              </a:rPr>
              <a:t>Abdellatif HSSAINI</a:t>
            </a:r>
            <a:br>
              <a:rPr lang="fr-FR" sz="2000" dirty="0" smtClean="0">
                <a:solidFill>
                  <a:schemeClr val="tx2"/>
                </a:solidFill>
                <a:latin typeface="Arial" pitchFamily="34" charset="0"/>
              </a:rPr>
            </a:br>
            <a:r>
              <a:rPr lang="fr-FR" sz="2000" dirty="0" smtClean="0">
                <a:solidFill>
                  <a:schemeClr val="tx2"/>
                </a:solidFill>
                <a:latin typeface="Arial" pitchFamily="34" charset="0"/>
              </a:rPr>
              <a:t>2015</a:t>
            </a:r>
            <a:endParaRPr lang="fr-FR" sz="2000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76872"/>
            <a:ext cx="5184576" cy="28506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9" name="Oval 17"/>
          <p:cNvSpPr>
            <a:spLocks noChangeArrowheads="1"/>
          </p:cNvSpPr>
          <p:nvPr/>
        </p:nvSpPr>
        <p:spPr bwMode="auto">
          <a:xfrm>
            <a:off x="3059113" y="1916113"/>
            <a:ext cx="1871662" cy="172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1400" b="1" dirty="0">
                <a:latin typeface="Calibri" pitchFamily="34" charset="0"/>
                <a:cs typeface="Calibri" pitchFamily="34" charset="0"/>
              </a:rPr>
              <a:t>Caractéristiques</a:t>
            </a:r>
          </a:p>
          <a:p>
            <a:pPr algn="ctr">
              <a:defRPr/>
            </a:pPr>
            <a:r>
              <a:rPr lang="fr-FR" sz="1400" b="1" dirty="0">
                <a:latin typeface="Calibri" pitchFamily="34" charset="0"/>
                <a:cs typeface="Calibri" pitchFamily="34" charset="0"/>
              </a:rPr>
              <a:t>formelles:</a:t>
            </a:r>
          </a:p>
          <a:p>
            <a:pPr algn="ctr">
              <a:defRPr/>
            </a:pPr>
            <a:r>
              <a:rPr lang="fr-FR" sz="1400" dirty="0">
                <a:latin typeface="Calibri" pitchFamily="34" charset="0"/>
                <a:cs typeface="Calibri" pitchFamily="34" charset="0"/>
              </a:rPr>
              <a:t>formes</a:t>
            </a:r>
          </a:p>
          <a:p>
            <a:pPr algn="ctr">
              <a:defRPr/>
            </a:pPr>
            <a:r>
              <a:rPr lang="fr-FR" sz="1400" dirty="0">
                <a:latin typeface="Calibri" pitchFamily="34" charset="0"/>
                <a:cs typeface="Calibri" pitchFamily="34" charset="0"/>
              </a:rPr>
              <a:t>sonore et </a:t>
            </a:r>
          </a:p>
          <a:p>
            <a:pPr algn="ctr">
              <a:defRPr/>
            </a:pPr>
            <a:r>
              <a:rPr lang="fr-FR" sz="1400" dirty="0">
                <a:latin typeface="Calibri" pitchFamily="34" charset="0"/>
                <a:cs typeface="Calibri" pitchFamily="34" charset="0"/>
              </a:rPr>
              <a:t>graphique</a:t>
            </a:r>
          </a:p>
        </p:txBody>
      </p:sp>
      <p:sp>
        <p:nvSpPr>
          <p:cNvPr id="85018" name="Oval 26"/>
          <p:cNvSpPr>
            <a:spLocks noChangeArrowheads="1"/>
          </p:cNvSpPr>
          <p:nvPr/>
        </p:nvSpPr>
        <p:spPr bwMode="auto">
          <a:xfrm>
            <a:off x="3779838" y="3429000"/>
            <a:ext cx="1292225" cy="121443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24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Le mot</a:t>
            </a:r>
          </a:p>
        </p:txBody>
      </p:sp>
      <p:sp>
        <p:nvSpPr>
          <p:cNvPr id="85007" name="Oval 15"/>
          <p:cNvSpPr>
            <a:spLocks noChangeArrowheads="1"/>
          </p:cNvSpPr>
          <p:nvPr/>
        </p:nvSpPr>
        <p:spPr bwMode="auto">
          <a:xfrm>
            <a:off x="4643438" y="1341438"/>
            <a:ext cx="1655762" cy="1512887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1400" b="1" dirty="0">
                <a:latin typeface="Calibri" pitchFamily="34" charset="0"/>
                <a:cs typeface="Calibri" pitchFamily="34" charset="0"/>
              </a:rPr>
              <a:t>Forme et </a:t>
            </a:r>
          </a:p>
          <a:p>
            <a:pPr algn="ctr">
              <a:defRPr/>
            </a:pPr>
            <a:r>
              <a:rPr lang="fr-FR" sz="1400" b="1" dirty="0">
                <a:latin typeface="Calibri" pitchFamily="34" charset="0"/>
                <a:cs typeface="Calibri" pitchFamily="34" charset="0"/>
              </a:rPr>
              <a:t>transformation:</a:t>
            </a:r>
          </a:p>
          <a:p>
            <a:pPr algn="ctr">
              <a:defRPr/>
            </a:pPr>
            <a:r>
              <a:rPr lang="fr-FR" sz="1400" dirty="0">
                <a:latin typeface="Calibri" pitchFamily="34" charset="0"/>
                <a:cs typeface="Calibri" pitchFamily="34" charset="0"/>
              </a:rPr>
              <a:t>dérivations</a:t>
            </a:r>
          </a:p>
          <a:p>
            <a:pPr algn="ctr">
              <a:defRPr/>
            </a:pPr>
            <a:r>
              <a:rPr lang="fr-FR" sz="1400" dirty="0">
                <a:latin typeface="Calibri" pitchFamily="34" charset="0"/>
                <a:cs typeface="Calibri" pitchFamily="34" charset="0"/>
              </a:rPr>
              <a:t>et familles</a:t>
            </a:r>
          </a:p>
          <a:p>
            <a:pPr algn="ctr">
              <a:defRPr/>
            </a:pPr>
            <a:r>
              <a:rPr lang="fr-FR" sz="1400" dirty="0">
                <a:latin typeface="Calibri" pitchFamily="34" charset="0"/>
                <a:cs typeface="Calibri" pitchFamily="34" charset="0"/>
              </a:rPr>
              <a:t>de mots.</a:t>
            </a:r>
          </a:p>
        </p:txBody>
      </p:sp>
      <p:sp>
        <p:nvSpPr>
          <p:cNvPr id="85012" name="Oval 20"/>
          <p:cNvSpPr>
            <a:spLocks noChangeArrowheads="1"/>
          </p:cNvSpPr>
          <p:nvPr/>
        </p:nvSpPr>
        <p:spPr bwMode="auto">
          <a:xfrm>
            <a:off x="6084888" y="1484313"/>
            <a:ext cx="1800225" cy="1728787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Réseaux de sens: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catégorie générique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et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champ lexical</a:t>
            </a:r>
          </a:p>
        </p:txBody>
      </p:sp>
      <p:sp>
        <p:nvSpPr>
          <p:cNvPr id="85017" name="Oval 25"/>
          <p:cNvSpPr>
            <a:spLocks noChangeArrowheads="1"/>
          </p:cNvSpPr>
          <p:nvPr/>
        </p:nvSpPr>
        <p:spPr bwMode="auto">
          <a:xfrm>
            <a:off x="7019925" y="2708275"/>
            <a:ext cx="1800225" cy="16557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Variations </a:t>
            </a:r>
          </a:p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de sens: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la polysémie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et les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contextes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d’utilisation.</a:t>
            </a:r>
          </a:p>
        </p:txBody>
      </p:sp>
      <p:sp>
        <p:nvSpPr>
          <p:cNvPr id="85011" name="Oval 19"/>
          <p:cNvSpPr>
            <a:spLocks noChangeArrowheads="1"/>
          </p:cNvSpPr>
          <p:nvPr/>
        </p:nvSpPr>
        <p:spPr bwMode="auto">
          <a:xfrm>
            <a:off x="6732588" y="4221163"/>
            <a:ext cx="1728787" cy="16573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Analogies et </a:t>
            </a:r>
          </a:p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oppositions </a:t>
            </a:r>
          </a:p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de sens: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synonymie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antonymie</a:t>
            </a:r>
          </a:p>
          <a:p>
            <a:pPr algn="ctr">
              <a:defRPr/>
            </a:pPr>
            <a:endParaRPr lang="fr-FR" sz="14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010" name="Oval 18"/>
          <p:cNvSpPr>
            <a:spLocks noChangeArrowheads="1"/>
          </p:cNvSpPr>
          <p:nvPr/>
        </p:nvSpPr>
        <p:spPr bwMode="auto">
          <a:xfrm>
            <a:off x="5364163" y="4797425"/>
            <a:ext cx="1728787" cy="16573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Le sens: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phrase de définition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et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phrase exemple</a:t>
            </a:r>
          </a:p>
          <a:p>
            <a:pPr algn="ctr">
              <a:defRPr/>
            </a:pPr>
            <a:endParaRPr lang="fr-FR" sz="14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014" name="Oval 22"/>
          <p:cNvSpPr>
            <a:spLocks noChangeArrowheads="1"/>
          </p:cNvSpPr>
          <p:nvPr/>
        </p:nvSpPr>
        <p:spPr bwMode="auto">
          <a:xfrm>
            <a:off x="3851275" y="4941888"/>
            <a:ext cx="1657350" cy="1655762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Nature du mot: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catégories 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grammaticales</a:t>
            </a:r>
          </a:p>
        </p:txBody>
      </p:sp>
      <p:sp>
        <p:nvSpPr>
          <p:cNvPr id="85016" name="Oval 24"/>
          <p:cNvSpPr>
            <a:spLocks noChangeArrowheads="1"/>
          </p:cNvSpPr>
          <p:nvPr/>
        </p:nvSpPr>
        <p:spPr bwMode="auto">
          <a:xfrm>
            <a:off x="1979613" y="4868863"/>
            <a:ext cx="2014537" cy="1801812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Pouvoir évocateur: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perception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et imaginaire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autour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des mots.</a:t>
            </a:r>
          </a:p>
        </p:txBody>
      </p:sp>
      <p:sp>
        <p:nvSpPr>
          <p:cNvPr id="85013" name="Oval 21"/>
          <p:cNvSpPr>
            <a:spLocks noChangeArrowheads="1"/>
          </p:cNvSpPr>
          <p:nvPr/>
        </p:nvSpPr>
        <p:spPr bwMode="auto">
          <a:xfrm>
            <a:off x="1187450" y="3500438"/>
            <a:ext cx="1871663" cy="1728787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fr-FR" sz="1400" b="1"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Mémoire des mots: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bagage lexical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et activités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de 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mémorisation</a:t>
            </a:r>
          </a:p>
        </p:txBody>
      </p:sp>
      <p:sp>
        <p:nvSpPr>
          <p:cNvPr id="85015" name="Oval 23"/>
          <p:cNvSpPr>
            <a:spLocks noChangeArrowheads="1"/>
          </p:cNvSpPr>
          <p:nvPr/>
        </p:nvSpPr>
        <p:spPr bwMode="auto">
          <a:xfrm>
            <a:off x="900113" y="2133600"/>
            <a:ext cx="1727200" cy="16557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Vocabulaire</a:t>
            </a:r>
          </a:p>
          <a:p>
            <a:pPr algn="ctr">
              <a:defRPr/>
            </a:pPr>
            <a:r>
              <a:rPr lang="fr-FR" sz="1400">
                <a:latin typeface="Calibri" pitchFamily="34" charset="0"/>
                <a:cs typeface="Calibri" pitchFamily="34" charset="0"/>
              </a:rPr>
              <a:t>et</a:t>
            </a:r>
          </a:p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littérature</a:t>
            </a:r>
          </a:p>
          <a:p>
            <a:pPr algn="ctr">
              <a:defRPr/>
            </a:pPr>
            <a:r>
              <a:rPr lang="fr-FR" sz="1400" b="1">
                <a:latin typeface="Calibri" pitchFamily="34" charset="0"/>
                <a:cs typeface="Calibri" pitchFamily="34" charset="0"/>
              </a:rPr>
              <a:t>de jeunesse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691680" y="500063"/>
            <a:ext cx="5725840" cy="785812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fr-FR" sz="23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Comment travailler en classe?</a:t>
            </a:r>
          </a:p>
          <a:p>
            <a:pPr algn="ctr">
              <a:lnSpc>
                <a:spcPct val="90000"/>
              </a:lnSpc>
              <a:defRPr/>
            </a:pPr>
            <a:r>
              <a:rPr lang="fr-FR" sz="23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Accompagnement pédagogique</a:t>
            </a:r>
          </a:p>
          <a:p>
            <a:pPr algn="ctr">
              <a:lnSpc>
                <a:spcPct val="90000"/>
              </a:lnSpc>
              <a:defRPr/>
            </a:pPr>
            <a:endParaRPr lang="fr-FR" sz="23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fr-FR" dirty="0"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/>
          </p:cNvSpPr>
          <p:nvPr>
            <p:ph idx="1"/>
          </p:nvPr>
        </p:nvSpPr>
        <p:spPr>
          <a:xfrm>
            <a:off x="899790" y="2493913"/>
            <a:ext cx="7776666" cy="45354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Georgia" pitchFamily="18" charset="0"/>
              <a:buNone/>
            </a:pPr>
            <a:r>
              <a:rPr lang="fr-FR" sz="2000" dirty="0" smtClean="0">
                <a:latin typeface="Arial" pitchFamily="34" charset="0"/>
              </a:rPr>
              <a:t>On peut regrouper les notions lexicales en 3 domaines 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000" u="sng" dirty="0" smtClean="0">
                <a:latin typeface="Arial" pitchFamily="34" charset="0"/>
              </a:rPr>
              <a:t>Le domaine sémantique</a:t>
            </a:r>
            <a:r>
              <a:rPr lang="fr-FR" sz="2000" dirty="0" smtClean="0">
                <a:latin typeface="Arial" pitchFamily="34" charset="0"/>
              </a:rPr>
              <a:t> 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 smtClean="0">
                <a:latin typeface="Arial" pitchFamily="34" charset="0"/>
              </a:rPr>
              <a:t>Le travail sur le sens des mots est explicite dès le cycle 1.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 smtClean="0">
                <a:latin typeface="Arial" pitchFamily="34" charset="0"/>
              </a:rPr>
              <a:t>Il regroupe les notions de </a:t>
            </a:r>
            <a:r>
              <a:rPr lang="fr-FR" sz="1800" b="1" dirty="0" smtClean="0">
                <a:latin typeface="Arial" pitchFamily="34" charset="0"/>
              </a:rPr>
              <a:t>polysémie</a:t>
            </a:r>
            <a:r>
              <a:rPr lang="fr-FR" sz="1800" dirty="0" smtClean="0">
                <a:latin typeface="Arial" pitchFamily="34" charset="0"/>
              </a:rPr>
              <a:t>, de </a:t>
            </a:r>
            <a:r>
              <a:rPr lang="fr-FR" sz="1800" b="1" dirty="0" smtClean="0">
                <a:latin typeface="Arial" pitchFamily="34" charset="0"/>
              </a:rPr>
              <a:t>synonymie</a:t>
            </a:r>
            <a:r>
              <a:rPr lang="fr-FR" sz="1800" dirty="0" smtClean="0">
                <a:latin typeface="Arial" pitchFamily="34" charset="0"/>
              </a:rPr>
              <a:t>, d’</a:t>
            </a:r>
            <a:r>
              <a:rPr lang="fr-FR" sz="1800" b="1" dirty="0" smtClean="0">
                <a:latin typeface="Arial" pitchFamily="34" charset="0"/>
              </a:rPr>
              <a:t>antonymie</a:t>
            </a:r>
            <a:r>
              <a:rPr lang="fr-FR" sz="1800" dirty="0" smtClean="0">
                <a:latin typeface="Arial" pitchFamily="34" charset="0"/>
              </a:rPr>
              <a:t>, d’</a:t>
            </a:r>
            <a:r>
              <a:rPr lang="fr-FR" sz="1800" b="1" dirty="0" smtClean="0">
                <a:latin typeface="Arial" pitchFamily="34" charset="0"/>
              </a:rPr>
              <a:t>homonymie</a:t>
            </a:r>
            <a:r>
              <a:rPr lang="fr-FR" sz="1800" dirty="0" smtClean="0">
                <a:latin typeface="Arial" pitchFamily="34" charset="0"/>
              </a:rPr>
              <a:t>, de </a:t>
            </a:r>
            <a:r>
              <a:rPr lang="fr-FR" sz="1800" b="1" dirty="0" smtClean="0">
                <a:latin typeface="Arial" pitchFamily="34" charset="0"/>
              </a:rPr>
              <a:t>sens propre/figuré</a:t>
            </a:r>
            <a:r>
              <a:rPr lang="fr-FR" sz="1800" dirty="0" smtClean="0">
                <a:latin typeface="Arial" pitchFamily="34" charset="0"/>
              </a:rPr>
              <a:t> et de </a:t>
            </a:r>
            <a:r>
              <a:rPr lang="fr-FR" sz="1800" b="1" dirty="0" smtClean="0">
                <a:latin typeface="Arial" pitchFamily="34" charset="0"/>
              </a:rPr>
              <a:t>champ lexical</a:t>
            </a:r>
            <a:r>
              <a:rPr lang="fr-FR" sz="1800" dirty="0" smtClean="0">
                <a:latin typeface="Arial" pitchFamily="34" charset="0"/>
              </a:rPr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000" u="sng" dirty="0" smtClean="0">
                <a:latin typeface="Arial" pitchFamily="34" charset="0"/>
              </a:rPr>
              <a:t>Le domaine morphologique :</a:t>
            </a:r>
            <a:r>
              <a:rPr lang="fr-FR" sz="2000" dirty="0" smtClean="0">
                <a:latin typeface="Arial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 smtClean="0">
                <a:latin typeface="Arial" pitchFamily="34" charset="0"/>
              </a:rPr>
              <a:t>Le travail sur la formation des mots (</a:t>
            </a:r>
            <a:r>
              <a:rPr lang="fr-FR" sz="1800" b="1" dirty="0" smtClean="0">
                <a:latin typeface="Arial" pitchFamily="34" charset="0"/>
              </a:rPr>
              <a:t>dérivation</a:t>
            </a:r>
            <a:r>
              <a:rPr lang="fr-FR" sz="1800" dirty="0" smtClean="0">
                <a:latin typeface="Arial" pitchFamily="34" charset="0"/>
              </a:rPr>
              <a:t>, </a:t>
            </a:r>
            <a:r>
              <a:rPr lang="fr-FR" sz="1800" b="1" dirty="0" smtClean="0">
                <a:latin typeface="Arial" pitchFamily="34" charset="0"/>
              </a:rPr>
              <a:t>familles des mots</a:t>
            </a:r>
            <a:r>
              <a:rPr lang="fr-FR" sz="1800" dirty="0" smtClean="0">
                <a:latin typeface="Arial" pitchFamily="34" charset="0"/>
              </a:rPr>
              <a:t>, </a:t>
            </a:r>
            <a:r>
              <a:rPr lang="fr-FR" sz="1800" b="1" dirty="0" smtClean="0">
                <a:latin typeface="Arial" pitchFamily="34" charset="0"/>
              </a:rPr>
              <a:t>mots composés</a:t>
            </a:r>
            <a:r>
              <a:rPr lang="fr-FR" sz="1800" dirty="0" smtClean="0">
                <a:latin typeface="Arial" pitchFamily="34" charset="0"/>
              </a:rPr>
              <a:t>)</a:t>
            </a:r>
            <a:endParaRPr lang="fr-FR" sz="1600" dirty="0" smtClean="0">
              <a:latin typeface="Arial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339975" y="692150"/>
            <a:ext cx="5616575" cy="1066800"/>
          </a:xfrm>
          <a:prstGeom prst="rect">
            <a:avLst/>
          </a:prstGeom>
          <a:noFill/>
          <a:ln w="57150">
            <a:solidFill>
              <a:srgbClr val="2B4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marL="365125" indent="-255588" algn="r"/>
            <a:r>
              <a:rPr lang="fr-FR" sz="2400" b="1">
                <a:solidFill>
                  <a:schemeClr val="tx2"/>
                </a:solidFill>
                <a:latin typeface="Georgia" pitchFamily="18" charset="0"/>
              </a:rPr>
              <a:t>L’enseignement du vocabulaire</a:t>
            </a:r>
            <a:br>
              <a:rPr lang="fr-FR" sz="2400" b="1">
                <a:solidFill>
                  <a:schemeClr val="tx2"/>
                </a:solidFill>
                <a:latin typeface="Georgia" pitchFamily="18" charset="0"/>
              </a:rPr>
            </a:br>
            <a:r>
              <a:rPr lang="fr-FR" sz="2400" b="1">
                <a:solidFill>
                  <a:schemeClr val="tx2"/>
                </a:solidFill>
                <a:latin typeface="Georgia" pitchFamily="18" charset="0"/>
              </a:rPr>
              <a:t>Les notions à enseigner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>
                <a:latin typeface="Arial" pitchFamily="34" charset="0"/>
              </a:rPr>
              <a:t>Un mot doit être présenté en général une dizaine de fois avant d’être stocké en mémoire et réutilisable (importance du jeu).</a:t>
            </a:r>
          </a:p>
          <a:p>
            <a:r>
              <a:rPr lang="fr-FR" sz="2000" dirty="0" smtClean="0">
                <a:latin typeface="Arial" pitchFamily="34" charset="0"/>
              </a:rPr>
              <a:t>Commencer par une première présentation en contexte faisant sens</a:t>
            </a:r>
          </a:p>
          <a:p>
            <a:r>
              <a:rPr lang="fr-FR" sz="2000" dirty="0" smtClean="0">
                <a:latin typeface="Arial" pitchFamily="34" charset="0"/>
              </a:rPr>
              <a:t>Suivre par un processus de </a:t>
            </a:r>
            <a:r>
              <a:rPr lang="fr-FR" sz="2000" dirty="0" err="1" smtClean="0">
                <a:latin typeface="Arial" pitchFamily="34" charset="0"/>
              </a:rPr>
              <a:t>décontextualisation</a:t>
            </a:r>
            <a:r>
              <a:rPr lang="fr-FR" sz="2000" dirty="0" smtClean="0">
                <a:latin typeface="Arial" pitchFamily="34" charset="0"/>
              </a:rPr>
              <a:t> </a:t>
            </a:r>
            <a:endParaRPr lang="fr-FR" sz="2000" dirty="0" smtClean="0">
              <a:latin typeface="Arial" pitchFamily="34" charset="0"/>
            </a:endParaRPr>
          </a:p>
          <a:p>
            <a:r>
              <a:rPr lang="fr-FR" sz="2000" dirty="0" smtClean="0">
                <a:latin typeface="Arial" pitchFamily="34" charset="0"/>
              </a:rPr>
              <a:t>Terminer </a:t>
            </a:r>
            <a:r>
              <a:rPr lang="fr-FR" sz="2000" dirty="0" smtClean="0">
                <a:latin typeface="Arial" pitchFamily="34" charset="0"/>
              </a:rPr>
              <a:t>par une phase de </a:t>
            </a:r>
            <a:r>
              <a:rPr lang="fr-FR" sz="2000" dirty="0" err="1" smtClean="0">
                <a:latin typeface="Arial" pitchFamily="34" charset="0"/>
              </a:rPr>
              <a:t>recontextualisation</a:t>
            </a:r>
            <a:r>
              <a:rPr lang="fr-FR" sz="2000" dirty="0" smtClean="0">
                <a:latin typeface="Arial" pitchFamily="34" charset="0"/>
              </a:rPr>
              <a:t>.</a:t>
            </a:r>
            <a:endParaRPr lang="fr-FR" sz="2000" dirty="0" smtClean="0">
              <a:latin typeface="Arial" pitchFamily="34" charset="0"/>
            </a:endParaRPr>
          </a:p>
          <a:p>
            <a:r>
              <a:rPr lang="fr-FR" sz="2000" dirty="0" smtClean="0">
                <a:latin typeface="Arial" pitchFamily="34" charset="0"/>
              </a:rPr>
              <a:t>Travailler sur les mots les plus </a:t>
            </a:r>
            <a:r>
              <a:rPr lang="fr-FR" sz="2000" dirty="0" smtClean="0">
                <a:latin typeface="Arial" pitchFamily="34" charset="0"/>
              </a:rPr>
              <a:t>fréquents.</a:t>
            </a:r>
            <a:endParaRPr lang="fr-FR" sz="2000" dirty="0" smtClean="0">
              <a:latin typeface="Arial" pitchFamily="34" charset="0"/>
            </a:endParaRPr>
          </a:p>
          <a:p>
            <a:r>
              <a:rPr lang="fr-FR" sz="2000" dirty="0" smtClean="0">
                <a:latin typeface="Arial" pitchFamily="34" charset="0"/>
              </a:rPr>
              <a:t>Ne pas se concentrer uniquement sur les noms mais explorer aussi les verbes et les adjectifs.</a:t>
            </a:r>
          </a:p>
          <a:p>
            <a:r>
              <a:rPr lang="fr-FR" sz="2000" dirty="0" smtClean="0">
                <a:latin typeface="Arial" pitchFamily="34" charset="0"/>
              </a:rPr>
              <a:t>On ne peut réactiver que ce qui a été stocké d’où l’importance des </a:t>
            </a:r>
            <a:r>
              <a:rPr lang="fr-FR" sz="2000" b="1" dirty="0" smtClean="0">
                <a:latin typeface="Arial" pitchFamily="34" charset="0"/>
              </a:rPr>
              <a:t>outils </a:t>
            </a:r>
            <a:r>
              <a:rPr lang="fr-FR" sz="2000" dirty="0" smtClean="0">
                <a:latin typeface="Arial" pitchFamily="34" charset="0"/>
              </a:rPr>
              <a:t>pour fixer le vocabulaire.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692275" y="764704"/>
            <a:ext cx="6696075" cy="1066800"/>
          </a:xfrm>
          <a:prstGeom prst="rect">
            <a:avLst/>
          </a:prstGeom>
          <a:noFill/>
          <a:ln w="57150">
            <a:solidFill>
              <a:srgbClr val="2B4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marL="365125" indent="-255588" algn="r"/>
            <a:r>
              <a:rPr lang="fr-FR" sz="2400" b="1">
                <a:solidFill>
                  <a:schemeClr val="tx2"/>
                </a:solidFill>
                <a:latin typeface="Georgia" pitchFamily="18" charset="0"/>
              </a:rPr>
              <a:t>L’enseignement du vocabulaire</a:t>
            </a:r>
            <a:br>
              <a:rPr lang="fr-FR" sz="2400" b="1">
                <a:solidFill>
                  <a:schemeClr val="tx2"/>
                </a:solidFill>
                <a:latin typeface="Georgia" pitchFamily="18" charset="0"/>
              </a:rPr>
            </a:br>
            <a:r>
              <a:rPr lang="fr-FR" sz="2400" b="1">
                <a:solidFill>
                  <a:schemeClr val="tx2"/>
                </a:solidFill>
                <a:latin typeface="Georgia" pitchFamily="18" charset="0"/>
              </a:rPr>
              <a:t>organiser une séquence de vocabulaire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/>
          </p:cNvSpPr>
          <p:nvPr>
            <p:ph idx="1"/>
          </p:nvPr>
        </p:nvSpPr>
        <p:spPr>
          <a:xfrm>
            <a:off x="395288" y="1989138"/>
            <a:ext cx="8229600" cy="4324350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Arial" pitchFamily="34" charset="0"/>
              </a:rPr>
              <a:t>Les dictionnaires</a:t>
            </a:r>
          </a:p>
          <a:p>
            <a:r>
              <a:rPr lang="fr-FR" sz="2400" dirty="0" smtClean="0">
                <a:latin typeface="Arial" pitchFamily="34" charset="0"/>
              </a:rPr>
              <a:t>Les carnets, répertoires et classeurs :</a:t>
            </a:r>
          </a:p>
          <a:p>
            <a:pPr>
              <a:buFontTx/>
              <a:buNone/>
            </a:pPr>
            <a:r>
              <a:rPr lang="fr-FR" sz="2400" dirty="0" smtClean="0">
                <a:latin typeface="Arial" pitchFamily="34" charset="0"/>
              </a:rPr>
              <a:t>   </a:t>
            </a:r>
            <a:endParaRPr lang="fr-FR" sz="2400" dirty="0" smtClean="0">
              <a:latin typeface="Arial" pitchFamily="34" charset="0"/>
            </a:endParaRPr>
          </a:p>
          <a:p>
            <a:endParaRPr lang="fr-FR" sz="2000" dirty="0" smtClean="0">
              <a:latin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63713" y="836613"/>
            <a:ext cx="6119812" cy="1066800"/>
          </a:xfrm>
          <a:prstGeom prst="rect">
            <a:avLst/>
          </a:prstGeom>
          <a:noFill/>
          <a:ln w="57150">
            <a:solidFill>
              <a:srgbClr val="2B4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marL="365125" indent="-255588" algn="r"/>
            <a:r>
              <a:rPr lang="fr-FR" sz="2400" b="1">
                <a:solidFill>
                  <a:schemeClr val="tx2"/>
                </a:solidFill>
                <a:latin typeface="Georgia" pitchFamily="18" charset="0"/>
              </a:rPr>
              <a:t>L’enseignement du vocabulaire</a:t>
            </a:r>
            <a:br>
              <a:rPr lang="fr-FR" sz="2400" b="1">
                <a:solidFill>
                  <a:schemeClr val="tx2"/>
                </a:solidFill>
                <a:latin typeface="Georgia" pitchFamily="18" charset="0"/>
              </a:rPr>
            </a:br>
            <a:r>
              <a:rPr lang="fr-FR" sz="2400" b="1">
                <a:solidFill>
                  <a:schemeClr val="tx2"/>
                </a:solidFill>
                <a:latin typeface="Georgia" pitchFamily="18" charset="0"/>
              </a:rPr>
              <a:t>Les outils pour fixer le vocabulaire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2627313" y="692150"/>
            <a:ext cx="5986462" cy="1066800"/>
          </a:xfr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r"/>
            <a:r>
              <a:rPr lang="fr-FR" sz="2400" b="1" smtClean="0">
                <a:latin typeface="Georgia" pitchFamily="18" charset="0"/>
              </a:rPr>
              <a:t>L’enseignement du vocabulaire</a:t>
            </a:r>
            <a:br>
              <a:rPr lang="fr-FR" sz="2400" b="1" smtClean="0">
                <a:latin typeface="Georgia" pitchFamily="18" charset="0"/>
              </a:rPr>
            </a:br>
            <a:r>
              <a:rPr lang="fr-FR" sz="2400" b="1" smtClean="0">
                <a:latin typeface="Georgia" pitchFamily="18" charset="0"/>
              </a:rPr>
              <a:t>Les outils pour fixer le vocabulaire</a:t>
            </a: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24350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Arial" pitchFamily="34" charset="0"/>
              </a:rPr>
              <a:t>Les listes :</a:t>
            </a:r>
          </a:p>
          <a:p>
            <a:pPr>
              <a:buFont typeface="Georgia" pitchFamily="18" charset="0"/>
              <a:buNone/>
            </a:pPr>
            <a:r>
              <a:rPr lang="fr-FR" sz="2000" dirty="0" smtClean="0">
                <a:latin typeface="Arial" pitchFamily="34" charset="0"/>
              </a:rPr>
              <a:t>Elles doivent être organisées suivant des principes clairs :</a:t>
            </a:r>
          </a:p>
          <a:p>
            <a:pPr>
              <a:buFont typeface="Georgia" pitchFamily="18" charset="0"/>
              <a:buNone/>
            </a:pPr>
            <a:r>
              <a:rPr lang="fr-FR" sz="2000" dirty="0" smtClean="0">
                <a:latin typeface="Arial" pitchFamily="34" charset="0"/>
              </a:rPr>
              <a:t>- Des listes thématiques reprenant un champ lexical</a:t>
            </a:r>
          </a:p>
          <a:p>
            <a:pPr>
              <a:buFontTx/>
              <a:buChar char="-"/>
            </a:pPr>
            <a:r>
              <a:rPr lang="fr-FR" sz="2000" dirty="0" smtClean="0">
                <a:latin typeface="Arial" pitchFamily="34" charset="0"/>
              </a:rPr>
              <a:t>Des listes familles de </a:t>
            </a:r>
            <a:r>
              <a:rPr lang="fr-FR" sz="2000" dirty="0" smtClean="0">
                <a:latin typeface="Arial" pitchFamily="34" charset="0"/>
              </a:rPr>
              <a:t>mots</a:t>
            </a:r>
          </a:p>
          <a:p>
            <a:pPr>
              <a:buFontTx/>
              <a:buChar char="-"/>
            </a:pPr>
            <a:r>
              <a:rPr lang="fr-FR" sz="2000" dirty="0" smtClean="0">
                <a:latin typeface="Arial" pitchFamily="34" charset="0"/>
              </a:rPr>
              <a:t>Des </a:t>
            </a:r>
            <a:r>
              <a:rPr lang="fr-FR" sz="2000" dirty="0" smtClean="0">
                <a:latin typeface="Arial" pitchFamily="34" charset="0"/>
              </a:rPr>
              <a:t>listes affixales autour d’un préfixe ou d’un </a:t>
            </a:r>
            <a:r>
              <a:rPr lang="fr-FR" sz="2000" dirty="0" smtClean="0">
                <a:latin typeface="Arial" pitchFamily="34" charset="0"/>
              </a:rPr>
              <a:t>suffixe</a:t>
            </a:r>
            <a:endParaRPr lang="fr-FR" sz="2000" dirty="0" smtClean="0">
              <a:latin typeface="Arial" pitchFamily="34" charset="0"/>
            </a:endParaRPr>
          </a:p>
          <a:p>
            <a:pPr>
              <a:buFontTx/>
              <a:buNone/>
            </a:pPr>
            <a:endParaRPr lang="fr-FR" sz="2400" dirty="0" smtClean="0">
              <a:latin typeface="Arial" pitchFamily="34" charset="0"/>
            </a:endParaRPr>
          </a:p>
          <a:p>
            <a:pPr>
              <a:buFontTx/>
              <a:buNone/>
            </a:pPr>
            <a:r>
              <a:rPr lang="fr-FR" sz="2400" dirty="0" smtClean="0">
                <a:latin typeface="Arial" pitchFamily="34" charset="0"/>
              </a:rPr>
              <a:t>Des outils récapitulatifs :</a:t>
            </a:r>
          </a:p>
          <a:p>
            <a:pPr>
              <a:buFontTx/>
              <a:buNone/>
            </a:pPr>
            <a:r>
              <a:rPr lang="fr-FR" sz="2400" dirty="0" smtClean="0">
                <a:latin typeface="Arial" pitchFamily="34" charset="0"/>
              </a:rPr>
              <a:t>- </a:t>
            </a:r>
            <a:r>
              <a:rPr lang="fr-FR" sz="2000" dirty="0" smtClean="0">
                <a:latin typeface="Arial" pitchFamily="34" charset="0"/>
              </a:rPr>
              <a:t>Ils réunissent en un seul lieu les éléments lexicaux travaillés et les listes créées sous forme d’affiche collective ou de fiche individuelle.</a:t>
            </a:r>
            <a:endParaRPr lang="fr-FR" sz="24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11413" y="908050"/>
            <a:ext cx="6286500" cy="1071563"/>
          </a:xfrm>
          <a:ln w="5715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r" eaLnBrk="1" hangingPunct="1">
              <a:buFontTx/>
              <a:buNone/>
              <a:defRPr/>
            </a:pPr>
            <a:r>
              <a:rPr lang="fr-FR" sz="2400" b="1" dirty="0" smtClean="0">
                <a:solidFill>
                  <a:srgbClr val="2B4A5E"/>
                </a:solidFill>
              </a:rPr>
              <a:t>L’enseignement du vocabulaire</a:t>
            </a:r>
          </a:p>
          <a:p>
            <a:pPr algn="r" eaLnBrk="1" hangingPunct="1">
              <a:buFontTx/>
              <a:buNone/>
              <a:defRPr/>
            </a:pPr>
            <a:r>
              <a:rPr lang="fr-FR" sz="2400" b="1" dirty="0" smtClean="0">
                <a:solidFill>
                  <a:srgbClr val="2B4A5E"/>
                </a:solidFill>
              </a:rPr>
              <a:t>Les enjeux</a:t>
            </a:r>
            <a:endParaRPr lang="fr-FR" sz="18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68313" y="2357438"/>
            <a:ext cx="8424862" cy="3951287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fr-FR" sz="2800" dirty="0">
                <a:latin typeface="Arial" charset="0"/>
              </a:rPr>
              <a:t>« </a:t>
            </a:r>
            <a:r>
              <a:rPr lang="fr-FR" sz="2800" b="1" i="1" dirty="0">
                <a:latin typeface="Arial" charset="0"/>
              </a:rPr>
              <a:t>L’acquisition du vocabulaire</a:t>
            </a:r>
            <a:r>
              <a:rPr lang="fr-FR" sz="2800" i="1" dirty="0">
                <a:latin typeface="Arial" charset="0"/>
              </a:rPr>
              <a:t> accroît la capacité de l’élève à se repérer dans le monde qui l’entoure, à mettre des mots sur ses expériences, ses opinions et ses sentiments, à comprendre ce qu’il écoute et ce qu’il lit, à s’exprimer de façon précise et correcte à l’oral comme à l’écrit.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fr-FR" sz="2800" i="1" dirty="0">
                <a:latin typeface="Arial" charset="0"/>
              </a:rPr>
              <a:t>   Ce domaine doit faire l’objet d’un enseignement spécifique, progressif et transversal.</a:t>
            </a:r>
            <a:r>
              <a:rPr lang="fr-FR" sz="2800" dirty="0">
                <a:latin typeface="Arial" charset="0"/>
              </a:rPr>
              <a:t> »</a:t>
            </a:r>
          </a:p>
          <a:p>
            <a:pPr marL="342900" indent="-342900" algn="r">
              <a:lnSpc>
                <a:spcPct val="90000"/>
              </a:lnSpc>
              <a:spcBef>
                <a:spcPct val="20000"/>
              </a:spcBef>
              <a:defRPr/>
            </a:pPr>
            <a:endParaRPr lang="fr-FR" sz="1400" i="1" dirty="0">
              <a:latin typeface="Arial" charset="0"/>
            </a:endParaRPr>
          </a:p>
          <a:p>
            <a:pPr marL="342900" indent="-342900" algn="r">
              <a:lnSpc>
                <a:spcPct val="90000"/>
              </a:lnSpc>
              <a:spcBef>
                <a:spcPct val="20000"/>
              </a:spcBef>
              <a:defRPr/>
            </a:pPr>
            <a:r>
              <a:rPr lang="fr-FR" sz="1400" i="1" dirty="0" smtClean="0">
                <a:latin typeface="Arial" charset="0"/>
              </a:rPr>
              <a:t>  </a:t>
            </a:r>
            <a:endParaRPr lang="fr-FR" sz="1400" i="1" dirty="0"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2987675" y="981075"/>
            <a:ext cx="5616575" cy="1066800"/>
          </a:xfrm>
          <a:ln w="57150">
            <a:solidFill>
              <a:srgbClr val="2B4A5E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r" eaLnBrk="1" hangingPunct="1"/>
            <a:r>
              <a:rPr lang="fr-FR" sz="2400" b="1" smtClean="0">
                <a:latin typeface="Georgia" pitchFamily="18" charset="0"/>
              </a:rPr>
              <a:t>L’enseignement du vocabulaire</a:t>
            </a:r>
            <a:br>
              <a:rPr lang="fr-FR" sz="2400" b="1" smtClean="0">
                <a:latin typeface="Georgia" pitchFamily="18" charset="0"/>
              </a:rPr>
            </a:br>
            <a:r>
              <a:rPr lang="fr-FR" sz="2400" b="1" smtClean="0">
                <a:latin typeface="Georgia" pitchFamily="18" charset="0"/>
              </a:rPr>
              <a:t>Les enjeux</a:t>
            </a:r>
          </a:p>
        </p:txBody>
      </p:sp>
      <p:sp>
        <p:nvSpPr>
          <p:cNvPr id="8194" name="Rectangle 3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941792"/>
          </a:xfrm>
        </p:spPr>
        <p:txBody>
          <a:bodyPr>
            <a:normAutofit/>
          </a:bodyPr>
          <a:lstStyle/>
          <a:p>
            <a:endParaRPr lang="fr-FR" dirty="0" smtClean="0">
              <a:latin typeface="Arial" pitchFamily="34" charset="0"/>
            </a:endParaRPr>
          </a:p>
          <a:p>
            <a:r>
              <a:rPr lang="fr-FR" dirty="0" smtClean="0">
                <a:latin typeface="Arial" pitchFamily="34" charset="0"/>
              </a:rPr>
              <a:t>Le vocabulaire est l’un des quatre domaines rentrant dans le cadre de la prévention de l’illettrisme, qui est une des priorités nationales.</a:t>
            </a:r>
          </a:p>
          <a:p>
            <a:endParaRPr lang="fr-FR" dirty="0" smtClean="0">
              <a:latin typeface="Arial" pitchFamily="34" charset="0"/>
            </a:endParaRPr>
          </a:p>
          <a:p>
            <a:r>
              <a:rPr lang="fr-FR" dirty="0" smtClean="0">
                <a:latin typeface="Arial" pitchFamily="34" charset="0"/>
              </a:rPr>
              <a:t>Paradoxe : c’est une matière peu ou mal enseignée alors même qu’elle est reconnue comme essentielle pour la réussite des élèves.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2627313" y="765175"/>
            <a:ext cx="5997575" cy="1066800"/>
          </a:xfrm>
          <a:ln w="57150">
            <a:solidFill>
              <a:srgbClr val="2B4A5E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r" eaLnBrk="1" hangingPunct="1"/>
            <a:r>
              <a:rPr lang="fr-FR" sz="2400" b="1" smtClean="0">
                <a:latin typeface="Georgia" pitchFamily="18" charset="0"/>
              </a:rPr>
              <a:t>L’enseignement du vocabulaire</a:t>
            </a:r>
            <a:br>
              <a:rPr lang="fr-FR" sz="2400" b="1" smtClean="0">
                <a:latin typeface="Georgia" pitchFamily="18" charset="0"/>
              </a:rPr>
            </a:br>
            <a:r>
              <a:rPr lang="fr-FR" sz="2400" b="1" smtClean="0">
                <a:latin typeface="Georgia" pitchFamily="18" charset="0"/>
              </a:rPr>
              <a:t>Quelques ancrages théoriques</a:t>
            </a:r>
          </a:p>
        </p:txBody>
      </p:sp>
      <p:sp>
        <p:nvSpPr>
          <p:cNvPr id="9218" name="Rectangle 3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4324350"/>
          </a:xfrm>
        </p:spPr>
        <p:txBody>
          <a:bodyPr/>
          <a:lstStyle/>
          <a:p>
            <a:endParaRPr lang="fr-FR" smtClean="0">
              <a:latin typeface="Arial" pitchFamily="34" charset="0"/>
            </a:endParaRPr>
          </a:p>
          <a:p>
            <a:r>
              <a:rPr lang="fr-FR" smtClean="0">
                <a:latin typeface="Arial" pitchFamily="34" charset="0"/>
              </a:rPr>
              <a:t>Lexique ou vocabulaire ?</a:t>
            </a:r>
          </a:p>
          <a:p>
            <a:r>
              <a:rPr lang="fr-FR" sz="2400" smtClean="0">
                <a:latin typeface="Arial" pitchFamily="34" charset="0"/>
              </a:rPr>
              <a:t>En linguistique, on fait la différence entre les 2 :</a:t>
            </a:r>
          </a:p>
          <a:p>
            <a:pPr>
              <a:buFontTx/>
              <a:buChar char="-"/>
            </a:pPr>
            <a:r>
              <a:rPr lang="fr-FR" sz="2400" u="sng" smtClean="0">
                <a:latin typeface="Arial" pitchFamily="34" charset="0"/>
              </a:rPr>
              <a:t>Lexique</a:t>
            </a:r>
            <a:r>
              <a:rPr lang="fr-FR" sz="2400" smtClean="0">
                <a:latin typeface="Arial" pitchFamily="34" charset="0"/>
              </a:rPr>
              <a:t> =</a:t>
            </a:r>
            <a:r>
              <a:rPr lang="fr-FR" smtClean="0">
                <a:latin typeface="Arial" pitchFamily="34" charset="0"/>
              </a:rPr>
              <a:t> </a:t>
            </a:r>
            <a:r>
              <a:rPr lang="fr-FR" sz="2400" smtClean="0">
                <a:latin typeface="Arial" pitchFamily="34" charset="0"/>
              </a:rPr>
              <a:t>ensemble complet des mots d’une langue</a:t>
            </a:r>
          </a:p>
          <a:p>
            <a:pPr>
              <a:buFontTx/>
              <a:buChar char="-"/>
            </a:pPr>
            <a:r>
              <a:rPr lang="fr-FR" sz="2400" u="sng" smtClean="0">
                <a:latin typeface="Arial" pitchFamily="34" charset="0"/>
              </a:rPr>
              <a:t>Vocabulaire</a:t>
            </a:r>
            <a:r>
              <a:rPr lang="fr-FR" sz="2400" smtClean="0">
                <a:latin typeface="Arial" pitchFamily="34" charset="0"/>
              </a:rPr>
              <a:t> =</a:t>
            </a:r>
            <a:r>
              <a:rPr lang="fr-FR" smtClean="0">
                <a:latin typeface="Arial" pitchFamily="34" charset="0"/>
              </a:rPr>
              <a:t> </a:t>
            </a:r>
            <a:r>
              <a:rPr lang="fr-FR" sz="2400" smtClean="0">
                <a:latin typeface="Arial" pitchFamily="34" charset="0"/>
              </a:rPr>
              <a:t>ensemble des mots utilisés par une personne</a:t>
            </a:r>
          </a:p>
          <a:p>
            <a:pPr>
              <a:buFont typeface="Georgia" pitchFamily="18" charset="0"/>
              <a:buNone/>
            </a:pPr>
            <a:r>
              <a:rPr lang="fr-FR" sz="2400" smtClean="0">
                <a:latin typeface="Arial" pitchFamily="34" charset="0"/>
              </a:rPr>
              <a:t> On peut employer indifféremment les 2 termes dans la mesure où ils sont considérés comme synonymes dans le langage courant.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mtClean="0">
                <a:latin typeface="Arial" pitchFamily="34" charset="0"/>
              </a:rPr>
              <a:t>Vocabulaire actif et passif</a:t>
            </a:r>
          </a:p>
          <a:p>
            <a:pPr>
              <a:buFontTx/>
              <a:buChar char="-"/>
            </a:pPr>
            <a:r>
              <a:rPr lang="fr-FR" sz="2400" smtClean="0">
                <a:latin typeface="Arial" pitchFamily="34" charset="0"/>
              </a:rPr>
              <a:t>Vocabulaire actif = ensemble des mots bien connus et utilisés spontanément.</a:t>
            </a:r>
          </a:p>
          <a:p>
            <a:pPr>
              <a:buFontTx/>
              <a:buChar char="-"/>
            </a:pPr>
            <a:r>
              <a:rPr lang="fr-FR" sz="2400" smtClean="0">
                <a:latin typeface="Arial" pitchFamily="34" charset="0"/>
              </a:rPr>
              <a:t>Vocabulaire passif = mots non utilisés et plus ou moins bien connus.</a:t>
            </a:r>
          </a:p>
          <a:p>
            <a:pPr>
              <a:buFontTx/>
              <a:buNone/>
            </a:pPr>
            <a:r>
              <a:rPr lang="fr-FR" sz="2400" smtClean="0">
                <a:latin typeface="Arial" pitchFamily="34" charset="0"/>
              </a:rPr>
              <a:t>La différenciation est utilisée dans les IO qui opposent le vocabulaire </a:t>
            </a:r>
            <a:r>
              <a:rPr lang="fr-FR" sz="2400" b="1" smtClean="0">
                <a:latin typeface="Arial" pitchFamily="34" charset="0"/>
              </a:rPr>
              <a:t>produit</a:t>
            </a:r>
            <a:r>
              <a:rPr lang="fr-FR" sz="2400" smtClean="0">
                <a:latin typeface="Arial" pitchFamily="34" charset="0"/>
              </a:rPr>
              <a:t> (actif) et le vocabulaire </a:t>
            </a:r>
            <a:r>
              <a:rPr lang="fr-FR" sz="2400" b="1" smtClean="0">
                <a:latin typeface="Arial" pitchFamily="34" charset="0"/>
              </a:rPr>
              <a:t>compris</a:t>
            </a:r>
            <a:r>
              <a:rPr lang="fr-FR" sz="2400" smtClean="0">
                <a:latin typeface="Arial" pitchFamily="34" charset="0"/>
              </a:rPr>
              <a:t> (passif).</a:t>
            </a:r>
          </a:p>
          <a:p>
            <a:pPr>
              <a:buFontTx/>
              <a:buNone/>
            </a:pPr>
            <a:r>
              <a:rPr lang="fr-FR" sz="2400" smtClean="0">
                <a:latin typeface="Arial" pitchFamily="34" charset="0"/>
              </a:rPr>
              <a:t>A l’école, on travaille pour rendre les mots du vocabulaire passif plus clairs et donc susceptibles d’être utilisés activement.</a:t>
            </a:r>
          </a:p>
          <a:p>
            <a:pPr>
              <a:buFontTx/>
              <a:buChar char="-"/>
            </a:pPr>
            <a:endParaRPr lang="fr-FR" sz="2400" smtClean="0">
              <a:latin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771775" y="908050"/>
            <a:ext cx="5997575" cy="1066800"/>
          </a:xfrm>
          <a:prstGeom prst="rect">
            <a:avLst/>
          </a:prstGeom>
          <a:noFill/>
          <a:ln w="57150">
            <a:solidFill>
              <a:srgbClr val="2B4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marL="365125" indent="-255588" algn="r"/>
            <a:r>
              <a:rPr lang="fr-FR" sz="2400" b="1">
                <a:solidFill>
                  <a:schemeClr val="tx2"/>
                </a:solidFill>
                <a:latin typeface="Georgia" pitchFamily="18" charset="0"/>
              </a:rPr>
              <a:t>L’enseignement du vocabulaire</a:t>
            </a:r>
            <a:br>
              <a:rPr lang="fr-FR" sz="2400" b="1">
                <a:solidFill>
                  <a:schemeClr val="tx2"/>
                </a:solidFill>
                <a:latin typeface="Georgia" pitchFamily="18" charset="0"/>
              </a:rPr>
            </a:br>
            <a:r>
              <a:rPr lang="fr-FR" sz="2400" b="1">
                <a:solidFill>
                  <a:schemeClr val="tx2"/>
                </a:solidFill>
                <a:latin typeface="Georgia" pitchFamily="18" charset="0"/>
              </a:rPr>
              <a:t>Quelques ancrages théoriques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3132138" y="1143000"/>
            <a:ext cx="5554662" cy="1066800"/>
          </a:xfrm>
        </p:spPr>
        <p:txBody>
          <a:bodyPr/>
          <a:lstStyle/>
          <a:p>
            <a:r>
              <a:rPr lang="fr-FR" sz="2400" b="1" smtClean="0">
                <a:latin typeface="Georgia" pitchFamily="18" charset="0"/>
              </a:rPr>
              <a:t/>
            </a:r>
            <a:br>
              <a:rPr lang="fr-FR" sz="2400" b="1" smtClean="0">
                <a:latin typeface="Georgia" pitchFamily="18" charset="0"/>
              </a:rPr>
            </a:br>
            <a:endParaRPr lang="fr-FR" sz="2800" b="1" smtClean="0">
              <a:latin typeface="Georgia" pitchFamily="18" charset="0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u="sng" smtClean="0">
                <a:latin typeface="Arial" pitchFamily="34" charset="0"/>
              </a:rPr>
              <a:t>Le lexique est un ensemble ouvert</a:t>
            </a:r>
            <a:r>
              <a:rPr lang="fr-FR" sz="2400" smtClean="0">
                <a:latin typeface="Arial" pitchFamily="34" charset="0"/>
              </a:rPr>
              <a:t> :</a:t>
            </a:r>
          </a:p>
          <a:p>
            <a:pPr>
              <a:buFont typeface="Georgia" pitchFamily="18" charset="0"/>
              <a:buNone/>
            </a:pPr>
            <a:r>
              <a:rPr lang="fr-FR" sz="2400" smtClean="0">
                <a:latin typeface="Arial" pitchFamily="34" charset="0"/>
              </a:rPr>
              <a:t>La langue vit et varie selon le temps, les lieux, les milieux socio - culturels, les cultures.</a:t>
            </a:r>
          </a:p>
          <a:p>
            <a:pPr>
              <a:buFont typeface="Georgia" pitchFamily="18" charset="0"/>
              <a:buNone/>
            </a:pPr>
            <a:r>
              <a:rPr lang="fr-FR" sz="2400" smtClean="0">
                <a:latin typeface="Arial" pitchFamily="34" charset="0"/>
              </a:rPr>
              <a:t>   </a:t>
            </a:r>
            <a:r>
              <a:rPr lang="fr-FR" sz="2400" u="sng" smtClean="0">
                <a:latin typeface="Arial" pitchFamily="34" charset="0"/>
              </a:rPr>
              <a:t>C’est un ensemble complexe</a:t>
            </a:r>
            <a:r>
              <a:rPr lang="fr-FR" sz="2400" smtClean="0">
                <a:latin typeface="Arial" pitchFamily="34" charset="0"/>
              </a:rPr>
              <a:t> :</a:t>
            </a:r>
          </a:p>
          <a:p>
            <a:pPr>
              <a:buFont typeface="Georgia" pitchFamily="18" charset="0"/>
              <a:buNone/>
            </a:pPr>
            <a:r>
              <a:rPr lang="fr-FR" sz="2400" smtClean="0">
                <a:latin typeface="Arial" pitchFamily="34" charset="0"/>
              </a:rPr>
              <a:t>   Il comprend des sous-ensembles :</a:t>
            </a:r>
          </a:p>
          <a:p>
            <a:pPr>
              <a:buFontTx/>
              <a:buChar char="-"/>
            </a:pPr>
            <a:r>
              <a:rPr lang="fr-FR" sz="2400" smtClean="0">
                <a:latin typeface="Arial" pitchFamily="34" charset="0"/>
              </a:rPr>
              <a:t>Un lexique général commun à tous</a:t>
            </a:r>
          </a:p>
          <a:p>
            <a:pPr>
              <a:buFontTx/>
              <a:buChar char="-"/>
            </a:pPr>
            <a:r>
              <a:rPr lang="fr-FR" sz="2400" smtClean="0">
                <a:latin typeface="Arial" pitchFamily="34" charset="0"/>
              </a:rPr>
              <a:t>Des lexiques de spécialités : la médecine, la menuiserie, le jardinage …</a:t>
            </a:r>
          </a:p>
          <a:p>
            <a:pPr>
              <a:buFont typeface="Georgia" pitchFamily="18" charset="0"/>
              <a:buNone/>
            </a:pPr>
            <a:r>
              <a:rPr lang="fr-FR" sz="2400" smtClean="0">
                <a:latin typeface="Arial" pitchFamily="34" charset="0"/>
              </a:rPr>
              <a:t>A l’école, on parle plutôt de vocabulaire spécifique (termes employés en histoire, en géométrie, en sciences …).</a:t>
            </a:r>
          </a:p>
          <a:p>
            <a:pPr>
              <a:buFont typeface="Georgia" pitchFamily="18" charset="0"/>
              <a:buNone/>
            </a:pPr>
            <a:endParaRPr lang="fr-FR" sz="2400" smtClean="0">
              <a:latin typeface="Arial" pitchFamily="34" charset="0"/>
            </a:endParaRPr>
          </a:p>
          <a:p>
            <a:pPr>
              <a:buFont typeface="Georgia" pitchFamily="18" charset="0"/>
              <a:buNone/>
            </a:pPr>
            <a:endParaRPr lang="fr-FR" sz="2400" smtClean="0">
              <a:latin typeface="Arial" pitchFamily="34" charset="0"/>
            </a:endParaRP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2987675" y="981075"/>
            <a:ext cx="5616575" cy="1066800"/>
          </a:xfrm>
          <a:prstGeom prst="rect">
            <a:avLst/>
          </a:prstGeom>
          <a:noFill/>
          <a:ln w="57150">
            <a:solidFill>
              <a:srgbClr val="2B4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marL="365125" indent="-255588" algn="r"/>
            <a:r>
              <a:rPr lang="fr-FR" sz="2400" b="1">
                <a:solidFill>
                  <a:schemeClr val="tx2"/>
                </a:solidFill>
                <a:latin typeface="Georgia" pitchFamily="18" charset="0"/>
              </a:rPr>
              <a:t>L’enseignement du vocabulaire</a:t>
            </a:r>
            <a:br>
              <a:rPr lang="fr-FR" sz="2400" b="1">
                <a:solidFill>
                  <a:schemeClr val="tx2"/>
                </a:solidFill>
                <a:latin typeface="Georgia" pitchFamily="18" charset="0"/>
              </a:rPr>
            </a:br>
            <a:r>
              <a:rPr lang="fr-FR" sz="2400" b="1">
                <a:solidFill>
                  <a:schemeClr val="tx2"/>
                </a:solidFill>
                <a:latin typeface="Georgia" pitchFamily="18" charset="0"/>
              </a:rPr>
              <a:t>Les particularités du lexique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1187276" y="980728"/>
            <a:ext cx="6769100" cy="63509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 smtClean="0">
                <a:latin typeface="Georgia" pitchFamily="18" charset="0"/>
              </a:rPr>
              <a:t>L’enseignement du vocabulaire</a:t>
            </a:r>
            <a:br>
              <a:rPr lang="fr-FR" sz="2400" b="1" dirty="0" smtClean="0">
                <a:latin typeface="Georgia" pitchFamily="18" charset="0"/>
              </a:rPr>
            </a:br>
            <a:r>
              <a:rPr lang="fr-FR" sz="2400" b="1" dirty="0" smtClean="0">
                <a:latin typeface="Georgia" pitchFamily="18" charset="0"/>
              </a:rPr>
              <a:t>Comment organiser les apprentissages ?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400" u="sng" dirty="0" smtClean="0">
                <a:latin typeface="Arial" pitchFamily="34" charset="0"/>
              </a:rPr>
              <a:t>Les champs disciplinaires :</a:t>
            </a:r>
          </a:p>
          <a:p>
            <a:pPr>
              <a:buFontTx/>
              <a:buNone/>
            </a:pPr>
            <a:r>
              <a:rPr lang="fr-FR" sz="2000" dirty="0" smtClean="0">
                <a:latin typeface="Arial" pitchFamily="34" charset="0"/>
              </a:rPr>
              <a:t>«</a:t>
            </a:r>
            <a:r>
              <a:rPr lang="fr-FR" sz="2000" dirty="0" smtClean="0">
                <a:latin typeface="Arial" pitchFamily="34" charset="0"/>
              </a:rPr>
              <a:t> tous les domaines d’enseignements contribuent au développement et à la précision du vocabulaire des élèves ». </a:t>
            </a:r>
            <a:endParaRPr lang="fr-FR" sz="2000" dirty="0" smtClean="0">
              <a:latin typeface="Arial" pitchFamily="34" charset="0"/>
            </a:endParaRPr>
          </a:p>
          <a:p>
            <a:pPr>
              <a:buFontTx/>
              <a:buNone/>
            </a:pPr>
            <a:r>
              <a:rPr lang="fr-FR" sz="2000" dirty="0" smtClean="0">
                <a:latin typeface="Arial" pitchFamily="34" charset="0"/>
              </a:rPr>
              <a:t>- </a:t>
            </a:r>
            <a:r>
              <a:rPr lang="fr-FR" sz="2400" u="sng" dirty="0" smtClean="0">
                <a:latin typeface="Arial" pitchFamily="34" charset="0"/>
              </a:rPr>
              <a:t>Les activités de lecture-écriture :</a:t>
            </a:r>
          </a:p>
          <a:p>
            <a:pPr>
              <a:buFontTx/>
              <a:buNone/>
            </a:pPr>
            <a:r>
              <a:rPr lang="fr-FR" sz="2000" dirty="0" smtClean="0">
                <a:latin typeface="Arial" pitchFamily="34" charset="0"/>
              </a:rPr>
              <a:t>« l’étude de la langue (vocabulaire, grammaire, orthographe) est conduite avec le souci de mettre en évidence ses liens avec l’expression , la compréhension et la correction rédactionnelle ».</a:t>
            </a:r>
          </a:p>
          <a:p>
            <a:pPr>
              <a:buFontTx/>
              <a:buNone/>
            </a:pPr>
            <a:r>
              <a:rPr lang="fr-FR" sz="2400" dirty="0" smtClean="0">
                <a:latin typeface="Arial" pitchFamily="34" charset="0"/>
              </a:rPr>
              <a:t>- </a:t>
            </a:r>
            <a:r>
              <a:rPr lang="fr-FR" sz="2400" u="sng" dirty="0" smtClean="0">
                <a:latin typeface="Arial" pitchFamily="34" charset="0"/>
              </a:rPr>
              <a:t>Le recours au dictionnaire </a:t>
            </a:r>
            <a:r>
              <a:rPr lang="fr-FR" sz="2400" u="sng" dirty="0" smtClean="0">
                <a:latin typeface="Arial" pitchFamily="34" charset="0"/>
              </a:rPr>
              <a:t>:</a:t>
            </a:r>
            <a:endParaRPr lang="fr-FR" sz="2400" u="sng" dirty="0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14688" y="642938"/>
            <a:ext cx="5786437" cy="857250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fr-FR" sz="2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Production des définitions</a:t>
            </a:r>
          </a:p>
          <a:p>
            <a:pPr algn="ctr">
              <a:lnSpc>
                <a:spcPct val="90000"/>
              </a:lnSpc>
              <a:defRPr/>
            </a:pPr>
            <a:r>
              <a:rPr lang="fr-FR" sz="2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Différenciation  selon </a:t>
            </a:r>
            <a:r>
              <a:rPr lang="fr-FR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les </a:t>
            </a:r>
            <a:r>
              <a:rPr lang="fr-FR" sz="2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cycles</a:t>
            </a:r>
          </a:p>
          <a:p>
            <a:pPr marL="365760" indent="-256032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fr-FR" dirty="0">
              <a:latin typeface="+mn-lt"/>
            </a:endParaRPr>
          </a:p>
        </p:txBody>
      </p:sp>
      <p:pic>
        <p:nvPicPr>
          <p:cNvPr id="8" name="Espace réservé du graphique SmartArt 7" descr="pyramide-GS.jpg"/>
          <p:cNvPicPr>
            <a:picLocks noGrp="1" noChangeAspect="1"/>
          </p:cNvPicPr>
          <p:nvPr>
            <p:ph type="dgm" idx="1"/>
          </p:nvPr>
        </p:nvPicPr>
        <p:blipFill>
          <a:blip r:embed="rId2"/>
          <a:stretch>
            <a:fillRect/>
          </a:stretch>
        </p:blipFill>
        <p:spPr>
          <a:xfrm>
            <a:off x="837633" y="1600200"/>
            <a:ext cx="7468733" cy="4525963"/>
          </a:xfrm>
          <a:ln w="28575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85938"/>
            <a:ext cx="8569325" cy="4786312"/>
          </a:xfrm>
          <a:ln w="57150"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fr-FR" sz="240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"/>
              <a:defRPr/>
            </a:pPr>
            <a:r>
              <a:rPr lang="fr-FR" sz="2400" smtClean="0"/>
              <a:t>A partir d’un corpus de mots donné, des pistes de travail pour explorer les différentes dimensions en jeu dans l’apprentissage du vocabulaire:</a:t>
            </a:r>
          </a:p>
          <a:p>
            <a:pPr marL="1123950" lvl="2" indent="-457200" eaLnBrk="1" hangingPunct="1">
              <a:spcBef>
                <a:spcPct val="0"/>
              </a:spcBef>
              <a:buFont typeface="Trebuchet MS" pitchFamily="34" charset="0"/>
              <a:buAutoNum type="arabicPeriod"/>
              <a:defRPr/>
            </a:pPr>
            <a:r>
              <a:rPr lang="fr-FR" smtClean="0">
                <a:solidFill>
                  <a:srgbClr val="002060"/>
                </a:solidFill>
              </a:rPr>
              <a:t>Cibler le vocabulaire à étudier</a:t>
            </a:r>
          </a:p>
          <a:p>
            <a:pPr marL="1123950" lvl="2" indent="-457200" eaLnBrk="1" hangingPunct="1">
              <a:spcBef>
                <a:spcPct val="0"/>
              </a:spcBef>
              <a:buFont typeface="Trebuchet MS" pitchFamily="34" charset="0"/>
              <a:buAutoNum type="arabicPeriod"/>
              <a:defRPr/>
            </a:pPr>
            <a:r>
              <a:rPr lang="fr-FR" smtClean="0">
                <a:solidFill>
                  <a:srgbClr val="002060"/>
                </a:solidFill>
              </a:rPr>
              <a:t>Diversifier les activités et les situations</a:t>
            </a:r>
          </a:p>
          <a:p>
            <a:pPr marL="1123950" lvl="2" indent="-457200" eaLnBrk="1" hangingPunct="1">
              <a:spcBef>
                <a:spcPct val="0"/>
              </a:spcBef>
              <a:buFont typeface="Trebuchet MS" pitchFamily="34" charset="0"/>
              <a:buAutoNum type="arabicPeriod"/>
              <a:defRPr/>
            </a:pPr>
            <a:r>
              <a:rPr lang="fr-FR" smtClean="0">
                <a:solidFill>
                  <a:srgbClr val="002060"/>
                </a:solidFill>
              </a:rPr>
              <a:t>Imaginer des dispositifs et des supports variés</a:t>
            </a:r>
          </a:p>
          <a:p>
            <a:pPr marL="1123950" lvl="2" indent="-457200" eaLnBrk="1" hangingPunct="1">
              <a:spcBef>
                <a:spcPct val="0"/>
              </a:spcBef>
              <a:buFont typeface="Trebuchet MS" pitchFamily="34" charset="0"/>
              <a:buAutoNum type="arabicPeriod"/>
              <a:defRPr/>
            </a:pPr>
            <a:r>
              <a:rPr lang="fr-FR" smtClean="0">
                <a:solidFill>
                  <a:srgbClr val="002060"/>
                </a:solidFill>
              </a:rPr>
              <a:t>Traiter le mot selon des points de vue différents.</a:t>
            </a:r>
          </a:p>
          <a:p>
            <a:pPr marL="1123950" lvl="2" indent="-457200" eaLnBrk="1" hangingPunct="1">
              <a:spcBef>
                <a:spcPct val="0"/>
              </a:spcBef>
              <a:buFont typeface="Trebuchet MS" pitchFamily="34" charset="0"/>
              <a:buAutoNum type="arabicPeriod"/>
              <a:defRPr/>
            </a:pPr>
            <a:endParaRPr lang="fr-FR" smtClean="0"/>
          </a:p>
          <a:p>
            <a:pPr eaLnBrk="1" hangingPunct="1">
              <a:spcBef>
                <a:spcPct val="0"/>
              </a:spcBef>
              <a:buFont typeface="Georgia" pitchFamily="18" charset="0"/>
              <a:buNone/>
              <a:defRPr/>
            </a:pPr>
            <a:endParaRPr lang="fr-FR" sz="220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57500" y="642938"/>
            <a:ext cx="6072188" cy="928687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defRPr/>
            </a:pPr>
            <a:r>
              <a:rPr lang="fr-FR" sz="23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Comment travailler en classe?</a:t>
            </a:r>
          </a:p>
          <a:p>
            <a:pPr algn="r">
              <a:lnSpc>
                <a:spcPct val="90000"/>
              </a:lnSpc>
              <a:defRPr/>
            </a:pPr>
            <a:r>
              <a:rPr lang="fr-FR" sz="23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Accompagnement pédagogique</a:t>
            </a:r>
            <a:endParaRPr lang="fr-FR" dirty="0"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1819</TotalTime>
  <Words>700</Words>
  <Application>Microsoft Office PowerPoint</Application>
  <PresentationFormat>Affichage à l'écran (4:3)</PresentationFormat>
  <Paragraphs>137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4" baseType="lpstr">
      <vt:lpstr>Arial</vt:lpstr>
      <vt:lpstr>Trebuchet MS</vt:lpstr>
      <vt:lpstr>Georgia</vt:lpstr>
      <vt:lpstr>Wingdings 2</vt:lpstr>
      <vt:lpstr>Calibri</vt:lpstr>
      <vt:lpstr>Wingdings</vt:lpstr>
      <vt:lpstr>Comic Sans MS</vt:lpstr>
      <vt:lpstr>BV_Rondes</vt:lpstr>
      <vt:lpstr>Cursive standard</vt:lpstr>
      <vt:lpstr>Débit</vt:lpstr>
      <vt:lpstr>Présentation PowerPoint</vt:lpstr>
      <vt:lpstr>Présentation PowerPoint</vt:lpstr>
      <vt:lpstr>L’enseignement du vocabulaire Les enjeux</vt:lpstr>
      <vt:lpstr>L’enseignement du vocabulaire Quelques ancrages théoriques</vt:lpstr>
      <vt:lpstr>Présentation PowerPoint</vt:lpstr>
      <vt:lpstr> </vt:lpstr>
      <vt:lpstr>L’enseignement du vocabulaire Comment organiser les apprentissages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L’enseignement du vocabulaire Les outils pour fixer le vocabulaire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   DICTIONNAIRE  des ECOLES    PRIMAIRES Une « action phare » du  projet national de  lutte contre l’illettrisme</dc:title>
  <dc:creator>Abdellatif HSSAINI</dc:creator>
  <cp:keywords>AMAZIGHE;LANGUE;LINGUISTIQUE;école;ENSEIGNEMENT;vocabulaire;MAROC;HSSAINI</cp:keywords>
  <cp:lastModifiedBy>Anir</cp:lastModifiedBy>
  <cp:revision>104</cp:revision>
  <dcterms:created xsi:type="dcterms:W3CDTF">2010-05-06T07:59:47Z</dcterms:created>
  <dcterms:modified xsi:type="dcterms:W3CDTF">2016-07-18T21:06:12Z</dcterms:modified>
</cp:coreProperties>
</file>