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1" r:id="rId1"/>
  </p:sldMasterIdLst>
  <p:notesMasterIdLst>
    <p:notesMasterId r:id="rId11"/>
  </p:notesMasterIdLst>
  <p:sldIdLst>
    <p:sldId id="325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326" r:id="rId10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600" b="1"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sz="3600" b="1"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sz="3600" b="1"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sz="3600" b="1"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sz="3600" b="1" kern="1200">
        <a:solidFill>
          <a:schemeClr val="tx1"/>
        </a:solidFill>
        <a:latin typeface="Tahoma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AEA"/>
    <a:srgbClr val="00FFFF"/>
    <a:srgbClr val="FF99FF"/>
    <a:srgbClr val="FFFFCC"/>
    <a:srgbClr val="0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692" autoAdjust="0"/>
    <p:restoredTop sz="90420" autoAdjust="0"/>
  </p:normalViewPr>
  <p:slideViewPr>
    <p:cSldViewPr showGuides="1">
      <p:cViewPr>
        <p:scale>
          <a:sx n="70" d="100"/>
          <a:sy n="70" d="100"/>
        </p:scale>
        <p:origin x="-147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0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451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pPr>
              <a:defRPr/>
            </a:pPr>
            <a:fld id="{DEAFAAC2-8247-4B78-9275-D187EE2F4B3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2264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EAFAAC2-8247-4B78-9275-D187EE2F4B3A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497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B82292-8EB0-410D-BF3F-EB3E69C837EF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9BDEDF-320D-41B6-9BF6-91162EB73C50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CC121-F79D-4BAE-9955-A9DB3BECB06E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907817-7FDD-4755-85F2-9E16C29B9737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B16704-B2FA-421A-B892-EAFDE1246BE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D42687-22F7-4067-9E0E-400676D74AE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F7707D-FAAD-4A99-9E9C-239FA2317A75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4DA02-2BCF-41A2-807C-64443F6937C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462D47-5111-448D-AA3D-84A0A27AAA2E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199D44-43A1-44BA-8589-F68A3E957EF7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480C420-C7E2-458E-93B7-748F4A9F7C7B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AB4DBBA-22CF-4541-B1AB-323D9D394AB6}" type="slidenum">
              <a:rPr lang="fr-FR" smtClean="0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2" r:id="rId1"/>
    <p:sldLayoutId id="2147483883" r:id="rId2"/>
    <p:sldLayoutId id="2147483884" r:id="rId3"/>
    <p:sldLayoutId id="2147483885" r:id="rId4"/>
    <p:sldLayoutId id="2147483886" r:id="rId5"/>
    <p:sldLayoutId id="2147483887" r:id="rId6"/>
    <p:sldLayoutId id="2147483888" r:id="rId7"/>
    <p:sldLayoutId id="2147483889" r:id="rId8"/>
    <p:sldLayoutId id="2147483890" r:id="rId9"/>
    <p:sldLayoutId id="2147483891" r:id="rId10"/>
    <p:sldLayoutId id="214748389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512" y="548680"/>
            <a:ext cx="8205788" cy="156592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fr-FR" sz="4400" b="1" dirty="0" smtClean="0">
                <a:latin typeface="Arial" pitchFamily="34" charset="0"/>
                <a:cs typeface="Arial" pitchFamily="34" charset="0"/>
              </a:rPr>
              <a:t>Enseigner la grammaire </a:t>
            </a:r>
            <a:r>
              <a:rPr lang="fr-FR" sz="4400" b="1" dirty="0" smtClean="0">
                <a:latin typeface="Arial" pitchFamily="34" charset="0"/>
                <a:cs typeface="Arial" pitchFamily="34" charset="0"/>
              </a:rPr>
              <a:t>amazighe à </a:t>
            </a:r>
            <a:r>
              <a:rPr lang="fr-FR" sz="4400" b="1" dirty="0" smtClean="0">
                <a:latin typeface="Arial" pitchFamily="34" charset="0"/>
                <a:cs typeface="Arial" pitchFamily="34" charset="0"/>
              </a:rPr>
              <a:t>l’école primaire</a:t>
            </a:r>
          </a:p>
        </p:txBody>
      </p:sp>
      <p:sp>
        <p:nvSpPr>
          <p:cNvPr id="2054" name="ZoneTexte 5"/>
          <p:cNvSpPr txBox="1">
            <a:spLocks noChangeArrowheads="1"/>
          </p:cNvSpPr>
          <p:nvPr/>
        </p:nvSpPr>
        <p:spPr bwMode="auto">
          <a:xfrm>
            <a:off x="3419872" y="6000750"/>
            <a:ext cx="223651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600" b="1">
                <a:solidFill>
                  <a:schemeClr val="tx1"/>
                </a:solidFill>
                <a:latin typeface="Tahoma" charset="0"/>
              </a:defRPr>
            </a:lvl1pPr>
            <a:lvl2pPr marL="742950" indent="-285750" eaLnBrk="0" hangingPunct="0">
              <a:defRPr sz="3600" b="1">
                <a:solidFill>
                  <a:schemeClr val="tx1"/>
                </a:solidFill>
                <a:latin typeface="Tahoma" charset="0"/>
              </a:defRPr>
            </a:lvl2pPr>
            <a:lvl3pPr marL="1143000" indent="-228600" eaLnBrk="0" hangingPunct="0">
              <a:defRPr sz="3600" b="1">
                <a:solidFill>
                  <a:schemeClr val="tx1"/>
                </a:solidFill>
                <a:latin typeface="Tahoma" charset="0"/>
              </a:defRPr>
            </a:lvl3pPr>
            <a:lvl4pPr marL="1600200" indent="-228600" eaLnBrk="0" hangingPunct="0">
              <a:defRPr sz="3600" b="1">
                <a:solidFill>
                  <a:schemeClr val="tx1"/>
                </a:solidFill>
                <a:latin typeface="Tahoma" charset="0"/>
              </a:defRPr>
            </a:lvl4pPr>
            <a:lvl5pPr marL="2057400" indent="-228600" eaLnBrk="0" hangingPunct="0">
              <a:defRPr sz="3600" b="1">
                <a:solidFill>
                  <a:schemeClr val="tx1"/>
                </a:solidFill>
                <a:latin typeface="Tahom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ahom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ahom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ahom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Tahoma" charset="0"/>
              </a:defRPr>
            </a:lvl9pPr>
          </a:lstStyle>
          <a:p>
            <a:pPr algn="ctr" eaLnBrk="1" hangingPunct="1"/>
            <a:r>
              <a:rPr lang="fr-FR" sz="1800" dirty="0" smtClean="0">
                <a:latin typeface="Arial" charset="0"/>
                <a:cs typeface="Arial" charset="0"/>
              </a:rPr>
              <a:t>Abdellatif HSSAINI</a:t>
            </a:r>
          </a:p>
          <a:p>
            <a:pPr algn="ctr" eaLnBrk="1" hangingPunct="1"/>
            <a:r>
              <a:rPr lang="fr-FR" sz="1800" dirty="0" smtClean="0">
                <a:latin typeface="Arial" charset="0"/>
                <a:cs typeface="Arial" charset="0"/>
              </a:rPr>
              <a:t>2016</a:t>
            </a:r>
            <a:endParaRPr lang="fr-FR" sz="1800" dirty="0">
              <a:latin typeface="Arial" charset="0"/>
              <a:cs typeface="Arial" charset="0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1177" y="2384098"/>
            <a:ext cx="5811143" cy="298911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-315913"/>
            <a:ext cx="9144000" cy="1371601"/>
          </a:xfrm>
        </p:spPr>
        <p:txBody>
          <a:bodyPr/>
          <a:lstStyle/>
          <a:p>
            <a:pPr eaLnBrk="1" hangingPunct="1"/>
            <a:r>
              <a:rPr lang="fr-FR" sz="4800" b="1" dirty="0" smtClean="0">
                <a:latin typeface="Comic Sans MS" pitchFamily="66" charset="0"/>
              </a:rPr>
              <a:t>Grammaire : définitions</a:t>
            </a:r>
          </a:p>
        </p:txBody>
      </p:sp>
      <p:sp>
        <p:nvSpPr>
          <p:cNvPr id="3075" name="Rectangle 6"/>
          <p:cNvSpPr>
            <a:spLocks noGrp="1" noChangeArrowheads="1"/>
          </p:cNvSpPr>
          <p:nvPr>
            <p:ph idx="1"/>
          </p:nvPr>
        </p:nvSpPr>
        <p:spPr>
          <a:xfrm>
            <a:off x="0" y="1197173"/>
            <a:ext cx="8316416" cy="6264275"/>
          </a:xfrm>
        </p:spPr>
        <p:txBody>
          <a:bodyPr>
            <a:normAutofit/>
          </a:bodyPr>
          <a:lstStyle/>
          <a:p>
            <a:pPr eaLnBrk="1" hangingPunct="1"/>
            <a:r>
              <a:rPr lang="fr-FR" sz="3200" b="1" dirty="0" smtClean="0">
                <a:latin typeface="Comic Sans MS" pitchFamily="66" charset="0"/>
              </a:rPr>
              <a:t>Ensemble des règles régissant une langue à un moment de son évolution</a:t>
            </a:r>
          </a:p>
          <a:p>
            <a:pPr eaLnBrk="1" hangingPunct="1"/>
            <a:r>
              <a:rPr lang="fr-FR" sz="3200" b="1" dirty="0" smtClean="0">
                <a:latin typeface="Comic Sans MS" pitchFamily="66" charset="0"/>
              </a:rPr>
              <a:t>Ouvrage servant à décrire les règles en usage dans une langue</a:t>
            </a:r>
          </a:p>
          <a:p>
            <a:pPr eaLnBrk="1" hangingPunct="1"/>
            <a:r>
              <a:rPr lang="fr-FR" sz="3200" b="1" dirty="0" smtClean="0">
                <a:latin typeface="Comic Sans MS" pitchFamily="66" charset="0"/>
              </a:rPr>
              <a:t>Outil d’analyse de cette langue ayant pour but de la décrire et de la comprendre pour mieux s’en servir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371600"/>
          </a:xfrm>
        </p:spPr>
        <p:txBody>
          <a:bodyPr/>
          <a:lstStyle/>
          <a:p>
            <a:pPr eaLnBrk="1" hangingPunct="1"/>
            <a:r>
              <a:rPr lang="fr-FR" sz="4000" b="1" dirty="0" smtClean="0">
                <a:latin typeface="Comic Sans MS" pitchFamily="66" charset="0"/>
              </a:rPr>
              <a:t>Relèvent de la grammaire des éléments :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0" y="1341438"/>
            <a:ext cx="9144000" cy="33115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3200" b="1" dirty="0" smtClean="0">
                <a:solidFill>
                  <a:srgbClr val="0C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de phonologie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3200" b="1" dirty="0" smtClean="0">
                <a:solidFill>
                  <a:srgbClr val="0C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de morphologie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3200" b="1" dirty="0" smtClean="0">
                <a:solidFill>
                  <a:srgbClr val="0C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de vocabulaire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3200" b="1" dirty="0" smtClean="0">
                <a:solidFill>
                  <a:srgbClr val="0C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de syntaxe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3200" b="1" dirty="0" smtClean="0">
                <a:solidFill>
                  <a:srgbClr val="0C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de conjugaison</a:t>
            </a: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79512" y="4509120"/>
            <a:ext cx="8501063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tabLst>
                <a:tab pos="7086600" algn="l"/>
              </a:tabLst>
              <a:defRPr/>
            </a:pPr>
            <a:r>
              <a:rPr lang="fr-FR" sz="3400" b="0" dirty="0">
                <a:latin typeface="Comic Sans MS" pitchFamily="66" charset="0"/>
              </a:rPr>
              <a:t>Les apprentissages en grammaire sont fortement en interaction avec d’autres domaines de l’étude de la langue.</a:t>
            </a:r>
          </a:p>
          <a:p>
            <a:pPr>
              <a:tabLst>
                <a:tab pos="7086600" algn="l"/>
              </a:tabLst>
              <a:defRPr/>
            </a:pPr>
            <a:endParaRPr lang="fr-FR" sz="3400" b="0" dirty="0"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4544" y="1440234"/>
            <a:ext cx="7703840" cy="2636838"/>
          </a:xfrm>
        </p:spPr>
        <p:txBody>
          <a:bodyPr/>
          <a:lstStyle/>
          <a:p>
            <a:pPr eaLnBrk="1" hangingPunct="1"/>
            <a:r>
              <a:rPr lang="fr-FR" sz="4000" b="1" dirty="0" smtClean="0">
                <a:latin typeface="Comic Sans MS" pitchFamily="66" charset="0"/>
              </a:rPr>
              <a:t>Problème:</a:t>
            </a:r>
            <a:br>
              <a:rPr lang="fr-FR" sz="4000" b="1" dirty="0" smtClean="0">
                <a:latin typeface="Comic Sans MS" pitchFamily="66" charset="0"/>
              </a:rPr>
            </a:br>
            <a:r>
              <a:rPr lang="fr-FR" sz="4000" b="1" dirty="0" smtClean="0">
                <a:solidFill>
                  <a:srgbClr val="FF0000"/>
                </a:solidFill>
                <a:latin typeface="Comic Sans MS" pitchFamily="66" charset="0"/>
              </a:rPr>
              <a:t>Augmentation </a:t>
            </a:r>
            <a:r>
              <a:rPr lang="fr-FR" sz="4000" b="1" dirty="0" smtClean="0">
                <a:solidFill>
                  <a:srgbClr val="FF0000"/>
                </a:solidFill>
                <a:latin typeface="Comic Sans MS" pitchFamily="66" charset="0"/>
              </a:rPr>
              <a:t>considérable du nombre</a:t>
            </a:r>
            <a:br>
              <a:rPr lang="fr-FR" sz="4000" b="1" dirty="0" smtClean="0">
                <a:solidFill>
                  <a:srgbClr val="FF0000"/>
                </a:solidFill>
                <a:latin typeface="Comic Sans MS" pitchFamily="66" charset="0"/>
              </a:rPr>
            </a:br>
            <a:r>
              <a:rPr lang="fr-FR" sz="4000" b="1" dirty="0" smtClean="0">
                <a:solidFill>
                  <a:srgbClr val="FF0000"/>
                </a:solidFill>
                <a:latin typeface="Comic Sans MS" pitchFamily="66" charset="0"/>
              </a:rPr>
              <a:t>d’erreurs orthographiques </a:t>
            </a:r>
            <a:r>
              <a:rPr lang="fr-FR" sz="4000" b="1" dirty="0" smtClean="0">
                <a:latin typeface="Comic Sans MS" pitchFamily="66" charset="0"/>
              </a:rPr>
              <a:t/>
            </a:r>
            <a:br>
              <a:rPr lang="fr-FR" sz="4000" b="1" dirty="0" smtClean="0">
                <a:latin typeface="Comic Sans MS" pitchFamily="66" charset="0"/>
              </a:rPr>
            </a:br>
            <a:endParaRPr lang="fr-FR" sz="4000" b="1" dirty="0" smtClean="0"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idx="1"/>
          </p:nvPr>
        </p:nvSpPr>
        <p:spPr>
          <a:xfrm>
            <a:off x="-36512" y="1467544"/>
            <a:ext cx="8316416" cy="6858000"/>
          </a:xfrm>
        </p:spPr>
        <p:txBody>
          <a:bodyPr>
            <a:normAutofit/>
          </a:bodyPr>
          <a:lstStyle/>
          <a:p>
            <a:pPr eaLnBrk="1" hangingPunct="1"/>
            <a:r>
              <a:rPr lang="fr-FR" sz="2800" dirty="0" smtClean="0">
                <a:latin typeface="Comic Sans MS" pitchFamily="66" charset="0"/>
              </a:rPr>
              <a:t>L’écart entre les </a:t>
            </a:r>
            <a:r>
              <a:rPr lang="fr-FR" sz="2800" dirty="0" smtClean="0">
                <a:latin typeface="Comic Sans MS" pitchFamily="66" charset="0"/>
              </a:rPr>
              <a:t>élèves</a:t>
            </a:r>
            <a:endParaRPr lang="fr-FR" sz="2800" dirty="0" smtClean="0">
              <a:latin typeface="Comic Sans MS" pitchFamily="66" charset="0"/>
            </a:endParaRPr>
          </a:p>
          <a:p>
            <a:pPr eaLnBrk="1" hangingPunct="1"/>
            <a:r>
              <a:rPr lang="fr-FR" sz="2800" dirty="0" smtClean="0">
                <a:latin typeface="Comic Sans MS" pitchFamily="66" charset="0"/>
              </a:rPr>
              <a:t>3</a:t>
            </a:r>
            <a:r>
              <a:rPr lang="fr-FR" sz="2800" baseline="30000" dirty="0" smtClean="0">
                <a:latin typeface="Comic Sans MS" pitchFamily="66" charset="0"/>
              </a:rPr>
              <a:t>ème</a:t>
            </a:r>
            <a:r>
              <a:rPr lang="fr-FR" sz="2800" dirty="0" smtClean="0">
                <a:latin typeface="Comic Sans MS" pitchFamily="66" charset="0"/>
              </a:rPr>
              <a:t> sont </a:t>
            </a:r>
            <a:r>
              <a:rPr lang="fr-FR" sz="2800" dirty="0" smtClean="0">
                <a:latin typeface="Comic Sans MS" pitchFamily="66" charset="0"/>
              </a:rPr>
              <a:t>ceux qui, avec les 4</a:t>
            </a:r>
            <a:r>
              <a:rPr lang="fr-FR" sz="2800" baseline="30000" dirty="0" smtClean="0">
                <a:latin typeface="Comic Sans MS" pitchFamily="66" charset="0"/>
              </a:rPr>
              <a:t>ème</a:t>
            </a:r>
            <a:r>
              <a:rPr lang="fr-FR" sz="2800" dirty="0" smtClean="0">
                <a:latin typeface="Comic Sans MS" pitchFamily="66" charset="0"/>
              </a:rPr>
              <a:t>, présentent la plus forte augmentation du nombre de fautes lourdes.</a:t>
            </a:r>
          </a:p>
          <a:p>
            <a:pPr eaLnBrk="1" hangingPunct="1">
              <a:buFont typeface="Wingdings" pitchFamily="2" charset="2"/>
              <a:buNone/>
            </a:pPr>
            <a:endParaRPr lang="fr-FR" sz="2800" dirty="0" smtClean="0">
              <a:latin typeface="Comic Sans MS" pitchFamily="66" charset="0"/>
            </a:endParaRPr>
          </a:p>
          <a:p>
            <a:pPr eaLnBrk="1" hangingPunct="1"/>
            <a:r>
              <a:rPr lang="fr-FR" sz="2800" dirty="0" smtClean="0">
                <a:latin typeface="Comic Sans MS" pitchFamily="66" charset="0"/>
              </a:rPr>
              <a:t>Les filles réussissent mieux que les garçons. En moyenne, les filles ont une année d’avance dans leurs compétences sur les </a:t>
            </a:r>
            <a:r>
              <a:rPr lang="fr-FR" sz="2800" dirty="0" smtClean="0">
                <a:latin typeface="Comic Sans MS" pitchFamily="66" charset="0"/>
              </a:rPr>
              <a:t>garçons.</a:t>
            </a:r>
            <a:endParaRPr lang="fr-FR" sz="2800" dirty="0" smtClean="0"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9810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4000" b="1" dirty="0" smtClean="0">
                <a:latin typeface="Comic Sans MS" pitchFamily="66" charset="0"/>
              </a:rPr>
              <a:t>Analyse qualitative des erreurs :</a:t>
            </a:r>
            <a:br>
              <a:rPr lang="fr-FR" sz="4000" b="1" dirty="0" smtClean="0">
                <a:latin typeface="Comic Sans MS" pitchFamily="66" charset="0"/>
              </a:rPr>
            </a:br>
            <a:endParaRPr lang="fr-FR" sz="4000" b="1" dirty="0" smtClean="0">
              <a:latin typeface="Comic Sans MS" pitchFamily="66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1" y="981075"/>
            <a:ext cx="8028384" cy="7677150"/>
          </a:xfrm>
        </p:spPr>
        <p:txBody>
          <a:bodyPr>
            <a:normAutofit/>
          </a:bodyPr>
          <a:lstStyle/>
          <a:p>
            <a:pPr eaLnBrk="1" hangingPunct="1"/>
            <a:r>
              <a:rPr lang="fr-FR" sz="2400" dirty="0" smtClean="0">
                <a:latin typeface="Comic Sans MS" pitchFamily="66" charset="0"/>
              </a:rPr>
              <a:t>si l’on compare les élèves </a:t>
            </a:r>
            <a:r>
              <a:rPr lang="fr-FR" sz="2400" dirty="0" smtClean="0">
                <a:latin typeface="Comic Sans MS" pitchFamily="66" charset="0"/>
              </a:rPr>
              <a:t>:</a:t>
            </a:r>
            <a:endParaRPr lang="fr-FR" sz="2400" dirty="0" smtClean="0">
              <a:latin typeface="Comic Sans MS" pitchFamily="66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fr-FR" sz="2400" dirty="0" smtClean="0">
                <a:latin typeface="Comic Sans MS" pitchFamily="66" charset="0"/>
              </a:rPr>
              <a:t>- erreurs </a:t>
            </a:r>
            <a:r>
              <a:rPr lang="fr-FR" sz="2400" dirty="0" smtClean="0">
                <a:latin typeface="Comic Sans MS" pitchFamily="66" charset="0"/>
              </a:rPr>
              <a:t>de ponctuation</a:t>
            </a:r>
          </a:p>
          <a:p>
            <a:pPr eaLnBrk="1" hangingPunct="1">
              <a:buFont typeface="Wingdings" pitchFamily="2" charset="2"/>
              <a:buNone/>
            </a:pPr>
            <a:r>
              <a:rPr lang="fr-FR" sz="2400" dirty="0" smtClean="0">
                <a:latin typeface="Comic Sans MS" pitchFamily="66" charset="0"/>
              </a:rPr>
              <a:t>- </a:t>
            </a:r>
            <a:r>
              <a:rPr lang="fr-FR" sz="2400" dirty="0" smtClean="0">
                <a:latin typeface="Comic Sans MS" pitchFamily="66" charset="0"/>
              </a:rPr>
              <a:t>amélioration </a:t>
            </a:r>
            <a:r>
              <a:rPr lang="fr-FR" sz="2400" dirty="0" smtClean="0">
                <a:latin typeface="Comic Sans MS" pitchFamily="66" charset="0"/>
              </a:rPr>
              <a:t>en orthographe lexicale </a:t>
            </a:r>
            <a:r>
              <a:rPr lang="fr-FR" sz="2400" dirty="0" smtClean="0">
                <a:latin typeface="Comic Sans MS" pitchFamily="66" charset="0"/>
              </a:rPr>
              <a:t>.</a:t>
            </a:r>
            <a:endParaRPr lang="fr-FR" sz="2400" dirty="0" smtClean="0">
              <a:latin typeface="Comic Sans MS" pitchFamily="66" charset="0"/>
            </a:endParaRPr>
          </a:p>
          <a:p>
            <a:pPr eaLnBrk="1" hangingPunct="1"/>
            <a:r>
              <a:rPr lang="fr-FR" sz="2400" dirty="0" smtClean="0">
                <a:latin typeface="Comic Sans MS" pitchFamily="66" charset="0"/>
              </a:rPr>
              <a:t>En revanche, on voit une nette augmentation du nombre d’erreurs de grammaire dues à une mauvaise application des règles de grammaire ou à une absence de traitement grammatical des unités de la </a:t>
            </a:r>
            <a:r>
              <a:rPr lang="fr-FR" sz="2400" dirty="0" smtClean="0">
                <a:latin typeface="Comic Sans MS" pitchFamily="66" charset="0"/>
              </a:rPr>
              <a:t>phrase, même s’ils sont des amazighophones.</a:t>
            </a:r>
            <a:endParaRPr lang="fr-FR" sz="2400" dirty="0" smtClean="0">
              <a:latin typeface="Comic Sans MS" pitchFamily="66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  <p:bldP spid="3072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07057" y="188913"/>
            <a:ext cx="8353375" cy="9810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sz="3600" b="1" dirty="0" smtClean="0">
                <a:latin typeface="Comic Sans MS" pitchFamily="66" charset="0"/>
              </a:rPr>
              <a:t>Que </a:t>
            </a:r>
            <a:r>
              <a:rPr lang="fr-FR" sz="3600" b="1" dirty="0" smtClean="0">
                <a:latin typeface="Comic Sans MS" pitchFamily="66" charset="0"/>
              </a:rPr>
              <a:t>conclure ?</a:t>
            </a:r>
            <a:r>
              <a:rPr lang="fr-FR" sz="2800" b="1" dirty="0" smtClean="0">
                <a:latin typeface="Comic Sans MS" pitchFamily="66" charset="0"/>
              </a:rPr>
              <a:t/>
            </a:r>
            <a:br>
              <a:rPr lang="fr-FR" sz="2800" b="1" dirty="0" smtClean="0">
                <a:latin typeface="Comic Sans MS" pitchFamily="66" charset="0"/>
              </a:rPr>
            </a:br>
            <a:endParaRPr lang="fr-FR" sz="2800" b="1" dirty="0" smtClean="0">
              <a:latin typeface="Comic Sans MS" pitchFamily="66" charset="0"/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285750" y="981075"/>
            <a:ext cx="8030666" cy="50402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r-FR" sz="3600" dirty="0" smtClean="0">
                <a:solidFill>
                  <a:srgbClr val="0C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En analyse, on peut dire que si les élèves progressent en orthographe lexicale pure, ils régressent dans le traitement phrastique, donc grammatical. </a:t>
            </a:r>
          </a:p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fr-FR" sz="3600" dirty="0" smtClean="0">
                <a:solidFill>
                  <a:srgbClr val="0C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Dans le même temps, on ne voit pas d’amélioration des scores de compréhension.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229600" cy="1052513"/>
          </a:xfrm>
        </p:spPr>
        <p:txBody>
          <a:bodyPr/>
          <a:lstStyle/>
          <a:p>
            <a:pPr eaLnBrk="1" hangingPunct="1"/>
            <a:r>
              <a:rPr lang="fr-FR" sz="4800" b="1" smtClean="0">
                <a:latin typeface="Comic Sans MS" pitchFamily="66" charset="0"/>
              </a:rPr>
              <a:t>Que peut-on en conclure ?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0" y="1268413"/>
            <a:ext cx="8172400" cy="5976937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3000" dirty="0" smtClean="0">
                <a:latin typeface="Comic Sans MS" pitchFamily="66" charset="0"/>
              </a:rPr>
              <a:t>Que l’enseignement de la langue a sans doute été trop morcelé en unités trop </a:t>
            </a:r>
            <a:r>
              <a:rPr lang="fr-FR" sz="3000" dirty="0" smtClean="0">
                <a:latin typeface="Comic Sans MS" pitchFamily="66" charset="0"/>
              </a:rPr>
              <a:t>dispersées</a:t>
            </a:r>
            <a:endParaRPr lang="fr-FR" sz="3000" dirty="0" smtClean="0">
              <a:latin typeface="Comic Sans MS" pitchFamily="66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800" dirty="0" smtClean="0">
                <a:solidFill>
                  <a:srgbClr val="0C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Que l’unité de la phrase a manqué de structuration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3000" dirty="0" smtClean="0">
                <a:latin typeface="Comic Sans MS" pitchFamily="66" charset="0"/>
              </a:rPr>
              <a:t>Que la langue n’a pas assez servi de </a:t>
            </a:r>
            <a:r>
              <a:rPr lang="fr-FR" sz="3200" dirty="0" smtClean="0">
                <a:latin typeface="Comic Sans MS" pitchFamily="66" charset="0"/>
              </a:rPr>
              <a:t>support d’intérêt ni de </a:t>
            </a:r>
            <a:r>
              <a:rPr lang="fr-FR" sz="3200" dirty="0" smtClean="0">
                <a:latin typeface="Comic Sans MS" pitchFamily="66" charset="0"/>
              </a:rPr>
              <a:t>réflexion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800" dirty="0" smtClean="0">
                <a:solidFill>
                  <a:srgbClr val="0C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Que </a:t>
            </a:r>
            <a:r>
              <a:rPr lang="fr-FR" sz="2800" dirty="0" smtClean="0">
                <a:solidFill>
                  <a:srgbClr val="0C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Comic Sans MS" pitchFamily="66" charset="0"/>
              </a:rPr>
              <a:t>nous pouvons améliorer les performances du système et les résultats des élèves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  <p:bldP spid="3277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2411760" y="2998693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ⵜⴰⵏⵎⵉⵔⵜ ⵏⵏⵓⵏ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569075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tiguïté">
  <a:themeElements>
    <a:clrScheme name="Contiguïté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ntiguïté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2086</TotalTime>
  <Words>303</Words>
  <Application>Microsoft Office PowerPoint</Application>
  <PresentationFormat>Affichage à l'écran (4:3)</PresentationFormat>
  <Paragraphs>34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6" baseType="lpstr">
      <vt:lpstr>Tahoma</vt:lpstr>
      <vt:lpstr>Arial</vt:lpstr>
      <vt:lpstr>Calibri</vt:lpstr>
      <vt:lpstr>Comic Sans MS</vt:lpstr>
      <vt:lpstr>Wingdings</vt:lpstr>
      <vt:lpstr>Courier New</vt:lpstr>
      <vt:lpstr>Contiguïté</vt:lpstr>
      <vt:lpstr>Enseigner la grammaire amazighe à l’école primaire</vt:lpstr>
      <vt:lpstr>Grammaire : définitions</vt:lpstr>
      <vt:lpstr>Relèvent de la grammaire des éléments :</vt:lpstr>
      <vt:lpstr>Problème: Augmentation considérable du nombre d’erreurs orthographiques  </vt:lpstr>
      <vt:lpstr>Présentation PowerPoint</vt:lpstr>
      <vt:lpstr>Analyse qualitative des erreurs : </vt:lpstr>
      <vt:lpstr>Que conclure ? </vt:lpstr>
      <vt:lpstr>Que peut-on en conclure ?</vt:lpstr>
      <vt:lpstr>Présentation PowerPoint</vt:lpstr>
    </vt:vector>
  </TitlesOfParts>
  <Company>I.A. Somme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Enseigner la grammaire au cycle 3</dc:title>
  <dc:creator>ABDELLATIF HSSAINI</dc:creator>
  <cp:keywords>ENSEIGNEMENT;DIDACTIQUE;AMAZIGHE;LANGUE;l;LINGUISTIQUE;MAROC;école;grammaire;syntaxe;HSSAINI</cp:keywords>
  <cp:lastModifiedBy>Anir</cp:lastModifiedBy>
  <cp:revision>122</cp:revision>
  <dcterms:created xsi:type="dcterms:W3CDTF">2010-03-05T13:14:31Z</dcterms:created>
  <dcterms:modified xsi:type="dcterms:W3CDTF">2016-07-18T20:37:43Z</dcterms:modified>
</cp:coreProperties>
</file>