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diagrams/colors8.xml" ContentType="application/vnd.openxmlformats-officedocument.drawingml.diagramColors+xml"/>
  <Override PartName="/ppt/diagrams/layout1.xml" ContentType="application/vnd.openxmlformats-officedocument.drawingml.diagramLayout+xml"/>
  <Override PartName="/ppt/diagrams/data2.xml" ContentType="application/vnd.openxmlformats-officedocument.drawingml.diagramData+xml"/>
  <Override PartName="/ppt/diagrams/drawing7.xml" ContentType="application/vnd.ms-office.drawingml.diagramDrawing+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colors4.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quickStyle7.xml" ContentType="application/vnd.openxmlformats-officedocument.drawingml.diagramStyl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quickStyle5.xml" ContentType="application/vnd.openxmlformats-officedocument.drawingml.diagramStyl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Default Extension="emf" ContentType="image/x-emf"/>
  <Override PartName="/ppt/diagrams/layout8.xml" ContentType="application/vnd.openxmlformats-officedocument.drawingml.diagram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ppt/diagrams/data9.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diagrams/data7.xml" ContentType="application/vnd.openxmlformats-officedocument.drawingml.diagramData+xml"/>
  <Override PartName="/ppt/diagrams/colors9.xml" ContentType="application/vnd.openxmlformats-officedocument.drawingml.diagramColors+xml"/>
  <Default Extension="wdp" ContentType="image/vnd.ms-photo"/>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Default Extension="vml" ContentType="application/vnd.openxmlformats-officedocument.vmlDrawing"/>
  <Override PartName="/ppt/diagrams/drawing8.xml" ContentType="application/vnd.ms-office.drawingml.diagramDrawing+xml"/>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diagrams/quickStyle8.xml" ContentType="application/vnd.openxmlformats-officedocument.drawingml.diagramStyle+xml"/>
  <Override PartName="/ppt/slides/slide8.xml" ContentType="application/vnd.openxmlformats-officedocument.presentationml.slide+xml"/>
  <Override PartName="/ppt/slides/slide49.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quickStyle6.xml" ContentType="application/vnd.openxmlformats-officedocument.drawingml.diagramStyl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diagrams/drawing9.xml" ContentType="application/vnd.ms-office.drawingml.diagramDrawing+xml"/>
  <Override PartName="/ppt/diagrams/colors6.xml" ContentType="application/vnd.openxmlformats-officedocument.drawingml.diagramColors+xml"/>
  <Override PartName="/ppt/diagrams/quickStyle9.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56"/>
  </p:notesMasterIdLst>
  <p:sldIdLst>
    <p:sldId id="320" r:id="rId2"/>
    <p:sldId id="274" r:id="rId3"/>
    <p:sldId id="327" r:id="rId4"/>
    <p:sldId id="321" r:id="rId5"/>
    <p:sldId id="326" r:id="rId6"/>
    <p:sldId id="257" r:id="rId7"/>
    <p:sldId id="258" r:id="rId8"/>
    <p:sldId id="259" r:id="rId9"/>
    <p:sldId id="286" r:id="rId10"/>
    <p:sldId id="260" r:id="rId11"/>
    <p:sldId id="275" r:id="rId12"/>
    <p:sldId id="292" r:id="rId13"/>
    <p:sldId id="261" r:id="rId14"/>
    <p:sldId id="262" r:id="rId15"/>
    <p:sldId id="287" r:id="rId16"/>
    <p:sldId id="322" r:id="rId17"/>
    <p:sldId id="289" r:id="rId18"/>
    <p:sldId id="264" r:id="rId19"/>
    <p:sldId id="302" r:id="rId20"/>
    <p:sldId id="303" r:id="rId21"/>
    <p:sldId id="308" r:id="rId22"/>
    <p:sldId id="304" r:id="rId23"/>
    <p:sldId id="309" r:id="rId24"/>
    <p:sldId id="305" r:id="rId25"/>
    <p:sldId id="277" r:id="rId26"/>
    <p:sldId id="323" r:id="rId27"/>
    <p:sldId id="265" r:id="rId28"/>
    <p:sldId id="294" r:id="rId29"/>
    <p:sldId id="295" r:id="rId30"/>
    <p:sldId id="290" r:id="rId31"/>
    <p:sldId id="324" r:id="rId32"/>
    <p:sldId id="266" r:id="rId33"/>
    <p:sldId id="267" r:id="rId34"/>
    <p:sldId id="268" r:id="rId35"/>
    <p:sldId id="298" r:id="rId36"/>
    <p:sldId id="282" r:id="rId37"/>
    <p:sldId id="269" r:id="rId38"/>
    <p:sldId id="278" r:id="rId39"/>
    <p:sldId id="299" r:id="rId40"/>
    <p:sldId id="283" r:id="rId41"/>
    <p:sldId id="270" r:id="rId42"/>
    <p:sldId id="279" r:id="rId43"/>
    <p:sldId id="271" r:id="rId44"/>
    <p:sldId id="325" r:id="rId45"/>
    <p:sldId id="300" r:id="rId46"/>
    <p:sldId id="284" r:id="rId47"/>
    <p:sldId id="272" r:id="rId48"/>
    <p:sldId id="280" r:id="rId49"/>
    <p:sldId id="291" r:id="rId50"/>
    <p:sldId id="281" r:id="rId51"/>
    <p:sldId id="301" r:id="rId52"/>
    <p:sldId id="307" r:id="rId53"/>
    <p:sldId id="310" r:id="rId54"/>
    <p:sldId id="273" r:id="rId55"/>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6858"/>
    <a:srgbClr val="01AF81"/>
    <a:srgbClr val="11879F"/>
    <a:srgbClr val="0033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D113A9D2-9D6B-4929-AA2D-F23B5EE8CBE7}" styleName="Style à thème 2 - Accentuation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660B408-B3CF-4A94-85FC-2B1E0A45F4A2}" styleName="Style foncé 2 - Accentuation 1/Accentuation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Style foncé 2 - Accentuation 3/Accentuation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Style foncé 2 - Accentuation 5/Accentuation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202B0CA-FC54-4496-8BCA-5EF66A818D29}" styleName="Style foncé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9" autoAdjust="0"/>
    <p:restoredTop sz="93548" autoAdjust="0"/>
  </p:normalViewPr>
  <p:slideViewPr>
    <p:cSldViewPr>
      <p:cViewPr varScale="1">
        <p:scale>
          <a:sx n="68" d="100"/>
          <a:sy n="68" d="100"/>
        </p:scale>
        <p:origin x="-1428"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 Id="rId4" Type="http://schemas.openxmlformats.org/officeDocument/2006/relationships/image" Target="../media/image29.jpeg"/></Relationships>
</file>

<file path=ppt/diagrams/_rels/data4.xml.rels><?xml version="1.0" encoding="UTF-8" standalone="yes"?>
<Relationships xmlns="http://schemas.openxmlformats.org/package/2006/relationships"><Relationship Id="rId1" Type="http://schemas.openxmlformats.org/officeDocument/2006/relationships/image" Target="../media/image36.jpeg"/></Relationships>
</file>

<file path=ppt/diagrams/_rels/data6.xml.rels><?xml version="1.0" encoding="UTF-8" standalone="yes"?>
<Relationships xmlns="http://schemas.openxmlformats.org/package/2006/relationships"><Relationship Id="rId1" Type="http://schemas.openxmlformats.org/officeDocument/2006/relationships/image" Target="../media/image70.jpeg"/></Relationships>
</file>

<file path=ppt/diagrams/_rels/data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 Id="rId4" Type="http://schemas.openxmlformats.org/officeDocument/2006/relationships/image" Target="../media/image29.jpeg"/></Relationships>
</file>

<file path=ppt/diagrams/_rels/data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 Id="rId4" Type="http://schemas.openxmlformats.org/officeDocument/2006/relationships/image" Target="../media/image29.jpeg"/></Relationships>
</file>

<file path=ppt/diagrams/_rels/data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 Id="rId4" Type="http://schemas.openxmlformats.org/officeDocument/2006/relationships/image" Target="../media/image29.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 Id="rId4" Type="http://schemas.openxmlformats.org/officeDocument/2006/relationships/image" Target="../media/image29.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36.jpeg"/></Relationships>
</file>

<file path=ppt/diagrams/_rels/drawing6.xml.rels><?xml version="1.0" encoding="UTF-8" standalone="yes"?>
<Relationships xmlns="http://schemas.openxmlformats.org/package/2006/relationships"><Relationship Id="rId1" Type="http://schemas.openxmlformats.org/officeDocument/2006/relationships/image" Target="../media/image70.jpeg"/></Relationships>
</file>

<file path=ppt/diagrams/_rels/drawing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 Id="rId4" Type="http://schemas.openxmlformats.org/officeDocument/2006/relationships/image" Target="../media/image29.jpeg"/></Relationships>
</file>

<file path=ppt/diagrams/_rels/drawing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 Id="rId4" Type="http://schemas.openxmlformats.org/officeDocument/2006/relationships/image" Target="../media/image29.jpeg"/></Relationships>
</file>

<file path=ppt/diagrams/_rels/drawing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 Id="rId4" Type="http://schemas.openxmlformats.org/officeDocument/2006/relationships/image" Target="../media/image29.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226032-48F6-4877-925F-365D2C3370CD}" type="doc">
      <dgm:prSet loTypeId="urn:microsoft.com/office/officeart/2005/8/layout/vList4#1" loCatId="list" qsTypeId="urn:microsoft.com/office/officeart/2005/8/quickstyle/3d3" qsCatId="3D" csTypeId="urn:microsoft.com/office/officeart/2005/8/colors/colorful4" csCatId="colorful" phldr="1"/>
      <dgm:spPr/>
      <dgm:t>
        <a:bodyPr/>
        <a:lstStyle/>
        <a:p>
          <a:endParaRPr lang="fr-FR"/>
        </a:p>
      </dgm:t>
    </dgm:pt>
    <dgm:pt modelId="{00C25993-4EFC-4EDD-9B3B-CC2831776CF5}">
      <dgm:prSet phldrT="[Texte]" custT="1"/>
      <dgm:spPr/>
      <dgm:t>
        <a:bodyPr/>
        <a:lstStyle/>
        <a:p>
          <a:pPr algn="l"/>
          <a:r>
            <a:rPr lang="fr-FR" sz="2000" dirty="0">
              <a:latin typeface="Arial" pitchFamily="34" charset="0"/>
              <a:cs typeface="Arial" pitchFamily="34" charset="0"/>
            </a:rPr>
            <a:t>1 - Les évacuations sanitaires et l</a:t>
          </a:r>
          <a:r>
            <a:rPr lang="fr-FR" altLang="fr-FR" sz="2000" dirty="0">
              <a:latin typeface="Arial" pitchFamily="34" charset="0"/>
              <a:cs typeface="Arial" pitchFamily="34" charset="0"/>
            </a:rPr>
            <a:t>’</a:t>
          </a:r>
          <a:r>
            <a:rPr lang="fr-FR" sz="2000" dirty="0">
              <a:latin typeface="Arial" pitchFamily="34" charset="0"/>
              <a:cs typeface="Arial" pitchFamily="34" charset="0"/>
            </a:rPr>
            <a:t>accompagnement de patients en soins à l</a:t>
          </a:r>
          <a:r>
            <a:rPr lang="fr-FR" altLang="fr-FR" sz="2000" dirty="0">
              <a:latin typeface="Arial" pitchFamily="34" charset="0"/>
              <a:cs typeface="Arial" pitchFamily="34" charset="0"/>
            </a:rPr>
            <a:t>’</a:t>
          </a:r>
          <a:r>
            <a:rPr lang="fr-FR" sz="2000" dirty="0">
              <a:latin typeface="Arial" pitchFamily="34" charset="0"/>
              <a:cs typeface="Arial" pitchFamily="34" charset="0"/>
            </a:rPr>
            <a:t>étranger</a:t>
          </a:r>
        </a:p>
      </dgm:t>
    </dgm:pt>
    <dgm:pt modelId="{30F4517D-A183-43E6-BBD2-646A22E8E408}" type="parTrans" cxnId="{887C021B-B901-424C-9003-69945C6FCCE3}">
      <dgm:prSet/>
      <dgm:spPr/>
      <dgm:t>
        <a:bodyPr/>
        <a:lstStyle/>
        <a:p>
          <a:pPr algn="l"/>
          <a:endParaRPr lang="fr-FR"/>
        </a:p>
      </dgm:t>
    </dgm:pt>
    <dgm:pt modelId="{EBAF16D6-A059-41FF-8F95-A1E2EFB5242B}" type="sibTrans" cxnId="{887C021B-B901-424C-9003-69945C6FCCE3}">
      <dgm:prSet/>
      <dgm:spPr/>
      <dgm:t>
        <a:bodyPr/>
        <a:lstStyle/>
        <a:p>
          <a:pPr algn="l"/>
          <a:endParaRPr lang="fr-FR"/>
        </a:p>
      </dgm:t>
    </dgm:pt>
    <dgm:pt modelId="{1C3E0BAB-99EB-4D21-A14A-A4ACC959F2BB}">
      <dgm:prSet phldrT="[Texte]" custT="1"/>
      <dgm:spPr/>
      <dgm:t>
        <a:bodyPr/>
        <a:lstStyle/>
        <a:p>
          <a:pPr algn="l"/>
          <a:r>
            <a:rPr lang="fr-FR" sz="2000" dirty="0">
              <a:latin typeface="Arial" pitchFamily="34" charset="0"/>
              <a:cs typeface="Arial" pitchFamily="34" charset="0"/>
            </a:rPr>
            <a:t>2 - La distribution de produits et d</a:t>
          </a:r>
          <a:r>
            <a:rPr lang="fr-FR" altLang="fr-FR" sz="2000" dirty="0">
              <a:latin typeface="Arial" pitchFamily="34" charset="0"/>
              <a:cs typeface="Arial" pitchFamily="34" charset="0"/>
            </a:rPr>
            <a:t>’</a:t>
          </a:r>
          <a:r>
            <a:rPr lang="fr-FR" sz="2000" dirty="0">
              <a:latin typeface="Arial" pitchFamily="34" charset="0"/>
              <a:cs typeface="Arial" pitchFamily="34" charset="0"/>
            </a:rPr>
            <a:t>équipements médicaux,  pharmaceutiques et parapharmaceutiques</a:t>
          </a:r>
        </a:p>
      </dgm:t>
    </dgm:pt>
    <dgm:pt modelId="{D7BE3E13-7816-4CAA-B748-43115E9603AC}" type="parTrans" cxnId="{2A0D31CF-BEDC-41F9-941E-8ED3920729D6}">
      <dgm:prSet/>
      <dgm:spPr/>
      <dgm:t>
        <a:bodyPr/>
        <a:lstStyle/>
        <a:p>
          <a:pPr algn="l"/>
          <a:endParaRPr lang="fr-FR"/>
        </a:p>
      </dgm:t>
    </dgm:pt>
    <dgm:pt modelId="{22964D80-50EB-45CC-8BCA-B10D9DF19A21}" type="sibTrans" cxnId="{2A0D31CF-BEDC-41F9-941E-8ED3920729D6}">
      <dgm:prSet/>
      <dgm:spPr/>
      <dgm:t>
        <a:bodyPr/>
        <a:lstStyle/>
        <a:p>
          <a:pPr algn="l"/>
          <a:endParaRPr lang="fr-FR"/>
        </a:p>
      </dgm:t>
    </dgm:pt>
    <dgm:pt modelId="{0824585B-F418-42FA-818D-4DBCF29E467F}">
      <dgm:prSet phldrT="[Texte]" custT="1"/>
      <dgm:spPr/>
      <dgm:t>
        <a:bodyPr/>
        <a:lstStyle/>
        <a:p>
          <a:pPr algn="l"/>
          <a:r>
            <a:rPr lang="fr-FR" sz="2000" dirty="0">
              <a:latin typeface="Arial" pitchFamily="34" charset="0"/>
              <a:cs typeface="Arial" pitchFamily="34" charset="0"/>
            </a:rPr>
            <a:t>3 - L</a:t>
          </a:r>
          <a:r>
            <a:rPr lang="fr-FR" altLang="fr-FR" sz="2000" dirty="0">
              <a:latin typeface="Arial" pitchFamily="34" charset="0"/>
              <a:cs typeface="Arial" pitchFamily="34" charset="0"/>
            </a:rPr>
            <a:t>’</a:t>
          </a:r>
          <a:r>
            <a:rPr lang="fr-FR" sz="2000" dirty="0">
              <a:latin typeface="Arial" pitchFamily="34" charset="0"/>
              <a:cs typeface="Arial" pitchFamily="34" charset="0"/>
            </a:rPr>
            <a:t>ingénierie et la formation dans les domaines de la santé.</a:t>
          </a:r>
        </a:p>
      </dgm:t>
    </dgm:pt>
    <dgm:pt modelId="{0482B71B-2690-4BFF-A719-8C62F1C734ED}" type="parTrans" cxnId="{AA97ADA5-C6EF-43DF-A79A-4638D6ABDB66}">
      <dgm:prSet/>
      <dgm:spPr/>
      <dgm:t>
        <a:bodyPr/>
        <a:lstStyle/>
        <a:p>
          <a:pPr algn="l"/>
          <a:endParaRPr lang="fr-FR"/>
        </a:p>
      </dgm:t>
    </dgm:pt>
    <dgm:pt modelId="{008F832D-F0B6-4AE7-B718-D3DA07EAC8C0}" type="sibTrans" cxnId="{AA97ADA5-C6EF-43DF-A79A-4638D6ABDB66}">
      <dgm:prSet/>
      <dgm:spPr/>
      <dgm:t>
        <a:bodyPr/>
        <a:lstStyle/>
        <a:p>
          <a:pPr algn="l"/>
          <a:endParaRPr lang="fr-FR"/>
        </a:p>
      </dgm:t>
    </dgm:pt>
    <dgm:pt modelId="{7B57A5B7-6443-41F1-89A9-C15F6B77609E}">
      <dgm:prSet custT="1"/>
      <dgm:spPr/>
      <dgm:t>
        <a:bodyPr/>
        <a:lstStyle/>
        <a:p>
          <a:pPr algn="l"/>
          <a:r>
            <a:rPr lang="fr-FR" sz="2000" dirty="0">
              <a:latin typeface="Arial" pitchFamily="34" charset="0"/>
              <a:cs typeface="Arial" pitchFamily="34" charset="0"/>
            </a:rPr>
            <a:t>4 - La gestion hospitalière et l</a:t>
          </a:r>
          <a:r>
            <a:rPr lang="fr-FR" altLang="fr-FR" sz="2000" dirty="0">
              <a:latin typeface="Arial" pitchFamily="34" charset="0"/>
              <a:cs typeface="Arial" pitchFamily="34" charset="0"/>
            </a:rPr>
            <a:t>’</a:t>
          </a:r>
          <a:r>
            <a:rPr lang="fr-FR" sz="2000" dirty="0">
              <a:latin typeface="Arial" pitchFamily="34" charset="0"/>
              <a:cs typeface="Arial" pitchFamily="34" charset="0"/>
            </a:rPr>
            <a:t>investissement </a:t>
          </a:r>
        </a:p>
      </dgm:t>
    </dgm:pt>
    <dgm:pt modelId="{94AEB9D9-B4B0-4AAF-ADC8-22EFCB552572}" type="parTrans" cxnId="{4B2A06CC-31AE-4C1B-A97B-CE7E5D88BB71}">
      <dgm:prSet/>
      <dgm:spPr/>
      <dgm:t>
        <a:bodyPr/>
        <a:lstStyle/>
        <a:p>
          <a:pPr algn="l"/>
          <a:endParaRPr lang="fr-FR"/>
        </a:p>
      </dgm:t>
    </dgm:pt>
    <dgm:pt modelId="{FBD6A00D-FB0D-4670-B7D6-010722EB48EF}" type="sibTrans" cxnId="{4B2A06CC-31AE-4C1B-A97B-CE7E5D88BB71}">
      <dgm:prSet/>
      <dgm:spPr/>
      <dgm:t>
        <a:bodyPr/>
        <a:lstStyle/>
        <a:p>
          <a:pPr algn="l"/>
          <a:endParaRPr lang="fr-FR"/>
        </a:p>
      </dgm:t>
    </dgm:pt>
    <dgm:pt modelId="{510A9FEA-43F8-4E4C-900B-B8917477D1A0}" type="pres">
      <dgm:prSet presAssocID="{6F226032-48F6-4877-925F-365D2C3370CD}" presName="linear" presStyleCnt="0">
        <dgm:presLayoutVars>
          <dgm:dir/>
          <dgm:resizeHandles val="exact"/>
        </dgm:presLayoutVars>
      </dgm:prSet>
      <dgm:spPr/>
      <dgm:t>
        <a:bodyPr/>
        <a:lstStyle/>
        <a:p>
          <a:endParaRPr lang="fr-FR"/>
        </a:p>
      </dgm:t>
    </dgm:pt>
    <dgm:pt modelId="{B1B5AE6D-D0B7-49F6-BC63-A0C3BFBA29BB}" type="pres">
      <dgm:prSet presAssocID="{00C25993-4EFC-4EDD-9B3B-CC2831776CF5}" presName="comp" presStyleCnt="0"/>
      <dgm:spPr/>
    </dgm:pt>
    <dgm:pt modelId="{8A26FA21-A782-459B-929D-A992425D8970}" type="pres">
      <dgm:prSet presAssocID="{00C25993-4EFC-4EDD-9B3B-CC2831776CF5}" presName="box" presStyleLbl="node1" presStyleIdx="0" presStyleCnt="4"/>
      <dgm:spPr/>
      <dgm:t>
        <a:bodyPr/>
        <a:lstStyle/>
        <a:p>
          <a:endParaRPr lang="fr-FR"/>
        </a:p>
      </dgm:t>
    </dgm:pt>
    <dgm:pt modelId="{26FD93FF-FB83-4465-A904-20CA44F5DDBB}" type="pres">
      <dgm:prSet presAssocID="{00C25993-4EFC-4EDD-9B3B-CC2831776CF5}" presName="img" presStyleLbl="fgImgPlace1" presStyleIdx="0" presStyleCnt="4"/>
      <dgm:spPr>
        <a:blipFill rotWithShape="0">
          <a:blip xmlns:r="http://schemas.openxmlformats.org/officeDocument/2006/relationships" r:embed="rId1"/>
          <a:stretch>
            <a:fillRect/>
          </a:stretch>
        </a:blipFill>
      </dgm:spPr>
    </dgm:pt>
    <dgm:pt modelId="{1DA30715-FACF-432B-BDCE-706B6F5918DC}" type="pres">
      <dgm:prSet presAssocID="{00C25993-4EFC-4EDD-9B3B-CC2831776CF5}" presName="text" presStyleLbl="node1" presStyleIdx="0" presStyleCnt="4">
        <dgm:presLayoutVars>
          <dgm:bulletEnabled val="1"/>
        </dgm:presLayoutVars>
      </dgm:prSet>
      <dgm:spPr/>
      <dgm:t>
        <a:bodyPr/>
        <a:lstStyle/>
        <a:p>
          <a:endParaRPr lang="fr-FR"/>
        </a:p>
      </dgm:t>
    </dgm:pt>
    <dgm:pt modelId="{15180EF0-D948-44B8-AA51-5BF9E11EB077}" type="pres">
      <dgm:prSet presAssocID="{EBAF16D6-A059-41FF-8F95-A1E2EFB5242B}" presName="spacer" presStyleCnt="0"/>
      <dgm:spPr/>
    </dgm:pt>
    <dgm:pt modelId="{6C43AEA1-1FF2-464E-B6EF-1CD4FC6E3721}" type="pres">
      <dgm:prSet presAssocID="{1C3E0BAB-99EB-4D21-A14A-A4ACC959F2BB}" presName="comp" presStyleCnt="0"/>
      <dgm:spPr/>
    </dgm:pt>
    <dgm:pt modelId="{4B7E01C9-FF43-4A01-A91E-35FE74F6CA5B}" type="pres">
      <dgm:prSet presAssocID="{1C3E0BAB-99EB-4D21-A14A-A4ACC959F2BB}" presName="box" presStyleLbl="node1" presStyleIdx="1" presStyleCnt="4"/>
      <dgm:spPr/>
      <dgm:t>
        <a:bodyPr/>
        <a:lstStyle/>
        <a:p>
          <a:endParaRPr lang="fr-FR"/>
        </a:p>
      </dgm:t>
    </dgm:pt>
    <dgm:pt modelId="{F22CA525-0979-495D-A0D6-822A44660726}" type="pres">
      <dgm:prSet presAssocID="{1C3E0BAB-99EB-4D21-A14A-A4ACC959F2BB}" presName="img" presStyleLbl="fgImgPlace1" presStyleIdx="1" presStyleCnt="4"/>
      <dgm:spPr>
        <a:blipFill rotWithShape="0">
          <a:blip xmlns:r="http://schemas.openxmlformats.org/officeDocument/2006/relationships" r:embed="rId2"/>
          <a:stretch>
            <a:fillRect/>
          </a:stretch>
        </a:blipFill>
      </dgm:spPr>
    </dgm:pt>
    <dgm:pt modelId="{CF928825-EAAE-4BF6-8C4C-1B82D6281492}" type="pres">
      <dgm:prSet presAssocID="{1C3E0BAB-99EB-4D21-A14A-A4ACC959F2BB}" presName="text" presStyleLbl="node1" presStyleIdx="1" presStyleCnt="4">
        <dgm:presLayoutVars>
          <dgm:bulletEnabled val="1"/>
        </dgm:presLayoutVars>
      </dgm:prSet>
      <dgm:spPr/>
      <dgm:t>
        <a:bodyPr/>
        <a:lstStyle/>
        <a:p>
          <a:endParaRPr lang="fr-FR"/>
        </a:p>
      </dgm:t>
    </dgm:pt>
    <dgm:pt modelId="{CB326ADC-EA36-4706-97E2-AD58C02414D3}" type="pres">
      <dgm:prSet presAssocID="{22964D80-50EB-45CC-8BCA-B10D9DF19A21}" presName="spacer" presStyleCnt="0"/>
      <dgm:spPr/>
    </dgm:pt>
    <dgm:pt modelId="{05CF0B6E-9F45-4AC9-84B1-B126CF034C3D}" type="pres">
      <dgm:prSet presAssocID="{0824585B-F418-42FA-818D-4DBCF29E467F}" presName="comp" presStyleCnt="0"/>
      <dgm:spPr/>
    </dgm:pt>
    <dgm:pt modelId="{93D40C74-CAFF-43BE-9A20-7EA323099D6B}" type="pres">
      <dgm:prSet presAssocID="{0824585B-F418-42FA-818D-4DBCF29E467F}" presName="box" presStyleLbl="node1" presStyleIdx="2" presStyleCnt="4"/>
      <dgm:spPr/>
      <dgm:t>
        <a:bodyPr/>
        <a:lstStyle/>
        <a:p>
          <a:endParaRPr lang="fr-FR"/>
        </a:p>
      </dgm:t>
    </dgm:pt>
    <dgm:pt modelId="{C7828318-044F-46F9-90A0-F4DB40739EEF}" type="pres">
      <dgm:prSet presAssocID="{0824585B-F418-42FA-818D-4DBCF29E467F}" presName="img" presStyleLbl="fgImgPlace1" presStyleIdx="2" presStyleCnt="4"/>
      <dgm:spPr>
        <a:blipFill rotWithShape="0">
          <a:blip xmlns:r="http://schemas.openxmlformats.org/officeDocument/2006/relationships" r:embed="rId3"/>
          <a:stretch>
            <a:fillRect/>
          </a:stretch>
        </a:blipFill>
      </dgm:spPr>
    </dgm:pt>
    <dgm:pt modelId="{5837884C-B911-43CD-8F2F-81ED3BE31893}" type="pres">
      <dgm:prSet presAssocID="{0824585B-F418-42FA-818D-4DBCF29E467F}" presName="text" presStyleLbl="node1" presStyleIdx="2" presStyleCnt="4">
        <dgm:presLayoutVars>
          <dgm:bulletEnabled val="1"/>
        </dgm:presLayoutVars>
      </dgm:prSet>
      <dgm:spPr/>
      <dgm:t>
        <a:bodyPr/>
        <a:lstStyle/>
        <a:p>
          <a:endParaRPr lang="fr-FR"/>
        </a:p>
      </dgm:t>
    </dgm:pt>
    <dgm:pt modelId="{52E3F180-A824-4E1D-B8B1-5375494120A2}" type="pres">
      <dgm:prSet presAssocID="{008F832D-F0B6-4AE7-B718-D3DA07EAC8C0}" presName="spacer" presStyleCnt="0"/>
      <dgm:spPr/>
    </dgm:pt>
    <dgm:pt modelId="{9443CE2D-0F72-4DC8-8CE8-5467D9ECE94A}" type="pres">
      <dgm:prSet presAssocID="{7B57A5B7-6443-41F1-89A9-C15F6B77609E}" presName="comp" presStyleCnt="0"/>
      <dgm:spPr/>
    </dgm:pt>
    <dgm:pt modelId="{8F22AB05-9E64-4EEF-A07A-5EA8FC5F0FBE}" type="pres">
      <dgm:prSet presAssocID="{7B57A5B7-6443-41F1-89A9-C15F6B77609E}" presName="box" presStyleLbl="node1" presStyleIdx="3" presStyleCnt="4"/>
      <dgm:spPr/>
      <dgm:t>
        <a:bodyPr/>
        <a:lstStyle/>
        <a:p>
          <a:endParaRPr lang="fr-FR"/>
        </a:p>
      </dgm:t>
    </dgm:pt>
    <dgm:pt modelId="{024B4928-F719-4DC8-A713-D67FBC48561F}" type="pres">
      <dgm:prSet presAssocID="{7B57A5B7-6443-41F1-89A9-C15F6B77609E}" presName="img" presStyleLbl="fgImgPlace1" presStyleIdx="3" presStyleCnt="4"/>
      <dgm:spPr>
        <a:blipFill rotWithShape="0">
          <a:blip xmlns:r="http://schemas.openxmlformats.org/officeDocument/2006/relationships" r:embed="rId4"/>
          <a:stretch>
            <a:fillRect/>
          </a:stretch>
        </a:blipFill>
      </dgm:spPr>
    </dgm:pt>
    <dgm:pt modelId="{D27A8308-7619-4C9C-B4EC-F4F221E08FBB}" type="pres">
      <dgm:prSet presAssocID="{7B57A5B7-6443-41F1-89A9-C15F6B77609E}" presName="text" presStyleLbl="node1" presStyleIdx="3" presStyleCnt="4">
        <dgm:presLayoutVars>
          <dgm:bulletEnabled val="1"/>
        </dgm:presLayoutVars>
      </dgm:prSet>
      <dgm:spPr/>
      <dgm:t>
        <a:bodyPr/>
        <a:lstStyle/>
        <a:p>
          <a:endParaRPr lang="fr-FR"/>
        </a:p>
      </dgm:t>
    </dgm:pt>
  </dgm:ptLst>
  <dgm:cxnLst>
    <dgm:cxn modelId="{F4861055-5033-49CD-9CF2-2347DBC7FC9A}" type="presOf" srcId="{0824585B-F418-42FA-818D-4DBCF29E467F}" destId="{93D40C74-CAFF-43BE-9A20-7EA323099D6B}" srcOrd="0" destOrd="0" presId="urn:microsoft.com/office/officeart/2005/8/layout/vList4#1"/>
    <dgm:cxn modelId="{2A0D31CF-BEDC-41F9-941E-8ED3920729D6}" srcId="{6F226032-48F6-4877-925F-365D2C3370CD}" destId="{1C3E0BAB-99EB-4D21-A14A-A4ACC959F2BB}" srcOrd="1" destOrd="0" parTransId="{D7BE3E13-7816-4CAA-B748-43115E9603AC}" sibTransId="{22964D80-50EB-45CC-8BCA-B10D9DF19A21}"/>
    <dgm:cxn modelId="{4B2A06CC-31AE-4C1B-A97B-CE7E5D88BB71}" srcId="{6F226032-48F6-4877-925F-365D2C3370CD}" destId="{7B57A5B7-6443-41F1-89A9-C15F6B77609E}" srcOrd="3" destOrd="0" parTransId="{94AEB9D9-B4B0-4AAF-ADC8-22EFCB552572}" sibTransId="{FBD6A00D-FB0D-4670-B7D6-010722EB48EF}"/>
    <dgm:cxn modelId="{8AD29A68-3C02-410B-9B56-929A54BFD705}" type="presOf" srcId="{00C25993-4EFC-4EDD-9B3B-CC2831776CF5}" destId="{1DA30715-FACF-432B-BDCE-706B6F5918DC}" srcOrd="1" destOrd="0" presId="urn:microsoft.com/office/officeart/2005/8/layout/vList4#1"/>
    <dgm:cxn modelId="{E2F59BEB-3E8B-4200-930D-6BCBB8C8970E}" type="presOf" srcId="{7B57A5B7-6443-41F1-89A9-C15F6B77609E}" destId="{8F22AB05-9E64-4EEF-A07A-5EA8FC5F0FBE}" srcOrd="0" destOrd="0" presId="urn:microsoft.com/office/officeart/2005/8/layout/vList4#1"/>
    <dgm:cxn modelId="{B20ED4CC-F643-4005-B84C-C927EF427F20}" type="presOf" srcId="{1C3E0BAB-99EB-4D21-A14A-A4ACC959F2BB}" destId="{CF928825-EAAE-4BF6-8C4C-1B82D6281492}" srcOrd="1" destOrd="0" presId="urn:microsoft.com/office/officeart/2005/8/layout/vList4#1"/>
    <dgm:cxn modelId="{D2A6BD3F-8D40-4B53-B4EA-3DF9F5A0019E}" type="presOf" srcId="{00C25993-4EFC-4EDD-9B3B-CC2831776CF5}" destId="{8A26FA21-A782-459B-929D-A992425D8970}" srcOrd="0" destOrd="0" presId="urn:microsoft.com/office/officeart/2005/8/layout/vList4#1"/>
    <dgm:cxn modelId="{887C021B-B901-424C-9003-69945C6FCCE3}" srcId="{6F226032-48F6-4877-925F-365D2C3370CD}" destId="{00C25993-4EFC-4EDD-9B3B-CC2831776CF5}" srcOrd="0" destOrd="0" parTransId="{30F4517D-A183-43E6-BBD2-646A22E8E408}" sibTransId="{EBAF16D6-A059-41FF-8F95-A1E2EFB5242B}"/>
    <dgm:cxn modelId="{AA97ADA5-C6EF-43DF-A79A-4638D6ABDB66}" srcId="{6F226032-48F6-4877-925F-365D2C3370CD}" destId="{0824585B-F418-42FA-818D-4DBCF29E467F}" srcOrd="2" destOrd="0" parTransId="{0482B71B-2690-4BFF-A719-8C62F1C734ED}" sibTransId="{008F832D-F0B6-4AE7-B718-D3DA07EAC8C0}"/>
    <dgm:cxn modelId="{40C2F4FE-5FF1-4786-BEA6-A7EB8A25D9F4}" type="presOf" srcId="{7B57A5B7-6443-41F1-89A9-C15F6B77609E}" destId="{D27A8308-7619-4C9C-B4EC-F4F221E08FBB}" srcOrd="1" destOrd="0" presId="urn:microsoft.com/office/officeart/2005/8/layout/vList4#1"/>
    <dgm:cxn modelId="{7E64E9F5-C3AF-405E-ACC9-29C248B19262}" type="presOf" srcId="{6F226032-48F6-4877-925F-365D2C3370CD}" destId="{510A9FEA-43F8-4E4C-900B-B8917477D1A0}" srcOrd="0" destOrd="0" presId="urn:microsoft.com/office/officeart/2005/8/layout/vList4#1"/>
    <dgm:cxn modelId="{CD127B7C-EB39-4FD6-A486-6AB241314ACC}" type="presOf" srcId="{0824585B-F418-42FA-818D-4DBCF29E467F}" destId="{5837884C-B911-43CD-8F2F-81ED3BE31893}" srcOrd="1" destOrd="0" presId="urn:microsoft.com/office/officeart/2005/8/layout/vList4#1"/>
    <dgm:cxn modelId="{DB0B96F8-D6CA-442C-92B1-BF5FA02B14DC}" type="presOf" srcId="{1C3E0BAB-99EB-4D21-A14A-A4ACC959F2BB}" destId="{4B7E01C9-FF43-4A01-A91E-35FE74F6CA5B}" srcOrd="0" destOrd="0" presId="urn:microsoft.com/office/officeart/2005/8/layout/vList4#1"/>
    <dgm:cxn modelId="{EC7BC934-1E0D-4213-B9A8-B2BA19595C01}" type="presParOf" srcId="{510A9FEA-43F8-4E4C-900B-B8917477D1A0}" destId="{B1B5AE6D-D0B7-49F6-BC63-A0C3BFBA29BB}" srcOrd="0" destOrd="0" presId="urn:microsoft.com/office/officeart/2005/8/layout/vList4#1"/>
    <dgm:cxn modelId="{DDEC9788-49D5-4780-8BB0-F2D07C7CC8F0}" type="presParOf" srcId="{B1B5AE6D-D0B7-49F6-BC63-A0C3BFBA29BB}" destId="{8A26FA21-A782-459B-929D-A992425D8970}" srcOrd="0" destOrd="0" presId="urn:microsoft.com/office/officeart/2005/8/layout/vList4#1"/>
    <dgm:cxn modelId="{0DDF0237-5D72-4780-9016-6076C9A7CC19}" type="presParOf" srcId="{B1B5AE6D-D0B7-49F6-BC63-A0C3BFBA29BB}" destId="{26FD93FF-FB83-4465-A904-20CA44F5DDBB}" srcOrd="1" destOrd="0" presId="urn:microsoft.com/office/officeart/2005/8/layout/vList4#1"/>
    <dgm:cxn modelId="{76495272-DD1A-4FAA-8EA1-89ED4DC2EB36}" type="presParOf" srcId="{B1B5AE6D-D0B7-49F6-BC63-A0C3BFBA29BB}" destId="{1DA30715-FACF-432B-BDCE-706B6F5918DC}" srcOrd="2" destOrd="0" presId="urn:microsoft.com/office/officeart/2005/8/layout/vList4#1"/>
    <dgm:cxn modelId="{66E292C1-72DF-4D1B-A126-31DB2E1A390D}" type="presParOf" srcId="{510A9FEA-43F8-4E4C-900B-B8917477D1A0}" destId="{15180EF0-D948-44B8-AA51-5BF9E11EB077}" srcOrd="1" destOrd="0" presId="urn:microsoft.com/office/officeart/2005/8/layout/vList4#1"/>
    <dgm:cxn modelId="{99F3D6C8-30E6-462E-A591-158289E8C87F}" type="presParOf" srcId="{510A9FEA-43F8-4E4C-900B-B8917477D1A0}" destId="{6C43AEA1-1FF2-464E-B6EF-1CD4FC6E3721}" srcOrd="2" destOrd="0" presId="urn:microsoft.com/office/officeart/2005/8/layout/vList4#1"/>
    <dgm:cxn modelId="{CF470812-D2ED-4981-998C-9A7E30732FEA}" type="presParOf" srcId="{6C43AEA1-1FF2-464E-B6EF-1CD4FC6E3721}" destId="{4B7E01C9-FF43-4A01-A91E-35FE74F6CA5B}" srcOrd="0" destOrd="0" presId="urn:microsoft.com/office/officeart/2005/8/layout/vList4#1"/>
    <dgm:cxn modelId="{65CBB053-11AC-4E94-A246-6BCB67DBF6E9}" type="presParOf" srcId="{6C43AEA1-1FF2-464E-B6EF-1CD4FC6E3721}" destId="{F22CA525-0979-495D-A0D6-822A44660726}" srcOrd="1" destOrd="0" presId="urn:microsoft.com/office/officeart/2005/8/layout/vList4#1"/>
    <dgm:cxn modelId="{FA75E62B-6AED-4613-8253-DEEC65710DC4}" type="presParOf" srcId="{6C43AEA1-1FF2-464E-B6EF-1CD4FC6E3721}" destId="{CF928825-EAAE-4BF6-8C4C-1B82D6281492}" srcOrd="2" destOrd="0" presId="urn:microsoft.com/office/officeart/2005/8/layout/vList4#1"/>
    <dgm:cxn modelId="{3191EDA5-F0AB-43EE-93F7-EDA5CBE34437}" type="presParOf" srcId="{510A9FEA-43F8-4E4C-900B-B8917477D1A0}" destId="{CB326ADC-EA36-4706-97E2-AD58C02414D3}" srcOrd="3" destOrd="0" presId="urn:microsoft.com/office/officeart/2005/8/layout/vList4#1"/>
    <dgm:cxn modelId="{D279A70A-9890-48DA-B874-D57FA7A07069}" type="presParOf" srcId="{510A9FEA-43F8-4E4C-900B-B8917477D1A0}" destId="{05CF0B6E-9F45-4AC9-84B1-B126CF034C3D}" srcOrd="4" destOrd="0" presId="urn:microsoft.com/office/officeart/2005/8/layout/vList4#1"/>
    <dgm:cxn modelId="{8EFE6F1F-D167-4255-97E1-99999BC7CBC8}" type="presParOf" srcId="{05CF0B6E-9F45-4AC9-84B1-B126CF034C3D}" destId="{93D40C74-CAFF-43BE-9A20-7EA323099D6B}" srcOrd="0" destOrd="0" presId="urn:microsoft.com/office/officeart/2005/8/layout/vList4#1"/>
    <dgm:cxn modelId="{16277FED-7354-4A77-9BDE-95061189BF0D}" type="presParOf" srcId="{05CF0B6E-9F45-4AC9-84B1-B126CF034C3D}" destId="{C7828318-044F-46F9-90A0-F4DB40739EEF}" srcOrd="1" destOrd="0" presId="urn:microsoft.com/office/officeart/2005/8/layout/vList4#1"/>
    <dgm:cxn modelId="{C319E762-55E4-4F6D-BFF1-1BAC2FA06A2C}" type="presParOf" srcId="{05CF0B6E-9F45-4AC9-84B1-B126CF034C3D}" destId="{5837884C-B911-43CD-8F2F-81ED3BE31893}" srcOrd="2" destOrd="0" presId="urn:microsoft.com/office/officeart/2005/8/layout/vList4#1"/>
    <dgm:cxn modelId="{4FFA11CA-6571-4F07-ADBA-7EE4D814BE1A}" type="presParOf" srcId="{510A9FEA-43F8-4E4C-900B-B8917477D1A0}" destId="{52E3F180-A824-4E1D-B8B1-5375494120A2}" srcOrd="5" destOrd="0" presId="urn:microsoft.com/office/officeart/2005/8/layout/vList4#1"/>
    <dgm:cxn modelId="{02F43627-441E-4971-B980-C7497ED77D74}" type="presParOf" srcId="{510A9FEA-43F8-4E4C-900B-B8917477D1A0}" destId="{9443CE2D-0F72-4DC8-8CE8-5467D9ECE94A}" srcOrd="6" destOrd="0" presId="urn:microsoft.com/office/officeart/2005/8/layout/vList4#1"/>
    <dgm:cxn modelId="{63529555-75E0-4DFC-BB22-67ED3DAF65E8}" type="presParOf" srcId="{9443CE2D-0F72-4DC8-8CE8-5467D9ECE94A}" destId="{8F22AB05-9E64-4EEF-A07A-5EA8FC5F0FBE}" srcOrd="0" destOrd="0" presId="urn:microsoft.com/office/officeart/2005/8/layout/vList4#1"/>
    <dgm:cxn modelId="{E72782C3-6E13-4D70-AECE-A1F74DAAC955}" type="presParOf" srcId="{9443CE2D-0F72-4DC8-8CE8-5467D9ECE94A}" destId="{024B4928-F719-4DC8-A713-D67FBC48561F}" srcOrd="1" destOrd="0" presId="urn:microsoft.com/office/officeart/2005/8/layout/vList4#1"/>
    <dgm:cxn modelId="{B75892CD-1D18-4BC3-AE7B-86A836FD1DB6}" type="presParOf" srcId="{9443CE2D-0F72-4DC8-8CE8-5467D9ECE94A}" destId="{D27A8308-7619-4C9C-B4EC-F4F221E08FBB}" srcOrd="2" destOrd="0" presId="urn:microsoft.com/office/officeart/2005/8/layout/vList4#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E6CA24-9CA4-49F8-8BEA-F4BE9355DB87}" type="doc">
      <dgm:prSet loTypeId="urn:microsoft.com/office/officeart/2005/8/layout/vList2" loCatId="list" qsTypeId="urn:microsoft.com/office/officeart/2005/8/quickstyle/3d2#1" qsCatId="3D" csTypeId="urn:microsoft.com/office/officeart/2005/8/colors/accent1_3" csCatId="accent1" phldr="1"/>
      <dgm:spPr/>
      <dgm:t>
        <a:bodyPr/>
        <a:lstStyle/>
        <a:p>
          <a:endParaRPr lang="fr-FR"/>
        </a:p>
      </dgm:t>
    </dgm:pt>
    <dgm:pt modelId="{033123B7-1E56-4A2C-A909-E1B1B42DB1E5}">
      <dgm:prSet phldrT="[Texte]" custT="1"/>
      <dgm:spPr/>
      <dgm:t>
        <a:bodyPr/>
        <a:lstStyle/>
        <a:p>
          <a:r>
            <a:rPr lang="fr-FR" sz="2400" dirty="0">
              <a:latin typeface="Book Antiqua" pitchFamily="18" charset="0"/>
            </a:rPr>
            <a:t>Pour le compte de donneurs d</a:t>
          </a:r>
          <a:r>
            <a:rPr lang="fr-FR" altLang="fr-FR" sz="2400" dirty="0">
              <a:latin typeface="Book Antiqua" pitchFamily="18" charset="0"/>
            </a:rPr>
            <a:t>’</a:t>
          </a:r>
          <a:r>
            <a:rPr lang="fr-FR" sz="2400" dirty="0">
              <a:latin typeface="Book Antiqua" pitchFamily="18" charset="0"/>
            </a:rPr>
            <a:t>ordre	</a:t>
          </a:r>
          <a:endParaRPr lang="fr-FR" sz="2400" dirty="0"/>
        </a:p>
      </dgm:t>
    </dgm:pt>
    <dgm:pt modelId="{3C068D27-09CE-4191-8D75-7375FD505B38}" type="parTrans" cxnId="{394B5B5E-9561-4E13-ABE4-4BF5C17424BF}">
      <dgm:prSet/>
      <dgm:spPr/>
      <dgm:t>
        <a:bodyPr/>
        <a:lstStyle/>
        <a:p>
          <a:endParaRPr lang="fr-FR"/>
        </a:p>
      </dgm:t>
    </dgm:pt>
    <dgm:pt modelId="{6C61AB71-71FC-45A6-A2E0-8FDA4A267177}" type="sibTrans" cxnId="{394B5B5E-9561-4E13-ABE4-4BF5C17424BF}">
      <dgm:prSet/>
      <dgm:spPr/>
      <dgm:t>
        <a:bodyPr/>
        <a:lstStyle/>
        <a:p>
          <a:endParaRPr lang="fr-FR"/>
        </a:p>
      </dgm:t>
    </dgm:pt>
    <dgm:pt modelId="{A9E6135E-E2F1-45AE-B281-A0BC183EF332}">
      <dgm:prSet phldrT="[Texte]"/>
      <dgm:spPr/>
      <dgm:t>
        <a:bodyPr/>
        <a:lstStyle/>
        <a:p>
          <a:endParaRPr lang="fr-FR" dirty="0"/>
        </a:p>
      </dgm:t>
    </dgm:pt>
    <dgm:pt modelId="{8C73491E-9C72-48DB-BE8D-B62395401607}" type="parTrans" cxnId="{D5F4B13E-D67E-4B18-854A-A9360D4EB35C}">
      <dgm:prSet/>
      <dgm:spPr/>
      <dgm:t>
        <a:bodyPr/>
        <a:lstStyle/>
        <a:p>
          <a:endParaRPr lang="fr-FR"/>
        </a:p>
      </dgm:t>
    </dgm:pt>
    <dgm:pt modelId="{07F08BAB-43F6-483E-935B-23DC7993D5C1}" type="sibTrans" cxnId="{D5F4B13E-D67E-4B18-854A-A9360D4EB35C}">
      <dgm:prSet/>
      <dgm:spPr/>
      <dgm:t>
        <a:bodyPr/>
        <a:lstStyle/>
        <a:p>
          <a:endParaRPr lang="fr-FR"/>
        </a:p>
      </dgm:t>
    </dgm:pt>
    <dgm:pt modelId="{606581D1-1307-44CB-B450-9685BA113C13}">
      <dgm:prSet phldrT="[Texte]" custT="1"/>
      <dgm:spPr/>
      <dgm:t>
        <a:bodyPr/>
        <a:lstStyle/>
        <a:p>
          <a:r>
            <a:rPr lang="fr-FR" sz="2400" dirty="0">
              <a:latin typeface="Book Antiqua" pitchFamily="18" charset="0"/>
            </a:rPr>
            <a:t>Ou pour le compte du patient lui même.</a:t>
          </a:r>
          <a:endParaRPr lang="fr-FR" sz="2400" dirty="0"/>
        </a:p>
      </dgm:t>
    </dgm:pt>
    <dgm:pt modelId="{B6C77BD3-B0D5-447A-AC66-32C490251462}" type="parTrans" cxnId="{48CCBE24-2BDE-4D40-9074-E01A9B8FAA72}">
      <dgm:prSet/>
      <dgm:spPr/>
      <dgm:t>
        <a:bodyPr/>
        <a:lstStyle/>
        <a:p>
          <a:endParaRPr lang="fr-FR"/>
        </a:p>
      </dgm:t>
    </dgm:pt>
    <dgm:pt modelId="{FCEC57D8-CAE6-46D3-B523-150EBC03E3AD}" type="sibTrans" cxnId="{48CCBE24-2BDE-4D40-9074-E01A9B8FAA72}">
      <dgm:prSet/>
      <dgm:spPr/>
      <dgm:t>
        <a:bodyPr/>
        <a:lstStyle/>
        <a:p>
          <a:endParaRPr lang="fr-FR"/>
        </a:p>
      </dgm:t>
    </dgm:pt>
    <dgm:pt modelId="{A647DDDF-5C9B-41BD-AFCF-18E9E5C42646}" type="pres">
      <dgm:prSet presAssocID="{9DE6CA24-9CA4-49F8-8BEA-F4BE9355DB87}" presName="linear" presStyleCnt="0">
        <dgm:presLayoutVars>
          <dgm:animLvl val="lvl"/>
          <dgm:resizeHandles val="exact"/>
        </dgm:presLayoutVars>
      </dgm:prSet>
      <dgm:spPr/>
      <dgm:t>
        <a:bodyPr/>
        <a:lstStyle/>
        <a:p>
          <a:endParaRPr lang="fr-FR"/>
        </a:p>
      </dgm:t>
    </dgm:pt>
    <dgm:pt modelId="{EC1A0025-1410-43A4-A35B-0C94A37910F7}" type="pres">
      <dgm:prSet presAssocID="{033123B7-1E56-4A2C-A909-E1B1B42DB1E5}" presName="parentText" presStyleLbl="node1" presStyleIdx="0" presStyleCnt="2">
        <dgm:presLayoutVars>
          <dgm:chMax val="0"/>
          <dgm:bulletEnabled val="1"/>
        </dgm:presLayoutVars>
      </dgm:prSet>
      <dgm:spPr/>
      <dgm:t>
        <a:bodyPr/>
        <a:lstStyle/>
        <a:p>
          <a:endParaRPr lang="fr-FR"/>
        </a:p>
      </dgm:t>
    </dgm:pt>
    <dgm:pt modelId="{DF2751E5-B5A5-463F-A093-CCE4BABB7F44}" type="pres">
      <dgm:prSet presAssocID="{033123B7-1E56-4A2C-A909-E1B1B42DB1E5}" presName="childText" presStyleLbl="revTx" presStyleIdx="0" presStyleCnt="1">
        <dgm:presLayoutVars>
          <dgm:bulletEnabled val="1"/>
        </dgm:presLayoutVars>
      </dgm:prSet>
      <dgm:spPr/>
      <dgm:t>
        <a:bodyPr/>
        <a:lstStyle/>
        <a:p>
          <a:endParaRPr lang="fr-FR"/>
        </a:p>
      </dgm:t>
    </dgm:pt>
    <dgm:pt modelId="{0FD764E8-4C14-4C4D-B76E-F2F7D31027FD}" type="pres">
      <dgm:prSet presAssocID="{606581D1-1307-44CB-B450-9685BA113C13}" presName="parentText" presStyleLbl="node1" presStyleIdx="1" presStyleCnt="2" custLinFactNeighborX="488" custLinFactNeighborY="-74111">
        <dgm:presLayoutVars>
          <dgm:chMax val="0"/>
          <dgm:bulletEnabled val="1"/>
        </dgm:presLayoutVars>
      </dgm:prSet>
      <dgm:spPr/>
      <dgm:t>
        <a:bodyPr/>
        <a:lstStyle/>
        <a:p>
          <a:endParaRPr lang="fr-FR"/>
        </a:p>
      </dgm:t>
    </dgm:pt>
  </dgm:ptLst>
  <dgm:cxnLst>
    <dgm:cxn modelId="{F4573653-0D7E-4030-A60D-AD4BA25951A5}" type="presOf" srcId="{033123B7-1E56-4A2C-A909-E1B1B42DB1E5}" destId="{EC1A0025-1410-43A4-A35B-0C94A37910F7}" srcOrd="0" destOrd="0" presId="urn:microsoft.com/office/officeart/2005/8/layout/vList2"/>
    <dgm:cxn modelId="{394B5B5E-9561-4E13-ABE4-4BF5C17424BF}" srcId="{9DE6CA24-9CA4-49F8-8BEA-F4BE9355DB87}" destId="{033123B7-1E56-4A2C-A909-E1B1B42DB1E5}" srcOrd="0" destOrd="0" parTransId="{3C068D27-09CE-4191-8D75-7375FD505B38}" sibTransId="{6C61AB71-71FC-45A6-A2E0-8FDA4A267177}"/>
    <dgm:cxn modelId="{86E164E3-D217-44A6-8384-0445E667C11D}" type="presOf" srcId="{606581D1-1307-44CB-B450-9685BA113C13}" destId="{0FD764E8-4C14-4C4D-B76E-F2F7D31027FD}" srcOrd="0" destOrd="0" presId="urn:microsoft.com/office/officeart/2005/8/layout/vList2"/>
    <dgm:cxn modelId="{D5F4B13E-D67E-4B18-854A-A9360D4EB35C}" srcId="{033123B7-1E56-4A2C-A909-E1B1B42DB1E5}" destId="{A9E6135E-E2F1-45AE-B281-A0BC183EF332}" srcOrd="0" destOrd="0" parTransId="{8C73491E-9C72-48DB-BE8D-B62395401607}" sibTransId="{07F08BAB-43F6-483E-935B-23DC7993D5C1}"/>
    <dgm:cxn modelId="{6BE2913C-719B-4268-AE88-D7938B7C77D1}" type="presOf" srcId="{A9E6135E-E2F1-45AE-B281-A0BC183EF332}" destId="{DF2751E5-B5A5-463F-A093-CCE4BABB7F44}" srcOrd="0" destOrd="0" presId="urn:microsoft.com/office/officeart/2005/8/layout/vList2"/>
    <dgm:cxn modelId="{96A46A97-7273-436C-8F36-F8E8967D14EF}" type="presOf" srcId="{9DE6CA24-9CA4-49F8-8BEA-F4BE9355DB87}" destId="{A647DDDF-5C9B-41BD-AFCF-18E9E5C42646}" srcOrd="0" destOrd="0" presId="urn:microsoft.com/office/officeart/2005/8/layout/vList2"/>
    <dgm:cxn modelId="{48CCBE24-2BDE-4D40-9074-E01A9B8FAA72}" srcId="{9DE6CA24-9CA4-49F8-8BEA-F4BE9355DB87}" destId="{606581D1-1307-44CB-B450-9685BA113C13}" srcOrd="1" destOrd="0" parTransId="{B6C77BD3-B0D5-447A-AC66-32C490251462}" sibTransId="{FCEC57D8-CAE6-46D3-B523-150EBC03E3AD}"/>
    <dgm:cxn modelId="{10F6D6E7-7230-48AD-90FA-50F791080B63}" type="presParOf" srcId="{A647DDDF-5C9B-41BD-AFCF-18E9E5C42646}" destId="{EC1A0025-1410-43A4-A35B-0C94A37910F7}" srcOrd="0" destOrd="0" presId="urn:microsoft.com/office/officeart/2005/8/layout/vList2"/>
    <dgm:cxn modelId="{515A269E-CBA7-4A73-A5A3-2F2BFC456048}" type="presParOf" srcId="{A647DDDF-5C9B-41BD-AFCF-18E9E5C42646}" destId="{DF2751E5-B5A5-463F-A093-CCE4BABB7F44}" srcOrd="1" destOrd="0" presId="urn:microsoft.com/office/officeart/2005/8/layout/vList2"/>
    <dgm:cxn modelId="{1F77653A-BD31-4B25-B821-8C27A35949E8}" type="presParOf" srcId="{A647DDDF-5C9B-41BD-AFCF-18E9E5C42646}" destId="{0FD764E8-4C14-4C4D-B76E-F2F7D31027FD}" srcOrd="2" destOrd="0" presId="urn:microsoft.com/office/officeart/2005/8/layout/vList2"/>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6AD17B1-680A-48EE-8D81-0FD895438360}" type="doc">
      <dgm:prSet loTypeId="urn:microsoft.com/office/officeart/2005/8/layout/vProcess5" loCatId="process" qsTypeId="urn:microsoft.com/office/officeart/2005/8/quickstyle/3d1" qsCatId="3D" csTypeId="urn:microsoft.com/office/officeart/2005/8/colors/accent1_3" csCatId="accent1" phldr="1"/>
      <dgm:spPr/>
      <dgm:t>
        <a:bodyPr/>
        <a:lstStyle/>
        <a:p>
          <a:endParaRPr lang="fr-FR"/>
        </a:p>
      </dgm:t>
    </dgm:pt>
    <dgm:pt modelId="{70B807B4-4468-4434-A0F1-3448EF9AB3D3}">
      <dgm:prSet phldrT="[Texte]" custT="1"/>
      <dgm:spPr/>
      <dgm:t>
        <a:bodyPr/>
        <a:lstStyle/>
        <a:p>
          <a:r>
            <a:rPr lang="fr-FR" sz="2000" b="0" dirty="0">
              <a:solidFill>
                <a:schemeClr val="bg1"/>
              </a:solidFill>
              <a:latin typeface="Arial" pitchFamily="34" charset="0"/>
              <a:cs typeface="Arial" pitchFamily="34" charset="0"/>
            </a:rPr>
            <a:t>Etude du dossier médical et l’établissement de devis</a:t>
          </a:r>
        </a:p>
        <a:p>
          <a:r>
            <a:rPr lang="fr-FR" sz="2000" b="0" dirty="0">
              <a:latin typeface="Arial" pitchFamily="34" charset="0"/>
              <a:cs typeface="Arial" pitchFamily="34" charset="0"/>
            </a:rPr>
            <a:t>Mise au point du parcours médical envisagé et de ses coûts </a:t>
          </a:r>
        </a:p>
      </dgm:t>
    </dgm:pt>
    <dgm:pt modelId="{13AC1B7C-0318-404B-8C97-6EC25731A41F}" type="parTrans" cxnId="{043A3B83-E216-4D20-941E-2581CC8C584F}">
      <dgm:prSet/>
      <dgm:spPr/>
      <dgm:t>
        <a:bodyPr/>
        <a:lstStyle/>
        <a:p>
          <a:endParaRPr lang="fr-FR"/>
        </a:p>
      </dgm:t>
    </dgm:pt>
    <dgm:pt modelId="{C07A7F07-C5CC-4EED-8C71-AF8CB24C1DA0}" type="sibTrans" cxnId="{043A3B83-E216-4D20-941E-2581CC8C584F}">
      <dgm:prSet/>
      <dgm:spPr/>
      <dgm:t>
        <a:bodyPr/>
        <a:lstStyle/>
        <a:p>
          <a:endParaRPr lang="fr-FR"/>
        </a:p>
      </dgm:t>
    </dgm:pt>
    <dgm:pt modelId="{5876F899-F7B1-4D9C-8B8C-CE5BBDF3E0AF}">
      <dgm:prSet phldrT="[Texte]" custT="1"/>
      <dgm:spPr/>
      <dgm:t>
        <a:bodyPr/>
        <a:lstStyle/>
        <a:p>
          <a:pPr algn="just"/>
          <a:r>
            <a:rPr lang="fr-FR" sz="2000" b="0" i="0" dirty="0">
              <a:solidFill>
                <a:schemeClr val="bg1"/>
              </a:solidFill>
              <a:latin typeface="Arial" pitchFamily="34" charset="0"/>
              <a:cs typeface="Arial" pitchFamily="34" charset="0"/>
            </a:rPr>
            <a:t>Transport en avion sanitaire, en civière ou en vol régulier selon le cas : affrètement, ou Réservation billetterie et séjour </a:t>
          </a:r>
        </a:p>
      </dgm:t>
    </dgm:pt>
    <dgm:pt modelId="{3295241D-DAF4-4CDF-9E88-1738E1147772}" type="parTrans" cxnId="{22A93523-8652-4576-916F-44294BD94275}">
      <dgm:prSet/>
      <dgm:spPr/>
      <dgm:t>
        <a:bodyPr/>
        <a:lstStyle/>
        <a:p>
          <a:endParaRPr lang="fr-FR"/>
        </a:p>
      </dgm:t>
    </dgm:pt>
    <dgm:pt modelId="{250FBCE5-9778-4F0C-956A-DCCA8844D1F1}" type="sibTrans" cxnId="{22A93523-8652-4576-916F-44294BD94275}">
      <dgm:prSet/>
      <dgm:spPr/>
      <dgm:t>
        <a:bodyPr/>
        <a:lstStyle/>
        <a:p>
          <a:endParaRPr lang="fr-FR"/>
        </a:p>
      </dgm:t>
    </dgm:pt>
    <dgm:pt modelId="{4225EE9F-FBDA-494D-A7C2-E5884D5A6F48}">
      <dgm:prSet phldrT="[Texte]" custT="1"/>
      <dgm:spPr/>
      <dgm:t>
        <a:bodyPr/>
        <a:lstStyle/>
        <a:p>
          <a:r>
            <a:rPr lang="fr-FR" sz="2000" dirty="0">
              <a:solidFill>
                <a:schemeClr val="bg1"/>
              </a:solidFill>
              <a:latin typeface="Arial" pitchFamily="34" charset="0"/>
              <a:cs typeface="Arial" pitchFamily="34" charset="0"/>
            </a:rPr>
            <a:t>Dossier administratif et si besoin dossier de visa </a:t>
          </a:r>
        </a:p>
        <a:p>
          <a:r>
            <a:rPr lang="fr-FR" sz="2000" dirty="0">
              <a:latin typeface="Arial" pitchFamily="34" charset="0"/>
              <a:cs typeface="Arial" pitchFamily="34" charset="0"/>
            </a:rPr>
            <a:t>Réservation hébergement médicalisé ou non </a:t>
          </a:r>
        </a:p>
      </dgm:t>
    </dgm:pt>
    <dgm:pt modelId="{7C1CB2AD-4752-40FE-A06D-A56CAF88C4AE}" type="parTrans" cxnId="{2D272D61-30F5-4897-BE73-4CE0E059E32B}">
      <dgm:prSet/>
      <dgm:spPr/>
      <dgm:t>
        <a:bodyPr/>
        <a:lstStyle/>
        <a:p>
          <a:endParaRPr lang="fr-FR"/>
        </a:p>
      </dgm:t>
    </dgm:pt>
    <dgm:pt modelId="{2DB4136A-05DF-45D6-BDC5-5470D3FB1516}" type="sibTrans" cxnId="{2D272D61-30F5-4897-BE73-4CE0E059E32B}">
      <dgm:prSet/>
      <dgm:spPr/>
      <dgm:t>
        <a:bodyPr/>
        <a:lstStyle/>
        <a:p>
          <a:endParaRPr lang="fr-FR"/>
        </a:p>
      </dgm:t>
    </dgm:pt>
    <dgm:pt modelId="{D10F5CCB-9E84-437D-8ADF-EF16E9F82E72}" type="pres">
      <dgm:prSet presAssocID="{D6AD17B1-680A-48EE-8D81-0FD895438360}" presName="outerComposite" presStyleCnt="0">
        <dgm:presLayoutVars>
          <dgm:chMax val="5"/>
          <dgm:dir/>
          <dgm:resizeHandles val="exact"/>
        </dgm:presLayoutVars>
      </dgm:prSet>
      <dgm:spPr/>
      <dgm:t>
        <a:bodyPr/>
        <a:lstStyle/>
        <a:p>
          <a:endParaRPr lang="fr-FR"/>
        </a:p>
      </dgm:t>
    </dgm:pt>
    <dgm:pt modelId="{DF422177-E886-484E-8653-147BB2ED008E}" type="pres">
      <dgm:prSet presAssocID="{D6AD17B1-680A-48EE-8D81-0FD895438360}" presName="dummyMaxCanvas" presStyleCnt="0">
        <dgm:presLayoutVars/>
      </dgm:prSet>
      <dgm:spPr/>
    </dgm:pt>
    <dgm:pt modelId="{A7706B89-D5A7-483E-AAFF-E60C6E6440EC}" type="pres">
      <dgm:prSet presAssocID="{D6AD17B1-680A-48EE-8D81-0FD895438360}" presName="ThreeNodes_1" presStyleLbl="node1" presStyleIdx="0" presStyleCnt="3" custScaleY="122222" custLinFactNeighborY="-7516">
        <dgm:presLayoutVars>
          <dgm:bulletEnabled val="1"/>
        </dgm:presLayoutVars>
      </dgm:prSet>
      <dgm:spPr/>
      <dgm:t>
        <a:bodyPr/>
        <a:lstStyle/>
        <a:p>
          <a:endParaRPr lang="fr-FR"/>
        </a:p>
      </dgm:t>
    </dgm:pt>
    <dgm:pt modelId="{6B9A44B6-6EA1-4C3D-9F1F-7DE649E695AE}" type="pres">
      <dgm:prSet presAssocID="{D6AD17B1-680A-48EE-8D81-0FD895438360}" presName="ThreeNodes_2" presStyleLbl="node1" presStyleIdx="1" presStyleCnt="3" custLinFactNeighborY="6536">
        <dgm:presLayoutVars>
          <dgm:bulletEnabled val="1"/>
        </dgm:presLayoutVars>
      </dgm:prSet>
      <dgm:spPr/>
      <dgm:t>
        <a:bodyPr/>
        <a:lstStyle/>
        <a:p>
          <a:endParaRPr lang="fr-FR"/>
        </a:p>
      </dgm:t>
    </dgm:pt>
    <dgm:pt modelId="{C4EFE196-D74A-4E8B-A304-90D02111F9C0}" type="pres">
      <dgm:prSet presAssocID="{D6AD17B1-680A-48EE-8D81-0FD895438360}" presName="ThreeNodes_3" presStyleLbl="node1" presStyleIdx="2" presStyleCnt="3">
        <dgm:presLayoutVars>
          <dgm:bulletEnabled val="1"/>
        </dgm:presLayoutVars>
      </dgm:prSet>
      <dgm:spPr/>
      <dgm:t>
        <a:bodyPr/>
        <a:lstStyle/>
        <a:p>
          <a:endParaRPr lang="fr-FR"/>
        </a:p>
      </dgm:t>
    </dgm:pt>
    <dgm:pt modelId="{F4CE07DD-E288-401B-9EAE-9C7CE055A68F}" type="pres">
      <dgm:prSet presAssocID="{D6AD17B1-680A-48EE-8D81-0FD895438360}" presName="ThreeConn_1-2" presStyleLbl="fgAccFollowNode1" presStyleIdx="0" presStyleCnt="2">
        <dgm:presLayoutVars>
          <dgm:bulletEnabled val="1"/>
        </dgm:presLayoutVars>
      </dgm:prSet>
      <dgm:spPr/>
      <dgm:t>
        <a:bodyPr/>
        <a:lstStyle/>
        <a:p>
          <a:endParaRPr lang="fr-FR"/>
        </a:p>
      </dgm:t>
    </dgm:pt>
    <dgm:pt modelId="{1214E13F-0EAF-4869-AB87-E1E3C00B3A5F}" type="pres">
      <dgm:prSet presAssocID="{D6AD17B1-680A-48EE-8D81-0FD895438360}" presName="ThreeConn_2-3" presStyleLbl="fgAccFollowNode1" presStyleIdx="1" presStyleCnt="2">
        <dgm:presLayoutVars>
          <dgm:bulletEnabled val="1"/>
        </dgm:presLayoutVars>
      </dgm:prSet>
      <dgm:spPr/>
      <dgm:t>
        <a:bodyPr/>
        <a:lstStyle/>
        <a:p>
          <a:endParaRPr lang="fr-FR"/>
        </a:p>
      </dgm:t>
    </dgm:pt>
    <dgm:pt modelId="{43C96C4A-11A1-4C59-B495-07CE796AC520}" type="pres">
      <dgm:prSet presAssocID="{D6AD17B1-680A-48EE-8D81-0FD895438360}" presName="ThreeNodes_1_text" presStyleLbl="node1" presStyleIdx="2" presStyleCnt="3">
        <dgm:presLayoutVars>
          <dgm:bulletEnabled val="1"/>
        </dgm:presLayoutVars>
      </dgm:prSet>
      <dgm:spPr/>
      <dgm:t>
        <a:bodyPr/>
        <a:lstStyle/>
        <a:p>
          <a:endParaRPr lang="fr-FR"/>
        </a:p>
      </dgm:t>
    </dgm:pt>
    <dgm:pt modelId="{DA3E57F7-8267-4E1B-A203-28AF924E26A3}" type="pres">
      <dgm:prSet presAssocID="{D6AD17B1-680A-48EE-8D81-0FD895438360}" presName="ThreeNodes_2_text" presStyleLbl="node1" presStyleIdx="2" presStyleCnt="3">
        <dgm:presLayoutVars>
          <dgm:bulletEnabled val="1"/>
        </dgm:presLayoutVars>
      </dgm:prSet>
      <dgm:spPr/>
      <dgm:t>
        <a:bodyPr/>
        <a:lstStyle/>
        <a:p>
          <a:endParaRPr lang="fr-FR"/>
        </a:p>
      </dgm:t>
    </dgm:pt>
    <dgm:pt modelId="{E272D1DD-764B-48F8-8EBD-42FF8FCF4F1E}" type="pres">
      <dgm:prSet presAssocID="{D6AD17B1-680A-48EE-8D81-0FD895438360}" presName="ThreeNodes_3_text" presStyleLbl="node1" presStyleIdx="2" presStyleCnt="3">
        <dgm:presLayoutVars>
          <dgm:bulletEnabled val="1"/>
        </dgm:presLayoutVars>
      </dgm:prSet>
      <dgm:spPr/>
      <dgm:t>
        <a:bodyPr/>
        <a:lstStyle/>
        <a:p>
          <a:endParaRPr lang="fr-FR"/>
        </a:p>
      </dgm:t>
    </dgm:pt>
  </dgm:ptLst>
  <dgm:cxnLst>
    <dgm:cxn modelId="{6D94866B-54E6-4848-B470-AA674118B51E}" type="presOf" srcId="{5876F899-F7B1-4D9C-8B8C-CE5BBDF3E0AF}" destId="{6B9A44B6-6EA1-4C3D-9F1F-7DE649E695AE}" srcOrd="0" destOrd="0" presId="urn:microsoft.com/office/officeart/2005/8/layout/vProcess5"/>
    <dgm:cxn modelId="{6DDBD0D5-1063-436E-B498-90742FEFFF7D}" type="presOf" srcId="{70B807B4-4468-4434-A0F1-3448EF9AB3D3}" destId="{43C96C4A-11A1-4C59-B495-07CE796AC520}" srcOrd="1" destOrd="0" presId="urn:microsoft.com/office/officeart/2005/8/layout/vProcess5"/>
    <dgm:cxn modelId="{2D272D61-30F5-4897-BE73-4CE0E059E32B}" srcId="{D6AD17B1-680A-48EE-8D81-0FD895438360}" destId="{4225EE9F-FBDA-494D-A7C2-E5884D5A6F48}" srcOrd="2" destOrd="0" parTransId="{7C1CB2AD-4752-40FE-A06D-A56CAF88C4AE}" sibTransId="{2DB4136A-05DF-45D6-BDC5-5470D3FB1516}"/>
    <dgm:cxn modelId="{BBF12FD6-AED1-4745-BE50-19AE7AF8DAE4}" type="presOf" srcId="{C07A7F07-C5CC-4EED-8C71-AF8CB24C1DA0}" destId="{F4CE07DD-E288-401B-9EAE-9C7CE055A68F}" srcOrd="0" destOrd="0" presId="urn:microsoft.com/office/officeart/2005/8/layout/vProcess5"/>
    <dgm:cxn modelId="{A93693DD-6F53-4C94-94A4-04DB22A9FDB0}" type="presOf" srcId="{4225EE9F-FBDA-494D-A7C2-E5884D5A6F48}" destId="{C4EFE196-D74A-4E8B-A304-90D02111F9C0}" srcOrd="0" destOrd="0" presId="urn:microsoft.com/office/officeart/2005/8/layout/vProcess5"/>
    <dgm:cxn modelId="{3C1271E9-E9DB-44B9-A2CD-560CCEFEDD42}" type="presOf" srcId="{4225EE9F-FBDA-494D-A7C2-E5884D5A6F48}" destId="{E272D1DD-764B-48F8-8EBD-42FF8FCF4F1E}" srcOrd="1" destOrd="0" presId="urn:microsoft.com/office/officeart/2005/8/layout/vProcess5"/>
    <dgm:cxn modelId="{22A93523-8652-4576-916F-44294BD94275}" srcId="{D6AD17B1-680A-48EE-8D81-0FD895438360}" destId="{5876F899-F7B1-4D9C-8B8C-CE5BBDF3E0AF}" srcOrd="1" destOrd="0" parTransId="{3295241D-DAF4-4CDF-9E88-1738E1147772}" sibTransId="{250FBCE5-9778-4F0C-956A-DCCA8844D1F1}"/>
    <dgm:cxn modelId="{E05D1AB3-C630-4849-A8E5-37576776AB99}" type="presOf" srcId="{250FBCE5-9778-4F0C-956A-DCCA8844D1F1}" destId="{1214E13F-0EAF-4869-AB87-E1E3C00B3A5F}" srcOrd="0" destOrd="0" presId="urn:microsoft.com/office/officeart/2005/8/layout/vProcess5"/>
    <dgm:cxn modelId="{5E3185E0-5D72-4186-97B0-35C7321B58F1}" type="presOf" srcId="{5876F899-F7B1-4D9C-8B8C-CE5BBDF3E0AF}" destId="{DA3E57F7-8267-4E1B-A203-28AF924E26A3}" srcOrd="1" destOrd="0" presId="urn:microsoft.com/office/officeart/2005/8/layout/vProcess5"/>
    <dgm:cxn modelId="{E6CD5508-C436-4CE7-9371-B179AA941AED}" type="presOf" srcId="{D6AD17B1-680A-48EE-8D81-0FD895438360}" destId="{D10F5CCB-9E84-437D-8ADF-EF16E9F82E72}" srcOrd="0" destOrd="0" presId="urn:microsoft.com/office/officeart/2005/8/layout/vProcess5"/>
    <dgm:cxn modelId="{397F6081-382B-4D4A-B65A-4CBE98A99B0C}" type="presOf" srcId="{70B807B4-4468-4434-A0F1-3448EF9AB3D3}" destId="{A7706B89-D5A7-483E-AAFF-E60C6E6440EC}" srcOrd="0" destOrd="0" presId="urn:microsoft.com/office/officeart/2005/8/layout/vProcess5"/>
    <dgm:cxn modelId="{043A3B83-E216-4D20-941E-2581CC8C584F}" srcId="{D6AD17B1-680A-48EE-8D81-0FD895438360}" destId="{70B807B4-4468-4434-A0F1-3448EF9AB3D3}" srcOrd="0" destOrd="0" parTransId="{13AC1B7C-0318-404B-8C97-6EC25731A41F}" sibTransId="{C07A7F07-C5CC-4EED-8C71-AF8CB24C1DA0}"/>
    <dgm:cxn modelId="{ADF175A4-8020-4561-9305-732A0C5EE2E5}" type="presParOf" srcId="{D10F5CCB-9E84-437D-8ADF-EF16E9F82E72}" destId="{DF422177-E886-484E-8653-147BB2ED008E}" srcOrd="0" destOrd="0" presId="urn:microsoft.com/office/officeart/2005/8/layout/vProcess5"/>
    <dgm:cxn modelId="{871B866D-392B-4371-8960-23578C93CC68}" type="presParOf" srcId="{D10F5CCB-9E84-437D-8ADF-EF16E9F82E72}" destId="{A7706B89-D5A7-483E-AAFF-E60C6E6440EC}" srcOrd="1" destOrd="0" presId="urn:microsoft.com/office/officeart/2005/8/layout/vProcess5"/>
    <dgm:cxn modelId="{65153238-446D-4485-8949-1278EED48777}" type="presParOf" srcId="{D10F5CCB-9E84-437D-8ADF-EF16E9F82E72}" destId="{6B9A44B6-6EA1-4C3D-9F1F-7DE649E695AE}" srcOrd="2" destOrd="0" presId="urn:microsoft.com/office/officeart/2005/8/layout/vProcess5"/>
    <dgm:cxn modelId="{FC46E7A2-99C5-4E58-8A21-FA6D2E710173}" type="presParOf" srcId="{D10F5CCB-9E84-437D-8ADF-EF16E9F82E72}" destId="{C4EFE196-D74A-4E8B-A304-90D02111F9C0}" srcOrd="3" destOrd="0" presId="urn:microsoft.com/office/officeart/2005/8/layout/vProcess5"/>
    <dgm:cxn modelId="{78F96ECE-4974-4FD2-87E0-CC74C0FBEFCD}" type="presParOf" srcId="{D10F5CCB-9E84-437D-8ADF-EF16E9F82E72}" destId="{F4CE07DD-E288-401B-9EAE-9C7CE055A68F}" srcOrd="4" destOrd="0" presId="urn:microsoft.com/office/officeart/2005/8/layout/vProcess5"/>
    <dgm:cxn modelId="{F054967F-981C-481F-A027-0A6EEACD6069}" type="presParOf" srcId="{D10F5CCB-9E84-437D-8ADF-EF16E9F82E72}" destId="{1214E13F-0EAF-4869-AB87-E1E3C00B3A5F}" srcOrd="5" destOrd="0" presId="urn:microsoft.com/office/officeart/2005/8/layout/vProcess5"/>
    <dgm:cxn modelId="{69F492CE-0225-4CDA-8871-F89E48750D88}" type="presParOf" srcId="{D10F5CCB-9E84-437D-8ADF-EF16E9F82E72}" destId="{43C96C4A-11A1-4C59-B495-07CE796AC520}" srcOrd="6" destOrd="0" presId="urn:microsoft.com/office/officeart/2005/8/layout/vProcess5"/>
    <dgm:cxn modelId="{D5A30894-08D5-4F61-9032-E4995D74745E}" type="presParOf" srcId="{D10F5CCB-9E84-437D-8ADF-EF16E9F82E72}" destId="{DA3E57F7-8267-4E1B-A203-28AF924E26A3}" srcOrd="7" destOrd="0" presId="urn:microsoft.com/office/officeart/2005/8/layout/vProcess5"/>
    <dgm:cxn modelId="{42549F9D-3A7B-4876-90A7-6516893C9169}" type="presParOf" srcId="{D10F5CCB-9E84-437D-8ADF-EF16E9F82E72}" destId="{E272D1DD-764B-48F8-8EBD-42FF8FCF4F1E}" srcOrd="8" destOrd="0" presId="urn:microsoft.com/office/officeart/2005/8/layout/vProcess5"/>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9C344A7-39CD-4440-B270-EFF102D9B3CD}" type="doc">
      <dgm:prSet loTypeId="urn:microsoft.com/office/officeart/2005/8/layout/vList3#1" loCatId="list" qsTypeId="urn:microsoft.com/office/officeart/2005/8/quickstyle/simple5" qsCatId="simple" csTypeId="urn:microsoft.com/office/officeart/2005/8/colors/colorful3" csCatId="colorful" phldr="1"/>
      <dgm:spPr/>
      <dgm:t>
        <a:bodyPr/>
        <a:lstStyle/>
        <a:p>
          <a:endParaRPr lang="fr-FR"/>
        </a:p>
      </dgm:t>
    </dgm:pt>
    <dgm:pt modelId="{6A88C770-7560-41BA-B0E3-B9EDEB5B0981}">
      <dgm:prSet phldrT="[Texte]" custT="1"/>
      <dgm:spPr>
        <a:solidFill>
          <a:srgbClr val="01AF81"/>
        </a:solidFill>
      </dgm:spPr>
      <dgm:t>
        <a:bodyPr/>
        <a:lstStyle/>
        <a:p>
          <a:r>
            <a:rPr lang="fr-FR" sz="2200" dirty="0">
              <a:solidFill>
                <a:schemeClr val="tx1"/>
              </a:solidFill>
            </a:rPr>
            <a:t>Accueil à l’aéroport ou au poste de frontière terrestre ou maritime.</a:t>
          </a:r>
        </a:p>
      </dgm:t>
    </dgm:pt>
    <dgm:pt modelId="{1A4360E5-39EE-4E5E-A107-F7557D2F2D77}" type="parTrans" cxnId="{EE499037-50C7-4476-9011-1873678B2713}">
      <dgm:prSet/>
      <dgm:spPr/>
      <dgm:t>
        <a:bodyPr/>
        <a:lstStyle/>
        <a:p>
          <a:endParaRPr lang="fr-FR"/>
        </a:p>
      </dgm:t>
    </dgm:pt>
    <dgm:pt modelId="{12765632-75B9-4DB3-BBBA-536EB57A27E9}" type="sibTrans" cxnId="{EE499037-50C7-4476-9011-1873678B2713}">
      <dgm:prSet/>
      <dgm:spPr/>
      <dgm:t>
        <a:bodyPr/>
        <a:lstStyle/>
        <a:p>
          <a:endParaRPr lang="fr-FR"/>
        </a:p>
      </dgm:t>
    </dgm:pt>
    <dgm:pt modelId="{82A98BC9-B50E-4185-AA92-AA6625F03039}">
      <dgm:prSet phldrT="[Texte]" custT="1"/>
      <dgm:spPr>
        <a:solidFill>
          <a:srgbClr val="01AF81"/>
        </a:solidFill>
      </dgm:spPr>
      <dgm:t>
        <a:bodyPr/>
        <a:lstStyle/>
        <a:p>
          <a:r>
            <a:rPr lang="fr-FR" sz="2200" dirty="0">
              <a:solidFill>
                <a:schemeClr val="tx1"/>
              </a:solidFill>
            </a:rPr>
            <a:t>Facilitation des formalités (Assistance bagage et douane ,Documents de voyages)</a:t>
          </a:r>
        </a:p>
      </dgm:t>
    </dgm:pt>
    <dgm:pt modelId="{8AEEEA85-664E-4681-AF3E-E9E5162A3188}" type="parTrans" cxnId="{CD21135F-5D49-45DE-8ADF-4B26F5B55028}">
      <dgm:prSet/>
      <dgm:spPr/>
      <dgm:t>
        <a:bodyPr/>
        <a:lstStyle/>
        <a:p>
          <a:endParaRPr lang="fr-FR"/>
        </a:p>
      </dgm:t>
    </dgm:pt>
    <dgm:pt modelId="{06BC4298-AF38-4D4F-A911-DD66F6D077DF}" type="sibTrans" cxnId="{CD21135F-5D49-45DE-8ADF-4B26F5B55028}">
      <dgm:prSet/>
      <dgm:spPr/>
      <dgm:t>
        <a:bodyPr/>
        <a:lstStyle/>
        <a:p>
          <a:endParaRPr lang="fr-FR"/>
        </a:p>
      </dgm:t>
    </dgm:pt>
    <dgm:pt modelId="{2C6C9454-F62C-462C-83E8-869C5656C26C}">
      <dgm:prSet phldrT="[Texte]" custT="1"/>
      <dgm:spPr>
        <a:solidFill>
          <a:srgbClr val="01AF81"/>
        </a:solidFill>
      </dgm:spPr>
      <dgm:t>
        <a:bodyPr/>
        <a:lstStyle/>
        <a:p>
          <a:r>
            <a:rPr lang="fr-FR" sz="2200" dirty="0">
              <a:solidFill>
                <a:schemeClr val="tx1"/>
              </a:solidFill>
            </a:rPr>
            <a:t>Explication sur le séjour et le parcours</a:t>
          </a:r>
        </a:p>
      </dgm:t>
    </dgm:pt>
    <dgm:pt modelId="{8219F9AE-BD5D-4CF4-912E-D628ED0456AA}" type="parTrans" cxnId="{A9E91FC7-53B3-4CB5-9500-89F13431FFB6}">
      <dgm:prSet/>
      <dgm:spPr/>
      <dgm:t>
        <a:bodyPr/>
        <a:lstStyle/>
        <a:p>
          <a:endParaRPr lang="fr-FR"/>
        </a:p>
      </dgm:t>
    </dgm:pt>
    <dgm:pt modelId="{63A61B05-4964-4CD8-AC50-CCD7CCDB206D}" type="sibTrans" cxnId="{A9E91FC7-53B3-4CB5-9500-89F13431FFB6}">
      <dgm:prSet/>
      <dgm:spPr/>
      <dgm:t>
        <a:bodyPr/>
        <a:lstStyle/>
        <a:p>
          <a:endParaRPr lang="fr-FR"/>
        </a:p>
      </dgm:t>
    </dgm:pt>
    <dgm:pt modelId="{6760711D-69AB-4BC4-B1D3-B3DADDB165CB}">
      <dgm:prSet custT="1"/>
      <dgm:spPr>
        <a:solidFill>
          <a:srgbClr val="01AF81"/>
        </a:solidFill>
      </dgm:spPr>
      <dgm:t>
        <a:bodyPr/>
        <a:lstStyle/>
        <a:p>
          <a:r>
            <a:rPr lang="fr-FR" sz="2000" dirty="0"/>
            <a:t>    </a:t>
          </a:r>
          <a:r>
            <a:rPr lang="fr-FR" sz="2200" dirty="0">
              <a:solidFill>
                <a:schemeClr val="tx1"/>
              </a:solidFill>
            </a:rPr>
            <a:t>  Transport médicalisé ou non au lieu de résidence du patient et de ses accompagnateurs</a:t>
          </a:r>
        </a:p>
      </dgm:t>
    </dgm:pt>
    <dgm:pt modelId="{08495334-A55C-4DC6-9407-F90EE0D9BD1D}" type="parTrans" cxnId="{D14B4444-E8F5-4A8F-B5E9-D16C0DF84545}">
      <dgm:prSet/>
      <dgm:spPr/>
      <dgm:t>
        <a:bodyPr/>
        <a:lstStyle/>
        <a:p>
          <a:endParaRPr lang="fr-FR"/>
        </a:p>
      </dgm:t>
    </dgm:pt>
    <dgm:pt modelId="{F965D261-1658-482F-A701-8F91024C70CC}" type="sibTrans" cxnId="{D14B4444-E8F5-4A8F-B5E9-D16C0DF84545}">
      <dgm:prSet/>
      <dgm:spPr/>
      <dgm:t>
        <a:bodyPr/>
        <a:lstStyle/>
        <a:p>
          <a:endParaRPr lang="fr-FR"/>
        </a:p>
      </dgm:t>
    </dgm:pt>
    <dgm:pt modelId="{AFC2BBB7-29B3-4725-8E34-F39C841F9DC2}" type="pres">
      <dgm:prSet presAssocID="{A9C344A7-39CD-4440-B270-EFF102D9B3CD}" presName="linearFlow" presStyleCnt="0">
        <dgm:presLayoutVars>
          <dgm:dir/>
          <dgm:resizeHandles val="exact"/>
        </dgm:presLayoutVars>
      </dgm:prSet>
      <dgm:spPr/>
      <dgm:t>
        <a:bodyPr/>
        <a:lstStyle/>
        <a:p>
          <a:endParaRPr lang="fr-FR"/>
        </a:p>
      </dgm:t>
    </dgm:pt>
    <dgm:pt modelId="{0B65159F-3BC6-4607-AB15-241DF68A246A}" type="pres">
      <dgm:prSet presAssocID="{6A88C770-7560-41BA-B0E3-B9EDEB5B0981}" presName="composite" presStyleCnt="0"/>
      <dgm:spPr/>
    </dgm:pt>
    <dgm:pt modelId="{D114D710-08C2-4B2E-AA53-2D0ABF0630EA}" type="pres">
      <dgm:prSet presAssocID="{6A88C770-7560-41BA-B0E3-B9EDEB5B0981}" presName="imgShp" presStyleLbl="fgImgPlace1" presStyleIdx="0" presStyleCnt="4"/>
      <dgm:spPr>
        <a:blipFill rotWithShape="0">
          <a:blip xmlns:r="http://schemas.openxmlformats.org/officeDocument/2006/relationships" r:embed="rId1"/>
          <a:stretch>
            <a:fillRect/>
          </a:stretch>
        </a:blipFill>
      </dgm:spPr>
    </dgm:pt>
    <dgm:pt modelId="{96E82416-8CB6-4C33-883F-ECFC4264D36F}" type="pres">
      <dgm:prSet presAssocID="{6A88C770-7560-41BA-B0E3-B9EDEB5B0981}" presName="txShp" presStyleLbl="node1" presStyleIdx="0" presStyleCnt="4">
        <dgm:presLayoutVars>
          <dgm:bulletEnabled val="1"/>
        </dgm:presLayoutVars>
      </dgm:prSet>
      <dgm:spPr/>
      <dgm:t>
        <a:bodyPr/>
        <a:lstStyle/>
        <a:p>
          <a:endParaRPr lang="fr-FR"/>
        </a:p>
      </dgm:t>
    </dgm:pt>
    <dgm:pt modelId="{3918E7DE-F60A-48F9-85E5-D1714B222F50}" type="pres">
      <dgm:prSet presAssocID="{12765632-75B9-4DB3-BBBA-536EB57A27E9}" presName="spacing" presStyleCnt="0"/>
      <dgm:spPr/>
    </dgm:pt>
    <dgm:pt modelId="{4531DAEF-F149-4282-B031-CCA73D8F62E8}" type="pres">
      <dgm:prSet presAssocID="{82A98BC9-B50E-4185-AA92-AA6625F03039}" presName="composite" presStyleCnt="0"/>
      <dgm:spPr/>
    </dgm:pt>
    <dgm:pt modelId="{B08A7B20-3B16-4FBB-BCFA-3C4F742B6914}" type="pres">
      <dgm:prSet presAssocID="{82A98BC9-B50E-4185-AA92-AA6625F03039}" presName="imgShp" presStyleLbl="fgImgPlace1" presStyleIdx="1" presStyleCnt="4"/>
      <dgm:spPr>
        <a:blipFill rotWithShape="0">
          <a:blip xmlns:r="http://schemas.openxmlformats.org/officeDocument/2006/relationships" r:embed="rId1"/>
          <a:stretch>
            <a:fillRect/>
          </a:stretch>
        </a:blipFill>
      </dgm:spPr>
    </dgm:pt>
    <dgm:pt modelId="{3EAFCECB-C1D0-40EC-B9B6-721FF1E54C20}" type="pres">
      <dgm:prSet presAssocID="{82A98BC9-B50E-4185-AA92-AA6625F03039}" presName="txShp" presStyleLbl="node1" presStyleIdx="1" presStyleCnt="4">
        <dgm:presLayoutVars>
          <dgm:bulletEnabled val="1"/>
        </dgm:presLayoutVars>
      </dgm:prSet>
      <dgm:spPr/>
      <dgm:t>
        <a:bodyPr/>
        <a:lstStyle/>
        <a:p>
          <a:endParaRPr lang="fr-FR"/>
        </a:p>
      </dgm:t>
    </dgm:pt>
    <dgm:pt modelId="{2A434E12-0E0A-4D4B-B082-D0D4D8103AD5}" type="pres">
      <dgm:prSet presAssocID="{06BC4298-AF38-4D4F-A911-DD66F6D077DF}" presName="spacing" presStyleCnt="0"/>
      <dgm:spPr/>
    </dgm:pt>
    <dgm:pt modelId="{72058FDD-FC88-4F6C-834A-AE1519268EFB}" type="pres">
      <dgm:prSet presAssocID="{2C6C9454-F62C-462C-83E8-869C5656C26C}" presName="composite" presStyleCnt="0"/>
      <dgm:spPr/>
    </dgm:pt>
    <dgm:pt modelId="{A33D08C3-4387-45D3-B955-0930EF72F535}" type="pres">
      <dgm:prSet presAssocID="{2C6C9454-F62C-462C-83E8-869C5656C26C}" presName="imgShp" presStyleLbl="fgImgPlace1" presStyleIdx="2" presStyleCnt="4"/>
      <dgm:spPr>
        <a:blipFill rotWithShape="0">
          <a:blip xmlns:r="http://schemas.openxmlformats.org/officeDocument/2006/relationships" r:embed="rId1"/>
          <a:stretch>
            <a:fillRect/>
          </a:stretch>
        </a:blipFill>
      </dgm:spPr>
    </dgm:pt>
    <dgm:pt modelId="{195339A4-F0F9-4576-973E-F96B91D2C354}" type="pres">
      <dgm:prSet presAssocID="{2C6C9454-F62C-462C-83E8-869C5656C26C}" presName="txShp" presStyleLbl="node1" presStyleIdx="2" presStyleCnt="4">
        <dgm:presLayoutVars>
          <dgm:bulletEnabled val="1"/>
        </dgm:presLayoutVars>
      </dgm:prSet>
      <dgm:spPr/>
      <dgm:t>
        <a:bodyPr/>
        <a:lstStyle/>
        <a:p>
          <a:endParaRPr lang="fr-FR"/>
        </a:p>
      </dgm:t>
    </dgm:pt>
    <dgm:pt modelId="{83FCFE43-61B6-4347-A959-2A74B9119509}" type="pres">
      <dgm:prSet presAssocID="{63A61B05-4964-4CD8-AC50-CCD7CCDB206D}" presName="spacing" presStyleCnt="0"/>
      <dgm:spPr/>
    </dgm:pt>
    <dgm:pt modelId="{3740E768-4470-4EDC-A516-6DD5D18A971F}" type="pres">
      <dgm:prSet presAssocID="{6760711D-69AB-4BC4-B1D3-B3DADDB165CB}" presName="composite" presStyleCnt="0"/>
      <dgm:spPr/>
    </dgm:pt>
    <dgm:pt modelId="{AC363FCD-A03E-47DA-A8AC-CEB80568DF43}" type="pres">
      <dgm:prSet presAssocID="{6760711D-69AB-4BC4-B1D3-B3DADDB165CB}" presName="imgShp" presStyleLbl="fgImgPlace1" presStyleIdx="3" presStyleCnt="4"/>
      <dgm:spPr>
        <a:blipFill rotWithShape="0">
          <a:blip xmlns:r="http://schemas.openxmlformats.org/officeDocument/2006/relationships" r:embed="rId1"/>
          <a:stretch>
            <a:fillRect/>
          </a:stretch>
        </a:blipFill>
      </dgm:spPr>
    </dgm:pt>
    <dgm:pt modelId="{CB6D3E93-D4CC-46CF-A21A-27F6C157E4B5}" type="pres">
      <dgm:prSet presAssocID="{6760711D-69AB-4BC4-B1D3-B3DADDB165CB}" presName="txShp" presStyleLbl="node1" presStyleIdx="3" presStyleCnt="4" custScaleX="100178" custScaleY="158032">
        <dgm:presLayoutVars>
          <dgm:bulletEnabled val="1"/>
        </dgm:presLayoutVars>
      </dgm:prSet>
      <dgm:spPr/>
      <dgm:t>
        <a:bodyPr/>
        <a:lstStyle/>
        <a:p>
          <a:endParaRPr lang="fr-FR"/>
        </a:p>
      </dgm:t>
    </dgm:pt>
  </dgm:ptLst>
  <dgm:cxnLst>
    <dgm:cxn modelId="{3F4F5B92-DF4B-49C0-AB7F-2E4F1C5F21E2}" type="presOf" srcId="{82A98BC9-B50E-4185-AA92-AA6625F03039}" destId="{3EAFCECB-C1D0-40EC-B9B6-721FF1E54C20}" srcOrd="0" destOrd="0" presId="urn:microsoft.com/office/officeart/2005/8/layout/vList3#1"/>
    <dgm:cxn modelId="{EE499037-50C7-4476-9011-1873678B2713}" srcId="{A9C344A7-39CD-4440-B270-EFF102D9B3CD}" destId="{6A88C770-7560-41BA-B0E3-B9EDEB5B0981}" srcOrd="0" destOrd="0" parTransId="{1A4360E5-39EE-4E5E-A107-F7557D2F2D77}" sibTransId="{12765632-75B9-4DB3-BBBA-536EB57A27E9}"/>
    <dgm:cxn modelId="{CD21135F-5D49-45DE-8ADF-4B26F5B55028}" srcId="{A9C344A7-39CD-4440-B270-EFF102D9B3CD}" destId="{82A98BC9-B50E-4185-AA92-AA6625F03039}" srcOrd="1" destOrd="0" parTransId="{8AEEEA85-664E-4681-AF3E-E9E5162A3188}" sibTransId="{06BC4298-AF38-4D4F-A911-DD66F6D077DF}"/>
    <dgm:cxn modelId="{A9E91FC7-53B3-4CB5-9500-89F13431FFB6}" srcId="{A9C344A7-39CD-4440-B270-EFF102D9B3CD}" destId="{2C6C9454-F62C-462C-83E8-869C5656C26C}" srcOrd="2" destOrd="0" parTransId="{8219F9AE-BD5D-4CF4-912E-D628ED0456AA}" sibTransId="{63A61B05-4964-4CD8-AC50-CCD7CCDB206D}"/>
    <dgm:cxn modelId="{74446497-13F8-4062-A476-B22F24148EF7}" type="presOf" srcId="{2C6C9454-F62C-462C-83E8-869C5656C26C}" destId="{195339A4-F0F9-4576-973E-F96B91D2C354}" srcOrd="0" destOrd="0" presId="urn:microsoft.com/office/officeart/2005/8/layout/vList3#1"/>
    <dgm:cxn modelId="{D14B4444-E8F5-4A8F-B5E9-D16C0DF84545}" srcId="{A9C344A7-39CD-4440-B270-EFF102D9B3CD}" destId="{6760711D-69AB-4BC4-B1D3-B3DADDB165CB}" srcOrd="3" destOrd="0" parTransId="{08495334-A55C-4DC6-9407-F90EE0D9BD1D}" sibTransId="{F965D261-1658-482F-A701-8F91024C70CC}"/>
    <dgm:cxn modelId="{E1AB6229-65D7-423D-95B6-29D2A2A2923A}" type="presOf" srcId="{6A88C770-7560-41BA-B0E3-B9EDEB5B0981}" destId="{96E82416-8CB6-4C33-883F-ECFC4264D36F}" srcOrd="0" destOrd="0" presId="urn:microsoft.com/office/officeart/2005/8/layout/vList3#1"/>
    <dgm:cxn modelId="{7C0F1EEC-4003-412E-8709-D53F8237AB91}" type="presOf" srcId="{6760711D-69AB-4BC4-B1D3-B3DADDB165CB}" destId="{CB6D3E93-D4CC-46CF-A21A-27F6C157E4B5}" srcOrd="0" destOrd="0" presId="urn:microsoft.com/office/officeart/2005/8/layout/vList3#1"/>
    <dgm:cxn modelId="{3A759FBB-3B49-47F3-A8B9-E80791CDFDB9}" type="presOf" srcId="{A9C344A7-39CD-4440-B270-EFF102D9B3CD}" destId="{AFC2BBB7-29B3-4725-8E34-F39C841F9DC2}" srcOrd="0" destOrd="0" presId="urn:microsoft.com/office/officeart/2005/8/layout/vList3#1"/>
    <dgm:cxn modelId="{38AD968C-24D2-4853-97BD-1C3CB7A6C29D}" type="presParOf" srcId="{AFC2BBB7-29B3-4725-8E34-F39C841F9DC2}" destId="{0B65159F-3BC6-4607-AB15-241DF68A246A}" srcOrd="0" destOrd="0" presId="urn:microsoft.com/office/officeart/2005/8/layout/vList3#1"/>
    <dgm:cxn modelId="{F5386ADE-61C4-4E7A-AAD5-EB5F08D2A4A1}" type="presParOf" srcId="{0B65159F-3BC6-4607-AB15-241DF68A246A}" destId="{D114D710-08C2-4B2E-AA53-2D0ABF0630EA}" srcOrd="0" destOrd="0" presId="urn:microsoft.com/office/officeart/2005/8/layout/vList3#1"/>
    <dgm:cxn modelId="{EB04C278-AA5B-442F-9502-500A8107D7E5}" type="presParOf" srcId="{0B65159F-3BC6-4607-AB15-241DF68A246A}" destId="{96E82416-8CB6-4C33-883F-ECFC4264D36F}" srcOrd="1" destOrd="0" presId="urn:microsoft.com/office/officeart/2005/8/layout/vList3#1"/>
    <dgm:cxn modelId="{4634172B-0068-4A80-8B05-F8D5BE56431E}" type="presParOf" srcId="{AFC2BBB7-29B3-4725-8E34-F39C841F9DC2}" destId="{3918E7DE-F60A-48F9-85E5-D1714B222F50}" srcOrd="1" destOrd="0" presId="urn:microsoft.com/office/officeart/2005/8/layout/vList3#1"/>
    <dgm:cxn modelId="{5F32E167-8B8A-4DFA-8CBA-6766695AE3C7}" type="presParOf" srcId="{AFC2BBB7-29B3-4725-8E34-F39C841F9DC2}" destId="{4531DAEF-F149-4282-B031-CCA73D8F62E8}" srcOrd="2" destOrd="0" presId="urn:microsoft.com/office/officeart/2005/8/layout/vList3#1"/>
    <dgm:cxn modelId="{CDA0AF79-D08A-4AD9-810A-F4705A72613C}" type="presParOf" srcId="{4531DAEF-F149-4282-B031-CCA73D8F62E8}" destId="{B08A7B20-3B16-4FBB-BCFA-3C4F742B6914}" srcOrd="0" destOrd="0" presId="urn:microsoft.com/office/officeart/2005/8/layout/vList3#1"/>
    <dgm:cxn modelId="{EFFBE019-1D3F-4623-88B3-9B2FA3A2BF6D}" type="presParOf" srcId="{4531DAEF-F149-4282-B031-CCA73D8F62E8}" destId="{3EAFCECB-C1D0-40EC-B9B6-721FF1E54C20}" srcOrd="1" destOrd="0" presId="urn:microsoft.com/office/officeart/2005/8/layout/vList3#1"/>
    <dgm:cxn modelId="{C42D3F6F-0BBC-4299-A58D-87F2BB7F5841}" type="presParOf" srcId="{AFC2BBB7-29B3-4725-8E34-F39C841F9DC2}" destId="{2A434E12-0E0A-4D4B-B082-D0D4D8103AD5}" srcOrd="3" destOrd="0" presId="urn:microsoft.com/office/officeart/2005/8/layout/vList3#1"/>
    <dgm:cxn modelId="{FD8350F2-89DD-422B-AE9C-A6A96E349AFF}" type="presParOf" srcId="{AFC2BBB7-29B3-4725-8E34-F39C841F9DC2}" destId="{72058FDD-FC88-4F6C-834A-AE1519268EFB}" srcOrd="4" destOrd="0" presId="urn:microsoft.com/office/officeart/2005/8/layout/vList3#1"/>
    <dgm:cxn modelId="{E58BBF7F-EC18-4762-9E50-D38223460E28}" type="presParOf" srcId="{72058FDD-FC88-4F6C-834A-AE1519268EFB}" destId="{A33D08C3-4387-45D3-B955-0930EF72F535}" srcOrd="0" destOrd="0" presId="urn:microsoft.com/office/officeart/2005/8/layout/vList3#1"/>
    <dgm:cxn modelId="{14658376-613D-48A3-9DD9-191AE9F92F5D}" type="presParOf" srcId="{72058FDD-FC88-4F6C-834A-AE1519268EFB}" destId="{195339A4-F0F9-4576-973E-F96B91D2C354}" srcOrd="1" destOrd="0" presId="urn:microsoft.com/office/officeart/2005/8/layout/vList3#1"/>
    <dgm:cxn modelId="{BC73DF39-AB95-4AA6-BC6F-8BB3C05F4744}" type="presParOf" srcId="{AFC2BBB7-29B3-4725-8E34-F39C841F9DC2}" destId="{83FCFE43-61B6-4347-A959-2A74B9119509}" srcOrd="5" destOrd="0" presId="urn:microsoft.com/office/officeart/2005/8/layout/vList3#1"/>
    <dgm:cxn modelId="{D7978E30-BB85-4FB1-8771-56A42138C52C}" type="presParOf" srcId="{AFC2BBB7-29B3-4725-8E34-F39C841F9DC2}" destId="{3740E768-4470-4EDC-A516-6DD5D18A971F}" srcOrd="6" destOrd="0" presId="urn:microsoft.com/office/officeart/2005/8/layout/vList3#1"/>
    <dgm:cxn modelId="{58BF9DC9-ADAF-4E11-B7F6-03511B9841C1}" type="presParOf" srcId="{3740E768-4470-4EDC-A516-6DD5D18A971F}" destId="{AC363FCD-A03E-47DA-A8AC-CEB80568DF43}" srcOrd="0" destOrd="0" presId="urn:microsoft.com/office/officeart/2005/8/layout/vList3#1"/>
    <dgm:cxn modelId="{8F382B27-9FB5-4B9B-9430-77BCC7354DF4}" type="presParOf" srcId="{3740E768-4470-4EDC-A516-6DD5D18A971F}" destId="{CB6D3E93-D4CC-46CF-A21A-27F6C157E4B5}" srcOrd="1" destOrd="0" presId="urn:microsoft.com/office/officeart/2005/8/layout/vList3#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E90E50C-61FC-4A36-974E-2679D54710A4}" type="doc">
      <dgm:prSet loTypeId="urn:microsoft.com/office/officeart/2005/8/layout/vList6" loCatId="list" qsTypeId="urn:microsoft.com/office/officeart/2005/8/quickstyle/simple5" qsCatId="simple" csTypeId="urn:microsoft.com/office/officeart/2005/8/colors/accent1_2" csCatId="accent1" phldr="1"/>
      <dgm:spPr/>
      <dgm:t>
        <a:bodyPr/>
        <a:lstStyle/>
        <a:p>
          <a:endParaRPr lang="fr-FR"/>
        </a:p>
      </dgm:t>
    </dgm:pt>
    <dgm:pt modelId="{4A281E2C-DCD3-4504-ACB5-0C7CE0F79AD6}">
      <dgm:prSet phldrT="[Texte]" custT="1"/>
      <dgm:spPr/>
      <dgm:t>
        <a:bodyPr/>
        <a:lstStyle/>
        <a:p>
          <a:r>
            <a:rPr lang="fr-FR" sz="2400" b="1" dirty="0">
              <a:solidFill>
                <a:schemeClr val="bg1"/>
              </a:solidFill>
              <a:ea typeface="MS PGothic" pitchFamily="34" charset="-128"/>
            </a:rPr>
            <a:t>Transport médicalisé </a:t>
          </a:r>
          <a:endParaRPr lang="fr-FR" sz="2400" dirty="0">
            <a:solidFill>
              <a:schemeClr val="bg1"/>
            </a:solidFill>
          </a:endParaRPr>
        </a:p>
      </dgm:t>
    </dgm:pt>
    <dgm:pt modelId="{5BA0C45A-72BD-433B-8093-FB91BD83360F}" type="parTrans" cxnId="{675FE5BB-47CD-4E28-BE00-ECDC70F7EDC6}">
      <dgm:prSet/>
      <dgm:spPr/>
      <dgm:t>
        <a:bodyPr/>
        <a:lstStyle/>
        <a:p>
          <a:endParaRPr lang="fr-FR"/>
        </a:p>
      </dgm:t>
    </dgm:pt>
    <dgm:pt modelId="{459168CF-8E05-45EF-89FE-4FC033BF79D8}" type="sibTrans" cxnId="{675FE5BB-47CD-4E28-BE00-ECDC70F7EDC6}">
      <dgm:prSet/>
      <dgm:spPr/>
      <dgm:t>
        <a:bodyPr/>
        <a:lstStyle/>
        <a:p>
          <a:endParaRPr lang="fr-FR"/>
        </a:p>
      </dgm:t>
    </dgm:pt>
    <dgm:pt modelId="{D60BBB96-3BB3-444E-B090-DAFE12A26989}">
      <dgm:prSet phldrT="[Texte]" custT="1"/>
      <dgm:spPr/>
      <dgm:t>
        <a:bodyPr/>
        <a:lstStyle/>
        <a:p>
          <a:r>
            <a:rPr lang="fr-FR" sz="2400" dirty="0">
              <a:solidFill>
                <a:srgbClr val="000000"/>
              </a:solidFill>
              <a:latin typeface="Calibri" pitchFamily="34" charset="0"/>
              <a:ea typeface="MS PGothic" pitchFamily="34" charset="-128"/>
              <a:cs typeface="Calibri" pitchFamily="34" charset="0"/>
            </a:rPr>
            <a:t>Avion ambulance</a:t>
          </a:r>
          <a:endParaRPr lang="fr-FR" sz="2400" dirty="0">
            <a:latin typeface="Calibri" pitchFamily="34" charset="0"/>
            <a:cs typeface="Calibri" pitchFamily="34" charset="0"/>
          </a:endParaRPr>
        </a:p>
      </dgm:t>
    </dgm:pt>
    <dgm:pt modelId="{A005149E-D59A-4FA0-AB94-B8F845F62231}" type="parTrans" cxnId="{ABCB49D8-3387-425F-A197-3E672D385E3B}">
      <dgm:prSet/>
      <dgm:spPr/>
      <dgm:t>
        <a:bodyPr/>
        <a:lstStyle/>
        <a:p>
          <a:endParaRPr lang="fr-FR"/>
        </a:p>
      </dgm:t>
    </dgm:pt>
    <dgm:pt modelId="{4A495FD1-ED95-4DE1-B922-E5D3329FAB87}" type="sibTrans" cxnId="{ABCB49D8-3387-425F-A197-3E672D385E3B}">
      <dgm:prSet/>
      <dgm:spPr/>
      <dgm:t>
        <a:bodyPr/>
        <a:lstStyle/>
        <a:p>
          <a:endParaRPr lang="fr-FR"/>
        </a:p>
      </dgm:t>
    </dgm:pt>
    <dgm:pt modelId="{4FBD94C2-4455-478B-BD25-BCC05FDDF257}">
      <dgm:prSet phldrT="[Texte]" custT="1"/>
      <dgm:spPr/>
      <dgm:t>
        <a:bodyPr/>
        <a:lstStyle/>
        <a:p>
          <a:r>
            <a:rPr lang="fr-FR" sz="2400" dirty="0">
              <a:solidFill>
                <a:srgbClr val="000000"/>
              </a:solidFill>
              <a:latin typeface="Calibri" pitchFamily="34" charset="0"/>
              <a:ea typeface="MS PGothic" pitchFamily="34" charset="-128"/>
              <a:cs typeface="Calibri" pitchFamily="34" charset="0"/>
            </a:rPr>
            <a:t>Ambulances médicalisées</a:t>
          </a:r>
          <a:endParaRPr lang="fr-FR" sz="2400" dirty="0">
            <a:latin typeface="Calibri" pitchFamily="34" charset="0"/>
            <a:cs typeface="Calibri" pitchFamily="34" charset="0"/>
          </a:endParaRPr>
        </a:p>
      </dgm:t>
    </dgm:pt>
    <dgm:pt modelId="{41A7C4DC-00B0-4CD6-92B7-67452366DB22}" type="parTrans" cxnId="{0B9A4E70-E78D-43A8-B0BA-D261CA259249}">
      <dgm:prSet/>
      <dgm:spPr/>
      <dgm:t>
        <a:bodyPr/>
        <a:lstStyle/>
        <a:p>
          <a:endParaRPr lang="fr-FR"/>
        </a:p>
      </dgm:t>
    </dgm:pt>
    <dgm:pt modelId="{E3DE8A31-8175-4A6C-90C8-C2647FB748EE}" type="sibTrans" cxnId="{0B9A4E70-E78D-43A8-B0BA-D261CA259249}">
      <dgm:prSet/>
      <dgm:spPr/>
      <dgm:t>
        <a:bodyPr/>
        <a:lstStyle/>
        <a:p>
          <a:endParaRPr lang="fr-FR"/>
        </a:p>
      </dgm:t>
    </dgm:pt>
    <dgm:pt modelId="{490CF0AA-2B44-4413-9592-F57FEB1ED196}">
      <dgm:prSet phldrT="[Texte]" custT="1"/>
      <dgm:spPr/>
      <dgm:t>
        <a:bodyPr/>
        <a:lstStyle/>
        <a:p>
          <a:r>
            <a:rPr lang="fr-FR" sz="2400" b="1" dirty="0">
              <a:solidFill>
                <a:schemeClr val="bg1"/>
              </a:solidFill>
            </a:rPr>
            <a:t>Transport ordinaire </a:t>
          </a:r>
          <a:endParaRPr lang="fr-FR" sz="2400" dirty="0">
            <a:solidFill>
              <a:schemeClr val="bg1"/>
            </a:solidFill>
          </a:endParaRPr>
        </a:p>
      </dgm:t>
    </dgm:pt>
    <dgm:pt modelId="{10FBA485-1B1C-4804-8A8F-D9C4FE28FD6A}" type="parTrans" cxnId="{B166A9DE-900D-430E-BC7D-FC43EAABAD0D}">
      <dgm:prSet/>
      <dgm:spPr/>
      <dgm:t>
        <a:bodyPr/>
        <a:lstStyle/>
        <a:p>
          <a:endParaRPr lang="fr-FR"/>
        </a:p>
      </dgm:t>
    </dgm:pt>
    <dgm:pt modelId="{82636FC7-ABD5-4DFE-A215-B457AF02D1DB}" type="sibTrans" cxnId="{B166A9DE-900D-430E-BC7D-FC43EAABAD0D}">
      <dgm:prSet/>
      <dgm:spPr/>
      <dgm:t>
        <a:bodyPr/>
        <a:lstStyle/>
        <a:p>
          <a:endParaRPr lang="fr-FR"/>
        </a:p>
      </dgm:t>
    </dgm:pt>
    <dgm:pt modelId="{B52B141D-D61F-4B1D-A6AD-5025E2CD5E68}">
      <dgm:prSet phldrT="[Texte]" custT="1"/>
      <dgm:spPr/>
      <dgm:t>
        <a:bodyPr/>
        <a:lstStyle/>
        <a:p>
          <a:pPr algn="just"/>
          <a:r>
            <a:rPr lang="fr-FR" sz="2400" dirty="0">
              <a:latin typeface="Calibri" pitchFamily="34" charset="0"/>
              <a:cs typeface="Calibri" pitchFamily="34" charset="0"/>
            </a:rPr>
            <a:t>Des véhicules de villes  SMEDI</a:t>
          </a:r>
        </a:p>
      </dgm:t>
    </dgm:pt>
    <dgm:pt modelId="{9C8E1884-00EC-4E61-89CD-E3B61AAC90B6}" type="parTrans" cxnId="{3A9E1253-8D12-4253-89A5-25242E221FAD}">
      <dgm:prSet/>
      <dgm:spPr/>
      <dgm:t>
        <a:bodyPr/>
        <a:lstStyle/>
        <a:p>
          <a:endParaRPr lang="fr-FR"/>
        </a:p>
      </dgm:t>
    </dgm:pt>
    <dgm:pt modelId="{E0323FD1-D465-4970-BE80-4479D7037B20}" type="sibTrans" cxnId="{3A9E1253-8D12-4253-89A5-25242E221FAD}">
      <dgm:prSet/>
      <dgm:spPr/>
      <dgm:t>
        <a:bodyPr/>
        <a:lstStyle/>
        <a:p>
          <a:endParaRPr lang="fr-FR"/>
        </a:p>
      </dgm:t>
    </dgm:pt>
    <dgm:pt modelId="{F0996D2A-EEDF-4178-A7B2-F6DD10B3E786}">
      <dgm:prSet phldrT="[Texte]" custT="1"/>
      <dgm:spPr/>
      <dgm:t>
        <a:bodyPr/>
        <a:lstStyle/>
        <a:p>
          <a:endParaRPr lang="fr-FR" sz="2400" dirty="0">
            <a:latin typeface="Calibri" pitchFamily="34" charset="0"/>
            <a:cs typeface="Calibri" pitchFamily="34" charset="0"/>
          </a:endParaRPr>
        </a:p>
      </dgm:t>
    </dgm:pt>
    <dgm:pt modelId="{F5B4F48F-9BF1-49BF-B749-92E867B71D87}" type="sibTrans" cxnId="{794C180D-DFE4-47A6-85B3-2F8AFDA6A63E}">
      <dgm:prSet/>
      <dgm:spPr/>
      <dgm:t>
        <a:bodyPr/>
        <a:lstStyle/>
        <a:p>
          <a:endParaRPr lang="fr-FR"/>
        </a:p>
      </dgm:t>
    </dgm:pt>
    <dgm:pt modelId="{6B0C79E2-3117-47C9-B19A-CE3A9697E2C3}" type="parTrans" cxnId="{794C180D-DFE4-47A6-85B3-2F8AFDA6A63E}">
      <dgm:prSet/>
      <dgm:spPr/>
      <dgm:t>
        <a:bodyPr/>
        <a:lstStyle/>
        <a:p>
          <a:endParaRPr lang="fr-FR"/>
        </a:p>
      </dgm:t>
    </dgm:pt>
    <dgm:pt modelId="{0E41EA94-A86D-7E49-B9A6-EA7344E00066}">
      <dgm:prSet phldrT="[Texte]" custT="1"/>
      <dgm:spPr/>
      <dgm:t>
        <a:bodyPr/>
        <a:lstStyle/>
        <a:p>
          <a:pPr algn="just"/>
          <a:r>
            <a:rPr lang="fr-FR" sz="1800" dirty="0">
              <a:latin typeface="Calibri" pitchFamily="34" charset="0"/>
              <a:cs typeface="Calibri" pitchFamily="34" charset="0"/>
            </a:rPr>
            <a:t>sont disponibles pour transporter les patients pour les actes prévus dans le parcours médical établi par le médecin coordinateur. </a:t>
          </a:r>
        </a:p>
      </dgm:t>
    </dgm:pt>
    <dgm:pt modelId="{F2C1B3B7-51A3-0045-8B9A-EFE1AB6D37B5}" type="parTrans" cxnId="{13291987-109D-7E44-A69A-90A18E37DB12}">
      <dgm:prSet/>
      <dgm:spPr/>
      <dgm:t>
        <a:bodyPr/>
        <a:lstStyle/>
        <a:p>
          <a:endParaRPr lang="fr-FR"/>
        </a:p>
      </dgm:t>
    </dgm:pt>
    <dgm:pt modelId="{DC253ADC-8991-C045-845D-D7A185FB6A8E}" type="sibTrans" cxnId="{13291987-109D-7E44-A69A-90A18E37DB12}">
      <dgm:prSet/>
      <dgm:spPr/>
      <dgm:t>
        <a:bodyPr/>
        <a:lstStyle/>
        <a:p>
          <a:endParaRPr lang="fr-FR"/>
        </a:p>
      </dgm:t>
    </dgm:pt>
    <dgm:pt modelId="{CEBF545A-6BEC-49CC-BA0D-3A8384D7C9D5}" type="pres">
      <dgm:prSet presAssocID="{6E90E50C-61FC-4A36-974E-2679D54710A4}" presName="Name0" presStyleCnt="0">
        <dgm:presLayoutVars>
          <dgm:dir/>
          <dgm:animLvl val="lvl"/>
          <dgm:resizeHandles/>
        </dgm:presLayoutVars>
      </dgm:prSet>
      <dgm:spPr/>
      <dgm:t>
        <a:bodyPr/>
        <a:lstStyle/>
        <a:p>
          <a:endParaRPr lang="fr-FR"/>
        </a:p>
      </dgm:t>
    </dgm:pt>
    <dgm:pt modelId="{3D8671A7-9524-48E0-8CD5-6D48385114A0}" type="pres">
      <dgm:prSet presAssocID="{4A281E2C-DCD3-4504-ACB5-0C7CE0F79AD6}" presName="linNode" presStyleCnt="0"/>
      <dgm:spPr/>
    </dgm:pt>
    <dgm:pt modelId="{27D6629B-2031-43D8-B746-C8312F21F872}" type="pres">
      <dgm:prSet presAssocID="{4A281E2C-DCD3-4504-ACB5-0C7CE0F79AD6}" presName="parentShp" presStyleLbl="node1" presStyleIdx="0" presStyleCnt="2" custLinFactNeighborY="-5027">
        <dgm:presLayoutVars>
          <dgm:bulletEnabled val="1"/>
        </dgm:presLayoutVars>
      </dgm:prSet>
      <dgm:spPr/>
      <dgm:t>
        <a:bodyPr/>
        <a:lstStyle/>
        <a:p>
          <a:endParaRPr lang="fr-FR"/>
        </a:p>
      </dgm:t>
    </dgm:pt>
    <dgm:pt modelId="{1919FC60-7AFF-44FA-9051-5F04D37D30B8}" type="pres">
      <dgm:prSet presAssocID="{4A281E2C-DCD3-4504-ACB5-0C7CE0F79AD6}" presName="childShp" presStyleLbl="bgAccFollowNode1" presStyleIdx="0" presStyleCnt="2">
        <dgm:presLayoutVars>
          <dgm:bulletEnabled val="1"/>
        </dgm:presLayoutVars>
      </dgm:prSet>
      <dgm:spPr/>
      <dgm:t>
        <a:bodyPr/>
        <a:lstStyle/>
        <a:p>
          <a:endParaRPr lang="fr-FR"/>
        </a:p>
      </dgm:t>
    </dgm:pt>
    <dgm:pt modelId="{BAD6562D-9E62-4B6F-8FB2-AE1F0CBE3FDF}" type="pres">
      <dgm:prSet presAssocID="{459168CF-8E05-45EF-89FE-4FC033BF79D8}" presName="spacing" presStyleCnt="0"/>
      <dgm:spPr/>
    </dgm:pt>
    <dgm:pt modelId="{1CC66E02-8407-4601-B2DC-71067C19822B}" type="pres">
      <dgm:prSet presAssocID="{490CF0AA-2B44-4413-9592-F57FEB1ED196}" presName="linNode" presStyleCnt="0"/>
      <dgm:spPr/>
    </dgm:pt>
    <dgm:pt modelId="{A6804A43-FC23-49EF-A065-E81520C844D4}" type="pres">
      <dgm:prSet presAssocID="{490CF0AA-2B44-4413-9592-F57FEB1ED196}" presName="parentShp" presStyleLbl="node1" presStyleIdx="1" presStyleCnt="2">
        <dgm:presLayoutVars>
          <dgm:bulletEnabled val="1"/>
        </dgm:presLayoutVars>
      </dgm:prSet>
      <dgm:spPr/>
      <dgm:t>
        <a:bodyPr/>
        <a:lstStyle/>
        <a:p>
          <a:endParaRPr lang="fr-FR"/>
        </a:p>
      </dgm:t>
    </dgm:pt>
    <dgm:pt modelId="{63F35F28-C67D-4D65-8A17-848C09F3EC3A}" type="pres">
      <dgm:prSet presAssocID="{490CF0AA-2B44-4413-9592-F57FEB1ED196}" presName="childShp" presStyleLbl="bgAccFollowNode1" presStyleIdx="1" presStyleCnt="2">
        <dgm:presLayoutVars>
          <dgm:bulletEnabled val="1"/>
        </dgm:presLayoutVars>
      </dgm:prSet>
      <dgm:spPr/>
      <dgm:t>
        <a:bodyPr/>
        <a:lstStyle/>
        <a:p>
          <a:endParaRPr lang="fr-FR"/>
        </a:p>
      </dgm:t>
    </dgm:pt>
  </dgm:ptLst>
  <dgm:cxnLst>
    <dgm:cxn modelId="{675FE5BB-47CD-4E28-BE00-ECDC70F7EDC6}" srcId="{6E90E50C-61FC-4A36-974E-2679D54710A4}" destId="{4A281E2C-DCD3-4504-ACB5-0C7CE0F79AD6}" srcOrd="0" destOrd="0" parTransId="{5BA0C45A-72BD-433B-8093-FB91BD83360F}" sibTransId="{459168CF-8E05-45EF-89FE-4FC033BF79D8}"/>
    <dgm:cxn modelId="{ABCB49D8-3387-425F-A197-3E672D385E3B}" srcId="{4A281E2C-DCD3-4504-ACB5-0C7CE0F79AD6}" destId="{D60BBB96-3BB3-444E-B090-DAFE12A26989}" srcOrd="0" destOrd="0" parTransId="{A005149E-D59A-4FA0-AB94-B8F845F62231}" sibTransId="{4A495FD1-ED95-4DE1-B922-E5D3329FAB87}"/>
    <dgm:cxn modelId="{0B9A4E70-E78D-43A8-B0BA-D261CA259249}" srcId="{4A281E2C-DCD3-4504-ACB5-0C7CE0F79AD6}" destId="{4FBD94C2-4455-478B-BD25-BCC05FDDF257}" srcOrd="2" destOrd="0" parTransId="{41A7C4DC-00B0-4CD6-92B7-67452366DB22}" sibTransId="{E3DE8A31-8175-4A6C-90C8-C2647FB748EE}"/>
    <dgm:cxn modelId="{03135EE7-6F73-417D-8483-DBC634341205}" type="presOf" srcId="{4FBD94C2-4455-478B-BD25-BCC05FDDF257}" destId="{1919FC60-7AFF-44FA-9051-5F04D37D30B8}" srcOrd="0" destOrd="2" presId="urn:microsoft.com/office/officeart/2005/8/layout/vList6"/>
    <dgm:cxn modelId="{A45D9868-CE61-4038-A369-81FE6F1999FF}" type="presOf" srcId="{F0996D2A-EEDF-4178-A7B2-F6DD10B3E786}" destId="{1919FC60-7AFF-44FA-9051-5F04D37D30B8}" srcOrd="0" destOrd="1" presId="urn:microsoft.com/office/officeart/2005/8/layout/vList6"/>
    <dgm:cxn modelId="{0BD0A08D-14DE-4B50-BBBA-207818B1695E}" type="presOf" srcId="{D60BBB96-3BB3-444E-B090-DAFE12A26989}" destId="{1919FC60-7AFF-44FA-9051-5F04D37D30B8}" srcOrd="0" destOrd="0" presId="urn:microsoft.com/office/officeart/2005/8/layout/vList6"/>
    <dgm:cxn modelId="{2F5CB6C1-AD16-465A-B3B8-D7CF983880EC}" type="presOf" srcId="{B52B141D-D61F-4B1D-A6AD-5025E2CD5E68}" destId="{63F35F28-C67D-4D65-8A17-848C09F3EC3A}" srcOrd="0" destOrd="0" presId="urn:microsoft.com/office/officeart/2005/8/layout/vList6"/>
    <dgm:cxn modelId="{3E2757E4-6CAF-934D-96EF-626C76A6F75B}" type="presOf" srcId="{0E41EA94-A86D-7E49-B9A6-EA7344E00066}" destId="{63F35F28-C67D-4D65-8A17-848C09F3EC3A}" srcOrd="0" destOrd="1" presId="urn:microsoft.com/office/officeart/2005/8/layout/vList6"/>
    <dgm:cxn modelId="{BAB2AB30-B515-442C-8F53-D9112EF79F91}" type="presOf" srcId="{6E90E50C-61FC-4A36-974E-2679D54710A4}" destId="{CEBF545A-6BEC-49CC-BA0D-3A8384D7C9D5}" srcOrd="0" destOrd="0" presId="urn:microsoft.com/office/officeart/2005/8/layout/vList6"/>
    <dgm:cxn modelId="{B166A9DE-900D-430E-BC7D-FC43EAABAD0D}" srcId="{6E90E50C-61FC-4A36-974E-2679D54710A4}" destId="{490CF0AA-2B44-4413-9592-F57FEB1ED196}" srcOrd="1" destOrd="0" parTransId="{10FBA485-1B1C-4804-8A8F-D9C4FE28FD6A}" sibTransId="{82636FC7-ABD5-4DFE-A215-B457AF02D1DB}"/>
    <dgm:cxn modelId="{240AF3DC-AC3A-44AF-B5FD-41B4E721B891}" type="presOf" srcId="{4A281E2C-DCD3-4504-ACB5-0C7CE0F79AD6}" destId="{27D6629B-2031-43D8-B746-C8312F21F872}" srcOrd="0" destOrd="0" presId="urn:microsoft.com/office/officeart/2005/8/layout/vList6"/>
    <dgm:cxn modelId="{E462436C-FEBE-4F0F-AE71-E709BE4BE030}" type="presOf" srcId="{490CF0AA-2B44-4413-9592-F57FEB1ED196}" destId="{A6804A43-FC23-49EF-A065-E81520C844D4}" srcOrd="0" destOrd="0" presId="urn:microsoft.com/office/officeart/2005/8/layout/vList6"/>
    <dgm:cxn modelId="{13291987-109D-7E44-A69A-90A18E37DB12}" srcId="{490CF0AA-2B44-4413-9592-F57FEB1ED196}" destId="{0E41EA94-A86D-7E49-B9A6-EA7344E00066}" srcOrd="1" destOrd="0" parTransId="{F2C1B3B7-51A3-0045-8B9A-EFE1AB6D37B5}" sibTransId="{DC253ADC-8991-C045-845D-D7A185FB6A8E}"/>
    <dgm:cxn modelId="{794C180D-DFE4-47A6-85B3-2F8AFDA6A63E}" srcId="{4A281E2C-DCD3-4504-ACB5-0C7CE0F79AD6}" destId="{F0996D2A-EEDF-4178-A7B2-F6DD10B3E786}" srcOrd="1" destOrd="0" parTransId="{6B0C79E2-3117-47C9-B19A-CE3A9697E2C3}" sibTransId="{F5B4F48F-9BF1-49BF-B749-92E867B71D87}"/>
    <dgm:cxn modelId="{3A9E1253-8D12-4253-89A5-25242E221FAD}" srcId="{490CF0AA-2B44-4413-9592-F57FEB1ED196}" destId="{B52B141D-D61F-4B1D-A6AD-5025E2CD5E68}" srcOrd="0" destOrd="0" parTransId="{9C8E1884-00EC-4E61-89CD-E3B61AAC90B6}" sibTransId="{E0323FD1-D465-4970-BE80-4479D7037B20}"/>
    <dgm:cxn modelId="{3740B70B-46CD-4336-9B90-8EFB220270D0}" type="presParOf" srcId="{CEBF545A-6BEC-49CC-BA0D-3A8384D7C9D5}" destId="{3D8671A7-9524-48E0-8CD5-6D48385114A0}" srcOrd="0" destOrd="0" presId="urn:microsoft.com/office/officeart/2005/8/layout/vList6"/>
    <dgm:cxn modelId="{14C2AD3F-0CF7-491F-A7BB-F0A7004B8321}" type="presParOf" srcId="{3D8671A7-9524-48E0-8CD5-6D48385114A0}" destId="{27D6629B-2031-43D8-B746-C8312F21F872}" srcOrd="0" destOrd="0" presId="urn:microsoft.com/office/officeart/2005/8/layout/vList6"/>
    <dgm:cxn modelId="{9C28BDAB-5133-404E-B11D-6071CCF21F87}" type="presParOf" srcId="{3D8671A7-9524-48E0-8CD5-6D48385114A0}" destId="{1919FC60-7AFF-44FA-9051-5F04D37D30B8}" srcOrd="1" destOrd="0" presId="urn:microsoft.com/office/officeart/2005/8/layout/vList6"/>
    <dgm:cxn modelId="{DD5C9EAE-9425-495E-9D96-CF4FFA4C4160}" type="presParOf" srcId="{CEBF545A-6BEC-49CC-BA0D-3A8384D7C9D5}" destId="{BAD6562D-9E62-4B6F-8FB2-AE1F0CBE3FDF}" srcOrd="1" destOrd="0" presId="urn:microsoft.com/office/officeart/2005/8/layout/vList6"/>
    <dgm:cxn modelId="{8BF3EF39-F5D1-43B0-87F1-521E1C75C163}" type="presParOf" srcId="{CEBF545A-6BEC-49CC-BA0D-3A8384D7C9D5}" destId="{1CC66E02-8407-4601-B2DC-71067C19822B}" srcOrd="2" destOrd="0" presId="urn:microsoft.com/office/officeart/2005/8/layout/vList6"/>
    <dgm:cxn modelId="{25037760-0B4F-4EC9-A839-237F384BE258}" type="presParOf" srcId="{1CC66E02-8407-4601-B2DC-71067C19822B}" destId="{A6804A43-FC23-49EF-A065-E81520C844D4}" srcOrd="0" destOrd="0" presId="urn:microsoft.com/office/officeart/2005/8/layout/vList6"/>
    <dgm:cxn modelId="{E7F40895-E5CE-43FE-A891-99B2BB2107F3}" type="presParOf" srcId="{1CC66E02-8407-4601-B2DC-71067C19822B}" destId="{63F35F28-C67D-4D65-8A17-848C09F3EC3A}" srcOrd="1" destOrd="0" presId="urn:microsoft.com/office/officeart/2005/8/layout/vList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1874BFA-7F25-864B-9045-32F76228666E}" type="doc">
      <dgm:prSet loTypeId="urn:microsoft.com/office/officeart/2005/8/layout/vList4#2" loCatId="" qsTypeId="urn:microsoft.com/office/officeart/2005/8/quickstyle/simple4" qsCatId="simple" csTypeId="urn:microsoft.com/office/officeart/2005/8/colors/accent1_2" csCatId="accent1" phldr="1"/>
      <dgm:spPr/>
      <dgm:t>
        <a:bodyPr/>
        <a:lstStyle/>
        <a:p>
          <a:endParaRPr lang="fr-FR"/>
        </a:p>
      </dgm:t>
    </dgm:pt>
    <dgm:pt modelId="{B69494DA-1049-7D42-8373-53E6C9DD4D28}">
      <dgm:prSet/>
      <dgm:spPr/>
      <dgm:t>
        <a:bodyPr/>
        <a:lstStyle/>
        <a:p>
          <a:pPr rtl="0"/>
          <a:r>
            <a:rPr lang="fr-FR" dirty="0"/>
            <a:t>DES MINISTERES</a:t>
          </a:r>
        </a:p>
      </dgm:t>
    </dgm:pt>
    <dgm:pt modelId="{8A7403DB-5E0F-174C-952A-FC15E826B79D}" type="parTrans" cxnId="{0BFDBAC1-D192-D24D-AD38-3020A73F2F24}">
      <dgm:prSet/>
      <dgm:spPr/>
      <dgm:t>
        <a:bodyPr/>
        <a:lstStyle/>
        <a:p>
          <a:endParaRPr lang="fr-FR"/>
        </a:p>
      </dgm:t>
    </dgm:pt>
    <dgm:pt modelId="{2B27DE48-9C9A-3040-8EA0-29C8DBBD132F}" type="sibTrans" cxnId="{0BFDBAC1-D192-D24D-AD38-3020A73F2F24}">
      <dgm:prSet/>
      <dgm:spPr/>
      <dgm:t>
        <a:bodyPr/>
        <a:lstStyle/>
        <a:p>
          <a:endParaRPr lang="fr-FR"/>
        </a:p>
      </dgm:t>
    </dgm:pt>
    <dgm:pt modelId="{93A15F53-8823-054D-ABC4-51EBB9F759A2}">
      <dgm:prSet/>
      <dgm:spPr/>
      <dgm:t>
        <a:bodyPr/>
        <a:lstStyle/>
        <a:p>
          <a:pPr rtl="0"/>
          <a:r>
            <a:rPr lang="fr-FR" dirty="0"/>
            <a:t>DES CAISSES D’ASSURANCE MALADIE</a:t>
          </a:r>
        </a:p>
      </dgm:t>
    </dgm:pt>
    <dgm:pt modelId="{7732658A-C6F1-CB4C-8E2B-8FB9427577F1}" type="parTrans" cxnId="{32C17EF3-85FE-464B-ACEB-CC9193BACF83}">
      <dgm:prSet/>
      <dgm:spPr/>
      <dgm:t>
        <a:bodyPr/>
        <a:lstStyle/>
        <a:p>
          <a:endParaRPr lang="fr-FR"/>
        </a:p>
      </dgm:t>
    </dgm:pt>
    <dgm:pt modelId="{2E4B75B3-1EE1-B44A-9239-B534FE651833}" type="sibTrans" cxnId="{32C17EF3-85FE-464B-ACEB-CC9193BACF83}">
      <dgm:prSet/>
      <dgm:spPr/>
      <dgm:t>
        <a:bodyPr/>
        <a:lstStyle/>
        <a:p>
          <a:endParaRPr lang="fr-FR"/>
        </a:p>
      </dgm:t>
    </dgm:pt>
    <dgm:pt modelId="{61D8E6CE-DD8C-EB40-8CE5-0902BA0B19FB}">
      <dgm:prSet/>
      <dgm:spPr/>
      <dgm:t>
        <a:bodyPr/>
        <a:lstStyle/>
        <a:p>
          <a:pPr rtl="0"/>
          <a:r>
            <a:rPr lang="fr-FR" dirty="0"/>
            <a:t>DES ASSUREURS</a:t>
          </a:r>
        </a:p>
      </dgm:t>
    </dgm:pt>
    <dgm:pt modelId="{CD264E53-1B29-C941-91CE-943252505CE4}" type="parTrans" cxnId="{48CE0083-F93D-CF42-85F3-883D1A298702}">
      <dgm:prSet/>
      <dgm:spPr/>
      <dgm:t>
        <a:bodyPr/>
        <a:lstStyle/>
        <a:p>
          <a:endParaRPr lang="fr-FR"/>
        </a:p>
      </dgm:t>
    </dgm:pt>
    <dgm:pt modelId="{350BB396-F6E1-1041-BB2F-67B2F40C1979}" type="sibTrans" cxnId="{48CE0083-F93D-CF42-85F3-883D1A298702}">
      <dgm:prSet/>
      <dgm:spPr/>
      <dgm:t>
        <a:bodyPr/>
        <a:lstStyle/>
        <a:p>
          <a:endParaRPr lang="fr-FR"/>
        </a:p>
      </dgm:t>
    </dgm:pt>
    <dgm:pt modelId="{48A428B4-8190-FF45-A567-4AABC972C984}">
      <dgm:prSet/>
      <dgm:spPr/>
      <dgm:t>
        <a:bodyPr/>
        <a:lstStyle/>
        <a:p>
          <a:pPr rtl="0"/>
          <a:r>
            <a:rPr lang="fr-FR" dirty="0"/>
            <a:t>DES GRANDES ENTREPRISES</a:t>
          </a:r>
        </a:p>
      </dgm:t>
    </dgm:pt>
    <dgm:pt modelId="{E4FD4FE3-6730-534B-ABC9-3EC7D8EF0BA7}" type="parTrans" cxnId="{0FC65E85-5583-E749-8ED0-92E1287CF320}">
      <dgm:prSet/>
      <dgm:spPr/>
      <dgm:t>
        <a:bodyPr/>
        <a:lstStyle/>
        <a:p>
          <a:endParaRPr lang="fr-FR"/>
        </a:p>
      </dgm:t>
    </dgm:pt>
    <dgm:pt modelId="{598265D5-EF6B-7A42-A3D4-D96035EEB124}" type="sibTrans" cxnId="{0FC65E85-5583-E749-8ED0-92E1287CF320}">
      <dgm:prSet/>
      <dgm:spPr/>
      <dgm:t>
        <a:bodyPr/>
        <a:lstStyle/>
        <a:p>
          <a:endParaRPr lang="fr-FR"/>
        </a:p>
      </dgm:t>
    </dgm:pt>
    <dgm:pt modelId="{29C79BE2-FA3D-B14F-A5BE-1C1DECFECE56}">
      <dgm:prSet/>
      <dgm:spPr/>
      <dgm:t>
        <a:bodyPr/>
        <a:lstStyle/>
        <a:p>
          <a:pPr rtl="0"/>
          <a:r>
            <a:rPr lang="fr-FR" dirty="0"/>
            <a:t>DES PARTICULIERS</a:t>
          </a:r>
        </a:p>
      </dgm:t>
    </dgm:pt>
    <dgm:pt modelId="{0626DA18-B412-1546-B983-74CEBA8A51CC}" type="parTrans" cxnId="{61395FF8-00B2-D440-A340-9FDCB528C3A4}">
      <dgm:prSet/>
      <dgm:spPr/>
      <dgm:t>
        <a:bodyPr/>
        <a:lstStyle/>
        <a:p>
          <a:endParaRPr lang="fr-FR"/>
        </a:p>
      </dgm:t>
    </dgm:pt>
    <dgm:pt modelId="{22CB0BBD-253A-AD4B-A3E2-F0549207D769}" type="sibTrans" cxnId="{61395FF8-00B2-D440-A340-9FDCB528C3A4}">
      <dgm:prSet/>
      <dgm:spPr/>
      <dgm:t>
        <a:bodyPr/>
        <a:lstStyle/>
        <a:p>
          <a:endParaRPr lang="fr-FR"/>
        </a:p>
      </dgm:t>
    </dgm:pt>
    <dgm:pt modelId="{981737E0-686A-D445-906C-811124B20633}" type="pres">
      <dgm:prSet presAssocID="{91874BFA-7F25-864B-9045-32F76228666E}" presName="linear" presStyleCnt="0">
        <dgm:presLayoutVars>
          <dgm:dir/>
          <dgm:resizeHandles val="exact"/>
        </dgm:presLayoutVars>
      </dgm:prSet>
      <dgm:spPr/>
      <dgm:t>
        <a:bodyPr/>
        <a:lstStyle/>
        <a:p>
          <a:endParaRPr lang="fr-FR"/>
        </a:p>
      </dgm:t>
    </dgm:pt>
    <dgm:pt modelId="{716D6055-32C6-F743-88AB-ACA012C3BF1E}" type="pres">
      <dgm:prSet presAssocID="{B69494DA-1049-7D42-8373-53E6C9DD4D28}" presName="comp" presStyleCnt="0"/>
      <dgm:spPr/>
    </dgm:pt>
    <dgm:pt modelId="{C262675C-6B65-144A-AB2D-F6D0F905B67B}" type="pres">
      <dgm:prSet presAssocID="{B69494DA-1049-7D42-8373-53E6C9DD4D28}" presName="box" presStyleLbl="node1" presStyleIdx="0" presStyleCnt="5"/>
      <dgm:spPr/>
      <dgm:t>
        <a:bodyPr/>
        <a:lstStyle/>
        <a:p>
          <a:endParaRPr lang="fr-FR"/>
        </a:p>
      </dgm:t>
    </dgm:pt>
    <dgm:pt modelId="{10049A0E-E670-D54B-88CD-CA5BFC649E78}" type="pres">
      <dgm:prSet presAssocID="{B69494DA-1049-7D42-8373-53E6C9DD4D28}" presName="img" presStyleLbl="fgImgPlace1" presStyleIdx="0" presStyleCnt="5"/>
      <dgm:spPr>
        <a:blipFill rotWithShape="0">
          <a:blip xmlns:r="http://schemas.openxmlformats.org/officeDocument/2006/relationships" r:embed="rId1"/>
          <a:stretch>
            <a:fillRect/>
          </a:stretch>
        </a:blipFill>
      </dgm:spPr>
    </dgm:pt>
    <dgm:pt modelId="{36C58A74-EF96-2B49-94A3-DCC7287FE634}" type="pres">
      <dgm:prSet presAssocID="{B69494DA-1049-7D42-8373-53E6C9DD4D28}" presName="text" presStyleLbl="node1" presStyleIdx="0" presStyleCnt="5">
        <dgm:presLayoutVars>
          <dgm:bulletEnabled val="1"/>
        </dgm:presLayoutVars>
      </dgm:prSet>
      <dgm:spPr/>
      <dgm:t>
        <a:bodyPr/>
        <a:lstStyle/>
        <a:p>
          <a:endParaRPr lang="fr-FR"/>
        </a:p>
      </dgm:t>
    </dgm:pt>
    <dgm:pt modelId="{70648EAF-198D-074A-80B5-CCDB26A8FFFF}" type="pres">
      <dgm:prSet presAssocID="{2B27DE48-9C9A-3040-8EA0-29C8DBBD132F}" presName="spacer" presStyleCnt="0"/>
      <dgm:spPr/>
    </dgm:pt>
    <dgm:pt modelId="{7042A40A-4104-1845-880C-A282C20A811C}" type="pres">
      <dgm:prSet presAssocID="{93A15F53-8823-054D-ABC4-51EBB9F759A2}" presName="comp" presStyleCnt="0"/>
      <dgm:spPr/>
    </dgm:pt>
    <dgm:pt modelId="{3B40D98C-768B-B243-954B-7C67DFE248EB}" type="pres">
      <dgm:prSet presAssocID="{93A15F53-8823-054D-ABC4-51EBB9F759A2}" presName="box" presStyleLbl="node1" presStyleIdx="1" presStyleCnt="5"/>
      <dgm:spPr/>
      <dgm:t>
        <a:bodyPr/>
        <a:lstStyle/>
        <a:p>
          <a:endParaRPr lang="fr-FR"/>
        </a:p>
      </dgm:t>
    </dgm:pt>
    <dgm:pt modelId="{FF9B862A-1C28-6146-B411-780D4057BD46}" type="pres">
      <dgm:prSet presAssocID="{93A15F53-8823-054D-ABC4-51EBB9F759A2}" presName="img" presStyleLbl="fgImgPlace1" presStyleIdx="1" presStyleCnt="5"/>
      <dgm:spPr>
        <a:blipFill rotWithShape="0">
          <a:blip xmlns:r="http://schemas.openxmlformats.org/officeDocument/2006/relationships" r:embed="rId1"/>
          <a:stretch>
            <a:fillRect/>
          </a:stretch>
        </a:blipFill>
      </dgm:spPr>
    </dgm:pt>
    <dgm:pt modelId="{6C8ED57E-6005-984A-8E49-FE938A36277B}" type="pres">
      <dgm:prSet presAssocID="{93A15F53-8823-054D-ABC4-51EBB9F759A2}" presName="text" presStyleLbl="node1" presStyleIdx="1" presStyleCnt="5">
        <dgm:presLayoutVars>
          <dgm:bulletEnabled val="1"/>
        </dgm:presLayoutVars>
      </dgm:prSet>
      <dgm:spPr/>
      <dgm:t>
        <a:bodyPr/>
        <a:lstStyle/>
        <a:p>
          <a:endParaRPr lang="fr-FR"/>
        </a:p>
      </dgm:t>
    </dgm:pt>
    <dgm:pt modelId="{34E2D973-6568-4241-80A3-3D0A6CF8543E}" type="pres">
      <dgm:prSet presAssocID="{2E4B75B3-1EE1-B44A-9239-B534FE651833}" presName="spacer" presStyleCnt="0"/>
      <dgm:spPr/>
    </dgm:pt>
    <dgm:pt modelId="{3A65AAFC-6E9C-A040-9166-79B9A28A6725}" type="pres">
      <dgm:prSet presAssocID="{61D8E6CE-DD8C-EB40-8CE5-0902BA0B19FB}" presName="comp" presStyleCnt="0"/>
      <dgm:spPr/>
    </dgm:pt>
    <dgm:pt modelId="{88DF72A5-A5C4-E648-899A-4981EE294982}" type="pres">
      <dgm:prSet presAssocID="{61D8E6CE-DD8C-EB40-8CE5-0902BA0B19FB}" presName="box" presStyleLbl="node1" presStyleIdx="2" presStyleCnt="5"/>
      <dgm:spPr/>
      <dgm:t>
        <a:bodyPr/>
        <a:lstStyle/>
        <a:p>
          <a:endParaRPr lang="fr-FR"/>
        </a:p>
      </dgm:t>
    </dgm:pt>
    <dgm:pt modelId="{90E5B43A-3E44-064E-AA43-4D918DA64D65}" type="pres">
      <dgm:prSet presAssocID="{61D8E6CE-DD8C-EB40-8CE5-0902BA0B19FB}" presName="img" presStyleLbl="fgImgPlace1" presStyleIdx="2" presStyleCnt="5"/>
      <dgm:spPr>
        <a:blipFill rotWithShape="0">
          <a:blip xmlns:r="http://schemas.openxmlformats.org/officeDocument/2006/relationships" r:embed="rId1"/>
          <a:stretch>
            <a:fillRect/>
          </a:stretch>
        </a:blipFill>
      </dgm:spPr>
    </dgm:pt>
    <dgm:pt modelId="{98C95B03-6271-BD44-A16D-E3A476E7E9D7}" type="pres">
      <dgm:prSet presAssocID="{61D8E6CE-DD8C-EB40-8CE5-0902BA0B19FB}" presName="text" presStyleLbl="node1" presStyleIdx="2" presStyleCnt="5">
        <dgm:presLayoutVars>
          <dgm:bulletEnabled val="1"/>
        </dgm:presLayoutVars>
      </dgm:prSet>
      <dgm:spPr/>
      <dgm:t>
        <a:bodyPr/>
        <a:lstStyle/>
        <a:p>
          <a:endParaRPr lang="fr-FR"/>
        </a:p>
      </dgm:t>
    </dgm:pt>
    <dgm:pt modelId="{79762B4A-2668-AE4B-AB2E-ABB0CDDAF321}" type="pres">
      <dgm:prSet presAssocID="{350BB396-F6E1-1041-BB2F-67B2F40C1979}" presName="spacer" presStyleCnt="0"/>
      <dgm:spPr/>
    </dgm:pt>
    <dgm:pt modelId="{698E5F58-E3CA-B943-A3B8-D3612BA4F06F}" type="pres">
      <dgm:prSet presAssocID="{48A428B4-8190-FF45-A567-4AABC972C984}" presName="comp" presStyleCnt="0"/>
      <dgm:spPr/>
    </dgm:pt>
    <dgm:pt modelId="{73FDEBCF-6B41-EE4D-8044-086039AB5407}" type="pres">
      <dgm:prSet presAssocID="{48A428B4-8190-FF45-A567-4AABC972C984}" presName="box" presStyleLbl="node1" presStyleIdx="3" presStyleCnt="5"/>
      <dgm:spPr/>
      <dgm:t>
        <a:bodyPr/>
        <a:lstStyle/>
        <a:p>
          <a:endParaRPr lang="fr-FR"/>
        </a:p>
      </dgm:t>
    </dgm:pt>
    <dgm:pt modelId="{0DF1B32B-43FE-3445-8D2C-A61AC9F3E6AE}" type="pres">
      <dgm:prSet presAssocID="{48A428B4-8190-FF45-A567-4AABC972C984}" presName="img" presStyleLbl="fgImgPlace1" presStyleIdx="3" presStyleCnt="5"/>
      <dgm:spPr>
        <a:blipFill rotWithShape="0">
          <a:blip xmlns:r="http://schemas.openxmlformats.org/officeDocument/2006/relationships" r:embed="rId1"/>
          <a:stretch>
            <a:fillRect/>
          </a:stretch>
        </a:blipFill>
      </dgm:spPr>
    </dgm:pt>
    <dgm:pt modelId="{1B7A3F09-B778-D341-A63D-67C16082DEFC}" type="pres">
      <dgm:prSet presAssocID="{48A428B4-8190-FF45-A567-4AABC972C984}" presName="text" presStyleLbl="node1" presStyleIdx="3" presStyleCnt="5">
        <dgm:presLayoutVars>
          <dgm:bulletEnabled val="1"/>
        </dgm:presLayoutVars>
      </dgm:prSet>
      <dgm:spPr/>
      <dgm:t>
        <a:bodyPr/>
        <a:lstStyle/>
        <a:p>
          <a:endParaRPr lang="fr-FR"/>
        </a:p>
      </dgm:t>
    </dgm:pt>
    <dgm:pt modelId="{B42F80F6-FF78-0D4C-A94C-CBFD0F358963}" type="pres">
      <dgm:prSet presAssocID="{598265D5-EF6B-7A42-A3D4-D96035EEB124}" presName="spacer" presStyleCnt="0"/>
      <dgm:spPr/>
    </dgm:pt>
    <dgm:pt modelId="{2C508BA8-5432-E04E-B501-6B151E85DE7F}" type="pres">
      <dgm:prSet presAssocID="{29C79BE2-FA3D-B14F-A5BE-1C1DECFECE56}" presName="comp" presStyleCnt="0"/>
      <dgm:spPr/>
    </dgm:pt>
    <dgm:pt modelId="{4489CB8E-2FB4-344D-A9D4-C62ED63BA372}" type="pres">
      <dgm:prSet presAssocID="{29C79BE2-FA3D-B14F-A5BE-1C1DECFECE56}" presName="box" presStyleLbl="node1" presStyleIdx="4" presStyleCnt="5"/>
      <dgm:spPr/>
      <dgm:t>
        <a:bodyPr/>
        <a:lstStyle/>
        <a:p>
          <a:endParaRPr lang="fr-FR"/>
        </a:p>
      </dgm:t>
    </dgm:pt>
    <dgm:pt modelId="{5E6FCCB8-9ED5-4A4C-AB5B-D8F7C4C833EF}" type="pres">
      <dgm:prSet presAssocID="{29C79BE2-FA3D-B14F-A5BE-1C1DECFECE56}" presName="img" presStyleLbl="fgImgPlace1" presStyleIdx="4" presStyleCnt="5"/>
      <dgm:spPr>
        <a:blipFill rotWithShape="0">
          <a:blip xmlns:r="http://schemas.openxmlformats.org/officeDocument/2006/relationships" r:embed="rId1"/>
          <a:stretch>
            <a:fillRect/>
          </a:stretch>
        </a:blipFill>
      </dgm:spPr>
    </dgm:pt>
    <dgm:pt modelId="{781390E9-FCDA-674C-8A06-A47A2CA940B6}" type="pres">
      <dgm:prSet presAssocID="{29C79BE2-FA3D-B14F-A5BE-1C1DECFECE56}" presName="text" presStyleLbl="node1" presStyleIdx="4" presStyleCnt="5">
        <dgm:presLayoutVars>
          <dgm:bulletEnabled val="1"/>
        </dgm:presLayoutVars>
      </dgm:prSet>
      <dgm:spPr/>
      <dgm:t>
        <a:bodyPr/>
        <a:lstStyle/>
        <a:p>
          <a:endParaRPr lang="fr-FR"/>
        </a:p>
      </dgm:t>
    </dgm:pt>
  </dgm:ptLst>
  <dgm:cxnLst>
    <dgm:cxn modelId="{61395FF8-00B2-D440-A340-9FDCB528C3A4}" srcId="{91874BFA-7F25-864B-9045-32F76228666E}" destId="{29C79BE2-FA3D-B14F-A5BE-1C1DECFECE56}" srcOrd="4" destOrd="0" parTransId="{0626DA18-B412-1546-B983-74CEBA8A51CC}" sibTransId="{22CB0BBD-253A-AD4B-A3E2-F0549207D769}"/>
    <dgm:cxn modelId="{257783B8-53A9-42CE-9A66-A858586B5C37}" type="presOf" srcId="{48A428B4-8190-FF45-A567-4AABC972C984}" destId="{73FDEBCF-6B41-EE4D-8044-086039AB5407}" srcOrd="0" destOrd="0" presId="urn:microsoft.com/office/officeart/2005/8/layout/vList4#2"/>
    <dgm:cxn modelId="{4ACB8405-6B6D-428E-ABAC-AA7EC5CEE278}" type="presOf" srcId="{61D8E6CE-DD8C-EB40-8CE5-0902BA0B19FB}" destId="{88DF72A5-A5C4-E648-899A-4981EE294982}" srcOrd="0" destOrd="0" presId="urn:microsoft.com/office/officeart/2005/8/layout/vList4#2"/>
    <dgm:cxn modelId="{E30DEC15-9277-490F-B1E9-33B2168D275D}" type="presOf" srcId="{B69494DA-1049-7D42-8373-53E6C9DD4D28}" destId="{36C58A74-EF96-2B49-94A3-DCC7287FE634}" srcOrd="1" destOrd="0" presId="urn:microsoft.com/office/officeart/2005/8/layout/vList4#2"/>
    <dgm:cxn modelId="{24C83F83-FE07-4707-8101-6C208B98AE99}" type="presOf" srcId="{93A15F53-8823-054D-ABC4-51EBB9F759A2}" destId="{6C8ED57E-6005-984A-8E49-FE938A36277B}" srcOrd="1" destOrd="0" presId="urn:microsoft.com/office/officeart/2005/8/layout/vList4#2"/>
    <dgm:cxn modelId="{0BF0C428-4305-4A0A-873F-49727E3BE8F8}" type="presOf" srcId="{48A428B4-8190-FF45-A567-4AABC972C984}" destId="{1B7A3F09-B778-D341-A63D-67C16082DEFC}" srcOrd="1" destOrd="0" presId="urn:microsoft.com/office/officeart/2005/8/layout/vList4#2"/>
    <dgm:cxn modelId="{0BFDBAC1-D192-D24D-AD38-3020A73F2F24}" srcId="{91874BFA-7F25-864B-9045-32F76228666E}" destId="{B69494DA-1049-7D42-8373-53E6C9DD4D28}" srcOrd="0" destOrd="0" parTransId="{8A7403DB-5E0F-174C-952A-FC15E826B79D}" sibTransId="{2B27DE48-9C9A-3040-8EA0-29C8DBBD132F}"/>
    <dgm:cxn modelId="{7ED7F50F-5149-4610-BC87-DD9CB2D539B8}" type="presOf" srcId="{B69494DA-1049-7D42-8373-53E6C9DD4D28}" destId="{C262675C-6B65-144A-AB2D-F6D0F905B67B}" srcOrd="0" destOrd="0" presId="urn:microsoft.com/office/officeart/2005/8/layout/vList4#2"/>
    <dgm:cxn modelId="{1C1333CC-66F1-4D80-95E3-8902641E0898}" type="presOf" srcId="{61D8E6CE-DD8C-EB40-8CE5-0902BA0B19FB}" destId="{98C95B03-6271-BD44-A16D-E3A476E7E9D7}" srcOrd="1" destOrd="0" presId="urn:microsoft.com/office/officeart/2005/8/layout/vList4#2"/>
    <dgm:cxn modelId="{5475C6D8-3549-4617-BE8F-B2DDB5AE77E7}" type="presOf" srcId="{93A15F53-8823-054D-ABC4-51EBB9F759A2}" destId="{3B40D98C-768B-B243-954B-7C67DFE248EB}" srcOrd="0" destOrd="0" presId="urn:microsoft.com/office/officeart/2005/8/layout/vList4#2"/>
    <dgm:cxn modelId="{48CE0083-F93D-CF42-85F3-883D1A298702}" srcId="{91874BFA-7F25-864B-9045-32F76228666E}" destId="{61D8E6CE-DD8C-EB40-8CE5-0902BA0B19FB}" srcOrd="2" destOrd="0" parTransId="{CD264E53-1B29-C941-91CE-943252505CE4}" sibTransId="{350BB396-F6E1-1041-BB2F-67B2F40C1979}"/>
    <dgm:cxn modelId="{9E7A17CA-3CE5-4A53-8366-6D36ACDE97B7}" type="presOf" srcId="{29C79BE2-FA3D-B14F-A5BE-1C1DECFECE56}" destId="{4489CB8E-2FB4-344D-A9D4-C62ED63BA372}" srcOrd="0" destOrd="0" presId="urn:microsoft.com/office/officeart/2005/8/layout/vList4#2"/>
    <dgm:cxn modelId="{32C17EF3-85FE-464B-ACEB-CC9193BACF83}" srcId="{91874BFA-7F25-864B-9045-32F76228666E}" destId="{93A15F53-8823-054D-ABC4-51EBB9F759A2}" srcOrd="1" destOrd="0" parTransId="{7732658A-C6F1-CB4C-8E2B-8FB9427577F1}" sibTransId="{2E4B75B3-1EE1-B44A-9239-B534FE651833}"/>
    <dgm:cxn modelId="{967E5BF0-15C5-4891-8C5F-A49FEA2C6D32}" type="presOf" srcId="{29C79BE2-FA3D-B14F-A5BE-1C1DECFECE56}" destId="{781390E9-FCDA-674C-8A06-A47A2CA940B6}" srcOrd="1" destOrd="0" presId="urn:microsoft.com/office/officeart/2005/8/layout/vList4#2"/>
    <dgm:cxn modelId="{4F68F68C-1A1E-45BF-8AE3-FB9E91538F15}" type="presOf" srcId="{91874BFA-7F25-864B-9045-32F76228666E}" destId="{981737E0-686A-D445-906C-811124B20633}" srcOrd="0" destOrd="0" presId="urn:microsoft.com/office/officeart/2005/8/layout/vList4#2"/>
    <dgm:cxn modelId="{0FC65E85-5583-E749-8ED0-92E1287CF320}" srcId="{91874BFA-7F25-864B-9045-32F76228666E}" destId="{48A428B4-8190-FF45-A567-4AABC972C984}" srcOrd="3" destOrd="0" parTransId="{E4FD4FE3-6730-534B-ABC9-3EC7D8EF0BA7}" sibTransId="{598265D5-EF6B-7A42-A3D4-D96035EEB124}"/>
    <dgm:cxn modelId="{41A73AF7-3270-4FE1-AAA3-E01D02924E3D}" type="presParOf" srcId="{981737E0-686A-D445-906C-811124B20633}" destId="{716D6055-32C6-F743-88AB-ACA012C3BF1E}" srcOrd="0" destOrd="0" presId="urn:microsoft.com/office/officeart/2005/8/layout/vList4#2"/>
    <dgm:cxn modelId="{F29183DD-1C65-4AC9-AF00-BE1D6C2C6C5C}" type="presParOf" srcId="{716D6055-32C6-F743-88AB-ACA012C3BF1E}" destId="{C262675C-6B65-144A-AB2D-F6D0F905B67B}" srcOrd="0" destOrd="0" presId="urn:microsoft.com/office/officeart/2005/8/layout/vList4#2"/>
    <dgm:cxn modelId="{1A1F6CA2-777A-453E-B1C9-349D563ADCA3}" type="presParOf" srcId="{716D6055-32C6-F743-88AB-ACA012C3BF1E}" destId="{10049A0E-E670-D54B-88CD-CA5BFC649E78}" srcOrd="1" destOrd="0" presId="urn:microsoft.com/office/officeart/2005/8/layout/vList4#2"/>
    <dgm:cxn modelId="{1021C357-E225-44AD-BEB5-17D2178A19BA}" type="presParOf" srcId="{716D6055-32C6-F743-88AB-ACA012C3BF1E}" destId="{36C58A74-EF96-2B49-94A3-DCC7287FE634}" srcOrd="2" destOrd="0" presId="urn:microsoft.com/office/officeart/2005/8/layout/vList4#2"/>
    <dgm:cxn modelId="{82DAD43C-19A5-4076-A115-E30F9DFF84B2}" type="presParOf" srcId="{981737E0-686A-D445-906C-811124B20633}" destId="{70648EAF-198D-074A-80B5-CCDB26A8FFFF}" srcOrd="1" destOrd="0" presId="urn:microsoft.com/office/officeart/2005/8/layout/vList4#2"/>
    <dgm:cxn modelId="{53C4C1EA-1DDA-4850-919F-13F004FEA53D}" type="presParOf" srcId="{981737E0-686A-D445-906C-811124B20633}" destId="{7042A40A-4104-1845-880C-A282C20A811C}" srcOrd="2" destOrd="0" presId="urn:microsoft.com/office/officeart/2005/8/layout/vList4#2"/>
    <dgm:cxn modelId="{22999C1F-0172-487A-8CFA-C1E341F72CE1}" type="presParOf" srcId="{7042A40A-4104-1845-880C-A282C20A811C}" destId="{3B40D98C-768B-B243-954B-7C67DFE248EB}" srcOrd="0" destOrd="0" presId="urn:microsoft.com/office/officeart/2005/8/layout/vList4#2"/>
    <dgm:cxn modelId="{FF8BEA17-EF03-4FAD-996D-2F2A079C8706}" type="presParOf" srcId="{7042A40A-4104-1845-880C-A282C20A811C}" destId="{FF9B862A-1C28-6146-B411-780D4057BD46}" srcOrd="1" destOrd="0" presId="urn:microsoft.com/office/officeart/2005/8/layout/vList4#2"/>
    <dgm:cxn modelId="{9927574D-CC79-42C8-A38A-85DFD7487184}" type="presParOf" srcId="{7042A40A-4104-1845-880C-A282C20A811C}" destId="{6C8ED57E-6005-984A-8E49-FE938A36277B}" srcOrd="2" destOrd="0" presId="urn:microsoft.com/office/officeart/2005/8/layout/vList4#2"/>
    <dgm:cxn modelId="{83803369-1C41-438F-8149-732D1CF59E56}" type="presParOf" srcId="{981737E0-686A-D445-906C-811124B20633}" destId="{34E2D973-6568-4241-80A3-3D0A6CF8543E}" srcOrd="3" destOrd="0" presId="urn:microsoft.com/office/officeart/2005/8/layout/vList4#2"/>
    <dgm:cxn modelId="{5C5516E0-5D43-4CC7-9759-7C256DCB161F}" type="presParOf" srcId="{981737E0-686A-D445-906C-811124B20633}" destId="{3A65AAFC-6E9C-A040-9166-79B9A28A6725}" srcOrd="4" destOrd="0" presId="urn:microsoft.com/office/officeart/2005/8/layout/vList4#2"/>
    <dgm:cxn modelId="{2E459365-F08E-471F-82BF-2B0170726B00}" type="presParOf" srcId="{3A65AAFC-6E9C-A040-9166-79B9A28A6725}" destId="{88DF72A5-A5C4-E648-899A-4981EE294982}" srcOrd="0" destOrd="0" presId="urn:microsoft.com/office/officeart/2005/8/layout/vList4#2"/>
    <dgm:cxn modelId="{F2643287-75F5-44CA-8D55-66B9A6473CDA}" type="presParOf" srcId="{3A65AAFC-6E9C-A040-9166-79B9A28A6725}" destId="{90E5B43A-3E44-064E-AA43-4D918DA64D65}" srcOrd="1" destOrd="0" presId="urn:microsoft.com/office/officeart/2005/8/layout/vList4#2"/>
    <dgm:cxn modelId="{8DCD9F01-FEDD-4F34-BF69-8B5F2CC69DF2}" type="presParOf" srcId="{3A65AAFC-6E9C-A040-9166-79B9A28A6725}" destId="{98C95B03-6271-BD44-A16D-E3A476E7E9D7}" srcOrd="2" destOrd="0" presId="urn:microsoft.com/office/officeart/2005/8/layout/vList4#2"/>
    <dgm:cxn modelId="{019328A5-247D-433F-8BE0-382231F88BBC}" type="presParOf" srcId="{981737E0-686A-D445-906C-811124B20633}" destId="{79762B4A-2668-AE4B-AB2E-ABB0CDDAF321}" srcOrd="5" destOrd="0" presId="urn:microsoft.com/office/officeart/2005/8/layout/vList4#2"/>
    <dgm:cxn modelId="{F03C44EE-7760-4827-8BD4-3BBBAB182A58}" type="presParOf" srcId="{981737E0-686A-D445-906C-811124B20633}" destId="{698E5F58-E3CA-B943-A3B8-D3612BA4F06F}" srcOrd="6" destOrd="0" presId="urn:microsoft.com/office/officeart/2005/8/layout/vList4#2"/>
    <dgm:cxn modelId="{8C7ED259-1A7A-43A5-AF8D-B19B2C757383}" type="presParOf" srcId="{698E5F58-E3CA-B943-A3B8-D3612BA4F06F}" destId="{73FDEBCF-6B41-EE4D-8044-086039AB5407}" srcOrd="0" destOrd="0" presId="urn:microsoft.com/office/officeart/2005/8/layout/vList4#2"/>
    <dgm:cxn modelId="{42093CAB-1FCD-4E5A-A3AA-7A636F46C8E9}" type="presParOf" srcId="{698E5F58-E3CA-B943-A3B8-D3612BA4F06F}" destId="{0DF1B32B-43FE-3445-8D2C-A61AC9F3E6AE}" srcOrd="1" destOrd="0" presId="urn:microsoft.com/office/officeart/2005/8/layout/vList4#2"/>
    <dgm:cxn modelId="{F38E3232-C083-49F2-8A17-DEC4C410F0C5}" type="presParOf" srcId="{698E5F58-E3CA-B943-A3B8-D3612BA4F06F}" destId="{1B7A3F09-B778-D341-A63D-67C16082DEFC}" srcOrd="2" destOrd="0" presId="urn:microsoft.com/office/officeart/2005/8/layout/vList4#2"/>
    <dgm:cxn modelId="{8D34968E-A5FF-47DF-B3C1-C1E191FA6961}" type="presParOf" srcId="{981737E0-686A-D445-906C-811124B20633}" destId="{B42F80F6-FF78-0D4C-A94C-CBFD0F358963}" srcOrd="7" destOrd="0" presId="urn:microsoft.com/office/officeart/2005/8/layout/vList4#2"/>
    <dgm:cxn modelId="{E1C1143A-1ED5-4E6F-9C34-65F0DA4BF0B2}" type="presParOf" srcId="{981737E0-686A-D445-906C-811124B20633}" destId="{2C508BA8-5432-E04E-B501-6B151E85DE7F}" srcOrd="8" destOrd="0" presId="urn:microsoft.com/office/officeart/2005/8/layout/vList4#2"/>
    <dgm:cxn modelId="{3021D369-A865-4946-B2BE-6D0F99C39F77}" type="presParOf" srcId="{2C508BA8-5432-E04E-B501-6B151E85DE7F}" destId="{4489CB8E-2FB4-344D-A9D4-C62ED63BA372}" srcOrd="0" destOrd="0" presId="urn:microsoft.com/office/officeart/2005/8/layout/vList4#2"/>
    <dgm:cxn modelId="{C26DC7A3-A16A-4770-95A7-FE493590ACF0}" type="presParOf" srcId="{2C508BA8-5432-E04E-B501-6B151E85DE7F}" destId="{5E6FCCB8-9ED5-4A4C-AB5B-D8F7C4C833EF}" srcOrd="1" destOrd="0" presId="urn:microsoft.com/office/officeart/2005/8/layout/vList4#2"/>
    <dgm:cxn modelId="{0ED8778A-0B68-4EDB-87EC-A11C1437B137}" type="presParOf" srcId="{2C508BA8-5432-E04E-B501-6B151E85DE7F}" destId="{781390E9-FCDA-674C-8A06-A47A2CA940B6}" srcOrd="2" destOrd="0" presId="urn:microsoft.com/office/officeart/2005/8/layout/vList4#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F226032-48F6-4877-925F-365D2C3370CD}" type="doc">
      <dgm:prSet loTypeId="urn:microsoft.com/office/officeart/2005/8/layout/vList4#1" loCatId="list" qsTypeId="urn:microsoft.com/office/officeart/2005/8/quickstyle/3d3" qsCatId="3D" csTypeId="urn:microsoft.com/office/officeart/2005/8/colors/colorful4" csCatId="colorful" phldr="1"/>
      <dgm:spPr/>
      <dgm:t>
        <a:bodyPr/>
        <a:lstStyle/>
        <a:p>
          <a:endParaRPr lang="fr-FR"/>
        </a:p>
      </dgm:t>
    </dgm:pt>
    <dgm:pt modelId="{00C25993-4EFC-4EDD-9B3B-CC2831776CF5}">
      <dgm:prSet phldrT="[Texte]" custT="1"/>
      <dgm:spPr/>
      <dgm:t>
        <a:bodyPr/>
        <a:lstStyle/>
        <a:p>
          <a:pPr algn="l"/>
          <a:r>
            <a:rPr lang="fr-FR" sz="1800" dirty="0">
              <a:latin typeface="Arial" pitchFamily="34" charset="0"/>
              <a:cs typeface="Arial" pitchFamily="34" charset="0"/>
            </a:rPr>
            <a:t>1 - Les évacuations sanitaires et l</a:t>
          </a:r>
          <a:r>
            <a:rPr lang="fr-FR" altLang="fr-FR" sz="1800" dirty="0">
              <a:latin typeface="Arial" pitchFamily="34" charset="0"/>
              <a:cs typeface="Arial" pitchFamily="34" charset="0"/>
            </a:rPr>
            <a:t>’</a:t>
          </a:r>
          <a:r>
            <a:rPr lang="fr-FR" sz="1800" dirty="0">
              <a:latin typeface="Arial" pitchFamily="34" charset="0"/>
              <a:cs typeface="Arial" pitchFamily="34" charset="0"/>
            </a:rPr>
            <a:t>accompagnement de patients en soins à l</a:t>
          </a:r>
          <a:r>
            <a:rPr lang="fr-FR" altLang="fr-FR" sz="1800" dirty="0">
              <a:latin typeface="Arial" pitchFamily="34" charset="0"/>
              <a:cs typeface="Arial" pitchFamily="34" charset="0"/>
            </a:rPr>
            <a:t>’</a:t>
          </a:r>
          <a:r>
            <a:rPr lang="fr-FR" sz="1800" dirty="0">
              <a:latin typeface="Arial" pitchFamily="34" charset="0"/>
              <a:cs typeface="Arial" pitchFamily="34" charset="0"/>
            </a:rPr>
            <a:t>étranger</a:t>
          </a:r>
        </a:p>
      </dgm:t>
    </dgm:pt>
    <dgm:pt modelId="{30F4517D-A183-43E6-BBD2-646A22E8E408}" type="parTrans" cxnId="{887C021B-B901-424C-9003-69945C6FCCE3}">
      <dgm:prSet/>
      <dgm:spPr/>
      <dgm:t>
        <a:bodyPr/>
        <a:lstStyle/>
        <a:p>
          <a:pPr algn="l"/>
          <a:endParaRPr lang="fr-FR"/>
        </a:p>
      </dgm:t>
    </dgm:pt>
    <dgm:pt modelId="{EBAF16D6-A059-41FF-8F95-A1E2EFB5242B}" type="sibTrans" cxnId="{887C021B-B901-424C-9003-69945C6FCCE3}">
      <dgm:prSet/>
      <dgm:spPr/>
      <dgm:t>
        <a:bodyPr/>
        <a:lstStyle/>
        <a:p>
          <a:pPr algn="l"/>
          <a:endParaRPr lang="fr-FR"/>
        </a:p>
      </dgm:t>
    </dgm:pt>
    <dgm:pt modelId="{1C3E0BAB-99EB-4D21-A14A-A4ACC959F2BB}">
      <dgm:prSet phldrT="[Texte]" custT="1"/>
      <dgm:spPr/>
      <dgm:t>
        <a:bodyPr/>
        <a:lstStyle/>
        <a:p>
          <a:pPr algn="l"/>
          <a:r>
            <a:rPr lang="fr-FR" sz="2000" dirty="0">
              <a:solidFill>
                <a:srgbClr val="FFFF00"/>
              </a:solidFill>
              <a:latin typeface="Arial" pitchFamily="34" charset="0"/>
              <a:cs typeface="Arial" pitchFamily="34" charset="0"/>
            </a:rPr>
            <a:t>2 - La distribution de produits et d</a:t>
          </a:r>
          <a:r>
            <a:rPr lang="fr-FR" altLang="fr-FR" sz="2000" dirty="0">
              <a:solidFill>
                <a:srgbClr val="FFFF00"/>
              </a:solidFill>
              <a:latin typeface="Arial" pitchFamily="34" charset="0"/>
              <a:cs typeface="Arial" pitchFamily="34" charset="0"/>
            </a:rPr>
            <a:t>’</a:t>
          </a:r>
          <a:r>
            <a:rPr lang="fr-FR" sz="2000" dirty="0">
              <a:solidFill>
                <a:srgbClr val="FFFF00"/>
              </a:solidFill>
              <a:latin typeface="Arial" pitchFamily="34" charset="0"/>
              <a:cs typeface="Arial" pitchFamily="34" charset="0"/>
            </a:rPr>
            <a:t>équipements médicaux,  pharmaceutiques et parapharmaceutiques</a:t>
          </a:r>
        </a:p>
      </dgm:t>
    </dgm:pt>
    <dgm:pt modelId="{D7BE3E13-7816-4CAA-B748-43115E9603AC}" type="parTrans" cxnId="{2A0D31CF-BEDC-41F9-941E-8ED3920729D6}">
      <dgm:prSet/>
      <dgm:spPr/>
      <dgm:t>
        <a:bodyPr/>
        <a:lstStyle/>
        <a:p>
          <a:pPr algn="l"/>
          <a:endParaRPr lang="fr-FR"/>
        </a:p>
      </dgm:t>
    </dgm:pt>
    <dgm:pt modelId="{22964D80-50EB-45CC-8BCA-B10D9DF19A21}" type="sibTrans" cxnId="{2A0D31CF-BEDC-41F9-941E-8ED3920729D6}">
      <dgm:prSet/>
      <dgm:spPr/>
      <dgm:t>
        <a:bodyPr/>
        <a:lstStyle/>
        <a:p>
          <a:pPr algn="l"/>
          <a:endParaRPr lang="fr-FR"/>
        </a:p>
      </dgm:t>
    </dgm:pt>
    <dgm:pt modelId="{0824585B-F418-42FA-818D-4DBCF29E467F}">
      <dgm:prSet phldrT="[Texte]" custT="1"/>
      <dgm:spPr/>
      <dgm:t>
        <a:bodyPr/>
        <a:lstStyle/>
        <a:p>
          <a:pPr algn="l"/>
          <a:r>
            <a:rPr lang="fr-FR" sz="1800" dirty="0">
              <a:latin typeface="Arial" pitchFamily="34" charset="0"/>
              <a:cs typeface="Arial" pitchFamily="34" charset="0"/>
            </a:rPr>
            <a:t>3 - L</a:t>
          </a:r>
          <a:r>
            <a:rPr lang="fr-FR" altLang="fr-FR" sz="1800" dirty="0">
              <a:latin typeface="Arial" pitchFamily="34" charset="0"/>
              <a:cs typeface="Arial" pitchFamily="34" charset="0"/>
            </a:rPr>
            <a:t>’</a:t>
          </a:r>
          <a:r>
            <a:rPr lang="fr-FR" sz="1800" dirty="0">
              <a:latin typeface="Arial" pitchFamily="34" charset="0"/>
              <a:cs typeface="Arial" pitchFamily="34" charset="0"/>
            </a:rPr>
            <a:t>ingénierie et la formation dans les domaines de la santé.</a:t>
          </a:r>
        </a:p>
      </dgm:t>
    </dgm:pt>
    <dgm:pt modelId="{0482B71B-2690-4BFF-A719-8C62F1C734ED}" type="parTrans" cxnId="{AA97ADA5-C6EF-43DF-A79A-4638D6ABDB66}">
      <dgm:prSet/>
      <dgm:spPr/>
      <dgm:t>
        <a:bodyPr/>
        <a:lstStyle/>
        <a:p>
          <a:pPr algn="l"/>
          <a:endParaRPr lang="fr-FR"/>
        </a:p>
      </dgm:t>
    </dgm:pt>
    <dgm:pt modelId="{008F832D-F0B6-4AE7-B718-D3DA07EAC8C0}" type="sibTrans" cxnId="{AA97ADA5-C6EF-43DF-A79A-4638D6ABDB66}">
      <dgm:prSet/>
      <dgm:spPr/>
      <dgm:t>
        <a:bodyPr/>
        <a:lstStyle/>
        <a:p>
          <a:pPr algn="l"/>
          <a:endParaRPr lang="fr-FR"/>
        </a:p>
      </dgm:t>
    </dgm:pt>
    <dgm:pt modelId="{7B57A5B7-6443-41F1-89A9-C15F6B77609E}">
      <dgm:prSet custT="1"/>
      <dgm:spPr/>
      <dgm:t>
        <a:bodyPr/>
        <a:lstStyle/>
        <a:p>
          <a:pPr algn="l"/>
          <a:r>
            <a:rPr lang="fr-FR" sz="1800" dirty="0">
              <a:latin typeface="Arial" pitchFamily="34" charset="0"/>
              <a:cs typeface="Arial" pitchFamily="34" charset="0"/>
            </a:rPr>
            <a:t>4 - La gestion hospitalière et l</a:t>
          </a:r>
          <a:r>
            <a:rPr lang="fr-FR" altLang="fr-FR" sz="1800" dirty="0">
              <a:latin typeface="Arial" pitchFamily="34" charset="0"/>
              <a:cs typeface="Arial" pitchFamily="34" charset="0"/>
            </a:rPr>
            <a:t>’</a:t>
          </a:r>
          <a:r>
            <a:rPr lang="fr-FR" sz="1800" dirty="0">
              <a:latin typeface="Arial" pitchFamily="34" charset="0"/>
              <a:cs typeface="Arial" pitchFamily="34" charset="0"/>
            </a:rPr>
            <a:t>investissement </a:t>
          </a:r>
        </a:p>
      </dgm:t>
    </dgm:pt>
    <dgm:pt modelId="{94AEB9D9-B4B0-4AAF-ADC8-22EFCB552572}" type="parTrans" cxnId="{4B2A06CC-31AE-4C1B-A97B-CE7E5D88BB71}">
      <dgm:prSet/>
      <dgm:spPr/>
      <dgm:t>
        <a:bodyPr/>
        <a:lstStyle/>
        <a:p>
          <a:pPr algn="l"/>
          <a:endParaRPr lang="fr-FR"/>
        </a:p>
      </dgm:t>
    </dgm:pt>
    <dgm:pt modelId="{FBD6A00D-FB0D-4670-B7D6-010722EB48EF}" type="sibTrans" cxnId="{4B2A06CC-31AE-4C1B-A97B-CE7E5D88BB71}">
      <dgm:prSet/>
      <dgm:spPr/>
      <dgm:t>
        <a:bodyPr/>
        <a:lstStyle/>
        <a:p>
          <a:pPr algn="l"/>
          <a:endParaRPr lang="fr-FR"/>
        </a:p>
      </dgm:t>
    </dgm:pt>
    <dgm:pt modelId="{510A9FEA-43F8-4E4C-900B-B8917477D1A0}" type="pres">
      <dgm:prSet presAssocID="{6F226032-48F6-4877-925F-365D2C3370CD}" presName="linear" presStyleCnt="0">
        <dgm:presLayoutVars>
          <dgm:dir/>
          <dgm:resizeHandles val="exact"/>
        </dgm:presLayoutVars>
      </dgm:prSet>
      <dgm:spPr/>
      <dgm:t>
        <a:bodyPr/>
        <a:lstStyle/>
        <a:p>
          <a:endParaRPr lang="fr-FR"/>
        </a:p>
      </dgm:t>
    </dgm:pt>
    <dgm:pt modelId="{B1B5AE6D-D0B7-49F6-BC63-A0C3BFBA29BB}" type="pres">
      <dgm:prSet presAssocID="{00C25993-4EFC-4EDD-9B3B-CC2831776CF5}" presName="comp" presStyleCnt="0"/>
      <dgm:spPr/>
    </dgm:pt>
    <dgm:pt modelId="{8A26FA21-A782-459B-929D-A992425D8970}" type="pres">
      <dgm:prSet presAssocID="{00C25993-4EFC-4EDD-9B3B-CC2831776CF5}" presName="box" presStyleLbl="node1" presStyleIdx="0" presStyleCnt="4" custScaleY="178505"/>
      <dgm:spPr/>
      <dgm:t>
        <a:bodyPr/>
        <a:lstStyle/>
        <a:p>
          <a:endParaRPr lang="fr-FR"/>
        </a:p>
      </dgm:t>
    </dgm:pt>
    <dgm:pt modelId="{26FD93FF-FB83-4465-A904-20CA44F5DDBB}" type="pres">
      <dgm:prSet presAssocID="{00C25993-4EFC-4EDD-9B3B-CC2831776CF5}" presName="img" presStyleLbl="fgImgPlace1" presStyleIdx="0" presStyleCnt="4"/>
      <dgm:spPr>
        <a:blipFill rotWithShape="0">
          <a:blip xmlns:r="http://schemas.openxmlformats.org/officeDocument/2006/relationships" r:embed="rId1"/>
          <a:stretch>
            <a:fillRect/>
          </a:stretch>
        </a:blipFill>
      </dgm:spPr>
    </dgm:pt>
    <dgm:pt modelId="{1DA30715-FACF-432B-BDCE-706B6F5918DC}" type="pres">
      <dgm:prSet presAssocID="{00C25993-4EFC-4EDD-9B3B-CC2831776CF5}" presName="text" presStyleLbl="node1" presStyleIdx="0" presStyleCnt="4">
        <dgm:presLayoutVars>
          <dgm:bulletEnabled val="1"/>
        </dgm:presLayoutVars>
      </dgm:prSet>
      <dgm:spPr/>
      <dgm:t>
        <a:bodyPr/>
        <a:lstStyle/>
        <a:p>
          <a:endParaRPr lang="fr-FR"/>
        </a:p>
      </dgm:t>
    </dgm:pt>
    <dgm:pt modelId="{15180EF0-D948-44B8-AA51-5BF9E11EB077}" type="pres">
      <dgm:prSet presAssocID="{EBAF16D6-A059-41FF-8F95-A1E2EFB5242B}" presName="spacer" presStyleCnt="0"/>
      <dgm:spPr/>
    </dgm:pt>
    <dgm:pt modelId="{6C43AEA1-1FF2-464E-B6EF-1CD4FC6E3721}" type="pres">
      <dgm:prSet presAssocID="{1C3E0BAB-99EB-4D21-A14A-A4ACC959F2BB}" presName="comp" presStyleCnt="0"/>
      <dgm:spPr/>
    </dgm:pt>
    <dgm:pt modelId="{4B7E01C9-FF43-4A01-A91E-35FE74F6CA5B}" type="pres">
      <dgm:prSet presAssocID="{1C3E0BAB-99EB-4D21-A14A-A4ACC959F2BB}" presName="box" presStyleLbl="node1" presStyleIdx="1" presStyleCnt="4" custScaleY="294384"/>
      <dgm:spPr/>
      <dgm:t>
        <a:bodyPr/>
        <a:lstStyle/>
        <a:p>
          <a:endParaRPr lang="fr-FR"/>
        </a:p>
      </dgm:t>
    </dgm:pt>
    <dgm:pt modelId="{F22CA525-0979-495D-A0D6-822A44660726}" type="pres">
      <dgm:prSet presAssocID="{1C3E0BAB-99EB-4D21-A14A-A4ACC959F2BB}" presName="img" presStyleLbl="fgImgPlace1" presStyleIdx="1" presStyleCnt="4" custScaleY="283279"/>
      <dgm:spPr>
        <a:blipFill rotWithShape="0">
          <a:blip xmlns:r="http://schemas.openxmlformats.org/officeDocument/2006/relationships" r:embed="rId2"/>
          <a:stretch>
            <a:fillRect/>
          </a:stretch>
        </a:blipFill>
      </dgm:spPr>
    </dgm:pt>
    <dgm:pt modelId="{CF928825-EAAE-4BF6-8C4C-1B82D6281492}" type="pres">
      <dgm:prSet presAssocID="{1C3E0BAB-99EB-4D21-A14A-A4ACC959F2BB}" presName="text" presStyleLbl="node1" presStyleIdx="1" presStyleCnt="4">
        <dgm:presLayoutVars>
          <dgm:bulletEnabled val="1"/>
        </dgm:presLayoutVars>
      </dgm:prSet>
      <dgm:spPr/>
      <dgm:t>
        <a:bodyPr/>
        <a:lstStyle/>
        <a:p>
          <a:endParaRPr lang="fr-FR"/>
        </a:p>
      </dgm:t>
    </dgm:pt>
    <dgm:pt modelId="{CB326ADC-EA36-4706-97E2-AD58C02414D3}" type="pres">
      <dgm:prSet presAssocID="{22964D80-50EB-45CC-8BCA-B10D9DF19A21}" presName="spacer" presStyleCnt="0"/>
      <dgm:spPr/>
    </dgm:pt>
    <dgm:pt modelId="{05CF0B6E-9F45-4AC9-84B1-B126CF034C3D}" type="pres">
      <dgm:prSet presAssocID="{0824585B-F418-42FA-818D-4DBCF29E467F}" presName="comp" presStyleCnt="0"/>
      <dgm:spPr/>
    </dgm:pt>
    <dgm:pt modelId="{93D40C74-CAFF-43BE-9A20-7EA323099D6B}" type="pres">
      <dgm:prSet presAssocID="{0824585B-F418-42FA-818D-4DBCF29E467F}" presName="box" presStyleLbl="node1" presStyleIdx="2" presStyleCnt="4"/>
      <dgm:spPr/>
      <dgm:t>
        <a:bodyPr/>
        <a:lstStyle/>
        <a:p>
          <a:endParaRPr lang="fr-FR"/>
        </a:p>
      </dgm:t>
    </dgm:pt>
    <dgm:pt modelId="{C7828318-044F-46F9-90A0-F4DB40739EEF}" type="pres">
      <dgm:prSet presAssocID="{0824585B-F418-42FA-818D-4DBCF29E467F}" presName="img" presStyleLbl="fgImgPlace1" presStyleIdx="2" presStyleCnt="4"/>
      <dgm:spPr>
        <a:blipFill rotWithShape="0">
          <a:blip xmlns:r="http://schemas.openxmlformats.org/officeDocument/2006/relationships" r:embed="rId3"/>
          <a:stretch>
            <a:fillRect/>
          </a:stretch>
        </a:blipFill>
      </dgm:spPr>
    </dgm:pt>
    <dgm:pt modelId="{5837884C-B911-43CD-8F2F-81ED3BE31893}" type="pres">
      <dgm:prSet presAssocID="{0824585B-F418-42FA-818D-4DBCF29E467F}" presName="text" presStyleLbl="node1" presStyleIdx="2" presStyleCnt="4">
        <dgm:presLayoutVars>
          <dgm:bulletEnabled val="1"/>
        </dgm:presLayoutVars>
      </dgm:prSet>
      <dgm:spPr/>
      <dgm:t>
        <a:bodyPr/>
        <a:lstStyle/>
        <a:p>
          <a:endParaRPr lang="fr-FR"/>
        </a:p>
      </dgm:t>
    </dgm:pt>
    <dgm:pt modelId="{52E3F180-A824-4E1D-B8B1-5375494120A2}" type="pres">
      <dgm:prSet presAssocID="{008F832D-F0B6-4AE7-B718-D3DA07EAC8C0}" presName="spacer" presStyleCnt="0"/>
      <dgm:spPr/>
    </dgm:pt>
    <dgm:pt modelId="{9443CE2D-0F72-4DC8-8CE8-5467D9ECE94A}" type="pres">
      <dgm:prSet presAssocID="{7B57A5B7-6443-41F1-89A9-C15F6B77609E}" presName="comp" presStyleCnt="0"/>
      <dgm:spPr/>
    </dgm:pt>
    <dgm:pt modelId="{8F22AB05-9E64-4EEF-A07A-5EA8FC5F0FBE}" type="pres">
      <dgm:prSet presAssocID="{7B57A5B7-6443-41F1-89A9-C15F6B77609E}" presName="box" presStyleLbl="node1" presStyleIdx="3" presStyleCnt="4"/>
      <dgm:spPr/>
      <dgm:t>
        <a:bodyPr/>
        <a:lstStyle/>
        <a:p>
          <a:endParaRPr lang="fr-FR"/>
        </a:p>
      </dgm:t>
    </dgm:pt>
    <dgm:pt modelId="{024B4928-F719-4DC8-A713-D67FBC48561F}" type="pres">
      <dgm:prSet presAssocID="{7B57A5B7-6443-41F1-89A9-C15F6B77609E}" presName="img" presStyleLbl="fgImgPlace1" presStyleIdx="3" presStyleCnt="4"/>
      <dgm:spPr>
        <a:blipFill rotWithShape="0">
          <a:blip xmlns:r="http://schemas.openxmlformats.org/officeDocument/2006/relationships" r:embed="rId4"/>
          <a:stretch>
            <a:fillRect/>
          </a:stretch>
        </a:blipFill>
      </dgm:spPr>
    </dgm:pt>
    <dgm:pt modelId="{D27A8308-7619-4C9C-B4EC-F4F221E08FBB}" type="pres">
      <dgm:prSet presAssocID="{7B57A5B7-6443-41F1-89A9-C15F6B77609E}" presName="text" presStyleLbl="node1" presStyleIdx="3" presStyleCnt="4">
        <dgm:presLayoutVars>
          <dgm:bulletEnabled val="1"/>
        </dgm:presLayoutVars>
      </dgm:prSet>
      <dgm:spPr/>
      <dgm:t>
        <a:bodyPr/>
        <a:lstStyle/>
        <a:p>
          <a:endParaRPr lang="fr-FR"/>
        </a:p>
      </dgm:t>
    </dgm:pt>
  </dgm:ptLst>
  <dgm:cxnLst>
    <dgm:cxn modelId="{A044B37D-2A3C-6F4A-8262-A47224BAB351}" type="presOf" srcId="{00C25993-4EFC-4EDD-9B3B-CC2831776CF5}" destId="{1DA30715-FACF-432B-BDCE-706B6F5918DC}" srcOrd="1" destOrd="0" presId="urn:microsoft.com/office/officeart/2005/8/layout/vList4#1"/>
    <dgm:cxn modelId="{481578B5-E8DC-A146-8ABC-C26DDF218E36}" type="presOf" srcId="{0824585B-F418-42FA-818D-4DBCF29E467F}" destId="{93D40C74-CAFF-43BE-9A20-7EA323099D6B}" srcOrd="0" destOrd="0" presId="urn:microsoft.com/office/officeart/2005/8/layout/vList4#1"/>
    <dgm:cxn modelId="{883B1485-A4A0-1640-A961-A8ED13B2ECF5}" type="presOf" srcId="{00C25993-4EFC-4EDD-9B3B-CC2831776CF5}" destId="{8A26FA21-A782-459B-929D-A992425D8970}" srcOrd="0" destOrd="0" presId="urn:microsoft.com/office/officeart/2005/8/layout/vList4#1"/>
    <dgm:cxn modelId="{2A0D31CF-BEDC-41F9-941E-8ED3920729D6}" srcId="{6F226032-48F6-4877-925F-365D2C3370CD}" destId="{1C3E0BAB-99EB-4D21-A14A-A4ACC959F2BB}" srcOrd="1" destOrd="0" parTransId="{D7BE3E13-7816-4CAA-B748-43115E9603AC}" sibTransId="{22964D80-50EB-45CC-8BCA-B10D9DF19A21}"/>
    <dgm:cxn modelId="{4B2A06CC-31AE-4C1B-A97B-CE7E5D88BB71}" srcId="{6F226032-48F6-4877-925F-365D2C3370CD}" destId="{7B57A5B7-6443-41F1-89A9-C15F6B77609E}" srcOrd="3" destOrd="0" parTransId="{94AEB9D9-B4B0-4AAF-ADC8-22EFCB552572}" sibTransId="{FBD6A00D-FB0D-4670-B7D6-010722EB48EF}"/>
    <dgm:cxn modelId="{55D3BF9F-33EE-2B49-98F2-790DEC79A17F}" type="presOf" srcId="{1C3E0BAB-99EB-4D21-A14A-A4ACC959F2BB}" destId="{CF928825-EAAE-4BF6-8C4C-1B82D6281492}" srcOrd="1" destOrd="0" presId="urn:microsoft.com/office/officeart/2005/8/layout/vList4#1"/>
    <dgm:cxn modelId="{F46F1207-E0FB-624F-B9E4-68EDC641FF74}" type="presOf" srcId="{0824585B-F418-42FA-818D-4DBCF29E467F}" destId="{5837884C-B911-43CD-8F2F-81ED3BE31893}" srcOrd="1" destOrd="0" presId="urn:microsoft.com/office/officeart/2005/8/layout/vList4#1"/>
    <dgm:cxn modelId="{8534B549-FFD9-024A-9839-8D13E4569EE4}" type="presOf" srcId="{7B57A5B7-6443-41F1-89A9-C15F6B77609E}" destId="{D27A8308-7619-4C9C-B4EC-F4F221E08FBB}" srcOrd="1" destOrd="0" presId="urn:microsoft.com/office/officeart/2005/8/layout/vList4#1"/>
    <dgm:cxn modelId="{887C021B-B901-424C-9003-69945C6FCCE3}" srcId="{6F226032-48F6-4877-925F-365D2C3370CD}" destId="{00C25993-4EFC-4EDD-9B3B-CC2831776CF5}" srcOrd="0" destOrd="0" parTransId="{30F4517D-A183-43E6-BBD2-646A22E8E408}" sibTransId="{EBAF16D6-A059-41FF-8F95-A1E2EFB5242B}"/>
    <dgm:cxn modelId="{6C222970-5A9C-014A-950A-86D9625907DF}" type="presOf" srcId="{1C3E0BAB-99EB-4D21-A14A-A4ACC959F2BB}" destId="{4B7E01C9-FF43-4A01-A91E-35FE74F6CA5B}" srcOrd="0" destOrd="0" presId="urn:microsoft.com/office/officeart/2005/8/layout/vList4#1"/>
    <dgm:cxn modelId="{0A2E438B-B93A-824A-8DFC-24B987011B4B}" type="presOf" srcId="{7B57A5B7-6443-41F1-89A9-C15F6B77609E}" destId="{8F22AB05-9E64-4EEF-A07A-5EA8FC5F0FBE}" srcOrd="0" destOrd="0" presId="urn:microsoft.com/office/officeart/2005/8/layout/vList4#1"/>
    <dgm:cxn modelId="{AA97ADA5-C6EF-43DF-A79A-4638D6ABDB66}" srcId="{6F226032-48F6-4877-925F-365D2C3370CD}" destId="{0824585B-F418-42FA-818D-4DBCF29E467F}" srcOrd="2" destOrd="0" parTransId="{0482B71B-2690-4BFF-A719-8C62F1C734ED}" sibTransId="{008F832D-F0B6-4AE7-B718-D3DA07EAC8C0}"/>
    <dgm:cxn modelId="{6B026663-7804-9042-9E86-5215DEC94CE5}" type="presOf" srcId="{6F226032-48F6-4877-925F-365D2C3370CD}" destId="{510A9FEA-43F8-4E4C-900B-B8917477D1A0}" srcOrd="0" destOrd="0" presId="urn:microsoft.com/office/officeart/2005/8/layout/vList4#1"/>
    <dgm:cxn modelId="{6520639B-DD3F-E642-A798-ACAE5C3ADF85}" type="presParOf" srcId="{510A9FEA-43F8-4E4C-900B-B8917477D1A0}" destId="{B1B5AE6D-D0B7-49F6-BC63-A0C3BFBA29BB}" srcOrd="0" destOrd="0" presId="urn:microsoft.com/office/officeart/2005/8/layout/vList4#1"/>
    <dgm:cxn modelId="{FBCAB8C4-C0C3-BE4F-A3C2-872768B513E8}" type="presParOf" srcId="{B1B5AE6D-D0B7-49F6-BC63-A0C3BFBA29BB}" destId="{8A26FA21-A782-459B-929D-A992425D8970}" srcOrd="0" destOrd="0" presId="urn:microsoft.com/office/officeart/2005/8/layout/vList4#1"/>
    <dgm:cxn modelId="{9E5DD693-5144-6744-A05C-3E19DCE59183}" type="presParOf" srcId="{B1B5AE6D-D0B7-49F6-BC63-A0C3BFBA29BB}" destId="{26FD93FF-FB83-4465-A904-20CA44F5DDBB}" srcOrd="1" destOrd="0" presId="urn:microsoft.com/office/officeart/2005/8/layout/vList4#1"/>
    <dgm:cxn modelId="{5A1002DB-83AE-314E-9145-5AE3FD31FA52}" type="presParOf" srcId="{B1B5AE6D-D0B7-49F6-BC63-A0C3BFBA29BB}" destId="{1DA30715-FACF-432B-BDCE-706B6F5918DC}" srcOrd="2" destOrd="0" presId="urn:microsoft.com/office/officeart/2005/8/layout/vList4#1"/>
    <dgm:cxn modelId="{174D9AC7-5A4D-5D4D-A876-E562469BD59C}" type="presParOf" srcId="{510A9FEA-43F8-4E4C-900B-B8917477D1A0}" destId="{15180EF0-D948-44B8-AA51-5BF9E11EB077}" srcOrd="1" destOrd="0" presId="urn:microsoft.com/office/officeart/2005/8/layout/vList4#1"/>
    <dgm:cxn modelId="{D80151AA-6B0D-2A41-B70E-AE3583A26F3D}" type="presParOf" srcId="{510A9FEA-43F8-4E4C-900B-B8917477D1A0}" destId="{6C43AEA1-1FF2-464E-B6EF-1CD4FC6E3721}" srcOrd="2" destOrd="0" presId="urn:microsoft.com/office/officeart/2005/8/layout/vList4#1"/>
    <dgm:cxn modelId="{03414789-9863-764D-9229-160F38BEF114}" type="presParOf" srcId="{6C43AEA1-1FF2-464E-B6EF-1CD4FC6E3721}" destId="{4B7E01C9-FF43-4A01-A91E-35FE74F6CA5B}" srcOrd="0" destOrd="0" presId="urn:microsoft.com/office/officeart/2005/8/layout/vList4#1"/>
    <dgm:cxn modelId="{A8926158-5F1C-FA4C-9E78-F32BBCC1309F}" type="presParOf" srcId="{6C43AEA1-1FF2-464E-B6EF-1CD4FC6E3721}" destId="{F22CA525-0979-495D-A0D6-822A44660726}" srcOrd="1" destOrd="0" presId="urn:microsoft.com/office/officeart/2005/8/layout/vList4#1"/>
    <dgm:cxn modelId="{B4A041A7-240F-5542-8C03-394B565E1222}" type="presParOf" srcId="{6C43AEA1-1FF2-464E-B6EF-1CD4FC6E3721}" destId="{CF928825-EAAE-4BF6-8C4C-1B82D6281492}" srcOrd="2" destOrd="0" presId="urn:microsoft.com/office/officeart/2005/8/layout/vList4#1"/>
    <dgm:cxn modelId="{F078F15E-CF1B-FC45-B604-14127B2EE0A0}" type="presParOf" srcId="{510A9FEA-43F8-4E4C-900B-B8917477D1A0}" destId="{CB326ADC-EA36-4706-97E2-AD58C02414D3}" srcOrd="3" destOrd="0" presId="urn:microsoft.com/office/officeart/2005/8/layout/vList4#1"/>
    <dgm:cxn modelId="{F2EBC5B6-1433-294C-9679-8A7EEC2372B0}" type="presParOf" srcId="{510A9FEA-43F8-4E4C-900B-B8917477D1A0}" destId="{05CF0B6E-9F45-4AC9-84B1-B126CF034C3D}" srcOrd="4" destOrd="0" presId="urn:microsoft.com/office/officeart/2005/8/layout/vList4#1"/>
    <dgm:cxn modelId="{C0B58954-ABDD-1148-A83D-86EDAA3CBABB}" type="presParOf" srcId="{05CF0B6E-9F45-4AC9-84B1-B126CF034C3D}" destId="{93D40C74-CAFF-43BE-9A20-7EA323099D6B}" srcOrd="0" destOrd="0" presId="urn:microsoft.com/office/officeart/2005/8/layout/vList4#1"/>
    <dgm:cxn modelId="{3277E4D3-FEDD-7849-A637-B1B291DA6FF8}" type="presParOf" srcId="{05CF0B6E-9F45-4AC9-84B1-B126CF034C3D}" destId="{C7828318-044F-46F9-90A0-F4DB40739EEF}" srcOrd="1" destOrd="0" presId="urn:microsoft.com/office/officeart/2005/8/layout/vList4#1"/>
    <dgm:cxn modelId="{F4B1C13D-22CA-B347-9985-9ED757A91952}" type="presParOf" srcId="{05CF0B6E-9F45-4AC9-84B1-B126CF034C3D}" destId="{5837884C-B911-43CD-8F2F-81ED3BE31893}" srcOrd="2" destOrd="0" presId="urn:microsoft.com/office/officeart/2005/8/layout/vList4#1"/>
    <dgm:cxn modelId="{079FE46F-A400-BF4E-85DD-824DCB309C7C}" type="presParOf" srcId="{510A9FEA-43F8-4E4C-900B-B8917477D1A0}" destId="{52E3F180-A824-4E1D-B8B1-5375494120A2}" srcOrd="5" destOrd="0" presId="urn:microsoft.com/office/officeart/2005/8/layout/vList4#1"/>
    <dgm:cxn modelId="{B6EB3142-A813-8E4B-A476-9B4961206322}" type="presParOf" srcId="{510A9FEA-43F8-4E4C-900B-B8917477D1A0}" destId="{9443CE2D-0F72-4DC8-8CE8-5467D9ECE94A}" srcOrd="6" destOrd="0" presId="urn:microsoft.com/office/officeart/2005/8/layout/vList4#1"/>
    <dgm:cxn modelId="{2508C928-EC30-3B44-BFDF-9BC1610C4675}" type="presParOf" srcId="{9443CE2D-0F72-4DC8-8CE8-5467D9ECE94A}" destId="{8F22AB05-9E64-4EEF-A07A-5EA8FC5F0FBE}" srcOrd="0" destOrd="0" presId="urn:microsoft.com/office/officeart/2005/8/layout/vList4#1"/>
    <dgm:cxn modelId="{650F91FA-8E8E-A94D-9309-63DDABDA6385}" type="presParOf" srcId="{9443CE2D-0F72-4DC8-8CE8-5467D9ECE94A}" destId="{024B4928-F719-4DC8-A713-D67FBC48561F}" srcOrd="1" destOrd="0" presId="urn:microsoft.com/office/officeart/2005/8/layout/vList4#1"/>
    <dgm:cxn modelId="{08421DA1-FDEF-5241-873E-BD8FC8A82A47}" type="presParOf" srcId="{9443CE2D-0F72-4DC8-8CE8-5467D9ECE94A}" destId="{D27A8308-7619-4C9C-B4EC-F4F221E08FBB}" srcOrd="2" destOrd="0" presId="urn:microsoft.com/office/officeart/2005/8/layout/vList4#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F226032-48F6-4877-925F-365D2C3370CD}" type="doc">
      <dgm:prSet loTypeId="urn:microsoft.com/office/officeart/2005/8/layout/vList4#1" loCatId="list" qsTypeId="urn:microsoft.com/office/officeart/2005/8/quickstyle/3d3" qsCatId="3D" csTypeId="urn:microsoft.com/office/officeart/2005/8/colors/colorful4" csCatId="colorful" phldr="1"/>
      <dgm:spPr/>
      <dgm:t>
        <a:bodyPr/>
        <a:lstStyle/>
        <a:p>
          <a:endParaRPr lang="fr-FR"/>
        </a:p>
      </dgm:t>
    </dgm:pt>
    <dgm:pt modelId="{00C25993-4EFC-4EDD-9B3B-CC2831776CF5}">
      <dgm:prSet phldrT="[Texte]" custT="1"/>
      <dgm:spPr/>
      <dgm:t>
        <a:bodyPr/>
        <a:lstStyle/>
        <a:p>
          <a:pPr algn="l"/>
          <a:r>
            <a:rPr lang="fr-FR" sz="1800" dirty="0">
              <a:latin typeface="Arial" pitchFamily="34" charset="0"/>
              <a:cs typeface="Arial" pitchFamily="34" charset="0"/>
            </a:rPr>
            <a:t>1 - Les évacuations sanitaires et l</a:t>
          </a:r>
          <a:r>
            <a:rPr lang="fr-FR" altLang="fr-FR" sz="1800" dirty="0">
              <a:latin typeface="Arial" pitchFamily="34" charset="0"/>
              <a:cs typeface="Arial" pitchFamily="34" charset="0"/>
            </a:rPr>
            <a:t>’</a:t>
          </a:r>
          <a:r>
            <a:rPr lang="fr-FR" sz="1800" dirty="0">
              <a:latin typeface="Arial" pitchFamily="34" charset="0"/>
              <a:cs typeface="Arial" pitchFamily="34" charset="0"/>
            </a:rPr>
            <a:t>accompagnement de patients en soins à l</a:t>
          </a:r>
          <a:r>
            <a:rPr lang="fr-FR" altLang="fr-FR" sz="1800" dirty="0">
              <a:latin typeface="Arial" pitchFamily="34" charset="0"/>
              <a:cs typeface="Arial" pitchFamily="34" charset="0"/>
            </a:rPr>
            <a:t>’</a:t>
          </a:r>
          <a:r>
            <a:rPr lang="fr-FR" sz="1800" dirty="0">
              <a:latin typeface="Arial" pitchFamily="34" charset="0"/>
              <a:cs typeface="Arial" pitchFamily="34" charset="0"/>
            </a:rPr>
            <a:t>étranger</a:t>
          </a:r>
        </a:p>
      </dgm:t>
    </dgm:pt>
    <dgm:pt modelId="{30F4517D-A183-43E6-BBD2-646A22E8E408}" type="parTrans" cxnId="{887C021B-B901-424C-9003-69945C6FCCE3}">
      <dgm:prSet/>
      <dgm:spPr/>
      <dgm:t>
        <a:bodyPr/>
        <a:lstStyle/>
        <a:p>
          <a:pPr algn="l"/>
          <a:endParaRPr lang="fr-FR"/>
        </a:p>
      </dgm:t>
    </dgm:pt>
    <dgm:pt modelId="{EBAF16D6-A059-41FF-8F95-A1E2EFB5242B}" type="sibTrans" cxnId="{887C021B-B901-424C-9003-69945C6FCCE3}">
      <dgm:prSet/>
      <dgm:spPr/>
      <dgm:t>
        <a:bodyPr/>
        <a:lstStyle/>
        <a:p>
          <a:pPr algn="l"/>
          <a:endParaRPr lang="fr-FR"/>
        </a:p>
      </dgm:t>
    </dgm:pt>
    <dgm:pt modelId="{1C3E0BAB-99EB-4D21-A14A-A4ACC959F2BB}">
      <dgm:prSet phldrT="[Texte]" custT="1"/>
      <dgm:spPr/>
      <dgm:t>
        <a:bodyPr/>
        <a:lstStyle/>
        <a:p>
          <a:pPr algn="l"/>
          <a:r>
            <a:rPr lang="fr-FR" sz="1800" dirty="0">
              <a:latin typeface="Arial" pitchFamily="34" charset="0"/>
              <a:cs typeface="Arial" pitchFamily="34" charset="0"/>
            </a:rPr>
            <a:t>2 - La distribution de produits et d</a:t>
          </a:r>
          <a:r>
            <a:rPr lang="fr-FR" altLang="fr-FR" sz="1800" dirty="0">
              <a:latin typeface="Arial" pitchFamily="34" charset="0"/>
              <a:cs typeface="Arial" pitchFamily="34" charset="0"/>
            </a:rPr>
            <a:t>’</a:t>
          </a:r>
          <a:r>
            <a:rPr lang="fr-FR" sz="1800" dirty="0">
              <a:latin typeface="Arial" pitchFamily="34" charset="0"/>
              <a:cs typeface="Arial" pitchFamily="34" charset="0"/>
            </a:rPr>
            <a:t>équipements médicaux,  pharmaceutiques et parapharmaceutiques</a:t>
          </a:r>
        </a:p>
      </dgm:t>
    </dgm:pt>
    <dgm:pt modelId="{D7BE3E13-7816-4CAA-B748-43115E9603AC}" type="parTrans" cxnId="{2A0D31CF-BEDC-41F9-941E-8ED3920729D6}">
      <dgm:prSet/>
      <dgm:spPr/>
      <dgm:t>
        <a:bodyPr/>
        <a:lstStyle/>
        <a:p>
          <a:pPr algn="l"/>
          <a:endParaRPr lang="fr-FR"/>
        </a:p>
      </dgm:t>
    </dgm:pt>
    <dgm:pt modelId="{22964D80-50EB-45CC-8BCA-B10D9DF19A21}" type="sibTrans" cxnId="{2A0D31CF-BEDC-41F9-941E-8ED3920729D6}">
      <dgm:prSet/>
      <dgm:spPr/>
      <dgm:t>
        <a:bodyPr/>
        <a:lstStyle/>
        <a:p>
          <a:pPr algn="l"/>
          <a:endParaRPr lang="fr-FR"/>
        </a:p>
      </dgm:t>
    </dgm:pt>
    <dgm:pt modelId="{0824585B-F418-42FA-818D-4DBCF29E467F}">
      <dgm:prSet phldrT="[Texte]" custT="1"/>
      <dgm:spPr/>
      <dgm:t>
        <a:bodyPr/>
        <a:lstStyle/>
        <a:p>
          <a:pPr algn="l"/>
          <a:r>
            <a:rPr lang="fr-FR" sz="2400" dirty="0">
              <a:solidFill>
                <a:srgbClr val="FFFF00"/>
              </a:solidFill>
              <a:latin typeface="Arial" pitchFamily="34" charset="0"/>
              <a:cs typeface="Arial" pitchFamily="34" charset="0"/>
            </a:rPr>
            <a:t>3 - L</a:t>
          </a:r>
          <a:r>
            <a:rPr lang="fr-FR" altLang="fr-FR" sz="2400" dirty="0">
              <a:solidFill>
                <a:srgbClr val="FFFF00"/>
              </a:solidFill>
              <a:latin typeface="Arial" pitchFamily="34" charset="0"/>
              <a:cs typeface="Arial" pitchFamily="34" charset="0"/>
            </a:rPr>
            <a:t>’</a:t>
          </a:r>
          <a:r>
            <a:rPr lang="fr-FR" sz="2400" dirty="0">
              <a:solidFill>
                <a:srgbClr val="FFFF00"/>
              </a:solidFill>
              <a:latin typeface="Arial" pitchFamily="34" charset="0"/>
              <a:cs typeface="Arial" pitchFamily="34" charset="0"/>
            </a:rPr>
            <a:t>ingénierie et la formation dans les domaines de la santé.</a:t>
          </a:r>
        </a:p>
      </dgm:t>
    </dgm:pt>
    <dgm:pt modelId="{0482B71B-2690-4BFF-A719-8C62F1C734ED}" type="parTrans" cxnId="{AA97ADA5-C6EF-43DF-A79A-4638D6ABDB66}">
      <dgm:prSet/>
      <dgm:spPr/>
      <dgm:t>
        <a:bodyPr/>
        <a:lstStyle/>
        <a:p>
          <a:pPr algn="l"/>
          <a:endParaRPr lang="fr-FR"/>
        </a:p>
      </dgm:t>
    </dgm:pt>
    <dgm:pt modelId="{008F832D-F0B6-4AE7-B718-D3DA07EAC8C0}" type="sibTrans" cxnId="{AA97ADA5-C6EF-43DF-A79A-4638D6ABDB66}">
      <dgm:prSet/>
      <dgm:spPr/>
      <dgm:t>
        <a:bodyPr/>
        <a:lstStyle/>
        <a:p>
          <a:pPr algn="l"/>
          <a:endParaRPr lang="fr-FR"/>
        </a:p>
      </dgm:t>
    </dgm:pt>
    <dgm:pt modelId="{7B57A5B7-6443-41F1-89A9-C15F6B77609E}">
      <dgm:prSet custT="1"/>
      <dgm:spPr/>
      <dgm:t>
        <a:bodyPr/>
        <a:lstStyle/>
        <a:p>
          <a:pPr algn="l"/>
          <a:r>
            <a:rPr lang="fr-FR" sz="1800" dirty="0">
              <a:latin typeface="Arial" pitchFamily="34" charset="0"/>
              <a:cs typeface="Arial" pitchFamily="34" charset="0"/>
            </a:rPr>
            <a:t>4 - La gestion hospitalière et l</a:t>
          </a:r>
          <a:r>
            <a:rPr lang="fr-FR" altLang="fr-FR" sz="1800" dirty="0">
              <a:latin typeface="Arial" pitchFamily="34" charset="0"/>
              <a:cs typeface="Arial" pitchFamily="34" charset="0"/>
            </a:rPr>
            <a:t>’</a:t>
          </a:r>
          <a:r>
            <a:rPr lang="fr-FR" sz="1800" dirty="0">
              <a:latin typeface="Arial" pitchFamily="34" charset="0"/>
              <a:cs typeface="Arial" pitchFamily="34" charset="0"/>
            </a:rPr>
            <a:t>investissement </a:t>
          </a:r>
        </a:p>
      </dgm:t>
    </dgm:pt>
    <dgm:pt modelId="{94AEB9D9-B4B0-4AAF-ADC8-22EFCB552572}" type="parTrans" cxnId="{4B2A06CC-31AE-4C1B-A97B-CE7E5D88BB71}">
      <dgm:prSet/>
      <dgm:spPr/>
      <dgm:t>
        <a:bodyPr/>
        <a:lstStyle/>
        <a:p>
          <a:pPr algn="l"/>
          <a:endParaRPr lang="fr-FR"/>
        </a:p>
      </dgm:t>
    </dgm:pt>
    <dgm:pt modelId="{FBD6A00D-FB0D-4670-B7D6-010722EB48EF}" type="sibTrans" cxnId="{4B2A06CC-31AE-4C1B-A97B-CE7E5D88BB71}">
      <dgm:prSet/>
      <dgm:spPr/>
      <dgm:t>
        <a:bodyPr/>
        <a:lstStyle/>
        <a:p>
          <a:pPr algn="l"/>
          <a:endParaRPr lang="fr-FR"/>
        </a:p>
      </dgm:t>
    </dgm:pt>
    <dgm:pt modelId="{510A9FEA-43F8-4E4C-900B-B8917477D1A0}" type="pres">
      <dgm:prSet presAssocID="{6F226032-48F6-4877-925F-365D2C3370CD}" presName="linear" presStyleCnt="0">
        <dgm:presLayoutVars>
          <dgm:dir/>
          <dgm:resizeHandles val="exact"/>
        </dgm:presLayoutVars>
      </dgm:prSet>
      <dgm:spPr/>
      <dgm:t>
        <a:bodyPr/>
        <a:lstStyle/>
        <a:p>
          <a:endParaRPr lang="fr-FR"/>
        </a:p>
      </dgm:t>
    </dgm:pt>
    <dgm:pt modelId="{B1B5AE6D-D0B7-49F6-BC63-A0C3BFBA29BB}" type="pres">
      <dgm:prSet presAssocID="{00C25993-4EFC-4EDD-9B3B-CC2831776CF5}" presName="comp" presStyleCnt="0"/>
      <dgm:spPr/>
    </dgm:pt>
    <dgm:pt modelId="{8A26FA21-A782-459B-929D-A992425D8970}" type="pres">
      <dgm:prSet presAssocID="{00C25993-4EFC-4EDD-9B3B-CC2831776CF5}" presName="box" presStyleLbl="node1" presStyleIdx="0" presStyleCnt="4"/>
      <dgm:spPr/>
      <dgm:t>
        <a:bodyPr/>
        <a:lstStyle/>
        <a:p>
          <a:endParaRPr lang="fr-FR"/>
        </a:p>
      </dgm:t>
    </dgm:pt>
    <dgm:pt modelId="{26FD93FF-FB83-4465-A904-20CA44F5DDBB}" type="pres">
      <dgm:prSet presAssocID="{00C25993-4EFC-4EDD-9B3B-CC2831776CF5}" presName="img" presStyleLbl="fgImgPlace1" presStyleIdx="0" presStyleCnt="4"/>
      <dgm:spPr>
        <a:blipFill rotWithShape="0">
          <a:blip xmlns:r="http://schemas.openxmlformats.org/officeDocument/2006/relationships" r:embed="rId1"/>
          <a:stretch>
            <a:fillRect/>
          </a:stretch>
        </a:blipFill>
      </dgm:spPr>
    </dgm:pt>
    <dgm:pt modelId="{1DA30715-FACF-432B-BDCE-706B6F5918DC}" type="pres">
      <dgm:prSet presAssocID="{00C25993-4EFC-4EDD-9B3B-CC2831776CF5}" presName="text" presStyleLbl="node1" presStyleIdx="0" presStyleCnt="4">
        <dgm:presLayoutVars>
          <dgm:bulletEnabled val="1"/>
        </dgm:presLayoutVars>
      </dgm:prSet>
      <dgm:spPr/>
      <dgm:t>
        <a:bodyPr/>
        <a:lstStyle/>
        <a:p>
          <a:endParaRPr lang="fr-FR"/>
        </a:p>
      </dgm:t>
    </dgm:pt>
    <dgm:pt modelId="{15180EF0-D948-44B8-AA51-5BF9E11EB077}" type="pres">
      <dgm:prSet presAssocID="{EBAF16D6-A059-41FF-8F95-A1E2EFB5242B}" presName="spacer" presStyleCnt="0"/>
      <dgm:spPr/>
    </dgm:pt>
    <dgm:pt modelId="{6C43AEA1-1FF2-464E-B6EF-1CD4FC6E3721}" type="pres">
      <dgm:prSet presAssocID="{1C3E0BAB-99EB-4D21-A14A-A4ACC959F2BB}" presName="comp" presStyleCnt="0"/>
      <dgm:spPr/>
    </dgm:pt>
    <dgm:pt modelId="{4B7E01C9-FF43-4A01-A91E-35FE74F6CA5B}" type="pres">
      <dgm:prSet presAssocID="{1C3E0BAB-99EB-4D21-A14A-A4ACC959F2BB}" presName="box" presStyleLbl="node1" presStyleIdx="1" presStyleCnt="4"/>
      <dgm:spPr/>
      <dgm:t>
        <a:bodyPr/>
        <a:lstStyle/>
        <a:p>
          <a:endParaRPr lang="fr-FR"/>
        </a:p>
      </dgm:t>
    </dgm:pt>
    <dgm:pt modelId="{F22CA525-0979-495D-A0D6-822A44660726}" type="pres">
      <dgm:prSet presAssocID="{1C3E0BAB-99EB-4D21-A14A-A4ACC959F2BB}" presName="img" presStyleLbl="fgImgPlace1" presStyleIdx="1" presStyleCnt="4"/>
      <dgm:spPr>
        <a:blipFill rotWithShape="0">
          <a:blip xmlns:r="http://schemas.openxmlformats.org/officeDocument/2006/relationships" r:embed="rId2"/>
          <a:stretch>
            <a:fillRect/>
          </a:stretch>
        </a:blipFill>
      </dgm:spPr>
    </dgm:pt>
    <dgm:pt modelId="{CF928825-EAAE-4BF6-8C4C-1B82D6281492}" type="pres">
      <dgm:prSet presAssocID="{1C3E0BAB-99EB-4D21-A14A-A4ACC959F2BB}" presName="text" presStyleLbl="node1" presStyleIdx="1" presStyleCnt="4">
        <dgm:presLayoutVars>
          <dgm:bulletEnabled val="1"/>
        </dgm:presLayoutVars>
      </dgm:prSet>
      <dgm:spPr/>
      <dgm:t>
        <a:bodyPr/>
        <a:lstStyle/>
        <a:p>
          <a:endParaRPr lang="fr-FR"/>
        </a:p>
      </dgm:t>
    </dgm:pt>
    <dgm:pt modelId="{CB326ADC-EA36-4706-97E2-AD58C02414D3}" type="pres">
      <dgm:prSet presAssocID="{22964D80-50EB-45CC-8BCA-B10D9DF19A21}" presName="spacer" presStyleCnt="0"/>
      <dgm:spPr/>
    </dgm:pt>
    <dgm:pt modelId="{05CF0B6E-9F45-4AC9-84B1-B126CF034C3D}" type="pres">
      <dgm:prSet presAssocID="{0824585B-F418-42FA-818D-4DBCF29E467F}" presName="comp" presStyleCnt="0"/>
      <dgm:spPr/>
    </dgm:pt>
    <dgm:pt modelId="{93D40C74-CAFF-43BE-9A20-7EA323099D6B}" type="pres">
      <dgm:prSet presAssocID="{0824585B-F418-42FA-818D-4DBCF29E467F}" presName="box" presStyleLbl="node1" presStyleIdx="2" presStyleCnt="4" custScaleY="183865"/>
      <dgm:spPr/>
      <dgm:t>
        <a:bodyPr/>
        <a:lstStyle/>
        <a:p>
          <a:endParaRPr lang="fr-FR"/>
        </a:p>
      </dgm:t>
    </dgm:pt>
    <dgm:pt modelId="{C7828318-044F-46F9-90A0-F4DB40739EEF}" type="pres">
      <dgm:prSet presAssocID="{0824585B-F418-42FA-818D-4DBCF29E467F}" presName="img" presStyleLbl="fgImgPlace1" presStyleIdx="2" presStyleCnt="4"/>
      <dgm:spPr>
        <a:blipFill rotWithShape="0">
          <a:blip xmlns:r="http://schemas.openxmlformats.org/officeDocument/2006/relationships" r:embed="rId3"/>
          <a:stretch>
            <a:fillRect/>
          </a:stretch>
        </a:blipFill>
      </dgm:spPr>
    </dgm:pt>
    <dgm:pt modelId="{5837884C-B911-43CD-8F2F-81ED3BE31893}" type="pres">
      <dgm:prSet presAssocID="{0824585B-F418-42FA-818D-4DBCF29E467F}" presName="text" presStyleLbl="node1" presStyleIdx="2" presStyleCnt="4">
        <dgm:presLayoutVars>
          <dgm:bulletEnabled val="1"/>
        </dgm:presLayoutVars>
      </dgm:prSet>
      <dgm:spPr/>
      <dgm:t>
        <a:bodyPr/>
        <a:lstStyle/>
        <a:p>
          <a:endParaRPr lang="fr-FR"/>
        </a:p>
      </dgm:t>
    </dgm:pt>
    <dgm:pt modelId="{52E3F180-A824-4E1D-B8B1-5375494120A2}" type="pres">
      <dgm:prSet presAssocID="{008F832D-F0B6-4AE7-B718-D3DA07EAC8C0}" presName="spacer" presStyleCnt="0"/>
      <dgm:spPr/>
    </dgm:pt>
    <dgm:pt modelId="{9443CE2D-0F72-4DC8-8CE8-5467D9ECE94A}" type="pres">
      <dgm:prSet presAssocID="{7B57A5B7-6443-41F1-89A9-C15F6B77609E}" presName="comp" presStyleCnt="0"/>
      <dgm:spPr/>
    </dgm:pt>
    <dgm:pt modelId="{8F22AB05-9E64-4EEF-A07A-5EA8FC5F0FBE}" type="pres">
      <dgm:prSet presAssocID="{7B57A5B7-6443-41F1-89A9-C15F6B77609E}" presName="box" presStyleLbl="node1" presStyleIdx="3" presStyleCnt="4"/>
      <dgm:spPr/>
      <dgm:t>
        <a:bodyPr/>
        <a:lstStyle/>
        <a:p>
          <a:endParaRPr lang="fr-FR"/>
        </a:p>
      </dgm:t>
    </dgm:pt>
    <dgm:pt modelId="{024B4928-F719-4DC8-A713-D67FBC48561F}" type="pres">
      <dgm:prSet presAssocID="{7B57A5B7-6443-41F1-89A9-C15F6B77609E}" presName="img" presStyleLbl="fgImgPlace1" presStyleIdx="3" presStyleCnt="4"/>
      <dgm:spPr>
        <a:blipFill rotWithShape="0">
          <a:blip xmlns:r="http://schemas.openxmlformats.org/officeDocument/2006/relationships" r:embed="rId4"/>
          <a:stretch>
            <a:fillRect/>
          </a:stretch>
        </a:blipFill>
      </dgm:spPr>
    </dgm:pt>
    <dgm:pt modelId="{D27A8308-7619-4C9C-B4EC-F4F221E08FBB}" type="pres">
      <dgm:prSet presAssocID="{7B57A5B7-6443-41F1-89A9-C15F6B77609E}" presName="text" presStyleLbl="node1" presStyleIdx="3" presStyleCnt="4">
        <dgm:presLayoutVars>
          <dgm:bulletEnabled val="1"/>
        </dgm:presLayoutVars>
      </dgm:prSet>
      <dgm:spPr/>
      <dgm:t>
        <a:bodyPr/>
        <a:lstStyle/>
        <a:p>
          <a:endParaRPr lang="fr-FR"/>
        </a:p>
      </dgm:t>
    </dgm:pt>
  </dgm:ptLst>
  <dgm:cxnLst>
    <dgm:cxn modelId="{26599A3F-2410-B24F-80C4-F9A9864E1FDD}" type="presOf" srcId="{1C3E0BAB-99EB-4D21-A14A-A4ACC959F2BB}" destId="{4B7E01C9-FF43-4A01-A91E-35FE74F6CA5B}" srcOrd="0" destOrd="0" presId="urn:microsoft.com/office/officeart/2005/8/layout/vList4#1"/>
    <dgm:cxn modelId="{2A0D31CF-BEDC-41F9-941E-8ED3920729D6}" srcId="{6F226032-48F6-4877-925F-365D2C3370CD}" destId="{1C3E0BAB-99EB-4D21-A14A-A4ACC959F2BB}" srcOrd="1" destOrd="0" parTransId="{D7BE3E13-7816-4CAA-B748-43115E9603AC}" sibTransId="{22964D80-50EB-45CC-8BCA-B10D9DF19A21}"/>
    <dgm:cxn modelId="{4B2A06CC-31AE-4C1B-A97B-CE7E5D88BB71}" srcId="{6F226032-48F6-4877-925F-365D2C3370CD}" destId="{7B57A5B7-6443-41F1-89A9-C15F6B77609E}" srcOrd="3" destOrd="0" parTransId="{94AEB9D9-B4B0-4AAF-ADC8-22EFCB552572}" sibTransId="{FBD6A00D-FB0D-4670-B7D6-010722EB48EF}"/>
    <dgm:cxn modelId="{6B319E14-5A18-DA4F-9ADD-46BE4D3338A2}" type="presOf" srcId="{6F226032-48F6-4877-925F-365D2C3370CD}" destId="{510A9FEA-43F8-4E4C-900B-B8917477D1A0}" srcOrd="0" destOrd="0" presId="urn:microsoft.com/office/officeart/2005/8/layout/vList4#1"/>
    <dgm:cxn modelId="{D1967C1D-3471-5F46-85DB-CB8A5FF4DED9}" type="presOf" srcId="{7B57A5B7-6443-41F1-89A9-C15F6B77609E}" destId="{D27A8308-7619-4C9C-B4EC-F4F221E08FBB}" srcOrd="1" destOrd="0" presId="urn:microsoft.com/office/officeart/2005/8/layout/vList4#1"/>
    <dgm:cxn modelId="{0EF49DE2-E089-9244-B44D-F149388C71ED}" type="presOf" srcId="{7B57A5B7-6443-41F1-89A9-C15F6B77609E}" destId="{8F22AB05-9E64-4EEF-A07A-5EA8FC5F0FBE}" srcOrd="0" destOrd="0" presId="urn:microsoft.com/office/officeart/2005/8/layout/vList4#1"/>
    <dgm:cxn modelId="{D3D76CB7-65A5-CF42-8D2F-E0E9AABC41F4}" type="presOf" srcId="{1C3E0BAB-99EB-4D21-A14A-A4ACC959F2BB}" destId="{CF928825-EAAE-4BF6-8C4C-1B82D6281492}" srcOrd="1" destOrd="0" presId="urn:microsoft.com/office/officeart/2005/8/layout/vList4#1"/>
    <dgm:cxn modelId="{94B9AA5A-1183-2444-9E26-AB97789C17A9}" type="presOf" srcId="{00C25993-4EFC-4EDD-9B3B-CC2831776CF5}" destId="{1DA30715-FACF-432B-BDCE-706B6F5918DC}" srcOrd="1" destOrd="0" presId="urn:microsoft.com/office/officeart/2005/8/layout/vList4#1"/>
    <dgm:cxn modelId="{A19043D7-ED62-F548-B243-D3959242BBD2}" type="presOf" srcId="{0824585B-F418-42FA-818D-4DBCF29E467F}" destId="{5837884C-B911-43CD-8F2F-81ED3BE31893}" srcOrd="1" destOrd="0" presId="urn:microsoft.com/office/officeart/2005/8/layout/vList4#1"/>
    <dgm:cxn modelId="{887C021B-B901-424C-9003-69945C6FCCE3}" srcId="{6F226032-48F6-4877-925F-365D2C3370CD}" destId="{00C25993-4EFC-4EDD-9B3B-CC2831776CF5}" srcOrd="0" destOrd="0" parTransId="{30F4517D-A183-43E6-BBD2-646A22E8E408}" sibTransId="{EBAF16D6-A059-41FF-8F95-A1E2EFB5242B}"/>
    <dgm:cxn modelId="{AA97ADA5-C6EF-43DF-A79A-4638D6ABDB66}" srcId="{6F226032-48F6-4877-925F-365D2C3370CD}" destId="{0824585B-F418-42FA-818D-4DBCF29E467F}" srcOrd="2" destOrd="0" parTransId="{0482B71B-2690-4BFF-A719-8C62F1C734ED}" sibTransId="{008F832D-F0B6-4AE7-B718-D3DA07EAC8C0}"/>
    <dgm:cxn modelId="{BB208845-6435-8B4E-B9A9-19C0DA8DE2AC}" type="presOf" srcId="{0824585B-F418-42FA-818D-4DBCF29E467F}" destId="{93D40C74-CAFF-43BE-9A20-7EA323099D6B}" srcOrd="0" destOrd="0" presId="urn:microsoft.com/office/officeart/2005/8/layout/vList4#1"/>
    <dgm:cxn modelId="{18373CC2-7A79-F44F-BFB4-8EDE37E86617}" type="presOf" srcId="{00C25993-4EFC-4EDD-9B3B-CC2831776CF5}" destId="{8A26FA21-A782-459B-929D-A992425D8970}" srcOrd="0" destOrd="0" presId="urn:microsoft.com/office/officeart/2005/8/layout/vList4#1"/>
    <dgm:cxn modelId="{A9398174-BFED-344A-9A5E-50FAD3F74784}" type="presParOf" srcId="{510A9FEA-43F8-4E4C-900B-B8917477D1A0}" destId="{B1B5AE6D-D0B7-49F6-BC63-A0C3BFBA29BB}" srcOrd="0" destOrd="0" presId="urn:microsoft.com/office/officeart/2005/8/layout/vList4#1"/>
    <dgm:cxn modelId="{52FE1EBC-A6E2-4142-A228-A18E8AF81173}" type="presParOf" srcId="{B1B5AE6D-D0B7-49F6-BC63-A0C3BFBA29BB}" destId="{8A26FA21-A782-459B-929D-A992425D8970}" srcOrd="0" destOrd="0" presId="urn:microsoft.com/office/officeart/2005/8/layout/vList4#1"/>
    <dgm:cxn modelId="{2B24A2E5-C49F-F643-804B-9EC3A44E87D7}" type="presParOf" srcId="{B1B5AE6D-D0B7-49F6-BC63-A0C3BFBA29BB}" destId="{26FD93FF-FB83-4465-A904-20CA44F5DDBB}" srcOrd="1" destOrd="0" presId="urn:microsoft.com/office/officeart/2005/8/layout/vList4#1"/>
    <dgm:cxn modelId="{B3D76743-2B99-1441-AE65-DA052088FF03}" type="presParOf" srcId="{B1B5AE6D-D0B7-49F6-BC63-A0C3BFBA29BB}" destId="{1DA30715-FACF-432B-BDCE-706B6F5918DC}" srcOrd="2" destOrd="0" presId="urn:microsoft.com/office/officeart/2005/8/layout/vList4#1"/>
    <dgm:cxn modelId="{A9E744BF-620C-5C45-A261-277F5523E63B}" type="presParOf" srcId="{510A9FEA-43F8-4E4C-900B-B8917477D1A0}" destId="{15180EF0-D948-44B8-AA51-5BF9E11EB077}" srcOrd="1" destOrd="0" presId="urn:microsoft.com/office/officeart/2005/8/layout/vList4#1"/>
    <dgm:cxn modelId="{E9351832-AC2D-6A45-83C0-A4176E70F12F}" type="presParOf" srcId="{510A9FEA-43F8-4E4C-900B-B8917477D1A0}" destId="{6C43AEA1-1FF2-464E-B6EF-1CD4FC6E3721}" srcOrd="2" destOrd="0" presId="urn:microsoft.com/office/officeart/2005/8/layout/vList4#1"/>
    <dgm:cxn modelId="{36A6DD20-3918-DF42-A254-C99CD54E062D}" type="presParOf" srcId="{6C43AEA1-1FF2-464E-B6EF-1CD4FC6E3721}" destId="{4B7E01C9-FF43-4A01-A91E-35FE74F6CA5B}" srcOrd="0" destOrd="0" presId="urn:microsoft.com/office/officeart/2005/8/layout/vList4#1"/>
    <dgm:cxn modelId="{B84738DF-C0DF-EB4D-A43D-6A244D3739E8}" type="presParOf" srcId="{6C43AEA1-1FF2-464E-B6EF-1CD4FC6E3721}" destId="{F22CA525-0979-495D-A0D6-822A44660726}" srcOrd="1" destOrd="0" presId="urn:microsoft.com/office/officeart/2005/8/layout/vList4#1"/>
    <dgm:cxn modelId="{1B3C9E6E-CC48-DD46-BBCA-A5309D154079}" type="presParOf" srcId="{6C43AEA1-1FF2-464E-B6EF-1CD4FC6E3721}" destId="{CF928825-EAAE-4BF6-8C4C-1B82D6281492}" srcOrd="2" destOrd="0" presId="urn:microsoft.com/office/officeart/2005/8/layout/vList4#1"/>
    <dgm:cxn modelId="{F802ADF1-E97B-D441-97B8-3AFE00F8D9A3}" type="presParOf" srcId="{510A9FEA-43F8-4E4C-900B-B8917477D1A0}" destId="{CB326ADC-EA36-4706-97E2-AD58C02414D3}" srcOrd="3" destOrd="0" presId="urn:microsoft.com/office/officeart/2005/8/layout/vList4#1"/>
    <dgm:cxn modelId="{38DFBB8A-8963-2642-A0D3-18780C33ED7F}" type="presParOf" srcId="{510A9FEA-43F8-4E4C-900B-B8917477D1A0}" destId="{05CF0B6E-9F45-4AC9-84B1-B126CF034C3D}" srcOrd="4" destOrd="0" presId="urn:microsoft.com/office/officeart/2005/8/layout/vList4#1"/>
    <dgm:cxn modelId="{6D30C16C-0206-8148-BA18-8FA26F28649A}" type="presParOf" srcId="{05CF0B6E-9F45-4AC9-84B1-B126CF034C3D}" destId="{93D40C74-CAFF-43BE-9A20-7EA323099D6B}" srcOrd="0" destOrd="0" presId="urn:microsoft.com/office/officeart/2005/8/layout/vList4#1"/>
    <dgm:cxn modelId="{31D046E5-7A47-6D46-B82C-C25911460FFA}" type="presParOf" srcId="{05CF0B6E-9F45-4AC9-84B1-B126CF034C3D}" destId="{C7828318-044F-46F9-90A0-F4DB40739EEF}" srcOrd="1" destOrd="0" presId="urn:microsoft.com/office/officeart/2005/8/layout/vList4#1"/>
    <dgm:cxn modelId="{78CF8A14-3BA4-FB4A-A438-82D81CA21796}" type="presParOf" srcId="{05CF0B6E-9F45-4AC9-84B1-B126CF034C3D}" destId="{5837884C-B911-43CD-8F2F-81ED3BE31893}" srcOrd="2" destOrd="0" presId="urn:microsoft.com/office/officeart/2005/8/layout/vList4#1"/>
    <dgm:cxn modelId="{96A583B1-48CE-7D45-879C-D293B353B820}" type="presParOf" srcId="{510A9FEA-43F8-4E4C-900B-B8917477D1A0}" destId="{52E3F180-A824-4E1D-B8B1-5375494120A2}" srcOrd="5" destOrd="0" presId="urn:microsoft.com/office/officeart/2005/8/layout/vList4#1"/>
    <dgm:cxn modelId="{1B37620C-8DE5-5145-9750-A3DC36F00D42}" type="presParOf" srcId="{510A9FEA-43F8-4E4C-900B-B8917477D1A0}" destId="{9443CE2D-0F72-4DC8-8CE8-5467D9ECE94A}" srcOrd="6" destOrd="0" presId="urn:microsoft.com/office/officeart/2005/8/layout/vList4#1"/>
    <dgm:cxn modelId="{5ECA5183-C464-064C-8685-6FBDE267EE13}" type="presParOf" srcId="{9443CE2D-0F72-4DC8-8CE8-5467D9ECE94A}" destId="{8F22AB05-9E64-4EEF-A07A-5EA8FC5F0FBE}" srcOrd="0" destOrd="0" presId="urn:microsoft.com/office/officeart/2005/8/layout/vList4#1"/>
    <dgm:cxn modelId="{20DE2DC4-5589-0141-952A-599434EF651F}" type="presParOf" srcId="{9443CE2D-0F72-4DC8-8CE8-5467D9ECE94A}" destId="{024B4928-F719-4DC8-A713-D67FBC48561F}" srcOrd="1" destOrd="0" presId="urn:microsoft.com/office/officeart/2005/8/layout/vList4#1"/>
    <dgm:cxn modelId="{B1325F83-B8EF-D842-B8D9-DD2E259F64B1}" type="presParOf" srcId="{9443CE2D-0F72-4DC8-8CE8-5467D9ECE94A}" destId="{D27A8308-7619-4C9C-B4EC-F4F221E08FBB}" srcOrd="2" destOrd="0" presId="urn:microsoft.com/office/officeart/2005/8/layout/vList4#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F226032-48F6-4877-925F-365D2C3370CD}" type="doc">
      <dgm:prSet loTypeId="urn:microsoft.com/office/officeart/2005/8/layout/vList4#1" loCatId="list" qsTypeId="urn:microsoft.com/office/officeart/2005/8/quickstyle/3d3" qsCatId="3D" csTypeId="urn:microsoft.com/office/officeart/2005/8/colors/colorful4" csCatId="colorful" phldr="1"/>
      <dgm:spPr/>
      <dgm:t>
        <a:bodyPr/>
        <a:lstStyle/>
        <a:p>
          <a:endParaRPr lang="fr-FR"/>
        </a:p>
      </dgm:t>
    </dgm:pt>
    <dgm:pt modelId="{00C25993-4EFC-4EDD-9B3B-CC2831776CF5}">
      <dgm:prSet phldrT="[Texte]" custT="1"/>
      <dgm:spPr/>
      <dgm:t>
        <a:bodyPr/>
        <a:lstStyle/>
        <a:p>
          <a:pPr algn="l"/>
          <a:r>
            <a:rPr lang="fr-FR" sz="1800" dirty="0">
              <a:latin typeface="Arial" pitchFamily="34" charset="0"/>
              <a:cs typeface="Arial" pitchFamily="34" charset="0"/>
            </a:rPr>
            <a:t>1 - Les évacuations sanitaires et l</a:t>
          </a:r>
          <a:r>
            <a:rPr lang="fr-FR" altLang="fr-FR" sz="1800" dirty="0">
              <a:latin typeface="Arial" pitchFamily="34" charset="0"/>
              <a:cs typeface="Arial" pitchFamily="34" charset="0"/>
            </a:rPr>
            <a:t>’</a:t>
          </a:r>
          <a:r>
            <a:rPr lang="fr-FR" sz="1800" dirty="0">
              <a:latin typeface="Arial" pitchFamily="34" charset="0"/>
              <a:cs typeface="Arial" pitchFamily="34" charset="0"/>
            </a:rPr>
            <a:t>accompagnement de patients en soins à l</a:t>
          </a:r>
          <a:r>
            <a:rPr lang="fr-FR" altLang="fr-FR" sz="1800" dirty="0">
              <a:latin typeface="Arial" pitchFamily="34" charset="0"/>
              <a:cs typeface="Arial" pitchFamily="34" charset="0"/>
            </a:rPr>
            <a:t>’</a:t>
          </a:r>
          <a:r>
            <a:rPr lang="fr-FR" sz="1800" dirty="0">
              <a:latin typeface="Arial" pitchFamily="34" charset="0"/>
              <a:cs typeface="Arial" pitchFamily="34" charset="0"/>
            </a:rPr>
            <a:t>étranger</a:t>
          </a:r>
        </a:p>
      </dgm:t>
    </dgm:pt>
    <dgm:pt modelId="{30F4517D-A183-43E6-BBD2-646A22E8E408}" type="parTrans" cxnId="{887C021B-B901-424C-9003-69945C6FCCE3}">
      <dgm:prSet/>
      <dgm:spPr/>
      <dgm:t>
        <a:bodyPr/>
        <a:lstStyle/>
        <a:p>
          <a:pPr algn="l"/>
          <a:endParaRPr lang="fr-FR"/>
        </a:p>
      </dgm:t>
    </dgm:pt>
    <dgm:pt modelId="{EBAF16D6-A059-41FF-8F95-A1E2EFB5242B}" type="sibTrans" cxnId="{887C021B-B901-424C-9003-69945C6FCCE3}">
      <dgm:prSet/>
      <dgm:spPr/>
      <dgm:t>
        <a:bodyPr/>
        <a:lstStyle/>
        <a:p>
          <a:pPr algn="l"/>
          <a:endParaRPr lang="fr-FR"/>
        </a:p>
      </dgm:t>
    </dgm:pt>
    <dgm:pt modelId="{1C3E0BAB-99EB-4D21-A14A-A4ACC959F2BB}">
      <dgm:prSet phldrT="[Texte]" custT="1"/>
      <dgm:spPr/>
      <dgm:t>
        <a:bodyPr/>
        <a:lstStyle/>
        <a:p>
          <a:pPr algn="l"/>
          <a:r>
            <a:rPr lang="fr-FR" sz="1800" dirty="0">
              <a:latin typeface="Arial" pitchFamily="34" charset="0"/>
              <a:cs typeface="Arial" pitchFamily="34" charset="0"/>
            </a:rPr>
            <a:t>2 - La distribution de produits et d</a:t>
          </a:r>
          <a:r>
            <a:rPr lang="fr-FR" altLang="fr-FR" sz="1800" dirty="0">
              <a:latin typeface="Arial" pitchFamily="34" charset="0"/>
              <a:cs typeface="Arial" pitchFamily="34" charset="0"/>
            </a:rPr>
            <a:t>’</a:t>
          </a:r>
          <a:r>
            <a:rPr lang="fr-FR" sz="1800" dirty="0">
              <a:latin typeface="Arial" pitchFamily="34" charset="0"/>
              <a:cs typeface="Arial" pitchFamily="34" charset="0"/>
            </a:rPr>
            <a:t>équipements médicaux,  pharmaceutiques et parapharmaceutiques</a:t>
          </a:r>
        </a:p>
      </dgm:t>
    </dgm:pt>
    <dgm:pt modelId="{D7BE3E13-7816-4CAA-B748-43115E9603AC}" type="parTrans" cxnId="{2A0D31CF-BEDC-41F9-941E-8ED3920729D6}">
      <dgm:prSet/>
      <dgm:spPr/>
      <dgm:t>
        <a:bodyPr/>
        <a:lstStyle/>
        <a:p>
          <a:pPr algn="l"/>
          <a:endParaRPr lang="fr-FR"/>
        </a:p>
      </dgm:t>
    </dgm:pt>
    <dgm:pt modelId="{22964D80-50EB-45CC-8BCA-B10D9DF19A21}" type="sibTrans" cxnId="{2A0D31CF-BEDC-41F9-941E-8ED3920729D6}">
      <dgm:prSet/>
      <dgm:spPr/>
      <dgm:t>
        <a:bodyPr/>
        <a:lstStyle/>
        <a:p>
          <a:pPr algn="l"/>
          <a:endParaRPr lang="fr-FR"/>
        </a:p>
      </dgm:t>
    </dgm:pt>
    <dgm:pt modelId="{0824585B-F418-42FA-818D-4DBCF29E467F}">
      <dgm:prSet phldrT="[Texte]" custT="1"/>
      <dgm:spPr/>
      <dgm:t>
        <a:bodyPr/>
        <a:lstStyle/>
        <a:p>
          <a:pPr algn="l"/>
          <a:r>
            <a:rPr lang="fr-FR" sz="1800" dirty="0">
              <a:latin typeface="Arial" pitchFamily="34" charset="0"/>
              <a:cs typeface="Arial" pitchFamily="34" charset="0"/>
            </a:rPr>
            <a:t>3 - L</a:t>
          </a:r>
          <a:r>
            <a:rPr lang="fr-FR" altLang="fr-FR" sz="1800" dirty="0">
              <a:latin typeface="Arial" pitchFamily="34" charset="0"/>
              <a:cs typeface="Arial" pitchFamily="34" charset="0"/>
            </a:rPr>
            <a:t>’</a:t>
          </a:r>
          <a:r>
            <a:rPr lang="fr-FR" sz="1800" dirty="0">
              <a:latin typeface="Arial" pitchFamily="34" charset="0"/>
              <a:cs typeface="Arial" pitchFamily="34" charset="0"/>
            </a:rPr>
            <a:t>ingénierie et la formation dans les domaines de la santé.</a:t>
          </a:r>
        </a:p>
      </dgm:t>
    </dgm:pt>
    <dgm:pt modelId="{0482B71B-2690-4BFF-A719-8C62F1C734ED}" type="parTrans" cxnId="{AA97ADA5-C6EF-43DF-A79A-4638D6ABDB66}">
      <dgm:prSet/>
      <dgm:spPr/>
      <dgm:t>
        <a:bodyPr/>
        <a:lstStyle/>
        <a:p>
          <a:pPr algn="l"/>
          <a:endParaRPr lang="fr-FR"/>
        </a:p>
      </dgm:t>
    </dgm:pt>
    <dgm:pt modelId="{008F832D-F0B6-4AE7-B718-D3DA07EAC8C0}" type="sibTrans" cxnId="{AA97ADA5-C6EF-43DF-A79A-4638D6ABDB66}">
      <dgm:prSet/>
      <dgm:spPr/>
      <dgm:t>
        <a:bodyPr/>
        <a:lstStyle/>
        <a:p>
          <a:pPr algn="l"/>
          <a:endParaRPr lang="fr-FR"/>
        </a:p>
      </dgm:t>
    </dgm:pt>
    <dgm:pt modelId="{7B57A5B7-6443-41F1-89A9-C15F6B77609E}">
      <dgm:prSet custT="1"/>
      <dgm:spPr/>
      <dgm:t>
        <a:bodyPr/>
        <a:lstStyle/>
        <a:p>
          <a:pPr algn="l"/>
          <a:r>
            <a:rPr lang="fr-FR" sz="2800" dirty="0">
              <a:solidFill>
                <a:srgbClr val="FFFF00"/>
              </a:solidFill>
              <a:latin typeface="Arial" pitchFamily="34" charset="0"/>
              <a:cs typeface="Arial" pitchFamily="34" charset="0"/>
            </a:rPr>
            <a:t>4 - La gestion hospitalière et l</a:t>
          </a:r>
          <a:r>
            <a:rPr lang="fr-FR" altLang="fr-FR" sz="2800" dirty="0">
              <a:solidFill>
                <a:srgbClr val="FFFF00"/>
              </a:solidFill>
              <a:latin typeface="Arial" pitchFamily="34" charset="0"/>
              <a:cs typeface="Arial" pitchFamily="34" charset="0"/>
            </a:rPr>
            <a:t>’</a:t>
          </a:r>
          <a:r>
            <a:rPr lang="fr-FR" sz="2800" dirty="0">
              <a:solidFill>
                <a:srgbClr val="FFFF00"/>
              </a:solidFill>
              <a:latin typeface="Arial" pitchFamily="34" charset="0"/>
              <a:cs typeface="Arial" pitchFamily="34" charset="0"/>
            </a:rPr>
            <a:t>investissement </a:t>
          </a:r>
        </a:p>
      </dgm:t>
    </dgm:pt>
    <dgm:pt modelId="{94AEB9D9-B4B0-4AAF-ADC8-22EFCB552572}" type="parTrans" cxnId="{4B2A06CC-31AE-4C1B-A97B-CE7E5D88BB71}">
      <dgm:prSet/>
      <dgm:spPr/>
      <dgm:t>
        <a:bodyPr/>
        <a:lstStyle/>
        <a:p>
          <a:pPr algn="l"/>
          <a:endParaRPr lang="fr-FR"/>
        </a:p>
      </dgm:t>
    </dgm:pt>
    <dgm:pt modelId="{FBD6A00D-FB0D-4670-B7D6-010722EB48EF}" type="sibTrans" cxnId="{4B2A06CC-31AE-4C1B-A97B-CE7E5D88BB71}">
      <dgm:prSet/>
      <dgm:spPr/>
      <dgm:t>
        <a:bodyPr/>
        <a:lstStyle/>
        <a:p>
          <a:pPr algn="l"/>
          <a:endParaRPr lang="fr-FR"/>
        </a:p>
      </dgm:t>
    </dgm:pt>
    <dgm:pt modelId="{510A9FEA-43F8-4E4C-900B-B8917477D1A0}" type="pres">
      <dgm:prSet presAssocID="{6F226032-48F6-4877-925F-365D2C3370CD}" presName="linear" presStyleCnt="0">
        <dgm:presLayoutVars>
          <dgm:dir/>
          <dgm:resizeHandles val="exact"/>
        </dgm:presLayoutVars>
      </dgm:prSet>
      <dgm:spPr/>
      <dgm:t>
        <a:bodyPr/>
        <a:lstStyle/>
        <a:p>
          <a:endParaRPr lang="fr-FR"/>
        </a:p>
      </dgm:t>
    </dgm:pt>
    <dgm:pt modelId="{B1B5AE6D-D0B7-49F6-BC63-A0C3BFBA29BB}" type="pres">
      <dgm:prSet presAssocID="{00C25993-4EFC-4EDD-9B3B-CC2831776CF5}" presName="comp" presStyleCnt="0"/>
      <dgm:spPr/>
    </dgm:pt>
    <dgm:pt modelId="{8A26FA21-A782-459B-929D-A992425D8970}" type="pres">
      <dgm:prSet presAssocID="{00C25993-4EFC-4EDD-9B3B-CC2831776CF5}" presName="box" presStyleLbl="node1" presStyleIdx="0" presStyleCnt="4"/>
      <dgm:spPr/>
      <dgm:t>
        <a:bodyPr/>
        <a:lstStyle/>
        <a:p>
          <a:endParaRPr lang="fr-FR"/>
        </a:p>
      </dgm:t>
    </dgm:pt>
    <dgm:pt modelId="{26FD93FF-FB83-4465-A904-20CA44F5DDBB}" type="pres">
      <dgm:prSet presAssocID="{00C25993-4EFC-4EDD-9B3B-CC2831776CF5}" presName="img" presStyleLbl="fgImgPlace1" presStyleIdx="0" presStyleCnt="4"/>
      <dgm:spPr>
        <a:blipFill rotWithShape="0">
          <a:blip xmlns:r="http://schemas.openxmlformats.org/officeDocument/2006/relationships" r:embed="rId1"/>
          <a:stretch>
            <a:fillRect/>
          </a:stretch>
        </a:blipFill>
      </dgm:spPr>
    </dgm:pt>
    <dgm:pt modelId="{1DA30715-FACF-432B-BDCE-706B6F5918DC}" type="pres">
      <dgm:prSet presAssocID="{00C25993-4EFC-4EDD-9B3B-CC2831776CF5}" presName="text" presStyleLbl="node1" presStyleIdx="0" presStyleCnt="4">
        <dgm:presLayoutVars>
          <dgm:bulletEnabled val="1"/>
        </dgm:presLayoutVars>
      </dgm:prSet>
      <dgm:spPr/>
      <dgm:t>
        <a:bodyPr/>
        <a:lstStyle/>
        <a:p>
          <a:endParaRPr lang="fr-FR"/>
        </a:p>
      </dgm:t>
    </dgm:pt>
    <dgm:pt modelId="{15180EF0-D948-44B8-AA51-5BF9E11EB077}" type="pres">
      <dgm:prSet presAssocID="{EBAF16D6-A059-41FF-8F95-A1E2EFB5242B}" presName="spacer" presStyleCnt="0"/>
      <dgm:spPr/>
    </dgm:pt>
    <dgm:pt modelId="{6C43AEA1-1FF2-464E-B6EF-1CD4FC6E3721}" type="pres">
      <dgm:prSet presAssocID="{1C3E0BAB-99EB-4D21-A14A-A4ACC959F2BB}" presName="comp" presStyleCnt="0"/>
      <dgm:spPr/>
    </dgm:pt>
    <dgm:pt modelId="{4B7E01C9-FF43-4A01-A91E-35FE74F6CA5B}" type="pres">
      <dgm:prSet presAssocID="{1C3E0BAB-99EB-4D21-A14A-A4ACC959F2BB}" presName="box" presStyleLbl="node1" presStyleIdx="1" presStyleCnt="4"/>
      <dgm:spPr/>
      <dgm:t>
        <a:bodyPr/>
        <a:lstStyle/>
        <a:p>
          <a:endParaRPr lang="fr-FR"/>
        </a:p>
      </dgm:t>
    </dgm:pt>
    <dgm:pt modelId="{F22CA525-0979-495D-A0D6-822A44660726}" type="pres">
      <dgm:prSet presAssocID="{1C3E0BAB-99EB-4D21-A14A-A4ACC959F2BB}" presName="img" presStyleLbl="fgImgPlace1" presStyleIdx="1" presStyleCnt="4"/>
      <dgm:spPr>
        <a:blipFill rotWithShape="0">
          <a:blip xmlns:r="http://schemas.openxmlformats.org/officeDocument/2006/relationships" r:embed="rId2"/>
          <a:stretch>
            <a:fillRect/>
          </a:stretch>
        </a:blipFill>
      </dgm:spPr>
    </dgm:pt>
    <dgm:pt modelId="{CF928825-EAAE-4BF6-8C4C-1B82D6281492}" type="pres">
      <dgm:prSet presAssocID="{1C3E0BAB-99EB-4D21-A14A-A4ACC959F2BB}" presName="text" presStyleLbl="node1" presStyleIdx="1" presStyleCnt="4">
        <dgm:presLayoutVars>
          <dgm:bulletEnabled val="1"/>
        </dgm:presLayoutVars>
      </dgm:prSet>
      <dgm:spPr/>
      <dgm:t>
        <a:bodyPr/>
        <a:lstStyle/>
        <a:p>
          <a:endParaRPr lang="fr-FR"/>
        </a:p>
      </dgm:t>
    </dgm:pt>
    <dgm:pt modelId="{CB326ADC-EA36-4706-97E2-AD58C02414D3}" type="pres">
      <dgm:prSet presAssocID="{22964D80-50EB-45CC-8BCA-B10D9DF19A21}" presName="spacer" presStyleCnt="0"/>
      <dgm:spPr/>
    </dgm:pt>
    <dgm:pt modelId="{05CF0B6E-9F45-4AC9-84B1-B126CF034C3D}" type="pres">
      <dgm:prSet presAssocID="{0824585B-F418-42FA-818D-4DBCF29E467F}" presName="comp" presStyleCnt="0"/>
      <dgm:spPr/>
    </dgm:pt>
    <dgm:pt modelId="{93D40C74-CAFF-43BE-9A20-7EA323099D6B}" type="pres">
      <dgm:prSet presAssocID="{0824585B-F418-42FA-818D-4DBCF29E467F}" presName="box" presStyleLbl="node1" presStyleIdx="2" presStyleCnt="4"/>
      <dgm:spPr/>
      <dgm:t>
        <a:bodyPr/>
        <a:lstStyle/>
        <a:p>
          <a:endParaRPr lang="fr-FR"/>
        </a:p>
      </dgm:t>
    </dgm:pt>
    <dgm:pt modelId="{C7828318-044F-46F9-90A0-F4DB40739EEF}" type="pres">
      <dgm:prSet presAssocID="{0824585B-F418-42FA-818D-4DBCF29E467F}" presName="img" presStyleLbl="fgImgPlace1" presStyleIdx="2" presStyleCnt="4"/>
      <dgm:spPr>
        <a:blipFill rotWithShape="0">
          <a:blip xmlns:r="http://schemas.openxmlformats.org/officeDocument/2006/relationships" r:embed="rId3"/>
          <a:stretch>
            <a:fillRect/>
          </a:stretch>
        </a:blipFill>
      </dgm:spPr>
    </dgm:pt>
    <dgm:pt modelId="{5837884C-B911-43CD-8F2F-81ED3BE31893}" type="pres">
      <dgm:prSet presAssocID="{0824585B-F418-42FA-818D-4DBCF29E467F}" presName="text" presStyleLbl="node1" presStyleIdx="2" presStyleCnt="4">
        <dgm:presLayoutVars>
          <dgm:bulletEnabled val="1"/>
        </dgm:presLayoutVars>
      </dgm:prSet>
      <dgm:spPr/>
      <dgm:t>
        <a:bodyPr/>
        <a:lstStyle/>
        <a:p>
          <a:endParaRPr lang="fr-FR"/>
        </a:p>
      </dgm:t>
    </dgm:pt>
    <dgm:pt modelId="{52E3F180-A824-4E1D-B8B1-5375494120A2}" type="pres">
      <dgm:prSet presAssocID="{008F832D-F0B6-4AE7-B718-D3DA07EAC8C0}" presName="spacer" presStyleCnt="0"/>
      <dgm:spPr/>
    </dgm:pt>
    <dgm:pt modelId="{9443CE2D-0F72-4DC8-8CE8-5467D9ECE94A}" type="pres">
      <dgm:prSet presAssocID="{7B57A5B7-6443-41F1-89A9-C15F6B77609E}" presName="comp" presStyleCnt="0"/>
      <dgm:spPr/>
    </dgm:pt>
    <dgm:pt modelId="{8F22AB05-9E64-4EEF-A07A-5EA8FC5F0FBE}" type="pres">
      <dgm:prSet presAssocID="{7B57A5B7-6443-41F1-89A9-C15F6B77609E}" presName="box" presStyleLbl="node1" presStyleIdx="3" presStyleCnt="4" custScaleY="225396"/>
      <dgm:spPr/>
      <dgm:t>
        <a:bodyPr/>
        <a:lstStyle/>
        <a:p>
          <a:endParaRPr lang="fr-FR"/>
        </a:p>
      </dgm:t>
    </dgm:pt>
    <dgm:pt modelId="{024B4928-F719-4DC8-A713-D67FBC48561F}" type="pres">
      <dgm:prSet presAssocID="{7B57A5B7-6443-41F1-89A9-C15F6B77609E}" presName="img" presStyleLbl="fgImgPlace1" presStyleIdx="3" presStyleCnt="4" custScaleX="101563" custScaleY="263800"/>
      <dgm:spPr>
        <a:blipFill rotWithShape="0">
          <a:blip xmlns:r="http://schemas.openxmlformats.org/officeDocument/2006/relationships" r:embed="rId4"/>
          <a:stretch>
            <a:fillRect/>
          </a:stretch>
        </a:blipFill>
      </dgm:spPr>
    </dgm:pt>
    <dgm:pt modelId="{D27A8308-7619-4C9C-B4EC-F4F221E08FBB}" type="pres">
      <dgm:prSet presAssocID="{7B57A5B7-6443-41F1-89A9-C15F6B77609E}" presName="text" presStyleLbl="node1" presStyleIdx="3" presStyleCnt="4">
        <dgm:presLayoutVars>
          <dgm:bulletEnabled val="1"/>
        </dgm:presLayoutVars>
      </dgm:prSet>
      <dgm:spPr/>
      <dgm:t>
        <a:bodyPr/>
        <a:lstStyle/>
        <a:p>
          <a:endParaRPr lang="fr-FR"/>
        </a:p>
      </dgm:t>
    </dgm:pt>
  </dgm:ptLst>
  <dgm:cxnLst>
    <dgm:cxn modelId="{2A0D31CF-BEDC-41F9-941E-8ED3920729D6}" srcId="{6F226032-48F6-4877-925F-365D2C3370CD}" destId="{1C3E0BAB-99EB-4D21-A14A-A4ACC959F2BB}" srcOrd="1" destOrd="0" parTransId="{D7BE3E13-7816-4CAA-B748-43115E9603AC}" sibTransId="{22964D80-50EB-45CC-8BCA-B10D9DF19A21}"/>
    <dgm:cxn modelId="{63D00BB9-F2C2-5047-A444-B4381B295E31}" type="presOf" srcId="{0824585B-F418-42FA-818D-4DBCF29E467F}" destId="{5837884C-B911-43CD-8F2F-81ED3BE31893}" srcOrd="1" destOrd="0" presId="urn:microsoft.com/office/officeart/2005/8/layout/vList4#1"/>
    <dgm:cxn modelId="{4B2A06CC-31AE-4C1B-A97B-CE7E5D88BB71}" srcId="{6F226032-48F6-4877-925F-365D2C3370CD}" destId="{7B57A5B7-6443-41F1-89A9-C15F6B77609E}" srcOrd="3" destOrd="0" parTransId="{94AEB9D9-B4B0-4AAF-ADC8-22EFCB552572}" sibTransId="{FBD6A00D-FB0D-4670-B7D6-010722EB48EF}"/>
    <dgm:cxn modelId="{CD2A9F04-66C8-234F-A774-DA3B7244C653}" type="presOf" srcId="{6F226032-48F6-4877-925F-365D2C3370CD}" destId="{510A9FEA-43F8-4E4C-900B-B8917477D1A0}" srcOrd="0" destOrd="0" presId="urn:microsoft.com/office/officeart/2005/8/layout/vList4#1"/>
    <dgm:cxn modelId="{34C6A54E-57E2-FB43-A28B-48A182B32FFB}" type="presOf" srcId="{00C25993-4EFC-4EDD-9B3B-CC2831776CF5}" destId="{1DA30715-FACF-432B-BDCE-706B6F5918DC}" srcOrd="1" destOrd="0" presId="urn:microsoft.com/office/officeart/2005/8/layout/vList4#1"/>
    <dgm:cxn modelId="{49960E6D-E641-DD40-A4A4-F59574BA4A82}" type="presOf" srcId="{1C3E0BAB-99EB-4D21-A14A-A4ACC959F2BB}" destId="{4B7E01C9-FF43-4A01-A91E-35FE74F6CA5B}" srcOrd="0" destOrd="0" presId="urn:microsoft.com/office/officeart/2005/8/layout/vList4#1"/>
    <dgm:cxn modelId="{E90B597D-3965-E141-8F04-46F10458DF73}" type="presOf" srcId="{0824585B-F418-42FA-818D-4DBCF29E467F}" destId="{93D40C74-CAFF-43BE-9A20-7EA323099D6B}" srcOrd="0" destOrd="0" presId="urn:microsoft.com/office/officeart/2005/8/layout/vList4#1"/>
    <dgm:cxn modelId="{617771C8-782E-884C-9ADF-15B7190AB5C5}" type="presOf" srcId="{7B57A5B7-6443-41F1-89A9-C15F6B77609E}" destId="{8F22AB05-9E64-4EEF-A07A-5EA8FC5F0FBE}" srcOrd="0" destOrd="0" presId="urn:microsoft.com/office/officeart/2005/8/layout/vList4#1"/>
    <dgm:cxn modelId="{887C021B-B901-424C-9003-69945C6FCCE3}" srcId="{6F226032-48F6-4877-925F-365D2C3370CD}" destId="{00C25993-4EFC-4EDD-9B3B-CC2831776CF5}" srcOrd="0" destOrd="0" parTransId="{30F4517D-A183-43E6-BBD2-646A22E8E408}" sibTransId="{EBAF16D6-A059-41FF-8F95-A1E2EFB5242B}"/>
    <dgm:cxn modelId="{72340F97-0257-FE49-9E18-A8311B65A90A}" type="presOf" srcId="{1C3E0BAB-99EB-4D21-A14A-A4ACC959F2BB}" destId="{CF928825-EAAE-4BF6-8C4C-1B82D6281492}" srcOrd="1" destOrd="0" presId="urn:microsoft.com/office/officeart/2005/8/layout/vList4#1"/>
    <dgm:cxn modelId="{83A882A8-C025-DD4F-8CD6-30A45215C0D6}" type="presOf" srcId="{00C25993-4EFC-4EDD-9B3B-CC2831776CF5}" destId="{8A26FA21-A782-459B-929D-A992425D8970}" srcOrd="0" destOrd="0" presId="urn:microsoft.com/office/officeart/2005/8/layout/vList4#1"/>
    <dgm:cxn modelId="{3D0B1D05-7C86-2441-BC9E-173E65221E95}" type="presOf" srcId="{7B57A5B7-6443-41F1-89A9-C15F6B77609E}" destId="{D27A8308-7619-4C9C-B4EC-F4F221E08FBB}" srcOrd="1" destOrd="0" presId="urn:microsoft.com/office/officeart/2005/8/layout/vList4#1"/>
    <dgm:cxn modelId="{AA97ADA5-C6EF-43DF-A79A-4638D6ABDB66}" srcId="{6F226032-48F6-4877-925F-365D2C3370CD}" destId="{0824585B-F418-42FA-818D-4DBCF29E467F}" srcOrd="2" destOrd="0" parTransId="{0482B71B-2690-4BFF-A719-8C62F1C734ED}" sibTransId="{008F832D-F0B6-4AE7-B718-D3DA07EAC8C0}"/>
    <dgm:cxn modelId="{66CBB371-C453-7F4E-B1A4-2493511FC45E}" type="presParOf" srcId="{510A9FEA-43F8-4E4C-900B-B8917477D1A0}" destId="{B1B5AE6D-D0B7-49F6-BC63-A0C3BFBA29BB}" srcOrd="0" destOrd="0" presId="urn:microsoft.com/office/officeart/2005/8/layout/vList4#1"/>
    <dgm:cxn modelId="{393FCB5B-523B-2E4B-8535-48CC00FA0386}" type="presParOf" srcId="{B1B5AE6D-D0B7-49F6-BC63-A0C3BFBA29BB}" destId="{8A26FA21-A782-459B-929D-A992425D8970}" srcOrd="0" destOrd="0" presId="urn:microsoft.com/office/officeart/2005/8/layout/vList4#1"/>
    <dgm:cxn modelId="{C710D7DD-BB77-5541-BCC5-AE4C492819CA}" type="presParOf" srcId="{B1B5AE6D-D0B7-49F6-BC63-A0C3BFBA29BB}" destId="{26FD93FF-FB83-4465-A904-20CA44F5DDBB}" srcOrd="1" destOrd="0" presId="urn:microsoft.com/office/officeart/2005/8/layout/vList4#1"/>
    <dgm:cxn modelId="{4C211F9D-04E6-D140-AAEE-805C9579549A}" type="presParOf" srcId="{B1B5AE6D-D0B7-49F6-BC63-A0C3BFBA29BB}" destId="{1DA30715-FACF-432B-BDCE-706B6F5918DC}" srcOrd="2" destOrd="0" presId="urn:microsoft.com/office/officeart/2005/8/layout/vList4#1"/>
    <dgm:cxn modelId="{7B1594F4-7066-A049-A668-C24EF0BB161A}" type="presParOf" srcId="{510A9FEA-43F8-4E4C-900B-B8917477D1A0}" destId="{15180EF0-D948-44B8-AA51-5BF9E11EB077}" srcOrd="1" destOrd="0" presId="urn:microsoft.com/office/officeart/2005/8/layout/vList4#1"/>
    <dgm:cxn modelId="{B6C78EF4-F680-6947-A2E6-E929EA6F43ED}" type="presParOf" srcId="{510A9FEA-43F8-4E4C-900B-B8917477D1A0}" destId="{6C43AEA1-1FF2-464E-B6EF-1CD4FC6E3721}" srcOrd="2" destOrd="0" presId="urn:microsoft.com/office/officeart/2005/8/layout/vList4#1"/>
    <dgm:cxn modelId="{3681CA1F-8CA6-224D-8E3B-6169501647DD}" type="presParOf" srcId="{6C43AEA1-1FF2-464E-B6EF-1CD4FC6E3721}" destId="{4B7E01C9-FF43-4A01-A91E-35FE74F6CA5B}" srcOrd="0" destOrd="0" presId="urn:microsoft.com/office/officeart/2005/8/layout/vList4#1"/>
    <dgm:cxn modelId="{6A83D1A8-E3B5-B644-A3B1-223CE5278997}" type="presParOf" srcId="{6C43AEA1-1FF2-464E-B6EF-1CD4FC6E3721}" destId="{F22CA525-0979-495D-A0D6-822A44660726}" srcOrd="1" destOrd="0" presId="urn:microsoft.com/office/officeart/2005/8/layout/vList4#1"/>
    <dgm:cxn modelId="{B5811978-53AC-FE4D-BE90-EDCAB806BAC8}" type="presParOf" srcId="{6C43AEA1-1FF2-464E-B6EF-1CD4FC6E3721}" destId="{CF928825-EAAE-4BF6-8C4C-1B82D6281492}" srcOrd="2" destOrd="0" presId="urn:microsoft.com/office/officeart/2005/8/layout/vList4#1"/>
    <dgm:cxn modelId="{65F705B9-C256-6444-BF37-DCB3CF1D051E}" type="presParOf" srcId="{510A9FEA-43F8-4E4C-900B-B8917477D1A0}" destId="{CB326ADC-EA36-4706-97E2-AD58C02414D3}" srcOrd="3" destOrd="0" presId="urn:microsoft.com/office/officeart/2005/8/layout/vList4#1"/>
    <dgm:cxn modelId="{8F502AF5-F4EA-F941-8307-3CC03A8E82B6}" type="presParOf" srcId="{510A9FEA-43F8-4E4C-900B-B8917477D1A0}" destId="{05CF0B6E-9F45-4AC9-84B1-B126CF034C3D}" srcOrd="4" destOrd="0" presId="urn:microsoft.com/office/officeart/2005/8/layout/vList4#1"/>
    <dgm:cxn modelId="{6BB4C17B-F7EE-904D-94DC-C47D1A419366}" type="presParOf" srcId="{05CF0B6E-9F45-4AC9-84B1-B126CF034C3D}" destId="{93D40C74-CAFF-43BE-9A20-7EA323099D6B}" srcOrd="0" destOrd="0" presId="urn:microsoft.com/office/officeart/2005/8/layout/vList4#1"/>
    <dgm:cxn modelId="{6D24C50E-619F-6E43-A753-57BAE28E932E}" type="presParOf" srcId="{05CF0B6E-9F45-4AC9-84B1-B126CF034C3D}" destId="{C7828318-044F-46F9-90A0-F4DB40739EEF}" srcOrd="1" destOrd="0" presId="urn:microsoft.com/office/officeart/2005/8/layout/vList4#1"/>
    <dgm:cxn modelId="{0C3529A7-F16C-744D-8F3E-DD681D70350D}" type="presParOf" srcId="{05CF0B6E-9F45-4AC9-84B1-B126CF034C3D}" destId="{5837884C-B911-43CD-8F2F-81ED3BE31893}" srcOrd="2" destOrd="0" presId="urn:microsoft.com/office/officeart/2005/8/layout/vList4#1"/>
    <dgm:cxn modelId="{19EB8022-0327-3A47-AC3F-79B38F87205E}" type="presParOf" srcId="{510A9FEA-43F8-4E4C-900B-B8917477D1A0}" destId="{52E3F180-A824-4E1D-B8B1-5375494120A2}" srcOrd="5" destOrd="0" presId="urn:microsoft.com/office/officeart/2005/8/layout/vList4#1"/>
    <dgm:cxn modelId="{737BF607-3D60-914D-9DBB-1CCBBE204FA9}" type="presParOf" srcId="{510A9FEA-43F8-4E4C-900B-B8917477D1A0}" destId="{9443CE2D-0F72-4DC8-8CE8-5467D9ECE94A}" srcOrd="6" destOrd="0" presId="urn:microsoft.com/office/officeart/2005/8/layout/vList4#1"/>
    <dgm:cxn modelId="{81CDF8F2-041A-5D46-8233-45BF61FC96E4}" type="presParOf" srcId="{9443CE2D-0F72-4DC8-8CE8-5467D9ECE94A}" destId="{8F22AB05-9E64-4EEF-A07A-5EA8FC5F0FBE}" srcOrd="0" destOrd="0" presId="urn:microsoft.com/office/officeart/2005/8/layout/vList4#1"/>
    <dgm:cxn modelId="{713CCAFA-BE2A-4F4D-A2C9-FA178B8BE8FD}" type="presParOf" srcId="{9443CE2D-0F72-4DC8-8CE8-5467D9ECE94A}" destId="{024B4928-F719-4DC8-A713-D67FBC48561F}" srcOrd="1" destOrd="0" presId="urn:microsoft.com/office/officeart/2005/8/layout/vList4#1"/>
    <dgm:cxn modelId="{CE90361C-462C-334F-82AE-27E648A17A5C}" type="presParOf" srcId="{9443CE2D-0F72-4DC8-8CE8-5467D9ECE94A}" destId="{D27A8308-7619-4C9C-B4EC-F4F221E08FBB}" srcOrd="2" destOrd="0" presId="urn:microsoft.com/office/officeart/2005/8/layout/vList4#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A26FA21-A782-459B-929D-A992425D8970}">
      <dsp:nvSpPr>
        <dsp:cNvPr id="0" name=""/>
        <dsp:cNvSpPr/>
      </dsp:nvSpPr>
      <dsp:spPr>
        <a:xfrm>
          <a:off x="0" y="0"/>
          <a:ext cx="7358114" cy="929810"/>
        </a:xfrm>
        <a:prstGeom prst="roundRect">
          <a:avLst>
            <a:gd name="adj" fmla="val 10000"/>
          </a:avLst>
        </a:prstGeom>
        <a:solidFill>
          <a:schemeClr val="accent4">
            <a:hueOff val="0"/>
            <a:satOff val="0"/>
            <a:lumOff val="0"/>
            <a:alphaOff val="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fr-FR" sz="2000" kern="1200" dirty="0">
              <a:latin typeface="Arial" pitchFamily="34" charset="0"/>
              <a:cs typeface="Arial" pitchFamily="34" charset="0"/>
            </a:rPr>
            <a:t>1 - Les évacuations sanitaires et l</a:t>
          </a:r>
          <a:r>
            <a:rPr lang="fr-FR" altLang="fr-FR" sz="2000" kern="1200" dirty="0">
              <a:latin typeface="Arial" pitchFamily="34" charset="0"/>
              <a:cs typeface="Arial" pitchFamily="34" charset="0"/>
            </a:rPr>
            <a:t>’</a:t>
          </a:r>
          <a:r>
            <a:rPr lang="fr-FR" sz="2000" kern="1200" dirty="0">
              <a:latin typeface="Arial" pitchFamily="34" charset="0"/>
              <a:cs typeface="Arial" pitchFamily="34" charset="0"/>
            </a:rPr>
            <a:t>accompagnement de patients en soins à l</a:t>
          </a:r>
          <a:r>
            <a:rPr lang="fr-FR" altLang="fr-FR" sz="2000" kern="1200" dirty="0">
              <a:latin typeface="Arial" pitchFamily="34" charset="0"/>
              <a:cs typeface="Arial" pitchFamily="34" charset="0"/>
            </a:rPr>
            <a:t>’</a:t>
          </a:r>
          <a:r>
            <a:rPr lang="fr-FR" sz="2000" kern="1200" dirty="0">
              <a:latin typeface="Arial" pitchFamily="34" charset="0"/>
              <a:cs typeface="Arial" pitchFamily="34" charset="0"/>
            </a:rPr>
            <a:t>étranger</a:t>
          </a:r>
        </a:p>
      </dsp:txBody>
      <dsp:txXfrm>
        <a:off x="1564603" y="0"/>
        <a:ext cx="5793510" cy="929810"/>
      </dsp:txXfrm>
    </dsp:sp>
    <dsp:sp modelId="{26FD93FF-FB83-4465-A904-20CA44F5DDBB}">
      <dsp:nvSpPr>
        <dsp:cNvPr id="0" name=""/>
        <dsp:cNvSpPr/>
      </dsp:nvSpPr>
      <dsp:spPr>
        <a:xfrm>
          <a:off x="92981" y="92981"/>
          <a:ext cx="1471622" cy="743848"/>
        </a:xfrm>
        <a:prstGeom prst="roundRect">
          <a:avLst>
            <a:gd name="adj" fmla="val 10000"/>
          </a:avLst>
        </a:prstGeom>
        <a:blipFill rotWithShape="0">
          <a:blip xmlns:r="http://schemas.openxmlformats.org/officeDocument/2006/relationships" r:embed="rId1"/>
          <a:stretch>
            <a:fillRect/>
          </a:stretch>
        </a:blip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4B7E01C9-FF43-4A01-A91E-35FE74F6CA5B}">
      <dsp:nvSpPr>
        <dsp:cNvPr id="0" name=""/>
        <dsp:cNvSpPr/>
      </dsp:nvSpPr>
      <dsp:spPr>
        <a:xfrm>
          <a:off x="0" y="1022791"/>
          <a:ext cx="7358114" cy="929810"/>
        </a:xfrm>
        <a:prstGeom prst="roundRect">
          <a:avLst>
            <a:gd name="adj" fmla="val 10000"/>
          </a:avLst>
        </a:prstGeom>
        <a:solidFill>
          <a:schemeClr val="accent4">
            <a:hueOff val="406013"/>
            <a:satOff val="-7024"/>
            <a:lumOff val="-1503"/>
            <a:alphaOff val="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fr-FR" sz="2000" kern="1200" dirty="0">
              <a:latin typeface="Arial" pitchFamily="34" charset="0"/>
              <a:cs typeface="Arial" pitchFamily="34" charset="0"/>
            </a:rPr>
            <a:t>2 - La distribution de produits et d</a:t>
          </a:r>
          <a:r>
            <a:rPr lang="fr-FR" altLang="fr-FR" sz="2000" kern="1200" dirty="0">
              <a:latin typeface="Arial" pitchFamily="34" charset="0"/>
              <a:cs typeface="Arial" pitchFamily="34" charset="0"/>
            </a:rPr>
            <a:t>’</a:t>
          </a:r>
          <a:r>
            <a:rPr lang="fr-FR" sz="2000" kern="1200" dirty="0">
              <a:latin typeface="Arial" pitchFamily="34" charset="0"/>
              <a:cs typeface="Arial" pitchFamily="34" charset="0"/>
            </a:rPr>
            <a:t>équipements médicaux,  pharmaceutiques et parapharmaceutiques</a:t>
          </a:r>
        </a:p>
      </dsp:txBody>
      <dsp:txXfrm>
        <a:off x="1564603" y="1022791"/>
        <a:ext cx="5793510" cy="929810"/>
      </dsp:txXfrm>
    </dsp:sp>
    <dsp:sp modelId="{F22CA525-0979-495D-A0D6-822A44660726}">
      <dsp:nvSpPr>
        <dsp:cNvPr id="0" name=""/>
        <dsp:cNvSpPr/>
      </dsp:nvSpPr>
      <dsp:spPr>
        <a:xfrm>
          <a:off x="92981" y="1115772"/>
          <a:ext cx="1471622" cy="743848"/>
        </a:xfrm>
        <a:prstGeom prst="roundRect">
          <a:avLst>
            <a:gd name="adj" fmla="val 10000"/>
          </a:avLst>
        </a:prstGeom>
        <a:blipFill rotWithShape="0">
          <a:blip xmlns:r="http://schemas.openxmlformats.org/officeDocument/2006/relationships" r:embed="rId2"/>
          <a:stretch>
            <a:fillRect/>
          </a:stretch>
        </a:blip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93D40C74-CAFF-43BE-9A20-7EA323099D6B}">
      <dsp:nvSpPr>
        <dsp:cNvPr id="0" name=""/>
        <dsp:cNvSpPr/>
      </dsp:nvSpPr>
      <dsp:spPr>
        <a:xfrm>
          <a:off x="0" y="2045582"/>
          <a:ext cx="7358114" cy="929810"/>
        </a:xfrm>
        <a:prstGeom prst="roundRect">
          <a:avLst>
            <a:gd name="adj" fmla="val 10000"/>
          </a:avLst>
        </a:prstGeom>
        <a:solidFill>
          <a:schemeClr val="accent4">
            <a:hueOff val="812026"/>
            <a:satOff val="-14048"/>
            <a:lumOff val="-3007"/>
            <a:alphaOff val="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fr-FR" sz="2000" kern="1200" dirty="0">
              <a:latin typeface="Arial" pitchFamily="34" charset="0"/>
              <a:cs typeface="Arial" pitchFamily="34" charset="0"/>
            </a:rPr>
            <a:t>3 - L</a:t>
          </a:r>
          <a:r>
            <a:rPr lang="fr-FR" altLang="fr-FR" sz="2000" kern="1200" dirty="0">
              <a:latin typeface="Arial" pitchFamily="34" charset="0"/>
              <a:cs typeface="Arial" pitchFamily="34" charset="0"/>
            </a:rPr>
            <a:t>’</a:t>
          </a:r>
          <a:r>
            <a:rPr lang="fr-FR" sz="2000" kern="1200" dirty="0">
              <a:latin typeface="Arial" pitchFamily="34" charset="0"/>
              <a:cs typeface="Arial" pitchFamily="34" charset="0"/>
            </a:rPr>
            <a:t>ingénierie et la formation dans les domaines de la santé.</a:t>
          </a:r>
        </a:p>
      </dsp:txBody>
      <dsp:txXfrm>
        <a:off x="1564603" y="2045582"/>
        <a:ext cx="5793510" cy="929810"/>
      </dsp:txXfrm>
    </dsp:sp>
    <dsp:sp modelId="{C7828318-044F-46F9-90A0-F4DB40739EEF}">
      <dsp:nvSpPr>
        <dsp:cNvPr id="0" name=""/>
        <dsp:cNvSpPr/>
      </dsp:nvSpPr>
      <dsp:spPr>
        <a:xfrm>
          <a:off x="92981" y="2138563"/>
          <a:ext cx="1471622" cy="743848"/>
        </a:xfrm>
        <a:prstGeom prst="roundRect">
          <a:avLst>
            <a:gd name="adj" fmla="val 10000"/>
          </a:avLst>
        </a:prstGeom>
        <a:blipFill rotWithShape="0">
          <a:blip xmlns:r="http://schemas.openxmlformats.org/officeDocument/2006/relationships" r:embed="rId3"/>
          <a:stretch>
            <a:fillRect/>
          </a:stretch>
        </a:blip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8F22AB05-9E64-4EEF-A07A-5EA8FC5F0FBE}">
      <dsp:nvSpPr>
        <dsp:cNvPr id="0" name=""/>
        <dsp:cNvSpPr/>
      </dsp:nvSpPr>
      <dsp:spPr>
        <a:xfrm>
          <a:off x="0" y="3068373"/>
          <a:ext cx="7358114" cy="929810"/>
        </a:xfrm>
        <a:prstGeom prst="roundRect">
          <a:avLst>
            <a:gd name="adj" fmla="val 10000"/>
          </a:avLst>
        </a:prstGeom>
        <a:solidFill>
          <a:schemeClr val="accent4">
            <a:hueOff val="1218040"/>
            <a:satOff val="-21072"/>
            <a:lumOff val="-4510"/>
            <a:alphaOff val="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fr-FR" sz="2000" kern="1200" dirty="0">
              <a:latin typeface="Arial" pitchFamily="34" charset="0"/>
              <a:cs typeface="Arial" pitchFamily="34" charset="0"/>
            </a:rPr>
            <a:t>4 - La gestion hospitalière et l</a:t>
          </a:r>
          <a:r>
            <a:rPr lang="fr-FR" altLang="fr-FR" sz="2000" kern="1200" dirty="0">
              <a:latin typeface="Arial" pitchFamily="34" charset="0"/>
              <a:cs typeface="Arial" pitchFamily="34" charset="0"/>
            </a:rPr>
            <a:t>’</a:t>
          </a:r>
          <a:r>
            <a:rPr lang="fr-FR" sz="2000" kern="1200" dirty="0">
              <a:latin typeface="Arial" pitchFamily="34" charset="0"/>
              <a:cs typeface="Arial" pitchFamily="34" charset="0"/>
            </a:rPr>
            <a:t>investissement </a:t>
          </a:r>
        </a:p>
      </dsp:txBody>
      <dsp:txXfrm>
        <a:off x="1564603" y="3068373"/>
        <a:ext cx="5793510" cy="929810"/>
      </dsp:txXfrm>
    </dsp:sp>
    <dsp:sp modelId="{024B4928-F719-4DC8-A713-D67FBC48561F}">
      <dsp:nvSpPr>
        <dsp:cNvPr id="0" name=""/>
        <dsp:cNvSpPr/>
      </dsp:nvSpPr>
      <dsp:spPr>
        <a:xfrm>
          <a:off x="92981" y="3161354"/>
          <a:ext cx="1471622" cy="743848"/>
        </a:xfrm>
        <a:prstGeom prst="roundRect">
          <a:avLst>
            <a:gd name="adj" fmla="val 10000"/>
          </a:avLst>
        </a:prstGeom>
        <a:blipFill rotWithShape="0">
          <a:blip xmlns:r="http://schemas.openxmlformats.org/officeDocument/2006/relationships" r:embed="rId4"/>
          <a:stretch>
            <a:fillRect/>
          </a:stretch>
        </a:blip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C1A0025-1410-43A4-A35B-0C94A37910F7}">
      <dsp:nvSpPr>
        <dsp:cNvPr id="0" name=""/>
        <dsp:cNvSpPr/>
      </dsp:nvSpPr>
      <dsp:spPr>
        <a:xfrm>
          <a:off x="0" y="10718"/>
          <a:ext cx="8215370" cy="786240"/>
        </a:xfrm>
        <a:prstGeom prst="roundRect">
          <a:avLst/>
        </a:prstGeom>
        <a:gradFill rotWithShape="0">
          <a:gsLst>
            <a:gs pos="0">
              <a:schemeClr val="accent1">
                <a:shade val="80000"/>
                <a:hueOff val="0"/>
                <a:satOff val="0"/>
                <a:lumOff val="0"/>
                <a:alphaOff val="0"/>
                <a:shade val="15000"/>
                <a:satMod val="180000"/>
              </a:schemeClr>
            </a:gs>
            <a:gs pos="50000">
              <a:schemeClr val="accent1">
                <a:shade val="80000"/>
                <a:hueOff val="0"/>
                <a:satOff val="0"/>
                <a:lumOff val="0"/>
                <a:alphaOff val="0"/>
                <a:shade val="45000"/>
                <a:satMod val="170000"/>
              </a:schemeClr>
            </a:gs>
            <a:gs pos="70000">
              <a:schemeClr val="accent1">
                <a:shade val="80000"/>
                <a:hueOff val="0"/>
                <a:satOff val="0"/>
                <a:lumOff val="0"/>
                <a:alphaOff val="0"/>
                <a:tint val="99000"/>
                <a:shade val="65000"/>
                <a:satMod val="155000"/>
              </a:schemeClr>
            </a:gs>
            <a:gs pos="100000">
              <a:schemeClr val="accent1">
                <a:shade val="80000"/>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fr-FR" sz="2400" kern="1200" dirty="0">
              <a:latin typeface="Book Antiqua" pitchFamily="18" charset="0"/>
            </a:rPr>
            <a:t>Pour le compte de donneurs d</a:t>
          </a:r>
          <a:r>
            <a:rPr lang="fr-FR" altLang="fr-FR" sz="2400" kern="1200" dirty="0">
              <a:latin typeface="Book Antiqua" pitchFamily="18" charset="0"/>
            </a:rPr>
            <a:t>’</a:t>
          </a:r>
          <a:r>
            <a:rPr lang="fr-FR" sz="2400" kern="1200" dirty="0">
              <a:latin typeface="Book Antiqua" pitchFamily="18" charset="0"/>
            </a:rPr>
            <a:t>ordre	</a:t>
          </a:r>
          <a:endParaRPr lang="fr-FR" sz="2400" kern="1200" dirty="0"/>
        </a:p>
      </dsp:txBody>
      <dsp:txXfrm>
        <a:off x="0" y="10718"/>
        <a:ext cx="8215370" cy="786240"/>
      </dsp:txXfrm>
    </dsp:sp>
    <dsp:sp modelId="{DF2751E5-B5A5-463F-A093-CCE4BABB7F44}">
      <dsp:nvSpPr>
        <dsp:cNvPr id="0" name=""/>
        <dsp:cNvSpPr/>
      </dsp:nvSpPr>
      <dsp:spPr>
        <a:xfrm>
          <a:off x="0" y="796958"/>
          <a:ext cx="8215370" cy="695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0838" tIns="53340" rIns="298704" bIns="53340" numCol="1" spcCol="1270" anchor="t" anchorCtr="0">
          <a:noAutofit/>
        </a:bodyPr>
        <a:lstStyle/>
        <a:p>
          <a:pPr marL="285750" lvl="1" indent="-285750" algn="l" defTabSz="1466850">
            <a:lnSpc>
              <a:spcPct val="90000"/>
            </a:lnSpc>
            <a:spcBef>
              <a:spcPct val="0"/>
            </a:spcBef>
            <a:spcAft>
              <a:spcPct val="20000"/>
            </a:spcAft>
            <a:buChar char="••"/>
          </a:pPr>
          <a:endParaRPr lang="fr-FR" sz="3300" kern="1200" dirty="0"/>
        </a:p>
      </dsp:txBody>
      <dsp:txXfrm>
        <a:off x="0" y="796958"/>
        <a:ext cx="8215370" cy="695520"/>
      </dsp:txXfrm>
    </dsp:sp>
    <dsp:sp modelId="{0FD764E8-4C14-4C4D-B76E-F2F7D31027FD}">
      <dsp:nvSpPr>
        <dsp:cNvPr id="0" name=""/>
        <dsp:cNvSpPr/>
      </dsp:nvSpPr>
      <dsp:spPr>
        <a:xfrm>
          <a:off x="0" y="977021"/>
          <a:ext cx="8215370" cy="786240"/>
        </a:xfrm>
        <a:prstGeom prst="roundRect">
          <a:avLst/>
        </a:prstGeom>
        <a:gradFill rotWithShape="0">
          <a:gsLst>
            <a:gs pos="0">
              <a:schemeClr val="accent1">
                <a:shade val="80000"/>
                <a:hueOff val="291451"/>
                <a:satOff val="-21006"/>
                <a:lumOff val="30061"/>
                <a:alphaOff val="0"/>
                <a:shade val="15000"/>
                <a:satMod val="180000"/>
              </a:schemeClr>
            </a:gs>
            <a:gs pos="50000">
              <a:schemeClr val="accent1">
                <a:shade val="80000"/>
                <a:hueOff val="291451"/>
                <a:satOff val="-21006"/>
                <a:lumOff val="30061"/>
                <a:alphaOff val="0"/>
                <a:shade val="45000"/>
                <a:satMod val="170000"/>
              </a:schemeClr>
            </a:gs>
            <a:gs pos="70000">
              <a:schemeClr val="accent1">
                <a:shade val="80000"/>
                <a:hueOff val="291451"/>
                <a:satOff val="-21006"/>
                <a:lumOff val="30061"/>
                <a:alphaOff val="0"/>
                <a:tint val="99000"/>
                <a:shade val="65000"/>
                <a:satMod val="155000"/>
              </a:schemeClr>
            </a:gs>
            <a:gs pos="100000">
              <a:schemeClr val="accent1">
                <a:shade val="80000"/>
                <a:hueOff val="291451"/>
                <a:satOff val="-21006"/>
                <a:lumOff val="30061"/>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fr-FR" sz="2400" kern="1200" dirty="0">
              <a:latin typeface="Book Antiqua" pitchFamily="18" charset="0"/>
            </a:rPr>
            <a:t>Ou pour le compte du patient lui même.</a:t>
          </a:r>
          <a:endParaRPr lang="fr-FR" sz="2400" kern="1200" dirty="0"/>
        </a:p>
      </dsp:txBody>
      <dsp:txXfrm>
        <a:off x="0" y="977021"/>
        <a:ext cx="8215370" cy="786240"/>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7706B89-D5A7-483E-AAFF-E60C6E6440EC}">
      <dsp:nvSpPr>
        <dsp:cNvPr id="0" name=""/>
        <dsp:cNvSpPr/>
      </dsp:nvSpPr>
      <dsp:spPr>
        <a:xfrm>
          <a:off x="0" y="-60721"/>
          <a:ext cx="7043786" cy="1335888"/>
        </a:xfrm>
        <a:prstGeom prst="roundRect">
          <a:avLst>
            <a:gd name="adj" fmla="val 10000"/>
          </a:avLst>
        </a:prstGeom>
        <a:gradFill rotWithShape="0">
          <a:gsLst>
            <a:gs pos="0">
              <a:schemeClr val="accent1">
                <a:shade val="80000"/>
                <a:hueOff val="0"/>
                <a:satOff val="0"/>
                <a:lumOff val="0"/>
                <a:alphaOff val="0"/>
                <a:shade val="15000"/>
                <a:satMod val="180000"/>
              </a:schemeClr>
            </a:gs>
            <a:gs pos="50000">
              <a:schemeClr val="accent1">
                <a:shade val="80000"/>
                <a:hueOff val="0"/>
                <a:satOff val="0"/>
                <a:lumOff val="0"/>
                <a:alphaOff val="0"/>
                <a:shade val="45000"/>
                <a:satMod val="170000"/>
              </a:schemeClr>
            </a:gs>
            <a:gs pos="70000">
              <a:schemeClr val="accent1">
                <a:shade val="80000"/>
                <a:hueOff val="0"/>
                <a:satOff val="0"/>
                <a:lumOff val="0"/>
                <a:alphaOff val="0"/>
                <a:tint val="99000"/>
                <a:shade val="65000"/>
                <a:satMod val="155000"/>
              </a:schemeClr>
            </a:gs>
            <a:gs pos="100000">
              <a:schemeClr val="accent1">
                <a:shade val="80000"/>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fr-FR" sz="2000" b="0" kern="1200" dirty="0">
              <a:solidFill>
                <a:schemeClr val="bg1"/>
              </a:solidFill>
              <a:latin typeface="Arial" pitchFamily="34" charset="0"/>
              <a:cs typeface="Arial" pitchFamily="34" charset="0"/>
            </a:rPr>
            <a:t>Etude du dossier médical et l’établissement de devis</a:t>
          </a:r>
        </a:p>
        <a:p>
          <a:pPr lvl="0" algn="l" defTabSz="889000">
            <a:lnSpc>
              <a:spcPct val="90000"/>
            </a:lnSpc>
            <a:spcBef>
              <a:spcPct val="0"/>
            </a:spcBef>
            <a:spcAft>
              <a:spcPct val="35000"/>
            </a:spcAft>
          </a:pPr>
          <a:r>
            <a:rPr lang="fr-FR" sz="2000" b="0" kern="1200" dirty="0">
              <a:latin typeface="Arial" pitchFamily="34" charset="0"/>
              <a:cs typeface="Arial" pitchFamily="34" charset="0"/>
            </a:rPr>
            <a:t>Mise au point du parcours médical envisagé et de ses coûts </a:t>
          </a:r>
        </a:p>
      </dsp:txBody>
      <dsp:txXfrm>
        <a:off x="0" y="-60721"/>
        <a:ext cx="5928378" cy="1335888"/>
      </dsp:txXfrm>
    </dsp:sp>
    <dsp:sp modelId="{6B9A44B6-6EA1-4C3D-9F1F-7DE649E695AE}">
      <dsp:nvSpPr>
        <dsp:cNvPr id="0" name=""/>
        <dsp:cNvSpPr/>
      </dsp:nvSpPr>
      <dsp:spPr>
        <a:xfrm>
          <a:off x="621510" y="1407328"/>
          <a:ext cx="7043786" cy="1093001"/>
        </a:xfrm>
        <a:prstGeom prst="roundRect">
          <a:avLst>
            <a:gd name="adj" fmla="val 10000"/>
          </a:avLst>
        </a:prstGeom>
        <a:gradFill rotWithShape="0">
          <a:gsLst>
            <a:gs pos="0">
              <a:schemeClr val="accent1">
                <a:shade val="80000"/>
                <a:hueOff val="145725"/>
                <a:satOff val="-10503"/>
                <a:lumOff val="15030"/>
                <a:alphaOff val="0"/>
                <a:shade val="15000"/>
                <a:satMod val="180000"/>
              </a:schemeClr>
            </a:gs>
            <a:gs pos="50000">
              <a:schemeClr val="accent1">
                <a:shade val="80000"/>
                <a:hueOff val="145725"/>
                <a:satOff val="-10503"/>
                <a:lumOff val="15030"/>
                <a:alphaOff val="0"/>
                <a:shade val="45000"/>
                <a:satMod val="170000"/>
              </a:schemeClr>
            </a:gs>
            <a:gs pos="70000">
              <a:schemeClr val="accent1">
                <a:shade val="80000"/>
                <a:hueOff val="145725"/>
                <a:satOff val="-10503"/>
                <a:lumOff val="15030"/>
                <a:alphaOff val="0"/>
                <a:tint val="99000"/>
                <a:shade val="65000"/>
                <a:satMod val="155000"/>
              </a:schemeClr>
            </a:gs>
            <a:gs pos="100000">
              <a:schemeClr val="accent1">
                <a:shade val="80000"/>
                <a:hueOff val="145725"/>
                <a:satOff val="-10503"/>
                <a:lumOff val="1503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fr-FR" sz="2000" b="0" i="0" kern="1200" dirty="0">
              <a:solidFill>
                <a:schemeClr val="bg1"/>
              </a:solidFill>
              <a:latin typeface="Arial" pitchFamily="34" charset="0"/>
              <a:cs typeface="Arial" pitchFamily="34" charset="0"/>
            </a:rPr>
            <a:t>Transport en avion sanitaire, en civière ou en vol régulier selon le cas : affrètement, ou Réservation billetterie et séjour </a:t>
          </a:r>
        </a:p>
      </dsp:txBody>
      <dsp:txXfrm>
        <a:off x="621510" y="1407328"/>
        <a:ext cx="5711825" cy="1093001"/>
      </dsp:txXfrm>
    </dsp:sp>
    <dsp:sp modelId="{C4EFE196-D74A-4E8B-A304-90D02111F9C0}">
      <dsp:nvSpPr>
        <dsp:cNvPr id="0" name=""/>
        <dsp:cNvSpPr/>
      </dsp:nvSpPr>
      <dsp:spPr>
        <a:xfrm>
          <a:off x="1243021" y="2611058"/>
          <a:ext cx="7043786" cy="1093001"/>
        </a:xfrm>
        <a:prstGeom prst="roundRect">
          <a:avLst>
            <a:gd name="adj" fmla="val 10000"/>
          </a:avLst>
        </a:prstGeom>
        <a:gradFill rotWithShape="0">
          <a:gsLst>
            <a:gs pos="0">
              <a:schemeClr val="accent1">
                <a:shade val="80000"/>
                <a:hueOff val="291451"/>
                <a:satOff val="-21006"/>
                <a:lumOff val="30061"/>
                <a:alphaOff val="0"/>
                <a:shade val="15000"/>
                <a:satMod val="180000"/>
              </a:schemeClr>
            </a:gs>
            <a:gs pos="50000">
              <a:schemeClr val="accent1">
                <a:shade val="80000"/>
                <a:hueOff val="291451"/>
                <a:satOff val="-21006"/>
                <a:lumOff val="30061"/>
                <a:alphaOff val="0"/>
                <a:shade val="45000"/>
                <a:satMod val="170000"/>
              </a:schemeClr>
            </a:gs>
            <a:gs pos="70000">
              <a:schemeClr val="accent1">
                <a:shade val="80000"/>
                <a:hueOff val="291451"/>
                <a:satOff val="-21006"/>
                <a:lumOff val="30061"/>
                <a:alphaOff val="0"/>
                <a:tint val="99000"/>
                <a:shade val="65000"/>
                <a:satMod val="155000"/>
              </a:schemeClr>
            </a:gs>
            <a:gs pos="100000">
              <a:schemeClr val="accent1">
                <a:shade val="80000"/>
                <a:hueOff val="291451"/>
                <a:satOff val="-21006"/>
                <a:lumOff val="30061"/>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fr-FR" sz="2000" kern="1200" dirty="0">
              <a:solidFill>
                <a:schemeClr val="bg1"/>
              </a:solidFill>
              <a:latin typeface="Arial" pitchFamily="34" charset="0"/>
              <a:cs typeface="Arial" pitchFamily="34" charset="0"/>
            </a:rPr>
            <a:t>Dossier administratif et si besoin dossier de visa </a:t>
          </a:r>
        </a:p>
        <a:p>
          <a:pPr lvl="0" algn="l" defTabSz="889000">
            <a:lnSpc>
              <a:spcPct val="90000"/>
            </a:lnSpc>
            <a:spcBef>
              <a:spcPct val="0"/>
            </a:spcBef>
            <a:spcAft>
              <a:spcPct val="35000"/>
            </a:spcAft>
          </a:pPr>
          <a:r>
            <a:rPr lang="fr-FR" sz="2000" kern="1200" dirty="0">
              <a:latin typeface="Arial" pitchFamily="34" charset="0"/>
              <a:cs typeface="Arial" pitchFamily="34" charset="0"/>
            </a:rPr>
            <a:t>Réservation hébergement médicalisé ou non </a:t>
          </a:r>
        </a:p>
      </dsp:txBody>
      <dsp:txXfrm>
        <a:off x="1243021" y="2611058"/>
        <a:ext cx="5711825" cy="1093001"/>
      </dsp:txXfrm>
    </dsp:sp>
    <dsp:sp modelId="{F4CE07DD-E288-401B-9EAE-9C7CE055A68F}">
      <dsp:nvSpPr>
        <dsp:cNvPr id="0" name=""/>
        <dsp:cNvSpPr/>
      </dsp:nvSpPr>
      <dsp:spPr>
        <a:xfrm>
          <a:off x="6333335" y="889581"/>
          <a:ext cx="710450" cy="710450"/>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fr-FR" sz="2500" kern="1200"/>
        </a:p>
      </dsp:txBody>
      <dsp:txXfrm>
        <a:off x="6333335" y="889581"/>
        <a:ext cx="710450" cy="710450"/>
      </dsp:txXfrm>
    </dsp:sp>
    <dsp:sp modelId="{1214E13F-0EAF-4869-AB87-E1E3C00B3A5F}">
      <dsp:nvSpPr>
        <dsp:cNvPr id="0" name=""/>
        <dsp:cNvSpPr/>
      </dsp:nvSpPr>
      <dsp:spPr>
        <a:xfrm>
          <a:off x="6954846" y="2157462"/>
          <a:ext cx="710450" cy="710450"/>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fr-FR" sz="2500" kern="1200"/>
        </a:p>
      </dsp:txBody>
      <dsp:txXfrm>
        <a:off x="6954846" y="2157462"/>
        <a:ext cx="710450" cy="710450"/>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6E82416-8CB6-4C33-883F-ECFC4264D36F}">
      <dsp:nvSpPr>
        <dsp:cNvPr id="0" name=""/>
        <dsp:cNvSpPr/>
      </dsp:nvSpPr>
      <dsp:spPr>
        <a:xfrm rot="10800000">
          <a:off x="1995319" y="591"/>
          <a:ext cx="7220953" cy="706032"/>
        </a:xfrm>
        <a:prstGeom prst="homePlate">
          <a:avLst/>
        </a:prstGeom>
        <a:solidFill>
          <a:srgbClr val="01AF81"/>
        </a:soli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3">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11341" tIns="83820" rIns="156464" bIns="83820" numCol="1" spcCol="1270" anchor="ctr" anchorCtr="0">
          <a:noAutofit/>
        </a:bodyPr>
        <a:lstStyle/>
        <a:p>
          <a:pPr lvl="0" algn="ctr" defTabSz="977900">
            <a:lnSpc>
              <a:spcPct val="90000"/>
            </a:lnSpc>
            <a:spcBef>
              <a:spcPct val="0"/>
            </a:spcBef>
            <a:spcAft>
              <a:spcPct val="35000"/>
            </a:spcAft>
          </a:pPr>
          <a:r>
            <a:rPr lang="fr-FR" sz="2200" kern="1200" dirty="0">
              <a:solidFill>
                <a:schemeClr val="tx1"/>
              </a:solidFill>
            </a:rPr>
            <a:t>Accueil à l’aéroport ou au poste de frontière terrestre ou maritime.</a:t>
          </a:r>
        </a:p>
      </dsp:txBody>
      <dsp:txXfrm rot="10800000">
        <a:off x="1995319" y="591"/>
        <a:ext cx="7220953" cy="706032"/>
      </dsp:txXfrm>
    </dsp:sp>
    <dsp:sp modelId="{D114D710-08C2-4B2E-AA53-2D0ABF0630EA}">
      <dsp:nvSpPr>
        <dsp:cNvPr id="0" name=""/>
        <dsp:cNvSpPr/>
      </dsp:nvSpPr>
      <dsp:spPr>
        <a:xfrm>
          <a:off x="1642303" y="591"/>
          <a:ext cx="706032" cy="706032"/>
        </a:xfrm>
        <a:prstGeom prst="ellipse">
          <a:avLst/>
        </a:prstGeom>
        <a:blipFill rotWithShape="0">
          <a:blip xmlns:r="http://schemas.openxmlformats.org/officeDocument/2006/relationships" r:embed="rId1"/>
          <a:stretch>
            <a:fillRect/>
          </a:stretch>
        </a:blip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3">
              <a:tint val="50000"/>
              <a:hueOff val="0"/>
              <a:satOff val="0"/>
              <a:lumOff val="0"/>
              <a:alphaOff val="0"/>
              <a:satMod val="300000"/>
            </a:schemeClr>
          </a:contourClr>
        </a:sp3d>
      </dsp:spPr>
      <dsp:style>
        <a:lnRef idx="0">
          <a:scrgbClr r="0" g="0" b="0"/>
        </a:lnRef>
        <a:fillRef idx="1">
          <a:scrgbClr r="0" g="0" b="0"/>
        </a:fillRef>
        <a:effectRef idx="3">
          <a:scrgbClr r="0" g="0" b="0"/>
        </a:effectRef>
        <a:fontRef idx="minor"/>
      </dsp:style>
    </dsp:sp>
    <dsp:sp modelId="{3EAFCECB-C1D0-40EC-B9B6-721FF1E54C20}">
      <dsp:nvSpPr>
        <dsp:cNvPr id="0" name=""/>
        <dsp:cNvSpPr/>
      </dsp:nvSpPr>
      <dsp:spPr>
        <a:xfrm rot="10800000">
          <a:off x="1995319" y="890341"/>
          <a:ext cx="7220953" cy="706032"/>
        </a:xfrm>
        <a:prstGeom prst="homePlate">
          <a:avLst/>
        </a:prstGeom>
        <a:solidFill>
          <a:srgbClr val="01AF81"/>
        </a:soli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3">
              <a:hueOff val="3874869"/>
              <a:satOff val="-12382"/>
              <a:lumOff val="-3137"/>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11341" tIns="83820" rIns="156464" bIns="83820" numCol="1" spcCol="1270" anchor="ctr" anchorCtr="0">
          <a:noAutofit/>
        </a:bodyPr>
        <a:lstStyle/>
        <a:p>
          <a:pPr lvl="0" algn="ctr" defTabSz="977900">
            <a:lnSpc>
              <a:spcPct val="90000"/>
            </a:lnSpc>
            <a:spcBef>
              <a:spcPct val="0"/>
            </a:spcBef>
            <a:spcAft>
              <a:spcPct val="35000"/>
            </a:spcAft>
          </a:pPr>
          <a:r>
            <a:rPr lang="fr-FR" sz="2200" kern="1200" dirty="0">
              <a:solidFill>
                <a:schemeClr val="tx1"/>
              </a:solidFill>
            </a:rPr>
            <a:t>Facilitation des formalités (Assistance bagage et douane ,Documents de voyages)</a:t>
          </a:r>
        </a:p>
      </dsp:txBody>
      <dsp:txXfrm rot="10800000">
        <a:off x="1995319" y="890341"/>
        <a:ext cx="7220953" cy="706032"/>
      </dsp:txXfrm>
    </dsp:sp>
    <dsp:sp modelId="{B08A7B20-3B16-4FBB-BCFA-3C4F742B6914}">
      <dsp:nvSpPr>
        <dsp:cNvPr id="0" name=""/>
        <dsp:cNvSpPr/>
      </dsp:nvSpPr>
      <dsp:spPr>
        <a:xfrm>
          <a:off x="1642303" y="890341"/>
          <a:ext cx="706032" cy="706032"/>
        </a:xfrm>
        <a:prstGeom prst="ellipse">
          <a:avLst/>
        </a:prstGeom>
        <a:blipFill rotWithShape="0">
          <a:blip xmlns:r="http://schemas.openxmlformats.org/officeDocument/2006/relationships" r:embed="rId1"/>
          <a:stretch>
            <a:fillRect/>
          </a:stretch>
        </a:blip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3">
              <a:tint val="50000"/>
              <a:hueOff val="4243328"/>
              <a:satOff val="-17719"/>
              <a:lumOff val="-1918"/>
              <a:alphaOff val="0"/>
              <a:satMod val="300000"/>
            </a:schemeClr>
          </a:contourClr>
        </a:sp3d>
      </dsp:spPr>
      <dsp:style>
        <a:lnRef idx="0">
          <a:scrgbClr r="0" g="0" b="0"/>
        </a:lnRef>
        <a:fillRef idx="1">
          <a:scrgbClr r="0" g="0" b="0"/>
        </a:fillRef>
        <a:effectRef idx="3">
          <a:scrgbClr r="0" g="0" b="0"/>
        </a:effectRef>
        <a:fontRef idx="minor"/>
      </dsp:style>
    </dsp:sp>
    <dsp:sp modelId="{195339A4-F0F9-4576-973E-F96B91D2C354}">
      <dsp:nvSpPr>
        <dsp:cNvPr id="0" name=""/>
        <dsp:cNvSpPr/>
      </dsp:nvSpPr>
      <dsp:spPr>
        <a:xfrm rot="10800000">
          <a:off x="1995319" y="1780091"/>
          <a:ext cx="7220953" cy="706032"/>
        </a:xfrm>
        <a:prstGeom prst="homePlate">
          <a:avLst/>
        </a:prstGeom>
        <a:solidFill>
          <a:srgbClr val="01AF81"/>
        </a:soli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3">
              <a:hueOff val="7749738"/>
              <a:satOff val="-24763"/>
              <a:lumOff val="-6275"/>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11341" tIns="83820" rIns="156464" bIns="83820" numCol="1" spcCol="1270" anchor="ctr" anchorCtr="0">
          <a:noAutofit/>
        </a:bodyPr>
        <a:lstStyle/>
        <a:p>
          <a:pPr lvl="0" algn="ctr" defTabSz="977900">
            <a:lnSpc>
              <a:spcPct val="90000"/>
            </a:lnSpc>
            <a:spcBef>
              <a:spcPct val="0"/>
            </a:spcBef>
            <a:spcAft>
              <a:spcPct val="35000"/>
            </a:spcAft>
          </a:pPr>
          <a:r>
            <a:rPr lang="fr-FR" sz="2200" kern="1200" dirty="0">
              <a:solidFill>
                <a:schemeClr val="tx1"/>
              </a:solidFill>
            </a:rPr>
            <a:t>Explication sur le séjour et le parcours</a:t>
          </a:r>
        </a:p>
      </dsp:txBody>
      <dsp:txXfrm rot="10800000">
        <a:off x="1995319" y="1780091"/>
        <a:ext cx="7220953" cy="706032"/>
      </dsp:txXfrm>
    </dsp:sp>
    <dsp:sp modelId="{A33D08C3-4387-45D3-B955-0930EF72F535}">
      <dsp:nvSpPr>
        <dsp:cNvPr id="0" name=""/>
        <dsp:cNvSpPr/>
      </dsp:nvSpPr>
      <dsp:spPr>
        <a:xfrm>
          <a:off x="1642303" y="1780091"/>
          <a:ext cx="706032" cy="706032"/>
        </a:xfrm>
        <a:prstGeom prst="ellipse">
          <a:avLst/>
        </a:prstGeom>
        <a:blipFill rotWithShape="0">
          <a:blip xmlns:r="http://schemas.openxmlformats.org/officeDocument/2006/relationships" r:embed="rId1"/>
          <a:stretch>
            <a:fillRect/>
          </a:stretch>
        </a:blip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3">
              <a:tint val="50000"/>
              <a:hueOff val="8486656"/>
              <a:satOff val="-35438"/>
              <a:lumOff val="-3835"/>
              <a:alphaOff val="0"/>
              <a:satMod val="300000"/>
            </a:schemeClr>
          </a:contourClr>
        </a:sp3d>
      </dsp:spPr>
      <dsp:style>
        <a:lnRef idx="0">
          <a:scrgbClr r="0" g="0" b="0"/>
        </a:lnRef>
        <a:fillRef idx="1">
          <a:scrgbClr r="0" g="0" b="0"/>
        </a:fillRef>
        <a:effectRef idx="3">
          <a:scrgbClr r="0" g="0" b="0"/>
        </a:effectRef>
        <a:fontRef idx="minor"/>
      </dsp:style>
    </dsp:sp>
    <dsp:sp modelId="{CB6D3E93-D4CC-46CF-A21A-27F6C157E4B5}">
      <dsp:nvSpPr>
        <dsp:cNvPr id="0" name=""/>
        <dsp:cNvSpPr/>
      </dsp:nvSpPr>
      <dsp:spPr>
        <a:xfrm rot="10800000">
          <a:off x="1985679" y="2669840"/>
          <a:ext cx="7233806" cy="1115757"/>
        </a:xfrm>
        <a:prstGeom prst="homePlate">
          <a:avLst/>
        </a:prstGeom>
        <a:solidFill>
          <a:srgbClr val="01AF81"/>
        </a:soli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3">
              <a:hueOff val="11624607"/>
              <a:satOff val="-37145"/>
              <a:lumOff val="-9412"/>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11341" tIns="76200" rIns="142240" bIns="76200" numCol="1" spcCol="1270" anchor="ctr" anchorCtr="0">
          <a:noAutofit/>
        </a:bodyPr>
        <a:lstStyle/>
        <a:p>
          <a:pPr lvl="0" algn="ctr" defTabSz="889000">
            <a:lnSpc>
              <a:spcPct val="90000"/>
            </a:lnSpc>
            <a:spcBef>
              <a:spcPct val="0"/>
            </a:spcBef>
            <a:spcAft>
              <a:spcPct val="35000"/>
            </a:spcAft>
          </a:pPr>
          <a:r>
            <a:rPr lang="fr-FR" sz="2000" kern="1200" dirty="0"/>
            <a:t>    </a:t>
          </a:r>
          <a:r>
            <a:rPr lang="fr-FR" sz="2200" kern="1200" dirty="0">
              <a:solidFill>
                <a:schemeClr val="tx1"/>
              </a:solidFill>
            </a:rPr>
            <a:t>  Transport médicalisé ou non au lieu de résidence du patient et de ses accompagnateurs</a:t>
          </a:r>
        </a:p>
      </dsp:txBody>
      <dsp:txXfrm rot="10800000">
        <a:off x="1985679" y="2669840"/>
        <a:ext cx="7233806" cy="1115757"/>
      </dsp:txXfrm>
    </dsp:sp>
    <dsp:sp modelId="{AC363FCD-A03E-47DA-A8AC-CEB80568DF43}">
      <dsp:nvSpPr>
        <dsp:cNvPr id="0" name=""/>
        <dsp:cNvSpPr/>
      </dsp:nvSpPr>
      <dsp:spPr>
        <a:xfrm>
          <a:off x="1639089" y="2874703"/>
          <a:ext cx="706032" cy="706032"/>
        </a:xfrm>
        <a:prstGeom prst="ellipse">
          <a:avLst/>
        </a:prstGeom>
        <a:blipFill rotWithShape="0">
          <a:blip xmlns:r="http://schemas.openxmlformats.org/officeDocument/2006/relationships" r:embed="rId1"/>
          <a:stretch>
            <a:fillRect/>
          </a:stretch>
        </a:blip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3">
              <a:tint val="50000"/>
              <a:hueOff val="12729983"/>
              <a:satOff val="-53157"/>
              <a:lumOff val="-5753"/>
              <a:alphaOff val="0"/>
              <a:satMod val="300000"/>
            </a:schemeClr>
          </a:contourClr>
        </a:sp3d>
      </dsp:spPr>
      <dsp:style>
        <a:lnRef idx="0">
          <a:scrgbClr r="0" g="0" b="0"/>
        </a:lnRef>
        <a:fillRef idx="1">
          <a:scrgbClr r="0" g="0" b="0"/>
        </a:fillRef>
        <a:effectRef idx="3">
          <a:scrgbClr r="0" g="0" b="0"/>
        </a:effectRef>
        <a:fontRef idx="minor"/>
      </dsp:style>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919FC60-7AFF-44FA-9051-5F04D37D30B8}">
      <dsp:nvSpPr>
        <dsp:cNvPr id="0" name=""/>
        <dsp:cNvSpPr/>
      </dsp:nvSpPr>
      <dsp:spPr>
        <a:xfrm>
          <a:off x="3143271" y="479"/>
          <a:ext cx="4714908" cy="1870538"/>
        </a:xfrm>
        <a:prstGeom prst="rightArrow">
          <a:avLst>
            <a:gd name="adj1" fmla="val 75000"/>
            <a:gd name="adj2" fmla="val 5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fr-FR" sz="2400" kern="1200" dirty="0">
              <a:solidFill>
                <a:srgbClr val="000000"/>
              </a:solidFill>
              <a:latin typeface="Calibri" pitchFamily="34" charset="0"/>
              <a:ea typeface="MS PGothic" pitchFamily="34" charset="-128"/>
              <a:cs typeface="Calibri" pitchFamily="34" charset="0"/>
            </a:rPr>
            <a:t>Avion ambulance</a:t>
          </a:r>
          <a:endParaRPr lang="fr-FR" sz="2400" kern="1200" dirty="0">
            <a:latin typeface="Calibri" pitchFamily="34" charset="0"/>
            <a:cs typeface="Calibri" pitchFamily="34" charset="0"/>
          </a:endParaRPr>
        </a:p>
        <a:p>
          <a:pPr marL="228600" lvl="1" indent="-228600" algn="l" defTabSz="1066800">
            <a:lnSpc>
              <a:spcPct val="90000"/>
            </a:lnSpc>
            <a:spcBef>
              <a:spcPct val="0"/>
            </a:spcBef>
            <a:spcAft>
              <a:spcPct val="15000"/>
            </a:spcAft>
            <a:buChar char="••"/>
          </a:pPr>
          <a:endParaRPr lang="fr-FR" sz="2400" kern="1200" dirty="0">
            <a:latin typeface="Calibri" pitchFamily="34" charset="0"/>
            <a:cs typeface="Calibri" pitchFamily="34" charset="0"/>
          </a:endParaRPr>
        </a:p>
        <a:p>
          <a:pPr marL="228600" lvl="1" indent="-228600" algn="l" defTabSz="1066800">
            <a:lnSpc>
              <a:spcPct val="90000"/>
            </a:lnSpc>
            <a:spcBef>
              <a:spcPct val="0"/>
            </a:spcBef>
            <a:spcAft>
              <a:spcPct val="15000"/>
            </a:spcAft>
            <a:buChar char="••"/>
          </a:pPr>
          <a:r>
            <a:rPr lang="fr-FR" sz="2400" kern="1200" dirty="0">
              <a:solidFill>
                <a:srgbClr val="000000"/>
              </a:solidFill>
              <a:latin typeface="Calibri" pitchFamily="34" charset="0"/>
              <a:ea typeface="MS PGothic" pitchFamily="34" charset="-128"/>
              <a:cs typeface="Calibri" pitchFamily="34" charset="0"/>
            </a:rPr>
            <a:t>Ambulances médicalisées</a:t>
          </a:r>
          <a:endParaRPr lang="fr-FR" sz="2400" kern="1200" dirty="0">
            <a:latin typeface="Calibri" pitchFamily="34" charset="0"/>
            <a:cs typeface="Calibri" pitchFamily="34" charset="0"/>
          </a:endParaRPr>
        </a:p>
      </dsp:txBody>
      <dsp:txXfrm>
        <a:off x="3143271" y="479"/>
        <a:ext cx="4714908" cy="1870538"/>
      </dsp:txXfrm>
    </dsp:sp>
    <dsp:sp modelId="{27D6629B-2031-43D8-B746-C8312F21F872}">
      <dsp:nvSpPr>
        <dsp:cNvPr id="0" name=""/>
        <dsp:cNvSpPr/>
      </dsp:nvSpPr>
      <dsp:spPr>
        <a:xfrm>
          <a:off x="0" y="0"/>
          <a:ext cx="3143272" cy="1870538"/>
        </a:xfrm>
        <a:prstGeom prst="round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fr-FR" sz="2400" b="1" kern="1200" dirty="0">
              <a:solidFill>
                <a:schemeClr val="bg1"/>
              </a:solidFill>
              <a:ea typeface="MS PGothic" pitchFamily="34" charset="-128"/>
            </a:rPr>
            <a:t>Transport médicalisé </a:t>
          </a:r>
          <a:endParaRPr lang="fr-FR" sz="2400" kern="1200" dirty="0">
            <a:solidFill>
              <a:schemeClr val="bg1"/>
            </a:solidFill>
          </a:endParaRPr>
        </a:p>
      </dsp:txBody>
      <dsp:txXfrm>
        <a:off x="0" y="0"/>
        <a:ext cx="3143272" cy="1870538"/>
      </dsp:txXfrm>
    </dsp:sp>
    <dsp:sp modelId="{63F35F28-C67D-4D65-8A17-848C09F3EC3A}">
      <dsp:nvSpPr>
        <dsp:cNvPr id="0" name=""/>
        <dsp:cNvSpPr/>
      </dsp:nvSpPr>
      <dsp:spPr>
        <a:xfrm>
          <a:off x="3143271" y="2058071"/>
          <a:ext cx="4714908" cy="1870538"/>
        </a:xfrm>
        <a:prstGeom prst="rightArrow">
          <a:avLst>
            <a:gd name="adj1" fmla="val 75000"/>
            <a:gd name="adj2" fmla="val 5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5240" tIns="15240" rIns="15240" bIns="15240" numCol="1" spcCol="1270" anchor="t" anchorCtr="0">
          <a:noAutofit/>
        </a:bodyPr>
        <a:lstStyle/>
        <a:p>
          <a:pPr marL="228600" lvl="1" indent="-228600" algn="just" defTabSz="1066800">
            <a:lnSpc>
              <a:spcPct val="90000"/>
            </a:lnSpc>
            <a:spcBef>
              <a:spcPct val="0"/>
            </a:spcBef>
            <a:spcAft>
              <a:spcPct val="15000"/>
            </a:spcAft>
            <a:buChar char="••"/>
          </a:pPr>
          <a:r>
            <a:rPr lang="fr-FR" sz="2400" kern="1200" dirty="0">
              <a:latin typeface="Calibri" pitchFamily="34" charset="0"/>
              <a:cs typeface="Calibri" pitchFamily="34" charset="0"/>
            </a:rPr>
            <a:t>Des véhicules de villes  SMEDI</a:t>
          </a:r>
        </a:p>
        <a:p>
          <a:pPr marL="171450" lvl="1" indent="-171450" algn="just" defTabSz="800100">
            <a:lnSpc>
              <a:spcPct val="90000"/>
            </a:lnSpc>
            <a:spcBef>
              <a:spcPct val="0"/>
            </a:spcBef>
            <a:spcAft>
              <a:spcPct val="15000"/>
            </a:spcAft>
            <a:buChar char="••"/>
          </a:pPr>
          <a:r>
            <a:rPr lang="fr-FR" sz="1800" kern="1200" dirty="0">
              <a:latin typeface="Calibri" pitchFamily="34" charset="0"/>
              <a:cs typeface="Calibri" pitchFamily="34" charset="0"/>
            </a:rPr>
            <a:t>sont disponibles pour transporter les patients pour les actes prévus dans le parcours médical établi par le médecin coordinateur. </a:t>
          </a:r>
        </a:p>
      </dsp:txBody>
      <dsp:txXfrm>
        <a:off x="3143271" y="2058071"/>
        <a:ext cx="4714908" cy="1870538"/>
      </dsp:txXfrm>
    </dsp:sp>
    <dsp:sp modelId="{A6804A43-FC23-49EF-A065-E81520C844D4}">
      <dsp:nvSpPr>
        <dsp:cNvPr id="0" name=""/>
        <dsp:cNvSpPr/>
      </dsp:nvSpPr>
      <dsp:spPr>
        <a:xfrm>
          <a:off x="0" y="2058071"/>
          <a:ext cx="3143272" cy="1870538"/>
        </a:xfrm>
        <a:prstGeom prst="round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fr-FR" sz="2400" b="1" kern="1200" dirty="0">
              <a:solidFill>
                <a:schemeClr val="bg1"/>
              </a:solidFill>
            </a:rPr>
            <a:t>Transport ordinaire </a:t>
          </a:r>
          <a:endParaRPr lang="fr-FR" sz="2400" kern="1200" dirty="0">
            <a:solidFill>
              <a:schemeClr val="bg1"/>
            </a:solidFill>
          </a:endParaRPr>
        </a:p>
      </dsp:txBody>
      <dsp:txXfrm>
        <a:off x="0" y="2058071"/>
        <a:ext cx="3143272" cy="1870538"/>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262675C-6B65-144A-AB2D-F6D0F905B67B}">
      <dsp:nvSpPr>
        <dsp:cNvPr id="0" name=""/>
        <dsp:cNvSpPr/>
      </dsp:nvSpPr>
      <dsp:spPr>
        <a:xfrm>
          <a:off x="0" y="0"/>
          <a:ext cx="7556313" cy="767061"/>
        </a:xfrm>
        <a:prstGeom prst="roundRect">
          <a:avLst>
            <a:gd name="adj" fmla="val 1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lang="fr-FR" sz="2500" kern="1200" dirty="0"/>
            <a:t>DES MINISTERES</a:t>
          </a:r>
        </a:p>
      </dsp:txBody>
      <dsp:txXfrm>
        <a:off x="1587968" y="0"/>
        <a:ext cx="5968344" cy="767061"/>
      </dsp:txXfrm>
    </dsp:sp>
    <dsp:sp modelId="{10049A0E-E670-D54B-88CD-CA5BFC649E78}">
      <dsp:nvSpPr>
        <dsp:cNvPr id="0" name=""/>
        <dsp:cNvSpPr/>
      </dsp:nvSpPr>
      <dsp:spPr>
        <a:xfrm>
          <a:off x="76706" y="76706"/>
          <a:ext cx="1511262" cy="613648"/>
        </a:xfrm>
        <a:prstGeom prst="roundRect">
          <a:avLst>
            <a:gd name="adj" fmla="val 10000"/>
          </a:avLst>
        </a:prstGeom>
        <a:blipFill rotWithShape="0">
          <a:blip xmlns:r="http://schemas.openxmlformats.org/officeDocument/2006/relationships" r:embed="rId1"/>
          <a:stretch>
            <a:fillRect/>
          </a:stretch>
        </a:blip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3B40D98C-768B-B243-954B-7C67DFE248EB}">
      <dsp:nvSpPr>
        <dsp:cNvPr id="0" name=""/>
        <dsp:cNvSpPr/>
      </dsp:nvSpPr>
      <dsp:spPr>
        <a:xfrm>
          <a:off x="0" y="843767"/>
          <a:ext cx="7556313" cy="767061"/>
        </a:xfrm>
        <a:prstGeom prst="roundRect">
          <a:avLst>
            <a:gd name="adj" fmla="val 1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lang="fr-FR" sz="2500" kern="1200" dirty="0"/>
            <a:t>DES CAISSES D’ASSURANCE MALADIE</a:t>
          </a:r>
        </a:p>
      </dsp:txBody>
      <dsp:txXfrm>
        <a:off x="1587968" y="843767"/>
        <a:ext cx="5968344" cy="767061"/>
      </dsp:txXfrm>
    </dsp:sp>
    <dsp:sp modelId="{FF9B862A-1C28-6146-B411-780D4057BD46}">
      <dsp:nvSpPr>
        <dsp:cNvPr id="0" name=""/>
        <dsp:cNvSpPr/>
      </dsp:nvSpPr>
      <dsp:spPr>
        <a:xfrm>
          <a:off x="76706" y="920473"/>
          <a:ext cx="1511262" cy="613648"/>
        </a:xfrm>
        <a:prstGeom prst="roundRect">
          <a:avLst>
            <a:gd name="adj" fmla="val 10000"/>
          </a:avLst>
        </a:prstGeom>
        <a:blipFill rotWithShape="0">
          <a:blip xmlns:r="http://schemas.openxmlformats.org/officeDocument/2006/relationships" r:embed="rId1"/>
          <a:stretch>
            <a:fillRect/>
          </a:stretch>
        </a:blip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88DF72A5-A5C4-E648-899A-4981EE294982}">
      <dsp:nvSpPr>
        <dsp:cNvPr id="0" name=""/>
        <dsp:cNvSpPr/>
      </dsp:nvSpPr>
      <dsp:spPr>
        <a:xfrm>
          <a:off x="0" y="1687534"/>
          <a:ext cx="7556313" cy="767061"/>
        </a:xfrm>
        <a:prstGeom prst="roundRect">
          <a:avLst>
            <a:gd name="adj" fmla="val 1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lang="fr-FR" sz="2500" kern="1200" dirty="0"/>
            <a:t>DES ASSUREURS</a:t>
          </a:r>
        </a:p>
      </dsp:txBody>
      <dsp:txXfrm>
        <a:off x="1587968" y="1687534"/>
        <a:ext cx="5968344" cy="767061"/>
      </dsp:txXfrm>
    </dsp:sp>
    <dsp:sp modelId="{90E5B43A-3E44-064E-AA43-4D918DA64D65}">
      <dsp:nvSpPr>
        <dsp:cNvPr id="0" name=""/>
        <dsp:cNvSpPr/>
      </dsp:nvSpPr>
      <dsp:spPr>
        <a:xfrm>
          <a:off x="76706" y="1764240"/>
          <a:ext cx="1511262" cy="613648"/>
        </a:xfrm>
        <a:prstGeom prst="roundRect">
          <a:avLst>
            <a:gd name="adj" fmla="val 10000"/>
          </a:avLst>
        </a:prstGeom>
        <a:blipFill rotWithShape="0">
          <a:blip xmlns:r="http://schemas.openxmlformats.org/officeDocument/2006/relationships" r:embed="rId1"/>
          <a:stretch>
            <a:fillRect/>
          </a:stretch>
        </a:blip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73FDEBCF-6B41-EE4D-8044-086039AB5407}">
      <dsp:nvSpPr>
        <dsp:cNvPr id="0" name=""/>
        <dsp:cNvSpPr/>
      </dsp:nvSpPr>
      <dsp:spPr>
        <a:xfrm>
          <a:off x="0" y="2531301"/>
          <a:ext cx="7556313" cy="767061"/>
        </a:xfrm>
        <a:prstGeom prst="roundRect">
          <a:avLst>
            <a:gd name="adj" fmla="val 1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lang="fr-FR" sz="2500" kern="1200" dirty="0"/>
            <a:t>DES GRANDES ENTREPRISES</a:t>
          </a:r>
        </a:p>
      </dsp:txBody>
      <dsp:txXfrm>
        <a:off x="1587968" y="2531301"/>
        <a:ext cx="5968344" cy="767061"/>
      </dsp:txXfrm>
    </dsp:sp>
    <dsp:sp modelId="{0DF1B32B-43FE-3445-8D2C-A61AC9F3E6AE}">
      <dsp:nvSpPr>
        <dsp:cNvPr id="0" name=""/>
        <dsp:cNvSpPr/>
      </dsp:nvSpPr>
      <dsp:spPr>
        <a:xfrm>
          <a:off x="76706" y="2608007"/>
          <a:ext cx="1511262" cy="613648"/>
        </a:xfrm>
        <a:prstGeom prst="roundRect">
          <a:avLst>
            <a:gd name="adj" fmla="val 10000"/>
          </a:avLst>
        </a:prstGeom>
        <a:blipFill rotWithShape="0">
          <a:blip xmlns:r="http://schemas.openxmlformats.org/officeDocument/2006/relationships" r:embed="rId1"/>
          <a:stretch>
            <a:fillRect/>
          </a:stretch>
        </a:blip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489CB8E-2FB4-344D-A9D4-C62ED63BA372}">
      <dsp:nvSpPr>
        <dsp:cNvPr id="0" name=""/>
        <dsp:cNvSpPr/>
      </dsp:nvSpPr>
      <dsp:spPr>
        <a:xfrm>
          <a:off x="0" y="3375068"/>
          <a:ext cx="7556313" cy="767061"/>
        </a:xfrm>
        <a:prstGeom prst="roundRect">
          <a:avLst>
            <a:gd name="adj" fmla="val 1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lang="fr-FR" sz="2500" kern="1200" dirty="0"/>
            <a:t>DES PARTICULIERS</a:t>
          </a:r>
        </a:p>
      </dsp:txBody>
      <dsp:txXfrm>
        <a:off x="1587968" y="3375068"/>
        <a:ext cx="5968344" cy="767061"/>
      </dsp:txXfrm>
    </dsp:sp>
    <dsp:sp modelId="{5E6FCCB8-9ED5-4A4C-AB5B-D8F7C4C833EF}">
      <dsp:nvSpPr>
        <dsp:cNvPr id="0" name=""/>
        <dsp:cNvSpPr/>
      </dsp:nvSpPr>
      <dsp:spPr>
        <a:xfrm>
          <a:off x="76706" y="3451774"/>
          <a:ext cx="1511262" cy="613648"/>
        </a:xfrm>
        <a:prstGeom prst="roundRect">
          <a:avLst>
            <a:gd name="adj" fmla="val 10000"/>
          </a:avLst>
        </a:prstGeom>
        <a:blipFill rotWithShape="0">
          <a:blip xmlns:r="http://schemas.openxmlformats.org/officeDocument/2006/relationships" r:embed="rId1"/>
          <a:stretch>
            <a:fillRect/>
          </a:stretch>
        </a:blip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A26FA21-A782-459B-929D-A992425D8970}">
      <dsp:nvSpPr>
        <dsp:cNvPr id="0" name=""/>
        <dsp:cNvSpPr/>
      </dsp:nvSpPr>
      <dsp:spPr>
        <a:xfrm>
          <a:off x="0" y="0"/>
          <a:ext cx="7358114" cy="1050922"/>
        </a:xfrm>
        <a:prstGeom prst="roundRect">
          <a:avLst>
            <a:gd name="adj" fmla="val 10000"/>
          </a:avLst>
        </a:prstGeom>
        <a:solidFill>
          <a:schemeClr val="accent4">
            <a:hueOff val="0"/>
            <a:satOff val="0"/>
            <a:lumOff val="0"/>
            <a:alphaOff val="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fr-FR" sz="1800" kern="1200" dirty="0">
              <a:latin typeface="Arial" pitchFamily="34" charset="0"/>
              <a:cs typeface="Arial" pitchFamily="34" charset="0"/>
            </a:rPr>
            <a:t>1 - Les évacuations sanitaires et l</a:t>
          </a:r>
          <a:r>
            <a:rPr lang="fr-FR" altLang="fr-FR" sz="1800" kern="1200" dirty="0">
              <a:latin typeface="Arial" pitchFamily="34" charset="0"/>
              <a:cs typeface="Arial" pitchFamily="34" charset="0"/>
            </a:rPr>
            <a:t>’</a:t>
          </a:r>
          <a:r>
            <a:rPr lang="fr-FR" sz="1800" kern="1200" dirty="0">
              <a:latin typeface="Arial" pitchFamily="34" charset="0"/>
              <a:cs typeface="Arial" pitchFamily="34" charset="0"/>
            </a:rPr>
            <a:t>accompagnement de patients en soins à l</a:t>
          </a:r>
          <a:r>
            <a:rPr lang="fr-FR" altLang="fr-FR" sz="1800" kern="1200" dirty="0">
              <a:latin typeface="Arial" pitchFamily="34" charset="0"/>
              <a:cs typeface="Arial" pitchFamily="34" charset="0"/>
            </a:rPr>
            <a:t>’</a:t>
          </a:r>
          <a:r>
            <a:rPr lang="fr-FR" sz="1800" kern="1200" dirty="0">
              <a:latin typeface="Arial" pitchFamily="34" charset="0"/>
              <a:cs typeface="Arial" pitchFamily="34" charset="0"/>
            </a:rPr>
            <a:t>étranger</a:t>
          </a:r>
        </a:p>
      </dsp:txBody>
      <dsp:txXfrm>
        <a:off x="1530496" y="0"/>
        <a:ext cx="5827617" cy="1050922"/>
      </dsp:txXfrm>
    </dsp:sp>
    <dsp:sp modelId="{26FD93FF-FB83-4465-A904-20CA44F5DDBB}">
      <dsp:nvSpPr>
        <dsp:cNvPr id="0" name=""/>
        <dsp:cNvSpPr/>
      </dsp:nvSpPr>
      <dsp:spPr>
        <a:xfrm>
          <a:off x="58873" y="289967"/>
          <a:ext cx="1471622" cy="470988"/>
        </a:xfrm>
        <a:prstGeom prst="roundRect">
          <a:avLst>
            <a:gd name="adj" fmla="val 10000"/>
          </a:avLst>
        </a:prstGeom>
        <a:blipFill rotWithShape="0">
          <a:blip xmlns:r="http://schemas.openxmlformats.org/officeDocument/2006/relationships" r:embed="rId1"/>
          <a:stretch>
            <a:fillRect/>
          </a:stretch>
        </a:blip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4B7E01C9-FF43-4A01-A91E-35FE74F6CA5B}">
      <dsp:nvSpPr>
        <dsp:cNvPr id="0" name=""/>
        <dsp:cNvSpPr/>
      </dsp:nvSpPr>
      <dsp:spPr>
        <a:xfrm>
          <a:off x="0" y="1109796"/>
          <a:ext cx="7358114" cy="1733143"/>
        </a:xfrm>
        <a:prstGeom prst="roundRect">
          <a:avLst>
            <a:gd name="adj" fmla="val 10000"/>
          </a:avLst>
        </a:prstGeom>
        <a:solidFill>
          <a:schemeClr val="accent4">
            <a:hueOff val="406013"/>
            <a:satOff val="-7024"/>
            <a:lumOff val="-1503"/>
            <a:alphaOff val="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fr-FR" sz="2000" kern="1200" dirty="0">
              <a:solidFill>
                <a:srgbClr val="FFFF00"/>
              </a:solidFill>
              <a:latin typeface="Arial" pitchFamily="34" charset="0"/>
              <a:cs typeface="Arial" pitchFamily="34" charset="0"/>
            </a:rPr>
            <a:t>2 - La distribution de produits et d</a:t>
          </a:r>
          <a:r>
            <a:rPr lang="fr-FR" altLang="fr-FR" sz="2000" kern="1200" dirty="0">
              <a:solidFill>
                <a:srgbClr val="FFFF00"/>
              </a:solidFill>
              <a:latin typeface="Arial" pitchFamily="34" charset="0"/>
              <a:cs typeface="Arial" pitchFamily="34" charset="0"/>
            </a:rPr>
            <a:t>’</a:t>
          </a:r>
          <a:r>
            <a:rPr lang="fr-FR" sz="2000" kern="1200" dirty="0">
              <a:solidFill>
                <a:srgbClr val="FFFF00"/>
              </a:solidFill>
              <a:latin typeface="Arial" pitchFamily="34" charset="0"/>
              <a:cs typeface="Arial" pitchFamily="34" charset="0"/>
            </a:rPr>
            <a:t>équipements médicaux,  pharmaceutiques et parapharmaceutiques</a:t>
          </a:r>
        </a:p>
      </dsp:txBody>
      <dsp:txXfrm>
        <a:off x="1530496" y="1109796"/>
        <a:ext cx="5827617" cy="1733143"/>
      </dsp:txXfrm>
    </dsp:sp>
    <dsp:sp modelId="{F22CA525-0979-495D-A0D6-822A44660726}">
      <dsp:nvSpPr>
        <dsp:cNvPr id="0" name=""/>
        <dsp:cNvSpPr/>
      </dsp:nvSpPr>
      <dsp:spPr>
        <a:xfrm>
          <a:off x="58873" y="1309262"/>
          <a:ext cx="1471622" cy="1334211"/>
        </a:xfrm>
        <a:prstGeom prst="roundRect">
          <a:avLst>
            <a:gd name="adj" fmla="val 10000"/>
          </a:avLst>
        </a:prstGeom>
        <a:blipFill rotWithShape="0">
          <a:blip xmlns:r="http://schemas.openxmlformats.org/officeDocument/2006/relationships" r:embed="rId2"/>
          <a:stretch>
            <a:fillRect/>
          </a:stretch>
        </a:blip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93D40C74-CAFF-43BE-9A20-7EA323099D6B}">
      <dsp:nvSpPr>
        <dsp:cNvPr id="0" name=""/>
        <dsp:cNvSpPr/>
      </dsp:nvSpPr>
      <dsp:spPr>
        <a:xfrm>
          <a:off x="0" y="2901813"/>
          <a:ext cx="7358114" cy="588735"/>
        </a:xfrm>
        <a:prstGeom prst="roundRect">
          <a:avLst>
            <a:gd name="adj" fmla="val 10000"/>
          </a:avLst>
        </a:prstGeom>
        <a:solidFill>
          <a:schemeClr val="accent4">
            <a:hueOff val="812026"/>
            <a:satOff val="-14048"/>
            <a:lumOff val="-3007"/>
            <a:alphaOff val="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fr-FR" sz="1800" kern="1200" dirty="0">
              <a:latin typeface="Arial" pitchFamily="34" charset="0"/>
              <a:cs typeface="Arial" pitchFamily="34" charset="0"/>
            </a:rPr>
            <a:t>3 - L</a:t>
          </a:r>
          <a:r>
            <a:rPr lang="fr-FR" altLang="fr-FR" sz="1800" kern="1200" dirty="0">
              <a:latin typeface="Arial" pitchFamily="34" charset="0"/>
              <a:cs typeface="Arial" pitchFamily="34" charset="0"/>
            </a:rPr>
            <a:t>’</a:t>
          </a:r>
          <a:r>
            <a:rPr lang="fr-FR" sz="1800" kern="1200" dirty="0">
              <a:latin typeface="Arial" pitchFamily="34" charset="0"/>
              <a:cs typeface="Arial" pitchFamily="34" charset="0"/>
            </a:rPr>
            <a:t>ingénierie et la formation dans les domaines de la santé.</a:t>
          </a:r>
        </a:p>
      </dsp:txBody>
      <dsp:txXfrm>
        <a:off x="1530496" y="2901813"/>
        <a:ext cx="5827617" cy="588735"/>
      </dsp:txXfrm>
    </dsp:sp>
    <dsp:sp modelId="{C7828318-044F-46F9-90A0-F4DB40739EEF}">
      <dsp:nvSpPr>
        <dsp:cNvPr id="0" name=""/>
        <dsp:cNvSpPr/>
      </dsp:nvSpPr>
      <dsp:spPr>
        <a:xfrm>
          <a:off x="58873" y="2960686"/>
          <a:ext cx="1471622" cy="470988"/>
        </a:xfrm>
        <a:prstGeom prst="roundRect">
          <a:avLst>
            <a:gd name="adj" fmla="val 10000"/>
          </a:avLst>
        </a:prstGeom>
        <a:blipFill rotWithShape="0">
          <a:blip xmlns:r="http://schemas.openxmlformats.org/officeDocument/2006/relationships" r:embed="rId3"/>
          <a:stretch>
            <a:fillRect/>
          </a:stretch>
        </a:blip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8F22AB05-9E64-4EEF-A07A-5EA8FC5F0FBE}">
      <dsp:nvSpPr>
        <dsp:cNvPr id="0" name=""/>
        <dsp:cNvSpPr/>
      </dsp:nvSpPr>
      <dsp:spPr>
        <a:xfrm>
          <a:off x="0" y="3549422"/>
          <a:ext cx="7358114" cy="588735"/>
        </a:xfrm>
        <a:prstGeom prst="roundRect">
          <a:avLst>
            <a:gd name="adj" fmla="val 10000"/>
          </a:avLst>
        </a:prstGeom>
        <a:solidFill>
          <a:schemeClr val="accent4">
            <a:hueOff val="1218040"/>
            <a:satOff val="-21072"/>
            <a:lumOff val="-4510"/>
            <a:alphaOff val="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fr-FR" sz="1800" kern="1200" dirty="0">
              <a:latin typeface="Arial" pitchFamily="34" charset="0"/>
              <a:cs typeface="Arial" pitchFamily="34" charset="0"/>
            </a:rPr>
            <a:t>4 - La gestion hospitalière et l</a:t>
          </a:r>
          <a:r>
            <a:rPr lang="fr-FR" altLang="fr-FR" sz="1800" kern="1200" dirty="0">
              <a:latin typeface="Arial" pitchFamily="34" charset="0"/>
              <a:cs typeface="Arial" pitchFamily="34" charset="0"/>
            </a:rPr>
            <a:t>’</a:t>
          </a:r>
          <a:r>
            <a:rPr lang="fr-FR" sz="1800" kern="1200" dirty="0">
              <a:latin typeface="Arial" pitchFamily="34" charset="0"/>
              <a:cs typeface="Arial" pitchFamily="34" charset="0"/>
            </a:rPr>
            <a:t>investissement </a:t>
          </a:r>
        </a:p>
      </dsp:txBody>
      <dsp:txXfrm>
        <a:off x="1530496" y="3549422"/>
        <a:ext cx="5827617" cy="588735"/>
      </dsp:txXfrm>
    </dsp:sp>
    <dsp:sp modelId="{024B4928-F719-4DC8-A713-D67FBC48561F}">
      <dsp:nvSpPr>
        <dsp:cNvPr id="0" name=""/>
        <dsp:cNvSpPr/>
      </dsp:nvSpPr>
      <dsp:spPr>
        <a:xfrm>
          <a:off x="58873" y="3608295"/>
          <a:ext cx="1471622" cy="470988"/>
        </a:xfrm>
        <a:prstGeom prst="roundRect">
          <a:avLst>
            <a:gd name="adj" fmla="val 10000"/>
          </a:avLst>
        </a:prstGeom>
        <a:blipFill rotWithShape="0">
          <a:blip xmlns:r="http://schemas.openxmlformats.org/officeDocument/2006/relationships" r:embed="rId4"/>
          <a:stretch>
            <a:fillRect/>
          </a:stretch>
        </a:blip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A26FA21-A782-459B-929D-A992425D8970}">
      <dsp:nvSpPr>
        <dsp:cNvPr id="0" name=""/>
        <dsp:cNvSpPr/>
      </dsp:nvSpPr>
      <dsp:spPr>
        <a:xfrm>
          <a:off x="0" y="0"/>
          <a:ext cx="7358114" cy="778423"/>
        </a:xfrm>
        <a:prstGeom prst="roundRect">
          <a:avLst>
            <a:gd name="adj" fmla="val 10000"/>
          </a:avLst>
        </a:prstGeom>
        <a:solidFill>
          <a:schemeClr val="accent4">
            <a:hueOff val="0"/>
            <a:satOff val="0"/>
            <a:lumOff val="0"/>
            <a:alphaOff val="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fr-FR" sz="1800" kern="1200" dirty="0">
              <a:latin typeface="Arial" pitchFamily="34" charset="0"/>
              <a:cs typeface="Arial" pitchFamily="34" charset="0"/>
            </a:rPr>
            <a:t>1 - Les évacuations sanitaires et l</a:t>
          </a:r>
          <a:r>
            <a:rPr lang="fr-FR" altLang="fr-FR" sz="1800" kern="1200" dirty="0">
              <a:latin typeface="Arial" pitchFamily="34" charset="0"/>
              <a:cs typeface="Arial" pitchFamily="34" charset="0"/>
            </a:rPr>
            <a:t>’</a:t>
          </a:r>
          <a:r>
            <a:rPr lang="fr-FR" sz="1800" kern="1200" dirty="0">
              <a:latin typeface="Arial" pitchFamily="34" charset="0"/>
              <a:cs typeface="Arial" pitchFamily="34" charset="0"/>
            </a:rPr>
            <a:t>accompagnement de patients en soins à l</a:t>
          </a:r>
          <a:r>
            <a:rPr lang="fr-FR" altLang="fr-FR" sz="1800" kern="1200" dirty="0">
              <a:latin typeface="Arial" pitchFamily="34" charset="0"/>
              <a:cs typeface="Arial" pitchFamily="34" charset="0"/>
            </a:rPr>
            <a:t>’</a:t>
          </a:r>
          <a:r>
            <a:rPr lang="fr-FR" sz="1800" kern="1200" dirty="0">
              <a:latin typeface="Arial" pitchFamily="34" charset="0"/>
              <a:cs typeface="Arial" pitchFamily="34" charset="0"/>
            </a:rPr>
            <a:t>étranger</a:t>
          </a:r>
        </a:p>
      </dsp:txBody>
      <dsp:txXfrm>
        <a:off x="1549465" y="0"/>
        <a:ext cx="5808648" cy="778423"/>
      </dsp:txXfrm>
    </dsp:sp>
    <dsp:sp modelId="{26FD93FF-FB83-4465-A904-20CA44F5DDBB}">
      <dsp:nvSpPr>
        <dsp:cNvPr id="0" name=""/>
        <dsp:cNvSpPr/>
      </dsp:nvSpPr>
      <dsp:spPr>
        <a:xfrm>
          <a:off x="77842" y="77842"/>
          <a:ext cx="1471622" cy="622738"/>
        </a:xfrm>
        <a:prstGeom prst="roundRect">
          <a:avLst>
            <a:gd name="adj" fmla="val 10000"/>
          </a:avLst>
        </a:prstGeom>
        <a:blipFill rotWithShape="0">
          <a:blip xmlns:r="http://schemas.openxmlformats.org/officeDocument/2006/relationships" r:embed="rId1"/>
          <a:stretch>
            <a:fillRect/>
          </a:stretch>
        </a:blip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4B7E01C9-FF43-4A01-A91E-35FE74F6CA5B}">
      <dsp:nvSpPr>
        <dsp:cNvPr id="0" name=""/>
        <dsp:cNvSpPr/>
      </dsp:nvSpPr>
      <dsp:spPr>
        <a:xfrm>
          <a:off x="0" y="856265"/>
          <a:ext cx="7358114" cy="778423"/>
        </a:xfrm>
        <a:prstGeom prst="roundRect">
          <a:avLst>
            <a:gd name="adj" fmla="val 10000"/>
          </a:avLst>
        </a:prstGeom>
        <a:solidFill>
          <a:schemeClr val="accent4">
            <a:hueOff val="406013"/>
            <a:satOff val="-7024"/>
            <a:lumOff val="-1503"/>
            <a:alphaOff val="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fr-FR" sz="1800" kern="1200" dirty="0">
              <a:latin typeface="Arial" pitchFamily="34" charset="0"/>
              <a:cs typeface="Arial" pitchFamily="34" charset="0"/>
            </a:rPr>
            <a:t>2 - La distribution de produits et d</a:t>
          </a:r>
          <a:r>
            <a:rPr lang="fr-FR" altLang="fr-FR" sz="1800" kern="1200" dirty="0">
              <a:latin typeface="Arial" pitchFamily="34" charset="0"/>
              <a:cs typeface="Arial" pitchFamily="34" charset="0"/>
            </a:rPr>
            <a:t>’</a:t>
          </a:r>
          <a:r>
            <a:rPr lang="fr-FR" sz="1800" kern="1200" dirty="0">
              <a:latin typeface="Arial" pitchFamily="34" charset="0"/>
              <a:cs typeface="Arial" pitchFamily="34" charset="0"/>
            </a:rPr>
            <a:t>équipements médicaux,  pharmaceutiques et parapharmaceutiques</a:t>
          </a:r>
        </a:p>
      </dsp:txBody>
      <dsp:txXfrm>
        <a:off x="1549465" y="856265"/>
        <a:ext cx="5808648" cy="778423"/>
      </dsp:txXfrm>
    </dsp:sp>
    <dsp:sp modelId="{F22CA525-0979-495D-A0D6-822A44660726}">
      <dsp:nvSpPr>
        <dsp:cNvPr id="0" name=""/>
        <dsp:cNvSpPr/>
      </dsp:nvSpPr>
      <dsp:spPr>
        <a:xfrm>
          <a:off x="77842" y="934107"/>
          <a:ext cx="1471622" cy="622738"/>
        </a:xfrm>
        <a:prstGeom prst="roundRect">
          <a:avLst>
            <a:gd name="adj" fmla="val 10000"/>
          </a:avLst>
        </a:prstGeom>
        <a:blipFill rotWithShape="0">
          <a:blip xmlns:r="http://schemas.openxmlformats.org/officeDocument/2006/relationships" r:embed="rId2"/>
          <a:stretch>
            <a:fillRect/>
          </a:stretch>
        </a:blip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93D40C74-CAFF-43BE-9A20-7EA323099D6B}">
      <dsp:nvSpPr>
        <dsp:cNvPr id="0" name=""/>
        <dsp:cNvSpPr/>
      </dsp:nvSpPr>
      <dsp:spPr>
        <a:xfrm>
          <a:off x="0" y="1712530"/>
          <a:ext cx="7358114" cy="1431247"/>
        </a:xfrm>
        <a:prstGeom prst="roundRect">
          <a:avLst>
            <a:gd name="adj" fmla="val 10000"/>
          </a:avLst>
        </a:prstGeom>
        <a:solidFill>
          <a:schemeClr val="accent4">
            <a:hueOff val="812026"/>
            <a:satOff val="-14048"/>
            <a:lumOff val="-3007"/>
            <a:alphaOff val="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fr-FR" sz="2400" kern="1200" dirty="0">
              <a:solidFill>
                <a:srgbClr val="FFFF00"/>
              </a:solidFill>
              <a:latin typeface="Arial" pitchFamily="34" charset="0"/>
              <a:cs typeface="Arial" pitchFamily="34" charset="0"/>
            </a:rPr>
            <a:t>3 - L</a:t>
          </a:r>
          <a:r>
            <a:rPr lang="fr-FR" altLang="fr-FR" sz="2400" kern="1200" dirty="0">
              <a:solidFill>
                <a:srgbClr val="FFFF00"/>
              </a:solidFill>
              <a:latin typeface="Arial" pitchFamily="34" charset="0"/>
              <a:cs typeface="Arial" pitchFamily="34" charset="0"/>
            </a:rPr>
            <a:t>’</a:t>
          </a:r>
          <a:r>
            <a:rPr lang="fr-FR" sz="2400" kern="1200" dirty="0">
              <a:solidFill>
                <a:srgbClr val="FFFF00"/>
              </a:solidFill>
              <a:latin typeface="Arial" pitchFamily="34" charset="0"/>
              <a:cs typeface="Arial" pitchFamily="34" charset="0"/>
            </a:rPr>
            <a:t>ingénierie et la formation dans les domaines de la santé.</a:t>
          </a:r>
        </a:p>
      </dsp:txBody>
      <dsp:txXfrm>
        <a:off x="1549465" y="1712530"/>
        <a:ext cx="5808648" cy="1431247"/>
      </dsp:txXfrm>
    </dsp:sp>
    <dsp:sp modelId="{C7828318-044F-46F9-90A0-F4DB40739EEF}">
      <dsp:nvSpPr>
        <dsp:cNvPr id="0" name=""/>
        <dsp:cNvSpPr/>
      </dsp:nvSpPr>
      <dsp:spPr>
        <a:xfrm>
          <a:off x="77842" y="2116785"/>
          <a:ext cx="1471622" cy="622738"/>
        </a:xfrm>
        <a:prstGeom prst="roundRect">
          <a:avLst>
            <a:gd name="adj" fmla="val 10000"/>
          </a:avLst>
        </a:prstGeom>
        <a:blipFill rotWithShape="0">
          <a:blip xmlns:r="http://schemas.openxmlformats.org/officeDocument/2006/relationships" r:embed="rId3"/>
          <a:stretch>
            <a:fillRect/>
          </a:stretch>
        </a:blip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8F22AB05-9E64-4EEF-A07A-5EA8FC5F0FBE}">
      <dsp:nvSpPr>
        <dsp:cNvPr id="0" name=""/>
        <dsp:cNvSpPr/>
      </dsp:nvSpPr>
      <dsp:spPr>
        <a:xfrm>
          <a:off x="0" y="3221620"/>
          <a:ext cx="7358114" cy="778423"/>
        </a:xfrm>
        <a:prstGeom prst="roundRect">
          <a:avLst>
            <a:gd name="adj" fmla="val 10000"/>
          </a:avLst>
        </a:prstGeom>
        <a:solidFill>
          <a:schemeClr val="accent4">
            <a:hueOff val="1218040"/>
            <a:satOff val="-21072"/>
            <a:lumOff val="-4510"/>
            <a:alphaOff val="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fr-FR" sz="1800" kern="1200" dirty="0">
              <a:latin typeface="Arial" pitchFamily="34" charset="0"/>
              <a:cs typeface="Arial" pitchFamily="34" charset="0"/>
            </a:rPr>
            <a:t>4 - La gestion hospitalière et l</a:t>
          </a:r>
          <a:r>
            <a:rPr lang="fr-FR" altLang="fr-FR" sz="1800" kern="1200" dirty="0">
              <a:latin typeface="Arial" pitchFamily="34" charset="0"/>
              <a:cs typeface="Arial" pitchFamily="34" charset="0"/>
            </a:rPr>
            <a:t>’</a:t>
          </a:r>
          <a:r>
            <a:rPr lang="fr-FR" sz="1800" kern="1200" dirty="0">
              <a:latin typeface="Arial" pitchFamily="34" charset="0"/>
              <a:cs typeface="Arial" pitchFamily="34" charset="0"/>
            </a:rPr>
            <a:t>investissement </a:t>
          </a:r>
        </a:p>
      </dsp:txBody>
      <dsp:txXfrm>
        <a:off x="1549465" y="3221620"/>
        <a:ext cx="5808648" cy="778423"/>
      </dsp:txXfrm>
    </dsp:sp>
    <dsp:sp modelId="{024B4928-F719-4DC8-A713-D67FBC48561F}">
      <dsp:nvSpPr>
        <dsp:cNvPr id="0" name=""/>
        <dsp:cNvSpPr/>
      </dsp:nvSpPr>
      <dsp:spPr>
        <a:xfrm>
          <a:off x="77842" y="3299462"/>
          <a:ext cx="1471622" cy="622738"/>
        </a:xfrm>
        <a:prstGeom prst="roundRect">
          <a:avLst>
            <a:gd name="adj" fmla="val 10000"/>
          </a:avLst>
        </a:prstGeom>
        <a:blipFill rotWithShape="0">
          <a:blip xmlns:r="http://schemas.openxmlformats.org/officeDocument/2006/relationships" r:embed="rId4"/>
          <a:stretch>
            <a:fillRect/>
          </a:stretch>
        </a:blip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A26FA21-A782-459B-929D-A992425D8970}">
      <dsp:nvSpPr>
        <dsp:cNvPr id="0" name=""/>
        <dsp:cNvSpPr/>
      </dsp:nvSpPr>
      <dsp:spPr>
        <a:xfrm>
          <a:off x="0" y="0"/>
          <a:ext cx="7358114" cy="719821"/>
        </a:xfrm>
        <a:prstGeom prst="roundRect">
          <a:avLst>
            <a:gd name="adj" fmla="val 10000"/>
          </a:avLst>
        </a:prstGeom>
        <a:solidFill>
          <a:schemeClr val="accent4">
            <a:hueOff val="0"/>
            <a:satOff val="0"/>
            <a:lumOff val="0"/>
            <a:alphaOff val="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fr-FR" sz="1800" kern="1200" dirty="0">
              <a:latin typeface="Arial" pitchFamily="34" charset="0"/>
              <a:cs typeface="Arial" pitchFamily="34" charset="0"/>
            </a:rPr>
            <a:t>1 - Les évacuations sanitaires et l</a:t>
          </a:r>
          <a:r>
            <a:rPr lang="fr-FR" altLang="fr-FR" sz="1800" kern="1200" dirty="0">
              <a:latin typeface="Arial" pitchFamily="34" charset="0"/>
              <a:cs typeface="Arial" pitchFamily="34" charset="0"/>
            </a:rPr>
            <a:t>’</a:t>
          </a:r>
          <a:r>
            <a:rPr lang="fr-FR" sz="1800" kern="1200" dirty="0">
              <a:latin typeface="Arial" pitchFamily="34" charset="0"/>
              <a:cs typeface="Arial" pitchFamily="34" charset="0"/>
            </a:rPr>
            <a:t>accompagnement de patients en soins à l</a:t>
          </a:r>
          <a:r>
            <a:rPr lang="fr-FR" altLang="fr-FR" sz="1800" kern="1200" dirty="0">
              <a:latin typeface="Arial" pitchFamily="34" charset="0"/>
              <a:cs typeface="Arial" pitchFamily="34" charset="0"/>
            </a:rPr>
            <a:t>’</a:t>
          </a:r>
          <a:r>
            <a:rPr lang="fr-FR" sz="1800" kern="1200" dirty="0">
              <a:latin typeface="Arial" pitchFamily="34" charset="0"/>
              <a:cs typeface="Arial" pitchFamily="34" charset="0"/>
            </a:rPr>
            <a:t>étranger</a:t>
          </a:r>
        </a:p>
      </dsp:txBody>
      <dsp:txXfrm>
        <a:off x="1543604" y="0"/>
        <a:ext cx="5814509" cy="719821"/>
      </dsp:txXfrm>
    </dsp:sp>
    <dsp:sp modelId="{26FD93FF-FB83-4465-A904-20CA44F5DDBB}">
      <dsp:nvSpPr>
        <dsp:cNvPr id="0" name=""/>
        <dsp:cNvSpPr/>
      </dsp:nvSpPr>
      <dsp:spPr>
        <a:xfrm>
          <a:off x="71982" y="71982"/>
          <a:ext cx="1471622" cy="575857"/>
        </a:xfrm>
        <a:prstGeom prst="roundRect">
          <a:avLst>
            <a:gd name="adj" fmla="val 10000"/>
          </a:avLst>
        </a:prstGeom>
        <a:blipFill rotWithShape="0">
          <a:blip xmlns:r="http://schemas.openxmlformats.org/officeDocument/2006/relationships" r:embed="rId1"/>
          <a:stretch>
            <a:fillRect/>
          </a:stretch>
        </a:blip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4B7E01C9-FF43-4A01-A91E-35FE74F6CA5B}">
      <dsp:nvSpPr>
        <dsp:cNvPr id="0" name=""/>
        <dsp:cNvSpPr/>
      </dsp:nvSpPr>
      <dsp:spPr>
        <a:xfrm>
          <a:off x="0" y="791803"/>
          <a:ext cx="7358114" cy="719821"/>
        </a:xfrm>
        <a:prstGeom prst="roundRect">
          <a:avLst>
            <a:gd name="adj" fmla="val 10000"/>
          </a:avLst>
        </a:prstGeom>
        <a:solidFill>
          <a:schemeClr val="accent4">
            <a:hueOff val="406013"/>
            <a:satOff val="-7024"/>
            <a:lumOff val="-1503"/>
            <a:alphaOff val="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fr-FR" sz="1800" kern="1200" dirty="0">
              <a:latin typeface="Arial" pitchFamily="34" charset="0"/>
              <a:cs typeface="Arial" pitchFamily="34" charset="0"/>
            </a:rPr>
            <a:t>2 - La distribution de produits et d</a:t>
          </a:r>
          <a:r>
            <a:rPr lang="fr-FR" altLang="fr-FR" sz="1800" kern="1200" dirty="0">
              <a:latin typeface="Arial" pitchFamily="34" charset="0"/>
              <a:cs typeface="Arial" pitchFamily="34" charset="0"/>
            </a:rPr>
            <a:t>’</a:t>
          </a:r>
          <a:r>
            <a:rPr lang="fr-FR" sz="1800" kern="1200" dirty="0">
              <a:latin typeface="Arial" pitchFamily="34" charset="0"/>
              <a:cs typeface="Arial" pitchFamily="34" charset="0"/>
            </a:rPr>
            <a:t>équipements médicaux,  pharmaceutiques et parapharmaceutiques</a:t>
          </a:r>
        </a:p>
      </dsp:txBody>
      <dsp:txXfrm>
        <a:off x="1543604" y="791803"/>
        <a:ext cx="5814509" cy="719821"/>
      </dsp:txXfrm>
    </dsp:sp>
    <dsp:sp modelId="{F22CA525-0979-495D-A0D6-822A44660726}">
      <dsp:nvSpPr>
        <dsp:cNvPr id="0" name=""/>
        <dsp:cNvSpPr/>
      </dsp:nvSpPr>
      <dsp:spPr>
        <a:xfrm>
          <a:off x="71982" y="863785"/>
          <a:ext cx="1471622" cy="575857"/>
        </a:xfrm>
        <a:prstGeom prst="roundRect">
          <a:avLst>
            <a:gd name="adj" fmla="val 10000"/>
          </a:avLst>
        </a:prstGeom>
        <a:blipFill rotWithShape="0">
          <a:blip xmlns:r="http://schemas.openxmlformats.org/officeDocument/2006/relationships" r:embed="rId2"/>
          <a:stretch>
            <a:fillRect/>
          </a:stretch>
        </a:blip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93D40C74-CAFF-43BE-9A20-7EA323099D6B}">
      <dsp:nvSpPr>
        <dsp:cNvPr id="0" name=""/>
        <dsp:cNvSpPr/>
      </dsp:nvSpPr>
      <dsp:spPr>
        <a:xfrm>
          <a:off x="0" y="1583607"/>
          <a:ext cx="7358114" cy="719821"/>
        </a:xfrm>
        <a:prstGeom prst="roundRect">
          <a:avLst>
            <a:gd name="adj" fmla="val 10000"/>
          </a:avLst>
        </a:prstGeom>
        <a:solidFill>
          <a:schemeClr val="accent4">
            <a:hueOff val="812026"/>
            <a:satOff val="-14048"/>
            <a:lumOff val="-3007"/>
            <a:alphaOff val="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fr-FR" sz="1800" kern="1200" dirty="0">
              <a:latin typeface="Arial" pitchFamily="34" charset="0"/>
              <a:cs typeface="Arial" pitchFamily="34" charset="0"/>
            </a:rPr>
            <a:t>3 - L</a:t>
          </a:r>
          <a:r>
            <a:rPr lang="fr-FR" altLang="fr-FR" sz="1800" kern="1200" dirty="0">
              <a:latin typeface="Arial" pitchFamily="34" charset="0"/>
              <a:cs typeface="Arial" pitchFamily="34" charset="0"/>
            </a:rPr>
            <a:t>’</a:t>
          </a:r>
          <a:r>
            <a:rPr lang="fr-FR" sz="1800" kern="1200" dirty="0">
              <a:latin typeface="Arial" pitchFamily="34" charset="0"/>
              <a:cs typeface="Arial" pitchFamily="34" charset="0"/>
            </a:rPr>
            <a:t>ingénierie et la formation dans les domaines de la santé.</a:t>
          </a:r>
        </a:p>
      </dsp:txBody>
      <dsp:txXfrm>
        <a:off x="1543604" y="1583607"/>
        <a:ext cx="5814509" cy="719821"/>
      </dsp:txXfrm>
    </dsp:sp>
    <dsp:sp modelId="{C7828318-044F-46F9-90A0-F4DB40739EEF}">
      <dsp:nvSpPr>
        <dsp:cNvPr id="0" name=""/>
        <dsp:cNvSpPr/>
      </dsp:nvSpPr>
      <dsp:spPr>
        <a:xfrm>
          <a:off x="71982" y="1655589"/>
          <a:ext cx="1471622" cy="575857"/>
        </a:xfrm>
        <a:prstGeom prst="roundRect">
          <a:avLst>
            <a:gd name="adj" fmla="val 10000"/>
          </a:avLst>
        </a:prstGeom>
        <a:blipFill rotWithShape="0">
          <a:blip xmlns:r="http://schemas.openxmlformats.org/officeDocument/2006/relationships" r:embed="rId3"/>
          <a:stretch>
            <a:fillRect/>
          </a:stretch>
        </a:blip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8F22AB05-9E64-4EEF-A07A-5EA8FC5F0FBE}">
      <dsp:nvSpPr>
        <dsp:cNvPr id="0" name=""/>
        <dsp:cNvSpPr/>
      </dsp:nvSpPr>
      <dsp:spPr>
        <a:xfrm>
          <a:off x="0" y="2375411"/>
          <a:ext cx="7358114" cy="1622449"/>
        </a:xfrm>
        <a:prstGeom prst="roundRect">
          <a:avLst>
            <a:gd name="adj" fmla="val 10000"/>
          </a:avLst>
        </a:prstGeom>
        <a:solidFill>
          <a:schemeClr val="accent4">
            <a:hueOff val="1218040"/>
            <a:satOff val="-21072"/>
            <a:lumOff val="-4510"/>
            <a:alphaOff val="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fr-FR" sz="2800" kern="1200" dirty="0">
              <a:solidFill>
                <a:srgbClr val="FFFF00"/>
              </a:solidFill>
              <a:latin typeface="Arial" pitchFamily="34" charset="0"/>
              <a:cs typeface="Arial" pitchFamily="34" charset="0"/>
            </a:rPr>
            <a:t>4 - La gestion hospitalière et l</a:t>
          </a:r>
          <a:r>
            <a:rPr lang="fr-FR" altLang="fr-FR" sz="2800" kern="1200" dirty="0">
              <a:solidFill>
                <a:srgbClr val="FFFF00"/>
              </a:solidFill>
              <a:latin typeface="Arial" pitchFamily="34" charset="0"/>
              <a:cs typeface="Arial" pitchFamily="34" charset="0"/>
            </a:rPr>
            <a:t>’</a:t>
          </a:r>
          <a:r>
            <a:rPr lang="fr-FR" sz="2800" kern="1200" dirty="0">
              <a:solidFill>
                <a:srgbClr val="FFFF00"/>
              </a:solidFill>
              <a:latin typeface="Arial" pitchFamily="34" charset="0"/>
              <a:cs typeface="Arial" pitchFamily="34" charset="0"/>
            </a:rPr>
            <a:t>investissement </a:t>
          </a:r>
        </a:p>
      </dsp:txBody>
      <dsp:txXfrm>
        <a:off x="1543604" y="2375411"/>
        <a:ext cx="5814509" cy="1622449"/>
      </dsp:txXfrm>
    </dsp:sp>
    <dsp:sp modelId="{024B4928-F719-4DC8-A713-D67FBC48561F}">
      <dsp:nvSpPr>
        <dsp:cNvPr id="0" name=""/>
        <dsp:cNvSpPr/>
      </dsp:nvSpPr>
      <dsp:spPr>
        <a:xfrm>
          <a:off x="60481" y="2427079"/>
          <a:ext cx="1494624" cy="1519111"/>
        </a:xfrm>
        <a:prstGeom prst="roundRect">
          <a:avLst>
            <a:gd name="adj" fmla="val 10000"/>
          </a:avLst>
        </a:prstGeom>
        <a:blipFill rotWithShape="0">
          <a:blip xmlns:r="http://schemas.openxmlformats.org/officeDocument/2006/relationships" r:embed="rId4"/>
          <a:stretch>
            <a:fillRect/>
          </a:stretch>
        </a:blip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4#2">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B61B3D-5D37-4A2F-87F2-3EBD65F1D123}" type="datetimeFigureOut">
              <a:rPr lang="fr-FR" smtClean="0"/>
              <a:pPr/>
              <a:t>08/03/2017</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78E93D-1495-4325-9DFC-B21456233029}" type="slidenum">
              <a:rPr lang="fr-FR" smtClean="0"/>
              <a:pPr/>
              <a:t>‹N°›</a:t>
            </a:fld>
            <a:endParaRPr lang="fr-FR"/>
          </a:p>
        </p:txBody>
      </p:sp>
    </p:spTree>
    <p:extLst>
      <p:ext uri="{BB962C8B-B14F-4D97-AF65-F5344CB8AC3E}">
        <p14:creationId xmlns:p14="http://schemas.microsoft.com/office/powerpoint/2010/main" xmlns="" val="3648648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latin typeface="Times New Roman" pitchFamily="18" charset="0"/>
                <a:cs typeface="Times New Roman" pitchFamily="18" charset="0"/>
              </a:rPr>
              <a:t>des prestations d’assistance logistique, administrative et médical en environnement international.</a:t>
            </a:r>
            <a:endParaRPr lang="fr-FR" dirty="0"/>
          </a:p>
        </p:txBody>
      </p:sp>
      <p:sp>
        <p:nvSpPr>
          <p:cNvPr id="4" name="Espace réservé du numéro de diapositive 3"/>
          <p:cNvSpPr>
            <a:spLocks noGrp="1"/>
          </p:cNvSpPr>
          <p:nvPr>
            <p:ph type="sldNum" sz="quarter" idx="10"/>
          </p:nvPr>
        </p:nvSpPr>
        <p:spPr/>
        <p:txBody>
          <a:bodyPr/>
          <a:lstStyle/>
          <a:p>
            <a:fld id="{6F78E93D-1495-4325-9DFC-B21456233029}" type="slidenum">
              <a:rPr lang="fr-FR" smtClean="0"/>
              <a:pPr/>
              <a:t>2</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6F78E93D-1495-4325-9DFC-B21456233029}" type="slidenum">
              <a:rPr lang="fr-FR" smtClean="0"/>
              <a:pPr/>
              <a:t>7</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*en cas de naissances :</a:t>
            </a:r>
          </a:p>
          <a:p>
            <a:r>
              <a:rPr lang="fr-FR" dirty="0"/>
              <a:t>Gestion des cas d’accouchement et conduite des formalités d’inscription </a:t>
            </a:r>
          </a:p>
          <a:p>
            <a:r>
              <a:rPr lang="fr-FR" dirty="0"/>
              <a:t>*en cas de décès :</a:t>
            </a:r>
          </a:p>
          <a:p>
            <a:r>
              <a:rPr lang="fr-FR" dirty="0"/>
              <a:t>Gestion des rapatriements : réalisation des formalités administratives et logistiques, aide aux choix des options (rapatriement ou enterrement au lieu de décès)</a:t>
            </a:r>
          </a:p>
          <a:p>
            <a:r>
              <a:rPr lang="fr-FR" dirty="0"/>
              <a:t>Supervision de la réalisation des rituels selon la confession du décédé </a:t>
            </a:r>
          </a:p>
          <a:p>
            <a:r>
              <a:rPr lang="fr-FR" dirty="0"/>
              <a:t>Prise en charge psychologique des accompagnateurs </a:t>
            </a:r>
          </a:p>
        </p:txBody>
      </p:sp>
      <p:sp>
        <p:nvSpPr>
          <p:cNvPr id="4" name="Espace réservé du numéro de diapositive 3"/>
          <p:cNvSpPr>
            <a:spLocks noGrp="1"/>
          </p:cNvSpPr>
          <p:nvPr>
            <p:ph type="sldNum" sz="quarter" idx="10"/>
          </p:nvPr>
        </p:nvSpPr>
        <p:spPr/>
        <p:txBody>
          <a:bodyPr/>
          <a:lstStyle/>
          <a:p>
            <a:fld id="{6F78E93D-1495-4325-9DFC-B21456233029}" type="slidenum">
              <a:rPr lang="fr-FR" smtClean="0"/>
              <a:pPr/>
              <a:t>13</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Maison</a:t>
            </a:r>
            <a:r>
              <a:rPr lang="fr-FR" baseline="0" dirty="0"/>
              <a:t> de convalescence : </a:t>
            </a:r>
          </a:p>
          <a:p>
            <a:r>
              <a:rPr lang="fr-FR" baseline="0" dirty="0"/>
              <a:t>Nouveauté SMEDI : structure agrée par le ministère de la santé et conforme a son cahier de charge </a:t>
            </a:r>
          </a:p>
          <a:p>
            <a:r>
              <a:rPr lang="fr-FR" baseline="0" dirty="0"/>
              <a:t>Nb: exclusivité SMEDI </a:t>
            </a:r>
            <a:endParaRPr lang="fr-FR" dirty="0"/>
          </a:p>
        </p:txBody>
      </p:sp>
      <p:sp>
        <p:nvSpPr>
          <p:cNvPr id="4" name="Espace réservé du numéro de diapositive 3"/>
          <p:cNvSpPr>
            <a:spLocks noGrp="1"/>
          </p:cNvSpPr>
          <p:nvPr>
            <p:ph type="sldNum" sz="quarter" idx="10"/>
          </p:nvPr>
        </p:nvSpPr>
        <p:spPr/>
        <p:txBody>
          <a:bodyPr/>
          <a:lstStyle/>
          <a:p>
            <a:fld id="{6F78E93D-1495-4325-9DFC-B21456233029}" type="slidenum">
              <a:rPr lang="fr-FR" smtClean="0"/>
              <a:pPr/>
              <a:t>18</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Le</a:t>
            </a:r>
            <a:r>
              <a:rPr lang="fr-FR" baseline="0" dirty="0"/>
              <a:t> système DMD </a:t>
            </a:r>
            <a:endParaRPr lang="fr-FR" dirty="0"/>
          </a:p>
        </p:txBody>
      </p:sp>
      <p:sp>
        <p:nvSpPr>
          <p:cNvPr id="4" name="Espace réservé du numéro de diapositive 3"/>
          <p:cNvSpPr>
            <a:spLocks noGrp="1"/>
          </p:cNvSpPr>
          <p:nvPr>
            <p:ph type="sldNum" sz="quarter" idx="10"/>
          </p:nvPr>
        </p:nvSpPr>
        <p:spPr/>
        <p:txBody>
          <a:bodyPr/>
          <a:lstStyle/>
          <a:p>
            <a:fld id="{6F78E93D-1495-4325-9DFC-B21456233029}" type="slidenum">
              <a:rPr lang="fr-FR" smtClean="0"/>
              <a:pPr/>
              <a:t>32</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10" name="Triangle rect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r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fr-FR"/>
              <a:t>Cliquez pour modifier le style du titre</a:t>
            </a:r>
            <a:endParaRPr kumimoji="0" lang="en-US"/>
          </a:p>
        </p:txBody>
      </p:sp>
      <p:sp>
        <p:nvSpPr>
          <p:cNvPr id="17" name="Sous-titr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fr-FR"/>
              <a:t>Cliquez pour modifier le style des sous-titres du masque</a:t>
            </a:r>
            <a:endParaRPr kumimoji="0" lang="en-US"/>
          </a:p>
        </p:txBody>
      </p:sp>
      <p:grpSp>
        <p:nvGrpSpPr>
          <p:cNvPr id="2" name="Groupe 1"/>
          <p:cNvGrpSpPr/>
          <p:nvPr/>
        </p:nvGrpSpPr>
        <p:grpSpPr>
          <a:xfrm>
            <a:off x="-3765" y="4953000"/>
            <a:ext cx="9147765" cy="1912088"/>
            <a:chOff x="-3765" y="4832896"/>
            <a:chExt cx="9147765" cy="2032192"/>
          </a:xfrm>
        </p:grpSpPr>
        <p:sp>
          <p:nvSpPr>
            <p:cNvPr id="7" name="Forme libre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orme libre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orme libre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Connecteur droit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Espace réservé de la date 29"/>
          <p:cNvSpPr>
            <a:spLocks noGrp="1"/>
          </p:cNvSpPr>
          <p:nvPr>
            <p:ph type="dt" sz="half" idx="10"/>
          </p:nvPr>
        </p:nvSpPr>
        <p:spPr/>
        <p:txBody>
          <a:bodyPr/>
          <a:lstStyle>
            <a:lvl1pPr>
              <a:defRPr>
                <a:solidFill>
                  <a:srgbClr val="FFFFFF"/>
                </a:solidFill>
              </a:defRPr>
            </a:lvl1pPr>
            <a:extLst/>
          </a:lstStyle>
          <a:p>
            <a:fld id="{DBC7559E-C4F4-4996-BC05-3393DA6C7C67}" type="datetimeFigureOut">
              <a:rPr lang="fr-FR" smtClean="0"/>
              <a:pPr/>
              <a:t>08/03/2017</a:t>
            </a:fld>
            <a:endParaRPr lang="fr-FR"/>
          </a:p>
        </p:txBody>
      </p:sp>
      <p:sp>
        <p:nvSpPr>
          <p:cNvPr id="19" name="Espace réservé du pied de page 18"/>
          <p:cNvSpPr>
            <a:spLocks noGrp="1"/>
          </p:cNvSpPr>
          <p:nvPr>
            <p:ph type="ftr" sz="quarter" idx="11"/>
          </p:nvPr>
        </p:nvSpPr>
        <p:spPr/>
        <p:txBody>
          <a:bodyPr/>
          <a:lstStyle>
            <a:lvl1pPr>
              <a:defRPr>
                <a:solidFill>
                  <a:schemeClr val="accent1">
                    <a:tint val="20000"/>
                  </a:schemeClr>
                </a:solidFill>
              </a:defRPr>
            </a:lvl1pPr>
            <a:extLst/>
          </a:lstStyle>
          <a:p>
            <a:endParaRPr lang="fr-FR"/>
          </a:p>
        </p:txBody>
      </p:sp>
      <p:sp>
        <p:nvSpPr>
          <p:cNvPr id="27" name="Espace réservé du numéro de diapositive 26"/>
          <p:cNvSpPr>
            <a:spLocks noGrp="1"/>
          </p:cNvSpPr>
          <p:nvPr>
            <p:ph type="sldNum" sz="quarter" idx="12"/>
          </p:nvPr>
        </p:nvSpPr>
        <p:spPr/>
        <p:txBody>
          <a:bodyPr/>
          <a:lstStyle>
            <a:lvl1pPr>
              <a:defRPr>
                <a:solidFill>
                  <a:srgbClr val="FFFFFF"/>
                </a:solidFill>
              </a:defRPr>
            </a:lvl1pPr>
            <a:extLst/>
          </a:lstStyle>
          <a:p>
            <a:fld id="{083F032B-6B0E-46C0-A796-B5F9F6B6491F}"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Cliquez pour modifier le style du titre</a:t>
            </a:r>
            <a:endParaRPr kumimoji="0" lang="en-US"/>
          </a:p>
        </p:txBody>
      </p:sp>
      <p:sp>
        <p:nvSpPr>
          <p:cNvPr id="3" name="Espace réservé du texte vertical 2"/>
          <p:cNvSpPr>
            <a:spLocks noGrp="1"/>
          </p:cNvSpPr>
          <p:nvPr>
            <p:ph type="body" orient="vert" idx="1"/>
          </p:nvPr>
        </p:nvSpPr>
        <p:spPr>
          <a:xfrm>
            <a:off x="457200" y="1481329"/>
            <a:ext cx="8229600" cy="4386071"/>
          </a:xfrm>
        </p:spPr>
        <p:txBody>
          <a:bodyPr vert="eaVert"/>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DBC7559E-C4F4-4996-BC05-3393DA6C7C67}" type="datetimeFigureOut">
              <a:rPr lang="fr-FR" smtClean="0"/>
              <a:pPr/>
              <a:t>08/03/2017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83F032B-6B0E-46C0-A796-B5F9F6B6491F}"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44013" y="274640"/>
            <a:ext cx="1777470" cy="5592761"/>
          </a:xfrm>
        </p:spPr>
        <p:txBody>
          <a:bodyPr vert="eaVert"/>
          <a:lstStyle/>
          <a:p>
            <a:r>
              <a:rPr kumimoji="0" lang="fr-FR"/>
              <a:t>Cliquez pour modifier le style du titre</a:t>
            </a:r>
            <a:endParaRPr kumimoji="0" lang="en-US"/>
          </a:p>
        </p:txBody>
      </p:sp>
      <p:sp>
        <p:nvSpPr>
          <p:cNvPr id="3" name="Espace réservé du texte vertical 2"/>
          <p:cNvSpPr>
            <a:spLocks noGrp="1"/>
          </p:cNvSpPr>
          <p:nvPr>
            <p:ph type="body" orient="vert" idx="1"/>
          </p:nvPr>
        </p:nvSpPr>
        <p:spPr>
          <a:xfrm>
            <a:off x="457200" y="274641"/>
            <a:ext cx="6324600" cy="5592760"/>
          </a:xfrm>
        </p:spPr>
        <p:txBody>
          <a:bodyPr vert="eaVert"/>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DBC7559E-C4F4-4996-BC05-3393DA6C7C67}" type="datetimeFigureOut">
              <a:rPr lang="fr-FR" smtClean="0"/>
              <a:pPr/>
              <a:t>08/03/2017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83F032B-6B0E-46C0-A796-B5F9F6B6491F}" type="slidenum">
              <a:rPr lang="fr-FR" smtClean="0"/>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pic>
        <p:nvPicPr>
          <p:cNvPr id="4" name="Picture 2" descr="websbook_2279434.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2"/>
          <p:cNvSpPr>
            <a:spLocks noGrp="1" noChangeArrowheads="1"/>
          </p:cNvSpPr>
          <p:nvPr>
            <p:ph type="ctrTitle"/>
          </p:nvPr>
        </p:nvSpPr>
        <p:spPr>
          <a:xfrm>
            <a:off x="2701925" y="2130425"/>
            <a:ext cx="4800600" cy="1470025"/>
          </a:xfrm>
          <a:prstGeom prst="rect">
            <a:avLst/>
          </a:prstGeom>
        </p:spPr>
        <p:txBody>
          <a:bodyPr/>
          <a:lstStyle>
            <a:lvl1pPr algn="l">
              <a:buClr>
                <a:srgbClr val="FFFFFF"/>
              </a:buClr>
              <a:defRPr sz="3600"/>
            </a:lvl1pPr>
          </a:lstStyle>
          <a:p>
            <a:r>
              <a:rPr lang="en-US"/>
              <a:t>Click to edit Master title style</a:t>
            </a:r>
            <a:endParaRPr lang="en-US" dirty="0"/>
          </a:p>
        </p:txBody>
      </p:sp>
      <p:sp>
        <p:nvSpPr>
          <p:cNvPr id="8" name="Rectangle 3"/>
          <p:cNvSpPr>
            <a:spLocks noGrp="1" noChangeArrowheads="1"/>
          </p:cNvSpPr>
          <p:nvPr>
            <p:ph type="subTitle" idx="1"/>
          </p:nvPr>
        </p:nvSpPr>
        <p:spPr>
          <a:xfrm>
            <a:off x="2701925" y="3886200"/>
            <a:ext cx="4114800" cy="1752600"/>
          </a:xfrm>
          <a:prstGeom prst="rect">
            <a:avLst/>
          </a:prstGeom>
        </p:spPr>
        <p:txBody>
          <a:bodyPr/>
          <a:lstStyle>
            <a:lvl1pPr marL="0" indent="0">
              <a:buClr>
                <a:srgbClr val="FFFFFF"/>
              </a:buClr>
              <a:buFontTx/>
              <a:buNone/>
              <a:defRPr sz="3500" baseline="0"/>
            </a:lvl1pPr>
          </a:lstStyle>
          <a:p>
            <a:r>
              <a:rPr lang="en-US"/>
              <a:t>Click to edit Master subtitle style</a:t>
            </a:r>
            <a:endParaRPr lang="en-US" dirty="0"/>
          </a:p>
        </p:txBody>
      </p:sp>
    </p:spTree>
    <p:extLst>
      <p:ext uri="{BB962C8B-B14F-4D97-AF65-F5344CB8AC3E}">
        <p14:creationId xmlns:p14="http://schemas.microsoft.com/office/powerpoint/2010/main" xmlns="" val="1089434013"/>
      </p:ext>
    </p:extLst>
  </p:cSld>
  <p:clrMapOvr>
    <a:masterClrMapping/>
  </p:clrMapOvr>
  <p:hf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sp>
        <p:nvSpPr>
          <p:cNvPr id="5" name="Title 1"/>
          <p:cNvSpPr>
            <a:spLocks noGrp="1"/>
          </p:cNvSpPr>
          <p:nvPr>
            <p:ph type="title"/>
          </p:nvPr>
        </p:nvSpPr>
        <p:spPr>
          <a:xfrm>
            <a:off x="2703513" y="274638"/>
            <a:ext cx="6316662" cy="1143000"/>
          </a:xfrm>
          <a:prstGeom prst="rect">
            <a:avLst/>
          </a:prstGeom>
        </p:spPr>
        <p:txBody>
          <a:bodyPr/>
          <a:lstStyle/>
          <a:p>
            <a:r>
              <a:rPr lang="en-US"/>
              <a:t>Click to edit Master title style</a:t>
            </a:r>
          </a:p>
        </p:txBody>
      </p:sp>
      <p:sp>
        <p:nvSpPr>
          <p:cNvPr id="6" name="Content Placeholder 2"/>
          <p:cNvSpPr>
            <a:spLocks noGrp="1"/>
          </p:cNvSpPr>
          <p:nvPr>
            <p:ph idx="1"/>
          </p:nvPr>
        </p:nvSpPr>
        <p:spPr>
          <a:xfrm>
            <a:off x="2693988" y="1600200"/>
            <a:ext cx="6326187"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xmlns="" val="4220005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lvl="0" eaLnBrk="1" latinLnBrk="0" hangingPunct="1"/>
            <a:endParaRPr kumimoji="0" lang="en-US" dirty="0"/>
          </a:p>
        </p:txBody>
      </p:sp>
      <p:sp>
        <p:nvSpPr>
          <p:cNvPr id="4" name="Espace réservé de la date 3"/>
          <p:cNvSpPr>
            <a:spLocks noGrp="1"/>
          </p:cNvSpPr>
          <p:nvPr>
            <p:ph type="dt" sz="half" idx="10"/>
          </p:nvPr>
        </p:nvSpPr>
        <p:spPr/>
        <p:txBody>
          <a:bodyPr/>
          <a:lstStyle/>
          <a:p>
            <a:fld id="{DBC7559E-C4F4-4996-BC05-3393DA6C7C67}" type="datetimeFigureOut">
              <a:rPr lang="fr-FR" smtClean="0"/>
              <a:pPr/>
              <a:t>08/03/2017</a:t>
            </a:fld>
            <a:endParaRPr lang="fr-FR"/>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083F032B-6B0E-46C0-A796-B5F9F6B6491F}" type="slidenum">
              <a:rPr lang="fr-FR" smtClean="0"/>
              <a:pPr/>
              <a:t>‹N°›</a:t>
            </a:fld>
            <a:endParaRPr lang="fr-FR"/>
          </a:p>
        </p:txBody>
      </p:sp>
      <p:sp>
        <p:nvSpPr>
          <p:cNvPr id="7" name="Titre 6"/>
          <p:cNvSpPr>
            <a:spLocks noGrp="1"/>
          </p:cNvSpPr>
          <p:nvPr>
            <p:ph type="title"/>
          </p:nvPr>
        </p:nvSpPr>
        <p:spPr/>
        <p:txBody>
          <a:bodyPr rtlCol="0"/>
          <a:lstStyle/>
          <a:p>
            <a:r>
              <a:rPr kumimoji="0" lang="fr-FR"/>
              <a:t>Cliquez pour modifier le style du titre</a:t>
            </a:r>
            <a:endParaRPr kumimoji="0" lang="en-US"/>
          </a:p>
        </p:txBody>
      </p:sp>
      <p:pic>
        <p:nvPicPr>
          <p:cNvPr id="8" name="Image 7" descr="logo seul.png"/>
          <p:cNvPicPr>
            <a:picLocks noChangeAspect="1"/>
          </p:cNvPicPr>
          <p:nvPr userDrawn="1"/>
        </p:nvPicPr>
        <p:blipFill>
          <a:blip r:embed="rId2" cstate="print"/>
          <a:stretch>
            <a:fillRect/>
          </a:stretch>
        </p:blipFill>
        <p:spPr>
          <a:xfrm>
            <a:off x="500034" y="6115709"/>
            <a:ext cx="1905569" cy="742291"/>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bg>
      <p:bgRef idx="1002">
        <a:schemeClr val="bg1"/>
      </p:bgRef>
    </p:bg>
    <p:spTree>
      <p:nvGrpSpPr>
        <p:cNvPr id="1" name=""/>
        <p:cNvGrpSpPr/>
        <p:nvPr/>
      </p:nvGrpSpPr>
      <p:grpSpPr>
        <a:xfrm>
          <a:off x="0" y="0"/>
          <a:ext cx="0" cy="0"/>
          <a:chOff x="0" y="0"/>
          <a:chExt cx="0" cy="0"/>
        </a:xfrm>
      </p:grpSpPr>
      <p:sp>
        <p:nvSpPr>
          <p:cNvPr id="2" name="Titr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fr-FR"/>
              <a:t>Cliquez pour modifier le style du titre</a:t>
            </a:r>
            <a:endParaRPr kumimoji="0" lang="en-US"/>
          </a:p>
        </p:txBody>
      </p:sp>
      <p:sp>
        <p:nvSpPr>
          <p:cNvPr id="3" name="Espace réservé du texte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fr-FR"/>
              <a:t>Cliquez pour modifier les styles du texte du masque</a:t>
            </a:r>
          </a:p>
        </p:txBody>
      </p:sp>
      <p:sp>
        <p:nvSpPr>
          <p:cNvPr id="4" name="Espace réservé de la date 3"/>
          <p:cNvSpPr>
            <a:spLocks noGrp="1"/>
          </p:cNvSpPr>
          <p:nvPr>
            <p:ph type="dt" sz="half" idx="10"/>
          </p:nvPr>
        </p:nvSpPr>
        <p:spPr/>
        <p:txBody>
          <a:bodyPr/>
          <a:lstStyle/>
          <a:p>
            <a:fld id="{DBC7559E-C4F4-4996-BC05-3393DA6C7C67}" type="datetimeFigureOut">
              <a:rPr lang="fr-FR" smtClean="0"/>
              <a:pPr/>
              <a:t>08/03/2017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83F032B-6B0E-46C0-A796-B5F9F6B6491F}" type="slidenum">
              <a:rPr lang="fr-FR" smtClean="0"/>
              <a:pPr/>
              <a:t>‹N°›</a:t>
            </a:fld>
            <a:endParaRPr lang="fr-F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bg>
      <p:bgRef idx="1002">
        <a:schemeClr val="bg1"/>
      </p:bgRef>
    </p:bg>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u contenu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5" name="Espace réservé de la date 4"/>
          <p:cNvSpPr>
            <a:spLocks noGrp="1"/>
          </p:cNvSpPr>
          <p:nvPr>
            <p:ph type="dt" sz="half" idx="10"/>
          </p:nvPr>
        </p:nvSpPr>
        <p:spPr/>
        <p:txBody>
          <a:bodyPr/>
          <a:lstStyle/>
          <a:p>
            <a:fld id="{DBC7559E-C4F4-4996-BC05-3393DA6C7C67}" type="datetimeFigureOut">
              <a:rPr lang="fr-FR" smtClean="0"/>
              <a:pPr/>
              <a:t>08/03/2017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83F032B-6B0E-46C0-A796-B5F9F6B6491F}" type="slidenum">
              <a:rPr lang="fr-FR" smtClean="0"/>
              <a:pPr/>
              <a:t>‹N°›</a:t>
            </a:fld>
            <a:endParaRPr lang="fr-FR"/>
          </a:p>
        </p:txBody>
      </p:sp>
      <p:sp>
        <p:nvSpPr>
          <p:cNvPr id="8" name="Titre 7"/>
          <p:cNvSpPr>
            <a:spLocks noGrp="1"/>
          </p:cNvSpPr>
          <p:nvPr>
            <p:ph type="title"/>
          </p:nvPr>
        </p:nvSpPr>
        <p:spPr/>
        <p:txBody>
          <a:bodyPr rtlCol="0"/>
          <a:lstStyle/>
          <a:p>
            <a:r>
              <a:rPr kumimoji="0" lang="fr-FR"/>
              <a:t>Cliquez pour modifier le style du titre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bg>
      <p:bgRef idx="1003">
        <a:schemeClr val="bg1"/>
      </p:bgRef>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8229600" cy="1143000"/>
          </a:xfrm>
        </p:spPr>
        <p:txBody>
          <a:bodyPr anchor="ctr"/>
          <a:lstStyle>
            <a:lvl1pPr>
              <a:defRPr/>
            </a:lvl1pPr>
            <a:extLst/>
          </a:lstStyle>
          <a:p>
            <a:r>
              <a:rPr kumimoji="0" lang="fr-FR"/>
              <a:t>Cliquez pour modifier le style du titre</a:t>
            </a:r>
            <a:endParaRPr kumimoji="0" lang="en-US"/>
          </a:p>
        </p:txBody>
      </p:sp>
      <p:sp>
        <p:nvSpPr>
          <p:cNvPr id="3" name="Espace réservé du texte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fr-FR"/>
              <a:t>Cliquez pour modifier les styles du texte du masque</a:t>
            </a:r>
          </a:p>
        </p:txBody>
      </p:sp>
      <p:sp>
        <p:nvSpPr>
          <p:cNvPr id="4" name="Espace réservé du texte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fr-FR"/>
              <a:t>Cliquez pour modifier les styles du texte du masque</a:t>
            </a:r>
          </a:p>
        </p:txBody>
      </p:sp>
      <p:sp>
        <p:nvSpPr>
          <p:cNvPr id="5" name="Espace réservé du contenu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6" name="Espace réservé du contenu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7" name="Espace réservé de la date 6"/>
          <p:cNvSpPr>
            <a:spLocks noGrp="1"/>
          </p:cNvSpPr>
          <p:nvPr>
            <p:ph type="dt" sz="half" idx="10"/>
          </p:nvPr>
        </p:nvSpPr>
        <p:spPr/>
        <p:txBody>
          <a:bodyPr/>
          <a:lstStyle/>
          <a:p>
            <a:fld id="{DBC7559E-C4F4-4996-BC05-3393DA6C7C67}" type="datetimeFigureOut">
              <a:rPr lang="fr-FR" smtClean="0"/>
              <a:pPr/>
              <a:t>08/03/2017</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083F032B-6B0E-46C0-A796-B5F9F6B6491F}" type="slidenum">
              <a:rPr lang="fr-FR" smtClean="0"/>
              <a:pPr/>
              <a:t>‹N°›</a:t>
            </a:fld>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bg>
      <p:bgRef idx="1002">
        <a:schemeClr val="bg1"/>
      </p:bgRef>
    </p:bg>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DBC7559E-C4F4-4996-BC05-3393DA6C7C67}" type="datetimeFigureOut">
              <a:rPr lang="fr-FR" smtClean="0"/>
              <a:pPr/>
              <a:t>08/03/2017</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083F032B-6B0E-46C0-A796-B5F9F6B6491F}" type="slidenum">
              <a:rPr lang="fr-FR" smtClean="0"/>
              <a:pPr/>
              <a:t>‹N°›</a:t>
            </a:fld>
            <a:endParaRPr lang="fr-FR"/>
          </a:p>
        </p:txBody>
      </p:sp>
      <p:sp>
        <p:nvSpPr>
          <p:cNvPr id="6" name="Titre 5"/>
          <p:cNvSpPr>
            <a:spLocks noGrp="1"/>
          </p:cNvSpPr>
          <p:nvPr>
            <p:ph type="title"/>
          </p:nvPr>
        </p:nvSpPr>
        <p:spPr/>
        <p:txBody>
          <a:bodyPr rtlCol="0"/>
          <a:lstStyle/>
          <a:p>
            <a:r>
              <a:rPr kumimoji="0" lang="fr-FR"/>
              <a:t>Cliquez pour modifier le style du titre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BC7559E-C4F4-4996-BC05-3393DA6C7C67}" type="datetimeFigureOut">
              <a:rPr lang="fr-FR" smtClean="0"/>
              <a:pPr/>
              <a:t>08/03/2017</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083F032B-6B0E-46C0-A796-B5F9F6B6491F}"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bg>
      <p:bgRef idx="1003">
        <a:schemeClr val="bg1"/>
      </p:bgRef>
    </p:bg>
    <p:spTree>
      <p:nvGrpSpPr>
        <p:cNvPr id="1" name=""/>
        <p:cNvGrpSpPr/>
        <p:nvPr/>
      </p:nvGrpSpPr>
      <p:grpSpPr>
        <a:xfrm>
          <a:off x="0" y="0"/>
          <a:ext cx="0" cy="0"/>
          <a:chOff x="0" y="0"/>
          <a:chExt cx="0" cy="0"/>
        </a:xfrm>
      </p:grpSpPr>
      <p:sp>
        <p:nvSpPr>
          <p:cNvPr id="2" name="Titr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fr-FR"/>
              <a:t>Cliquez pour modifier le style du titre</a:t>
            </a:r>
            <a:endParaRPr kumimoji="0" lang="en-US"/>
          </a:p>
        </p:txBody>
      </p:sp>
      <p:sp>
        <p:nvSpPr>
          <p:cNvPr id="3" name="Espace réservé du texte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fr-FR"/>
              <a:t>Cliquez pour modifier les styles du texte du masque</a:t>
            </a:r>
          </a:p>
        </p:txBody>
      </p:sp>
      <p:sp>
        <p:nvSpPr>
          <p:cNvPr id="4" name="Espace réservé du contenu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5" name="Espace réservé de la date 4"/>
          <p:cNvSpPr>
            <a:spLocks noGrp="1"/>
          </p:cNvSpPr>
          <p:nvPr>
            <p:ph type="dt" sz="half" idx="10"/>
          </p:nvPr>
        </p:nvSpPr>
        <p:spPr>
          <a:xfrm>
            <a:off x="6727032" y="6407944"/>
            <a:ext cx="1920240" cy="365760"/>
          </a:xfrm>
        </p:spPr>
        <p:txBody>
          <a:bodyPr/>
          <a:lstStyle/>
          <a:p>
            <a:fld id="{DBC7559E-C4F4-4996-BC05-3393DA6C7C67}" type="datetimeFigureOut">
              <a:rPr lang="fr-FR" smtClean="0"/>
              <a:pPr/>
              <a:t>08/03/2017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83F032B-6B0E-46C0-A796-B5F9F6B6491F}" type="slidenum">
              <a:rPr lang="fr-FR" smtClean="0"/>
              <a:pPr/>
              <a:t>‹N°›</a:t>
            </a:fld>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bg>
      <p:bgRef idx="1002">
        <a:schemeClr val="bg1"/>
      </p:bgRef>
    </p:bg>
    <p:spTree>
      <p:nvGrpSpPr>
        <p:cNvPr id="1" name=""/>
        <p:cNvGrpSpPr/>
        <p:nvPr/>
      </p:nvGrpSpPr>
      <p:grpSpPr>
        <a:xfrm>
          <a:off x="0" y="0"/>
          <a:ext cx="0" cy="0"/>
          <a:chOff x="0" y="0"/>
          <a:chExt cx="0" cy="0"/>
        </a:xfrm>
      </p:grpSpPr>
      <p:sp>
        <p:nvSpPr>
          <p:cNvPr id="4" name="Espace réservé du texte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fr-FR"/>
              <a:t>Cliquez pour modifier les styles du texte du masque</a:t>
            </a:r>
          </a:p>
        </p:txBody>
      </p:sp>
      <p:sp>
        <p:nvSpPr>
          <p:cNvPr id="3" name="Espace réservé pour une image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fr-FR"/>
              <a:t>Cliquez sur l'icône pour ajouter une image</a:t>
            </a:r>
            <a:endParaRPr kumimoji="0" lang="en-US" dirty="0"/>
          </a:p>
        </p:txBody>
      </p:sp>
      <p:sp>
        <p:nvSpPr>
          <p:cNvPr id="5" name="Espace réservé de la date 4"/>
          <p:cNvSpPr>
            <a:spLocks noGrp="1"/>
          </p:cNvSpPr>
          <p:nvPr>
            <p:ph type="dt" sz="half" idx="10"/>
          </p:nvPr>
        </p:nvSpPr>
        <p:spPr/>
        <p:txBody>
          <a:bodyPr/>
          <a:lstStyle>
            <a:lvl1pPr>
              <a:defRPr>
                <a:solidFill>
                  <a:schemeClr val="tx1"/>
                </a:solidFill>
              </a:defRPr>
            </a:lvl1pPr>
            <a:extLst/>
          </a:lstStyle>
          <a:p>
            <a:fld id="{DBC7559E-C4F4-4996-BC05-3393DA6C7C67}" type="datetimeFigureOut">
              <a:rPr lang="fr-FR" smtClean="0"/>
              <a:pPr/>
              <a:t>08/03/2017</a:t>
            </a:fld>
            <a:endParaRPr lang="fr-FR"/>
          </a:p>
        </p:txBody>
      </p:sp>
      <p:sp>
        <p:nvSpPr>
          <p:cNvPr id="6" name="Espace réservé du pied de page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fr-FR"/>
          </a:p>
        </p:txBody>
      </p:sp>
      <p:sp>
        <p:nvSpPr>
          <p:cNvPr id="7" name="Espace réservé du numéro de diapositive 6"/>
          <p:cNvSpPr>
            <a:spLocks noGrp="1"/>
          </p:cNvSpPr>
          <p:nvPr>
            <p:ph type="sldNum" sz="quarter" idx="12"/>
          </p:nvPr>
        </p:nvSpPr>
        <p:spPr/>
        <p:txBody>
          <a:bodyPr/>
          <a:lstStyle>
            <a:lvl1pPr>
              <a:defRPr>
                <a:solidFill>
                  <a:schemeClr val="tx1"/>
                </a:solidFill>
              </a:defRPr>
            </a:lvl1pPr>
            <a:extLst/>
          </a:lstStyle>
          <a:p>
            <a:fld id="{083F032B-6B0E-46C0-A796-B5F9F6B6491F}" type="slidenum">
              <a:rPr lang="fr-FR" smtClean="0"/>
              <a:pPr/>
              <a:t>‹N°›</a:t>
            </a:fld>
            <a:endParaRPr lang="fr-FR"/>
          </a:p>
        </p:txBody>
      </p:sp>
      <p:sp>
        <p:nvSpPr>
          <p:cNvPr id="2" name="Titr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fr-FR"/>
              <a:t>Cliquez pour modifier le style du titre</a:t>
            </a:r>
            <a:endParaRPr kumimoji="0" lang="en-US"/>
          </a:p>
        </p:txBody>
      </p:sp>
      <p:sp>
        <p:nvSpPr>
          <p:cNvPr id="8" name="Forme libre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orme libre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Triangle rect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Connecteur droit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orme libre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orme libre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Triangle rectangle 13"/>
          <p:cNvSpPr>
            <a:spLocks/>
          </p:cNvSpPr>
          <p:nvPr/>
        </p:nvSpPr>
        <p:spPr bwMode="auto">
          <a:xfrm>
            <a:off x="-6042" y="5791253"/>
            <a:ext cx="3402314" cy="1080868"/>
          </a:xfrm>
          <a:prstGeom prst="rtTriangle">
            <a:avLst/>
          </a:prstGeom>
          <a:blipFill>
            <a:blip r:embed="rId15"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Connecteur droit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Espace réservé du titre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fr-FR"/>
              <a:t>Cliquez pour modifier le style du titre</a:t>
            </a:r>
            <a:endParaRPr kumimoji="0" lang="en-US"/>
          </a:p>
        </p:txBody>
      </p:sp>
      <p:sp>
        <p:nvSpPr>
          <p:cNvPr id="30" name="Espace réservé du texte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fr-FR"/>
              <a:t>Cliquez pour modifier les styles du texte du masque</a:t>
            </a:r>
          </a:p>
          <a:p>
            <a:pPr lvl="1" eaLnBrk="1" latinLnBrk="0" hangingPunct="1"/>
            <a:r>
              <a:rPr kumimoji="0" lang="fr-FR"/>
              <a:t>Deuxième niveau</a:t>
            </a:r>
          </a:p>
          <a:p>
            <a:pPr lvl="2" eaLnBrk="1" latinLnBrk="0" hangingPunct="1"/>
            <a:r>
              <a:rPr kumimoji="0" lang="fr-FR"/>
              <a:t>Troisième niveau</a:t>
            </a:r>
          </a:p>
          <a:p>
            <a:pPr lvl="3" eaLnBrk="1" latinLnBrk="0" hangingPunct="1"/>
            <a:r>
              <a:rPr kumimoji="0" lang="fr-FR"/>
              <a:t>Quatrième niveau</a:t>
            </a:r>
          </a:p>
          <a:p>
            <a:pPr lvl="4" eaLnBrk="1" latinLnBrk="0" hangingPunct="1"/>
            <a:r>
              <a:rPr kumimoji="0" lang="fr-FR"/>
              <a:t>Cinquième niveau</a:t>
            </a:r>
            <a:endParaRPr kumimoji="0" lang="en-US"/>
          </a:p>
        </p:txBody>
      </p:sp>
      <p:sp>
        <p:nvSpPr>
          <p:cNvPr id="10" name="Espace réservé de la date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DBC7559E-C4F4-4996-BC05-3393DA6C7C67}" type="datetimeFigureOut">
              <a:rPr lang="fr-FR" smtClean="0"/>
              <a:pPr/>
              <a:t>08/03/2017</a:t>
            </a:fld>
            <a:endParaRPr lang="fr-FR"/>
          </a:p>
        </p:txBody>
      </p:sp>
      <p:sp>
        <p:nvSpPr>
          <p:cNvPr id="22" name="Espace réservé du pied de page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fr-FR"/>
          </a:p>
        </p:txBody>
      </p:sp>
      <p:sp>
        <p:nvSpPr>
          <p:cNvPr id="18" name="Espace réservé du numéro de diapositive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083F032B-6B0E-46C0-A796-B5F9F6B6491F}"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5.png"/><Relationship Id="rId7" Type="http://schemas.openxmlformats.org/officeDocument/2006/relationships/diagramColors" Target="../diagrams/colors3.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5.png"/><Relationship Id="rId7" Type="http://schemas.openxmlformats.org/officeDocument/2006/relationships/diagramColors" Target="../diagrams/colors4.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video" Target="file:///B:\ACER%20PC%2009-11-2015\BUREAU\2015\03-Nos%20Vid&#233;os\01-SMEDI-Evacuation%20et%20soins%20en%20Tunisie-1-%20%20HD.mp4" TargetMode="External"/><Relationship Id="rId5" Type="http://schemas.openxmlformats.org/officeDocument/2006/relationships/image" Target="../media/image37.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25.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video" Target="file:///B:\ACER%20PC%2009-11-2015\BUREAU\2015\03-Nos%20Vid&#233;os\Transport.mp4" TargetMode="External"/><Relationship Id="rId5" Type="http://schemas.openxmlformats.org/officeDocument/2006/relationships/image" Target="../media/image42.jpe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7.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9.jpeg"/><Relationship Id="rId7" Type="http://schemas.openxmlformats.org/officeDocument/2006/relationships/image" Target="../media/image52.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56.jpeg"/><Relationship Id="rId5" Type="http://schemas.openxmlformats.org/officeDocument/2006/relationships/image" Target="../media/image51.jpeg"/><Relationship Id="rId10" Type="http://schemas.openxmlformats.org/officeDocument/2006/relationships/image" Target="../media/image55.jpeg"/><Relationship Id="rId4" Type="http://schemas.openxmlformats.org/officeDocument/2006/relationships/image" Target="../media/image50.jpeg"/><Relationship Id="rId9" Type="http://schemas.openxmlformats.org/officeDocument/2006/relationships/image" Target="../media/image54.jpeg"/></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video" Target="file:///B:\ACER%20PC%2009-11-2015\BUREAU\2015\03-Nos%20Vid&#233;os\H&#233;bergement.mp4" TargetMode="External"/><Relationship Id="rId5" Type="http://schemas.openxmlformats.org/officeDocument/2006/relationships/image" Target="../media/image57.jpe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25.png"/><Relationship Id="rId7" Type="http://schemas.openxmlformats.org/officeDocument/2006/relationships/image" Target="../media/image61.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25.png"/><Relationship Id="rId7" Type="http://schemas.openxmlformats.org/officeDocument/2006/relationships/image" Target="../media/image66.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video" Target="file:///B:\ACER%20PC%2009-11-2015\BUREAU\2015\03-Nos%20Vid&#233;os\Vid&#233;o%20Animation.mp4" TargetMode="External"/><Relationship Id="rId5" Type="http://schemas.openxmlformats.org/officeDocument/2006/relationships/image" Target="../media/image68.jpe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34.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5.png"/><Relationship Id="rId7" Type="http://schemas.openxmlformats.org/officeDocument/2006/relationships/diagramColors" Target="../diagrams/colors6.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35.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25.png"/><Relationship Id="rId7" Type="http://schemas.openxmlformats.org/officeDocument/2006/relationships/diagramColors" Target="../diagrams/colors7.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74.jpeg"/><Relationship Id="rId5" Type="http://schemas.openxmlformats.org/officeDocument/2006/relationships/image" Target="../media/image25.png"/><Relationship Id="rId4" Type="http://schemas.openxmlformats.org/officeDocument/2006/relationships/oleObject" Target="../embeddings/oleObject2.bin"/></Relationships>
</file>

<file path=ppt/slides/_rels/slide39.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25.png"/><Relationship Id="rId7" Type="http://schemas.openxmlformats.org/officeDocument/2006/relationships/diagramColors" Target="../diagrams/colors8.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jpe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jpeg"/><Relationship Id="rId2" Type="http://schemas.openxmlformats.org/officeDocument/2006/relationships/image" Target="../media/image8.jpeg"/><Relationship Id="rId16"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4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video" Target="file:///B:\ACER%20PC%2009-11-2015\BUREAU\2015\03-Nos%20Vid&#233;os\Nos%20Partenaires-SMEDI.mp4" TargetMode="External"/><Relationship Id="rId5" Type="http://schemas.openxmlformats.org/officeDocument/2006/relationships/image" Target="../media/image77.jpeg"/><Relationship Id="rId4" Type="http://schemas.openxmlformats.org/officeDocument/2006/relationships/image" Target="../media/image25.png"/></Relationships>
</file>

<file path=ppt/slides/_rels/slide45.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25.png"/><Relationship Id="rId7" Type="http://schemas.openxmlformats.org/officeDocument/2006/relationships/diagramColors" Target="../diagrams/colors9.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4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80.png"/></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83.jpeg"/></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5.png"/><Relationship Id="rId7" Type="http://schemas.openxmlformats.org/officeDocument/2006/relationships/diagramColors" Target="../diagrams/colors1.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5.png"/><Relationship Id="rId7" Type="http://schemas.openxmlformats.org/officeDocument/2006/relationships/diagramQuickStyle" Target="../diagrams/quickStyle2.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33.png"/><Relationship Id="rId9" Type="http://schemas.microsoft.com/office/2007/relationships/diagramDrawing" Target="../diagrams/drawing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35.jpeg"/><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ACER PC\Desktop\cliniques\s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588"/>
            <a:ext cx="9144000" cy="6861176"/>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chref\Documents\Présentation smedi - olfa\2.jpg"/>
          <p:cNvPicPr>
            <a:picLocks noChangeAspect="1" noChangeArrowheads="1"/>
          </p:cNvPicPr>
          <p:nvPr/>
        </p:nvPicPr>
        <p:blipFill>
          <a:blip r:embed="rId2" cstate="print"/>
          <a:srcRect/>
          <a:stretch>
            <a:fillRect/>
          </a:stretch>
        </p:blipFill>
        <p:spPr bwMode="auto">
          <a:xfrm>
            <a:off x="3163" y="0"/>
            <a:ext cx="9145656" cy="6858000"/>
          </a:xfrm>
          <a:prstGeom prst="rect">
            <a:avLst/>
          </a:prstGeom>
          <a:noFill/>
        </p:spPr>
      </p:pic>
      <p:sp>
        <p:nvSpPr>
          <p:cNvPr id="6" name="Larme 5"/>
          <p:cNvSpPr/>
          <p:nvPr/>
        </p:nvSpPr>
        <p:spPr>
          <a:xfrm>
            <a:off x="4214810" y="142852"/>
            <a:ext cx="4786346" cy="1357322"/>
          </a:xfrm>
          <a:prstGeom prst="teardrop">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fr-FR" b="1" dirty="0">
              <a:solidFill>
                <a:schemeClr val="bg1"/>
              </a:solidFill>
              <a:latin typeface="Arial" pitchFamily="34" charset="0"/>
              <a:cs typeface="Arial" pitchFamily="34" charset="0"/>
            </a:endParaRPr>
          </a:p>
          <a:p>
            <a:pPr algn="ctr"/>
            <a:r>
              <a:rPr lang="fr-FR" sz="2200" b="1" dirty="0">
                <a:solidFill>
                  <a:schemeClr val="bg1"/>
                </a:solidFill>
                <a:latin typeface="Arial" pitchFamily="34" charset="0"/>
                <a:cs typeface="Arial" pitchFamily="34" charset="0"/>
              </a:rPr>
              <a:t>L’Assistance logistique, administrative,</a:t>
            </a:r>
          </a:p>
          <a:p>
            <a:pPr algn="ctr"/>
            <a:r>
              <a:rPr lang="fr-FR" sz="2200" b="1" dirty="0">
                <a:solidFill>
                  <a:schemeClr val="bg1"/>
                </a:solidFill>
                <a:latin typeface="Arial" pitchFamily="34" charset="0"/>
                <a:cs typeface="Arial" pitchFamily="34" charset="0"/>
              </a:rPr>
              <a:t> juridique et financière</a:t>
            </a:r>
          </a:p>
          <a:p>
            <a:pPr algn="ctr"/>
            <a:endParaRPr lang="fr-FR" dirty="0"/>
          </a:p>
        </p:txBody>
      </p:sp>
      <p:sp>
        <p:nvSpPr>
          <p:cNvPr id="7" name="Rectangle 6"/>
          <p:cNvSpPr/>
          <p:nvPr/>
        </p:nvSpPr>
        <p:spPr>
          <a:xfrm>
            <a:off x="214282" y="-1000156"/>
            <a:ext cx="8858312" cy="5078313"/>
          </a:xfrm>
          <a:prstGeom prst="rect">
            <a:avLst/>
          </a:prstGeom>
          <a:effectLst>
            <a:outerShdw blurRad="50800" dist="38100" dir="2700000" algn="tl" rotWithShape="0">
              <a:prstClr val="black">
                <a:alpha val="40000"/>
              </a:prstClr>
            </a:outerShdw>
          </a:effectLst>
        </p:spPr>
        <p:txBody>
          <a:bodyPr wrap="square">
            <a:spAutoFit/>
          </a:bodyPr>
          <a:lstStyle/>
          <a:p>
            <a:endParaRPr lang="fr-FR" sz="2400" b="1" dirty="0"/>
          </a:p>
          <a:p>
            <a:endParaRPr lang="fr-FR" sz="1400" dirty="0"/>
          </a:p>
          <a:p>
            <a:pPr>
              <a:lnSpc>
                <a:spcPct val="250000"/>
              </a:lnSpc>
            </a:pPr>
            <a:endParaRPr lang="fr-FR" sz="1400" b="1" dirty="0">
              <a:effectLst>
                <a:outerShdw blurRad="38100" dist="38100" dir="2700000" algn="tl">
                  <a:srgbClr val="000000">
                    <a:alpha val="43137"/>
                  </a:srgbClr>
                </a:outerShdw>
              </a:effectLst>
            </a:endParaRPr>
          </a:p>
          <a:p>
            <a:pPr>
              <a:lnSpc>
                <a:spcPct val="250000"/>
              </a:lnSpc>
            </a:pPr>
            <a:r>
              <a:rPr lang="fr-FR" b="1" dirty="0">
                <a:effectLst>
                  <a:outerShdw blurRad="38100" dist="38100" dir="2700000" algn="tl">
                    <a:srgbClr val="000000">
                      <a:alpha val="43137"/>
                    </a:srgbClr>
                  </a:outerShdw>
                </a:effectLst>
              </a:rPr>
              <a:t>SMEDI</a:t>
            </a:r>
            <a:r>
              <a:rPr lang="fr-FR" dirty="0">
                <a:effectLst>
                  <a:outerShdw blurRad="38100" dist="38100" dir="2700000" algn="tl">
                    <a:srgbClr val="000000">
                      <a:alpha val="43137"/>
                    </a:srgbClr>
                  </a:outerShdw>
                </a:effectLst>
              </a:rPr>
              <a:t> </a:t>
            </a:r>
            <a:r>
              <a:rPr lang="fr-FR" dirty="0"/>
              <a:t>assure :</a:t>
            </a:r>
          </a:p>
          <a:p>
            <a:pPr>
              <a:lnSpc>
                <a:spcPct val="250000"/>
              </a:lnSpc>
            </a:pPr>
            <a:r>
              <a:rPr lang="fr-FR" sz="2400" dirty="0">
                <a:solidFill>
                  <a:srgbClr val="FF0000"/>
                </a:solidFill>
              </a:rPr>
              <a:t>Avant l’arrivée du patient :</a:t>
            </a:r>
          </a:p>
          <a:p>
            <a:pPr>
              <a:lnSpc>
                <a:spcPct val="150000"/>
              </a:lnSpc>
            </a:pPr>
            <a:endParaRPr lang="fr-FR" sz="1600" dirty="0"/>
          </a:p>
          <a:p>
            <a:endParaRPr lang="fr-FR" sz="1600" dirty="0"/>
          </a:p>
          <a:p>
            <a:pPr lvl="0"/>
            <a:endParaRPr lang="fr-FR" sz="1600" dirty="0"/>
          </a:p>
          <a:p>
            <a:pPr lvl="0"/>
            <a:endParaRPr lang="fr-FR" sz="1600" dirty="0"/>
          </a:p>
          <a:p>
            <a:pPr lvl="0"/>
            <a:endParaRPr lang="fr-FR" sz="1600" dirty="0"/>
          </a:p>
          <a:p>
            <a:endParaRPr lang="fr-FR" sz="1600" b="1" dirty="0"/>
          </a:p>
          <a:p>
            <a:endParaRPr lang="fr-FR" sz="1600" dirty="0"/>
          </a:p>
          <a:p>
            <a:endParaRPr lang="fr-FR" sz="1600" dirty="0"/>
          </a:p>
        </p:txBody>
      </p:sp>
      <p:pic>
        <p:nvPicPr>
          <p:cNvPr id="5" name="Picture 3" descr="C:\Users\Achref\Desktop\LOGOS          SMEDI - SAFAR\logo seul.png"/>
          <p:cNvPicPr>
            <a:picLocks noChangeAspect="1" noChangeArrowheads="1"/>
          </p:cNvPicPr>
          <p:nvPr/>
        </p:nvPicPr>
        <p:blipFill>
          <a:blip r:embed="rId3" cstate="print"/>
          <a:srcRect/>
          <a:stretch>
            <a:fillRect/>
          </a:stretch>
        </p:blipFill>
        <p:spPr bwMode="auto">
          <a:xfrm>
            <a:off x="6786578" y="5857892"/>
            <a:ext cx="2148251" cy="836621"/>
          </a:xfrm>
          <a:prstGeom prst="rect">
            <a:avLst/>
          </a:prstGeom>
          <a:ln>
            <a:noFill/>
          </a:ln>
          <a:effectLst>
            <a:outerShdw blurRad="292100" dist="139700" dir="2700000" algn="tl" rotWithShape="0">
              <a:srgbClr val="333333">
                <a:alpha val="65000"/>
              </a:srgbClr>
            </a:outerShdw>
          </a:effectLst>
        </p:spPr>
      </p:pic>
      <p:graphicFrame>
        <p:nvGraphicFramePr>
          <p:cNvPr id="8" name="Diagramme 7"/>
          <p:cNvGraphicFramePr/>
          <p:nvPr>
            <p:extLst>
              <p:ext uri="{D42A27DB-BD31-4B8C-83A1-F6EECF244321}">
                <p14:modId xmlns:p14="http://schemas.microsoft.com/office/powerpoint/2010/main" xmlns="" val="589518632"/>
              </p:ext>
            </p:extLst>
          </p:nvPr>
        </p:nvGraphicFramePr>
        <p:xfrm>
          <a:off x="428596" y="2000240"/>
          <a:ext cx="8286808" cy="3643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checkerboard(across)">
                                      <p:cBhvr>
                                        <p:cTn id="12" dur="500"/>
                                        <p:tgtEl>
                                          <p:spTgt spid="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checkerboard(across)">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3"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
                                        <p:tgtEl>
                                          <p:spTgt spid="8"/>
                                        </p:tgtEl>
                                      </p:cBhvr>
                                    </p:animEffect>
                                    <p:anim calcmode="lin" valueType="num">
                                      <p:cBhvr>
                                        <p:cTn id="23" dur="400" fill="hold"/>
                                        <p:tgtEl>
                                          <p:spTgt spid="8"/>
                                        </p:tgtEl>
                                        <p:attrNameLst>
                                          <p:attrName>ppt_x</p:attrName>
                                        </p:attrNameLst>
                                      </p:cBhvr>
                                      <p:tavLst>
                                        <p:tav tm="0">
                                          <p:val>
                                            <p:strVal val="#ppt_x"/>
                                          </p:val>
                                        </p:tav>
                                        <p:tav tm="100000">
                                          <p:val>
                                            <p:strVal val="#ppt_x"/>
                                          </p:val>
                                        </p:tav>
                                      </p:tavLst>
                                    </p:anim>
                                    <p:anim calcmode="lin" valueType="num">
                                      <p:cBhvr>
                                        <p:cTn id="24" dur="400" fill="hold"/>
                                        <p:tgtEl>
                                          <p:spTgt spid="8"/>
                                        </p:tgtEl>
                                        <p:attrNameLst>
                                          <p:attrName>ppt_y</p:attrName>
                                        </p:attrNameLst>
                                      </p:cBhvr>
                                      <p:tavLst>
                                        <p:tav tm="0">
                                          <p:val>
                                            <p:strVal val="#ppt_y+0.31"/>
                                          </p:val>
                                        </p:tav>
                                        <p:tav tm="100000">
                                          <p:val>
                                            <p:strVal val="#ppt_y+0.31"/>
                                          </p:val>
                                        </p:tav>
                                      </p:tavLst>
                                    </p:anim>
                                    <p:anim calcmode="lin" valueType="num">
                                      <p:cBhvr>
                                        <p:cTn id="25" dur="600" decel="50000" fill="hold">
                                          <p:stCondLst>
                                            <p:cond delay="400"/>
                                          </p:stCondLst>
                                        </p:cTn>
                                        <p:tgtEl>
                                          <p:spTgt spid="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6" dur="600" decel="50000" fill="hold">
                                          <p:stCondLst>
                                            <p:cond delay="400"/>
                                          </p:stCondLst>
                                        </p:cTn>
                                        <p:tgtEl>
                                          <p:spTgt spid="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Graphic spid="8"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Achref\Documents\Présentation smedi - olfa\2.jpg"/>
          <p:cNvPicPr>
            <a:picLocks noChangeAspect="1" noChangeArrowheads="1"/>
          </p:cNvPicPr>
          <p:nvPr/>
        </p:nvPicPr>
        <p:blipFill>
          <a:blip r:embed="rId2" cstate="print"/>
          <a:srcRect/>
          <a:stretch>
            <a:fillRect/>
          </a:stretch>
        </p:blipFill>
        <p:spPr bwMode="auto">
          <a:xfrm>
            <a:off x="-1656" y="0"/>
            <a:ext cx="9145656" cy="6858000"/>
          </a:xfrm>
          <a:prstGeom prst="rect">
            <a:avLst/>
          </a:prstGeom>
          <a:noFill/>
        </p:spPr>
      </p:pic>
      <p:sp>
        <p:nvSpPr>
          <p:cNvPr id="6" name="ZoneTexte 5"/>
          <p:cNvSpPr txBox="1"/>
          <p:nvPr/>
        </p:nvSpPr>
        <p:spPr>
          <a:xfrm>
            <a:off x="71406" y="500042"/>
            <a:ext cx="1891865" cy="1554272"/>
          </a:xfrm>
          <a:prstGeom prst="rect">
            <a:avLst/>
          </a:prstGeom>
          <a:noFill/>
          <a:effectLst>
            <a:outerShdw blurRad="50800" dist="38100" dir="5400000" algn="t" rotWithShape="0">
              <a:prstClr val="black">
                <a:alpha val="40000"/>
              </a:prstClr>
            </a:outerShdw>
          </a:effectLst>
        </p:spPr>
        <p:txBody>
          <a:bodyPr wrap="none" rtlCol="0">
            <a:spAutoFit/>
          </a:bodyPr>
          <a:lstStyle/>
          <a:p>
            <a:pPr>
              <a:lnSpc>
                <a:spcPct val="250000"/>
              </a:lnSpc>
            </a:pPr>
            <a:r>
              <a:rPr lang="fr-FR" sz="2400" dirty="0">
                <a:solidFill>
                  <a:srgbClr val="FF0000"/>
                </a:solidFill>
              </a:rPr>
              <a:t>À l’arrivée :</a:t>
            </a:r>
          </a:p>
          <a:p>
            <a:pPr>
              <a:lnSpc>
                <a:spcPct val="250000"/>
              </a:lnSpc>
            </a:pPr>
            <a:endParaRPr lang="fr-FR" sz="1400" dirty="0"/>
          </a:p>
        </p:txBody>
      </p:sp>
      <p:sp>
        <p:nvSpPr>
          <p:cNvPr id="7" name="Larme 6"/>
          <p:cNvSpPr/>
          <p:nvPr/>
        </p:nvSpPr>
        <p:spPr>
          <a:xfrm>
            <a:off x="3851920" y="127462"/>
            <a:ext cx="5149236" cy="1357322"/>
          </a:xfrm>
          <a:prstGeom prst="teardrop">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fr-FR" sz="2000" b="1" dirty="0">
              <a:solidFill>
                <a:schemeClr val="bg1"/>
              </a:solidFill>
              <a:latin typeface="Arial" pitchFamily="34" charset="0"/>
              <a:cs typeface="Arial" pitchFamily="34" charset="0"/>
            </a:endParaRPr>
          </a:p>
          <a:p>
            <a:pPr algn="ctr"/>
            <a:r>
              <a:rPr lang="fr-FR" sz="2200" b="1" dirty="0">
                <a:solidFill>
                  <a:schemeClr val="bg1"/>
                </a:solidFill>
                <a:latin typeface="Arial" pitchFamily="34" charset="0"/>
                <a:cs typeface="Arial" pitchFamily="34" charset="0"/>
              </a:rPr>
              <a:t>L’Assistance logistique, administrative,</a:t>
            </a:r>
          </a:p>
          <a:p>
            <a:pPr algn="ctr"/>
            <a:r>
              <a:rPr lang="fr-FR" sz="2200" b="1" dirty="0">
                <a:solidFill>
                  <a:schemeClr val="bg1"/>
                </a:solidFill>
                <a:latin typeface="Arial" pitchFamily="34" charset="0"/>
                <a:cs typeface="Arial" pitchFamily="34" charset="0"/>
              </a:rPr>
              <a:t> juridique et financière</a:t>
            </a:r>
          </a:p>
          <a:p>
            <a:pPr algn="ctr"/>
            <a:endParaRPr lang="fr-FR" dirty="0"/>
          </a:p>
        </p:txBody>
      </p:sp>
      <p:pic>
        <p:nvPicPr>
          <p:cNvPr id="8" name="Picture 3" descr="C:\Users\Achref\Desktop\LOGOS          SMEDI - SAFAR\logo seul.png"/>
          <p:cNvPicPr>
            <a:picLocks noChangeAspect="1" noChangeArrowheads="1"/>
          </p:cNvPicPr>
          <p:nvPr/>
        </p:nvPicPr>
        <p:blipFill>
          <a:blip r:embed="rId3" cstate="print"/>
          <a:srcRect/>
          <a:stretch>
            <a:fillRect/>
          </a:stretch>
        </p:blipFill>
        <p:spPr bwMode="auto">
          <a:xfrm>
            <a:off x="6858016" y="5878527"/>
            <a:ext cx="2148251" cy="836621"/>
          </a:xfrm>
          <a:prstGeom prst="rect">
            <a:avLst/>
          </a:prstGeom>
          <a:ln>
            <a:noFill/>
          </a:ln>
          <a:effectLst>
            <a:outerShdw blurRad="292100" dist="139700" dir="2700000" algn="tl" rotWithShape="0">
              <a:srgbClr val="333333">
                <a:alpha val="65000"/>
              </a:srgbClr>
            </a:outerShdw>
          </a:effectLst>
        </p:spPr>
      </p:pic>
      <p:graphicFrame>
        <p:nvGraphicFramePr>
          <p:cNvPr id="9" name="Diagramme 8"/>
          <p:cNvGraphicFramePr/>
          <p:nvPr>
            <p:extLst>
              <p:ext uri="{D42A27DB-BD31-4B8C-83A1-F6EECF244321}">
                <p14:modId xmlns:p14="http://schemas.microsoft.com/office/powerpoint/2010/main" xmlns="" val="1570584004"/>
              </p:ext>
            </p:extLst>
          </p:nvPr>
        </p:nvGraphicFramePr>
        <p:xfrm>
          <a:off x="-1071602" y="1714488"/>
          <a:ext cx="10858576" cy="37861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ox(i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Achref\Documents\Présentation smedi - olfa\2.jpg"/>
          <p:cNvPicPr>
            <a:picLocks noChangeAspect="1" noChangeArrowheads="1"/>
          </p:cNvPicPr>
          <p:nvPr/>
        </p:nvPicPr>
        <p:blipFill>
          <a:blip r:embed="rId3" cstate="print"/>
          <a:srcRect/>
          <a:stretch>
            <a:fillRect/>
          </a:stretch>
        </p:blipFill>
        <p:spPr bwMode="auto">
          <a:xfrm>
            <a:off x="-1656" y="0"/>
            <a:ext cx="9145656" cy="6858000"/>
          </a:xfrm>
          <a:prstGeom prst="rect">
            <a:avLst/>
          </a:prstGeom>
          <a:noFill/>
        </p:spPr>
      </p:pic>
      <p:pic>
        <p:nvPicPr>
          <p:cNvPr id="7" name="Picture 3" descr="C:\Users\Achref\Desktop\LOGOS          SMEDI - SAFAR\logo seul.png"/>
          <p:cNvPicPr>
            <a:picLocks noChangeAspect="1" noChangeArrowheads="1"/>
          </p:cNvPicPr>
          <p:nvPr/>
        </p:nvPicPr>
        <p:blipFill>
          <a:blip r:embed="rId4" cstate="print"/>
          <a:srcRect/>
          <a:stretch>
            <a:fillRect/>
          </a:stretch>
        </p:blipFill>
        <p:spPr bwMode="auto">
          <a:xfrm>
            <a:off x="6858016" y="5878527"/>
            <a:ext cx="2148251" cy="836621"/>
          </a:xfrm>
          <a:prstGeom prst="rect">
            <a:avLst/>
          </a:prstGeom>
          <a:ln>
            <a:noFill/>
          </a:ln>
          <a:effectLst>
            <a:outerShdw blurRad="292100" dist="139700" dir="2700000" algn="tl" rotWithShape="0">
              <a:srgbClr val="333333">
                <a:alpha val="65000"/>
              </a:srgbClr>
            </a:outerShdw>
          </a:effectLst>
        </p:spPr>
      </p:pic>
      <p:pic>
        <p:nvPicPr>
          <p:cNvPr id="8" name="01-SMEDI-Evacuation et soins en Tunisie-1-  HD.mp4">
            <a:hlinkClick r:id="" action="ppaction://media"/>
          </p:cNvPr>
          <p:cNvPicPr>
            <a:picLocks noRot="1" noChangeAspect="1"/>
          </p:cNvPicPr>
          <p:nvPr>
            <a:videoFile r:link="rId1"/>
          </p:nvPr>
        </p:nvPicPr>
        <p:blipFill>
          <a:blip r:embed="rId5" cstate="print"/>
          <a:stretch>
            <a:fillRect/>
          </a:stretch>
        </p:blipFill>
        <p:spPr>
          <a:xfrm>
            <a:off x="1187624" y="548680"/>
            <a:ext cx="6480720" cy="4860540"/>
          </a:xfrm>
          <a:prstGeom prst="rect">
            <a:avLst/>
          </a:prstGeom>
        </p:spPr>
      </p:pic>
      <p:sp>
        <p:nvSpPr>
          <p:cNvPr id="10" name="ZoneTexte 9"/>
          <p:cNvSpPr txBox="1"/>
          <p:nvPr/>
        </p:nvSpPr>
        <p:spPr>
          <a:xfrm>
            <a:off x="107504" y="116632"/>
            <a:ext cx="1728358" cy="369332"/>
          </a:xfrm>
          <a:prstGeom prst="rect">
            <a:avLst/>
          </a:prstGeom>
          <a:noFill/>
        </p:spPr>
        <p:txBody>
          <a:bodyPr wrap="none" rtlCol="0">
            <a:spAutoFit/>
          </a:bodyPr>
          <a:lstStyle/>
          <a:p>
            <a:r>
              <a:rPr lang="fr-FR" u="sng" dirty="0">
                <a:effectLst>
                  <a:outerShdw blurRad="38100" dist="38100" dir="2700000" algn="tl">
                    <a:srgbClr val="000000">
                      <a:alpha val="43137"/>
                    </a:srgbClr>
                  </a:outerShdw>
                </a:effectLst>
              </a:rPr>
              <a:t>Vidéo </a:t>
            </a:r>
            <a:r>
              <a:rPr lang="fr-FR" b="1" u="sng" dirty="0">
                <a:effectLst>
                  <a:outerShdw blurRad="38100" dist="38100" dir="2700000" algn="tl">
                    <a:srgbClr val="000000">
                      <a:alpha val="43137"/>
                    </a:srgbClr>
                  </a:outerShdw>
                </a:effectLst>
              </a:rPr>
              <a:t>SMEDI :</a:t>
            </a:r>
          </a:p>
        </p:txBody>
      </p:sp>
    </p:spTree>
    <p:extLst>
      <p:ext uri="{BB962C8B-B14F-4D97-AF65-F5344CB8AC3E}">
        <p14:creationId xmlns:p14="http://schemas.microsoft.com/office/powerpoint/2010/main" xmlns="" val="8124403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Achref\Documents\Présentation smedi - olfa\2.jpg"/>
          <p:cNvPicPr>
            <a:picLocks noChangeAspect="1" noChangeArrowheads="1"/>
          </p:cNvPicPr>
          <p:nvPr/>
        </p:nvPicPr>
        <p:blipFill>
          <a:blip r:embed="rId3" cstate="print"/>
          <a:srcRect/>
          <a:stretch>
            <a:fillRect/>
          </a:stretch>
        </p:blipFill>
        <p:spPr bwMode="auto">
          <a:xfrm>
            <a:off x="-1656" y="-24"/>
            <a:ext cx="9145656" cy="6858000"/>
          </a:xfrm>
          <a:prstGeom prst="rect">
            <a:avLst/>
          </a:prstGeom>
          <a:noFill/>
        </p:spPr>
      </p:pic>
      <p:sp>
        <p:nvSpPr>
          <p:cNvPr id="6" name="Rectangle 5"/>
          <p:cNvSpPr/>
          <p:nvPr/>
        </p:nvSpPr>
        <p:spPr>
          <a:xfrm>
            <a:off x="142844" y="756425"/>
            <a:ext cx="9072594" cy="6832639"/>
          </a:xfrm>
          <a:prstGeom prst="rect">
            <a:avLst/>
          </a:prstGeom>
        </p:spPr>
        <p:txBody>
          <a:bodyPr wrap="square">
            <a:spAutoFit/>
          </a:bodyPr>
          <a:lstStyle/>
          <a:p>
            <a:pPr>
              <a:lnSpc>
                <a:spcPct val="200000"/>
              </a:lnSpc>
            </a:pPr>
            <a:r>
              <a:rPr lang="fr-FR" sz="2400" b="1" dirty="0">
                <a:solidFill>
                  <a:schemeClr val="bg2">
                    <a:lumMod val="25000"/>
                  </a:schemeClr>
                </a:solidFill>
              </a:rPr>
              <a:t>Sur le plan médical :</a:t>
            </a:r>
          </a:p>
          <a:p>
            <a:pPr>
              <a:lnSpc>
                <a:spcPct val="200000"/>
              </a:lnSpc>
            </a:pPr>
            <a:endParaRPr lang="fr-FR" sz="1600" dirty="0"/>
          </a:p>
          <a:p>
            <a:pPr>
              <a:lnSpc>
                <a:spcPct val="200000"/>
              </a:lnSpc>
            </a:pPr>
            <a:r>
              <a:rPr lang="fr-FR" sz="2400" dirty="0"/>
              <a:t>SMEDI : assiste les patients durant tout son séjour</a:t>
            </a:r>
            <a:endParaRPr lang="fr-FR" sz="2000" dirty="0"/>
          </a:p>
          <a:p>
            <a:pPr lvl="1">
              <a:lnSpc>
                <a:spcPct val="200000"/>
              </a:lnSpc>
              <a:buFont typeface="Wingdings" pitchFamily="2" charset="2"/>
              <a:buChar char="q"/>
            </a:pPr>
            <a:r>
              <a:rPr lang="fr-FR" sz="2000" dirty="0"/>
              <a:t> </a:t>
            </a:r>
            <a:r>
              <a:rPr lang="fr-FR" sz="2400" dirty="0"/>
              <a:t>Le conseil et l’aide  dans le choix du parcours médical </a:t>
            </a:r>
          </a:p>
          <a:p>
            <a:pPr lvl="1">
              <a:lnSpc>
                <a:spcPct val="200000"/>
              </a:lnSpc>
              <a:buFont typeface="Wingdings" pitchFamily="2" charset="2"/>
              <a:buChar char="q"/>
            </a:pPr>
            <a:r>
              <a:rPr lang="fr-FR" sz="2400" dirty="0"/>
              <a:t> Gestion et suivi du parcours </a:t>
            </a:r>
          </a:p>
          <a:p>
            <a:pPr lvl="1">
              <a:lnSpc>
                <a:spcPct val="200000"/>
              </a:lnSpc>
              <a:buFont typeface="Wingdings" pitchFamily="2" charset="2"/>
              <a:buChar char="q"/>
            </a:pPr>
            <a:r>
              <a:rPr lang="fr-FR" sz="2400" dirty="0"/>
              <a:t> Gestion du retour </a:t>
            </a:r>
          </a:p>
          <a:p>
            <a:pPr lvl="1">
              <a:lnSpc>
                <a:spcPct val="200000"/>
              </a:lnSpc>
              <a:buFont typeface="Wingdings" pitchFamily="2" charset="2"/>
              <a:buChar char="q"/>
            </a:pPr>
            <a:r>
              <a:rPr lang="fr-FR" sz="2400" dirty="0"/>
              <a:t> Suivi du patient après retour</a:t>
            </a:r>
          </a:p>
          <a:p>
            <a:pPr lvl="1">
              <a:lnSpc>
                <a:spcPct val="200000"/>
              </a:lnSpc>
              <a:buFont typeface="Wingdings" pitchFamily="2" charset="2"/>
              <a:buChar char="q"/>
            </a:pPr>
            <a:endParaRPr lang="fr-FR" sz="2000" dirty="0"/>
          </a:p>
          <a:p>
            <a:endParaRPr lang="fr-FR" b="1" dirty="0"/>
          </a:p>
          <a:p>
            <a:endParaRPr lang="fr-FR" b="1" dirty="0"/>
          </a:p>
          <a:p>
            <a:r>
              <a:rPr lang="fr-FR" b="1" dirty="0"/>
              <a:t>                  </a:t>
            </a:r>
            <a:r>
              <a:rPr lang="fr-FR" sz="2400" b="1" dirty="0">
                <a:solidFill>
                  <a:srgbClr val="FF0000"/>
                </a:solidFill>
              </a:rPr>
              <a:t>Voir annexe *</a:t>
            </a:r>
            <a:endParaRPr lang="fr-FR" b="1" dirty="0">
              <a:solidFill>
                <a:srgbClr val="FF0000"/>
              </a:solidFill>
            </a:endParaRPr>
          </a:p>
          <a:p>
            <a:endParaRPr lang="fr-FR" b="1" dirty="0">
              <a:latin typeface="+mj-lt"/>
            </a:endParaRPr>
          </a:p>
        </p:txBody>
      </p:sp>
      <p:sp>
        <p:nvSpPr>
          <p:cNvPr id="8" name="Larme 7"/>
          <p:cNvSpPr/>
          <p:nvPr/>
        </p:nvSpPr>
        <p:spPr>
          <a:xfrm>
            <a:off x="4139952" y="620688"/>
            <a:ext cx="4786346" cy="1197916"/>
          </a:xfrm>
          <a:prstGeom prst="teardrop">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fr-FR" b="1" dirty="0">
              <a:solidFill>
                <a:schemeClr val="bg1"/>
              </a:solidFill>
              <a:latin typeface="Arial" pitchFamily="34" charset="0"/>
              <a:cs typeface="Arial" pitchFamily="34" charset="0"/>
            </a:endParaRPr>
          </a:p>
          <a:p>
            <a:pPr algn="ctr"/>
            <a:r>
              <a:rPr lang="fr-FR" sz="2400" b="1" dirty="0">
                <a:solidFill>
                  <a:schemeClr val="bg1"/>
                </a:solidFill>
              </a:rPr>
              <a:t>Accompagnement médical</a:t>
            </a:r>
          </a:p>
          <a:p>
            <a:pPr algn="ctr"/>
            <a:endParaRPr lang="fr-FR" dirty="0"/>
          </a:p>
        </p:txBody>
      </p:sp>
      <p:pic>
        <p:nvPicPr>
          <p:cNvPr id="7" name="Picture 3" descr="C:\Users\Achref\Desktop\LOGOS          SMEDI - SAFAR\logo seul.png"/>
          <p:cNvPicPr>
            <a:picLocks noChangeAspect="1" noChangeArrowheads="1"/>
          </p:cNvPicPr>
          <p:nvPr/>
        </p:nvPicPr>
        <p:blipFill>
          <a:blip r:embed="rId4" cstate="print"/>
          <a:srcRect/>
          <a:stretch>
            <a:fillRect/>
          </a:stretch>
        </p:blipFill>
        <p:spPr bwMode="auto">
          <a:xfrm>
            <a:off x="6858016" y="5878527"/>
            <a:ext cx="2148251" cy="83662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ox(i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ox(i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ox(in)">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ox(in)">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box(in)">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box(in)">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6">
                                            <p:txEl>
                                              <p:pRg st="10" end="10"/>
                                            </p:txEl>
                                          </p:spTgt>
                                        </p:tgtEl>
                                        <p:attrNameLst>
                                          <p:attrName>style.visibility</p:attrName>
                                        </p:attrNameLst>
                                      </p:cBhvr>
                                      <p:to>
                                        <p:strVal val="visible"/>
                                      </p:to>
                                    </p:set>
                                    <p:animEffect transition="in" filter="box(in)">
                                      <p:cBhvr>
                                        <p:cTn id="42"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Achref\Documents\Présentation smedi - olfa\2.jpg"/>
          <p:cNvPicPr>
            <a:picLocks noChangeAspect="1" noChangeArrowheads="1"/>
          </p:cNvPicPr>
          <p:nvPr/>
        </p:nvPicPr>
        <p:blipFill>
          <a:blip r:embed="rId2" cstate="print"/>
          <a:srcRect/>
          <a:stretch>
            <a:fillRect/>
          </a:stretch>
        </p:blipFill>
        <p:spPr bwMode="auto">
          <a:xfrm>
            <a:off x="-1656" y="0"/>
            <a:ext cx="9145656" cy="6858000"/>
          </a:xfrm>
          <a:prstGeom prst="rect">
            <a:avLst/>
          </a:prstGeom>
          <a:noFill/>
        </p:spPr>
      </p:pic>
      <p:sp>
        <p:nvSpPr>
          <p:cNvPr id="4" name="Rectangle 3"/>
          <p:cNvSpPr/>
          <p:nvPr/>
        </p:nvSpPr>
        <p:spPr>
          <a:xfrm>
            <a:off x="214283" y="928671"/>
            <a:ext cx="8643998" cy="2585323"/>
          </a:xfrm>
          <a:prstGeom prst="rect">
            <a:avLst/>
          </a:prstGeom>
        </p:spPr>
        <p:txBody>
          <a:bodyPr wrap="square">
            <a:spAutoFit/>
          </a:bodyPr>
          <a:lstStyle/>
          <a:p>
            <a:pPr>
              <a:lnSpc>
                <a:spcPct val="150000"/>
              </a:lnSpc>
            </a:pPr>
            <a:r>
              <a:rPr lang="fr-FR" sz="3200" b="1" dirty="0"/>
              <a:t>SMEDI assure :</a:t>
            </a:r>
          </a:p>
          <a:p>
            <a:pPr lvl="0">
              <a:lnSpc>
                <a:spcPct val="150000"/>
              </a:lnSpc>
            </a:pPr>
            <a:r>
              <a:rPr lang="fr-FR" sz="2000" dirty="0"/>
              <a:t>Le transport des patients (transport médicalisé ou non par mer, air et terre):</a:t>
            </a:r>
            <a:r>
              <a:rPr lang="fr-FR" sz="1400" dirty="0"/>
              <a:t> </a:t>
            </a:r>
          </a:p>
          <a:p>
            <a:r>
              <a:rPr lang="fr-FR" b="1" dirty="0">
                <a:solidFill>
                  <a:srgbClr val="FFFFFF"/>
                </a:solidFill>
                <a:latin typeface="Rockwell" pitchFamily="18" charset="0"/>
                <a:ea typeface="MS PGothic" pitchFamily="34" charset="-128"/>
              </a:rPr>
              <a:t>en véhicule de ville.</a:t>
            </a:r>
            <a:endParaRPr lang="fr-FR" dirty="0"/>
          </a:p>
          <a:p>
            <a:r>
              <a:rPr lang="fr-FR" b="1" dirty="0">
                <a:solidFill>
                  <a:srgbClr val="FFFFFF"/>
                </a:solidFill>
                <a:latin typeface="Rockwell" pitchFamily="18" charset="0"/>
                <a:ea typeface="MS PGothic" pitchFamily="34" charset="-128"/>
              </a:rPr>
              <a:t>en véhicule de ville.</a:t>
            </a:r>
            <a:endParaRPr lang="fr-FR" dirty="0"/>
          </a:p>
          <a:p>
            <a:r>
              <a:rPr lang="fr-FR" dirty="0"/>
              <a:t> </a:t>
            </a:r>
          </a:p>
        </p:txBody>
      </p:sp>
      <p:sp>
        <p:nvSpPr>
          <p:cNvPr id="3" name="Rectangle à coins arrondis 2"/>
          <p:cNvSpPr/>
          <p:nvPr/>
        </p:nvSpPr>
        <p:spPr>
          <a:xfrm>
            <a:off x="1643042" y="285728"/>
            <a:ext cx="5929354" cy="642942"/>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fr-FR" sz="2400" b="1" dirty="0">
                <a:effectLst>
                  <a:reflection blurRad="6350" stA="55000" endA="300" endPos="45500" dir="5400000" sy="-100000" algn="bl" rotWithShape="0"/>
                </a:effectLst>
              </a:rPr>
              <a:t>TRANSPORT</a:t>
            </a:r>
            <a:endParaRPr lang="fr-FR" sz="2400" dirty="0">
              <a:effectLst>
                <a:reflection blurRad="6350" stA="55000" endA="300" endPos="45500" dir="5400000" sy="-100000" algn="bl" rotWithShape="0"/>
              </a:effectLst>
            </a:endParaRPr>
          </a:p>
        </p:txBody>
      </p:sp>
      <p:pic>
        <p:nvPicPr>
          <p:cNvPr id="2050" name="Picture 2" descr="H:\Photos SMEDI\transport\evac 3.jpg"/>
          <p:cNvPicPr>
            <a:picLocks noChangeAspect="1" noChangeArrowheads="1"/>
          </p:cNvPicPr>
          <p:nvPr/>
        </p:nvPicPr>
        <p:blipFill>
          <a:blip r:embed="rId3" cstate="print"/>
          <a:srcRect/>
          <a:stretch>
            <a:fillRect/>
          </a:stretch>
        </p:blipFill>
        <p:spPr bwMode="auto">
          <a:xfrm>
            <a:off x="214282" y="2714620"/>
            <a:ext cx="2882328" cy="20717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2" name="Picture 4" descr="C:\Users\Achref\Documents\Présentation smedi - olfa\IMG_7127+log-smedi.jpg"/>
          <p:cNvPicPr>
            <a:picLocks noChangeAspect="1" noChangeArrowheads="1"/>
          </p:cNvPicPr>
          <p:nvPr/>
        </p:nvPicPr>
        <p:blipFill>
          <a:blip r:embed="rId4" cstate="print"/>
          <a:srcRect/>
          <a:stretch>
            <a:fillRect/>
          </a:stretch>
        </p:blipFill>
        <p:spPr bwMode="auto">
          <a:xfrm>
            <a:off x="4500561" y="2500306"/>
            <a:ext cx="2784691" cy="18573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3" name="Picture 5" descr="H:\Photos SMEDI\transport\evac 5.jpg"/>
          <p:cNvPicPr>
            <a:picLocks noChangeAspect="1" noChangeArrowheads="1"/>
          </p:cNvPicPr>
          <p:nvPr/>
        </p:nvPicPr>
        <p:blipFill>
          <a:blip r:embed="rId5" cstate="print"/>
          <a:srcRect/>
          <a:stretch>
            <a:fillRect/>
          </a:stretch>
        </p:blipFill>
        <p:spPr bwMode="auto">
          <a:xfrm>
            <a:off x="2143108" y="4107660"/>
            <a:ext cx="2524142" cy="18931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4" name="Picture 6" descr="H:\Photos SMEDI\transport\tr2.jpg"/>
          <p:cNvPicPr>
            <a:picLocks noChangeAspect="1" noChangeArrowheads="1"/>
          </p:cNvPicPr>
          <p:nvPr/>
        </p:nvPicPr>
        <p:blipFill>
          <a:blip r:embed="rId6" cstate="print"/>
          <a:srcRect/>
          <a:stretch>
            <a:fillRect/>
          </a:stretch>
        </p:blipFill>
        <p:spPr bwMode="auto">
          <a:xfrm>
            <a:off x="6357950" y="4071942"/>
            <a:ext cx="2835010" cy="18573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3" descr="C:\Users\Achref\Desktop\LOGOS          SMEDI - SAFAR\logo seul.png"/>
          <p:cNvPicPr>
            <a:picLocks noChangeAspect="1" noChangeArrowheads="1"/>
          </p:cNvPicPr>
          <p:nvPr/>
        </p:nvPicPr>
        <p:blipFill>
          <a:blip r:embed="rId7" cstate="print"/>
          <a:srcRect/>
          <a:stretch>
            <a:fillRect/>
          </a:stretch>
        </p:blipFill>
        <p:spPr bwMode="auto">
          <a:xfrm>
            <a:off x="214282" y="6021379"/>
            <a:ext cx="2148251" cy="83662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checkerboard(across)">
                                      <p:cBhvr>
                                        <p:cTn id="12" dur="500"/>
                                        <p:tgtEl>
                                          <p:spTgt spid="4">
                                            <p:txEl>
                                              <p:pRg st="0" end="0"/>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checkerboard(across)">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nodeType="clickEffect">
                                  <p:stCondLst>
                                    <p:cond delay="0"/>
                                  </p:stCondLst>
                                  <p:childTnLst>
                                    <p:set>
                                      <p:cBhvr>
                                        <p:cTn id="19" dur="1" fill="hold">
                                          <p:stCondLst>
                                            <p:cond delay="0"/>
                                          </p:stCondLst>
                                        </p:cTn>
                                        <p:tgtEl>
                                          <p:spTgt spid="2052"/>
                                        </p:tgtEl>
                                        <p:attrNameLst>
                                          <p:attrName>style.visibility</p:attrName>
                                        </p:attrNameLst>
                                      </p:cBhvr>
                                      <p:to>
                                        <p:strVal val="visible"/>
                                      </p:to>
                                    </p:set>
                                    <p:animEffect transition="in" filter="box(in)">
                                      <p:cBhvr>
                                        <p:cTn id="20" dur="500"/>
                                        <p:tgtEl>
                                          <p:spTgt spid="2052"/>
                                        </p:tgtEl>
                                      </p:cBhvr>
                                    </p:animEffect>
                                  </p:childTnLst>
                                </p:cTn>
                              </p:par>
                              <p:par>
                                <p:cTn id="21" presetID="4" presetClass="entr" presetSubtype="16" fill="hold" nodeType="withEffect">
                                  <p:stCondLst>
                                    <p:cond delay="0"/>
                                  </p:stCondLst>
                                  <p:childTnLst>
                                    <p:set>
                                      <p:cBhvr>
                                        <p:cTn id="22" dur="1" fill="hold">
                                          <p:stCondLst>
                                            <p:cond delay="0"/>
                                          </p:stCondLst>
                                        </p:cTn>
                                        <p:tgtEl>
                                          <p:spTgt spid="2054"/>
                                        </p:tgtEl>
                                        <p:attrNameLst>
                                          <p:attrName>style.visibility</p:attrName>
                                        </p:attrNameLst>
                                      </p:cBhvr>
                                      <p:to>
                                        <p:strVal val="visible"/>
                                      </p:to>
                                    </p:set>
                                    <p:animEffect transition="in" filter="box(in)">
                                      <p:cBhvr>
                                        <p:cTn id="23" dur="500"/>
                                        <p:tgtEl>
                                          <p:spTgt spid="2054"/>
                                        </p:tgtEl>
                                      </p:cBhvr>
                                    </p:animEffect>
                                  </p:childTnLst>
                                </p:cTn>
                              </p:par>
                              <p:par>
                                <p:cTn id="24" presetID="4" presetClass="entr" presetSubtype="16" fill="hold" nodeType="withEffect">
                                  <p:stCondLst>
                                    <p:cond delay="0"/>
                                  </p:stCondLst>
                                  <p:childTnLst>
                                    <p:set>
                                      <p:cBhvr>
                                        <p:cTn id="25" dur="1" fill="hold">
                                          <p:stCondLst>
                                            <p:cond delay="0"/>
                                          </p:stCondLst>
                                        </p:cTn>
                                        <p:tgtEl>
                                          <p:spTgt spid="2053"/>
                                        </p:tgtEl>
                                        <p:attrNameLst>
                                          <p:attrName>style.visibility</p:attrName>
                                        </p:attrNameLst>
                                      </p:cBhvr>
                                      <p:to>
                                        <p:strVal val="visible"/>
                                      </p:to>
                                    </p:set>
                                    <p:animEffect transition="in" filter="box(in)">
                                      <p:cBhvr>
                                        <p:cTn id="26" dur="500"/>
                                        <p:tgtEl>
                                          <p:spTgt spid="2053"/>
                                        </p:tgtEl>
                                      </p:cBhvr>
                                    </p:animEffect>
                                  </p:childTnLst>
                                </p:cTn>
                              </p:par>
                              <p:par>
                                <p:cTn id="27" presetID="4" presetClass="entr" presetSubtype="16"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animEffect transition="in" filter="box(in)">
                                      <p:cBhvr>
                                        <p:cTn id="2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Achref\Documents\Présentation smedi - olfa\2.jpg"/>
          <p:cNvPicPr>
            <a:picLocks noChangeAspect="1" noChangeArrowheads="1"/>
          </p:cNvPicPr>
          <p:nvPr/>
        </p:nvPicPr>
        <p:blipFill>
          <a:blip r:embed="rId2" cstate="print"/>
          <a:srcRect/>
          <a:stretch>
            <a:fillRect/>
          </a:stretch>
        </p:blipFill>
        <p:spPr bwMode="auto">
          <a:xfrm>
            <a:off x="-1656" y="0"/>
            <a:ext cx="9145656" cy="6858000"/>
          </a:xfrm>
          <a:prstGeom prst="rect">
            <a:avLst/>
          </a:prstGeom>
          <a:noFill/>
        </p:spPr>
      </p:pic>
      <p:graphicFrame>
        <p:nvGraphicFramePr>
          <p:cNvPr id="4" name="Diagramme 3"/>
          <p:cNvGraphicFramePr/>
          <p:nvPr>
            <p:extLst>
              <p:ext uri="{D42A27DB-BD31-4B8C-83A1-F6EECF244321}">
                <p14:modId xmlns:p14="http://schemas.microsoft.com/office/powerpoint/2010/main" xmlns="" val="2797045513"/>
              </p:ext>
            </p:extLst>
          </p:nvPr>
        </p:nvGraphicFramePr>
        <p:xfrm>
          <a:off x="428596" y="1571612"/>
          <a:ext cx="7858180" cy="39290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à coins arrondis 5"/>
          <p:cNvSpPr/>
          <p:nvPr/>
        </p:nvSpPr>
        <p:spPr>
          <a:xfrm>
            <a:off x="1643042" y="285728"/>
            <a:ext cx="5953294" cy="839016"/>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fr-FR" sz="2400" b="1" dirty="0">
                <a:solidFill>
                  <a:schemeClr val="tx1"/>
                </a:solidFill>
                <a:effectLst>
                  <a:reflection blurRad="6350" stA="55000" endA="300" endPos="45500" dir="5400000" sy="-100000" algn="bl" rotWithShape="0"/>
                </a:effectLst>
              </a:rPr>
              <a:t>TRANSPORT</a:t>
            </a:r>
            <a:endParaRPr lang="fr-FR" sz="2400" dirty="0">
              <a:solidFill>
                <a:schemeClr val="tx1"/>
              </a:solidFill>
              <a:effectLst>
                <a:reflection blurRad="6350" stA="55000" endA="300" endPos="45500" dir="5400000" sy="-100000" algn="bl" rotWithShape="0"/>
              </a:effectLst>
            </a:endParaRPr>
          </a:p>
        </p:txBody>
      </p:sp>
      <p:pic>
        <p:nvPicPr>
          <p:cNvPr id="7" name="Picture 3" descr="C:\Users\Achref\Desktop\LOGOS          SMEDI - SAFAR\logo seul.png"/>
          <p:cNvPicPr>
            <a:picLocks noChangeAspect="1" noChangeArrowheads="1"/>
          </p:cNvPicPr>
          <p:nvPr/>
        </p:nvPicPr>
        <p:blipFill>
          <a:blip r:embed="rId8" cstate="print"/>
          <a:srcRect/>
          <a:stretch>
            <a:fillRect/>
          </a:stretch>
        </p:blipFill>
        <p:spPr bwMode="auto">
          <a:xfrm>
            <a:off x="6786578" y="5857892"/>
            <a:ext cx="2148251" cy="83662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endParaRPr lang="fr-FR"/>
          </a:p>
        </p:txBody>
      </p:sp>
      <p:pic>
        <p:nvPicPr>
          <p:cNvPr id="4" name="Picture 2" descr="C:\Users\Achref\Documents\Présentation smedi - olfa\2.jpg"/>
          <p:cNvPicPr>
            <a:picLocks noChangeAspect="1" noChangeArrowheads="1"/>
          </p:cNvPicPr>
          <p:nvPr/>
        </p:nvPicPr>
        <p:blipFill>
          <a:blip r:embed="rId3" cstate="print"/>
          <a:srcRect/>
          <a:stretch>
            <a:fillRect/>
          </a:stretch>
        </p:blipFill>
        <p:spPr bwMode="auto">
          <a:xfrm>
            <a:off x="-1656" y="0"/>
            <a:ext cx="9145656" cy="6858000"/>
          </a:xfrm>
          <a:prstGeom prst="rect">
            <a:avLst/>
          </a:prstGeom>
          <a:noFill/>
        </p:spPr>
      </p:pic>
      <p:pic>
        <p:nvPicPr>
          <p:cNvPr id="5" name="Picture 3" descr="C:\Users\Achref\Desktop\LOGOS          SMEDI - SAFAR\logo seul.png"/>
          <p:cNvPicPr>
            <a:picLocks noChangeAspect="1" noChangeArrowheads="1"/>
          </p:cNvPicPr>
          <p:nvPr/>
        </p:nvPicPr>
        <p:blipFill>
          <a:blip r:embed="rId4" cstate="print"/>
          <a:srcRect/>
          <a:stretch>
            <a:fillRect/>
          </a:stretch>
        </p:blipFill>
        <p:spPr bwMode="auto">
          <a:xfrm>
            <a:off x="6786578" y="5857892"/>
            <a:ext cx="2148251" cy="836621"/>
          </a:xfrm>
          <a:prstGeom prst="rect">
            <a:avLst/>
          </a:prstGeom>
          <a:ln>
            <a:noFill/>
          </a:ln>
          <a:effectLst>
            <a:outerShdw blurRad="292100" dist="139700" dir="2700000" algn="tl" rotWithShape="0">
              <a:srgbClr val="333333">
                <a:alpha val="65000"/>
              </a:srgbClr>
            </a:outerShdw>
          </a:effectLst>
        </p:spPr>
      </p:pic>
      <p:pic>
        <p:nvPicPr>
          <p:cNvPr id="6" name="Transport.mp4">
            <a:hlinkClick r:id="" action="ppaction://media"/>
          </p:cNvPr>
          <p:cNvPicPr>
            <a:picLocks noGrp="1" noRot="1" noChangeAspect="1"/>
          </p:cNvPicPr>
          <p:nvPr>
            <p:ph idx="1"/>
            <a:videoFile r:link="rId1"/>
          </p:nvPr>
        </p:nvPicPr>
        <p:blipFill>
          <a:blip r:embed="rId5" cstate="print"/>
          <a:stretch>
            <a:fillRect/>
          </a:stretch>
        </p:blipFill>
        <p:spPr>
          <a:xfrm>
            <a:off x="1256241" y="908720"/>
            <a:ext cx="6810013" cy="4555899"/>
          </a:xfrm>
          <a:prstGeom prst="rect">
            <a:avLst/>
          </a:prstGeom>
        </p:spPr>
      </p:pic>
      <p:sp>
        <p:nvSpPr>
          <p:cNvPr id="7" name="ZoneTexte 6"/>
          <p:cNvSpPr txBox="1"/>
          <p:nvPr/>
        </p:nvSpPr>
        <p:spPr>
          <a:xfrm>
            <a:off x="179512" y="188640"/>
            <a:ext cx="2236510" cy="646331"/>
          </a:xfrm>
          <a:prstGeom prst="rect">
            <a:avLst/>
          </a:prstGeom>
          <a:noFill/>
        </p:spPr>
        <p:txBody>
          <a:bodyPr wrap="none" rtlCol="0">
            <a:spAutoFit/>
          </a:bodyPr>
          <a:lstStyle/>
          <a:p>
            <a:r>
              <a:rPr lang="fr-FR" b="1" u="sng" dirty="0"/>
              <a:t>Vidéo </a:t>
            </a:r>
            <a:r>
              <a:rPr lang="fr-FR" b="1" u="sng" dirty="0">
                <a:effectLst>
                  <a:reflection blurRad="6350" stA="55000" endA="300" endPos="45500" dir="5400000" sy="-100000" algn="bl" rotWithShape="0"/>
                </a:effectLst>
              </a:rPr>
              <a:t>TRANSPORT</a:t>
            </a:r>
          </a:p>
          <a:p>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3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endParaRPr lang="fr-FR"/>
          </a:p>
        </p:txBody>
      </p:sp>
      <p:sp>
        <p:nvSpPr>
          <p:cNvPr id="3" name="Titre 2"/>
          <p:cNvSpPr>
            <a:spLocks noGrp="1"/>
          </p:cNvSpPr>
          <p:nvPr>
            <p:ph type="title"/>
          </p:nvPr>
        </p:nvSpPr>
        <p:spPr/>
        <p:txBody>
          <a:bodyPr/>
          <a:lstStyle/>
          <a:p>
            <a:endParaRPr lang="fr-FR"/>
          </a:p>
        </p:txBody>
      </p:sp>
      <p:pic>
        <p:nvPicPr>
          <p:cNvPr id="4" name="Picture 2" descr="C:\Users\Achref\Documents\Présentation smedi - olfa\2.jpg"/>
          <p:cNvPicPr>
            <a:picLocks noChangeAspect="1" noChangeArrowheads="1"/>
          </p:cNvPicPr>
          <p:nvPr/>
        </p:nvPicPr>
        <p:blipFill>
          <a:blip r:embed="rId2" cstate="print"/>
          <a:srcRect/>
          <a:stretch>
            <a:fillRect/>
          </a:stretch>
        </p:blipFill>
        <p:spPr bwMode="auto">
          <a:xfrm>
            <a:off x="-1656" y="0"/>
            <a:ext cx="9145656" cy="6858000"/>
          </a:xfrm>
          <a:prstGeom prst="rect">
            <a:avLst/>
          </a:prstGeom>
          <a:noFill/>
        </p:spPr>
      </p:pic>
      <p:pic>
        <p:nvPicPr>
          <p:cNvPr id="5" name="Picture 3" descr="C:\Users\Achref\Desktop\LOGOS          SMEDI - SAFAR\logo seul.png"/>
          <p:cNvPicPr>
            <a:picLocks noChangeAspect="1" noChangeArrowheads="1"/>
          </p:cNvPicPr>
          <p:nvPr/>
        </p:nvPicPr>
        <p:blipFill>
          <a:blip r:embed="rId3" cstate="print"/>
          <a:srcRect/>
          <a:stretch>
            <a:fillRect/>
          </a:stretch>
        </p:blipFill>
        <p:spPr bwMode="auto">
          <a:xfrm>
            <a:off x="6858016" y="5878527"/>
            <a:ext cx="2148251" cy="836621"/>
          </a:xfrm>
          <a:prstGeom prst="rect">
            <a:avLst/>
          </a:prstGeom>
          <a:ln>
            <a:noFill/>
          </a:ln>
          <a:effectLst>
            <a:outerShdw blurRad="292100" dist="139700" dir="2700000" algn="tl" rotWithShape="0">
              <a:srgbClr val="333333">
                <a:alpha val="65000"/>
              </a:srgbClr>
            </a:outerShdw>
          </a:effectLst>
        </p:spPr>
      </p:pic>
      <p:sp>
        <p:nvSpPr>
          <p:cNvPr id="6" name="Rectangle à coins arrondis 5"/>
          <p:cNvSpPr/>
          <p:nvPr/>
        </p:nvSpPr>
        <p:spPr>
          <a:xfrm>
            <a:off x="1643042" y="285728"/>
            <a:ext cx="5929354" cy="642942"/>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fr-FR" sz="2400" b="1" dirty="0">
                <a:solidFill>
                  <a:schemeClr val="tx1"/>
                </a:solidFill>
              </a:rPr>
              <a:t>HÉBERGEMENT</a:t>
            </a:r>
            <a:endParaRPr lang="fr-FR" sz="2400" dirty="0">
              <a:solidFill>
                <a:schemeClr val="tx1"/>
              </a:solidFill>
              <a:effectLst>
                <a:reflection blurRad="6350" stA="55000" endA="300" endPos="45500" dir="5400000" sy="-100000" algn="bl" rotWithShape="0"/>
              </a:effectLst>
            </a:endParaRPr>
          </a:p>
        </p:txBody>
      </p:sp>
      <p:sp>
        <p:nvSpPr>
          <p:cNvPr id="10" name="Carré corné 9"/>
          <p:cNvSpPr/>
          <p:nvPr/>
        </p:nvSpPr>
        <p:spPr>
          <a:xfrm>
            <a:off x="285720" y="3214686"/>
            <a:ext cx="5143536" cy="2500330"/>
          </a:xfrm>
          <a:prstGeom prst="foldedCorner">
            <a:avLst/>
          </a:prstGeom>
        </p:spPr>
        <p:style>
          <a:lnRef idx="1">
            <a:schemeClr val="accent3"/>
          </a:lnRef>
          <a:fillRef idx="2">
            <a:schemeClr val="accent3"/>
          </a:fillRef>
          <a:effectRef idx="1">
            <a:schemeClr val="accent3"/>
          </a:effectRef>
          <a:fontRef idx="minor">
            <a:schemeClr val="dk1"/>
          </a:fontRef>
        </p:style>
        <p:txBody>
          <a:bodyPr rtlCol="0" anchor="ctr"/>
          <a:lstStyle/>
          <a:p>
            <a:pPr lvl="0" algn="just"/>
            <a:endParaRPr lang="fr-FR" sz="2400" dirty="0">
              <a:ln/>
            </a:endParaRPr>
          </a:p>
          <a:p>
            <a:pPr lvl="0" algn="just"/>
            <a:endParaRPr lang="fr-FR" sz="2400" dirty="0">
              <a:ln/>
            </a:endParaRPr>
          </a:p>
          <a:p>
            <a:pPr lvl="0" algn="just"/>
            <a:r>
              <a:rPr lang="fr-FR" sz="2400" dirty="0">
                <a:ln/>
              </a:rPr>
              <a:t>Réduit le délai d</a:t>
            </a:r>
            <a:r>
              <a:rPr lang="fr-FR" altLang="fr-FR" sz="2400" dirty="0">
                <a:ln/>
              </a:rPr>
              <a:t>’</a:t>
            </a:r>
            <a:r>
              <a:rPr lang="fr-FR" sz="2400" dirty="0">
                <a:ln/>
              </a:rPr>
              <a:t>hospitalisation qui sera ramené à sa durée normale.  L</a:t>
            </a:r>
            <a:r>
              <a:rPr lang="fr-FR" altLang="fr-FR" sz="2400" dirty="0">
                <a:ln/>
              </a:rPr>
              <a:t>’</a:t>
            </a:r>
            <a:r>
              <a:rPr lang="fr-FR" sz="2400" dirty="0">
                <a:ln/>
              </a:rPr>
              <a:t>hospitalisation sera limité au besoin de l</a:t>
            </a:r>
            <a:r>
              <a:rPr lang="fr-FR" altLang="fr-FR" sz="2400" dirty="0">
                <a:ln/>
              </a:rPr>
              <a:t>’</a:t>
            </a:r>
            <a:r>
              <a:rPr lang="fr-FR" sz="2400" dirty="0">
                <a:ln/>
              </a:rPr>
              <a:t>acte médical </a:t>
            </a:r>
            <a:endParaRPr lang="fr-FR" sz="2400" dirty="0"/>
          </a:p>
          <a:p>
            <a:pPr algn="ctr"/>
            <a:endParaRPr lang="fr-FR" dirty="0"/>
          </a:p>
        </p:txBody>
      </p:sp>
      <p:sp>
        <p:nvSpPr>
          <p:cNvPr id="12" name="Carré corné 11"/>
          <p:cNvSpPr/>
          <p:nvPr/>
        </p:nvSpPr>
        <p:spPr>
          <a:xfrm>
            <a:off x="285720" y="3214686"/>
            <a:ext cx="5143536" cy="2500330"/>
          </a:xfrm>
          <a:prstGeom prst="foldedCorner">
            <a:avLst/>
          </a:prstGeom>
        </p:spPr>
        <p:style>
          <a:lnRef idx="1">
            <a:schemeClr val="accent3"/>
          </a:lnRef>
          <a:fillRef idx="2">
            <a:schemeClr val="accent3"/>
          </a:fillRef>
          <a:effectRef idx="1">
            <a:schemeClr val="accent3"/>
          </a:effectRef>
          <a:fontRef idx="minor">
            <a:schemeClr val="dk1"/>
          </a:fontRef>
        </p:style>
        <p:txBody>
          <a:bodyPr rtlCol="0" anchor="ctr"/>
          <a:lstStyle/>
          <a:p>
            <a:pPr lvl="0" algn="just"/>
            <a:endParaRPr lang="fr-FR" sz="2400" dirty="0">
              <a:ln/>
            </a:endParaRPr>
          </a:p>
          <a:p>
            <a:pPr lvl="0" algn="just"/>
            <a:endParaRPr lang="fr-FR" sz="2400" dirty="0">
              <a:ln/>
            </a:endParaRPr>
          </a:p>
          <a:p>
            <a:pPr lvl="0"/>
            <a:r>
              <a:rPr lang="fr-FR" sz="2400" dirty="0">
                <a:ln/>
              </a:rPr>
              <a:t>permet au patient de retrouver rapidement une vie sociale et de participer à des programmes d</a:t>
            </a:r>
            <a:r>
              <a:rPr lang="fr-FR" altLang="fr-FR" sz="2400" dirty="0">
                <a:ln/>
              </a:rPr>
              <a:t>’</a:t>
            </a:r>
            <a:r>
              <a:rPr lang="fr-FR" sz="2400" dirty="0">
                <a:ln/>
              </a:rPr>
              <a:t>animation et de sortie </a:t>
            </a:r>
            <a:endParaRPr lang="fr-FR" sz="2400" dirty="0"/>
          </a:p>
          <a:p>
            <a:pPr algn="ctr"/>
            <a:endParaRPr lang="fr-FR" dirty="0"/>
          </a:p>
        </p:txBody>
      </p:sp>
      <p:sp>
        <p:nvSpPr>
          <p:cNvPr id="13" name="Carré corné 12"/>
          <p:cNvSpPr/>
          <p:nvPr/>
        </p:nvSpPr>
        <p:spPr>
          <a:xfrm>
            <a:off x="285720" y="3214686"/>
            <a:ext cx="4358288" cy="2500330"/>
          </a:xfrm>
          <a:prstGeom prst="foldedCorner">
            <a:avLst/>
          </a:prstGeom>
        </p:spPr>
        <p:style>
          <a:lnRef idx="1">
            <a:schemeClr val="accent3"/>
          </a:lnRef>
          <a:fillRef idx="2">
            <a:schemeClr val="accent3"/>
          </a:fillRef>
          <a:effectRef idx="1">
            <a:schemeClr val="accent3"/>
          </a:effectRef>
          <a:fontRef idx="minor">
            <a:schemeClr val="dk1"/>
          </a:fontRef>
        </p:style>
        <p:txBody>
          <a:bodyPr rtlCol="0" anchor="ctr"/>
          <a:lstStyle/>
          <a:p>
            <a:pPr lvl="0" algn="just"/>
            <a:endParaRPr lang="fr-FR" sz="2400" dirty="0">
              <a:ln/>
            </a:endParaRPr>
          </a:p>
          <a:p>
            <a:pPr lvl="0" algn="just"/>
            <a:endParaRPr lang="fr-FR" sz="2400" dirty="0">
              <a:ln/>
            </a:endParaRPr>
          </a:p>
          <a:p>
            <a:pPr>
              <a:buFont typeface="Wingdings" pitchFamily="2" charset="2"/>
              <a:buChar char="ü"/>
            </a:pPr>
            <a:r>
              <a:rPr lang="fr-FR" sz="2400" b="1" dirty="0">
                <a:ln/>
              </a:rPr>
              <a:t>réduit les coûts de la prise en charge</a:t>
            </a:r>
          </a:p>
          <a:p>
            <a:pPr lvl="0">
              <a:buFont typeface="Wingdings" pitchFamily="2" charset="2"/>
              <a:buChar char="ü"/>
            </a:pPr>
            <a:endParaRPr lang="fr-FR" sz="2400" b="1" dirty="0">
              <a:ln/>
            </a:endParaRPr>
          </a:p>
          <a:p>
            <a:pPr lvl="0">
              <a:buFont typeface="Wingdings" pitchFamily="2" charset="2"/>
              <a:buChar char="ü"/>
            </a:pPr>
            <a:r>
              <a:rPr lang="fr-FR" sz="2400" b="1" dirty="0">
                <a:ln/>
              </a:rPr>
              <a:t>Permet des soins de suite</a:t>
            </a:r>
          </a:p>
          <a:p>
            <a:pPr lvl="0">
              <a:buFont typeface="Wingdings" pitchFamily="2" charset="2"/>
              <a:buChar char="ü"/>
            </a:pPr>
            <a:endParaRPr lang="fr-FR" sz="2400" b="1" dirty="0">
              <a:ln/>
            </a:endParaRPr>
          </a:p>
          <a:p>
            <a:pPr lvl="0">
              <a:buFont typeface="Wingdings" pitchFamily="2" charset="2"/>
              <a:buChar char="ü"/>
            </a:pPr>
            <a:endParaRPr lang="fr-FR" sz="2400" b="1" dirty="0"/>
          </a:p>
        </p:txBody>
      </p:sp>
      <p:sp>
        <p:nvSpPr>
          <p:cNvPr id="14" name="Ellipse 13"/>
          <p:cNvSpPr/>
          <p:nvPr/>
        </p:nvSpPr>
        <p:spPr>
          <a:xfrm>
            <a:off x="214282" y="1142984"/>
            <a:ext cx="3133582" cy="2214578"/>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lvl="0" algn="ctr"/>
            <a:r>
              <a:rPr lang="fr-FR" sz="2000" b="1" dirty="0">
                <a:solidFill>
                  <a:schemeClr val="bg1"/>
                </a:solidFill>
                <a:effectLst>
                  <a:outerShdw blurRad="38100" dist="38100" dir="2700000" algn="tl">
                    <a:srgbClr val="000000">
                      <a:alpha val="43137"/>
                    </a:srgbClr>
                  </a:outerShdw>
                </a:effectLst>
              </a:rPr>
              <a:t>Hébergement en résidence médicalisée et de convalescence  </a:t>
            </a:r>
          </a:p>
          <a:p>
            <a:pPr algn="ctr"/>
            <a:endParaRPr lang="fr-FR" dirty="0">
              <a:solidFill>
                <a:schemeClr val="tx1"/>
              </a:solidFill>
            </a:endParaRPr>
          </a:p>
        </p:txBody>
      </p:sp>
      <p:sp>
        <p:nvSpPr>
          <p:cNvPr id="15" name="Carré corné 14"/>
          <p:cNvSpPr/>
          <p:nvPr/>
        </p:nvSpPr>
        <p:spPr>
          <a:xfrm>
            <a:off x="4644008" y="3214686"/>
            <a:ext cx="4142834" cy="2500330"/>
          </a:xfrm>
          <a:prstGeom prst="foldedCorner">
            <a:avLst/>
          </a:prstGeom>
        </p:spPr>
        <p:style>
          <a:lnRef idx="1">
            <a:schemeClr val="accent5"/>
          </a:lnRef>
          <a:fillRef idx="2">
            <a:schemeClr val="accent5"/>
          </a:fillRef>
          <a:effectRef idx="1">
            <a:schemeClr val="accent5"/>
          </a:effectRef>
          <a:fontRef idx="minor">
            <a:schemeClr val="dk1"/>
          </a:fontRef>
        </p:style>
        <p:txBody>
          <a:bodyPr rtlCol="0" anchor="ctr"/>
          <a:lstStyle/>
          <a:p>
            <a:pPr lvl="0" algn="just"/>
            <a:endParaRPr lang="fr-FR" sz="2400" dirty="0">
              <a:ln/>
            </a:endParaRPr>
          </a:p>
          <a:p>
            <a:pPr lvl="0" algn="just"/>
            <a:endParaRPr lang="fr-FR" sz="2400" dirty="0">
              <a:ln/>
            </a:endParaRPr>
          </a:p>
          <a:p>
            <a:pPr lvl="0"/>
            <a:r>
              <a:rPr lang="fr-FR" sz="2400" dirty="0">
                <a:ln/>
              </a:rPr>
              <a:t>Réservation, annulations, reports, règlements, etc..</a:t>
            </a:r>
            <a:endParaRPr lang="fr-FR" sz="2400" dirty="0"/>
          </a:p>
          <a:p>
            <a:pPr algn="ctr"/>
            <a:endParaRPr lang="fr-FR" dirty="0"/>
          </a:p>
        </p:txBody>
      </p:sp>
      <p:sp>
        <p:nvSpPr>
          <p:cNvPr id="16" name="Ellipse 15"/>
          <p:cNvSpPr/>
          <p:nvPr/>
        </p:nvSpPr>
        <p:spPr>
          <a:xfrm>
            <a:off x="5715008" y="1142984"/>
            <a:ext cx="2714644" cy="2214578"/>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lvl="0" algn="ctr"/>
            <a:r>
              <a:rPr lang="fr-FR" sz="2000" b="1" dirty="0">
                <a:ln/>
                <a:solidFill>
                  <a:schemeClr val="bg1"/>
                </a:solidFill>
                <a:effectLst>
                  <a:outerShdw blurRad="38100" dist="38100" dir="2700000" algn="tl">
                    <a:srgbClr val="000000">
                      <a:alpha val="43137"/>
                    </a:srgbClr>
                  </a:outerShdw>
                </a:effectLst>
              </a:rPr>
              <a:t>Hébergement en hôtel et autres formules</a:t>
            </a:r>
            <a:endParaRPr lang="fr-FR" sz="2000" b="1" dirty="0">
              <a:solidFill>
                <a:schemeClr val="bg1"/>
              </a:solidFill>
              <a:effectLst>
                <a:outerShdw blurRad="38100" dist="38100" dir="2700000" algn="tl">
                  <a:srgbClr val="000000">
                    <a:alpha val="43137"/>
                  </a:srgbClr>
                </a:outerShdw>
              </a:effectLst>
            </a:endParaRPr>
          </a:p>
          <a:p>
            <a:pPr algn="ctr"/>
            <a:endParaRPr lang="fr-FR"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xit" presetSubtype="4" fill="hold" grpId="1" nodeType="clickEffect">
                                  <p:stCondLst>
                                    <p:cond delay="0"/>
                                  </p:stCondLst>
                                  <p:childTnLst>
                                    <p:anim calcmode="lin" valueType="num">
                                      <p:cBhvr additive="base">
                                        <p:cTn id="25" dur="500"/>
                                        <p:tgtEl>
                                          <p:spTgt spid="10"/>
                                        </p:tgtEl>
                                        <p:attrNameLst>
                                          <p:attrName>ppt_x</p:attrName>
                                        </p:attrNameLst>
                                      </p:cBhvr>
                                      <p:tavLst>
                                        <p:tav tm="0">
                                          <p:val>
                                            <p:strVal val="ppt_x"/>
                                          </p:val>
                                        </p:tav>
                                        <p:tav tm="100000">
                                          <p:val>
                                            <p:strVal val="ppt_x"/>
                                          </p:val>
                                        </p:tav>
                                      </p:tavLst>
                                    </p:anim>
                                    <p:anim calcmode="lin" valueType="num">
                                      <p:cBhvr additive="base">
                                        <p:cTn id="26" dur="500"/>
                                        <p:tgtEl>
                                          <p:spTgt spid="10"/>
                                        </p:tgtEl>
                                        <p:attrNameLst>
                                          <p:attrName>ppt_y</p:attrName>
                                        </p:attrNameLst>
                                      </p:cBhvr>
                                      <p:tavLst>
                                        <p:tav tm="0">
                                          <p:val>
                                            <p:strVal val="ppt_y"/>
                                          </p:val>
                                        </p:tav>
                                        <p:tav tm="100000">
                                          <p:val>
                                            <p:strVal val="1+ppt_h/2"/>
                                          </p:val>
                                        </p:tav>
                                      </p:tavLst>
                                    </p:anim>
                                    <p:set>
                                      <p:cBhvr>
                                        <p:cTn id="27" dur="1" fill="hold">
                                          <p:stCondLst>
                                            <p:cond delay="499"/>
                                          </p:stCondLst>
                                        </p:cTn>
                                        <p:tgtEl>
                                          <p:spTgt spid="1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grpId="1" nodeType="clickEffect">
                                  <p:stCondLst>
                                    <p:cond delay="0"/>
                                  </p:stCondLst>
                                  <p:childTnLst>
                                    <p:anim calcmode="lin" valueType="num">
                                      <p:cBhvr additive="base">
                                        <p:cTn id="38" dur="500"/>
                                        <p:tgtEl>
                                          <p:spTgt spid="12"/>
                                        </p:tgtEl>
                                        <p:attrNameLst>
                                          <p:attrName>ppt_x</p:attrName>
                                        </p:attrNameLst>
                                      </p:cBhvr>
                                      <p:tavLst>
                                        <p:tav tm="0">
                                          <p:val>
                                            <p:strVal val="ppt_x"/>
                                          </p:val>
                                        </p:tav>
                                        <p:tav tm="100000">
                                          <p:val>
                                            <p:strVal val="ppt_x"/>
                                          </p:val>
                                        </p:tav>
                                      </p:tavLst>
                                    </p:anim>
                                    <p:anim calcmode="lin" valueType="num">
                                      <p:cBhvr additive="base">
                                        <p:cTn id="39" dur="500"/>
                                        <p:tgtEl>
                                          <p:spTgt spid="12"/>
                                        </p:tgtEl>
                                        <p:attrNameLst>
                                          <p:attrName>ppt_y</p:attrName>
                                        </p:attrNameLst>
                                      </p:cBhvr>
                                      <p:tavLst>
                                        <p:tav tm="0">
                                          <p:val>
                                            <p:strVal val="ppt_y"/>
                                          </p:val>
                                        </p:tav>
                                        <p:tav tm="100000">
                                          <p:val>
                                            <p:strVal val="1+ppt_h/2"/>
                                          </p:val>
                                        </p:tav>
                                      </p:tavLst>
                                    </p:anim>
                                    <p:set>
                                      <p:cBhvr>
                                        <p:cTn id="40" dur="1" fill="hold">
                                          <p:stCondLst>
                                            <p:cond delay="499"/>
                                          </p:stCondLst>
                                        </p:cTn>
                                        <p:tgtEl>
                                          <p:spTgt spid="1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anim calcmode="lin" valueType="num">
                                      <p:cBhvr>
                                        <p:cTn id="46" dur="1000" fill="hold"/>
                                        <p:tgtEl>
                                          <p:spTgt spid="13"/>
                                        </p:tgtEl>
                                        <p:attrNameLst>
                                          <p:attrName>ppt_x</p:attrName>
                                        </p:attrNameLst>
                                      </p:cBhvr>
                                      <p:tavLst>
                                        <p:tav tm="0">
                                          <p:val>
                                            <p:strVal val="#ppt_x"/>
                                          </p:val>
                                        </p:tav>
                                        <p:tav tm="100000">
                                          <p:val>
                                            <p:strVal val="#ppt_x"/>
                                          </p:val>
                                        </p:tav>
                                      </p:tavLst>
                                    </p:anim>
                                    <p:anim calcmode="lin" valueType="num">
                                      <p:cBhvr>
                                        <p:cTn id="4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xit" presetSubtype="4" fill="hold" grpId="1" nodeType="clickEffect">
                                  <p:stCondLst>
                                    <p:cond delay="0"/>
                                  </p:stCondLst>
                                  <p:childTnLst>
                                    <p:anim calcmode="lin" valueType="num">
                                      <p:cBhvr additive="base">
                                        <p:cTn id="51" dur="500"/>
                                        <p:tgtEl>
                                          <p:spTgt spid="13"/>
                                        </p:tgtEl>
                                        <p:attrNameLst>
                                          <p:attrName>ppt_x</p:attrName>
                                        </p:attrNameLst>
                                      </p:cBhvr>
                                      <p:tavLst>
                                        <p:tav tm="0">
                                          <p:val>
                                            <p:strVal val="ppt_x"/>
                                          </p:val>
                                        </p:tav>
                                        <p:tav tm="100000">
                                          <p:val>
                                            <p:strVal val="ppt_x"/>
                                          </p:val>
                                        </p:tav>
                                      </p:tavLst>
                                    </p:anim>
                                    <p:anim calcmode="lin" valueType="num">
                                      <p:cBhvr additive="base">
                                        <p:cTn id="52" dur="500"/>
                                        <p:tgtEl>
                                          <p:spTgt spid="13"/>
                                        </p:tgtEl>
                                        <p:attrNameLst>
                                          <p:attrName>ppt_y</p:attrName>
                                        </p:attrNameLst>
                                      </p:cBhvr>
                                      <p:tavLst>
                                        <p:tav tm="0">
                                          <p:val>
                                            <p:strVal val="ppt_y"/>
                                          </p:val>
                                        </p:tav>
                                        <p:tav tm="100000">
                                          <p:val>
                                            <p:strVal val="1+ppt_h/2"/>
                                          </p:val>
                                        </p:tav>
                                      </p:tavLst>
                                    </p:anim>
                                    <p:set>
                                      <p:cBhvr>
                                        <p:cTn id="53" dur="1" fill="hold">
                                          <p:stCondLst>
                                            <p:cond delay="499"/>
                                          </p:stCondLst>
                                        </p:cTn>
                                        <p:tgtEl>
                                          <p:spTgt spid="13"/>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1000"/>
                                        <p:tgtEl>
                                          <p:spTgt spid="15"/>
                                        </p:tgtEl>
                                      </p:cBhvr>
                                    </p:animEffect>
                                    <p:anim calcmode="lin" valueType="num">
                                      <p:cBhvr>
                                        <p:cTn id="59" dur="1000" fill="hold"/>
                                        <p:tgtEl>
                                          <p:spTgt spid="15"/>
                                        </p:tgtEl>
                                        <p:attrNameLst>
                                          <p:attrName>ppt_x</p:attrName>
                                        </p:attrNameLst>
                                      </p:cBhvr>
                                      <p:tavLst>
                                        <p:tav tm="0">
                                          <p:val>
                                            <p:strVal val="#ppt_x"/>
                                          </p:val>
                                        </p:tav>
                                        <p:tav tm="100000">
                                          <p:val>
                                            <p:strVal val="#ppt_x"/>
                                          </p:val>
                                        </p:tav>
                                      </p:tavLst>
                                    </p:anim>
                                    <p:anim calcmode="lin" valueType="num">
                                      <p:cBhvr>
                                        <p:cTn id="6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xit" presetSubtype="4" fill="hold" grpId="1" nodeType="clickEffect">
                                  <p:stCondLst>
                                    <p:cond delay="0"/>
                                  </p:stCondLst>
                                  <p:childTnLst>
                                    <p:anim calcmode="lin" valueType="num">
                                      <p:cBhvr additive="base">
                                        <p:cTn id="64" dur="500"/>
                                        <p:tgtEl>
                                          <p:spTgt spid="15"/>
                                        </p:tgtEl>
                                        <p:attrNameLst>
                                          <p:attrName>ppt_x</p:attrName>
                                        </p:attrNameLst>
                                      </p:cBhvr>
                                      <p:tavLst>
                                        <p:tav tm="0">
                                          <p:val>
                                            <p:strVal val="ppt_x"/>
                                          </p:val>
                                        </p:tav>
                                        <p:tav tm="100000">
                                          <p:val>
                                            <p:strVal val="ppt_x"/>
                                          </p:val>
                                        </p:tav>
                                      </p:tavLst>
                                    </p:anim>
                                    <p:anim calcmode="lin" valueType="num">
                                      <p:cBhvr additive="base">
                                        <p:cTn id="65" dur="500"/>
                                        <p:tgtEl>
                                          <p:spTgt spid="15"/>
                                        </p:tgtEl>
                                        <p:attrNameLst>
                                          <p:attrName>ppt_y</p:attrName>
                                        </p:attrNameLst>
                                      </p:cBhvr>
                                      <p:tavLst>
                                        <p:tav tm="0">
                                          <p:val>
                                            <p:strVal val="ppt_y"/>
                                          </p:val>
                                        </p:tav>
                                        <p:tav tm="100000">
                                          <p:val>
                                            <p:strVal val="1+ppt_h/2"/>
                                          </p:val>
                                        </p:tav>
                                      </p:tavLst>
                                    </p:anim>
                                    <p:set>
                                      <p:cBhvr>
                                        <p:cTn id="66"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P spid="12" grpId="1" animBg="1"/>
      <p:bldP spid="13" grpId="0" animBg="1"/>
      <p:bldP spid="13" grpId="1" animBg="1"/>
      <p:bldP spid="14" grpId="0" animBg="1"/>
      <p:bldP spid="15" grpId="0" animBg="1"/>
      <p:bldP spid="15" grpId="1"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chref\Documents\Présentation smedi - olfa\2.jpg"/>
          <p:cNvPicPr>
            <a:picLocks noChangeAspect="1" noChangeArrowheads="1"/>
          </p:cNvPicPr>
          <p:nvPr/>
        </p:nvPicPr>
        <p:blipFill>
          <a:blip r:embed="rId3" cstate="print"/>
          <a:srcRect/>
          <a:stretch>
            <a:fillRect/>
          </a:stretch>
        </p:blipFill>
        <p:spPr bwMode="auto">
          <a:xfrm>
            <a:off x="-1656" y="0"/>
            <a:ext cx="9145656" cy="6858000"/>
          </a:xfrm>
          <a:prstGeom prst="rect">
            <a:avLst/>
          </a:prstGeom>
          <a:noFill/>
        </p:spPr>
      </p:pic>
      <p:sp>
        <p:nvSpPr>
          <p:cNvPr id="4" name="Rectangle 3"/>
          <p:cNvSpPr/>
          <p:nvPr/>
        </p:nvSpPr>
        <p:spPr>
          <a:xfrm>
            <a:off x="214283" y="-500090"/>
            <a:ext cx="8786874" cy="7294303"/>
          </a:xfrm>
          <a:prstGeom prst="rect">
            <a:avLst/>
          </a:prstGeom>
        </p:spPr>
        <p:txBody>
          <a:bodyPr wrap="square">
            <a:spAutoFit/>
          </a:bodyPr>
          <a:lstStyle/>
          <a:p>
            <a:endParaRPr lang="fr-FR" b="1" dirty="0"/>
          </a:p>
          <a:p>
            <a:endParaRPr lang="fr-FR" b="1" dirty="0"/>
          </a:p>
          <a:p>
            <a:endParaRPr lang="fr-FR" dirty="0"/>
          </a:p>
          <a:p>
            <a:endParaRPr lang="fr-FR" dirty="0"/>
          </a:p>
          <a:p>
            <a:pPr>
              <a:lnSpc>
                <a:spcPct val="150000"/>
              </a:lnSpc>
            </a:pPr>
            <a:endParaRPr lang="fr-FR" dirty="0"/>
          </a:p>
          <a:p>
            <a:pPr>
              <a:lnSpc>
                <a:spcPct val="150000"/>
              </a:lnSpc>
            </a:pPr>
            <a:r>
              <a:rPr lang="fr-FR" sz="2400" b="1" dirty="0"/>
              <a:t>SMEDI gère ses propres résidences de convalescence qui sont des résidences disposant :</a:t>
            </a:r>
          </a:p>
          <a:p>
            <a:pPr>
              <a:lnSpc>
                <a:spcPct val="150000"/>
              </a:lnSpc>
              <a:buFont typeface="Wingdings" pitchFamily="2" charset="2"/>
              <a:buChar char="Ø"/>
            </a:pPr>
            <a:r>
              <a:rPr lang="fr-FR" sz="2400" dirty="0"/>
              <a:t> D’équipes médicales et paramédicales et de moyens d’hébergement et de soins de suite. </a:t>
            </a:r>
          </a:p>
          <a:p>
            <a:pPr>
              <a:lnSpc>
                <a:spcPct val="150000"/>
              </a:lnSpc>
              <a:buFont typeface="Wingdings" pitchFamily="2" charset="2"/>
              <a:buChar char="Ø"/>
            </a:pPr>
            <a:r>
              <a:rPr lang="fr-FR" sz="2400" dirty="0"/>
              <a:t>L’équipe SMEDI a une grande expérience de multi culturalité et d’hébergement de différentes Nationalités</a:t>
            </a:r>
          </a:p>
          <a:p>
            <a:pPr lvl="3">
              <a:lnSpc>
                <a:spcPct val="150000"/>
              </a:lnSpc>
              <a:buFont typeface="Wingdings" pitchFamily="2" charset="2"/>
              <a:buChar char="q"/>
            </a:pPr>
            <a:r>
              <a:rPr lang="fr-FR" sz="2000" dirty="0"/>
              <a:t> </a:t>
            </a:r>
            <a:r>
              <a:rPr lang="fr-FR" sz="2000" dirty="0">
                <a:solidFill>
                  <a:srgbClr val="FF0000"/>
                </a:solidFill>
              </a:rPr>
              <a:t>L’hébergement en résidences médicalisées est une solution très économique pour les moyens et longs séjours. </a:t>
            </a:r>
          </a:p>
          <a:p>
            <a:pPr>
              <a:lnSpc>
                <a:spcPct val="150000"/>
              </a:lnSpc>
            </a:pPr>
            <a:endParaRPr lang="fr-FR" dirty="0"/>
          </a:p>
          <a:p>
            <a:endParaRPr lang="fr-FR" dirty="0"/>
          </a:p>
          <a:p>
            <a:endParaRPr lang="fr-FR" dirty="0"/>
          </a:p>
        </p:txBody>
      </p:sp>
      <p:sp>
        <p:nvSpPr>
          <p:cNvPr id="5" name="Rectangle à coins arrondis 4"/>
          <p:cNvSpPr/>
          <p:nvPr/>
        </p:nvSpPr>
        <p:spPr>
          <a:xfrm>
            <a:off x="1643042" y="285728"/>
            <a:ext cx="5929354" cy="64294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2400" b="1" dirty="0"/>
              <a:t>Résidences Médicalisées SMEDI </a:t>
            </a:r>
            <a:endParaRPr lang="fr-FR" sz="2400" dirty="0">
              <a:effectLst>
                <a:reflection blurRad="6350" stA="55000" endA="300" endPos="45500" dir="5400000" sy="-100000" algn="bl" rotWithShape="0"/>
              </a:effectLst>
            </a:endParaRPr>
          </a:p>
        </p:txBody>
      </p:sp>
      <p:pic>
        <p:nvPicPr>
          <p:cNvPr id="6" name="Picture 3" descr="C:\Users\Achref\Desktop\LOGOS          SMEDI - SAFAR\logo seul.png"/>
          <p:cNvPicPr>
            <a:picLocks noChangeAspect="1" noChangeArrowheads="1"/>
          </p:cNvPicPr>
          <p:nvPr/>
        </p:nvPicPr>
        <p:blipFill>
          <a:blip r:embed="rId4" cstate="print"/>
          <a:srcRect/>
          <a:stretch>
            <a:fillRect/>
          </a:stretch>
        </p:blipFill>
        <p:spPr bwMode="auto">
          <a:xfrm>
            <a:off x="6858016" y="5878527"/>
            <a:ext cx="2148251" cy="83662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xEl>
                                              <p:pRg st="5" end="5"/>
                                            </p:txEl>
                                          </p:spTgt>
                                        </p:tgtEl>
                                        <p:attrNameLst>
                                          <p:attrName>style.visibility</p:attrName>
                                        </p:attrNameLst>
                                      </p:cBhvr>
                                      <p:to>
                                        <p:strVal val="visible"/>
                                      </p:to>
                                    </p:set>
                                    <p:animEffect transition="in" filter="box(in)">
                                      <p:cBhvr>
                                        <p:cTn id="12" dur="500"/>
                                        <p:tgtEl>
                                          <p:spTgt spid="4">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animEffect transition="in" filter="checkerboard(across)">
                                      <p:cBhvr>
                                        <p:cTn id="17" dur="500"/>
                                        <p:tgtEl>
                                          <p:spTgt spid="4">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4">
                                            <p:txEl>
                                              <p:pRg st="7" end="7"/>
                                            </p:txEl>
                                          </p:spTgt>
                                        </p:tgtEl>
                                        <p:attrNameLst>
                                          <p:attrName>style.visibility</p:attrName>
                                        </p:attrNameLst>
                                      </p:cBhvr>
                                      <p:to>
                                        <p:strVal val="visible"/>
                                      </p:to>
                                    </p:set>
                                    <p:animEffect transition="in" filter="checkerboard(across)">
                                      <p:cBhvr>
                                        <p:cTn id="22" dur="500"/>
                                        <p:tgtEl>
                                          <p:spTgt spid="4">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Effect transition="in" filter="fade">
                                      <p:cBhvr>
                                        <p:cTn id="27" dur="800" decel="100000"/>
                                        <p:tgtEl>
                                          <p:spTgt spid="4">
                                            <p:txEl>
                                              <p:pRg st="8" end="8"/>
                                            </p:txEl>
                                          </p:spTgt>
                                        </p:tgtEl>
                                      </p:cBhvr>
                                    </p:animEffect>
                                    <p:anim calcmode="lin" valueType="num">
                                      <p:cBhvr>
                                        <p:cTn id="28" dur="800" decel="100000" fill="hold"/>
                                        <p:tgtEl>
                                          <p:spTgt spid="4">
                                            <p:txEl>
                                              <p:pRg st="8" end="8"/>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4">
                                            <p:txEl>
                                              <p:pRg st="8" end="8"/>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4">
                                            <p:txEl>
                                              <p:pRg st="8" end="8"/>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4">
                                            <p:txEl>
                                              <p:pRg st="8" end="8"/>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4">
                                            <p:txEl>
                                              <p:pRg st="8" end="8"/>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endParaRPr lang="fr-FR"/>
          </a:p>
        </p:txBody>
      </p:sp>
      <p:sp>
        <p:nvSpPr>
          <p:cNvPr id="3" name="Titre 2"/>
          <p:cNvSpPr>
            <a:spLocks noGrp="1"/>
          </p:cNvSpPr>
          <p:nvPr>
            <p:ph type="title"/>
          </p:nvPr>
        </p:nvSpPr>
        <p:spPr/>
        <p:txBody>
          <a:bodyPr/>
          <a:lstStyle/>
          <a:p>
            <a:endParaRPr lang="fr-FR"/>
          </a:p>
        </p:txBody>
      </p:sp>
      <p:pic>
        <p:nvPicPr>
          <p:cNvPr id="4" name="Picture 2" descr="C:\Users\Achref\Documents\Présentation smedi - olfa\2.jpg"/>
          <p:cNvPicPr>
            <a:picLocks noChangeAspect="1" noChangeArrowheads="1"/>
          </p:cNvPicPr>
          <p:nvPr/>
        </p:nvPicPr>
        <p:blipFill>
          <a:blip r:embed="rId2" cstate="print"/>
          <a:srcRect/>
          <a:stretch>
            <a:fillRect/>
          </a:stretch>
        </p:blipFill>
        <p:spPr bwMode="auto">
          <a:xfrm>
            <a:off x="-1656" y="0"/>
            <a:ext cx="9145656" cy="6858000"/>
          </a:xfrm>
          <a:prstGeom prst="rect">
            <a:avLst/>
          </a:prstGeom>
          <a:noFill/>
        </p:spPr>
      </p:pic>
      <p:pic>
        <p:nvPicPr>
          <p:cNvPr id="5" name="Picture 3" descr="C:\Users\Achref\Desktop\LOGOS          SMEDI - SAFAR\logo seul.png"/>
          <p:cNvPicPr>
            <a:picLocks noChangeAspect="1" noChangeArrowheads="1"/>
          </p:cNvPicPr>
          <p:nvPr/>
        </p:nvPicPr>
        <p:blipFill>
          <a:blip r:embed="rId3" cstate="print"/>
          <a:srcRect/>
          <a:stretch>
            <a:fillRect/>
          </a:stretch>
        </p:blipFill>
        <p:spPr bwMode="auto">
          <a:xfrm>
            <a:off x="6858016" y="5878527"/>
            <a:ext cx="2148251" cy="836621"/>
          </a:xfrm>
          <a:prstGeom prst="rect">
            <a:avLst/>
          </a:prstGeom>
          <a:ln>
            <a:noFill/>
          </a:ln>
          <a:effectLst>
            <a:outerShdw blurRad="292100" dist="139700" dir="2700000" algn="tl" rotWithShape="0">
              <a:srgbClr val="333333">
                <a:alpha val="65000"/>
              </a:srgbClr>
            </a:outerShdw>
          </a:effectLst>
        </p:spPr>
      </p:pic>
      <p:sp>
        <p:nvSpPr>
          <p:cNvPr id="8" name="ZoneTexte 7"/>
          <p:cNvSpPr txBox="1"/>
          <p:nvPr/>
        </p:nvSpPr>
        <p:spPr>
          <a:xfrm>
            <a:off x="71406" y="-357214"/>
            <a:ext cx="9144000" cy="7078861"/>
          </a:xfrm>
          <a:prstGeom prst="rect">
            <a:avLst/>
          </a:prstGeom>
          <a:noFill/>
        </p:spPr>
        <p:txBody>
          <a:bodyPr wrap="square" rtlCol="0">
            <a:spAutoFit/>
          </a:bodyPr>
          <a:lstStyle/>
          <a:p>
            <a:endParaRPr lang="fr-FR" dirty="0"/>
          </a:p>
          <a:p>
            <a:endParaRPr lang="fr-FR" dirty="0"/>
          </a:p>
          <a:p>
            <a:endParaRPr lang="fr-FR" dirty="0"/>
          </a:p>
          <a:p>
            <a:endParaRPr lang="fr-FR" dirty="0"/>
          </a:p>
          <a:p>
            <a:endParaRPr lang="fr-FR" sz="2000" dirty="0"/>
          </a:p>
          <a:p>
            <a:pPr>
              <a:lnSpc>
                <a:spcPct val="150000"/>
              </a:lnSpc>
            </a:pPr>
            <a:r>
              <a:rPr lang="fr-FR" sz="2000" dirty="0"/>
              <a:t>Les hébergements SMEDI sont des résidences  médicalisés assurant :</a:t>
            </a:r>
          </a:p>
          <a:p>
            <a:pPr>
              <a:lnSpc>
                <a:spcPct val="150000"/>
              </a:lnSpc>
              <a:buFont typeface="Wingdings" pitchFamily="2" charset="2"/>
              <a:buChar char="Ø"/>
            </a:pPr>
            <a:r>
              <a:rPr lang="fr-FR" sz="2000" dirty="0"/>
              <a:t> l’accueil </a:t>
            </a:r>
          </a:p>
          <a:p>
            <a:pPr>
              <a:lnSpc>
                <a:spcPct val="150000"/>
              </a:lnSpc>
              <a:buFont typeface="Wingdings" pitchFamily="2" charset="2"/>
              <a:buChar char="Ø"/>
            </a:pPr>
            <a:r>
              <a:rPr lang="fr-FR" sz="2000" dirty="0"/>
              <a:t> le suivi </a:t>
            </a:r>
          </a:p>
          <a:p>
            <a:pPr>
              <a:lnSpc>
                <a:spcPct val="150000"/>
              </a:lnSpc>
              <a:buFont typeface="Wingdings" pitchFamily="2" charset="2"/>
              <a:buChar char="Ø"/>
            </a:pPr>
            <a:r>
              <a:rPr lang="fr-FR" sz="2000" dirty="0"/>
              <a:t> la réadaptation au rythme de chaque patient. </a:t>
            </a:r>
          </a:p>
          <a:p>
            <a:endParaRPr lang="fr-FR" sz="2000" dirty="0"/>
          </a:p>
          <a:p>
            <a:pPr>
              <a:lnSpc>
                <a:spcPct val="150000"/>
              </a:lnSpc>
            </a:pPr>
            <a:r>
              <a:rPr lang="fr-FR" sz="2000" dirty="0"/>
              <a:t>Ces hébergements sont adaptés à des personnes :</a:t>
            </a:r>
          </a:p>
          <a:p>
            <a:pPr>
              <a:lnSpc>
                <a:spcPct val="150000"/>
              </a:lnSpc>
              <a:buFont typeface="Wingdings" pitchFamily="2" charset="2"/>
              <a:buChar char="§"/>
            </a:pPr>
            <a:r>
              <a:rPr lang="fr-FR" sz="2000" dirty="0"/>
              <a:t>En attente d’actes médicaux </a:t>
            </a:r>
          </a:p>
          <a:p>
            <a:pPr lvl="0">
              <a:lnSpc>
                <a:spcPct val="150000"/>
              </a:lnSpc>
              <a:buFont typeface="Wingdings" pitchFamily="2" charset="2"/>
              <a:buChar char="§"/>
            </a:pPr>
            <a:r>
              <a:rPr lang="fr-FR" sz="2000" dirty="0"/>
              <a:t>En suite d’actes médicaux </a:t>
            </a:r>
          </a:p>
          <a:p>
            <a:pPr lvl="0">
              <a:lnSpc>
                <a:spcPct val="150000"/>
              </a:lnSpc>
              <a:buFont typeface="Wingdings" pitchFamily="2" charset="2"/>
              <a:buChar char="§"/>
            </a:pPr>
            <a:r>
              <a:rPr lang="fr-FR" sz="2000" dirty="0"/>
              <a:t>En besoin d’hébergement en phase de rééducation ou tout autre besoin de santé. </a:t>
            </a:r>
          </a:p>
          <a:p>
            <a:endParaRPr lang="fr-FR" dirty="0"/>
          </a:p>
          <a:p>
            <a:r>
              <a:rPr lang="fr-FR" dirty="0"/>
              <a:t>	</a:t>
            </a:r>
          </a:p>
          <a:p>
            <a:r>
              <a:rPr lang="fr-FR" dirty="0"/>
              <a:t> </a:t>
            </a:r>
          </a:p>
          <a:p>
            <a:endParaRPr lang="fr-FR" dirty="0"/>
          </a:p>
        </p:txBody>
      </p:sp>
      <p:sp>
        <p:nvSpPr>
          <p:cNvPr id="12" name="Rectangle à coins arrondis 11"/>
          <p:cNvSpPr/>
          <p:nvPr/>
        </p:nvSpPr>
        <p:spPr>
          <a:xfrm>
            <a:off x="1619672" y="188640"/>
            <a:ext cx="5929354" cy="64294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2400" b="1" dirty="0"/>
              <a:t>Résidences Médicalisées SMEDI </a:t>
            </a:r>
            <a:endParaRPr lang="fr-FR" sz="2400" dirty="0">
              <a:effectLst>
                <a:reflection blurRad="6350" stA="55000" endA="300" endPos="455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animEffect transition="in" filter="fade">
                                      <p:cBhvr>
                                        <p:cTn id="7" dur="1000"/>
                                        <p:tgtEl>
                                          <p:spTgt spid="8">
                                            <p:txEl>
                                              <p:pRg st="5" end="5"/>
                                            </p:txEl>
                                          </p:spTgt>
                                        </p:tgtEl>
                                      </p:cBhvr>
                                    </p:animEffect>
                                    <p:anim calcmode="lin" valueType="num">
                                      <p:cBhvr>
                                        <p:cTn id="8"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8">
                                            <p:txEl>
                                              <p:pRg st="5" end="5"/>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xEl>
                                              <p:pRg st="5" end="5"/>
                                            </p:txEl>
                                          </p:spTgt>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8">
                                            <p:txEl>
                                              <p:pRg st="6" end="6"/>
                                            </p:txEl>
                                          </p:spTgt>
                                        </p:tgtEl>
                                        <p:attrNameLst>
                                          <p:attrName>style.visibility</p:attrName>
                                        </p:attrNameLst>
                                      </p:cBhvr>
                                      <p:to>
                                        <p:strVal val="visible"/>
                                      </p:to>
                                    </p:set>
                                    <p:animEffect transition="in" filter="fade">
                                      <p:cBhvr>
                                        <p:cTn id="13" dur="1000"/>
                                        <p:tgtEl>
                                          <p:spTgt spid="8">
                                            <p:txEl>
                                              <p:pRg st="6" end="6"/>
                                            </p:txEl>
                                          </p:spTgt>
                                        </p:tgtEl>
                                      </p:cBhvr>
                                    </p:animEffect>
                                    <p:anim calcmode="lin" valueType="num">
                                      <p:cBhvr>
                                        <p:cTn id="14"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8">
                                            <p:txEl>
                                              <p:pRg st="6" end="6"/>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xEl>
                                              <p:pRg st="6" end="6"/>
                                            </p:txEl>
                                          </p:spTgt>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8">
                                            <p:txEl>
                                              <p:pRg st="7" end="7"/>
                                            </p:txEl>
                                          </p:spTgt>
                                        </p:tgtEl>
                                        <p:attrNameLst>
                                          <p:attrName>style.visibility</p:attrName>
                                        </p:attrNameLst>
                                      </p:cBhvr>
                                      <p:to>
                                        <p:strVal val="visible"/>
                                      </p:to>
                                    </p:set>
                                    <p:animEffect transition="in" filter="fade">
                                      <p:cBhvr>
                                        <p:cTn id="19" dur="1000"/>
                                        <p:tgtEl>
                                          <p:spTgt spid="8">
                                            <p:txEl>
                                              <p:pRg st="7" end="7"/>
                                            </p:txEl>
                                          </p:spTgt>
                                        </p:tgtEl>
                                      </p:cBhvr>
                                    </p:animEffect>
                                    <p:anim calcmode="lin" valueType="num">
                                      <p:cBhvr>
                                        <p:cTn id="20"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21" dur="900" decel="100000" fill="hold"/>
                                        <p:tgtEl>
                                          <p:spTgt spid="8">
                                            <p:txEl>
                                              <p:pRg st="7" end="7"/>
                                            </p:txEl>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8">
                                            <p:txEl>
                                              <p:pRg st="7" end="7"/>
                                            </p:txEl>
                                          </p:spTgt>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8">
                                            <p:txEl>
                                              <p:pRg st="8" end="8"/>
                                            </p:txEl>
                                          </p:spTgt>
                                        </p:tgtEl>
                                        <p:attrNameLst>
                                          <p:attrName>style.visibility</p:attrName>
                                        </p:attrNameLst>
                                      </p:cBhvr>
                                      <p:to>
                                        <p:strVal val="visible"/>
                                      </p:to>
                                    </p:set>
                                    <p:animEffect transition="in" filter="fade">
                                      <p:cBhvr>
                                        <p:cTn id="25" dur="1000"/>
                                        <p:tgtEl>
                                          <p:spTgt spid="8">
                                            <p:txEl>
                                              <p:pRg st="8" end="8"/>
                                            </p:txEl>
                                          </p:spTgt>
                                        </p:tgtEl>
                                      </p:cBhvr>
                                    </p:animEffect>
                                    <p:anim calcmode="lin" valueType="num">
                                      <p:cBhvr>
                                        <p:cTn id="26"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27" dur="900" decel="100000" fill="hold"/>
                                        <p:tgtEl>
                                          <p:spTgt spid="8">
                                            <p:txEl>
                                              <p:pRg st="8" end="8"/>
                                            </p:txEl>
                                          </p:spTgt>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8">
                                            <p:txEl>
                                              <p:pRg st="8" end="8"/>
                                            </p:txEl>
                                          </p:spTgt>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8">
                                            <p:txEl>
                                              <p:pRg st="10" end="10"/>
                                            </p:txEl>
                                          </p:spTgt>
                                        </p:tgtEl>
                                        <p:attrNameLst>
                                          <p:attrName>style.visibility</p:attrName>
                                        </p:attrNameLst>
                                      </p:cBhvr>
                                      <p:to>
                                        <p:strVal val="visible"/>
                                      </p:to>
                                    </p:set>
                                    <p:animEffect transition="in" filter="box(in)">
                                      <p:cBhvr>
                                        <p:cTn id="33" dur="500"/>
                                        <p:tgtEl>
                                          <p:spTgt spid="8">
                                            <p:txEl>
                                              <p:pRg st="10" end="10"/>
                                            </p:txEl>
                                          </p:spTgt>
                                        </p:tgtEl>
                                      </p:cBhvr>
                                    </p:animEffect>
                                  </p:childTnLst>
                                </p:cTn>
                              </p:par>
                              <p:par>
                                <p:cTn id="34" presetID="4" presetClass="entr" presetSubtype="16" fill="hold" nodeType="withEffect">
                                  <p:stCondLst>
                                    <p:cond delay="0"/>
                                  </p:stCondLst>
                                  <p:childTnLst>
                                    <p:set>
                                      <p:cBhvr>
                                        <p:cTn id="35" dur="1" fill="hold">
                                          <p:stCondLst>
                                            <p:cond delay="0"/>
                                          </p:stCondLst>
                                        </p:cTn>
                                        <p:tgtEl>
                                          <p:spTgt spid="8">
                                            <p:txEl>
                                              <p:pRg st="11" end="11"/>
                                            </p:txEl>
                                          </p:spTgt>
                                        </p:tgtEl>
                                        <p:attrNameLst>
                                          <p:attrName>style.visibility</p:attrName>
                                        </p:attrNameLst>
                                      </p:cBhvr>
                                      <p:to>
                                        <p:strVal val="visible"/>
                                      </p:to>
                                    </p:set>
                                    <p:animEffect transition="in" filter="box(in)">
                                      <p:cBhvr>
                                        <p:cTn id="36" dur="500"/>
                                        <p:tgtEl>
                                          <p:spTgt spid="8">
                                            <p:txEl>
                                              <p:pRg st="11" end="11"/>
                                            </p:txEl>
                                          </p:spTgt>
                                        </p:tgtEl>
                                      </p:cBhvr>
                                    </p:animEffect>
                                  </p:childTnLst>
                                </p:cTn>
                              </p:par>
                              <p:par>
                                <p:cTn id="37" presetID="4" presetClass="entr" presetSubtype="16" fill="hold" nodeType="withEffect">
                                  <p:stCondLst>
                                    <p:cond delay="0"/>
                                  </p:stCondLst>
                                  <p:childTnLst>
                                    <p:set>
                                      <p:cBhvr>
                                        <p:cTn id="38" dur="1" fill="hold">
                                          <p:stCondLst>
                                            <p:cond delay="0"/>
                                          </p:stCondLst>
                                        </p:cTn>
                                        <p:tgtEl>
                                          <p:spTgt spid="8">
                                            <p:txEl>
                                              <p:pRg st="12" end="12"/>
                                            </p:txEl>
                                          </p:spTgt>
                                        </p:tgtEl>
                                        <p:attrNameLst>
                                          <p:attrName>style.visibility</p:attrName>
                                        </p:attrNameLst>
                                      </p:cBhvr>
                                      <p:to>
                                        <p:strVal val="visible"/>
                                      </p:to>
                                    </p:set>
                                    <p:animEffect transition="in" filter="box(in)">
                                      <p:cBhvr>
                                        <p:cTn id="39" dur="500"/>
                                        <p:tgtEl>
                                          <p:spTgt spid="8">
                                            <p:txEl>
                                              <p:pRg st="12" end="12"/>
                                            </p:txEl>
                                          </p:spTgt>
                                        </p:tgtEl>
                                      </p:cBhvr>
                                    </p:animEffect>
                                  </p:childTnLst>
                                </p:cTn>
                              </p:par>
                              <p:par>
                                <p:cTn id="40" presetID="4" presetClass="entr" presetSubtype="16" fill="hold" nodeType="withEffect">
                                  <p:stCondLst>
                                    <p:cond delay="0"/>
                                  </p:stCondLst>
                                  <p:childTnLst>
                                    <p:set>
                                      <p:cBhvr>
                                        <p:cTn id="41" dur="1" fill="hold">
                                          <p:stCondLst>
                                            <p:cond delay="0"/>
                                          </p:stCondLst>
                                        </p:cTn>
                                        <p:tgtEl>
                                          <p:spTgt spid="8">
                                            <p:txEl>
                                              <p:pRg st="13" end="13"/>
                                            </p:txEl>
                                          </p:spTgt>
                                        </p:tgtEl>
                                        <p:attrNameLst>
                                          <p:attrName>style.visibility</p:attrName>
                                        </p:attrNameLst>
                                      </p:cBhvr>
                                      <p:to>
                                        <p:strVal val="visible"/>
                                      </p:to>
                                    </p:set>
                                    <p:animEffect transition="in" filter="box(in)">
                                      <p:cBhvr>
                                        <p:cTn id="42" dur="500"/>
                                        <p:tgtEl>
                                          <p:spTgt spid="8">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chref\Documents\Présentation smedi - olfa\2.jpg"/>
          <p:cNvPicPr>
            <a:picLocks noChangeAspect="1" noChangeArrowheads="1"/>
          </p:cNvPicPr>
          <p:nvPr/>
        </p:nvPicPr>
        <p:blipFill>
          <a:blip r:embed="rId3" cstate="print"/>
          <a:srcRect/>
          <a:stretch>
            <a:fillRect/>
          </a:stretch>
        </p:blipFill>
        <p:spPr bwMode="auto">
          <a:xfrm>
            <a:off x="-1624" y="0"/>
            <a:ext cx="9145656" cy="6858000"/>
          </a:xfrm>
          <a:prstGeom prst="rect">
            <a:avLst/>
          </a:prstGeom>
          <a:noFill/>
        </p:spPr>
      </p:pic>
      <p:pic>
        <p:nvPicPr>
          <p:cNvPr id="1027" name="Picture 3" descr="C:\Users\Achref\Desktop\LOGOS          SMEDI - SAFAR\logo seul.png"/>
          <p:cNvPicPr>
            <a:picLocks noChangeAspect="1" noChangeArrowheads="1"/>
          </p:cNvPicPr>
          <p:nvPr/>
        </p:nvPicPr>
        <p:blipFill>
          <a:blip r:embed="rId4" cstate="print"/>
          <a:srcRect/>
          <a:stretch>
            <a:fillRect/>
          </a:stretch>
        </p:blipFill>
        <p:spPr bwMode="auto">
          <a:xfrm>
            <a:off x="3286116" y="71414"/>
            <a:ext cx="2164526" cy="842959"/>
          </a:xfrm>
          <a:prstGeom prst="rect">
            <a:avLst/>
          </a:prstGeom>
          <a:noFill/>
        </p:spPr>
      </p:pic>
      <p:pic>
        <p:nvPicPr>
          <p:cNvPr id="9218" name="Picture 2" descr="C:\Users\ACER PC\Desktop\Institut de Formation aux carrière de santé.jpg"/>
          <p:cNvPicPr>
            <a:picLocks noChangeAspect="1" noChangeArrowheads="1"/>
          </p:cNvPicPr>
          <p:nvPr/>
        </p:nvPicPr>
        <p:blipFill>
          <a:blip r:embed="rId5" cstate="print">
            <a:extLst>
              <a:ext uri="{BEBA8EAE-BF5A-486C-A8C5-ECC9F3942E4B}">
                <a14:imgProps xmlns:a14="http://schemas.microsoft.com/office/drawing/2010/main" xmlns="">
                  <a14:imgLayer r:embed="rId6">
                    <a14:imgEffect>
                      <a14:saturation sat="98000"/>
                    </a14:imgEffect>
                    <a14:imgEffect>
                      <a14:brightnessContrast bright="2000"/>
                    </a14:imgEffect>
                  </a14:imgLayer>
                </a14:imgProps>
              </a:ext>
              <a:ext uri="{28A0092B-C50C-407E-A947-70E740481C1C}">
                <a14:useLocalDpi xmlns:a14="http://schemas.microsoft.com/office/drawing/2010/main" xmlns="" val="0"/>
              </a:ext>
            </a:extLst>
          </a:blip>
          <a:srcRect/>
          <a:stretch>
            <a:fillRect/>
          </a:stretch>
        </p:blipFill>
        <p:spPr bwMode="auto">
          <a:xfrm>
            <a:off x="6300192" y="21099"/>
            <a:ext cx="2779102" cy="2636734"/>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5" name="ZoneTexte 4"/>
          <p:cNvSpPr txBox="1"/>
          <p:nvPr/>
        </p:nvSpPr>
        <p:spPr>
          <a:xfrm>
            <a:off x="27217" y="1484784"/>
            <a:ext cx="8892512" cy="3493264"/>
          </a:xfrm>
          <a:prstGeom prst="rect">
            <a:avLst/>
          </a:prstGeom>
          <a:noFill/>
        </p:spPr>
        <p:txBody>
          <a:bodyPr wrap="square" rtlCol="0">
            <a:spAutoFit/>
          </a:bodyPr>
          <a:lstStyle/>
          <a:p>
            <a:pPr algn="just"/>
            <a:endParaRPr lang="fr-FR" sz="1400" dirty="0">
              <a:latin typeface="Century Gothic" pitchFamily="34" charset="0"/>
              <a:cs typeface="Times New Roman" pitchFamily="18" charset="0"/>
            </a:endParaRPr>
          </a:p>
          <a:p>
            <a:pPr algn="just">
              <a:lnSpc>
                <a:spcPct val="150000"/>
              </a:lnSpc>
              <a:buFont typeface="Wingdings" pitchFamily="2" charset="2"/>
              <a:buChar char="Ø"/>
            </a:pPr>
            <a:r>
              <a:rPr lang="fr-FR" dirty="0">
                <a:latin typeface="Century Gothic" pitchFamily="34" charset="0"/>
              </a:rPr>
              <a:t> Société internationale à capitaux mixtes </a:t>
            </a:r>
          </a:p>
          <a:p>
            <a:pPr algn="just">
              <a:lnSpc>
                <a:spcPct val="150000"/>
              </a:lnSpc>
              <a:buFont typeface="Wingdings" pitchFamily="2" charset="2"/>
              <a:buChar char="Ø"/>
            </a:pPr>
            <a:r>
              <a:rPr lang="fr-FR" dirty="0">
                <a:latin typeface="Century Gothic" pitchFamily="34" charset="0"/>
              </a:rPr>
              <a:t> Opérateur du secteur de la santé </a:t>
            </a:r>
          </a:p>
          <a:p>
            <a:pPr algn="just">
              <a:lnSpc>
                <a:spcPct val="150000"/>
              </a:lnSpc>
              <a:buFont typeface="Wingdings" pitchFamily="2" charset="2"/>
              <a:buChar char="Ø"/>
            </a:pPr>
            <a:r>
              <a:rPr lang="fr-FR" dirty="0">
                <a:latin typeface="Century Gothic" pitchFamily="34" charset="0"/>
              </a:rPr>
              <a:t> Spécialisée dans l’accompagnement de patients et la fourniture de prestations d’assistance logistique, administrative et médicales en environnement international.</a:t>
            </a:r>
          </a:p>
          <a:p>
            <a:pPr algn="just">
              <a:lnSpc>
                <a:spcPct val="150000"/>
              </a:lnSpc>
              <a:buFont typeface="Wingdings" pitchFamily="2" charset="2"/>
              <a:buChar char="Ø"/>
            </a:pPr>
            <a:r>
              <a:rPr lang="fr-FR" dirty="0">
                <a:latin typeface="Century Gothic" pitchFamily="34" charset="0"/>
              </a:rPr>
              <a:t>SMEDI présente en Afrique depuis une décennie</a:t>
            </a:r>
            <a:r>
              <a:rPr lang="fr-FR" sz="2400" dirty="0">
                <a:latin typeface="Century Gothic" pitchFamily="34" charset="0"/>
              </a:rPr>
              <a:t> </a:t>
            </a:r>
            <a:endParaRPr lang="fr-FR" sz="2400" dirty="0">
              <a:solidFill>
                <a:srgbClr val="FF0000"/>
              </a:solidFill>
              <a:latin typeface="Century Gothic" pitchFamily="34" charset="0"/>
            </a:endParaRPr>
          </a:p>
          <a:p>
            <a:pPr algn="just">
              <a:lnSpc>
                <a:spcPct val="150000"/>
              </a:lnSpc>
              <a:buFont typeface="Wingdings" pitchFamily="2" charset="2"/>
              <a:buChar char="Ø"/>
            </a:pPr>
            <a:endParaRPr lang="fr-FR" sz="24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checkerboard(across)">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ox(i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ox(i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ox(in)">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ox(in)">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endParaRPr lang="fr-FR"/>
          </a:p>
        </p:txBody>
      </p:sp>
      <p:sp>
        <p:nvSpPr>
          <p:cNvPr id="3" name="Titre 2"/>
          <p:cNvSpPr>
            <a:spLocks noGrp="1"/>
          </p:cNvSpPr>
          <p:nvPr>
            <p:ph type="title"/>
          </p:nvPr>
        </p:nvSpPr>
        <p:spPr/>
        <p:txBody>
          <a:bodyPr/>
          <a:lstStyle/>
          <a:p>
            <a:endParaRPr lang="fr-FR"/>
          </a:p>
        </p:txBody>
      </p:sp>
      <p:pic>
        <p:nvPicPr>
          <p:cNvPr id="4" name="Picture 2" descr="C:\Users\Achref\Documents\Présentation smedi - olfa\2.jpg"/>
          <p:cNvPicPr>
            <a:picLocks noChangeAspect="1" noChangeArrowheads="1"/>
          </p:cNvPicPr>
          <p:nvPr/>
        </p:nvPicPr>
        <p:blipFill>
          <a:blip r:embed="rId2" cstate="print"/>
          <a:srcRect/>
          <a:stretch>
            <a:fillRect/>
          </a:stretch>
        </p:blipFill>
        <p:spPr bwMode="auto">
          <a:xfrm>
            <a:off x="0" y="0"/>
            <a:ext cx="9145656" cy="6858000"/>
          </a:xfrm>
          <a:prstGeom prst="rect">
            <a:avLst/>
          </a:prstGeom>
          <a:noFill/>
        </p:spPr>
      </p:pic>
      <p:pic>
        <p:nvPicPr>
          <p:cNvPr id="5" name="Picture 3" descr="C:\Users\Achref\Desktop\LOGOS          SMEDI - SAFAR\logo seul.png"/>
          <p:cNvPicPr>
            <a:picLocks noChangeAspect="1" noChangeArrowheads="1"/>
          </p:cNvPicPr>
          <p:nvPr/>
        </p:nvPicPr>
        <p:blipFill>
          <a:blip r:embed="rId3" cstate="print"/>
          <a:srcRect/>
          <a:stretch>
            <a:fillRect/>
          </a:stretch>
        </p:blipFill>
        <p:spPr bwMode="auto">
          <a:xfrm>
            <a:off x="6858016" y="5878527"/>
            <a:ext cx="2148251" cy="836621"/>
          </a:xfrm>
          <a:prstGeom prst="rect">
            <a:avLst/>
          </a:prstGeom>
          <a:ln>
            <a:noFill/>
          </a:ln>
          <a:effectLst>
            <a:outerShdw blurRad="292100" dist="139700" dir="2700000" algn="tl" rotWithShape="0">
              <a:srgbClr val="333333">
                <a:alpha val="65000"/>
              </a:srgbClr>
            </a:outerShdw>
          </a:effectLst>
        </p:spPr>
      </p:pic>
      <p:sp>
        <p:nvSpPr>
          <p:cNvPr id="8" name="ZoneTexte 7"/>
          <p:cNvSpPr txBox="1"/>
          <p:nvPr/>
        </p:nvSpPr>
        <p:spPr>
          <a:xfrm>
            <a:off x="323528" y="332656"/>
            <a:ext cx="8208912" cy="5570756"/>
          </a:xfrm>
          <a:prstGeom prst="rect">
            <a:avLst/>
          </a:prstGeom>
          <a:noFill/>
          <a:ln>
            <a:noFill/>
          </a:ln>
          <a:effectLst/>
        </p:spPr>
        <p:txBody>
          <a:bodyPr wrap="square" rtlCol="0">
            <a:spAutoFit/>
          </a:bodyPr>
          <a:lstStyle/>
          <a:p>
            <a:endParaRPr lang="fr-FR"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a:p>
            <a:endParaRPr lang="fr-FR"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a:p>
            <a:endParaRPr lang="fr-FR"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a:p>
            <a:pPr marL="342900" indent="-342900">
              <a:buFont typeface="+mj-lt"/>
              <a:buAutoNum type="arabicParenR"/>
            </a:pPr>
            <a:r>
              <a:rPr lang="fr-FR" sz="2000" b="1" dirty="0">
                <a:solidFill>
                  <a:srgbClr val="FF0000"/>
                </a:solidFill>
              </a:rPr>
              <a:t>Emplacement stratégique  et sécurisé :</a:t>
            </a:r>
          </a:p>
          <a:p>
            <a:endParaRPr lang="fr-FR"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a:p>
            <a:pPr algn="just">
              <a:lnSpc>
                <a:spcPct val="150000"/>
              </a:lnSpc>
              <a:buFont typeface="Wingdings" pitchFamily="2" charset="2"/>
              <a:buChar char="q"/>
            </a:pPr>
            <a:r>
              <a:rPr lang="fr-FR" sz="2000" dirty="0"/>
              <a:t> Les meilleurs et les plus sûrs quartiers de Tunis : un périmètre permettant d’atteindre les meilleures structures de santé en moins de 5mn.</a:t>
            </a:r>
          </a:p>
          <a:p>
            <a:pPr algn="just">
              <a:lnSpc>
                <a:spcPct val="150000"/>
              </a:lnSpc>
              <a:buFont typeface="Wingdings" pitchFamily="2" charset="2"/>
              <a:buChar char="q"/>
            </a:pPr>
            <a:r>
              <a:rPr lang="fr-FR" sz="2000" dirty="0"/>
              <a:t>Un système de camera de surveillance </a:t>
            </a:r>
          </a:p>
          <a:p>
            <a:endParaRPr lang="fr-FR" dirty="0"/>
          </a:p>
          <a:p>
            <a:endParaRPr lang="fr-FR" dirty="0"/>
          </a:p>
          <a:p>
            <a:endParaRPr lang="fr-FR" dirty="0"/>
          </a:p>
          <a:p>
            <a:endParaRPr lang="fr-FR" dirty="0"/>
          </a:p>
          <a:p>
            <a:pPr>
              <a:buFont typeface="Wingdings" pitchFamily="2" charset="2"/>
              <a:buChar char="v"/>
            </a:pPr>
            <a:endParaRPr lang="fr-FR" dirty="0"/>
          </a:p>
          <a:p>
            <a:pPr>
              <a:buFont typeface="Wingdings" pitchFamily="2" charset="2"/>
              <a:buChar char="ü"/>
            </a:pPr>
            <a:endParaRPr lang="fr-FR"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a:p>
            <a:endParaRPr lang="fr-FR"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a:p>
            <a:endParaRPr lang="fr-FR" dirty="0"/>
          </a:p>
        </p:txBody>
      </p:sp>
      <p:sp>
        <p:nvSpPr>
          <p:cNvPr id="9" name="Rectangle à coins arrondis 8"/>
          <p:cNvSpPr/>
          <p:nvPr/>
        </p:nvSpPr>
        <p:spPr>
          <a:xfrm>
            <a:off x="1643042" y="285728"/>
            <a:ext cx="5929354" cy="64294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2400" b="1" dirty="0"/>
              <a:t>Résidences Médicalisées SMEDI </a:t>
            </a:r>
            <a:endParaRPr lang="fr-FR" sz="2400" dirty="0">
              <a:effectLst>
                <a:reflection blurRad="6350" stA="55000" endA="300" endPos="45500" dir="5400000" sy="-100000" algn="bl" rotWithShape="0"/>
              </a:effectLst>
            </a:endParaRPr>
          </a:p>
        </p:txBody>
      </p:sp>
      <p:pic>
        <p:nvPicPr>
          <p:cNvPr id="25601" name="Picture 1" descr="H:\Photos SMEDI\hébergements\IMG_7037.JPG"/>
          <p:cNvPicPr>
            <a:picLocks noChangeAspect="1" noChangeArrowheads="1"/>
          </p:cNvPicPr>
          <p:nvPr/>
        </p:nvPicPr>
        <p:blipFill>
          <a:blip r:embed="rId4" cstate="print"/>
          <a:srcRect/>
          <a:stretch>
            <a:fillRect/>
          </a:stretch>
        </p:blipFill>
        <p:spPr bwMode="auto">
          <a:xfrm>
            <a:off x="1285852" y="3786190"/>
            <a:ext cx="3214710" cy="21431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602" name="Picture 2" descr="H:\Photos SMEDI\hébergements\IMG_7030.JPG"/>
          <p:cNvPicPr>
            <a:picLocks noChangeAspect="1" noChangeArrowheads="1"/>
          </p:cNvPicPr>
          <p:nvPr/>
        </p:nvPicPr>
        <p:blipFill>
          <a:blip r:embed="rId5" cstate="print"/>
          <a:srcRect/>
          <a:stretch>
            <a:fillRect/>
          </a:stretch>
        </p:blipFill>
        <p:spPr bwMode="auto">
          <a:xfrm>
            <a:off x="5572132" y="3000372"/>
            <a:ext cx="3214710" cy="21431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8">
                                            <p:txEl>
                                              <p:pRg st="3" end="3"/>
                                            </p:txEl>
                                          </p:spTgt>
                                        </p:tgtEl>
                                        <p:attrNameLst>
                                          <p:attrName>style.visibility</p:attrName>
                                        </p:attrNameLst>
                                      </p:cBhvr>
                                      <p:to>
                                        <p:strVal val="visible"/>
                                      </p:to>
                                    </p:set>
                                    <p:animEffect transition="in" filter="fade">
                                      <p:cBhvr>
                                        <p:cTn id="12" dur="1000"/>
                                        <p:tgtEl>
                                          <p:spTgt spid="8">
                                            <p:txEl>
                                              <p:pRg st="3" end="3"/>
                                            </p:txEl>
                                          </p:spTgt>
                                        </p:tgtEl>
                                      </p:cBhvr>
                                    </p:animEffect>
                                    <p:anim calcmode="lin" valueType="num">
                                      <p:cBhvr>
                                        <p:cTn id="13"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14" dur="900" decel="100000" fill="hold"/>
                                        <p:tgtEl>
                                          <p:spTgt spid="8">
                                            <p:txEl>
                                              <p:pRg st="3" end="3"/>
                                            </p:txEl>
                                          </p:spTgt>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8">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nodeType="clickEffect">
                                  <p:stCondLst>
                                    <p:cond delay="0"/>
                                  </p:stCondLst>
                                  <p:childTnLst>
                                    <p:set>
                                      <p:cBhvr>
                                        <p:cTn id="19" dur="1" fill="hold">
                                          <p:stCondLst>
                                            <p:cond delay="0"/>
                                          </p:stCondLst>
                                        </p:cTn>
                                        <p:tgtEl>
                                          <p:spTgt spid="8">
                                            <p:txEl>
                                              <p:pRg st="5" end="5"/>
                                            </p:txEl>
                                          </p:spTgt>
                                        </p:tgtEl>
                                        <p:attrNameLst>
                                          <p:attrName>style.visibility</p:attrName>
                                        </p:attrNameLst>
                                      </p:cBhvr>
                                      <p:to>
                                        <p:strVal val="visible"/>
                                      </p:to>
                                    </p:set>
                                    <p:animEffect transition="in" filter="box(in)">
                                      <p:cBhvr>
                                        <p:cTn id="20" dur="500"/>
                                        <p:tgtEl>
                                          <p:spTgt spid="8">
                                            <p:txEl>
                                              <p:pRg st="5" end="5"/>
                                            </p:txEl>
                                          </p:spTgt>
                                        </p:tgtEl>
                                      </p:cBhvr>
                                    </p:animEffect>
                                  </p:childTnLst>
                                </p:cTn>
                              </p:par>
                              <p:par>
                                <p:cTn id="21" presetID="4" presetClass="entr" presetSubtype="16" fill="hold" nodeType="withEffect">
                                  <p:stCondLst>
                                    <p:cond delay="0"/>
                                  </p:stCondLst>
                                  <p:childTnLst>
                                    <p:set>
                                      <p:cBhvr>
                                        <p:cTn id="22" dur="1" fill="hold">
                                          <p:stCondLst>
                                            <p:cond delay="0"/>
                                          </p:stCondLst>
                                        </p:cTn>
                                        <p:tgtEl>
                                          <p:spTgt spid="25601"/>
                                        </p:tgtEl>
                                        <p:attrNameLst>
                                          <p:attrName>style.visibility</p:attrName>
                                        </p:attrNameLst>
                                      </p:cBhvr>
                                      <p:to>
                                        <p:strVal val="visible"/>
                                      </p:to>
                                    </p:set>
                                    <p:animEffect transition="in" filter="box(in)">
                                      <p:cBhvr>
                                        <p:cTn id="23" dur="2000"/>
                                        <p:tgtEl>
                                          <p:spTgt spid="25601"/>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8">
                                            <p:txEl>
                                              <p:pRg st="6" end="6"/>
                                            </p:txEl>
                                          </p:spTgt>
                                        </p:tgtEl>
                                        <p:attrNameLst>
                                          <p:attrName>style.visibility</p:attrName>
                                        </p:attrNameLst>
                                      </p:cBhvr>
                                      <p:to>
                                        <p:strVal val="visible"/>
                                      </p:to>
                                    </p:set>
                                    <p:animEffect transition="in" filter="box(in)">
                                      <p:cBhvr>
                                        <p:cTn id="28" dur="500"/>
                                        <p:tgtEl>
                                          <p:spTgt spid="8">
                                            <p:txEl>
                                              <p:pRg st="6" end="6"/>
                                            </p:txEl>
                                          </p:spTgt>
                                        </p:tgtEl>
                                      </p:cBhvr>
                                    </p:animEffect>
                                  </p:childTnLst>
                                </p:cTn>
                              </p:par>
                              <p:par>
                                <p:cTn id="29" presetID="4" presetClass="entr" presetSubtype="16" fill="hold" nodeType="withEffect">
                                  <p:stCondLst>
                                    <p:cond delay="0"/>
                                  </p:stCondLst>
                                  <p:childTnLst>
                                    <p:set>
                                      <p:cBhvr>
                                        <p:cTn id="30" dur="1" fill="hold">
                                          <p:stCondLst>
                                            <p:cond delay="0"/>
                                          </p:stCondLst>
                                        </p:cTn>
                                        <p:tgtEl>
                                          <p:spTgt spid="25602"/>
                                        </p:tgtEl>
                                        <p:attrNameLst>
                                          <p:attrName>style.visibility</p:attrName>
                                        </p:attrNameLst>
                                      </p:cBhvr>
                                      <p:to>
                                        <p:strVal val="visible"/>
                                      </p:to>
                                    </p:set>
                                    <p:animEffect transition="in" filter="box(in)">
                                      <p:cBhvr>
                                        <p:cTn id="31" dur="20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chref\Documents\Présentation smedi - olfa\2.jpg"/>
          <p:cNvPicPr>
            <a:picLocks noChangeAspect="1" noChangeArrowheads="1"/>
          </p:cNvPicPr>
          <p:nvPr/>
        </p:nvPicPr>
        <p:blipFill>
          <a:blip r:embed="rId2" cstate="print"/>
          <a:srcRect/>
          <a:stretch>
            <a:fillRect/>
          </a:stretch>
        </p:blipFill>
        <p:spPr bwMode="auto">
          <a:xfrm>
            <a:off x="0" y="0"/>
            <a:ext cx="9145656" cy="6858000"/>
          </a:xfrm>
          <a:prstGeom prst="rect">
            <a:avLst/>
          </a:prstGeom>
          <a:noFill/>
        </p:spPr>
      </p:pic>
      <p:pic>
        <p:nvPicPr>
          <p:cNvPr id="6" name="Picture 3" descr="C:\Users\Achref\Desktop\LOGOS          SMEDI - SAFAR\logo seul.png"/>
          <p:cNvPicPr>
            <a:picLocks noChangeAspect="1" noChangeArrowheads="1"/>
          </p:cNvPicPr>
          <p:nvPr/>
        </p:nvPicPr>
        <p:blipFill>
          <a:blip r:embed="rId3" cstate="print"/>
          <a:srcRect/>
          <a:stretch>
            <a:fillRect/>
          </a:stretch>
        </p:blipFill>
        <p:spPr bwMode="auto">
          <a:xfrm>
            <a:off x="6858016" y="5878527"/>
            <a:ext cx="2148251" cy="836621"/>
          </a:xfrm>
          <a:prstGeom prst="rect">
            <a:avLst/>
          </a:prstGeom>
          <a:ln>
            <a:noFill/>
          </a:ln>
          <a:effectLst>
            <a:outerShdw blurRad="292100" dist="139700" dir="2700000" algn="tl" rotWithShape="0">
              <a:srgbClr val="333333">
                <a:alpha val="65000"/>
              </a:srgbClr>
            </a:outerShdw>
          </a:effectLst>
        </p:spPr>
      </p:pic>
      <p:sp>
        <p:nvSpPr>
          <p:cNvPr id="5" name="ZoneTexte 4"/>
          <p:cNvSpPr txBox="1"/>
          <p:nvPr/>
        </p:nvSpPr>
        <p:spPr>
          <a:xfrm>
            <a:off x="357158" y="857232"/>
            <a:ext cx="8820472" cy="5124480"/>
          </a:xfrm>
          <a:prstGeom prst="rect">
            <a:avLst/>
          </a:prstGeom>
          <a:noFill/>
        </p:spPr>
        <p:txBody>
          <a:bodyPr wrap="square" rtlCol="0">
            <a:spAutoFit/>
          </a:bodyPr>
          <a:lstStyle/>
          <a:p>
            <a:pPr marL="457200" indent="-457200">
              <a:lnSpc>
                <a:spcPct val="150000"/>
              </a:lnSpc>
            </a:pPr>
            <a:r>
              <a:rPr lang="fr-FR" sz="2000" b="1" dirty="0">
                <a:solidFill>
                  <a:srgbClr val="FF0000"/>
                </a:solidFill>
              </a:rPr>
              <a:t>2) Equipe hautement qualifiée</a:t>
            </a:r>
          </a:p>
          <a:p>
            <a:pPr marL="342900" indent="-342900">
              <a:lnSpc>
                <a:spcPct val="150000"/>
              </a:lnSpc>
              <a:buFont typeface="Wingdings" pitchFamily="2" charset="2"/>
              <a:buChar char="ü"/>
            </a:pPr>
            <a:r>
              <a:rPr lang="fr-FR" b="1" i="1" dirty="0"/>
              <a:t>Femme de ménage /cuisinière</a:t>
            </a:r>
            <a:r>
              <a:rPr lang="fr-FR" dirty="0"/>
              <a:t> </a:t>
            </a:r>
          </a:p>
          <a:p>
            <a:pPr>
              <a:lnSpc>
                <a:spcPct val="150000"/>
              </a:lnSpc>
            </a:pPr>
            <a:r>
              <a:rPr lang="fr-FR" dirty="0"/>
              <a:t>Agents de nettoyage et/ou des agents de restauration disponible en journée de 8h à 17h.</a:t>
            </a:r>
          </a:p>
          <a:p>
            <a:pPr>
              <a:lnSpc>
                <a:spcPct val="150000"/>
              </a:lnSpc>
              <a:buFont typeface="Wingdings" pitchFamily="2" charset="2"/>
              <a:buChar char="ü"/>
            </a:pPr>
            <a:r>
              <a:rPr lang="fr-FR" b="1" i="1" dirty="0"/>
              <a:t>Assistance Médicale</a:t>
            </a:r>
            <a:r>
              <a:rPr lang="fr-FR" i="1" dirty="0"/>
              <a:t> </a:t>
            </a:r>
          </a:p>
          <a:p>
            <a:pPr>
              <a:lnSpc>
                <a:spcPct val="150000"/>
              </a:lnSpc>
              <a:buFont typeface="Wingdings" pitchFamily="2" charset="2"/>
              <a:buChar char="v"/>
            </a:pPr>
            <a:r>
              <a:rPr lang="fr-FR" u="sng" dirty="0">
                <a:effectLst>
                  <a:outerShdw blurRad="38100" dist="38100" dir="2700000" algn="tl">
                    <a:srgbClr val="000000">
                      <a:alpha val="43137"/>
                    </a:srgbClr>
                  </a:outerShdw>
                </a:effectLst>
              </a:rPr>
              <a:t>Des aides soignants et des infirmiers</a:t>
            </a:r>
            <a:r>
              <a:rPr lang="fr-FR" dirty="0"/>
              <a:t>: assurent l’assistance médicale dans les résidences SMEDI (24h/24) </a:t>
            </a:r>
          </a:p>
          <a:p>
            <a:pPr>
              <a:lnSpc>
                <a:spcPct val="150000"/>
              </a:lnSpc>
              <a:buFont typeface="Wingdings" pitchFamily="2" charset="2"/>
              <a:buChar char="v"/>
            </a:pPr>
            <a:r>
              <a:rPr lang="fr-FR" u="sng" dirty="0">
                <a:effectLst>
                  <a:outerShdw blurRad="38100" dist="38100" dir="2700000" algn="tl">
                    <a:srgbClr val="000000">
                      <a:alpha val="43137"/>
                    </a:srgbClr>
                  </a:outerShdw>
                </a:effectLst>
              </a:rPr>
              <a:t>Médecin coordinateur</a:t>
            </a:r>
            <a:r>
              <a:rPr lang="fr-FR" dirty="0"/>
              <a:t> :</a:t>
            </a:r>
          </a:p>
          <a:p>
            <a:pPr>
              <a:lnSpc>
                <a:spcPct val="150000"/>
              </a:lnSpc>
            </a:pPr>
            <a:r>
              <a:rPr lang="fr-FR" dirty="0"/>
              <a:t>IL peut entreprendre des visites à domicile du patient en cas de besoin, il gère les urgences et coordonne le parcours et le rapport médical de patient.</a:t>
            </a:r>
          </a:p>
          <a:p>
            <a:pPr>
              <a:buFont typeface="Wingdings" pitchFamily="2" charset="2"/>
              <a:buChar char="ü"/>
            </a:pPr>
            <a:r>
              <a:rPr lang="fr-FR" b="1" i="1" dirty="0"/>
              <a:t>Assistance paramédicale:</a:t>
            </a:r>
          </a:p>
          <a:p>
            <a:r>
              <a:rPr lang="fr-FR" dirty="0"/>
              <a:t>Dans  chaque résidence il y a une assistance paramédicale pour des</a:t>
            </a:r>
          </a:p>
          <a:p>
            <a:r>
              <a:rPr lang="fr-FR" dirty="0"/>
              <a:t>prestations selon un programme propre à chaque patient. </a:t>
            </a:r>
          </a:p>
        </p:txBody>
      </p:sp>
      <p:sp>
        <p:nvSpPr>
          <p:cNvPr id="3" name="Rectangle à coins arrondis 2"/>
          <p:cNvSpPr/>
          <p:nvPr/>
        </p:nvSpPr>
        <p:spPr>
          <a:xfrm>
            <a:off x="1619672" y="188640"/>
            <a:ext cx="5929354" cy="64294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2400" b="1" dirty="0"/>
              <a:t>Résidences Médicalisées SMEDI </a:t>
            </a:r>
            <a:endParaRPr lang="fr-FR" sz="2400" dirty="0">
              <a:effectLst>
                <a:reflection blurRad="6350" stA="55000" endA="300" endPos="455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ox(i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900" decel="100000" fill="hold"/>
                                        <p:tgtEl>
                                          <p:spTgt spid="5">
                                            <p:txEl>
                                              <p:pRg st="1" end="1"/>
                                            </p:txEl>
                                          </p:spTgt>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5">
                                            <p:txEl>
                                              <p:pRg st="1" end="1"/>
                                            </p:txEl>
                                          </p:spTgt>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1000"/>
                                        <p:tgtEl>
                                          <p:spTgt spid="5">
                                            <p:txEl>
                                              <p:pRg st="2" end="2"/>
                                            </p:txEl>
                                          </p:spTgt>
                                        </p:tgtEl>
                                      </p:cBhvr>
                                    </p:animEffect>
                                    <p:anim calcmode="lin" valueType="num">
                                      <p:cBhvr>
                                        <p:cTn id="19"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0" dur="900" decel="100000" fill="hold"/>
                                        <p:tgtEl>
                                          <p:spTgt spid="5">
                                            <p:txEl>
                                              <p:pRg st="2" end="2"/>
                                            </p:txEl>
                                          </p:spTgt>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5">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fade">
                                      <p:cBhvr>
                                        <p:cTn id="26" dur="1000"/>
                                        <p:tgtEl>
                                          <p:spTgt spid="5">
                                            <p:txEl>
                                              <p:pRg st="3" end="3"/>
                                            </p:txEl>
                                          </p:spTgt>
                                        </p:tgtEl>
                                      </p:cBhvr>
                                    </p:animEffect>
                                    <p:anim calcmode="lin" valueType="num">
                                      <p:cBhvr>
                                        <p:cTn id="27"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8" dur="900" decel="100000" fill="hold"/>
                                        <p:tgtEl>
                                          <p:spTgt spid="5">
                                            <p:txEl>
                                              <p:pRg st="3" end="3"/>
                                            </p:txEl>
                                          </p:spTgt>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5">
                                            <p:txEl>
                                              <p:pRg st="3" end="3"/>
                                            </p:txEl>
                                          </p:spTgt>
                                        </p:tgtEl>
                                        <p:attrNameLst>
                                          <p:attrName>ppt_y</p:attrName>
                                        </p:attrNameLst>
                                      </p:cBhvr>
                                      <p:tavLst>
                                        <p:tav tm="0">
                                          <p:val>
                                            <p:strVal val="#ppt_y-.03"/>
                                          </p:val>
                                        </p:tav>
                                        <p:tav tm="100000">
                                          <p:val>
                                            <p:strVal val="#ppt_y"/>
                                          </p:val>
                                        </p:tav>
                                      </p:tavLst>
                                    </p:anim>
                                  </p:childTnLst>
                                </p:cTn>
                              </p:par>
                              <p:par>
                                <p:cTn id="30" presetID="37" presetClass="entr" presetSubtype="0" fill="hold" nodeType="with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1000"/>
                                        <p:tgtEl>
                                          <p:spTgt spid="5">
                                            <p:txEl>
                                              <p:pRg st="4" end="4"/>
                                            </p:txEl>
                                          </p:spTgt>
                                        </p:tgtEl>
                                      </p:cBhvr>
                                    </p:animEffect>
                                    <p:anim calcmode="lin" valueType="num">
                                      <p:cBhvr>
                                        <p:cTn id="33"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4" dur="900" decel="100000" fill="hold"/>
                                        <p:tgtEl>
                                          <p:spTgt spid="5">
                                            <p:txEl>
                                              <p:pRg st="4" end="4"/>
                                            </p:txEl>
                                          </p:spTgt>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5">
                                            <p:txEl>
                                              <p:pRg st="4" end="4"/>
                                            </p:txEl>
                                          </p:spTgt>
                                        </p:tgtEl>
                                        <p:attrNameLst>
                                          <p:attrName>ppt_y</p:attrName>
                                        </p:attrNameLst>
                                      </p:cBhvr>
                                      <p:tavLst>
                                        <p:tav tm="0">
                                          <p:val>
                                            <p:strVal val="#ppt_y-.03"/>
                                          </p:val>
                                        </p:tav>
                                        <p:tav tm="100000">
                                          <p:val>
                                            <p:strVal val="#ppt_y"/>
                                          </p:val>
                                        </p:tav>
                                      </p:tavLst>
                                    </p:anim>
                                  </p:childTnLst>
                                </p:cTn>
                              </p:par>
                              <p:par>
                                <p:cTn id="36" presetID="37" presetClass="entr" presetSubtype="0" fill="hold" nodeType="withEffect">
                                  <p:stCondLst>
                                    <p:cond delay="0"/>
                                  </p:stCondLst>
                                  <p:childTnLst>
                                    <p:set>
                                      <p:cBhvr>
                                        <p:cTn id="37" dur="1" fill="hold">
                                          <p:stCondLst>
                                            <p:cond delay="0"/>
                                          </p:stCondLst>
                                        </p:cTn>
                                        <p:tgtEl>
                                          <p:spTgt spid="5">
                                            <p:txEl>
                                              <p:pRg st="5" end="5"/>
                                            </p:txEl>
                                          </p:spTgt>
                                        </p:tgtEl>
                                        <p:attrNameLst>
                                          <p:attrName>style.visibility</p:attrName>
                                        </p:attrNameLst>
                                      </p:cBhvr>
                                      <p:to>
                                        <p:strVal val="visible"/>
                                      </p:to>
                                    </p:set>
                                    <p:animEffect transition="in" filter="fade">
                                      <p:cBhvr>
                                        <p:cTn id="38" dur="1000"/>
                                        <p:tgtEl>
                                          <p:spTgt spid="5">
                                            <p:txEl>
                                              <p:pRg st="5" end="5"/>
                                            </p:txEl>
                                          </p:spTgt>
                                        </p:tgtEl>
                                      </p:cBhvr>
                                    </p:animEffect>
                                    <p:anim calcmode="lin" valueType="num">
                                      <p:cBhvr>
                                        <p:cTn id="39"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0" dur="900" decel="100000" fill="hold"/>
                                        <p:tgtEl>
                                          <p:spTgt spid="5">
                                            <p:txEl>
                                              <p:pRg st="5" end="5"/>
                                            </p:txEl>
                                          </p:spTgt>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5">
                                            <p:txEl>
                                              <p:pRg st="5" end="5"/>
                                            </p:txEl>
                                          </p:spTgt>
                                        </p:tgtEl>
                                        <p:attrNameLst>
                                          <p:attrName>ppt_y</p:attrName>
                                        </p:attrNameLst>
                                      </p:cBhvr>
                                      <p:tavLst>
                                        <p:tav tm="0">
                                          <p:val>
                                            <p:strVal val="#ppt_y-.03"/>
                                          </p:val>
                                        </p:tav>
                                        <p:tav tm="100000">
                                          <p:val>
                                            <p:strVal val="#ppt_y"/>
                                          </p:val>
                                        </p:tav>
                                      </p:tavLst>
                                    </p:anim>
                                  </p:childTnLst>
                                </p:cTn>
                              </p:par>
                              <p:par>
                                <p:cTn id="42" presetID="37" presetClass="entr" presetSubtype="0" fill="hold" nodeType="withEffect">
                                  <p:stCondLst>
                                    <p:cond delay="0"/>
                                  </p:stCondLst>
                                  <p:childTnLst>
                                    <p:set>
                                      <p:cBhvr>
                                        <p:cTn id="43" dur="1" fill="hold">
                                          <p:stCondLst>
                                            <p:cond delay="0"/>
                                          </p:stCondLst>
                                        </p:cTn>
                                        <p:tgtEl>
                                          <p:spTgt spid="5">
                                            <p:txEl>
                                              <p:pRg st="6" end="6"/>
                                            </p:txEl>
                                          </p:spTgt>
                                        </p:tgtEl>
                                        <p:attrNameLst>
                                          <p:attrName>style.visibility</p:attrName>
                                        </p:attrNameLst>
                                      </p:cBhvr>
                                      <p:to>
                                        <p:strVal val="visible"/>
                                      </p:to>
                                    </p:set>
                                    <p:animEffect transition="in" filter="fade">
                                      <p:cBhvr>
                                        <p:cTn id="44" dur="1000"/>
                                        <p:tgtEl>
                                          <p:spTgt spid="5">
                                            <p:txEl>
                                              <p:pRg st="6" end="6"/>
                                            </p:txEl>
                                          </p:spTgt>
                                        </p:tgtEl>
                                      </p:cBhvr>
                                    </p:animEffect>
                                    <p:anim calcmode="lin" valueType="num">
                                      <p:cBhvr>
                                        <p:cTn id="45"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6" dur="900" decel="100000" fill="hold"/>
                                        <p:tgtEl>
                                          <p:spTgt spid="5">
                                            <p:txEl>
                                              <p:pRg st="6" end="6"/>
                                            </p:txEl>
                                          </p:spTgt>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5">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7" presetClass="entr" presetSubtype="0" fill="hold" nodeType="clickEffect">
                                  <p:stCondLst>
                                    <p:cond delay="0"/>
                                  </p:stCondLst>
                                  <p:childTnLst>
                                    <p:set>
                                      <p:cBhvr>
                                        <p:cTn id="51" dur="1" fill="hold">
                                          <p:stCondLst>
                                            <p:cond delay="0"/>
                                          </p:stCondLst>
                                        </p:cTn>
                                        <p:tgtEl>
                                          <p:spTgt spid="5">
                                            <p:txEl>
                                              <p:pRg st="7" end="7"/>
                                            </p:txEl>
                                          </p:spTgt>
                                        </p:tgtEl>
                                        <p:attrNameLst>
                                          <p:attrName>style.visibility</p:attrName>
                                        </p:attrNameLst>
                                      </p:cBhvr>
                                      <p:to>
                                        <p:strVal val="visible"/>
                                      </p:to>
                                    </p:set>
                                    <p:animEffect transition="in" filter="fade">
                                      <p:cBhvr>
                                        <p:cTn id="52" dur="1000"/>
                                        <p:tgtEl>
                                          <p:spTgt spid="5">
                                            <p:txEl>
                                              <p:pRg st="7" end="7"/>
                                            </p:txEl>
                                          </p:spTgt>
                                        </p:tgtEl>
                                      </p:cBhvr>
                                    </p:animEffect>
                                    <p:anim calcmode="lin" valueType="num">
                                      <p:cBhvr>
                                        <p:cTn id="53"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54" dur="900" decel="100000" fill="hold"/>
                                        <p:tgtEl>
                                          <p:spTgt spid="5">
                                            <p:txEl>
                                              <p:pRg st="7" end="7"/>
                                            </p:txEl>
                                          </p:spTgt>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5">
                                            <p:txEl>
                                              <p:pRg st="7" end="7"/>
                                            </p:txEl>
                                          </p:spTgt>
                                        </p:tgtEl>
                                        <p:attrNameLst>
                                          <p:attrName>ppt_y</p:attrName>
                                        </p:attrNameLst>
                                      </p:cBhvr>
                                      <p:tavLst>
                                        <p:tav tm="0">
                                          <p:val>
                                            <p:strVal val="#ppt_y-.03"/>
                                          </p:val>
                                        </p:tav>
                                        <p:tav tm="100000">
                                          <p:val>
                                            <p:strVal val="#ppt_y"/>
                                          </p:val>
                                        </p:tav>
                                      </p:tavLst>
                                    </p:anim>
                                  </p:childTnLst>
                                </p:cTn>
                              </p:par>
                              <p:par>
                                <p:cTn id="56" presetID="37" presetClass="entr" presetSubtype="0" fill="hold" nodeType="withEffect">
                                  <p:stCondLst>
                                    <p:cond delay="0"/>
                                  </p:stCondLst>
                                  <p:childTnLst>
                                    <p:set>
                                      <p:cBhvr>
                                        <p:cTn id="57" dur="1" fill="hold">
                                          <p:stCondLst>
                                            <p:cond delay="0"/>
                                          </p:stCondLst>
                                        </p:cTn>
                                        <p:tgtEl>
                                          <p:spTgt spid="5">
                                            <p:txEl>
                                              <p:pRg st="8" end="8"/>
                                            </p:txEl>
                                          </p:spTgt>
                                        </p:tgtEl>
                                        <p:attrNameLst>
                                          <p:attrName>style.visibility</p:attrName>
                                        </p:attrNameLst>
                                      </p:cBhvr>
                                      <p:to>
                                        <p:strVal val="visible"/>
                                      </p:to>
                                    </p:set>
                                    <p:animEffect transition="in" filter="fade">
                                      <p:cBhvr>
                                        <p:cTn id="58" dur="1000"/>
                                        <p:tgtEl>
                                          <p:spTgt spid="5">
                                            <p:txEl>
                                              <p:pRg st="8" end="8"/>
                                            </p:txEl>
                                          </p:spTgt>
                                        </p:tgtEl>
                                      </p:cBhvr>
                                    </p:animEffect>
                                    <p:anim calcmode="lin" valueType="num">
                                      <p:cBhvr>
                                        <p:cTn id="59"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60" dur="900" decel="100000" fill="hold"/>
                                        <p:tgtEl>
                                          <p:spTgt spid="5">
                                            <p:txEl>
                                              <p:pRg st="8" end="8"/>
                                            </p:txEl>
                                          </p:spTgt>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5">
                                            <p:txEl>
                                              <p:pRg st="8" end="8"/>
                                            </p:txEl>
                                          </p:spTgt>
                                        </p:tgtEl>
                                        <p:attrNameLst>
                                          <p:attrName>ppt_y</p:attrName>
                                        </p:attrNameLst>
                                      </p:cBhvr>
                                      <p:tavLst>
                                        <p:tav tm="0">
                                          <p:val>
                                            <p:strVal val="#ppt_y-.03"/>
                                          </p:val>
                                        </p:tav>
                                        <p:tav tm="100000">
                                          <p:val>
                                            <p:strVal val="#ppt_y"/>
                                          </p:val>
                                        </p:tav>
                                      </p:tavLst>
                                    </p:anim>
                                  </p:childTnLst>
                                </p:cTn>
                              </p:par>
                              <p:par>
                                <p:cTn id="62" presetID="37" presetClass="entr" presetSubtype="0" fill="hold" nodeType="withEffect">
                                  <p:stCondLst>
                                    <p:cond delay="0"/>
                                  </p:stCondLst>
                                  <p:childTnLst>
                                    <p:set>
                                      <p:cBhvr>
                                        <p:cTn id="63" dur="1" fill="hold">
                                          <p:stCondLst>
                                            <p:cond delay="0"/>
                                          </p:stCondLst>
                                        </p:cTn>
                                        <p:tgtEl>
                                          <p:spTgt spid="5">
                                            <p:txEl>
                                              <p:pRg st="9" end="9"/>
                                            </p:txEl>
                                          </p:spTgt>
                                        </p:tgtEl>
                                        <p:attrNameLst>
                                          <p:attrName>style.visibility</p:attrName>
                                        </p:attrNameLst>
                                      </p:cBhvr>
                                      <p:to>
                                        <p:strVal val="visible"/>
                                      </p:to>
                                    </p:set>
                                    <p:animEffect transition="in" filter="fade">
                                      <p:cBhvr>
                                        <p:cTn id="64" dur="1000"/>
                                        <p:tgtEl>
                                          <p:spTgt spid="5">
                                            <p:txEl>
                                              <p:pRg st="9" end="9"/>
                                            </p:txEl>
                                          </p:spTgt>
                                        </p:tgtEl>
                                      </p:cBhvr>
                                    </p:animEffect>
                                    <p:anim calcmode="lin" valueType="num">
                                      <p:cBhvr>
                                        <p:cTn id="65"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66" dur="900" decel="100000" fill="hold"/>
                                        <p:tgtEl>
                                          <p:spTgt spid="5">
                                            <p:txEl>
                                              <p:pRg st="9" end="9"/>
                                            </p:txEl>
                                          </p:spTgt>
                                        </p:tgtEl>
                                        <p:attrNameLst>
                                          <p:attrName>ppt_y</p:attrName>
                                        </p:attrNameLst>
                                      </p:cBhvr>
                                      <p:tavLst>
                                        <p:tav tm="0">
                                          <p:val>
                                            <p:strVal val="#ppt_y+1"/>
                                          </p:val>
                                        </p:tav>
                                        <p:tav tm="100000">
                                          <p:val>
                                            <p:strVal val="#ppt_y-.03"/>
                                          </p:val>
                                        </p:tav>
                                      </p:tavLst>
                                    </p:anim>
                                    <p:anim calcmode="lin" valueType="num">
                                      <p:cBhvr>
                                        <p:cTn id="67" dur="100" accel="100000" fill="hold">
                                          <p:stCondLst>
                                            <p:cond delay="900"/>
                                          </p:stCondLst>
                                        </p:cTn>
                                        <p:tgtEl>
                                          <p:spTgt spid="5">
                                            <p:txEl>
                                              <p:pRg st="9" end="9"/>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chref\Documents\Présentation smedi - olfa\2.jpg"/>
          <p:cNvPicPr>
            <a:picLocks noChangeAspect="1" noChangeArrowheads="1"/>
          </p:cNvPicPr>
          <p:nvPr/>
        </p:nvPicPr>
        <p:blipFill>
          <a:blip r:embed="rId2" cstate="print"/>
          <a:srcRect/>
          <a:stretch>
            <a:fillRect/>
          </a:stretch>
        </p:blipFill>
        <p:spPr bwMode="auto">
          <a:xfrm>
            <a:off x="0" y="0"/>
            <a:ext cx="9145656" cy="6858000"/>
          </a:xfrm>
          <a:prstGeom prst="rect">
            <a:avLst/>
          </a:prstGeom>
          <a:noFill/>
        </p:spPr>
      </p:pic>
      <p:pic>
        <p:nvPicPr>
          <p:cNvPr id="5" name="Picture 3" descr="C:\Users\Achref\Desktop\LOGOS          SMEDI - SAFAR\logo seul.png"/>
          <p:cNvPicPr>
            <a:picLocks noChangeAspect="1" noChangeArrowheads="1"/>
          </p:cNvPicPr>
          <p:nvPr/>
        </p:nvPicPr>
        <p:blipFill>
          <a:blip r:embed="rId3" cstate="print"/>
          <a:srcRect/>
          <a:stretch>
            <a:fillRect/>
          </a:stretch>
        </p:blipFill>
        <p:spPr bwMode="auto">
          <a:xfrm>
            <a:off x="6858016" y="5878527"/>
            <a:ext cx="2148251" cy="836621"/>
          </a:xfrm>
          <a:prstGeom prst="rect">
            <a:avLst/>
          </a:prstGeom>
          <a:ln>
            <a:noFill/>
          </a:ln>
          <a:effectLst>
            <a:outerShdw blurRad="292100" dist="139700" dir="2700000" algn="tl" rotWithShape="0">
              <a:srgbClr val="333333">
                <a:alpha val="65000"/>
              </a:srgbClr>
            </a:outerShdw>
          </a:effectLst>
        </p:spPr>
      </p:pic>
      <p:sp>
        <p:nvSpPr>
          <p:cNvPr id="69633" name="Rectangle 1"/>
          <p:cNvSpPr>
            <a:spLocks noChangeArrowheads="1"/>
          </p:cNvSpPr>
          <p:nvPr/>
        </p:nvSpPr>
        <p:spPr bwMode="auto">
          <a:xfrm>
            <a:off x="0" y="967350"/>
            <a:ext cx="9144000" cy="3170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marR="0" lvl="0" indent="-457200" algn="just" defTabSz="914400" rtl="0" eaLnBrk="1" fontAlgn="base" latinLnBrk="0" hangingPunct="1">
              <a:lnSpc>
                <a:spcPct val="200000"/>
              </a:lnSpc>
              <a:spcBef>
                <a:spcPct val="0"/>
              </a:spcBef>
              <a:spcAft>
                <a:spcPct val="0"/>
              </a:spcAft>
              <a:buClrTx/>
              <a:buSzTx/>
              <a:buFontTx/>
              <a:buAutoNum type="arabicParenR" startAt="3"/>
              <a:tabLst/>
            </a:pPr>
            <a:r>
              <a:rPr lang="fr-FR" sz="2000" b="1" dirty="0">
                <a:solidFill>
                  <a:srgbClr val="FF0000"/>
                </a:solidFill>
              </a:rPr>
              <a:t>Résidences très bien équipées :</a:t>
            </a:r>
          </a:p>
          <a:p>
            <a:pPr algn="just">
              <a:lnSpc>
                <a:spcPct val="200000"/>
              </a:lnSpc>
            </a:pPr>
            <a:r>
              <a:rPr lang="fr-FR" sz="2000" dirty="0"/>
              <a:t>Chaque résidence s’étale sur </a:t>
            </a:r>
            <a:r>
              <a:rPr lang="fr-FR" sz="2000" b="1" dirty="0"/>
              <a:t>2</a:t>
            </a:r>
            <a:r>
              <a:rPr lang="fr-FR" sz="2000" dirty="0"/>
              <a:t> ou </a:t>
            </a:r>
            <a:r>
              <a:rPr lang="fr-FR" sz="2000" b="1" dirty="0"/>
              <a:t>3</a:t>
            </a:r>
            <a:r>
              <a:rPr lang="fr-FR" sz="2000" dirty="0"/>
              <a:t> étages avec un rez-de-chaussée chacune conçue spécialement pour les personnes ayant des difficultés de mobilité. </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dirty="0">
              <a:ln>
                <a:noFill/>
              </a:ln>
              <a:solidFill>
                <a:schemeClr val="tx1"/>
              </a:solidFill>
              <a:effectLst/>
              <a:latin typeface="Arial" pitchFamily="34" charset="0"/>
              <a:ea typeface="Calibri"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dirty="0">
                <a:ln>
                  <a:noFill/>
                </a:ln>
                <a:solidFill>
                  <a:schemeClr val="tx1"/>
                </a:solidFill>
                <a:effectLst/>
                <a:latin typeface="Arial" pitchFamily="34" charset="0"/>
                <a:ea typeface="Calibri" pitchFamily="34" charset="0"/>
                <a:cs typeface="Arial" pitchFamily="34" charset="0"/>
              </a:rPr>
              <a:t> </a:t>
            </a:r>
            <a:endParaRPr kumimoji="0" lang="fr-FR" sz="2000" b="0" i="0" u="none" strike="noStrike" cap="none" normalizeH="0" baseline="0" dirty="0">
              <a:ln>
                <a:noFill/>
              </a:ln>
              <a:solidFill>
                <a:schemeClr val="tx1"/>
              </a:solidFill>
              <a:effectLst/>
              <a:latin typeface="Arial" pitchFamily="34" charset="0"/>
              <a:cs typeface="Arial" pitchFamily="34" charset="0"/>
            </a:endParaRPr>
          </a:p>
        </p:txBody>
      </p:sp>
      <p:sp>
        <p:nvSpPr>
          <p:cNvPr id="3" name="Rectangle à coins arrondis 2"/>
          <p:cNvSpPr/>
          <p:nvPr/>
        </p:nvSpPr>
        <p:spPr>
          <a:xfrm>
            <a:off x="1619672" y="188640"/>
            <a:ext cx="5929354" cy="64294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2400" b="1" dirty="0"/>
              <a:t>Résidences Médicalisées </a:t>
            </a:r>
            <a:r>
              <a:rPr lang="fr-FR" sz="2400" b="1"/>
              <a:t>SMEDI </a:t>
            </a:r>
            <a:endParaRPr lang="fr-FR" sz="2400" dirty="0">
              <a:effectLst>
                <a:reflection blurRad="6350" stA="55000" endA="300" endPos="45500" dir="5400000" sy="-100000" algn="bl" rotWithShape="0"/>
              </a:effectLst>
            </a:endParaRPr>
          </a:p>
        </p:txBody>
      </p:sp>
      <p:pic>
        <p:nvPicPr>
          <p:cNvPr id="23553" name="Picture 1" descr="H:\Photos SMEDI\hébergements\IMG_7059.JPG"/>
          <p:cNvPicPr>
            <a:picLocks noChangeAspect="1" noChangeArrowheads="1"/>
          </p:cNvPicPr>
          <p:nvPr/>
        </p:nvPicPr>
        <p:blipFill>
          <a:blip r:embed="rId4" cstate="print"/>
          <a:srcRect/>
          <a:stretch>
            <a:fillRect/>
          </a:stretch>
        </p:blipFill>
        <p:spPr bwMode="auto">
          <a:xfrm>
            <a:off x="2285984" y="2928934"/>
            <a:ext cx="3857652" cy="25717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9633">
                                            <p:txEl>
                                              <p:pRg st="0" end="0"/>
                                            </p:txEl>
                                          </p:spTgt>
                                        </p:tgtEl>
                                        <p:attrNameLst>
                                          <p:attrName>style.visibility</p:attrName>
                                        </p:attrNameLst>
                                      </p:cBhvr>
                                      <p:to>
                                        <p:strVal val="visible"/>
                                      </p:to>
                                    </p:set>
                                    <p:animEffect transition="in" filter="box(in)">
                                      <p:cBhvr>
                                        <p:cTn id="7" dur="500"/>
                                        <p:tgtEl>
                                          <p:spTgt spid="696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9633">
                                            <p:txEl>
                                              <p:pRg st="1" end="1"/>
                                            </p:txEl>
                                          </p:spTgt>
                                        </p:tgtEl>
                                        <p:attrNameLst>
                                          <p:attrName>style.visibility</p:attrName>
                                        </p:attrNameLst>
                                      </p:cBhvr>
                                      <p:to>
                                        <p:strVal val="visible"/>
                                      </p:to>
                                    </p:set>
                                    <p:animEffect transition="in" filter="fade">
                                      <p:cBhvr>
                                        <p:cTn id="12" dur="1000"/>
                                        <p:tgtEl>
                                          <p:spTgt spid="69633">
                                            <p:txEl>
                                              <p:pRg st="1" end="1"/>
                                            </p:txEl>
                                          </p:spTgt>
                                        </p:tgtEl>
                                      </p:cBhvr>
                                    </p:animEffect>
                                    <p:anim calcmode="lin" valueType="num">
                                      <p:cBhvr>
                                        <p:cTn id="13" dur="1000" fill="hold"/>
                                        <p:tgtEl>
                                          <p:spTgt spid="6963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9633">
                                            <p:txEl>
                                              <p:pRg st="1" end="1"/>
                                            </p:txEl>
                                          </p:spTgt>
                                        </p:tgtEl>
                                        <p:attrNameLst>
                                          <p:attrName>ppt_y</p:attrName>
                                        </p:attrNameLst>
                                      </p:cBhvr>
                                      <p:tavLst>
                                        <p:tav tm="0">
                                          <p:val>
                                            <p:strVal val="#ppt_y+.1"/>
                                          </p:val>
                                        </p:tav>
                                        <p:tav tm="100000">
                                          <p:val>
                                            <p:strVal val="#ppt_y"/>
                                          </p:val>
                                        </p:tav>
                                      </p:tavLst>
                                    </p:anim>
                                  </p:childTnLst>
                                </p:cTn>
                              </p:par>
                              <p:par>
                                <p:cTn id="15" presetID="25" presetClass="entr" presetSubtype="0" fill="hold" nodeType="withEffect">
                                  <p:stCondLst>
                                    <p:cond delay="0"/>
                                  </p:stCondLst>
                                  <p:childTnLst>
                                    <p:set>
                                      <p:cBhvr>
                                        <p:cTn id="16" dur="1" fill="hold">
                                          <p:stCondLst>
                                            <p:cond delay="0"/>
                                          </p:stCondLst>
                                        </p:cTn>
                                        <p:tgtEl>
                                          <p:spTgt spid="23553"/>
                                        </p:tgtEl>
                                        <p:attrNameLst>
                                          <p:attrName>style.visibility</p:attrName>
                                        </p:attrNameLst>
                                      </p:cBhvr>
                                      <p:to>
                                        <p:strVal val="visible"/>
                                      </p:to>
                                    </p:set>
                                    <p:anim calcmode="lin" valueType="num">
                                      <p:cBhvr>
                                        <p:cTn id="17" dur="500" decel="50000" fill="hold">
                                          <p:stCondLst>
                                            <p:cond delay="0"/>
                                          </p:stCondLst>
                                        </p:cTn>
                                        <p:tgtEl>
                                          <p:spTgt spid="23553"/>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23553"/>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23553"/>
                                        </p:tgtEl>
                                        <p:attrNameLst>
                                          <p:attrName>ppt_w</p:attrName>
                                        </p:attrNameLst>
                                      </p:cBhvr>
                                      <p:tavLst>
                                        <p:tav tm="0">
                                          <p:val>
                                            <p:strVal val="#ppt_w*.05"/>
                                          </p:val>
                                        </p:tav>
                                        <p:tav tm="100000">
                                          <p:val>
                                            <p:strVal val="#ppt_w"/>
                                          </p:val>
                                        </p:tav>
                                      </p:tavLst>
                                    </p:anim>
                                    <p:anim calcmode="lin" valueType="num">
                                      <p:cBhvr>
                                        <p:cTn id="20" dur="1000" fill="hold"/>
                                        <p:tgtEl>
                                          <p:spTgt spid="23553"/>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23553"/>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23553"/>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23553"/>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235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Achref\Documents\Présentation smedi - olfa\2.jpg"/>
          <p:cNvPicPr>
            <a:picLocks noChangeAspect="1" noChangeArrowheads="1"/>
          </p:cNvPicPr>
          <p:nvPr/>
        </p:nvPicPr>
        <p:blipFill>
          <a:blip r:embed="rId2" cstate="print"/>
          <a:srcRect/>
          <a:stretch>
            <a:fillRect/>
          </a:stretch>
        </p:blipFill>
        <p:spPr bwMode="auto">
          <a:xfrm>
            <a:off x="0" y="0"/>
            <a:ext cx="9145656" cy="6858000"/>
          </a:xfrm>
          <a:prstGeom prst="rect">
            <a:avLst/>
          </a:prstGeom>
          <a:noFill/>
        </p:spPr>
      </p:pic>
      <p:pic>
        <p:nvPicPr>
          <p:cNvPr id="6" name="Picture 3" descr="C:\Users\Achref\Desktop\LOGOS          SMEDI - SAFAR\logo seul.png"/>
          <p:cNvPicPr>
            <a:picLocks noChangeAspect="1" noChangeArrowheads="1"/>
          </p:cNvPicPr>
          <p:nvPr/>
        </p:nvPicPr>
        <p:blipFill>
          <a:blip r:embed="rId3" cstate="print"/>
          <a:srcRect/>
          <a:stretch>
            <a:fillRect/>
          </a:stretch>
        </p:blipFill>
        <p:spPr bwMode="auto">
          <a:xfrm>
            <a:off x="6858016" y="5878527"/>
            <a:ext cx="2148251" cy="836621"/>
          </a:xfrm>
          <a:prstGeom prst="rect">
            <a:avLst/>
          </a:prstGeom>
          <a:ln>
            <a:noFill/>
          </a:ln>
          <a:effectLst>
            <a:outerShdw blurRad="292100" dist="139700" dir="2700000" algn="tl" rotWithShape="0">
              <a:srgbClr val="333333">
                <a:alpha val="65000"/>
              </a:srgbClr>
            </a:outerShdw>
          </a:effectLst>
        </p:spPr>
      </p:pic>
      <p:sp>
        <p:nvSpPr>
          <p:cNvPr id="4" name="ZoneTexte 3"/>
          <p:cNvSpPr txBox="1"/>
          <p:nvPr/>
        </p:nvSpPr>
        <p:spPr>
          <a:xfrm>
            <a:off x="0" y="857232"/>
            <a:ext cx="9072626" cy="5770811"/>
          </a:xfrm>
          <a:prstGeom prst="rect">
            <a:avLst/>
          </a:prstGeom>
          <a:noFill/>
        </p:spPr>
        <p:txBody>
          <a:bodyPr wrap="square" rtlCol="0">
            <a:spAutoFit/>
          </a:bodyPr>
          <a:lstStyle/>
          <a:p>
            <a:pPr algn="just">
              <a:lnSpc>
                <a:spcPct val="150000"/>
              </a:lnSpc>
            </a:pPr>
            <a:r>
              <a:rPr lang="fr-FR" dirty="0"/>
              <a:t>Un appartement par palier qui comporte </a:t>
            </a:r>
            <a:r>
              <a:rPr lang="fr-FR" b="1" dirty="0"/>
              <a:t>2</a:t>
            </a:r>
            <a:r>
              <a:rPr lang="fr-FR" dirty="0"/>
              <a:t> a </a:t>
            </a:r>
            <a:r>
              <a:rPr lang="fr-FR" b="1" dirty="0"/>
              <a:t>4 </a:t>
            </a:r>
            <a:r>
              <a:rPr lang="fr-FR" dirty="0"/>
              <a:t>chambres constituées de :</a:t>
            </a:r>
          </a:p>
          <a:p>
            <a:pPr lvl="0" algn="just">
              <a:lnSpc>
                <a:spcPct val="150000"/>
              </a:lnSpc>
              <a:buFont typeface="Wingdings" pitchFamily="2" charset="2"/>
              <a:buChar char="v"/>
            </a:pPr>
            <a:r>
              <a:rPr lang="fr-FR" dirty="0"/>
              <a:t>Cuisine très bien équipé </a:t>
            </a:r>
          </a:p>
          <a:p>
            <a:pPr lvl="0" algn="just">
              <a:lnSpc>
                <a:spcPct val="150000"/>
              </a:lnSpc>
              <a:buFont typeface="Wingdings" pitchFamily="2" charset="2"/>
              <a:buChar char="v"/>
            </a:pPr>
            <a:r>
              <a:rPr lang="fr-FR" dirty="0"/>
              <a:t>1 à 2 salles de bain et 1 à 2 salles d’eau  avec des équipements médicaux  conçu pour les personnes a mobilité réduite ou ayant des besoins spécifiques (problème de mobilité ou récemment opéré)</a:t>
            </a:r>
          </a:p>
          <a:p>
            <a:pPr lvl="0" algn="just">
              <a:lnSpc>
                <a:spcPct val="150000"/>
              </a:lnSpc>
              <a:buFont typeface="Wingdings" pitchFamily="2" charset="2"/>
              <a:buChar char="v"/>
            </a:pPr>
            <a:r>
              <a:rPr lang="fr-FR" dirty="0"/>
              <a:t>Des chambres de haut standing équipées chacune :</a:t>
            </a:r>
          </a:p>
          <a:p>
            <a:pPr algn="just">
              <a:lnSpc>
                <a:spcPct val="150000"/>
              </a:lnSpc>
              <a:buFont typeface="Arial" pitchFamily="34" charset="0"/>
              <a:buChar char="•"/>
            </a:pPr>
            <a:r>
              <a:rPr lang="fr-FR" dirty="0"/>
              <a:t>D’un réfrigérateur </a:t>
            </a:r>
          </a:p>
          <a:p>
            <a:pPr algn="just">
              <a:lnSpc>
                <a:spcPct val="150000"/>
              </a:lnSpc>
              <a:buFont typeface="Arial" pitchFamily="34" charset="0"/>
              <a:buChar char="•"/>
            </a:pPr>
            <a:r>
              <a:rPr lang="fr-FR" dirty="0"/>
              <a:t>Un coffre fort </a:t>
            </a:r>
          </a:p>
          <a:p>
            <a:pPr algn="just">
              <a:lnSpc>
                <a:spcPct val="150000"/>
              </a:lnSpc>
              <a:buFont typeface="Arial" pitchFamily="34" charset="0"/>
              <a:buChar char="•"/>
            </a:pPr>
            <a:r>
              <a:rPr lang="fr-FR" dirty="0"/>
              <a:t>Une télé </a:t>
            </a:r>
          </a:p>
          <a:p>
            <a:pPr algn="just">
              <a:lnSpc>
                <a:spcPct val="150000"/>
              </a:lnSpc>
              <a:buFont typeface="Arial" pitchFamily="34" charset="0"/>
              <a:buChar char="•"/>
            </a:pPr>
            <a:r>
              <a:rPr lang="fr-FR" dirty="0"/>
              <a:t>Des lits orthopédiques</a:t>
            </a:r>
          </a:p>
          <a:p>
            <a:pPr lvl="0" algn="just">
              <a:lnSpc>
                <a:spcPct val="150000"/>
              </a:lnSpc>
              <a:buFont typeface="Wingdings" pitchFamily="2" charset="2"/>
              <a:buChar char="v"/>
            </a:pPr>
            <a:r>
              <a:rPr lang="fr-FR" dirty="0"/>
              <a:t>Un grand salon très convivial</a:t>
            </a:r>
          </a:p>
          <a:p>
            <a:pPr lvl="0" algn="just">
              <a:lnSpc>
                <a:spcPct val="150000"/>
              </a:lnSpc>
              <a:buFont typeface="Wingdings" pitchFamily="2" charset="2"/>
              <a:buChar char="v"/>
            </a:pPr>
            <a:r>
              <a:rPr lang="fr-FR" dirty="0"/>
              <a:t>Des cameras de surveillance dédiées aux espaces extérieurs </a:t>
            </a:r>
          </a:p>
          <a:p>
            <a:pPr algn="just">
              <a:lnSpc>
                <a:spcPct val="150000"/>
              </a:lnSpc>
              <a:buFont typeface="Wingdings" pitchFamily="2" charset="2"/>
              <a:buChar char="v"/>
            </a:pPr>
            <a:r>
              <a:rPr lang="fr-FR" dirty="0"/>
              <a:t> Des espaces verts entourant chaque maison </a:t>
            </a:r>
          </a:p>
          <a:p>
            <a:endParaRPr lang="fr-FR" dirty="0"/>
          </a:p>
        </p:txBody>
      </p:sp>
      <p:sp>
        <p:nvSpPr>
          <p:cNvPr id="9" name="Rectangle à coins arrondis 8"/>
          <p:cNvSpPr/>
          <p:nvPr/>
        </p:nvSpPr>
        <p:spPr>
          <a:xfrm>
            <a:off x="1619672" y="188640"/>
            <a:ext cx="5929354" cy="64294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2400" b="1" dirty="0"/>
              <a:t>Résidences Médicalisées SMEDI </a:t>
            </a:r>
            <a:endParaRPr lang="fr-FR" sz="2400" dirty="0">
              <a:effectLst>
                <a:reflection blurRad="6350" stA="55000" endA="300" endPos="45500" dir="5400000" sy="-100000" algn="bl" rotWithShape="0"/>
              </a:effectLst>
            </a:endParaRPr>
          </a:p>
        </p:txBody>
      </p:sp>
      <p:pic>
        <p:nvPicPr>
          <p:cNvPr id="61442" name="Picture 2" descr="H:\103-meilleures-locations-beau-jardin-01.jpg"/>
          <p:cNvPicPr>
            <a:picLocks noChangeAspect="1" noChangeArrowheads="1"/>
          </p:cNvPicPr>
          <p:nvPr/>
        </p:nvPicPr>
        <p:blipFill>
          <a:blip r:embed="rId4" cstate="print"/>
          <a:srcRect/>
          <a:stretch>
            <a:fillRect/>
          </a:stretch>
        </p:blipFill>
        <p:spPr bwMode="auto">
          <a:xfrm>
            <a:off x="7215206" y="2571744"/>
            <a:ext cx="1571636" cy="10467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1443" name="Picture 3" descr="H:\Photos SMEDI\hébergements\IMG_70421.jpg"/>
          <p:cNvPicPr>
            <a:picLocks noChangeAspect="1" noChangeArrowheads="1"/>
          </p:cNvPicPr>
          <p:nvPr/>
        </p:nvPicPr>
        <p:blipFill>
          <a:blip r:embed="rId5" cstate="print"/>
          <a:srcRect/>
          <a:stretch>
            <a:fillRect/>
          </a:stretch>
        </p:blipFill>
        <p:spPr bwMode="auto">
          <a:xfrm>
            <a:off x="6429388" y="3500438"/>
            <a:ext cx="1571636" cy="10477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1444" name="Picture 4" descr="H:\Photos SMEDI\hébergements\IMG_7041.JPG"/>
          <p:cNvPicPr>
            <a:picLocks noChangeAspect="1" noChangeArrowheads="1"/>
          </p:cNvPicPr>
          <p:nvPr/>
        </p:nvPicPr>
        <p:blipFill>
          <a:blip r:embed="rId6" cstate="print"/>
          <a:srcRect/>
          <a:stretch>
            <a:fillRect/>
          </a:stretch>
        </p:blipFill>
        <p:spPr bwMode="auto">
          <a:xfrm>
            <a:off x="5357818" y="4286256"/>
            <a:ext cx="1607355" cy="10715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p:cTn id="11"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4">
                                            <p:txEl>
                                              <p:pRg st="1" end="1"/>
                                            </p:txEl>
                                          </p:spTgt>
                                        </p:tgtEl>
                                        <p:attrNameLst>
                                          <p:attrName>ppt_h</p:attrName>
                                        </p:attrNameLst>
                                      </p:cBhvr>
                                      <p:tavLst>
                                        <p:tav tm="0">
                                          <p:val>
                                            <p:strVal val="#ppt_h"/>
                                          </p:val>
                                        </p:tav>
                                        <p:tav tm="100000">
                                          <p:val>
                                            <p:strVal val="#ppt_h"/>
                                          </p:val>
                                        </p:tav>
                                      </p:tavLst>
                                    </p:anim>
                                  </p:childTnLst>
                                </p:cTn>
                              </p:par>
                              <p:par>
                                <p:cTn id="13" presetID="17" presetClass="entr" presetSubtype="1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p:cTn id="15"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4">
                                            <p:txEl>
                                              <p:pRg st="2" end="2"/>
                                            </p:txEl>
                                          </p:spTgt>
                                        </p:tgtEl>
                                        <p:attrNameLst>
                                          <p:attrName>ppt_h</p:attrName>
                                        </p:attrNameLst>
                                      </p:cBhvr>
                                      <p:tavLst>
                                        <p:tav tm="0">
                                          <p:val>
                                            <p:strVal val="#ppt_h"/>
                                          </p:val>
                                        </p:tav>
                                        <p:tav tm="100000">
                                          <p:val>
                                            <p:strVal val="#ppt_h"/>
                                          </p:val>
                                        </p:tav>
                                      </p:tavLst>
                                    </p:anim>
                                  </p:childTnLst>
                                </p:cTn>
                              </p:par>
                              <p:par>
                                <p:cTn id="17" presetID="17" presetClass="entr" presetSubtype="10"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p:cTn id="19"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3" end="3"/>
                                            </p:txEl>
                                          </p:spTgt>
                                        </p:tgtEl>
                                        <p:attrNameLst>
                                          <p:attrName>ppt_h</p:attrName>
                                        </p:attrNameLst>
                                      </p:cBhvr>
                                      <p:tavLst>
                                        <p:tav tm="0">
                                          <p:val>
                                            <p:strVal val="#ppt_h"/>
                                          </p:val>
                                        </p:tav>
                                        <p:tav tm="100000">
                                          <p:val>
                                            <p:strVal val="#ppt_h"/>
                                          </p:val>
                                        </p:tav>
                                      </p:tavLst>
                                    </p:anim>
                                  </p:childTnLst>
                                </p:cTn>
                              </p:par>
                              <p:par>
                                <p:cTn id="21" presetID="17" presetClass="entr" presetSubtype="10"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p:cTn id="23"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24" dur="500" fill="hold"/>
                                        <p:tgtEl>
                                          <p:spTgt spid="4">
                                            <p:txEl>
                                              <p:pRg st="4" end="4"/>
                                            </p:txEl>
                                          </p:spTgt>
                                        </p:tgtEl>
                                        <p:attrNameLst>
                                          <p:attrName>ppt_h</p:attrName>
                                        </p:attrNameLst>
                                      </p:cBhvr>
                                      <p:tavLst>
                                        <p:tav tm="0">
                                          <p:val>
                                            <p:strVal val="#ppt_h"/>
                                          </p:val>
                                        </p:tav>
                                        <p:tav tm="100000">
                                          <p:val>
                                            <p:strVal val="#ppt_h"/>
                                          </p:val>
                                        </p:tav>
                                      </p:tavLst>
                                    </p:anim>
                                  </p:childTnLst>
                                </p:cTn>
                              </p:par>
                              <p:par>
                                <p:cTn id="25" presetID="17" presetClass="entr" presetSubtype="10" fill="hold"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 calcmode="lin" valueType="num">
                                      <p:cBhvr>
                                        <p:cTn id="27"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28" dur="500" fill="hold"/>
                                        <p:tgtEl>
                                          <p:spTgt spid="4">
                                            <p:txEl>
                                              <p:pRg st="5" end="5"/>
                                            </p:txEl>
                                          </p:spTgt>
                                        </p:tgtEl>
                                        <p:attrNameLst>
                                          <p:attrName>ppt_h</p:attrName>
                                        </p:attrNameLst>
                                      </p:cBhvr>
                                      <p:tavLst>
                                        <p:tav tm="0">
                                          <p:val>
                                            <p:strVal val="#ppt_h"/>
                                          </p:val>
                                        </p:tav>
                                        <p:tav tm="100000">
                                          <p:val>
                                            <p:strVal val="#ppt_h"/>
                                          </p:val>
                                        </p:tav>
                                      </p:tavLst>
                                    </p:anim>
                                  </p:childTnLst>
                                </p:cTn>
                              </p:par>
                              <p:par>
                                <p:cTn id="29" presetID="17" presetClass="entr" presetSubtype="10" fill="hold" nodeType="with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 calcmode="lin" valueType="num">
                                      <p:cBhvr>
                                        <p:cTn id="31"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32" dur="500" fill="hold"/>
                                        <p:tgtEl>
                                          <p:spTgt spid="4">
                                            <p:txEl>
                                              <p:pRg st="6" end="6"/>
                                            </p:txEl>
                                          </p:spTgt>
                                        </p:tgtEl>
                                        <p:attrNameLst>
                                          <p:attrName>ppt_h</p:attrName>
                                        </p:attrNameLst>
                                      </p:cBhvr>
                                      <p:tavLst>
                                        <p:tav tm="0">
                                          <p:val>
                                            <p:strVal val="#ppt_h"/>
                                          </p:val>
                                        </p:tav>
                                        <p:tav tm="100000">
                                          <p:val>
                                            <p:strVal val="#ppt_h"/>
                                          </p:val>
                                        </p:tav>
                                      </p:tavLst>
                                    </p:anim>
                                  </p:childTnLst>
                                </p:cTn>
                              </p:par>
                              <p:par>
                                <p:cTn id="33" presetID="17" presetClass="entr" presetSubtype="10" fill="hold" nodeType="with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anim calcmode="lin" valueType="num">
                                      <p:cBhvr>
                                        <p:cTn id="35" dur="500" fill="hold"/>
                                        <p:tgtEl>
                                          <p:spTgt spid="4">
                                            <p:txEl>
                                              <p:pRg st="7" end="7"/>
                                            </p:txEl>
                                          </p:spTgt>
                                        </p:tgtEl>
                                        <p:attrNameLst>
                                          <p:attrName>ppt_w</p:attrName>
                                        </p:attrNameLst>
                                      </p:cBhvr>
                                      <p:tavLst>
                                        <p:tav tm="0">
                                          <p:val>
                                            <p:fltVal val="0"/>
                                          </p:val>
                                        </p:tav>
                                        <p:tav tm="100000">
                                          <p:val>
                                            <p:strVal val="#ppt_w"/>
                                          </p:val>
                                        </p:tav>
                                      </p:tavLst>
                                    </p:anim>
                                    <p:anim calcmode="lin" valueType="num">
                                      <p:cBhvr>
                                        <p:cTn id="36" dur="500" fill="hold"/>
                                        <p:tgtEl>
                                          <p:spTgt spid="4">
                                            <p:txEl>
                                              <p:pRg st="7" end="7"/>
                                            </p:txEl>
                                          </p:spTgt>
                                        </p:tgtEl>
                                        <p:attrNameLst>
                                          <p:attrName>ppt_h</p:attrName>
                                        </p:attrNameLst>
                                      </p:cBhvr>
                                      <p:tavLst>
                                        <p:tav tm="0">
                                          <p:val>
                                            <p:strVal val="#ppt_h"/>
                                          </p:val>
                                        </p:tav>
                                        <p:tav tm="100000">
                                          <p:val>
                                            <p:strVal val="#ppt_h"/>
                                          </p:val>
                                        </p:tav>
                                      </p:tavLst>
                                    </p:anim>
                                  </p:childTnLst>
                                </p:cTn>
                              </p:par>
                              <p:par>
                                <p:cTn id="37" presetID="17" presetClass="entr" presetSubtype="10" fill="hold" nodeType="with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anim calcmode="lin" valueType="num">
                                      <p:cBhvr>
                                        <p:cTn id="39" dur="500" fill="hold"/>
                                        <p:tgtEl>
                                          <p:spTgt spid="4">
                                            <p:txEl>
                                              <p:pRg st="8" end="8"/>
                                            </p:txEl>
                                          </p:spTgt>
                                        </p:tgtEl>
                                        <p:attrNameLst>
                                          <p:attrName>ppt_w</p:attrName>
                                        </p:attrNameLst>
                                      </p:cBhvr>
                                      <p:tavLst>
                                        <p:tav tm="0">
                                          <p:val>
                                            <p:fltVal val="0"/>
                                          </p:val>
                                        </p:tav>
                                        <p:tav tm="100000">
                                          <p:val>
                                            <p:strVal val="#ppt_w"/>
                                          </p:val>
                                        </p:tav>
                                      </p:tavLst>
                                    </p:anim>
                                    <p:anim calcmode="lin" valueType="num">
                                      <p:cBhvr>
                                        <p:cTn id="40" dur="500" fill="hold"/>
                                        <p:tgtEl>
                                          <p:spTgt spid="4">
                                            <p:txEl>
                                              <p:pRg st="8" end="8"/>
                                            </p:txEl>
                                          </p:spTgt>
                                        </p:tgtEl>
                                        <p:attrNameLst>
                                          <p:attrName>ppt_h</p:attrName>
                                        </p:attrNameLst>
                                      </p:cBhvr>
                                      <p:tavLst>
                                        <p:tav tm="0">
                                          <p:val>
                                            <p:strVal val="#ppt_h"/>
                                          </p:val>
                                        </p:tav>
                                        <p:tav tm="100000">
                                          <p:val>
                                            <p:strVal val="#ppt_h"/>
                                          </p:val>
                                        </p:tav>
                                      </p:tavLst>
                                    </p:anim>
                                  </p:childTnLst>
                                </p:cTn>
                              </p:par>
                              <p:par>
                                <p:cTn id="41" presetID="17" presetClass="entr" presetSubtype="10" fill="hold" nodeType="with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anim calcmode="lin" valueType="num">
                                      <p:cBhvr>
                                        <p:cTn id="43" dur="500" fill="hold"/>
                                        <p:tgtEl>
                                          <p:spTgt spid="4">
                                            <p:txEl>
                                              <p:pRg st="9" end="9"/>
                                            </p:txEl>
                                          </p:spTgt>
                                        </p:tgtEl>
                                        <p:attrNameLst>
                                          <p:attrName>ppt_w</p:attrName>
                                        </p:attrNameLst>
                                      </p:cBhvr>
                                      <p:tavLst>
                                        <p:tav tm="0">
                                          <p:val>
                                            <p:fltVal val="0"/>
                                          </p:val>
                                        </p:tav>
                                        <p:tav tm="100000">
                                          <p:val>
                                            <p:strVal val="#ppt_w"/>
                                          </p:val>
                                        </p:tav>
                                      </p:tavLst>
                                    </p:anim>
                                    <p:anim calcmode="lin" valueType="num">
                                      <p:cBhvr>
                                        <p:cTn id="44" dur="500" fill="hold"/>
                                        <p:tgtEl>
                                          <p:spTgt spid="4">
                                            <p:txEl>
                                              <p:pRg st="9" end="9"/>
                                            </p:txEl>
                                          </p:spTgt>
                                        </p:tgtEl>
                                        <p:attrNameLst>
                                          <p:attrName>ppt_h</p:attrName>
                                        </p:attrNameLst>
                                      </p:cBhvr>
                                      <p:tavLst>
                                        <p:tav tm="0">
                                          <p:val>
                                            <p:strVal val="#ppt_h"/>
                                          </p:val>
                                        </p:tav>
                                        <p:tav tm="100000">
                                          <p:val>
                                            <p:strVal val="#ppt_h"/>
                                          </p:val>
                                        </p:tav>
                                      </p:tavLst>
                                    </p:anim>
                                  </p:childTnLst>
                                </p:cTn>
                              </p:par>
                              <p:par>
                                <p:cTn id="45" presetID="17" presetClass="entr" presetSubtype="10" fill="hold" nodeType="with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anim calcmode="lin" valueType="num">
                                      <p:cBhvr>
                                        <p:cTn id="47" dur="500" fill="hold"/>
                                        <p:tgtEl>
                                          <p:spTgt spid="4">
                                            <p:txEl>
                                              <p:pRg st="10" end="10"/>
                                            </p:txEl>
                                          </p:spTgt>
                                        </p:tgtEl>
                                        <p:attrNameLst>
                                          <p:attrName>ppt_w</p:attrName>
                                        </p:attrNameLst>
                                      </p:cBhvr>
                                      <p:tavLst>
                                        <p:tav tm="0">
                                          <p:val>
                                            <p:fltVal val="0"/>
                                          </p:val>
                                        </p:tav>
                                        <p:tav tm="100000">
                                          <p:val>
                                            <p:strVal val="#ppt_w"/>
                                          </p:val>
                                        </p:tav>
                                      </p:tavLst>
                                    </p:anim>
                                    <p:anim calcmode="lin" valueType="num">
                                      <p:cBhvr>
                                        <p:cTn id="48" dur="500" fill="hold"/>
                                        <p:tgtEl>
                                          <p:spTgt spid="4">
                                            <p:txEl>
                                              <p:pRg st="10" end="10"/>
                                            </p:txEl>
                                          </p:spTgt>
                                        </p:tgtEl>
                                        <p:attrNameLst>
                                          <p:attrName>ppt_h</p:attrName>
                                        </p:attrNameLst>
                                      </p:cBhvr>
                                      <p:tavLst>
                                        <p:tav tm="0">
                                          <p:val>
                                            <p:strVal val="#ppt_h"/>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54" presetClass="entr" presetSubtype="0" accel="100000" fill="hold" nodeType="clickEffect">
                                  <p:stCondLst>
                                    <p:cond delay="0"/>
                                  </p:stCondLst>
                                  <p:childTnLst>
                                    <p:set>
                                      <p:cBhvr>
                                        <p:cTn id="52" dur="1" fill="hold">
                                          <p:stCondLst>
                                            <p:cond delay="0"/>
                                          </p:stCondLst>
                                        </p:cTn>
                                        <p:tgtEl>
                                          <p:spTgt spid="61442"/>
                                        </p:tgtEl>
                                        <p:attrNameLst>
                                          <p:attrName>style.visibility</p:attrName>
                                        </p:attrNameLst>
                                      </p:cBhvr>
                                      <p:to>
                                        <p:strVal val="visible"/>
                                      </p:to>
                                    </p:set>
                                    <p:anim calcmode="lin" valueType="num">
                                      <p:cBhvr>
                                        <p:cTn id="53" dur="2000" fill="hold"/>
                                        <p:tgtEl>
                                          <p:spTgt spid="61442"/>
                                        </p:tgtEl>
                                        <p:attrNameLst>
                                          <p:attrName>ppt_w</p:attrName>
                                        </p:attrNameLst>
                                      </p:cBhvr>
                                      <p:tavLst>
                                        <p:tav tm="0">
                                          <p:val>
                                            <p:strVal val="#ppt_w*0.05"/>
                                          </p:val>
                                        </p:tav>
                                        <p:tav tm="100000">
                                          <p:val>
                                            <p:strVal val="#ppt_w"/>
                                          </p:val>
                                        </p:tav>
                                      </p:tavLst>
                                    </p:anim>
                                    <p:anim calcmode="lin" valueType="num">
                                      <p:cBhvr>
                                        <p:cTn id="54" dur="2000" fill="hold"/>
                                        <p:tgtEl>
                                          <p:spTgt spid="61442"/>
                                        </p:tgtEl>
                                        <p:attrNameLst>
                                          <p:attrName>ppt_h</p:attrName>
                                        </p:attrNameLst>
                                      </p:cBhvr>
                                      <p:tavLst>
                                        <p:tav tm="0">
                                          <p:val>
                                            <p:strVal val="#ppt_h"/>
                                          </p:val>
                                        </p:tav>
                                        <p:tav tm="100000">
                                          <p:val>
                                            <p:strVal val="#ppt_h"/>
                                          </p:val>
                                        </p:tav>
                                      </p:tavLst>
                                    </p:anim>
                                    <p:anim calcmode="lin" valueType="num">
                                      <p:cBhvr>
                                        <p:cTn id="55" dur="2000" fill="hold"/>
                                        <p:tgtEl>
                                          <p:spTgt spid="61442"/>
                                        </p:tgtEl>
                                        <p:attrNameLst>
                                          <p:attrName>ppt_x</p:attrName>
                                        </p:attrNameLst>
                                      </p:cBhvr>
                                      <p:tavLst>
                                        <p:tav tm="0">
                                          <p:val>
                                            <p:strVal val="#ppt_x-.2"/>
                                          </p:val>
                                        </p:tav>
                                        <p:tav tm="100000">
                                          <p:val>
                                            <p:strVal val="#ppt_x"/>
                                          </p:val>
                                        </p:tav>
                                      </p:tavLst>
                                    </p:anim>
                                    <p:anim calcmode="lin" valueType="num">
                                      <p:cBhvr>
                                        <p:cTn id="56" dur="2000" fill="hold"/>
                                        <p:tgtEl>
                                          <p:spTgt spid="61442"/>
                                        </p:tgtEl>
                                        <p:attrNameLst>
                                          <p:attrName>ppt_y</p:attrName>
                                        </p:attrNameLst>
                                      </p:cBhvr>
                                      <p:tavLst>
                                        <p:tav tm="0">
                                          <p:val>
                                            <p:strVal val="#ppt_y"/>
                                          </p:val>
                                        </p:tav>
                                        <p:tav tm="100000">
                                          <p:val>
                                            <p:strVal val="#ppt_y"/>
                                          </p:val>
                                        </p:tav>
                                      </p:tavLst>
                                    </p:anim>
                                    <p:animEffect transition="in" filter="fade">
                                      <p:cBhvr>
                                        <p:cTn id="57" dur="2000"/>
                                        <p:tgtEl>
                                          <p:spTgt spid="61442"/>
                                        </p:tgtEl>
                                      </p:cBhvr>
                                    </p:animEffect>
                                  </p:childTnLst>
                                </p:cTn>
                              </p:par>
                              <p:par>
                                <p:cTn id="58" presetID="54" presetClass="entr" presetSubtype="0" accel="100000" fill="hold" nodeType="withEffect">
                                  <p:stCondLst>
                                    <p:cond delay="0"/>
                                  </p:stCondLst>
                                  <p:childTnLst>
                                    <p:set>
                                      <p:cBhvr>
                                        <p:cTn id="59" dur="1" fill="hold">
                                          <p:stCondLst>
                                            <p:cond delay="0"/>
                                          </p:stCondLst>
                                        </p:cTn>
                                        <p:tgtEl>
                                          <p:spTgt spid="61443"/>
                                        </p:tgtEl>
                                        <p:attrNameLst>
                                          <p:attrName>style.visibility</p:attrName>
                                        </p:attrNameLst>
                                      </p:cBhvr>
                                      <p:to>
                                        <p:strVal val="visible"/>
                                      </p:to>
                                    </p:set>
                                    <p:anim calcmode="lin" valueType="num">
                                      <p:cBhvr>
                                        <p:cTn id="60" dur="2000" fill="hold"/>
                                        <p:tgtEl>
                                          <p:spTgt spid="61443"/>
                                        </p:tgtEl>
                                        <p:attrNameLst>
                                          <p:attrName>ppt_w</p:attrName>
                                        </p:attrNameLst>
                                      </p:cBhvr>
                                      <p:tavLst>
                                        <p:tav tm="0">
                                          <p:val>
                                            <p:strVal val="#ppt_w*0.05"/>
                                          </p:val>
                                        </p:tav>
                                        <p:tav tm="100000">
                                          <p:val>
                                            <p:strVal val="#ppt_w"/>
                                          </p:val>
                                        </p:tav>
                                      </p:tavLst>
                                    </p:anim>
                                    <p:anim calcmode="lin" valueType="num">
                                      <p:cBhvr>
                                        <p:cTn id="61" dur="2000" fill="hold"/>
                                        <p:tgtEl>
                                          <p:spTgt spid="61443"/>
                                        </p:tgtEl>
                                        <p:attrNameLst>
                                          <p:attrName>ppt_h</p:attrName>
                                        </p:attrNameLst>
                                      </p:cBhvr>
                                      <p:tavLst>
                                        <p:tav tm="0">
                                          <p:val>
                                            <p:strVal val="#ppt_h"/>
                                          </p:val>
                                        </p:tav>
                                        <p:tav tm="100000">
                                          <p:val>
                                            <p:strVal val="#ppt_h"/>
                                          </p:val>
                                        </p:tav>
                                      </p:tavLst>
                                    </p:anim>
                                    <p:anim calcmode="lin" valueType="num">
                                      <p:cBhvr>
                                        <p:cTn id="62" dur="2000" fill="hold"/>
                                        <p:tgtEl>
                                          <p:spTgt spid="61443"/>
                                        </p:tgtEl>
                                        <p:attrNameLst>
                                          <p:attrName>ppt_x</p:attrName>
                                        </p:attrNameLst>
                                      </p:cBhvr>
                                      <p:tavLst>
                                        <p:tav tm="0">
                                          <p:val>
                                            <p:strVal val="#ppt_x-.2"/>
                                          </p:val>
                                        </p:tav>
                                        <p:tav tm="100000">
                                          <p:val>
                                            <p:strVal val="#ppt_x"/>
                                          </p:val>
                                        </p:tav>
                                      </p:tavLst>
                                    </p:anim>
                                    <p:anim calcmode="lin" valueType="num">
                                      <p:cBhvr>
                                        <p:cTn id="63" dur="2000" fill="hold"/>
                                        <p:tgtEl>
                                          <p:spTgt spid="61443"/>
                                        </p:tgtEl>
                                        <p:attrNameLst>
                                          <p:attrName>ppt_y</p:attrName>
                                        </p:attrNameLst>
                                      </p:cBhvr>
                                      <p:tavLst>
                                        <p:tav tm="0">
                                          <p:val>
                                            <p:strVal val="#ppt_y"/>
                                          </p:val>
                                        </p:tav>
                                        <p:tav tm="100000">
                                          <p:val>
                                            <p:strVal val="#ppt_y"/>
                                          </p:val>
                                        </p:tav>
                                      </p:tavLst>
                                    </p:anim>
                                    <p:animEffect transition="in" filter="fade">
                                      <p:cBhvr>
                                        <p:cTn id="64" dur="2000"/>
                                        <p:tgtEl>
                                          <p:spTgt spid="61443"/>
                                        </p:tgtEl>
                                      </p:cBhvr>
                                    </p:animEffect>
                                  </p:childTnLst>
                                </p:cTn>
                              </p:par>
                              <p:par>
                                <p:cTn id="65" presetID="54" presetClass="entr" presetSubtype="0" accel="100000" fill="hold" nodeType="withEffect">
                                  <p:stCondLst>
                                    <p:cond delay="0"/>
                                  </p:stCondLst>
                                  <p:childTnLst>
                                    <p:set>
                                      <p:cBhvr>
                                        <p:cTn id="66" dur="1" fill="hold">
                                          <p:stCondLst>
                                            <p:cond delay="0"/>
                                          </p:stCondLst>
                                        </p:cTn>
                                        <p:tgtEl>
                                          <p:spTgt spid="61444"/>
                                        </p:tgtEl>
                                        <p:attrNameLst>
                                          <p:attrName>style.visibility</p:attrName>
                                        </p:attrNameLst>
                                      </p:cBhvr>
                                      <p:to>
                                        <p:strVal val="visible"/>
                                      </p:to>
                                    </p:set>
                                    <p:anim calcmode="lin" valueType="num">
                                      <p:cBhvr>
                                        <p:cTn id="67" dur="2000" fill="hold"/>
                                        <p:tgtEl>
                                          <p:spTgt spid="61444"/>
                                        </p:tgtEl>
                                        <p:attrNameLst>
                                          <p:attrName>ppt_w</p:attrName>
                                        </p:attrNameLst>
                                      </p:cBhvr>
                                      <p:tavLst>
                                        <p:tav tm="0">
                                          <p:val>
                                            <p:strVal val="#ppt_w*0.05"/>
                                          </p:val>
                                        </p:tav>
                                        <p:tav tm="100000">
                                          <p:val>
                                            <p:strVal val="#ppt_w"/>
                                          </p:val>
                                        </p:tav>
                                      </p:tavLst>
                                    </p:anim>
                                    <p:anim calcmode="lin" valueType="num">
                                      <p:cBhvr>
                                        <p:cTn id="68" dur="2000" fill="hold"/>
                                        <p:tgtEl>
                                          <p:spTgt spid="61444"/>
                                        </p:tgtEl>
                                        <p:attrNameLst>
                                          <p:attrName>ppt_h</p:attrName>
                                        </p:attrNameLst>
                                      </p:cBhvr>
                                      <p:tavLst>
                                        <p:tav tm="0">
                                          <p:val>
                                            <p:strVal val="#ppt_h"/>
                                          </p:val>
                                        </p:tav>
                                        <p:tav tm="100000">
                                          <p:val>
                                            <p:strVal val="#ppt_h"/>
                                          </p:val>
                                        </p:tav>
                                      </p:tavLst>
                                    </p:anim>
                                    <p:anim calcmode="lin" valueType="num">
                                      <p:cBhvr>
                                        <p:cTn id="69" dur="2000" fill="hold"/>
                                        <p:tgtEl>
                                          <p:spTgt spid="61444"/>
                                        </p:tgtEl>
                                        <p:attrNameLst>
                                          <p:attrName>ppt_x</p:attrName>
                                        </p:attrNameLst>
                                      </p:cBhvr>
                                      <p:tavLst>
                                        <p:tav tm="0">
                                          <p:val>
                                            <p:strVal val="#ppt_x-.2"/>
                                          </p:val>
                                        </p:tav>
                                        <p:tav tm="100000">
                                          <p:val>
                                            <p:strVal val="#ppt_x"/>
                                          </p:val>
                                        </p:tav>
                                      </p:tavLst>
                                    </p:anim>
                                    <p:anim calcmode="lin" valueType="num">
                                      <p:cBhvr>
                                        <p:cTn id="70" dur="2000" fill="hold"/>
                                        <p:tgtEl>
                                          <p:spTgt spid="61444"/>
                                        </p:tgtEl>
                                        <p:attrNameLst>
                                          <p:attrName>ppt_y</p:attrName>
                                        </p:attrNameLst>
                                      </p:cBhvr>
                                      <p:tavLst>
                                        <p:tav tm="0">
                                          <p:val>
                                            <p:strVal val="#ppt_y"/>
                                          </p:val>
                                        </p:tav>
                                        <p:tav tm="100000">
                                          <p:val>
                                            <p:strVal val="#ppt_y"/>
                                          </p:val>
                                        </p:tav>
                                      </p:tavLst>
                                    </p:anim>
                                    <p:animEffect transition="in" filter="fade">
                                      <p:cBhvr>
                                        <p:cTn id="71" dur="2000"/>
                                        <p:tgtEl>
                                          <p:spTgt spid="61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chref\Documents\Présentation smedi - olfa\2.jpg"/>
          <p:cNvPicPr>
            <a:picLocks noChangeAspect="1" noChangeArrowheads="1"/>
          </p:cNvPicPr>
          <p:nvPr/>
        </p:nvPicPr>
        <p:blipFill>
          <a:blip r:embed="rId2" cstate="print"/>
          <a:srcRect/>
          <a:stretch>
            <a:fillRect/>
          </a:stretch>
        </p:blipFill>
        <p:spPr bwMode="auto">
          <a:xfrm>
            <a:off x="-1656" y="0"/>
            <a:ext cx="9145656" cy="6858000"/>
          </a:xfrm>
          <a:prstGeom prst="rect">
            <a:avLst/>
          </a:prstGeom>
          <a:noFill/>
        </p:spPr>
      </p:pic>
      <p:pic>
        <p:nvPicPr>
          <p:cNvPr id="5" name="Picture 3" descr="C:\Users\Achref\Desktop\LOGOS          SMEDI - SAFAR\logo seul.png"/>
          <p:cNvPicPr>
            <a:picLocks noChangeAspect="1" noChangeArrowheads="1"/>
          </p:cNvPicPr>
          <p:nvPr/>
        </p:nvPicPr>
        <p:blipFill>
          <a:blip r:embed="rId3" cstate="print"/>
          <a:srcRect/>
          <a:stretch>
            <a:fillRect/>
          </a:stretch>
        </p:blipFill>
        <p:spPr bwMode="auto">
          <a:xfrm>
            <a:off x="6858016" y="5878527"/>
            <a:ext cx="2148251" cy="836621"/>
          </a:xfrm>
          <a:prstGeom prst="rect">
            <a:avLst/>
          </a:prstGeom>
          <a:ln>
            <a:noFill/>
          </a:ln>
          <a:effectLst>
            <a:outerShdw blurRad="292100" dist="139700" dir="2700000" algn="tl" rotWithShape="0">
              <a:srgbClr val="333333">
                <a:alpha val="65000"/>
              </a:srgbClr>
            </a:outerShdw>
          </a:effectLst>
        </p:spPr>
      </p:pic>
      <p:sp>
        <p:nvSpPr>
          <p:cNvPr id="70657" name="Rectangle 1"/>
          <p:cNvSpPr>
            <a:spLocks noChangeArrowheads="1"/>
          </p:cNvSpPr>
          <p:nvPr/>
        </p:nvSpPr>
        <p:spPr bwMode="auto">
          <a:xfrm>
            <a:off x="0" y="912572"/>
            <a:ext cx="9144000" cy="50167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200000"/>
              </a:lnSpc>
              <a:spcBef>
                <a:spcPct val="0"/>
              </a:spcBef>
              <a:spcAft>
                <a:spcPct val="0"/>
              </a:spcAft>
              <a:buClrTx/>
              <a:buSzTx/>
              <a:buFontTx/>
              <a:buNone/>
              <a:tabLst/>
            </a:pPr>
            <a:r>
              <a:rPr lang="fr-FR" sz="2000" b="1" dirty="0">
                <a:solidFill>
                  <a:srgbClr val="FF0000"/>
                </a:solidFill>
              </a:rPr>
              <a:t>4) des tarifs compétitifs : </a:t>
            </a:r>
          </a:p>
          <a:p>
            <a:pPr marL="0" marR="0" lvl="0" indent="0" algn="just" defTabSz="914400" rtl="0" eaLnBrk="0" fontAlgn="base" latinLnBrk="0" hangingPunct="0">
              <a:lnSpc>
                <a:spcPct val="200000"/>
              </a:lnSpc>
              <a:spcBef>
                <a:spcPct val="0"/>
              </a:spcBef>
              <a:spcAft>
                <a:spcPct val="0"/>
              </a:spcAft>
              <a:buClrTx/>
              <a:buSzTx/>
              <a:buFont typeface="Wingdings" pitchFamily="2" charset="2"/>
              <a:buChar char="ü"/>
              <a:tabLst/>
            </a:pPr>
            <a:r>
              <a:rPr kumimoji="0" lang="fr-FR" sz="2000" b="0" i="0" u="none" strike="noStrike" cap="none" normalizeH="0" baseline="0" dirty="0">
                <a:ln>
                  <a:noFill/>
                </a:ln>
                <a:solidFill>
                  <a:schemeClr val="tx1"/>
                </a:solidFill>
                <a:effectLst/>
                <a:latin typeface="Cambria" pitchFamily="18" charset="0"/>
                <a:ea typeface="Calibri" pitchFamily="34" charset="0"/>
                <a:cs typeface="Times New Roman" pitchFamily="18" charset="0"/>
              </a:rPr>
              <a:t> L</a:t>
            </a:r>
            <a:r>
              <a:rPr kumimoji="0" lang="fr-FR" sz="2000" b="0" i="0" u="none" strike="noStrike" cap="none" normalizeH="0" baseline="0" dirty="0">
                <a:ln>
                  <a:noFill/>
                </a:ln>
                <a:solidFill>
                  <a:schemeClr val="tx1"/>
                </a:solidFill>
                <a:effectLst/>
                <a:latin typeface="Calibri"/>
                <a:ea typeface="Calibri" pitchFamily="34" charset="0"/>
                <a:cs typeface="Times New Roman" pitchFamily="18" charset="0"/>
              </a:rPr>
              <a:t>’</a:t>
            </a:r>
            <a:r>
              <a:rPr kumimoji="0" lang="fr-FR" sz="2000" b="0" i="0" u="none" strike="noStrike" cap="none" normalizeH="0" baseline="0" dirty="0">
                <a:ln>
                  <a:noFill/>
                </a:ln>
                <a:solidFill>
                  <a:schemeClr val="tx1"/>
                </a:solidFill>
                <a:effectLst/>
                <a:latin typeface="Cambria" pitchFamily="18" charset="0"/>
                <a:ea typeface="Calibri" pitchFamily="34" charset="0"/>
                <a:cs typeface="Times New Roman" pitchFamily="18" charset="0"/>
              </a:rPr>
              <a:t>h</a:t>
            </a:r>
            <a:r>
              <a:rPr kumimoji="0" lang="fr-FR" sz="2000" b="0" i="0" u="none" strike="noStrike" cap="none" normalizeH="0" baseline="0" dirty="0">
                <a:ln>
                  <a:noFill/>
                </a:ln>
                <a:solidFill>
                  <a:schemeClr val="tx1"/>
                </a:solidFill>
                <a:effectLst/>
                <a:latin typeface="Calibri"/>
                <a:ea typeface="Calibri" pitchFamily="34" charset="0"/>
                <a:cs typeface="Times New Roman" pitchFamily="18" charset="0"/>
              </a:rPr>
              <a:t>é</a:t>
            </a:r>
            <a:r>
              <a:rPr kumimoji="0" lang="fr-FR" sz="2000" b="0" i="0" u="none" strike="noStrike" cap="none" normalizeH="0" baseline="0" dirty="0">
                <a:ln>
                  <a:noFill/>
                </a:ln>
                <a:solidFill>
                  <a:schemeClr val="tx1"/>
                </a:solidFill>
                <a:effectLst/>
                <a:latin typeface="Cambria" pitchFamily="18" charset="0"/>
                <a:ea typeface="Calibri" pitchFamily="34" charset="0"/>
                <a:cs typeface="Times New Roman" pitchFamily="18" charset="0"/>
              </a:rPr>
              <a:t>bergement en r</a:t>
            </a:r>
            <a:r>
              <a:rPr kumimoji="0" lang="fr-FR" sz="2000" b="0" i="0" u="none" strike="noStrike" cap="none" normalizeH="0" baseline="0" dirty="0">
                <a:ln>
                  <a:noFill/>
                </a:ln>
                <a:solidFill>
                  <a:schemeClr val="tx1"/>
                </a:solidFill>
                <a:effectLst/>
                <a:latin typeface="Calibri"/>
                <a:ea typeface="Calibri" pitchFamily="34" charset="0"/>
                <a:cs typeface="Times New Roman" pitchFamily="18" charset="0"/>
              </a:rPr>
              <a:t>é</a:t>
            </a:r>
            <a:r>
              <a:rPr kumimoji="0" lang="fr-FR" sz="2000" b="0" i="0" u="none" strike="noStrike" cap="none" normalizeH="0" baseline="0" dirty="0">
                <a:ln>
                  <a:noFill/>
                </a:ln>
                <a:solidFill>
                  <a:schemeClr val="tx1"/>
                </a:solidFill>
                <a:effectLst/>
                <a:latin typeface="Cambria" pitchFamily="18" charset="0"/>
                <a:ea typeface="Calibri" pitchFamily="34" charset="0"/>
                <a:cs typeface="Times New Roman" pitchFamily="18" charset="0"/>
              </a:rPr>
              <a:t>sidences m</a:t>
            </a:r>
            <a:r>
              <a:rPr kumimoji="0" lang="fr-FR" sz="2000" b="0" i="0" u="none" strike="noStrike" cap="none" normalizeH="0" baseline="0" dirty="0">
                <a:ln>
                  <a:noFill/>
                </a:ln>
                <a:solidFill>
                  <a:schemeClr val="tx1"/>
                </a:solidFill>
                <a:effectLst/>
                <a:latin typeface="Calibri"/>
                <a:ea typeface="Calibri" pitchFamily="34" charset="0"/>
                <a:cs typeface="Times New Roman" pitchFamily="18" charset="0"/>
              </a:rPr>
              <a:t>é</a:t>
            </a:r>
            <a:r>
              <a:rPr kumimoji="0" lang="fr-FR" sz="2000" b="0" i="0" u="none" strike="noStrike" cap="none" normalizeH="0" baseline="0" dirty="0">
                <a:ln>
                  <a:noFill/>
                </a:ln>
                <a:solidFill>
                  <a:schemeClr val="tx1"/>
                </a:solidFill>
                <a:effectLst/>
                <a:latin typeface="Cambria" pitchFamily="18" charset="0"/>
                <a:ea typeface="Calibri" pitchFamily="34" charset="0"/>
                <a:cs typeface="Times New Roman" pitchFamily="18" charset="0"/>
              </a:rPr>
              <a:t>dicalis</a:t>
            </a:r>
            <a:r>
              <a:rPr kumimoji="0" lang="fr-FR" sz="2000" b="0" i="0" u="none" strike="noStrike" cap="none" normalizeH="0" baseline="0" dirty="0">
                <a:ln>
                  <a:noFill/>
                </a:ln>
                <a:solidFill>
                  <a:schemeClr val="tx1"/>
                </a:solidFill>
                <a:effectLst/>
                <a:latin typeface="Calibri"/>
                <a:ea typeface="Calibri" pitchFamily="34" charset="0"/>
                <a:cs typeface="Times New Roman" pitchFamily="18" charset="0"/>
              </a:rPr>
              <a:t>é</a:t>
            </a:r>
            <a:r>
              <a:rPr kumimoji="0" lang="fr-FR" sz="2000" b="0" i="0" u="none" strike="noStrike" cap="none" normalizeH="0" baseline="0" dirty="0">
                <a:ln>
                  <a:noFill/>
                </a:ln>
                <a:solidFill>
                  <a:schemeClr val="tx1"/>
                </a:solidFill>
                <a:effectLst/>
                <a:latin typeface="Cambria" pitchFamily="18" charset="0"/>
                <a:ea typeface="Calibri" pitchFamily="34" charset="0"/>
                <a:cs typeface="Times New Roman" pitchFamily="18" charset="0"/>
              </a:rPr>
              <a:t>es de SMEDI est une solution tr</a:t>
            </a:r>
            <a:r>
              <a:rPr kumimoji="0" lang="fr-FR" sz="2000" b="0" i="0" u="none" strike="noStrike" cap="none" normalizeH="0" baseline="0" dirty="0">
                <a:ln>
                  <a:noFill/>
                </a:ln>
                <a:solidFill>
                  <a:schemeClr val="tx1"/>
                </a:solidFill>
                <a:effectLst/>
                <a:latin typeface="Calibri"/>
                <a:ea typeface="Calibri" pitchFamily="34" charset="0"/>
                <a:cs typeface="Times New Roman" pitchFamily="18" charset="0"/>
              </a:rPr>
              <a:t>è</a:t>
            </a:r>
            <a:r>
              <a:rPr kumimoji="0" lang="fr-FR" sz="2000" b="0" i="0" u="none" strike="noStrike" cap="none" normalizeH="0" baseline="0" dirty="0">
                <a:ln>
                  <a:noFill/>
                </a:ln>
                <a:solidFill>
                  <a:schemeClr val="tx1"/>
                </a:solidFill>
                <a:effectLst/>
                <a:latin typeface="Cambria" pitchFamily="18" charset="0"/>
                <a:ea typeface="Calibri" pitchFamily="34" charset="0"/>
                <a:cs typeface="Times New Roman" pitchFamily="18" charset="0"/>
              </a:rPr>
              <a:t>s </a:t>
            </a:r>
            <a:r>
              <a:rPr kumimoji="0" lang="fr-FR" sz="2000" b="0" i="0" u="none" strike="noStrike" cap="none" normalizeH="0" baseline="0" dirty="0">
                <a:ln>
                  <a:noFill/>
                </a:ln>
                <a:solidFill>
                  <a:schemeClr val="tx1"/>
                </a:solidFill>
                <a:effectLst/>
                <a:latin typeface="Calibri"/>
                <a:ea typeface="Calibri" pitchFamily="34" charset="0"/>
                <a:cs typeface="Times New Roman" pitchFamily="18" charset="0"/>
              </a:rPr>
              <a:t>é</a:t>
            </a:r>
            <a:r>
              <a:rPr kumimoji="0" lang="fr-FR" sz="2000" b="0" i="0" u="none" strike="noStrike" cap="none" normalizeH="0" baseline="0" dirty="0">
                <a:ln>
                  <a:noFill/>
                </a:ln>
                <a:solidFill>
                  <a:schemeClr val="tx1"/>
                </a:solidFill>
                <a:effectLst/>
                <a:latin typeface="Cambria" pitchFamily="18" charset="0"/>
                <a:ea typeface="Calibri" pitchFamily="34" charset="0"/>
                <a:cs typeface="Times New Roman" pitchFamily="18" charset="0"/>
              </a:rPr>
              <a:t>conomique pour les moyens et longs s</a:t>
            </a:r>
            <a:r>
              <a:rPr kumimoji="0" lang="fr-FR" sz="2000" b="0" i="0" u="none" strike="noStrike" cap="none" normalizeH="0" baseline="0" dirty="0">
                <a:ln>
                  <a:noFill/>
                </a:ln>
                <a:solidFill>
                  <a:schemeClr val="tx1"/>
                </a:solidFill>
                <a:effectLst/>
                <a:latin typeface="Calibri"/>
                <a:ea typeface="Calibri" pitchFamily="34" charset="0"/>
                <a:cs typeface="Times New Roman" pitchFamily="18" charset="0"/>
              </a:rPr>
              <a:t>é</a:t>
            </a:r>
            <a:r>
              <a:rPr kumimoji="0" lang="fr-FR" sz="2000" b="0" i="0" u="none" strike="noStrike" cap="none" normalizeH="0" baseline="0" dirty="0">
                <a:ln>
                  <a:noFill/>
                </a:ln>
                <a:solidFill>
                  <a:schemeClr val="tx1"/>
                </a:solidFill>
                <a:effectLst/>
                <a:latin typeface="Cambria" pitchFamily="18" charset="0"/>
                <a:ea typeface="Calibri" pitchFamily="34" charset="0"/>
                <a:cs typeface="Times New Roman" pitchFamily="18" charset="0"/>
              </a:rPr>
              <a:t>jours. </a:t>
            </a:r>
            <a:endParaRPr kumimoji="0" lang="fr-FR" sz="20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200000"/>
              </a:lnSpc>
              <a:spcBef>
                <a:spcPct val="0"/>
              </a:spcBef>
              <a:spcAft>
                <a:spcPct val="0"/>
              </a:spcAft>
              <a:buClrTx/>
              <a:buSzTx/>
              <a:buFont typeface="Wingdings" pitchFamily="2" charset="2"/>
              <a:buChar char="ü"/>
              <a:tabLst/>
            </a:pPr>
            <a:r>
              <a:rPr kumimoji="0" lang="fr-FR" sz="2000" b="0" i="0" u="none" strike="noStrike" cap="none" normalizeH="0" baseline="0" dirty="0">
                <a:ln>
                  <a:noFill/>
                </a:ln>
                <a:solidFill>
                  <a:schemeClr val="tx1"/>
                </a:solidFill>
                <a:effectLst/>
                <a:latin typeface="Cambria" pitchFamily="18" charset="0"/>
                <a:ea typeface="Calibri" pitchFamily="34" charset="0"/>
                <a:cs typeface="Times New Roman" pitchFamily="18" charset="0"/>
              </a:rPr>
              <a:t> SMEDI propose ses h</a:t>
            </a:r>
            <a:r>
              <a:rPr kumimoji="0" lang="fr-FR" sz="2000" b="0" i="0" u="none" strike="noStrike" cap="none" normalizeH="0" baseline="0" dirty="0">
                <a:ln>
                  <a:noFill/>
                </a:ln>
                <a:solidFill>
                  <a:schemeClr val="tx1"/>
                </a:solidFill>
                <a:effectLst/>
                <a:latin typeface="Calibri"/>
                <a:ea typeface="Calibri" pitchFamily="34" charset="0"/>
                <a:cs typeface="Times New Roman" pitchFamily="18" charset="0"/>
              </a:rPr>
              <a:t>é</a:t>
            </a:r>
            <a:r>
              <a:rPr kumimoji="0" lang="fr-FR" sz="2000" b="0" i="0" u="none" strike="noStrike" cap="none" normalizeH="0" baseline="0" dirty="0">
                <a:ln>
                  <a:noFill/>
                </a:ln>
                <a:solidFill>
                  <a:schemeClr val="tx1"/>
                </a:solidFill>
                <a:effectLst/>
                <a:latin typeface="Cambria" pitchFamily="18" charset="0"/>
                <a:ea typeface="Calibri" pitchFamily="34" charset="0"/>
                <a:cs typeface="Times New Roman" pitchFamily="18" charset="0"/>
              </a:rPr>
              <a:t>bergements </a:t>
            </a:r>
            <a:r>
              <a:rPr kumimoji="0" lang="fr-FR" sz="2000" b="0" i="0" u="none" strike="noStrike" cap="none" normalizeH="0" baseline="0" dirty="0">
                <a:ln>
                  <a:noFill/>
                </a:ln>
                <a:solidFill>
                  <a:schemeClr val="tx1"/>
                </a:solidFill>
                <a:effectLst/>
                <a:latin typeface="Calibri"/>
                <a:ea typeface="Calibri" pitchFamily="34" charset="0"/>
                <a:cs typeface="Times New Roman" pitchFamily="18" charset="0"/>
              </a:rPr>
              <a:t>à</a:t>
            </a:r>
            <a:r>
              <a:rPr kumimoji="0" lang="fr-FR" sz="2000" b="0" i="0" u="none" strike="noStrike" cap="none" normalizeH="0" baseline="0" dirty="0">
                <a:ln>
                  <a:noFill/>
                </a:ln>
                <a:solidFill>
                  <a:schemeClr val="tx1"/>
                </a:solidFill>
                <a:effectLst/>
                <a:latin typeface="Cambria" pitchFamily="18" charset="0"/>
                <a:ea typeface="Calibri" pitchFamily="34" charset="0"/>
                <a:cs typeface="Times New Roman" pitchFamily="18" charset="0"/>
              </a:rPr>
              <a:t> des tarifs avantageux </a:t>
            </a:r>
          </a:p>
          <a:p>
            <a:pPr algn="just">
              <a:lnSpc>
                <a:spcPct val="200000"/>
              </a:lnSpc>
            </a:pPr>
            <a:r>
              <a:rPr lang="fr-FR" sz="2000" b="1" dirty="0">
                <a:solidFill>
                  <a:srgbClr val="FF0000"/>
                </a:solidFill>
              </a:rPr>
              <a:t>Nouveauté SMEDI : </a:t>
            </a:r>
          </a:p>
          <a:p>
            <a:pPr algn="just">
              <a:lnSpc>
                <a:spcPct val="200000"/>
              </a:lnSpc>
            </a:pPr>
            <a:r>
              <a:rPr lang="fr-FR" sz="2000" dirty="0"/>
              <a:t>Centre de convalescence, exclusivité en Tunisie, agrée par le ministère de la santé </a:t>
            </a:r>
          </a:p>
          <a:p>
            <a:r>
              <a:rPr lang="fr-FR" sz="2000" dirty="0"/>
              <a:t> </a:t>
            </a:r>
          </a:p>
          <a:p>
            <a:pPr marL="0" marR="0" lvl="0" indent="0" algn="l" defTabSz="914400" rtl="0" eaLnBrk="0" fontAlgn="base" latinLnBrk="0" hangingPunct="0">
              <a:lnSpc>
                <a:spcPct val="100000"/>
              </a:lnSpc>
              <a:spcBef>
                <a:spcPct val="0"/>
              </a:spcBef>
              <a:spcAft>
                <a:spcPct val="0"/>
              </a:spcAft>
              <a:buClrTx/>
              <a:buSzTx/>
              <a:buFontTx/>
              <a:buNone/>
              <a:tabLst/>
            </a:pPr>
            <a:endParaRPr lang="fr-FR" sz="2000" dirty="0">
              <a:latin typeface="Cambria" pitchFamily="18" charset="0"/>
              <a:cs typeface="Times New Roman" pitchFamily="18" charset="0"/>
            </a:endParaRPr>
          </a:p>
        </p:txBody>
      </p:sp>
      <p:sp>
        <p:nvSpPr>
          <p:cNvPr id="3" name="Rectangle à coins arrondis 2"/>
          <p:cNvSpPr/>
          <p:nvPr/>
        </p:nvSpPr>
        <p:spPr>
          <a:xfrm>
            <a:off x="1619672" y="188640"/>
            <a:ext cx="5929354" cy="64294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2400" b="1" dirty="0"/>
              <a:t>Résidences Médicalisées SMEDI </a:t>
            </a:r>
            <a:endParaRPr lang="fr-FR" sz="2400" dirty="0">
              <a:effectLst>
                <a:reflection blurRad="6350" stA="55000" endA="300" endPos="455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0657">
                                            <p:txEl>
                                              <p:pRg st="0" end="0"/>
                                            </p:txEl>
                                          </p:spTgt>
                                        </p:tgtEl>
                                        <p:attrNameLst>
                                          <p:attrName>style.visibility</p:attrName>
                                        </p:attrNameLst>
                                      </p:cBhvr>
                                      <p:to>
                                        <p:strVal val="visible"/>
                                      </p:to>
                                    </p:set>
                                    <p:animEffect transition="in" filter="box(in)">
                                      <p:cBhvr>
                                        <p:cTn id="7" dur="500"/>
                                        <p:tgtEl>
                                          <p:spTgt spid="7065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0657">
                                            <p:txEl>
                                              <p:pRg st="1" end="1"/>
                                            </p:txEl>
                                          </p:spTgt>
                                        </p:tgtEl>
                                        <p:attrNameLst>
                                          <p:attrName>style.visibility</p:attrName>
                                        </p:attrNameLst>
                                      </p:cBhvr>
                                      <p:to>
                                        <p:strVal val="visible"/>
                                      </p:to>
                                    </p:set>
                                    <p:animEffect transition="in" filter="box(in)">
                                      <p:cBhvr>
                                        <p:cTn id="12" dur="500"/>
                                        <p:tgtEl>
                                          <p:spTgt spid="70657">
                                            <p:txEl>
                                              <p:pRg st="1" end="1"/>
                                            </p:txEl>
                                          </p:spTgt>
                                        </p:tgtEl>
                                      </p:cBhvr>
                                    </p:animEffect>
                                  </p:childTnLst>
                                </p:cTn>
                              </p:par>
                              <p:par>
                                <p:cTn id="13" presetID="4" presetClass="entr" presetSubtype="16" fill="hold" nodeType="withEffect">
                                  <p:stCondLst>
                                    <p:cond delay="0"/>
                                  </p:stCondLst>
                                  <p:childTnLst>
                                    <p:set>
                                      <p:cBhvr>
                                        <p:cTn id="14" dur="1" fill="hold">
                                          <p:stCondLst>
                                            <p:cond delay="0"/>
                                          </p:stCondLst>
                                        </p:cTn>
                                        <p:tgtEl>
                                          <p:spTgt spid="70657">
                                            <p:txEl>
                                              <p:pRg st="2" end="2"/>
                                            </p:txEl>
                                          </p:spTgt>
                                        </p:tgtEl>
                                        <p:attrNameLst>
                                          <p:attrName>style.visibility</p:attrName>
                                        </p:attrNameLst>
                                      </p:cBhvr>
                                      <p:to>
                                        <p:strVal val="visible"/>
                                      </p:to>
                                    </p:set>
                                    <p:animEffect transition="in" filter="box(in)">
                                      <p:cBhvr>
                                        <p:cTn id="15" dur="500"/>
                                        <p:tgtEl>
                                          <p:spTgt spid="7065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0657">
                                            <p:txEl>
                                              <p:pRg st="3" end="3"/>
                                            </p:txEl>
                                          </p:spTgt>
                                        </p:tgtEl>
                                        <p:attrNameLst>
                                          <p:attrName>style.visibility</p:attrName>
                                        </p:attrNameLst>
                                      </p:cBhvr>
                                      <p:to>
                                        <p:strVal val="visible"/>
                                      </p:to>
                                    </p:set>
                                    <p:animEffect transition="in" filter="fade">
                                      <p:cBhvr>
                                        <p:cTn id="20" dur="1000"/>
                                        <p:tgtEl>
                                          <p:spTgt spid="70657">
                                            <p:txEl>
                                              <p:pRg st="3" end="3"/>
                                            </p:txEl>
                                          </p:spTgt>
                                        </p:tgtEl>
                                      </p:cBhvr>
                                    </p:animEffect>
                                    <p:anim calcmode="lin" valueType="num">
                                      <p:cBhvr>
                                        <p:cTn id="21" dur="1000" fill="hold"/>
                                        <p:tgtEl>
                                          <p:spTgt spid="70657">
                                            <p:txEl>
                                              <p:pRg st="3" end="3"/>
                                            </p:txEl>
                                          </p:spTgt>
                                        </p:tgtEl>
                                        <p:attrNameLst>
                                          <p:attrName>ppt_x</p:attrName>
                                        </p:attrNameLst>
                                      </p:cBhvr>
                                      <p:tavLst>
                                        <p:tav tm="0">
                                          <p:val>
                                            <p:strVal val="#ppt_x"/>
                                          </p:val>
                                        </p:tav>
                                        <p:tav tm="100000">
                                          <p:val>
                                            <p:strVal val="#ppt_x"/>
                                          </p:val>
                                        </p:tav>
                                      </p:tavLst>
                                    </p:anim>
                                    <p:anim calcmode="lin" valueType="num">
                                      <p:cBhvr>
                                        <p:cTn id="22" dur="1000" fill="hold"/>
                                        <p:tgtEl>
                                          <p:spTgt spid="7065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nodeType="clickEffect">
                                  <p:stCondLst>
                                    <p:cond delay="0"/>
                                  </p:stCondLst>
                                  <p:childTnLst>
                                    <p:set>
                                      <p:cBhvr>
                                        <p:cTn id="26" dur="1" fill="hold">
                                          <p:stCondLst>
                                            <p:cond delay="0"/>
                                          </p:stCondLst>
                                        </p:cTn>
                                        <p:tgtEl>
                                          <p:spTgt spid="70657">
                                            <p:txEl>
                                              <p:pRg st="4" end="4"/>
                                            </p:txEl>
                                          </p:spTgt>
                                        </p:tgtEl>
                                        <p:attrNameLst>
                                          <p:attrName>style.visibility</p:attrName>
                                        </p:attrNameLst>
                                      </p:cBhvr>
                                      <p:to>
                                        <p:strVal val="visible"/>
                                      </p:to>
                                    </p:set>
                                    <p:animEffect transition="in" filter="fade">
                                      <p:cBhvr>
                                        <p:cTn id="27" dur="1000"/>
                                        <p:tgtEl>
                                          <p:spTgt spid="70657">
                                            <p:txEl>
                                              <p:pRg st="4" end="4"/>
                                            </p:txEl>
                                          </p:spTgt>
                                        </p:tgtEl>
                                      </p:cBhvr>
                                    </p:animEffect>
                                    <p:anim calcmode="lin" valueType="num">
                                      <p:cBhvr>
                                        <p:cTn id="28" dur="1000" fill="hold"/>
                                        <p:tgtEl>
                                          <p:spTgt spid="70657">
                                            <p:txEl>
                                              <p:pRg st="4" end="4"/>
                                            </p:txEl>
                                          </p:spTgt>
                                        </p:tgtEl>
                                        <p:attrNameLst>
                                          <p:attrName>ppt_x</p:attrName>
                                        </p:attrNameLst>
                                      </p:cBhvr>
                                      <p:tavLst>
                                        <p:tav tm="0">
                                          <p:val>
                                            <p:strVal val="#ppt_x"/>
                                          </p:val>
                                        </p:tav>
                                        <p:tav tm="100000">
                                          <p:val>
                                            <p:strVal val="#ppt_x"/>
                                          </p:val>
                                        </p:tav>
                                      </p:tavLst>
                                    </p:anim>
                                    <p:anim calcmode="lin" valueType="num">
                                      <p:cBhvr>
                                        <p:cTn id="29" dur="900" decel="100000" fill="hold"/>
                                        <p:tgtEl>
                                          <p:spTgt spid="70657">
                                            <p:txEl>
                                              <p:pRg st="4" end="4"/>
                                            </p:tx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70657">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Achref\Documents\Présentation smedi - olfa\2.jpg"/>
          <p:cNvPicPr>
            <a:picLocks noChangeAspect="1" noChangeArrowheads="1"/>
          </p:cNvPicPr>
          <p:nvPr/>
        </p:nvPicPr>
        <p:blipFill>
          <a:blip r:embed="rId2" cstate="print"/>
          <a:srcRect/>
          <a:stretch>
            <a:fillRect/>
          </a:stretch>
        </p:blipFill>
        <p:spPr bwMode="auto">
          <a:xfrm>
            <a:off x="-1656" y="0"/>
            <a:ext cx="9145656" cy="6858000"/>
          </a:xfrm>
          <a:prstGeom prst="rect">
            <a:avLst/>
          </a:prstGeom>
          <a:noFill/>
        </p:spPr>
      </p:pic>
      <p:sp>
        <p:nvSpPr>
          <p:cNvPr id="5" name="Rectangle à coins arrondis 4"/>
          <p:cNvSpPr/>
          <p:nvPr/>
        </p:nvSpPr>
        <p:spPr>
          <a:xfrm>
            <a:off x="1643042" y="285728"/>
            <a:ext cx="5929354" cy="64294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2400" b="1" dirty="0"/>
              <a:t>Résidences Médicalisées SMEDI </a:t>
            </a:r>
            <a:endParaRPr lang="fr-FR" sz="2400" dirty="0">
              <a:effectLst>
                <a:reflection blurRad="6350" stA="55000" endA="300" endPos="45500" dir="5400000" sy="-100000" algn="bl" rotWithShape="0"/>
              </a:effectLst>
            </a:endParaRPr>
          </a:p>
        </p:txBody>
      </p:sp>
      <p:pic>
        <p:nvPicPr>
          <p:cNvPr id="4098" name="Picture 2" descr="H:\Photos SMEDI\hébergements\IMG_7060.JPG"/>
          <p:cNvPicPr>
            <a:picLocks noChangeAspect="1" noChangeArrowheads="1"/>
          </p:cNvPicPr>
          <p:nvPr/>
        </p:nvPicPr>
        <p:blipFill>
          <a:blip r:embed="rId3" cstate="print"/>
          <a:srcRect/>
          <a:stretch>
            <a:fillRect/>
          </a:stretch>
        </p:blipFill>
        <p:spPr bwMode="auto">
          <a:xfrm>
            <a:off x="1357290" y="1214422"/>
            <a:ext cx="6572296" cy="4381531"/>
          </a:xfrm>
          <a:prstGeom prst="roundRect">
            <a:avLst>
              <a:gd name="adj" fmla="val 24706"/>
            </a:avLst>
          </a:prstGeom>
          <a:solidFill>
            <a:srgbClr val="FFFFFF">
              <a:shade val="85000"/>
            </a:srgbClr>
          </a:solidFill>
          <a:ln>
            <a:noFill/>
          </a:ln>
          <a:effectLst>
            <a:reflection blurRad="12700" stA="38000" endPos="28000" dist="5000" dir="5400000" sy="-100000" algn="bl" rotWithShape="0"/>
          </a:effectLst>
        </p:spPr>
      </p:pic>
      <p:pic>
        <p:nvPicPr>
          <p:cNvPr id="4099" name="Picture 3" descr="H:\Photos SMEDI\hébergements\IMG_7040.JPG"/>
          <p:cNvPicPr>
            <a:picLocks noChangeAspect="1" noChangeArrowheads="1"/>
          </p:cNvPicPr>
          <p:nvPr/>
        </p:nvPicPr>
        <p:blipFill>
          <a:blip r:embed="rId4" cstate="print"/>
          <a:srcRect/>
          <a:stretch>
            <a:fillRect/>
          </a:stretch>
        </p:blipFill>
        <p:spPr bwMode="auto">
          <a:xfrm>
            <a:off x="1357290" y="1214422"/>
            <a:ext cx="6536577" cy="4357718"/>
          </a:xfrm>
          <a:prstGeom prst="roundRect">
            <a:avLst>
              <a:gd name="adj" fmla="val 26496"/>
            </a:avLst>
          </a:prstGeom>
          <a:solidFill>
            <a:srgbClr val="FFFFFF">
              <a:shade val="85000"/>
            </a:srgbClr>
          </a:solidFill>
          <a:ln>
            <a:noFill/>
          </a:ln>
          <a:effectLst>
            <a:reflection blurRad="12700" stA="38000" endPos="28000" dist="5000" dir="5400000" sy="-100000" algn="bl" rotWithShape="0"/>
          </a:effectLst>
        </p:spPr>
      </p:pic>
      <p:pic>
        <p:nvPicPr>
          <p:cNvPr id="4100" name="Picture 4" descr="H:\Photos SMEDI\hébergements\IMG_7024.JPG"/>
          <p:cNvPicPr>
            <a:picLocks noChangeAspect="1" noChangeArrowheads="1"/>
          </p:cNvPicPr>
          <p:nvPr/>
        </p:nvPicPr>
        <p:blipFill>
          <a:blip r:embed="rId5" cstate="print"/>
          <a:srcRect/>
          <a:stretch>
            <a:fillRect/>
          </a:stretch>
        </p:blipFill>
        <p:spPr bwMode="auto">
          <a:xfrm>
            <a:off x="1357290" y="1214422"/>
            <a:ext cx="6643734" cy="4357718"/>
          </a:xfrm>
          <a:prstGeom prst="roundRect">
            <a:avLst>
              <a:gd name="adj" fmla="val 27128"/>
            </a:avLst>
          </a:prstGeom>
          <a:solidFill>
            <a:srgbClr val="FFFFFF">
              <a:shade val="85000"/>
            </a:srgbClr>
          </a:solidFill>
          <a:ln>
            <a:noFill/>
          </a:ln>
          <a:effectLst>
            <a:reflection blurRad="12700" stA="38000" endPos="28000" dist="5000" dir="5400000" sy="-100000" algn="bl" rotWithShape="0"/>
          </a:effectLst>
        </p:spPr>
      </p:pic>
      <p:pic>
        <p:nvPicPr>
          <p:cNvPr id="10" name="Picture 3" descr="C:\Users\Achref\Desktop\LOGOS          SMEDI - SAFAR\logo seul.png"/>
          <p:cNvPicPr>
            <a:picLocks noChangeAspect="1" noChangeArrowheads="1"/>
          </p:cNvPicPr>
          <p:nvPr/>
        </p:nvPicPr>
        <p:blipFill>
          <a:blip r:embed="rId6" cstate="print"/>
          <a:srcRect/>
          <a:stretch>
            <a:fillRect/>
          </a:stretch>
        </p:blipFill>
        <p:spPr bwMode="auto">
          <a:xfrm>
            <a:off x="6858016" y="5878527"/>
            <a:ext cx="2148251" cy="836621"/>
          </a:xfrm>
          <a:prstGeom prst="rect">
            <a:avLst/>
          </a:prstGeom>
          <a:ln>
            <a:noFill/>
          </a:ln>
          <a:effectLst>
            <a:outerShdw blurRad="292100" dist="139700" dir="2700000" algn="tl" rotWithShape="0">
              <a:srgbClr val="333333">
                <a:alpha val="65000"/>
              </a:srgbClr>
            </a:outerShdw>
          </a:effectLst>
        </p:spPr>
      </p:pic>
      <p:pic>
        <p:nvPicPr>
          <p:cNvPr id="21505" name="Picture 1" descr="H:\IMG_7042.jpg"/>
          <p:cNvPicPr>
            <a:picLocks noChangeAspect="1" noChangeArrowheads="1"/>
          </p:cNvPicPr>
          <p:nvPr/>
        </p:nvPicPr>
        <p:blipFill>
          <a:blip r:embed="rId7" cstate="print"/>
          <a:srcRect/>
          <a:stretch>
            <a:fillRect/>
          </a:stretch>
        </p:blipFill>
        <p:spPr bwMode="auto">
          <a:xfrm>
            <a:off x="1428728" y="1214422"/>
            <a:ext cx="6572296" cy="4357718"/>
          </a:xfrm>
          <a:prstGeom prst="roundRect">
            <a:avLst>
              <a:gd name="adj" fmla="val 22495"/>
            </a:avLst>
          </a:prstGeom>
          <a:solidFill>
            <a:srgbClr val="FFFFFF">
              <a:shade val="85000"/>
            </a:srgbClr>
          </a:solidFill>
          <a:ln>
            <a:noFill/>
          </a:ln>
          <a:effectLst>
            <a:reflection blurRad="12700" stA="38000" endPos="28000" dist="5000" dir="5400000" sy="-100000" algn="bl" rotWithShape="0"/>
          </a:effectLst>
        </p:spPr>
      </p:pic>
      <p:pic>
        <p:nvPicPr>
          <p:cNvPr id="21506" name="Picture 2" descr="H:\Photos SMEDI\hébergements\IMG_7035.JPG"/>
          <p:cNvPicPr>
            <a:picLocks noChangeAspect="1" noChangeArrowheads="1"/>
          </p:cNvPicPr>
          <p:nvPr/>
        </p:nvPicPr>
        <p:blipFill>
          <a:blip r:embed="rId8" cstate="print"/>
          <a:srcRect/>
          <a:stretch>
            <a:fillRect/>
          </a:stretch>
        </p:blipFill>
        <p:spPr bwMode="auto">
          <a:xfrm>
            <a:off x="1428728" y="1214422"/>
            <a:ext cx="6572296" cy="4357718"/>
          </a:xfrm>
          <a:prstGeom prst="roundRect">
            <a:avLst>
              <a:gd name="adj" fmla="val 22021"/>
            </a:avLst>
          </a:prstGeom>
          <a:solidFill>
            <a:srgbClr val="FFFFFF">
              <a:shade val="85000"/>
            </a:srgbClr>
          </a:solidFill>
          <a:ln>
            <a:noFill/>
          </a:ln>
          <a:effectLst>
            <a:reflection blurRad="12700" stA="38000" endPos="28000" dist="5000" dir="5400000" sy="-100000" algn="bl" rotWithShape="0"/>
          </a:effectLst>
        </p:spPr>
      </p:pic>
      <p:pic>
        <p:nvPicPr>
          <p:cNvPr id="21507" name="Picture 3" descr="H:\Photos SMEDI\hébergements\IMG_7015.JPG"/>
          <p:cNvPicPr>
            <a:picLocks noChangeAspect="1" noChangeArrowheads="1"/>
          </p:cNvPicPr>
          <p:nvPr/>
        </p:nvPicPr>
        <p:blipFill>
          <a:blip r:embed="rId9" cstate="print"/>
          <a:srcRect/>
          <a:stretch>
            <a:fillRect/>
          </a:stretch>
        </p:blipFill>
        <p:spPr bwMode="auto">
          <a:xfrm>
            <a:off x="1357290" y="1285860"/>
            <a:ext cx="6643734" cy="4286280"/>
          </a:xfrm>
          <a:prstGeom prst="roundRect">
            <a:avLst>
              <a:gd name="adj" fmla="val 24799"/>
            </a:avLst>
          </a:prstGeom>
          <a:solidFill>
            <a:srgbClr val="FFFFFF">
              <a:shade val="85000"/>
            </a:srgbClr>
          </a:solidFill>
          <a:ln>
            <a:noFill/>
          </a:ln>
          <a:effectLst>
            <a:reflection blurRad="12700" stA="38000" endPos="28000" dist="5000" dir="5400000" sy="-100000" algn="bl" rotWithShape="0"/>
          </a:effectLst>
        </p:spPr>
      </p:pic>
      <p:pic>
        <p:nvPicPr>
          <p:cNvPr id="21508" name="Picture 4" descr="H:\Photos SMEDI\hébergements\IMG_7011.JPG"/>
          <p:cNvPicPr>
            <a:picLocks noChangeAspect="1" noChangeArrowheads="1"/>
          </p:cNvPicPr>
          <p:nvPr/>
        </p:nvPicPr>
        <p:blipFill>
          <a:blip r:embed="rId10" cstate="print"/>
          <a:srcRect/>
          <a:stretch>
            <a:fillRect/>
          </a:stretch>
        </p:blipFill>
        <p:spPr bwMode="auto">
          <a:xfrm>
            <a:off x="1357290" y="1214422"/>
            <a:ext cx="3429024" cy="4357718"/>
          </a:xfrm>
          <a:prstGeom prst="roundRect">
            <a:avLst>
              <a:gd name="adj" fmla="val 23679"/>
            </a:avLst>
          </a:prstGeom>
          <a:solidFill>
            <a:srgbClr val="FFFFFF">
              <a:shade val="85000"/>
            </a:srgbClr>
          </a:solidFill>
          <a:ln>
            <a:noFill/>
          </a:ln>
          <a:effectLst>
            <a:reflection blurRad="12700" stA="38000" endPos="28000" dist="5000" dir="5400000" sy="-100000" algn="bl" rotWithShape="0"/>
          </a:effectLst>
        </p:spPr>
      </p:pic>
      <p:pic>
        <p:nvPicPr>
          <p:cNvPr id="21509" name="Picture 5" descr="H:\Photos SMEDI\hébergements\IMG_7017.JPG"/>
          <p:cNvPicPr>
            <a:picLocks noChangeAspect="1" noChangeArrowheads="1"/>
          </p:cNvPicPr>
          <p:nvPr/>
        </p:nvPicPr>
        <p:blipFill>
          <a:blip r:embed="rId11" cstate="print"/>
          <a:srcRect/>
          <a:stretch>
            <a:fillRect/>
          </a:stretch>
        </p:blipFill>
        <p:spPr bwMode="auto">
          <a:xfrm>
            <a:off x="4786314" y="1214422"/>
            <a:ext cx="3429024" cy="4357718"/>
          </a:xfrm>
          <a:prstGeom prst="roundRect">
            <a:avLst>
              <a:gd name="adj" fmla="val 23679"/>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4099"/>
                                        </p:tgtEl>
                                        <p:attrNameLst>
                                          <p:attrName>style.visibility</p:attrName>
                                        </p:attrNameLst>
                                      </p:cBhvr>
                                      <p:to>
                                        <p:strVal val="visible"/>
                                      </p:to>
                                    </p:set>
                                    <p:anim calcmode="lin" valueType="num">
                                      <p:cBhvr>
                                        <p:cTn id="13" dur="500" fill="hold"/>
                                        <p:tgtEl>
                                          <p:spTgt spid="4099"/>
                                        </p:tgtEl>
                                        <p:attrNameLst>
                                          <p:attrName>ppt_w</p:attrName>
                                        </p:attrNameLst>
                                      </p:cBhvr>
                                      <p:tavLst>
                                        <p:tav tm="0">
                                          <p:val>
                                            <p:fltVal val="0"/>
                                          </p:val>
                                        </p:tav>
                                        <p:tav tm="100000">
                                          <p:val>
                                            <p:strVal val="#ppt_w"/>
                                          </p:val>
                                        </p:tav>
                                      </p:tavLst>
                                    </p:anim>
                                    <p:anim calcmode="lin" valueType="num">
                                      <p:cBhvr>
                                        <p:cTn id="14" dur="500" fill="hold"/>
                                        <p:tgtEl>
                                          <p:spTgt spid="4099"/>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4100"/>
                                        </p:tgtEl>
                                        <p:attrNameLst>
                                          <p:attrName>style.visibility</p:attrName>
                                        </p:attrNameLst>
                                      </p:cBhvr>
                                      <p:to>
                                        <p:strVal val="visible"/>
                                      </p:to>
                                    </p:set>
                                    <p:anim calcmode="lin" valueType="num">
                                      <p:cBhvr>
                                        <p:cTn id="19" dur="500" fill="hold"/>
                                        <p:tgtEl>
                                          <p:spTgt spid="4100"/>
                                        </p:tgtEl>
                                        <p:attrNameLst>
                                          <p:attrName>ppt_w</p:attrName>
                                        </p:attrNameLst>
                                      </p:cBhvr>
                                      <p:tavLst>
                                        <p:tav tm="0">
                                          <p:val>
                                            <p:fltVal val="0"/>
                                          </p:val>
                                        </p:tav>
                                        <p:tav tm="100000">
                                          <p:val>
                                            <p:strVal val="#ppt_w"/>
                                          </p:val>
                                        </p:tav>
                                      </p:tavLst>
                                    </p:anim>
                                    <p:anim calcmode="lin" valueType="num">
                                      <p:cBhvr>
                                        <p:cTn id="20" dur="500" fill="hold"/>
                                        <p:tgtEl>
                                          <p:spTgt spid="4100"/>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21505"/>
                                        </p:tgtEl>
                                        <p:attrNameLst>
                                          <p:attrName>style.visibility</p:attrName>
                                        </p:attrNameLst>
                                      </p:cBhvr>
                                      <p:to>
                                        <p:strVal val="visible"/>
                                      </p:to>
                                    </p:set>
                                    <p:anim calcmode="lin" valueType="num">
                                      <p:cBhvr>
                                        <p:cTn id="25" dur="500" fill="hold"/>
                                        <p:tgtEl>
                                          <p:spTgt spid="21505"/>
                                        </p:tgtEl>
                                        <p:attrNameLst>
                                          <p:attrName>ppt_w</p:attrName>
                                        </p:attrNameLst>
                                      </p:cBhvr>
                                      <p:tavLst>
                                        <p:tav tm="0">
                                          <p:val>
                                            <p:fltVal val="0"/>
                                          </p:val>
                                        </p:tav>
                                        <p:tav tm="100000">
                                          <p:val>
                                            <p:strVal val="#ppt_w"/>
                                          </p:val>
                                        </p:tav>
                                      </p:tavLst>
                                    </p:anim>
                                    <p:anim calcmode="lin" valueType="num">
                                      <p:cBhvr>
                                        <p:cTn id="26" dur="500" fill="hold"/>
                                        <p:tgtEl>
                                          <p:spTgt spid="21505"/>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21506"/>
                                        </p:tgtEl>
                                        <p:attrNameLst>
                                          <p:attrName>style.visibility</p:attrName>
                                        </p:attrNameLst>
                                      </p:cBhvr>
                                      <p:to>
                                        <p:strVal val="visible"/>
                                      </p:to>
                                    </p:set>
                                    <p:anim calcmode="lin" valueType="num">
                                      <p:cBhvr>
                                        <p:cTn id="31" dur="500" fill="hold"/>
                                        <p:tgtEl>
                                          <p:spTgt spid="21506"/>
                                        </p:tgtEl>
                                        <p:attrNameLst>
                                          <p:attrName>ppt_w</p:attrName>
                                        </p:attrNameLst>
                                      </p:cBhvr>
                                      <p:tavLst>
                                        <p:tav tm="0">
                                          <p:val>
                                            <p:fltVal val="0"/>
                                          </p:val>
                                        </p:tav>
                                        <p:tav tm="100000">
                                          <p:val>
                                            <p:strVal val="#ppt_w"/>
                                          </p:val>
                                        </p:tav>
                                      </p:tavLst>
                                    </p:anim>
                                    <p:anim calcmode="lin" valueType="num">
                                      <p:cBhvr>
                                        <p:cTn id="32" dur="500" fill="hold"/>
                                        <p:tgtEl>
                                          <p:spTgt spid="21506"/>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21507"/>
                                        </p:tgtEl>
                                        <p:attrNameLst>
                                          <p:attrName>style.visibility</p:attrName>
                                        </p:attrNameLst>
                                      </p:cBhvr>
                                      <p:to>
                                        <p:strVal val="visible"/>
                                      </p:to>
                                    </p:set>
                                    <p:anim calcmode="lin" valueType="num">
                                      <p:cBhvr>
                                        <p:cTn id="37" dur="500" fill="hold"/>
                                        <p:tgtEl>
                                          <p:spTgt spid="21507"/>
                                        </p:tgtEl>
                                        <p:attrNameLst>
                                          <p:attrName>ppt_w</p:attrName>
                                        </p:attrNameLst>
                                      </p:cBhvr>
                                      <p:tavLst>
                                        <p:tav tm="0">
                                          <p:val>
                                            <p:fltVal val="0"/>
                                          </p:val>
                                        </p:tav>
                                        <p:tav tm="100000">
                                          <p:val>
                                            <p:strVal val="#ppt_w"/>
                                          </p:val>
                                        </p:tav>
                                      </p:tavLst>
                                    </p:anim>
                                    <p:anim calcmode="lin" valueType="num">
                                      <p:cBhvr>
                                        <p:cTn id="38" dur="500" fill="hold"/>
                                        <p:tgtEl>
                                          <p:spTgt spid="21507"/>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nodeType="clickEffect">
                                  <p:stCondLst>
                                    <p:cond delay="0"/>
                                  </p:stCondLst>
                                  <p:childTnLst>
                                    <p:set>
                                      <p:cBhvr>
                                        <p:cTn id="42" dur="1" fill="hold">
                                          <p:stCondLst>
                                            <p:cond delay="0"/>
                                          </p:stCondLst>
                                        </p:cTn>
                                        <p:tgtEl>
                                          <p:spTgt spid="21508"/>
                                        </p:tgtEl>
                                        <p:attrNameLst>
                                          <p:attrName>style.visibility</p:attrName>
                                        </p:attrNameLst>
                                      </p:cBhvr>
                                      <p:to>
                                        <p:strVal val="visible"/>
                                      </p:to>
                                    </p:set>
                                    <p:anim calcmode="lin" valueType="num">
                                      <p:cBhvr>
                                        <p:cTn id="43" dur="500" fill="hold"/>
                                        <p:tgtEl>
                                          <p:spTgt spid="21508"/>
                                        </p:tgtEl>
                                        <p:attrNameLst>
                                          <p:attrName>ppt_w</p:attrName>
                                        </p:attrNameLst>
                                      </p:cBhvr>
                                      <p:tavLst>
                                        <p:tav tm="0">
                                          <p:val>
                                            <p:fltVal val="0"/>
                                          </p:val>
                                        </p:tav>
                                        <p:tav tm="100000">
                                          <p:val>
                                            <p:strVal val="#ppt_w"/>
                                          </p:val>
                                        </p:tav>
                                      </p:tavLst>
                                    </p:anim>
                                    <p:anim calcmode="lin" valueType="num">
                                      <p:cBhvr>
                                        <p:cTn id="44" dur="500" fill="hold"/>
                                        <p:tgtEl>
                                          <p:spTgt spid="21508"/>
                                        </p:tgtEl>
                                        <p:attrNameLst>
                                          <p:attrName>ppt_h</p:attrName>
                                        </p:attrNameLst>
                                      </p:cBhvr>
                                      <p:tavLst>
                                        <p:tav tm="0">
                                          <p:val>
                                            <p:flt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21509"/>
                                        </p:tgtEl>
                                        <p:attrNameLst>
                                          <p:attrName>style.visibility</p:attrName>
                                        </p:attrNameLst>
                                      </p:cBhvr>
                                      <p:to>
                                        <p:strVal val="visible"/>
                                      </p:to>
                                    </p:set>
                                    <p:anim calcmode="lin" valueType="num">
                                      <p:cBhvr>
                                        <p:cTn id="47" dur="500" fill="hold"/>
                                        <p:tgtEl>
                                          <p:spTgt spid="21509"/>
                                        </p:tgtEl>
                                        <p:attrNameLst>
                                          <p:attrName>ppt_w</p:attrName>
                                        </p:attrNameLst>
                                      </p:cBhvr>
                                      <p:tavLst>
                                        <p:tav tm="0">
                                          <p:val>
                                            <p:fltVal val="0"/>
                                          </p:val>
                                        </p:tav>
                                        <p:tav tm="100000">
                                          <p:val>
                                            <p:strVal val="#ppt_w"/>
                                          </p:val>
                                        </p:tav>
                                      </p:tavLst>
                                    </p:anim>
                                    <p:anim calcmode="lin" valueType="num">
                                      <p:cBhvr>
                                        <p:cTn id="48" dur="500" fill="hold"/>
                                        <p:tgtEl>
                                          <p:spTgt spid="2150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endParaRPr lang="fr-FR"/>
          </a:p>
        </p:txBody>
      </p:sp>
      <p:pic>
        <p:nvPicPr>
          <p:cNvPr id="4" name="Picture 2" descr="C:\Users\Achref\Documents\Présentation smedi - olfa\2.jpg"/>
          <p:cNvPicPr>
            <a:picLocks noChangeAspect="1" noChangeArrowheads="1"/>
          </p:cNvPicPr>
          <p:nvPr/>
        </p:nvPicPr>
        <p:blipFill>
          <a:blip r:embed="rId3" cstate="print"/>
          <a:srcRect/>
          <a:stretch>
            <a:fillRect/>
          </a:stretch>
        </p:blipFill>
        <p:spPr bwMode="auto">
          <a:xfrm>
            <a:off x="-1656" y="0"/>
            <a:ext cx="9145656" cy="6858000"/>
          </a:xfrm>
          <a:prstGeom prst="rect">
            <a:avLst/>
          </a:prstGeom>
          <a:noFill/>
        </p:spPr>
      </p:pic>
      <p:pic>
        <p:nvPicPr>
          <p:cNvPr id="5" name="Picture 3" descr="C:\Users\Achref\Desktop\LOGOS          SMEDI - SAFAR\logo seul.png"/>
          <p:cNvPicPr>
            <a:picLocks noChangeAspect="1" noChangeArrowheads="1"/>
          </p:cNvPicPr>
          <p:nvPr/>
        </p:nvPicPr>
        <p:blipFill>
          <a:blip r:embed="rId4" cstate="print"/>
          <a:srcRect/>
          <a:stretch>
            <a:fillRect/>
          </a:stretch>
        </p:blipFill>
        <p:spPr bwMode="auto">
          <a:xfrm>
            <a:off x="6858016" y="5878527"/>
            <a:ext cx="2148251" cy="836621"/>
          </a:xfrm>
          <a:prstGeom prst="rect">
            <a:avLst/>
          </a:prstGeom>
          <a:ln>
            <a:noFill/>
          </a:ln>
          <a:effectLst>
            <a:outerShdw blurRad="292100" dist="139700" dir="2700000" algn="tl" rotWithShape="0">
              <a:srgbClr val="333333">
                <a:alpha val="65000"/>
              </a:srgbClr>
            </a:outerShdw>
          </a:effectLst>
        </p:spPr>
      </p:pic>
      <p:sp>
        <p:nvSpPr>
          <p:cNvPr id="6" name="ZoneTexte 5"/>
          <p:cNvSpPr txBox="1"/>
          <p:nvPr/>
        </p:nvSpPr>
        <p:spPr>
          <a:xfrm>
            <a:off x="107504" y="116632"/>
            <a:ext cx="2967479" cy="646331"/>
          </a:xfrm>
          <a:prstGeom prst="rect">
            <a:avLst/>
          </a:prstGeom>
          <a:noFill/>
        </p:spPr>
        <p:txBody>
          <a:bodyPr wrap="none" rtlCol="0">
            <a:spAutoFit/>
          </a:bodyPr>
          <a:lstStyle/>
          <a:p>
            <a:r>
              <a:rPr lang="fr-FR" b="1" u="sng" dirty="0">
                <a:effectLst>
                  <a:outerShdw blurRad="38100" dist="38100" dir="2700000" algn="tl">
                    <a:srgbClr val="000000">
                      <a:alpha val="43137"/>
                    </a:srgbClr>
                  </a:outerShdw>
                </a:effectLst>
              </a:rPr>
              <a:t>Vidéo Résidences SMEDI </a:t>
            </a:r>
          </a:p>
          <a:p>
            <a:endParaRPr lang="fr-FR" dirty="0"/>
          </a:p>
        </p:txBody>
      </p:sp>
      <p:pic>
        <p:nvPicPr>
          <p:cNvPr id="7" name="Hébergement.mp4">
            <a:hlinkClick r:id="" action="ppaction://media"/>
          </p:cNvPr>
          <p:cNvPicPr>
            <a:picLocks noGrp="1" noRot="1" noChangeAspect="1"/>
          </p:cNvPicPr>
          <p:nvPr>
            <p:ph idx="1"/>
            <a:videoFile r:link="rId1"/>
          </p:nvPr>
        </p:nvPicPr>
        <p:blipFill>
          <a:blip r:embed="rId5" cstate="print"/>
          <a:stretch>
            <a:fillRect/>
          </a:stretch>
        </p:blipFill>
        <p:spPr>
          <a:xfrm>
            <a:off x="1169622" y="764704"/>
            <a:ext cx="6804756" cy="45365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93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Achref\Documents\Présentation smedi - olfa\2.jpg"/>
          <p:cNvPicPr>
            <a:picLocks noChangeAspect="1" noChangeArrowheads="1"/>
          </p:cNvPicPr>
          <p:nvPr/>
        </p:nvPicPr>
        <p:blipFill>
          <a:blip r:embed="rId2" cstate="print"/>
          <a:srcRect/>
          <a:stretch>
            <a:fillRect/>
          </a:stretch>
        </p:blipFill>
        <p:spPr bwMode="auto">
          <a:xfrm>
            <a:off x="-1656" y="0"/>
            <a:ext cx="9145656" cy="6858000"/>
          </a:xfrm>
          <a:prstGeom prst="rect">
            <a:avLst/>
          </a:prstGeom>
          <a:noFill/>
        </p:spPr>
      </p:pic>
      <p:sp>
        <p:nvSpPr>
          <p:cNvPr id="4" name="ZoneTexte 3"/>
          <p:cNvSpPr txBox="1"/>
          <p:nvPr/>
        </p:nvSpPr>
        <p:spPr>
          <a:xfrm>
            <a:off x="179512" y="891677"/>
            <a:ext cx="8712968" cy="5109091"/>
          </a:xfrm>
          <a:prstGeom prst="rect">
            <a:avLst/>
          </a:prstGeom>
          <a:noFill/>
        </p:spPr>
        <p:txBody>
          <a:bodyPr wrap="square" rtlCol="0">
            <a:spAutoFit/>
          </a:bodyPr>
          <a:lstStyle/>
          <a:p>
            <a:pPr>
              <a:lnSpc>
                <a:spcPct val="200000"/>
              </a:lnSpc>
            </a:pPr>
            <a:r>
              <a:rPr lang="fr-FR" sz="2200" b="1" dirty="0"/>
              <a:t>SMEDI propose des activités diverses au sein  de ses résidences pour :</a:t>
            </a:r>
            <a:endParaRPr lang="fr-FR" sz="2200" dirty="0"/>
          </a:p>
          <a:p>
            <a:pPr algn="just">
              <a:lnSpc>
                <a:spcPct val="200000"/>
              </a:lnSpc>
              <a:buFont typeface="Wingdings" pitchFamily="2" charset="2"/>
              <a:buChar char="v"/>
            </a:pPr>
            <a:r>
              <a:rPr lang="fr-FR" sz="2200" dirty="0"/>
              <a:t> Le bien-être physique et moral des résidents;</a:t>
            </a:r>
          </a:p>
          <a:p>
            <a:pPr algn="just">
              <a:lnSpc>
                <a:spcPct val="200000"/>
              </a:lnSpc>
              <a:buFont typeface="Wingdings" pitchFamily="2" charset="2"/>
              <a:buChar char="v"/>
            </a:pPr>
            <a:r>
              <a:rPr lang="fr-FR" sz="2200" dirty="0"/>
              <a:t> Eviter à leurs résidents de vivre l’ennui et l’isolement;</a:t>
            </a:r>
          </a:p>
          <a:p>
            <a:pPr algn="just">
              <a:lnSpc>
                <a:spcPct val="200000"/>
              </a:lnSpc>
              <a:buFont typeface="Wingdings" pitchFamily="2" charset="2"/>
              <a:buChar char="v"/>
            </a:pPr>
            <a:r>
              <a:rPr lang="fr-FR" sz="2200" dirty="0"/>
              <a:t>Participer aux animations et travaux manuels, qui privilégient le partage, l'échange, la convivialité et la bonne humeur.</a:t>
            </a:r>
            <a:endParaRPr lang="fr-FR" sz="2200" b="1" dirty="0"/>
          </a:p>
          <a:p>
            <a:endParaRPr lang="fr-FR" dirty="0"/>
          </a:p>
        </p:txBody>
      </p:sp>
      <p:sp>
        <p:nvSpPr>
          <p:cNvPr id="3" name="Rectangle à coins arrondis 2"/>
          <p:cNvSpPr/>
          <p:nvPr/>
        </p:nvSpPr>
        <p:spPr>
          <a:xfrm>
            <a:off x="1643042" y="285728"/>
            <a:ext cx="5929354" cy="64294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2400" b="1" dirty="0"/>
              <a:t>Animations</a:t>
            </a:r>
            <a:endParaRPr lang="fr-FR" sz="2400" dirty="0">
              <a:effectLst>
                <a:reflection blurRad="6350" stA="55000" endA="300" endPos="45500" dir="5400000" sy="-100000" algn="bl" rotWithShape="0"/>
              </a:effectLst>
            </a:endParaRPr>
          </a:p>
        </p:txBody>
      </p:sp>
      <p:pic>
        <p:nvPicPr>
          <p:cNvPr id="9" name="Picture 3" descr="C:\Users\Achref\Desktop\LOGOS          SMEDI - SAFAR\logo seul.png"/>
          <p:cNvPicPr>
            <a:picLocks noChangeAspect="1" noChangeArrowheads="1"/>
          </p:cNvPicPr>
          <p:nvPr/>
        </p:nvPicPr>
        <p:blipFill>
          <a:blip r:embed="rId3" cstate="print"/>
          <a:srcRect/>
          <a:stretch>
            <a:fillRect/>
          </a:stretch>
        </p:blipFill>
        <p:spPr bwMode="auto">
          <a:xfrm>
            <a:off x="6858016" y="5878527"/>
            <a:ext cx="2148251" cy="83662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ox(i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checkerboard(across)">
                                      <p:cBhvr>
                                        <p:cTn id="17" dur="500"/>
                                        <p:tgtEl>
                                          <p:spTgt spid="4">
                                            <p:txEl>
                                              <p:pRg st="1" end="1"/>
                                            </p:txEl>
                                          </p:spTgt>
                                        </p:tgtEl>
                                      </p:cBhvr>
                                    </p:animEffect>
                                  </p:childTnLst>
                                </p:cTn>
                              </p:par>
                              <p:par>
                                <p:cTn id="18" presetID="5" presetClass="entr" presetSubtype="10" fill="hold" nodeType="with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checkerboard(across)">
                                      <p:cBhvr>
                                        <p:cTn id="20" dur="500"/>
                                        <p:tgtEl>
                                          <p:spTgt spid="4">
                                            <p:txEl>
                                              <p:pRg st="2" end="2"/>
                                            </p:txEl>
                                          </p:spTgt>
                                        </p:tgtEl>
                                      </p:cBhvr>
                                    </p:animEffect>
                                  </p:childTnLst>
                                </p:cTn>
                              </p:par>
                              <p:par>
                                <p:cTn id="21" presetID="5" presetClass="entr" presetSubtype="10" fill="hold"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checkerboard(across)">
                                      <p:cBhvr>
                                        <p:cTn id="23"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Achref\Documents\Présentation smedi - olfa\2.jpg"/>
          <p:cNvPicPr>
            <a:picLocks noChangeAspect="1" noChangeArrowheads="1"/>
          </p:cNvPicPr>
          <p:nvPr/>
        </p:nvPicPr>
        <p:blipFill>
          <a:blip r:embed="rId2" cstate="print"/>
          <a:srcRect/>
          <a:stretch>
            <a:fillRect/>
          </a:stretch>
        </p:blipFill>
        <p:spPr bwMode="auto">
          <a:xfrm>
            <a:off x="-1656" y="0"/>
            <a:ext cx="9145656" cy="6858000"/>
          </a:xfrm>
          <a:prstGeom prst="rect">
            <a:avLst/>
          </a:prstGeom>
          <a:noFill/>
        </p:spPr>
      </p:pic>
      <p:pic>
        <p:nvPicPr>
          <p:cNvPr id="6" name="Picture 3" descr="C:\Users\Achref\Desktop\LOGOS          SMEDI - SAFAR\logo seul.png"/>
          <p:cNvPicPr>
            <a:picLocks noChangeAspect="1" noChangeArrowheads="1"/>
          </p:cNvPicPr>
          <p:nvPr/>
        </p:nvPicPr>
        <p:blipFill>
          <a:blip r:embed="rId3" cstate="print"/>
          <a:srcRect/>
          <a:stretch>
            <a:fillRect/>
          </a:stretch>
        </p:blipFill>
        <p:spPr bwMode="auto">
          <a:xfrm>
            <a:off x="6858016" y="5878527"/>
            <a:ext cx="2148251" cy="836621"/>
          </a:xfrm>
          <a:prstGeom prst="rect">
            <a:avLst/>
          </a:prstGeom>
          <a:ln>
            <a:noFill/>
          </a:ln>
          <a:effectLst>
            <a:outerShdw blurRad="292100" dist="139700" dir="2700000" algn="tl" rotWithShape="0">
              <a:srgbClr val="333333">
                <a:alpha val="65000"/>
              </a:srgbClr>
            </a:outerShdw>
          </a:effectLst>
        </p:spPr>
      </p:pic>
      <p:sp>
        <p:nvSpPr>
          <p:cNvPr id="4" name="Rectangle à coins arrondis 3"/>
          <p:cNvSpPr/>
          <p:nvPr/>
        </p:nvSpPr>
        <p:spPr>
          <a:xfrm>
            <a:off x="1643042" y="285728"/>
            <a:ext cx="5929354" cy="64294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2400" b="1" dirty="0"/>
              <a:t>Animations</a:t>
            </a:r>
            <a:endParaRPr lang="fr-FR" sz="2400" dirty="0">
              <a:effectLst>
                <a:reflection blurRad="6350" stA="55000" endA="300" endPos="45500" dir="5400000" sy="-100000" algn="bl" rotWithShape="0"/>
              </a:effectLst>
            </a:endParaRPr>
          </a:p>
        </p:txBody>
      </p:sp>
      <p:pic>
        <p:nvPicPr>
          <p:cNvPr id="19" name="Picture 1" descr="H:\Photos SMEDI\animations\SAM_4785.JPG"/>
          <p:cNvPicPr>
            <a:picLocks noChangeAspect="1" noChangeArrowheads="1"/>
          </p:cNvPicPr>
          <p:nvPr/>
        </p:nvPicPr>
        <p:blipFill>
          <a:blip r:embed="rId4" cstate="print"/>
          <a:srcRect/>
          <a:stretch>
            <a:fillRect/>
          </a:stretch>
        </p:blipFill>
        <p:spPr bwMode="auto">
          <a:xfrm>
            <a:off x="214282" y="1000108"/>
            <a:ext cx="4786346" cy="3764542"/>
          </a:xfrm>
          <a:prstGeom prst="ellipse">
            <a:avLst/>
          </a:prstGeom>
          <a:ln>
            <a:noFill/>
          </a:ln>
          <a:effectLst>
            <a:softEdge rad="112500"/>
          </a:effectLst>
        </p:spPr>
      </p:pic>
      <p:sp>
        <p:nvSpPr>
          <p:cNvPr id="22" name="Rectangle à coins arrondis 21"/>
          <p:cNvSpPr/>
          <p:nvPr/>
        </p:nvSpPr>
        <p:spPr>
          <a:xfrm>
            <a:off x="4500562" y="4000504"/>
            <a:ext cx="4286280" cy="785818"/>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fr-FR" sz="2800" b="1" dirty="0"/>
              <a:t>Fête des mères</a:t>
            </a:r>
          </a:p>
        </p:txBody>
      </p:sp>
      <p:pic>
        <p:nvPicPr>
          <p:cNvPr id="23" name="Picture 3" descr="H:\Photos SMEDI\animations\SAM_4619.JPG"/>
          <p:cNvPicPr>
            <a:picLocks noChangeAspect="1" noChangeArrowheads="1"/>
          </p:cNvPicPr>
          <p:nvPr/>
        </p:nvPicPr>
        <p:blipFill>
          <a:blip r:embed="rId5" cstate="print"/>
          <a:srcRect/>
          <a:stretch>
            <a:fillRect/>
          </a:stretch>
        </p:blipFill>
        <p:spPr bwMode="auto">
          <a:xfrm>
            <a:off x="-285784" y="928670"/>
            <a:ext cx="5235385" cy="4071966"/>
          </a:xfrm>
          <a:prstGeom prst="ellipse">
            <a:avLst/>
          </a:prstGeom>
          <a:ln>
            <a:noFill/>
          </a:ln>
          <a:effectLst>
            <a:softEdge rad="112500"/>
          </a:effectLst>
        </p:spPr>
      </p:pic>
      <p:sp>
        <p:nvSpPr>
          <p:cNvPr id="24" name="Rectangle à coins arrondis 23"/>
          <p:cNvSpPr/>
          <p:nvPr/>
        </p:nvSpPr>
        <p:spPr>
          <a:xfrm>
            <a:off x="4500562" y="4000504"/>
            <a:ext cx="4286280" cy="785818"/>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fr-FR" sz="2800" b="1" dirty="0"/>
              <a:t>Anniversaires</a:t>
            </a:r>
          </a:p>
        </p:txBody>
      </p:sp>
      <p:pic>
        <p:nvPicPr>
          <p:cNvPr id="25" name="Picture 2" descr="H:\Photos SMEDI\animations\100_8755.JPG"/>
          <p:cNvPicPr>
            <a:picLocks noChangeAspect="1" noChangeArrowheads="1"/>
          </p:cNvPicPr>
          <p:nvPr/>
        </p:nvPicPr>
        <p:blipFill>
          <a:blip r:embed="rId6" cstate="print"/>
          <a:srcRect/>
          <a:stretch>
            <a:fillRect/>
          </a:stretch>
        </p:blipFill>
        <p:spPr bwMode="auto">
          <a:xfrm>
            <a:off x="-538536" y="785794"/>
            <a:ext cx="5560207" cy="4143404"/>
          </a:xfrm>
          <a:prstGeom prst="ellipse">
            <a:avLst/>
          </a:prstGeom>
          <a:ln>
            <a:noFill/>
          </a:ln>
          <a:effectLst>
            <a:softEdge rad="112500"/>
          </a:effectLst>
        </p:spPr>
      </p:pic>
      <p:sp>
        <p:nvSpPr>
          <p:cNvPr id="26" name="Rectangle à coins arrondis 25"/>
          <p:cNvSpPr/>
          <p:nvPr/>
        </p:nvSpPr>
        <p:spPr>
          <a:xfrm>
            <a:off x="4500562" y="4000504"/>
            <a:ext cx="4286280" cy="799604"/>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fr-FR" sz="2800" b="1" dirty="0"/>
              <a:t>Fêtes de fin d’année</a:t>
            </a:r>
          </a:p>
        </p:txBody>
      </p:sp>
      <p:pic>
        <p:nvPicPr>
          <p:cNvPr id="27" name="Picture 2" descr="H:\Photos SMEDI\animations\SAM_7580.JPG"/>
          <p:cNvPicPr>
            <a:picLocks noChangeAspect="1" noChangeArrowheads="1"/>
          </p:cNvPicPr>
          <p:nvPr/>
        </p:nvPicPr>
        <p:blipFill>
          <a:blip r:embed="rId7" cstate="print"/>
          <a:srcRect/>
          <a:stretch>
            <a:fillRect/>
          </a:stretch>
        </p:blipFill>
        <p:spPr bwMode="auto">
          <a:xfrm>
            <a:off x="-500098" y="785794"/>
            <a:ext cx="5429288" cy="4214842"/>
          </a:xfrm>
          <a:prstGeom prst="ellipse">
            <a:avLst/>
          </a:prstGeom>
          <a:ln>
            <a:solidFill>
              <a:schemeClr val="accent2">
                <a:lumMod val="75000"/>
              </a:schemeClr>
            </a:solidFill>
          </a:ln>
          <a:effectLst>
            <a:softEdge rad="112500"/>
          </a:effectLst>
        </p:spPr>
      </p:pic>
      <p:sp>
        <p:nvSpPr>
          <p:cNvPr id="28" name="Rectangle à coins arrondis 27"/>
          <p:cNvSpPr/>
          <p:nvPr/>
        </p:nvSpPr>
        <p:spPr>
          <a:xfrm>
            <a:off x="4500562" y="4000504"/>
            <a:ext cx="4286280" cy="785818"/>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fr-FR" sz="2800" b="1" dirty="0"/>
              <a:t>Fête religieuse</a:t>
            </a:r>
          </a:p>
        </p:txBody>
      </p:sp>
      <p:pic>
        <p:nvPicPr>
          <p:cNvPr id="29" name="Picture 2" descr="H:\Photos SMEDI\animations\SAM_7614.JPG"/>
          <p:cNvPicPr>
            <a:picLocks noChangeAspect="1" noChangeArrowheads="1"/>
          </p:cNvPicPr>
          <p:nvPr/>
        </p:nvPicPr>
        <p:blipFill>
          <a:blip r:embed="rId8" cstate="print"/>
          <a:srcRect/>
          <a:stretch>
            <a:fillRect/>
          </a:stretch>
        </p:blipFill>
        <p:spPr bwMode="auto">
          <a:xfrm>
            <a:off x="-500098" y="785794"/>
            <a:ext cx="5524540" cy="4143404"/>
          </a:xfrm>
          <a:prstGeom prst="ellipse">
            <a:avLst/>
          </a:prstGeom>
          <a:ln>
            <a:noFill/>
          </a:ln>
          <a:effectLst>
            <a:softEdge rad="112500"/>
          </a:effectLst>
        </p:spPr>
      </p:pic>
      <p:sp>
        <p:nvSpPr>
          <p:cNvPr id="30" name="Rectangle à coins arrondis 29"/>
          <p:cNvSpPr/>
          <p:nvPr/>
        </p:nvSpPr>
        <p:spPr>
          <a:xfrm>
            <a:off x="4500562" y="4071942"/>
            <a:ext cx="4286280" cy="785818"/>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fr-FR" sz="2800" b="1" dirty="0">
                <a:solidFill>
                  <a:schemeClr val="bg1"/>
                </a:solidFill>
              </a:rPr>
              <a:t>Visites de patients</a:t>
            </a:r>
          </a:p>
        </p:txBody>
      </p:sp>
    </p:spTree>
    <p:extLst>
      <p:ext uri="{BB962C8B-B14F-4D97-AF65-F5344CB8AC3E}">
        <p14:creationId xmlns:p14="http://schemas.microsoft.com/office/powerpoint/2010/main" xmlns="" val="3833148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900" decel="100000" fill="hold"/>
                                        <p:tgtEl>
                                          <p:spTgt spid="1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900" decel="100000" fill="hold"/>
                                        <p:tgtEl>
                                          <p:spTgt spid="2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900" decel="100000" fill="hold"/>
                                        <p:tgtEl>
                                          <p:spTgt spid="23"/>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par>
                                <p:cTn id="25" presetID="37"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900" decel="100000" fill="hold"/>
                                        <p:tgtEl>
                                          <p:spTgt spid="24"/>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900" decel="100000" fill="hold"/>
                                        <p:tgtEl>
                                          <p:spTgt spid="25"/>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39" presetID="37"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1000"/>
                                        <p:tgtEl>
                                          <p:spTgt spid="26"/>
                                        </p:tgtEl>
                                      </p:cBhvr>
                                    </p:animEffect>
                                    <p:anim calcmode="lin" valueType="num">
                                      <p:cBhvr>
                                        <p:cTn id="42" dur="1000" fill="hold"/>
                                        <p:tgtEl>
                                          <p:spTgt spid="26"/>
                                        </p:tgtEl>
                                        <p:attrNameLst>
                                          <p:attrName>ppt_x</p:attrName>
                                        </p:attrNameLst>
                                      </p:cBhvr>
                                      <p:tavLst>
                                        <p:tav tm="0">
                                          <p:val>
                                            <p:strVal val="#ppt_x"/>
                                          </p:val>
                                        </p:tav>
                                        <p:tav tm="100000">
                                          <p:val>
                                            <p:strVal val="#ppt_x"/>
                                          </p:val>
                                        </p:tav>
                                      </p:tavLst>
                                    </p:anim>
                                    <p:anim calcmode="lin" valueType="num">
                                      <p:cBhvr>
                                        <p:cTn id="43" dur="900" decel="100000" fill="hold"/>
                                        <p:tgtEl>
                                          <p:spTgt spid="26"/>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7" presetClass="entr" presetSubtype="0"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1000"/>
                                        <p:tgtEl>
                                          <p:spTgt spid="27"/>
                                        </p:tgtEl>
                                      </p:cBhvr>
                                    </p:animEffect>
                                    <p:anim calcmode="lin" valueType="num">
                                      <p:cBhvr>
                                        <p:cTn id="50" dur="1000" fill="hold"/>
                                        <p:tgtEl>
                                          <p:spTgt spid="27"/>
                                        </p:tgtEl>
                                        <p:attrNameLst>
                                          <p:attrName>ppt_x</p:attrName>
                                        </p:attrNameLst>
                                      </p:cBhvr>
                                      <p:tavLst>
                                        <p:tav tm="0">
                                          <p:val>
                                            <p:strVal val="#ppt_x"/>
                                          </p:val>
                                        </p:tav>
                                        <p:tav tm="100000">
                                          <p:val>
                                            <p:strVal val="#ppt_x"/>
                                          </p:val>
                                        </p:tav>
                                      </p:tavLst>
                                    </p:anim>
                                    <p:anim calcmode="lin" valueType="num">
                                      <p:cBhvr>
                                        <p:cTn id="51" dur="900" decel="100000" fill="hold"/>
                                        <p:tgtEl>
                                          <p:spTgt spid="27"/>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1000"/>
                                        <p:tgtEl>
                                          <p:spTgt spid="28"/>
                                        </p:tgtEl>
                                      </p:cBhvr>
                                    </p:animEffect>
                                    <p:anim calcmode="lin" valueType="num">
                                      <p:cBhvr>
                                        <p:cTn id="56" dur="1000" fill="hold"/>
                                        <p:tgtEl>
                                          <p:spTgt spid="28"/>
                                        </p:tgtEl>
                                        <p:attrNameLst>
                                          <p:attrName>ppt_x</p:attrName>
                                        </p:attrNameLst>
                                      </p:cBhvr>
                                      <p:tavLst>
                                        <p:tav tm="0">
                                          <p:val>
                                            <p:strVal val="#ppt_x"/>
                                          </p:val>
                                        </p:tav>
                                        <p:tav tm="100000">
                                          <p:val>
                                            <p:strVal val="#ppt_x"/>
                                          </p:val>
                                        </p:tav>
                                      </p:tavLst>
                                    </p:anim>
                                    <p:anim calcmode="lin" valueType="num">
                                      <p:cBhvr>
                                        <p:cTn id="57" dur="900" decel="100000" fill="hold"/>
                                        <p:tgtEl>
                                          <p:spTgt spid="28"/>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nodeType="click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1000"/>
                                        <p:tgtEl>
                                          <p:spTgt spid="29"/>
                                        </p:tgtEl>
                                      </p:cBhvr>
                                    </p:animEffect>
                                    <p:anim calcmode="lin" valueType="num">
                                      <p:cBhvr>
                                        <p:cTn id="64" dur="1000" fill="hold"/>
                                        <p:tgtEl>
                                          <p:spTgt spid="29"/>
                                        </p:tgtEl>
                                        <p:attrNameLst>
                                          <p:attrName>ppt_x</p:attrName>
                                        </p:attrNameLst>
                                      </p:cBhvr>
                                      <p:tavLst>
                                        <p:tav tm="0">
                                          <p:val>
                                            <p:strVal val="#ppt_x"/>
                                          </p:val>
                                        </p:tav>
                                        <p:tav tm="100000">
                                          <p:val>
                                            <p:strVal val="#ppt_x"/>
                                          </p:val>
                                        </p:tav>
                                      </p:tavLst>
                                    </p:anim>
                                    <p:anim calcmode="lin" valueType="num">
                                      <p:cBhvr>
                                        <p:cTn id="65" dur="900" decel="100000" fill="hold"/>
                                        <p:tgtEl>
                                          <p:spTgt spid="29"/>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par>
                                <p:cTn id="67" presetID="37" presetClass="entr" presetSubtype="0"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fade">
                                      <p:cBhvr>
                                        <p:cTn id="69" dur="1000"/>
                                        <p:tgtEl>
                                          <p:spTgt spid="30"/>
                                        </p:tgtEl>
                                      </p:cBhvr>
                                    </p:animEffect>
                                    <p:anim calcmode="lin" valueType="num">
                                      <p:cBhvr>
                                        <p:cTn id="70" dur="1000" fill="hold"/>
                                        <p:tgtEl>
                                          <p:spTgt spid="30"/>
                                        </p:tgtEl>
                                        <p:attrNameLst>
                                          <p:attrName>ppt_x</p:attrName>
                                        </p:attrNameLst>
                                      </p:cBhvr>
                                      <p:tavLst>
                                        <p:tav tm="0">
                                          <p:val>
                                            <p:strVal val="#ppt_x"/>
                                          </p:val>
                                        </p:tav>
                                        <p:tav tm="100000">
                                          <p:val>
                                            <p:strVal val="#ppt_x"/>
                                          </p:val>
                                        </p:tav>
                                      </p:tavLst>
                                    </p:anim>
                                    <p:anim calcmode="lin" valueType="num">
                                      <p:cBhvr>
                                        <p:cTn id="71" dur="900" decel="100000" fill="hold"/>
                                        <p:tgtEl>
                                          <p:spTgt spid="30"/>
                                        </p:tgtEl>
                                        <p:attrNameLst>
                                          <p:attrName>ppt_y</p:attrName>
                                        </p:attrNameLst>
                                      </p:cBhvr>
                                      <p:tavLst>
                                        <p:tav tm="0">
                                          <p:val>
                                            <p:strVal val="#ppt_y+1"/>
                                          </p:val>
                                        </p:tav>
                                        <p:tav tm="100000">
                                          <p:val>
                                            <p:strVal val="#ppt_y-.03"/>
                                          </p:val>
                                        </p:tav>
                                      </p:tavLst>
                                    </p:anim>
                                    <p:anim calcmode="lin" valueType="num">
                                      <p:cBhvr>
                                        <p:cTn id="72"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6" grpId="0" animBg="1"/>
      <p:bldP spid="28" grpId="0" animBg="1"/>
      <p:bldP spid="3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Achref\Documents\Présentation smedi - olfa\2.jpg"/>
          <p:cNvPicPr>
            <a:picLocks noChangeAspect="1" noChangeArrowheads="1"/>
          </p:cNvPicPr>
          <p:nvPr/>
        </p:nvPicPr>
        <p:blipFill>
          <a:blip r:embed="rId2" cstate="print"/>
          <a:srcRect/>
          <a:stretch>
            <a:fillRect/>
          </a:stretch>
        </p:blipFill>
        <p:spPr bwMode="auto">
          <a:xfrm>
            <a:off x="-1656" y="0"/>
            <a:ext cx="9145656" cy="6858000"/>
          </a:xfrm>
          <a:prstGeom prst="rect">
            <a:avLst/>
          </a:prstGeom>
          <a:noFill/>
        </p:spPr>
      </p:pic>
      <p:pic>
        <p:nvPicPr>
          <p:cNvPr id="6" name="Picture 3" descr="C:\Users\Achref\Desktop\LOGOS          SMEDI - SAFAR\logo seul.png"/>
          <p:cNvPicPr>
            <a:picLocks noChangeAspect="1" noChangeArrowheads="1"/>
          </p:cNvPicPr>
          <p:nvPr/>
        </p:nvPicPr>
        <p:blipFill>
          <a:blip r:embed="rId3" cstate="print"/>
          <a:srcRect/>
          <a:stretch>
            <a:fillRect/>
          </a:stretch>
        </p:blipFill>
        <p:spPr bwMode="auto">
          <a:xfrm>
            <a:off x="6858016" y="5878527"/>
            <a:ext cx="2148251" cy="836621"/>
          </a:xfrm>
          <a:prstGeom prst="rect">
            <a:avLst/>
          </a:prstGeom>
          <a:ln>
            <a:noFill/>
          </a:ln>
          <a:effectLst>
            <a:outerShdw blurRad="292100" dist="139700" dir="2700000" algn="tl" rotWithShape="0">
              <a:srgbClr val="333333">
                <a:alpha val="65000"/>
              </a:srgbClr>
            </a:outerShdw>
          </a:effectLst>
        </p:spPr>
      </p:pic>
      <p:sp>
        <p:nvSpPr>
          <p:cNvPr id="4" name="Rectangle à coins arrondis 3"/>
          <p:cNvSpPr/>
          <p:nvPr/>
        </p:nvSpPr>
        <p:spPr>
          <a:xfrm>
            <a:off x="1643042" y="285728"/>
            <a:ext cx="5929354" cy="64294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2400" b="1" dirty="0"/>
              <a:t>Animations</a:t>
            </a:r>
            <a:endParaRPr lang="fr-FR" sz="2400" dirty="0">
              <a:effectLst>
                <a:reflection blurRad="6350" stA="55000" endA="300" endPos="45500" dir="5400000" sy="-100000" algn="bl" rotWithShape="0"/>
              </a:effectLst>
            </a:endParaRPr>
          </a:p>
        </p:txBody>
      </p:sp>
      <p:sp>
        <p:nvSpPr>
          <p:cNvPr id="17" name="Rectangle 1"/>
          <p:cNvSpPr>
            <a:spLocks noChangeArrowheads="1"/>
          </p:cNvSpPr>
          <p:nvPr/>
        </p:nvSpPr>
        <p:spPr bwMode="auto">
          <a:xfrm>
            <a:off x="0" y="1142984"/>
            <a:ext cx="9144000" cy="437042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200000"/>
              </a:lnSpc>
              <a:spcBef>
                <a:spcPct val="0"/>
              </a:spcBef>
              <a:spcAft>
                <a:spcPct val="0"/>
              </a:spcAft>
              <a:buClrTx/>
              <a:buSzTx/>
              <a:buFont typeface="Wingdings" pitchFamily="2" charset="2"/>
              <a:buChar char="Ø"/>
              <a:tabLst/>
            </a:pPr>
            <a:r>
              <a:rPr kumimoji="0" lang="fr-FR" sz="2000" b="0" i="0" u="none" strike="noStrike" cap="none" normalizeH="0" baseline="0" dirty="0">
                <a:ln>
                  <a:noFill/>
                </a:ln>
                <a:solidFill>
                  <a:schemeClr val="tx1"/>
                </a:solidFill>
                <a:effectLst/>
                <a:latin typeface="Cambria" pitchFamily="18" charset="0"/>
                <a:ea typeface="Calibri" pitchFamily="34" charset="0"/>
                <a:cs typeface="Arial" pitchFamily="34" charset="0"/>
              </a:rPr>
              <a:t> Les animations ne sont pas limitées aux murs des hébergements SMEDI. </a:t>
            </a:r>
          </a:p>
          <a:p>
            <a:pPr marL="0" marR="0" lvl="0" indent="0" algn="l" defTabSz="914400" rtl="0" eaLnBrk="1" fontAlgn="base" latinLnBrk="0" hangingPunct="1">
              <a:lnSpc>
                <a:spcPct val="200000"/>
              </a:lnSpc>
              <a:spcBef>
                <a:spcPct val="0"/>
              </a:spcBef>
              <a:spcAft>
                <a:spcPct val="0"/>
              </a:spcAft>
              <a:buClrTx/>
              <a:buSzTx/>
              <a:buFontTx/>
              <a:buNone/>
              <a:tabLst/>
            </a:pPr>
            <a:r>
              <a:rPr kumimoji="0" lang="fr-FR" sz="2000" b="0" i="0" u="none" strike="noStrike" cap="none" normalizeH="0" baseline="0" dirty="0">
                <a:ln>
                  <a:noFill/>
                </a:ln>
                <a:solidFill>
                  <a:schemeClr val="tx1"/>
                </a:solidFill>
                <a:effectLst/>
                <a:latin typeface="Cambria" pitchFamily="18" charset="0"/>
                <a:ea typeface="Calibri" pitchFamily="34" charset="0"/>
                <a:cs typeface="Arial" pitchFamily="34" charset="0"/>
              </a:rPr>
              <a:t>MAIS  il ya  des possibilités infinies : promenades, pique-niques, potager... </a:t>
            </a:r>
          </a:p>
          <a:p>
            <a:pPr marL="0" marR="0" lvl="0" indent="0" algn="l" defTabSz="914400" rtl="0" eaLnBrk="1" fontAlgn="base" latinLnBrk="0" hangingPunct="1">
              <a:lnSpc>
                <a:spcPct val="200000"/>
              </a:lnSpc>
              <a:spcBef>
                <a:spcPct val="0"/>
              </a:spcBef>
              <a:spcAft>
                <a:spcPct val="0"/>
              </a:spcAft>
              <a:buClrTx/>
              <a:buSzTx/>
              <a:buFontTx/>
              <a:buNone/>
              <a:tabLst/>
            </a:pPr>
            <a:r>
              <a:rPr kumimoji="0" lang="fr-FR" sz="2000" b="0" i="0" u="none" strike="noStrike" cap="none" normalizeH="0" baseline="0" dirty="0">
                <a:ln>
                  <a:noFill/>
                </a:ln>
                <a:solidFill>
                  <a:schemeClr val="tx1"/>
                </a:solidFill>
                <a:effectLst/>
                <a:latin typeface="Cambria" pitchFamily="18" charset="0"/>
                <a:ea typeface="Calibri" pitchFamily="34" charset="0"/>
                <a:cs typeface="Arial" pitchFamily="34" charset="0"/>
              </a:rPr>
              <a:t>Si l'autonomie des résidents le permet, l'animateur pourra prévoir des sorties en ville (restaurant, musée, excursion...).</a:t>
            </a:r>
          </a:p>
          <a:p>
            <a:pPr marL="0" marR="0" lvl="0" indent="0" algn="l" defTabSz="914400" rtl="0" eaLnBrk="1" fontAlgn="base" latinLnBrk="0" hangingPunct="1">
              <a:lnSpc>
                <a:spcPct val="200000"/>
              </a:lnSpc>
              <a:spcBef>
                <a:spcPct val="0"/>
              </a:spcBef>
              <a:spcAft>
                <a:spcPct val="0"/>
              </a:spcAft>
              <a:buClrTx/>
              <a:buSzTx/>
              <a:buFont typeface="Wingdings" pitchFamily="2" charset="2"/>
              <a:buChar char="Ø"/>
              <a:tabLst/>
            </a:pPr>
            <a:r>
              <a:rPr kumimoji="0" lang="fr-FR" sz="2000" b="0" i="0" u="none" strike="noStrike" cap="none" normalizeH="0" baseline="0" dirty="0">
                <a:ln>
                  <a:noFill/>
                </a:ln>
                <a:solidFill>
                  <a:schemeClr val="tx1"/>
                </a:solidFill>
                <a:effectLst/>
                <a:latin typeface="Cambria" pitchFamily="18" charset="0"/>
                <a:ea typeface="Calibri" pitchFamily="34" charset="0"/>
                <a:cs typeface="Arial" pitchFamily="34" charset="0"/>
              </a:rPr>
              <a:t>  Les sorties donnent un tout autre sens à la vie des patients en leur permettant de participer à la vie de la cité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xmlns="" val="72812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ox(in)">
                                      <p:cBhvr>
                                        <p:cTn id="7" dur="500"/>
                                        <p:tgtEl>
                                          <p:spTgt spid="17">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17">
                                            <p:txEl>
                                              <p:pRg st="1" end="1"/>
                                            </p:txEl>
                                          </p:spTgt>
                                        </p:tgtEl>
                                        <p:attrNameLst>
                                          <p:attrName>style.visibility</p:attrName>
                                        </p:attrNameLst>
                                      </p:cBhvr>
                                      <p:to>
                                        <p:strVal val="visible"/>
                                      </p:to>
                                    </p:set>
                                    <p:animEffect transition="in" filter="box(in)">
                                      <p:cBhvr>
                                        <p:cTn id="10" dur="500"/>
                                        <p:tgtEl>
                                          <p:spTgt spid="17">
                                            <p:txEl>
                                              <p:pRg st="1" end="1"/>
                                            </p:txEl>
                                          </p:spTgt>
                                        </p:tgtEl>
                                      </p:cBhvr>
                                    </p:animEffect>
                                  </p:childTnLst>
                                </p:cTn>
                              </p:par>
                              <p:par>
                                <p:cTn id="11" presetID="4" presetClass="entr" presetSubtype="16" fill="hold" nodeType="withEffect">
                                  <p:stCondLst>
                                    <p:cond delay="0"/>
                                  </p:stCondLst>
                                  <p:childTnLst>
                                    <p:set>
                                      <p:cBhvr>
                                        <p:cTn id="12" dur="1" fill="hold">
                                          <p:stCondLst>
                                            <p:cond delay="0"/>
                                          </p:stCondLst>
                                        </p:cTn>
                                        <p:tgtEl>
                                          <p:spTgt spid="17">
                                            <p:txEl>
                                              <p:pRg st="2" end="2"/>
                                            </p:txEl>
                                          </p:spTgt>
                                        </p:tgtEl>
                                        <p:attrNameLst>
                                          <p:attrName>style.visibility</p:attrName>
                                        </p:attrNameLst>
                                      </p:cBhvr>
                                      <p:to>
                                        <p:strVal val="visible"/>
                                      </p:to>
                                    </p:set>
                                    <p:animEffect transition="in" filter="box(in)">
                                      <p:cBhvr>
                                        <p:cTn id="13" dur="500"/>
                                        <p:tgtEl>
                                          <p:spTgt spid="17">
                                            <p:txEl>
                                              <p:pRg st="2" end="2"/>
                                            </p:txEl>
                                          </p:spTgt>
                                        </p:tgtEl>
                                      </p:cBhvr>
                                    </p:animEffect>
                                  </p:childTnLst>
                                </p:cTn>
                              </p:par>
                              <p:par>
                                <p:cTn id="14" presetID="4" presetClass="entr" presetSubtype="16" fill="hold" nodeType="withEffect">
                                  <p:stCondLst>
                                    <p:cond delay="0"/>
                                  </p:stCondLst>
                                  <p:childTnLst>
                                    <p:set>
                                      <p:cBhvr>
                                        <p:cTn id="15" dur="1" fill="hold">
                                          <p:stCondLst>
                                            <p:cond delay="0"/>
                                          </p:stCondLst>
                                        </p:cTn>
                                        <p:tgtEl>
                                          <p:spTgt spid="17">
                                            <p:txEl>
                                              <p:pRg st="3" end="3"/>
                                            </p:txEl>
                                          </p:spTgt>
                                        </p:tgtEl>
                                        <p:attrNameLst>
                                          <p:attrName>style.visibility</p:attrName>
                                        </p:attrNameLst>
                                      </p:cBhvr>
                                      <p:to>
                                        <p:strVal val="visible"/>
                                      </p:to>
                                    </p:set>
                                    <p:animEffect transition="in" filter="box(in)">
                                      <p:cBhvr>
                                        <p:cTn id="16"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chref\Documents\Présentation smedi - olfa\2.jpg"/>
          <p:cNvPicPr>
            <a:picLocks noChangeAspect="1" noChangeArrowheads="1"/>
          </p:cNvPicPr>
          <p:nvPr/>
        </p:nvPicPr>
        <p:blipFill>
          <a:blip r:embed="rId2" cstate="print"/>
          <a:srcRect/>
          <a:stretch>
            <a:fillRect/>
          </a:stretch>
        </p:blipFill>
        <p:spPr bwMode="auto">
          <a:xfrm>
            <a:off x="-1624" y="0"/>
            <a:ext cx="9145656" cy="6858000"/>
          </a:xfrm>
          <a:prstGeom prst="rect">
            <a:avLst/>
          </a:prstGeom>
          <a:noFill/>
        </p:spPr>
      </p:pic>
      <p:sp>
        <p:nvSpPr>
          <p:cNvPr id="2" name="Titre 1"/>
          <p:cNvSpPr>
            <a:spLocks noGrp="1"/>
          </p:cNvSpPr>
          <p:nvPr>
            <p:ph type="title"/>
          </p:nvPr>
        </p:nvSpPr>
        <p:spPr/>
        <p:txBody>
          <a:bodyPr/>
          <a:lstStyle/>
          <a:p>
            <a:r>
              <a:rPr lang="fr-FR" dirty="0" smtClean="0"/>
              <a:t>SMEDI?</a:t>
            </a:r>
            <a:endParaRPr lang="fr-FR" dirty="0"/>
          </a:p>
        </p:txBody>
      </p:sp>
      <p:sp>
        <p:nvSpPr>
          <p:cNvPr id="3" name="Espace réservé du contenu 2"/>
          <p:cNvSpPr>
            <a:spLocks noGrp="1"/>
          </p:cNvSpPr>
          <p:nvPr>
            <p:ph idx="1"/>
          </p:nvPr>
        </p:nvSpPr>
        <p:spPr/>
        <p:txBody>
          <a:bodyPr>
            <a:normAutofit/>
          </a:bodyPr>
          <a:lstStyle/>
          <a:p>
            <a:r>
              <a:rPr lang="fr-FR" sz="2800" dirty="0" smtClean="0"/>
              <a:t>SERVICE MEDICAL INETRNATIONAL</a:t>
            </a:r>
          </a:p>
          <a:p>
            <a:r>
              <a:rPr lang="fr-FR" sz="2800" dirty="0" smtClean="0"/>
              <a:t>SARL de droit tunisien</a:t>
            </a:r>
          </a:p>
          <a:p>
            <a:r>
              <a:rPr lang="fr-FR" sz="2800" dirty="0"/>
              <a:t>crée en </a:t>
            </a:r>
            <a:r>
              <a:rPr lang="fr-FR" sz="2800" dirty="0" smtClean="0"/>
              <a:t>2007</a:t>
            </a:r>
          </a:p>
          <a:p>
            <a:r>
              <a:rPr lang="fr-FR" sz="2800" dirty="0" smtClean="0"/>
              <a:t>Capital: 3000 DT en  2007, porté à 403.000 en 2014.</a:t>
            </a:r>
          </a:p>
          <a:p>
            <a:r>
              <a:rPr lang="fr-FR" sz="2800" dirty="0" smtClean="0"/>
              <a:t>Chiffres d’affaires moyen sur les trois dernières années 4,5 millions d’euros (avant consolidation)</a:t>
            </a:r>
          </a:p>
          <a:p>
            <a:r>
              <a:rPr lang="fr-FR" sz="2800" dirty="0" smtClean="0"/>
              <a:t>Effectif à Tunis: 36 personnes</a:t>
            </a:r>
          </a:p>
          <a:p>
            <a:endParaRPr lang="fr-FR" dirty="0" smtClean="0"/>
          </a:p>
          <a:p>
            <a:endParaRPr lang="fr-FR" dirty="0" smtClean="0"/>
          </a:p>
        </p:txBody>
      </p:sp>
    </p:spTree>
    <p:extLst>
      <p:ext uri="{BB962C8B-B14F-4D97-AF65-F5344CB8AC3E}">
        <p14:creationId xmlns="" xmlns:p14="http://schemas.microsoft.com/office/powerpoint/2010/main" val="11379724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Achref\Documents\Présentation smedi - olfa\2.jpg"/>
          <p:cNvPicPr>
            <a:picLocks noChangeAspect="1" noChangeArrowheads="1"/>
          </p:cNvPicPr>
          <p:nvPr/>
        </p:nvPicPr>
        <p:blipFill>
          <a:blip r:embed="rId2" cstate="print"/>
          <a:srcRect/>
          <a:stretch>
            <a:fillRect/>
          </a:stretch>
        </p:blipFill>
        <p:spPr bwMode="auto">
          <a:xfrm>
            <a:off x="-1656" y="0"/>
            <a:ext cx="9145656" cy="6858000"/>
          </a:xfrm>
          <a:prstGeom prst="rect">
            <a:avLst/>
          </a:prstGeom>
          <a:noFill/>
        </p:spPr>
      </p:pic>
      <p:pic>
        <p:nvPicPr>
          <p:cNvPr id="6" name="Picture 3" descr="C:\Users\Achref\Desktop\LOGOS          SMEDI - SAFAR\logo seul.png"/>
          <p:cNvPicPr>
            <a:picLocks noChangeAspect="1" noChangeArrowheads="1"/>
          </p:cNvPicPr>
          <p:nvPr/>
        </p:nvPicPr>
        <p:blipFill>
          <a:blip r:embed="rId3" cstate="print"/>
          <a:srcRect/>
          <a:stretch>
            <a:fillRect/>
          </a:stretch>
        </p:blipFill>
        <p:spPr bwMode="auto">
          <a:xfrm>
            <a:off x="6858016" y="5878527"/>
            <a:ext cx="2148251" cy="836621"/>
          </a:xfrm>
          <a:prstGeom prst="rect">
            <a:avLst/>
          </a:prstGeom>
          <a:ln>
            <a:noFill/>
          </a:ln>
          <a:effectLst>
            <a:outerShdw blurRad="292100" dist="139700" dir="2700000" algn="tl" rotWithShape="0">
              <a:srgbClr val="333333">
                <a:alpha val="65000"/>
              </a:srgbClr>
            </a:outerShdw>
          </a:effectLst>
        </p:spPr>
      </p:pic>
      <p:sp>
        <p:nvSpPr>
          <p:cNvPr id="4" name="Rectangle à coins arrondis 3"/>
          <p:cNvSpPr/>
          <p:nvPr/>
        </p:nvSpPr>
        <p:spPr>
          <a:xfrm>
            <a:off x="1643042" y="285728"/>
            <a:ext cx="5929354" cy="64294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2400" b="1" dirty="0"/>
              <a:t>Animations</a:t>
            </a:r>
            <a:endParaRPr lang="fr-FR" sz="2400" dirty="0">
              <a:effectLst>
                <a:reflection blurRad="6350" stA="55000" endA="300" endPos="45500" dir="5400000" sy="-100000" algn="bl" rotWithShape="0"/>
              </a:effectLst>
            </a:endParaRPr>
          </a:p>
        </p:txBody>
      </p:sp>
      <p:pic>
        <p:nvPicPr>
          <p:cNvPr id="17" name="sortie et excursions pour les patients.png">
            <a:hlinkClick r:id="" action="ppaction://media"/>
          </p:cNvPr>
          <p:cNvPicPr>
            <a:picLocks noGrp="1" noChangeAspect="1"/>
          </p:cNvPicPr>
          <p:nvPr>
            <p:ph idx="1"/>
          </p:nvPr>
        </p:nvPicPr>
        <p:blipFill>
          <a:blip r:embed="rId4" cstate="print">
            <a:extLst>
              <a:ext uri="{28A0092B-C50C-407E-A947-70E740481C1C}">
                <a14:useLocalDpi xmlns:a14="http://schemas.microsoft.com/office/drawing/2010/main" xmlns="" val="0"/>
              </a:ext>
            </a:extLst>
          </a:blip>
          <a:srcRect/>
          <a:stretch>
            <a:fillRect/>
          </a:stretch>
        </p:blipFill>
        <p:spPr>
          <a:xfrm>
            <a:off x="1714480" y="1071546"/>
            <a:ext cx="5572164" cy="417712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9457" name="Picture 1" descr="H:\Photos SMEDI\animations\SAM_7729.JPG"/>
          <p:cNvPicPr>
            <a:picLocks noChangeAspect="1" noChangeArrowheads="1"/>
          </p:cNvPicPr>
          <p:nvPr/>
        </p:nvPicPr>
        <p:blipFill>
          <a:blip r:embed="rId5" cstate="print"/>
          <a:srcRect/>
          <a:stretch>
            <a:fillRect/>
          </a:stretch>
        </p:blipFill>
        <p:spPr bwMode="auto">
          <a:xfrm>
            <a:off x="1714480" y="1071546"/>
            <a:ext cx="5551398" cy="416354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9458" name="Picture 2" descr="H:\Photos SMEDI\animations\SAM_3739.JPG"/>
          <p:cNvPicPr>
            <a:picLocks noChangeAspect="1" noChangeArrowheads="1"/>
          </p:cNvPicPr>
          <p:nvPr/>
        </p:nvPicPr>
        <p:blipFill>
          <a:blip r:embed="rId6" cstate="print"/>
          <a:srcRect/>
          <a:stretch>
            <a:fillRect/>
          </a:stretch>
        </p:blipFill>
        <p:spPr bwMode="auto">
          <a:xfrm>
            <a:off x="1643042" y="1000108"/>
            <a:ext cx="5694274" cy="42707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9459" name="Picture 3" descr="H:\Photos SMEDI\animations\SAM_3734.JPG"/>
          <p:cNvPicPr>
            <a:picLocks noChangeAspect="1" noChangeArrowheads="1"/>
          </p:cNvPicPr>
          <p:nvPr/>
        </p:nvPicPr>
        <p:blipFill>
          <a:blip r:embed="rId7" cstate="print"/>
          <a:srcRect/>
          <a:stretch>
            <a:fillRect/>
          </a:stretch>
        </p:blipFill>
        <p:spPr bwMode="auto">
          <a:xfrm>
            <a:off x="1693712" y="1000107"/>
            <a:ext cx="5715041" cy="428628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9460" name="Picture 4" descr="H:\Photos SMEDI\animations\SAM_4452.JPG"/>
          <p:cNvPicPr>
            <a:picLocks noChangeAspect="1" noChangeArrowheads="1"/>
          </p:cNvPicPr>
          <p:nvPr/>
        </p:nvPicPr>
        <p:blipFill>
          <a:blip r:embed="rId8" cstate="print"/>
          <a:srcRect/>
          <a:stretch>
            <a:fillRect/>
          </a:stretch>
        </p:blipFill>
        <p:spPr bwMode="auto">
          <a:xfrm>
            <a:off x="1643042" y="962104"/>
            <a:ext cx="5765712" cy="432428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strVal val="#ppt_w*0.05"/>
                                          </p:val>
                                        </p:tav>
                                        <p:tav tm="100000">
                                          <p:val>
                                            <p:strVal val="#ppt_w"/>
                                          </p:val>
                                        </p:tav>
                                      </p:tavLst>
                                    </p:anim>
                                    <p:anim calcmode="lin" valueType="num">
                                      <p:cBhvr>
                                        <p:cTn id="8" dur="500" fill="hold"/>
                                        <p:tgtEl>
                                          <p:spTgt spid="17"/>
                                        </p:tgtEl>
                                        <p:attrNameLst>
                                          <p:attrName>ppt_h</p:attrName>
                                        </p:attrNameLst>
                                      </p:cBhvr>
                                      <p:tavLst>
                                        <p:tav tm="0">
                                          <p:val>
                                            <p:strVal val="#ppt_h"/>
                                          </p:val>
                                        </p:tav>
                                        <p:tav tm="100000">
                                          <p:val>
                                            <p:strVal val="#ppt_h"/>
                                          </p:val>
                                        </p:tav>
                                      </p:tavLst>
                                    </p:anim>
                                    <p:anim calcmode="lin" valueType="num">
                                      <p:cBhvr>
                                        <p:cTn id="9" dur="500" fill="hold"/>
                                        <p:tgtEl>
                                          <p:spTgt spid="17"/>
                                        </p:tgtEl>
                                        <p:attrNameLst>
                                          <p:attrName>ppt_x</p:attrName>
                                        </p:attrNameLst>
                                      </p:cBhvr>
                                      <p:tavLst>
                                        <p:tav tm="0">
                                          <p:val>
                                            <p:strVal val="#ppt_x-.2"/>
                                          </p:val>
                                        </p:tav>
                                        <p:tav tm="100000">
                                          <p:val>
                                            <p:strVal val="#ppt_x"/>
                                          </p:val>
                                        </p:tav>
                                      </p:tavLst>
                                    </p:anim>
                                    <p:anim calcmode="lin" valueType="num">
                                      <p:cBhvr>
                                        <p:cTn id="10" dur="500" fill="hold"/>
                                        <p:tgtEl>
                                          <p:spTgt spid="17"/>
                                        </p:tgtEl>
                                        <p:attrNameLst>
                                          <p:attrName>ppt_y</p:attrName>
                                        </p:attrNameLst>
                                      </p:cBhvr>
                                      <p:tavLst>
                                        <p:tav tm="0">
                                          <p:val>
                                            <p:strVal val="#ppt_y"/>
                                          </p:val>
                                        </p:tav>
                                        <p:tav tm="100000">
                                          <p:val>
                                            <p:strVal val="#ppt_y"/>
                                          </p:val>
                                        </p:tav>
                                      </p:tavLst>
                                    </p:anim>
                                    <p:animEffect transition="in" filter="fad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nodeType="clickEffect">
                                  <p:stCondLst>
                                    <p:cond delay="0"/>
                                  </p:stCondLst>
                                  <p:childTnLst>
                                    <p:set>
                                      <p:cBhvr>
                                        <p:cTn id="15" dur="1" fill="hold">
                                          <p:stCondLst>
                                            <p:cond delay="0"/>
                                          </p:stCondLst>
                                        </p:cTn>
                                        <p:tgtEl>
                                          <p:spTgt spid="19457"/>
                                        </p:tgtEl>
                                        <p:attrNameLst>
                                          <p:attrName>style.visibility</p:attrName>
                                        </p:attrNameLst>
                                      </p:cBhvr>
                                      <p:to>
                                        <p:strVal val="visible"/>
                                      </p:to>
                                    </p:set>
                                    <p:anim calcmode="lin" valueType="num">
                                      <p:cBhvr>
                                        <p:cTn id="16" dur="500" fill="hold"/>
                                        <p:tgtEl>
                                          <p:spTgt spid="19457"/>
                                        </p:tgtEl>
                                        <p:attrNameLst>
                                          <p:attrName>ppt_w</p:attrName>
                                        </p:attrNameLst>
                                      </p:cBhvr>
                                      <p:tavLst>
                                        <p:tav tm="0">
                                          <p:val>
                                            <p:strVal val="#ppt_w*0.05"/>
                                          </p:val>
                                        </p:tav>
                                        <p:tav tm="100000">
                                          <p:val>
                                            <p:strVal val="#ppt_w"/>
                                          </p:val>
                                        </p:tav>
                                      </p:tavLst>
                                    </p:anim>
                                    <p:anim calcmode="lin" valueType="num">
                                      <p:cBhvr>
                                        <p:cTn id="17" dur="500" fill="hold"/>
                                        <p:tgtEl>
                                          <p:spTgt spid="19457"/>
                                        </p:tgtEl>
                                        <p:attrNameLst>
                                          <p:attrName>ppt_h</p:attrName>
                                        </p:attrNameLst>
                                      </p:cBhvr>
                                      <p:tavLst>
                                        <p:tav tm="0">
                                          <p:val>
                                            <p:strVal val="#ppt_h"/>
                                          </p:val>
                                        </p:tav>
                                        <p:tav tm="100000">
                                          <p:val>
                                            <p:strVal val="#ppt_h"/>
                                          </p:val>
                                        </p:tav>
                                      </p:tavLst>
                                    </p:anim>
                                    <p:anim calcmode="lin" valueType="num">
                                      <p:cBhvr>
                                        <p:cTn id="18" dur="500" fill="hold"/>
                                        <p:tgtEl>
                                          <p:spTgt spid="19457"/>
                                        </p:tgtEl>
                                        <p:attrNameLst>
                                          <p:attrName>ppt_x</p:attrName>
                                        </p:attrNameLst>
                                      </p:cBhvr>
                                      <p:tavLst>
                                        <p:tav tm="0">
                                          <p:val>
                                            <p:strVal val="#ppt_x-.2"/>
                                          </p:val>
                                        </p:tav>
                                        <p:tav tm="100000">
                                          <p:val>
                                            <p:strVal val="#ppt_x"/>
                                          </p:val>
                                        </p:tav>
                                      </p:tavLst>
                                    </p:anim>
                                    <p:anim calcmode="lin" valueType="num">
                                      <p:cBhvr>
                                        <p:cTn id="19" dur="500" fill="hold"/>
                                        <p:tgtEl>
                                          <p:spTgt spid="19457"/>
                                        </p:tgtEl>
                                        <p:attrNameLst>
                                          <p:attrName>ppt_y</p:attrName>
                                        </p:attrNameLst>
                                      </p:cBhvr>
                                      <p:tavLst>
                                        <p:tav tm="0">
                                          <p:val>
                                            <p:strVal val="#ppt_y"/>
                                          </p:val>
                                        </p:tav>
                                        <p:tav tm="100000">
                                          <p:val>
                                            <p:strVal val="#ppt_y"/>
                                          </p:val>
                                        </p:tav>
                                      </p:tavLst>
                                    </p:anim>
                                    <p:animEffect transition="in" filter="fade">
                                      <p:cBhvr>
                                        <p:cTn id="20" dur="500"/>
                                        <p:tgtEl>
                                          <p:spTgt spid="19457"/>
                                        </p:tgtEl>
                                      </p:cBhvr>
                                    </p:animEffect>
                                  </p:childTnLst>
                                </p:cTn>
                              </p:par>
                            </p:childTnLst>
                          </p:cTn>
                        </p:par>
                      </p:childTnLst>
                    </p:cTn>
                  </p:par>
                  <p:par>
                    <p:cTn id="21" fill="hold">
                      <p:stCondLst>
                        <p:cond delay="indefinite"/>
                      </p:stCondLst>
                      <p:childTnLst>
                        <p:par>
                          <p:cTn id="22" fill="hold">
                            <p:stCondLst>
                              <p:cond delay="0"/>
                            </p:stCondLst>
                            <p:childTnLst>
                              <p:par>
                                <p:cTn id="23" presetID="54" presetClass="entr" presetSubtype="0" accel="100000" fill="hold" nodeType="clickEffect">
                                  <p:stCondLst>
                                    <p:cond delay="0"/>
                                  </p:stCondLst>
                                  <p:childTnLst>
                                    <p:set>
                                      <p:cBhvr>
                                        <p:cTn id="24" dur="1" fill="hold">
                                          <p:stCondLst>
                                            <p:cond delay="0"/>
                                          </p:stCondLst>
                                        </p:cTn>
                                        <p:tgtEl>
                                          <p:spTgt spid="19458"/>
                                        </p:tgtEl>
                                        <p:attrNameLst>
                                          <p:attrName>style.visibility</p:attrName>
                                        </p:attrNameLst>
                                      </p:cBhvr>
                                      <p:to>
                                        <p:strVal val="visible"/>
                                      </p:to>
                                    </p:set>
                                    <p:anim calcmode="lin" valueType="num">
                                      <p:cBhvr>
                                        <p:cTn id="25" dur="500" fill="hold"/>
                                        <p:tgtEl>
                                          <p:spTgt spid="19458"/>
                                        </p:tgtEl>
                                        <p:attrNameLst>
                                          <p:attrName>ppt_w</p:attrName>
                                        </p:attrNameLst>
                                      </p:cBhvr>
                                      <p:tavLst>
                                        <p:tav tm="0">
                                          <p:val>
                                            <p:strVal val="#ppt_w*0.05"/>
                                          </p:val>
                                        </p:tav>
                                        <p:tav tm="100000">
                                          <p:val>
                                            <p:strVal val="#ppt_w"/>
                                          </p:val>
                                        </p:tav>
                                      </p:tavLst>
                                    </p:anim>
                                    <p:anim calcmode="lin" valueType="num">
                                      <p:cBhvr>
                                        <p:cTn id="26" dur="500" fill="hold"/>
                                        <p:tgtEl>
                                          <p:spTgt spid="19458"/>
                                        </p:tgtEl>
                                        <p:attrNameLst>
                                          <p:attrName>ppt_h</p:attrName>
                                        </p:attrNameLst>
                                      </p:cBhvr>
                                      <p:tavLst>
                                        <p:tav tm="0">
                                          <p:val>
                                            <p:strVal val="#ppt_h"/>
                                          </p:val>
                                        </p:tav>
                                        <p:tav tm="100000">
                                          <p:val>
                                            <p:strVal val="#ppt_h"/>
                                          </p:val>
                                        </p:tav>
                                      </p:tavLst>
                                    </p:anim>
                                    <p:anim calcmode="lin" valueType="num">
                                      <p:cBhvr>
                                        <p:cTn id="27" dur="500" fill="hold"/>
                                        <p:tgtEl>
                                          <p:spTgt spid="19458"/>
                                        </p:tgtEl>
                                        <p:attrNameLst>
                                          <p:attrName>ppt_x</p:attrName>
                                        </p:attrNameLst>
                                      </p:cBhvr>
                                      <p:tavLst>
                                        <p:tav tm="0">
                                          <p:val>
                                            <p:strVal val="#ppt_x-.2"/>
                                          </p:val>
                                        </p:tav>
                                        <p:tav tm="100000">
                                          <p:val>
                                            <p:strVal val="#ppt_x"/>
                                          </p:val>
                                        </p:tav>
                                      </p:tavLst>
                                    </p:anim>
                                    <p:anim calcmode="lin" valueType="num">
                                      <p:cBhvr>
                                        <p:cTn id="28" dur="500" fill="hold"/>
                                        <p:tgtEl>
                                          <p:spTgt spid="19458"/>
                                        </p:tgtEl>
                                        <p:attrNameLst>
                                          <p:attrName>ppt_y</p:attrName>
                                        </p:attrNameLst>
                                      </p:cBhvr>
                                      <p:tavLst>
                                        <p:tav tm="0">
                                          <p:val>
                                            <p:strVal val="#ppt_y"/>
                                          </p:val>
                                        </p:tav>
                                        <p:tav tm="100000">
                                          <p:val>
                                            <p:strVal val="#ppt_y"/>
                                          </p:val>
                                        </p:tav>
                                      </p:tavLst>
                                    </p:anim>
                                    <p:animEffect transition="in" filter="fade">
                                      <p:cBhvr>
                                        <p:cTn id="29" dur="500"/>
                                        <p:tgtEl>
                                          <p:spTgt spid="19458"/>
                                        </p:tgtEl>
                                      </p:cBhvr>
                                    </p:animEffect>
                                  </p:childTnLst>
                                </p:cTn>
                              </p:par>
                            </p:childTnLst>
                          </p:cTn>
                        </p:par>
                      </p:childTnLst>
                    </p:cTn>
                  </p:par>
                  <p:par>
                    <p:cTn id="30" fill="hold">
                      <p:stCondLst>
                        <p:cond delay="indefinite"/>
                      </p:stCondLst>
                      <p:childTnLst>
                        <p:par>
                          <p:cTn id="31" fill="hold">
                            <p:stCondLst>
                              <p:cond delay="0"/>
                            </p:stCondLst>
                            <p:childTnLst>
                              <p:par>
                                <p:cTn id="32" presetID="54" presetClass="entr" presetSubtype="0" accel="100000" fill="hold" nodeType="clickEffect">
                                  <p:stCondLst>
                                    <p:cond delay="0"/>
                                  </p:stCondLst>
                                  <p:childTnLst>
                                    <p:set>
                                      <p:cBhvr>
                                        <p:cTn id="33" dur="1" fill="hold">
                                          <p:stCondLst>
                                            <p:cond delay="0"/>
                                          </p:stCondLst>
                                        </p:cTn>
                                        <p:tgtEl>
                                          <p:spTgt spid="19459"/>
                                        </p:tgtEl>
                                        <p:attrNameLst>
                                          <p:attrName>style.visibility</p:attrName>
                                        </p:attrNameLst>
                                      </p:cBhvr>
                                      <p:to>
                                        <p:strVal val="visible"/>
                                      </p:to>
                                    </p:set>
                                    <p:anim calcmode="lin" valueType="num">
                                      <p:cBhvr>
                                        <p:cTn id="34" dur="500" fill="hold"/>
                                        <p:tgtEl>
                                          <p:spTgt spid="19459"/>
                                        </p:tgtEl>
                                        <p:attrNameLst>
                                          <p:attrName>ppt_w</p:attrName>
                                        </p:attrNameLst>
                                      </p:cBhvr>
                                      <p:tavLst>
                                        <p:tav tm="0">
                                          <p:val>
                                            <p:strVal val="#ppt_w*0.05"/>
                                          </p:val>
                                        </p:tav>
                                        <p:tav tm="100000">
                                          <p:val>
                                            <p:strVal val="#ppt_w"/>
                                          </p:val>
                                        </p:tav>
                                      </p:tavLst>
                                    </p:anim>
                                    <p:anim calcmode="lin" valueType="num">
                                      <p:cBhvr>
                                        <p:cTn id="35" dur="500" fill="hold"/>
                                        <p:tgtEl>
                                          <p:spTgt spid="19459"/>
                                        </p:tgtEl>
                                        <p:attrNameLst>
                                          <p:attrName>ppt_h</p:attrName>
                                        </p:attrNameLst>
                                      </p:cBhvr>
                                      <p:tavLst>
                                        <p:tav tm="0">
                                          <p:val>
                                            <p:strVal val="#ppt_h"/>
                                          </p:val>
                                        </p:tav>
                                        <p:tav tm="100000">
                                          <p:val>
                                            <p:strVal val="#ppt_h"/>
                                          </p:val>
                                        </p:tav>
                                      </p:tavLst>
                                    </p:anim>
                                    <p:anim calcmode="lin" valueType="num">
                                      <p:cBhvr>
                                        <p:cTn id="36" dur="500" fill="hold"/>
                                        <p:tgtEl>
                                          <p:spTgt spid="19459"/>
                                        </p:tgtEl>
                                        <p:attrNameLst>
                                          <p:attrName>ppt_x</p:attrName>
                                        </p:attrNameLst>
                                      </p:cBhvr>
                                      <p:tavLst>
                                        <p:tav tm="0">
                                          <p:val>
                                            <p:strVal val="#ppt_x-.2"/>
                                          </p:val>
                                        </p:tav>
                                        <p:tav tm="100000">
                                          <p:val>
                                            <p:strVal val="#ppt_x"/>
                                          </p:val>
                                        </p:tav>
                                      </p:tavLst>
                                    </p:anim>
                                    <p:anim calcmode="lin" valueType="num">
                                      <p:cBhvr>
                                        <p:cTn id="37" dur="500" fill="hold"/>
                                        <p:tgtEl>
                                          <p:spTgt spid="19459"/>
                                        </p:tgtEl>
                                        <p:attrNameLst>
                                          <p:attrName>ppt_y</p:attrName>
                                        </p:attrNameLst>
                                      </p:cBhvr>
                                      <p:tavLst>
                                        <p:tav tm="0">
                                          <p:val>
                                            <p:strVal val="#ppt_y"/>
                                          </p:val>
                                        </p:tav>
                                        <p:tav tm="100000">
                                          <p:val>
                                            <p:strVal val="#ppt_y"/>
                                          </p:val>
                                        </p:tav>
                                      </p:tavLst>
                                    </p:anim>
                                    <p:animEffect transition="in" filter="fade">
                                      <p:cBhvr>
                                        <p:cTn id="38" dur="500"/>
                                        <p:tgtEl>
                                          <p:spTgt spid="19459"/>
                                        </p:tgtEl>
                                      </p:cBhvr>
                                    </p:animEffect>
                                  </p:childTnLst>
                                </p:cTn>
                              </p:par>
                            </p:childTnLst>
                          </p:cTn>
                        </p:par>
                      </p:childTnLst>
                    </p:cTn>
                  </p:par>
                  <p:par>
                    <p:cTn id="39" fill="hold">
                      <p:stCondLst>
                        <p:cond delay="indefinite"/>
                      </p:stCondLst>
                      <p:childTnLst>
                        <p:par>
                          <p:cTn id="40" fill="hold">
                            <p:stCondLst>
                              <p:cond delay="0"/>
                            </p:stCondLst>
                            <p:childTnLst>
                              <p:par>
                                <p:cTn id="41" presetID="54" presetClass="entr" presetSubtype="0" accel="100000" fill="hold" nodeType="clickEffect">
                                  <p:stCondLst>
                                    <p:cond delay="0"/>
                                  </p:stCondLst>
                                  <p:childTnLst>
                                    <p:set>
                                      <p:cBhvr>
                                        <p:cTn id="42" dur="1" fill="hold">
                                          <p:stCondLst>
                                            <p:cond delay="0"/>
                                          </p:stCondLst>
                                        </p:cTn>
                                        <p:tgtEl>
                                          <p:spTgt spid="19460"/>
                                        </p:tgtEl>
                                        <p:attrNameLst>
                                          <p:attrName>style.visibility</p:attrName>
                                        </p:attrNameLst>
                                      </p:cBhvr>
                                      <p:to>
                                        <p:strVal val="visible"/>
                                      </p:to>
                                    </p:set>
                                    <p:anim calcmode="lin" valueType="num">
                                      <p:cBhvr>
                                        <p:cTn id="43" dur="500" fill="hold"/>
                                        <p:tgtEl>
                                          <p:spTgt spid="19460"/>
                                        </p:tgtEl>
                                        <p:attrNameLst>
                                          <p:attrName>ppt_w</p:attrName>
                                        </p:attrNameLst>
                                      </p:cBhvr>
                                      <p:tavLst>
                                        <p:tav tm="0">
                                          <p:val>
                                            <p:strVal val="#ppt_w*0.05"/>
                                          </p:val>
                                        </p:tav>
                                        <p:tav tm="100000">
                                          <p:val>
                                            <p:strVal val="#ppt_w"/>
                                          </p:val>
                                        </p:tav>
                                      </p:tavLst>
                                    </p:anim>
                                    <p:anim calcmode="lin" valueType="num">
                                      <p:cBhvr>
                                        <p:cTn id="44" dur="500" fill="hold"/>
                                        <p:tgtEl>
                                          <p:spTgt spid="19460"/>
                                        </p:tgtEl>
                                        <p:attrNameLst>
                                          <p:attrName>ppt_h</p:attrName>
                                        </p:attrNameLst>
                                      </p:cBhvr>
                                      <p:tavLst>
                                        <p:tav tm="0">
                                          <p:val>
                                            <p:strVal val="#ppt_h"/>
                                          </p:val>
                                        </p:tav>
                                        <p:tav tm="100000">
                                          <p:val>
                                            <p:strVal val="#ppt_h"/>
                                          </p:val>
                                        </p:tav>
                                      </p:tavLst>
                                    </p:anim>
                                    <p:anim calcmode="lin" valueType="num">
                                      <p:cBhvr>
                                        <p:cTn id="45" dur="500" fill="hold"/>
                                        <p:tgtEl>
                                          <p:spTgt spid="19460"/>
                                        </p:tgtEl>
                                        <p:attrNameLst>
                                          <p:attrName>ppt_x</p:attrName>
                                        </p:attrNameLst>
                                      </p:cBhvr>
                                      <p:tavLst>
                                        <p:tav tm="0">
                                          <p:val>
                                            <p:strVal val="#ppt_x-.2"/>
                                          </p:val>
                                        </p:tav>
                                        <p:tav tm="100000">
                                          <p:val>
                                            <p:strVal val="#ppt_x"/>
                                          </p:val>
                                        </p:tav>
                                      </p:tavLst>
                                    </p:anim>
                                    <p:anim calcmode="lin" valueType="num">
                                      <p:cBhvr>
                                        <p:cTn id="46" dur="500" fill="hold"/>
                                        <p:tgtEl>
                                          <p:spTgt spid="19460"/>
                                        </p:tgtEl>
                                        <p:attrNameLst>
                                          <p:attrName>ppt_y</p:attrName>
                                        </p:attrNameLst>
                                      </p:cBhvr>
                                      <p:tavLst>
                                        <p:tav tm="0">
                                          <p:val>
                                            <p:strVal val="#ppt_y"/>
                                          </p:val>
                                        </p:tav>
                                        <p:tav tm="100000">
                                          <p:val>
                                            <p:strVal val="#ppt_y"/>
                                          </p:val>
                                        </p:tav>
                                      </p:tavLst>
                                    </p:anim>
                                    <p:animEffect transition="in" filter="fade">
                                      <p:cBhvr>
                                        <p:cTn id="47" dur="5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endParaRPr lang="fr-FR"/>
          </a:p>
        </p:txBody>
      </p:sp>
      <p:pic>
        <p:nvPicPr>
          <p:cNvPr id="4" name="Picture 2" descr="C:\Users\Achref\Documents\Présentation smedi - olfa\2.jpg"/>
          <p:cNvPicPr>
            <a:picLocks noChangeAspect="1" noChangeArrowheads="1"/>
          </p:cNvPicPr>
          <p:nvPr/>
        </p:nvPicPr>
        <p:blipFill>
          <a:blip r:embed="rId3" cstate="print"/>
          <a:srcRect/>
          <a:stretch>
            <a:fillRect/>
          </a:stretch>
        </p:blipFill>
        <p:spPr bwMode="auto">
          <a:xfrm>
            <a:off x="-36513" y="0"/>
            <a:ext cx="9182175" cy="6885384"/>
          </a:xfrm>
          <a:prstGeom prst="rect">
            <a:avLst/>
          </a:prstGeom>
          <a:noFill/>
        </p:spPr>
      </p:pic>
      <p:pic>
        <p:nvPicPr>
          <p:cNvPr id="5" name="Picture 3" descr="C:\Users\Achref\Desktop\LOGOS          SMEDI - SAFAR\logo seul.png"/>
          <p:cNvPicPr>
            <a:picLocks noChangeAspect="1" noChangeArrowheads="1"/>
          </p:cNvPicPr>
          <p:nvPr/>
        </p:nvPicPr>
        <p:blipFill>
          <a:blip r:embed="rId4" cstate="print"/>
          <a:srcRect/>
          <a:stretch>
            <a:fillRect/>
          </a:stretch>
        </p:blipFill>
        <p:spPr bwMode="auto">
          <a:xfrm>
            <a:off x="6858016" y="5878527"/>
            <a:ext cx="2148251" cy="836621"/>
          </a:xfrm>
          <a:prstGeom prst="rect">
            <a:avLst/>
          </a:prstGeom>
          <a:ln>
            <a:noFill/>
          </a:ln>
          <a:effectLst>
            <a:outerShdw blurRad="292100" dist="139700" dir="2700000" algn="tl" rotWithShape="0">
              <a:srgbClr val="333333">
                <a:alpha val="65000"/>
              </a:srgbClr>
            </a:outerShdw>
          </a:effectLst>
        </p:spPr>
      </p:pic>
      <p:sp>
        <p:nvSpPr>
          <p:cNvPr id="6" name="ZoneTexte 5"/>
          <p:cNvSpPr txBox="1"/>
          <p:nvPr/>
        </p:nvSpPr>
        <p:spPr>
          <a:xfrm>
            <a:off x="179512" y="188640"/>
            <a:ext cx="2161169" cy="646331"/>
          </a:xfrm>
          <a:prstGeom prst="rect">
            <a:avLst/>
          </a:prstGeom>
          <a:noFill/>
        </p:spPr>
        <p:txBody>
          <a:bodyPr wrap="none" rtlCol="0">
            <a:spAutoFit/>
          </a:bodyPr>
          <a:lstStyle/>
          <a:p>
            <a:r>
              <a:rPr lang="fr-FR" b="1" u="sng" dirty="0">
                <a:effectLst>
                  <a:outerShdw blurRad="38100" dist="38100" dir="2700000" algn="tl">
                    <a:srgbClr val="000000">
                      <a:alpha val="43137"/>
                    </a:srgbClr>
                  </a:outerShdw>
                </a:effectLst>
              </a:rPr>
              <a:t>Vidéo Animations</a:t>
            </a:r>
          </a:p>
          <a:p>
            <a:endParaRPr lang="fr-FR" dirty="0"/>
          </a:p>
        </p:txBody>
      </p:sp>
      <p:pic>
        <p:nvPicPr>
          <p:cNvPr id="7" name="Vidéo Animation.mp4">
            <a:hlinkClick r:id="" action="ppaction://media"/>
          </p:cNvPr>
          <p:cNvPicPr>
            <a:picLocks noGrp="1" noRot="1" noChangeAspect="1"/>
          </p:cNvPicPr>
          <p:nvPr>
            <p:ph idx="1"/>
            <a:videoFile r:link="rId1"/>
          </p:nvPr>
        </p:nvPicPr>
        <p:blipFill>
          <a:blip r:embed="rId5" cstate="print"/>
          <a:stretch>
            <a:fillRect/>
          </a:stretch>
        </p:blipFill>
        <p:spPr>
          <a:xfrm>
            <a:off x="1451653" y="692696"/>
            <a:ext cx="6336704" cy="47525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4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chref\Documents\Présentation smedi - olfa\2.jpg"/>
          <p:cNvPicPr>
            <a:picLocks noChangeAspect="1" noChangeArrowheads="1"/>
          </p:cNvPicPr>
          <p:nvPr/>
        </p:nvPicPr>
        <p:blipFill>
          <a:blip r:embed="rId3" cstate="print"/>
          <a:srcRect/>
          <a:stretch>
            <a:fillRect/>
          </a:stretch>
        </p:blipFill>
        <p:spPr bwMode="auto">
          <a:xfrm>
            <a:off x="-1656" y="0"/>
            <a:ext cx="9145656" cy="6858000"/>
          </a:xfrm>
          <a:prstGeom prst="rect">
            <a:avLst/>
          </a:prstGeom>
          <a:noFill/>
        </p:spPr>
      </p:pic>
      <p:sp>
        <p:nvSpPr>
          <p:cNvPr id="5" name="Rectangle 4"/>
          <p:cNvSpPr/>
          <p:nvPr/>
        </p:nvSpPr>
        <p:spPr>
          <a:xfrm>
            <a:off x="0" y="1285860"/>
            <a:ext cx="9144000" cy="5170646"/>
          </a:xfrm>
          <a:prstGeom prst="rect">
            <a:avLst/>
          </a:prstGeom>
        </p:spPr>
        <p:txBody>
          <a:bodyPr wrap="square">
            <a:spAutoFit/>
          </a:bodyPr>
          <a:lstStyle/>
          <a:p>
            <a:pPr algn="just"/>
            <a:endParaRPr lang="fr-FR" dirty="0"/>
          </a:p>
          <a:p>
            <a:pPr lvl="0" algn="just">
              <a:lnSpc>
                <a:spcPct val="200000"/>
              </a:lnSpc>
              <a:buFont typeface="Wingdings" pitchFamily="2" charset="2"/>
              <a:buChar char="Ø"/>
            </a:pPr>
            <a:r>
              <a:rPr lang="fr-FR" dirty="0"/>
              <a:t> </a:t>
            </a:r>
            <a:r>
              <a:rPr lang="fr-FR" sz="2000" b="1" dirty="0"/>
              <a:t>SMEDI</a:t>
            </a:r>
            <a:r>
              <a:rPr lang="fr-FR" sz="2000" dirty="0"/>
              <a:t> règle les dépenses pour le compte du donneur d’ordre,  assure des avances de fonds aux prestataires</a:t>
            </a:r>
          </a:p>
          <a:p>
            <a:pPr algn="just">
              <a:lnSpc>
                <a:spcPct val="200000"/>
              </a:lnSpc>
              <a:buFont typeface="Wingdings" pitchFamily="2" charset="2"/>
              <a:buChar char="Ø"/>
            </a:pPr>
            <a:r>
              <a:rPr lang="fr-FR" sz="2000" dirty="0"/>
              <a:t> </a:t>
            </a:r>
            <a:r>
              <a:rPr lang="fr-FR" sz="2000" b="1" dirty="0"/>
              <a:t>SMEDI</a:t>
            </a:r>
            <a:r>
              <a:rPr lang="fr-FR" sz="2000" dirty="0"/>
              <a:t> gère le budget par patient </a:t>
            </a:r>
          </a:p>
          <a:p>
            <a:pPr lvl="0" algn="just">
              <a:lnSpc>
                <a:spcPct val="200000"/>
              </a:lnSpc>
              <a:buFont typeface="Wingdings" pitchFamily="2" charset="2"/>
              <a:buChar char="Ø"/>
            </a:pPr>
            <a:r>
              <a:rPr lang="fr-FR" sz="2000" dirty="0"/>
              <a:t> </a:t>
            </a:r>
            <a:r>
              <a:rPr lang="fr-FR" sz="2000" b="1" dirty="0"/>
              <a:t>SMEDI</a:t>
            </a:r>
            <a:r>
              <a:rPr lang="fr-FR" sz="2000" dirty="0"/>
              <a:t> assure la vérification la traçabilité, l’archivage et la  transmission de toutes les pièces comptables des différents prestataires et de tout le dossier médical.</a:t>
            </a:r>
          </a:p>
          <a:p>
            <a:pPr>
              <a:buFont typeface="Arial" pitchFamily="34" charset="0"/>
              <a:buChar char="•"/>
            </a:pPr>
            <a:endParaRPr lang="fr-FR" sz="2400" dirty="0"/>
          </a:p>
          <a:p>
            <a:pPr lvl="0"/>
            <a:endParaRPr lang="fr-FR" sz="2400" dirty="0"/>
          </a:p>
          <a:p>
            <a:endParaRPr lang="fr-FR" sz="2400" dirty="0"/>
          </a:p>
        </p:txBody>
      </p:sp>
      <p:sp>
        <p:nvSpPr>
          <p:cNvPr id="3" name="Larme 2"/>
          <p:cNvSpPr/>
          <p:nvPr/>
        </p:nvSpPr>
        <p:spPr>
          <a:xfrm>
            <a:off x="4214810" y="142852"/>
            <a:ext cx="4786346" cy="1357322"/>
          </a:xfrm>
          <a:prstGeom prst="teardrop">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fr-FR" sz="2000" b="1" dirty="0">
              <a:solidFill>
                <a:schemeClr val="bg1"/>
              </a:solidFill>
              <a:latin typeface="Arial" pitchFamily="34" charset="0"/>
              <a:cs typeface="Arial" pitchFamily="34" charset="0"/>
            </a:endParaRPr>
          </a:p>
          <a:p>
            <a:pPr algn="ctr"/>
            <a:r>
              <a:rPr lang="fr-FR" sz="2400" b="1" dirty="0">
                <a:solidFill>
                  <a:schemeClr val="bg1"/>
                </a:solidFill>
              </a:rPr>
              <a:t>SMEDI Agence tierce Payeur</a:t>
            </a:r>
            <a:endParaRPr lang="fr-FR" sz="2000" dirty="0">
              <a:solidFill>
                <a:schemeClr val="bg1"/>
              </a:solidFill>
            </a:endParaRPr>
          </a:p>
        </p:txBody>
      </p:sp>
      <p:pic>
        <p:nvPicPr>
          <p:cNvPr id="6" name="Picture 3" descr="C:\Users\Achref\Desktop\LOGOS          SMEDI - SAFAR\logo seul.png"/>
          <p:cNvPicPr>
            <a:picLocks noChangeAspect="1" noChangeArrowheads="1"/>
          </p:cNvPicPr>
          <p:nvPr/>
        </p:nvPicPr>
        <p:blipFill>
          <a:blip r:embed="rId4" cstate="print"/>
          <a:srcRect/>
          <a:stretch>
            <a:fillRect/>
          </a:stretch>
        </p:blipFill>
        <p:spPr bwMode="auto">
          <a:xfrm>
            <a:off x="6858016" y="5878527"/>
            <a:ext cx="2148251" cy="83662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heckerboard(across)">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heckerboard(across)">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checkerboard(across)">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chref\Documents\Présentation smedi - olfa\2.jpg"/>
          <p:cNvPicPr>
            <a:picLocks noChangeAspect="1" noChangeArrowheads="1"/>
          </p:cNvPicPr>
          <p:nvPr/>
        </p:nvPicPr>
        <p:blipFill>
          <a:blip r:embed="rId2" cstate="print"/>
          <a:srcRect/>
          <a:stretch>
            <a:fillRect/>
          </a:stretch>
        </p:blipFill>
        <p:spPr bwMode="auto">
          <a:xfrm>
            <a:off x="-1656" y="0"/>
            <a:ext cx="9145656" cy="6858000"/>
          </a:xfrm>
          <a:prstGeom prst="rect">
            <a:avLst/>
          </a:prstGeom>
          <a:noFill/>
        </p:spPr>
      </p:pic>
      <p:sp>
        <p:nvSpPr>
          <p:cNvPr id="5" name="ZoneTexte 4"/>
          <p:cNvSpPr txBox="1"/>
          <p:nvPr/>
        </p:nvSpPr>
        <p:spPr>
          <a:xfrm>
            <a:off x="187317" y="1141571"/>
            <a:ext cx="8813839" cy="1600438"/>
          </a:xfrm>
          <a:prstGeom prst="rect">
            <a:avLst/>
          </a:prstGeom>
          <a:noFill/>
        </p:spPr>
        <p:txBody>
          <a:bodyPr wrap="square" rtlCol="0">
            <a:spAutoFit/>
          </a:bodyPr>
          <a:lstStyle/>
          <a:p>
            <a:pPr lvl="0">
              <a:lnSpc>
                <a:spcPct val="200000"/>
              </a:lnSpc>
            </a:pPr>
            <a:r>
              <a:rPr lang="fr-FR" sz="2000" dirty="0"/>
              <a:t>SMEDI a également une grande expérience dans l’accueil de patients VIP et de personnalité publique nationale et internationale.</a:t>
            </a:r>
          </a:p>
          <a:p>
            <a:endParaRPr lang="fr-FR" dirty="0"/>
          </a:p>
        </p:txBody>
      </p:sp>
      <p:sp>
        <p:nvSpPr>
          <p:cNvPr id="3" name="Rectangle à coins arrondis 2"/>
          <p:cNvSpPr/>
          <p:nvPr/>
        </p:nvSpPr>
        <p:spPr>
          <a:xfrm>
            <a:off x="1643042" y="285728"/>
            <a:ext cx="5929354" cy="64294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2400" dirty="0"/>
              <a:t>Les patients VIP</a:t>
            </a:r>
            <a:endParaRPr lang="fr-FR" sz="2400" dirty="0">
              <a:effectLst>
                <a:reflection blurRad="6350" stA="55000" endA="300" endPos="45500" dir="5400000" sy="-100000" algn="bl" rotWithShape="0"/>
              </a:effectLst>
            </a:endParaRPr>
          </a:p>
        </p:txBody>
      </p:sp>
      <p:pic>
        <p:nvPicPr>
          <p:cNvPr id="6" name="Picture 3" descr="C:\Users\Achref\Desktop\LOGOS          SMEDI - SAFAR\logo seul.png"/>
          <p:cNvPicPr>
            <a:picLocks noChangeAspect="1" noChangeArrowheads="1"/>
          </p:cNvPicPr>
          <p:nvPr/>
        </p:nvPicPr>
        <p:blipFill>
          <a:blip r:embed="rId3" cstate="print"/>
          <a:srcRect/>
          <a:stretch>
            <a:fillRect/>
          </a:stretch>
        </p:blipFill>
        <p:spPr bwMode="auto">
          <a:xfrm>
            <a:off x="6858016" y="5878527"/>
            <a:ext cx="2148251" cy="836621"/>
          </a:xfrm>
          <a:prstGeom prst="rect">
            <a:avLst/>
          </a:prstGeom>
          <a:ln>
            <a:noFill/>
          </a:ln>
          <a:effectLst>
            <a:outerShdw blurRad="292100" dist="139700" dir="2700000" algn="tl" rotWithShape="0">
              <a:srgbClr val="333333">
                <a:alpha val="65000"/>
              </a:srgbClr>
            </a:outerShdw>
          </a:effectLst>
        </p:spPr>
      </p:pic>
      <p:pic>
        <p:nvPicPr>
          <p:cNvPr id="10241" name="Picture 1" descr="\\DELLSERVER\Smedi\olfa smedi\Accueil-VIPPrestige.jpg"/>
          <p:cNvPicPr>
            <a:picLocks noChangeAspect="1" noChangeArrowheads="1"/>
          </p:cNvPicPr>
          <p:nvPr/>
        </p:nvPicPr>
        <p:blipFill>
          <a:blip r:embed="rId4" cstate="print"/>
          <a:srcRect/>
          <a:stretch>
            <a:fillRect/>
          </a:stretch>
        </p:blipFill>
        <p:spPr bwMode="auto">
          <a:xfrm>
            <a:off x="1712737" y="3071810"/>
            <a:ext cx="5645345" cy="25717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par>
                                <p:cTn id="13" presetID="4" presetClass="entr" presetSubtype="16" fill="hold" nodeType="withEffect">
                                  <p:stCondLst>
                                    <p:cond delay="0"/>
                                  </p:stCondLst>
                                  <p:childTnLst>
                                    <p:set>
                                      <p:cBhvr>
                                        <p:cTn id="14" dur="1" fill="hold">
                                          <p:stCondLst>
                                            <p:cond delay="0"/>
                                          </p:stCondLst>
                                        </p:cTn>
                                        <p:tgtEl>
                                          <p:spTgt spid="10241"/>
                                        </p:tgtEl>
                                        <p:attrNameLst>
                                          <p:attrName>style.visibility</p:attrName>
                                        </p:attrNameLst>
                                      </p:cBhvr>
                                      <p:to>
                                        <p:strVal val="visible"/>
                                      </p:to>
                                    </p:set>
                                    <p:animEffect transition="in" filter="box(in)">
                                      <p:cBhvr>
                                        <p:cTn id="15" dur="500"/>
                                        <p:tgtEl>
                                          <p:spTgt spid="10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chref\Documents\Présentation smedi - olfa\2.jpg"/>
          <p:cNvPicPr>
            <a:picLocks noChangeAspect="1" noChangeArrowheads="1"/>
          </p:cNvPicPr>
          <p:nvPr/>
        </p:nvPicPr>
        <p:blipFill>
          <a:blip r:embed="rId2" cstate="print"/>
          <a:srcRect/>
          <a:stretch>
            <a:fillRect/>
          </a:stretch>
        </p:blipFill>
        <p:spPr bwMode="auto">
          <a:xfrm>
            <a:off x="-1656" y="0"/>
            <a:ext cx="9145656" cy="6858000"/>
          </a:xfrm>
          <a:prstGeom prst="rect">
            <a:avLst/>
          </a:prstGeom>
          <a:noFill/>
        </p:spPr>
      </p:pic>
      <p:sp>
        <p:nvSpPr>
          <p:cNvPr id="3" name="Rectangle à coins arrondis 2"/>
          <p:cNvSpPr/>
          <p:nvPr/>
        </p:nvSpPr>
        <p:spPr>
          <a:xfrm>
            <a:off x="1643042" y="285728"/>
            <a:ext cx="5929354" cy="64294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2400" b="1" dirty="0"/>
              <a:t>Nos Références</a:t>
            </a:r>
            <a:endParaRPr lang="fr-FR" sz="2400" dirty="0">
              <a:effectLst>
                <a:reflection blurRad="6350" stA="55000" endA="300" endPos="45500" dir="5400000" sy="-100000" algn="bl" rotWithShape="0"/>
              </a:effectLst>
            </a:endParaRPr>
          </a:p>
        </p:txBody>
      </p:sp>
      <p:pic>
        <p:nvPicPr>
          <p:cNvPr id="5" name="Picture 3" descr="C:\Users\Achref\Desktop\LOGOS          SMEDI - SAFAR\logo seul.png"/>
          <p:cNvPicPr>
            <a:picLocks noChangeAspect="1" noChangeArrowheads="1"/>
          </p:cNvPicPr>
          <p:nvPr/>
        </p:nvPicPr>
        <p:blipFill>
          <a:blip r:embed="rId3" cstate="print"/>
          <a:srcRect/>
          <a:stretch>
            <a:fillRect/>
          </a:stretch>
        </p:blipFill>
        <p:spPr bwMode="auto">
          <a:xfrm>
            <a:off x="6858016" y="5878527"/>
            <a:ext cx="2148251" cy="836621"/>
          </a:xfrm>
          <a:prstGeom prst="rect">
            <a:avLst/>
          </a:prstGeom>
          <a:ln>
            <a:noFill/>
          </a:ln>
          <a:effectLst>
            <a:outerShdw blurRad="292100" dist="139700" dir="2700000" algn="tl" rotWithShape="0">
              <a:srgbClr val="333333">
                <a:alpha val="65000"/>
              </a:srgbClr>
            </a:outerShdw>
          </a:effectLst>
        </p:spPr>
      </p:pic>
      <p:graphicFrame>
        <p:nvGraphicFramePr>
          <p:cNvPr id="7" name="Espace réservé du contenu 3"/>
          <p:cNvGraphicFramePr>
            <a:graphicFrameLocks noGrp="1"/>
          </p:cNvGraphicFramePr>
          <p:nvPr>
            <p:ph idx="1"/>
          </p:nvPr>
        </p:nvGraphicFramePr>
        <p:xfrm>
          <a:off x="500034" y="1285860"/>
          <a:ext cx="7556313" cy="4144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7" grpId="0">
        <p:bldAsOne/>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chref\Documents\Présentation smedi - olfa\2.jpg"/>
          <p:cNvPicPr>
            <a:picLocks noChangeAspect="1" noChangeArrowheads="1"/>
          </p:cNvPicPr>
          <p:nvPr/>
        </p:nvPicPr>
        <p:blipFill>
          <a:blip r:embed="rId2" cstate="print"/>
          <a:srcRect/>
          <a:stretch>
            <a:fillRect/>
          </a:stretch>
        </p:blipFill>
        <p:spPr bwMode="auto">
          <a:xfrm>
            <a:off x="-1624" y="0"/>
            <a:ext cx="9145656" cy="6858000"/>
          </a:xfrm>
          <a:prstGeom prst="rect">
            <a:avLst/>
          </a:prstGeom>
          <a:noFill/>
        </p:spPr>
      </p:pic>
      <p:pic>
        <p:nvPicPr>
          <p:cNvPr id="1027" name="Picture 3" descr="C:\Users\Achref\Desktop\LOGOS          SMEDI - SAFAR\logo seul.png"/>
          <p:cNvPicPr>
            <a:picLocks noChangeAspect="1" noChangeArrowheads="1"/>
          </p:cNvPicPr>
          <p:nvPr/>
        </p:nvPicPr>
        <p:blipFill>
          <a:blip r:embed="rId3" cstate="print"/>
          <a:srcRect/>
          <a:stretch>
            <a:fillRect/>
          </a:stretch>
        </p:blipFill>
        <p:spPr bwMode="auto">
          <a:xfrm>
            <a:off x="6929454" y="92049"/>
            <a:ext cx="2148251" cy="836621"/>
          </a:xfrm>
          <a:prstGeom prst="rect">
            <a:avLst/>
          </a:prstGeom>
          <a:ln>
            <a:noFill/>
          </a:ln>
          <a:effectLst>
            <a:outerShdw blurRad="292100" dist="139700" dir="2700000" algn="tl" rotWithShape="0">
              <a:srgbClr val="333333">
                <a:alpha val="65000"/>
              </a:srgbClr>
            </a:outerShdw>
          </a:effectLst>
        </p:spPr>
      </p:pic>
      <p:sp>
        <p:nvSpPr>
          <p:cNvPr id="8" name="Espace réservé du contenu 2"/>
          <p:cNvSpPr>
            <a:spLocks noGrp="1"/>
          </p:cNvSpPr>
          <p:nvPr>
            <p:ph idx="1"/>
          </p:nvPr>
        </p:nvSpPr>
        <p:spPr>
          <a:xfrm>
            <a:off x="71406" y="785794"/>
            <a:ext cx="7556500" cy="4144963"/>
          </a:xfrm>
        </p:spPr>
        <p:txBody>
          <a:bodyPr/>
          <a:lstStyle/>
          <a:p>
            <a:pPr eaLnBrk="1" hangingPunct="1">
              <a:buFont typeface="Wingdings" pitchFamily="2" charset="2"/>
              <a:buNone/>
            </a:pPr>
            <a:r>
              <a:rPr lang="fr-FR" sz="2400" dirty="0"/>
              <a:t>SMEDI assure quatre types d</a:t>
            </a:r>
            <a:r>
              <a:rPr lang="fr-FR" altLang="fr-FR" sz="2400" dirty="0"/>
              <a:t>’</a:t>
            </a:r>
            <a:r>
              <a:rPr lang="fr-FR" sz="2400" dirty="0"/>
              <a:t> activités</a:t>
            </a:r>
            <a:r>
              <a:rPr lang="fr-FR" dirty="0"/>
              <a:t>:</a:t>
            </a:r>
          </a:p>
        </p:txBody>
      </p:sp>
      <p:graphicFrame>
        <p:nvGraphicFramePr>
          <p:cNvPr id="7" name="Diagramme 6"/>
          <p:cNvGraphicFramePr/>
          <p:nvPr>
            <p:extLst>
              <p:ext uri="{D42A27DB-BD31-4B8C-83A1-F6EECF244321}">
                <p14:modId xmlns:p14="http://schemas.microsoft.com/office/powerpoint/2010/main" xmlns="" val="3299540435"/>
              </p:ext>
            </p:extLst>
          </p:nvPr>
        </p:nvGraphicFramePr>
        <p:xfrm>
          <a:off x="928662" y="1500174"/>
          <a:ext cx="7358114" cy="41434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16787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ox(i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Achref\Documents\Présentation smedi - olfa\2.jpg"/>
          <p:cNvPicPr>
            <a:picLocks noChangeAspect="1" noChangeArrowheads="1"/>
          </p:cNvPicPr>
          <p:nvPr/>
        </p:nvPicPr>
        <p:blipFill>
          <a:blip r:embed="rId2" cstate="print"/>
          <a:srcRect/>
          <a:stretch>
            <a:fillRect/>
          </a:stretch>
        </p:blipFill>
        <p:spPr bwMode="auto">
          <a:xfrm>
            <a:off x="-1656" y="0"/>
            <a:ext cx="9145656" cy="6858000"/>
          </a:xfrm>
          <a:prstGeom prst="rect">
            <a:avLst/>
          </a:prstGeom>
          <a:noFill/>
        </p:spPr>
      </p:pic>
      <p:sp>
        <p:nvSpPr>
          <p:cNvPr id="4" name="Larme 3"/>
          <p:cNvSpPr/>
          <p:nvPr/>
        </p:nvSpPr>
        <p:spPr>
          <a:xfrm>
            <a:off x="428596" y="928670"/>
            <a:ext cx="8247860" cy="4143404"/>
          </a:xfrm>
          <a:prstGeom prst="teardrop">
            <a:avLst/>
          </a:prstGeom>
        </p:spPr>
        <p:style>
          <a:lnRef idx="3">
            <a:schemeClr val="lt1"/>
          </a:lnRef>
          <a:fillRef idx="1">
            <a:schemeClr val="accent1"/>
          </a:fillRef>
          <a:effectRef idx="1">
            <a:schemeClr val="accent1"/>
          </a:effectRef>
          <a:fontRef idx="minor">
            <a:schemeClr val="lt1"/>
          </a:fontRef>
        </p:style>
        <p:txBody>
          <a:bodyPr rtlCol="0" anchor="ctr"/>
          <a:lstStyle/>
          <a:p>
            <a:pPr algn="ctr">
              <a:lnSpc>
                <a:spcPct val="150000"/>
              </a:lnSpc>
            </a:pPr>
            <a:r>
              <a:rPr lang="fr-FR" sz="3200" b="1" dirty="0">
                <a:solidFill>
                  <a:schemeClr val="bg1"/>
                </a:solidFill>
                <a:effectLst>
                  <a:outerShdw blurRad="38100" dist="38100" dir="2700000" algn="tl">
                    <a:srgbClr val="000000">
                      <a:alpha val="43137"/>
                    </a:srgbClr>
                  </a:outerShdw>
                </a:effectLst>
              </a:rPr>
              <a:t>La distribution de produits et d</a:t>
            </a:r>
            <a:r>
              <a:rPr lang="fr-FR" altLang="fr-FR" sz="3200" b="1" dirty="0">
                <a:solidFill>
                  <a:schemeClr val="bg1"/>
                </a:solidFill>
                <a:effectLst>
                  <a:outerShdw blurRad="38100" dist="38100" dir="2700000" algn="tl">
                    <a:srgbClr val="000000">
                      <a:alpha val="43137"/>
                    </a:srgbClr>
                  </a:outerShdw>
                </a:effectLst>
              </a:rPr>
              <a:t>’</a:t>
            </a:r>
            <a:r>
              <a:rPr lang="fr-FR" sz="3200" b="1" dirty="0">
                <a:solidFill>
                  <a:schemeClr val="bg1"/>
                </a:solidFill>
                <a:effectLst>
                  <a:outerShdw blurRad="38100" dist="38100" dir="2700000" algn="tl">
                    <a:srgbClr val="000000">
                      <a:alpha val="43137"/>
                    </a:srgbClr>
                  </a:outerShdw>
                </a:effectLst>
              </a:rPr>
              <a:t>équipements médicaux, pharmaceutiques et parapharmaceutiques</a:t>
            </a:r>
            <a:endParaRPr lang="fr-FR" sz="3200" dirty="0">
              <a:solidFill>
                <a:schemeClr val="bg1"/>
              </a:solidFill>
              <a:effectLst>
                <a:outerShdw blurRad="38100" dist="38100" dir="2700000" algn="tl">
                  <a:srgbClr val="000000">
                    <a:alpha val="43137"/>
                  </a:srgbClr>
                </a:outerShdw>
              </a:effectLst>
            </a:endParaRPr>
          </a:p>
          <a:p>
            <a:pPr algn="ctr"/>
            <a:endParaRPr lang="fr-FR" dirty="0">
              <a:solidFill>
                <a:srgbClr val="000000"/>
              </a:solidFill>
            </a:endParaRPr>
          </a:p>
        </p:txBody>
      </p:sp>
      <p:pic>
        <p:nvPicPr>
          <p:cNvPr id="7" name="Picture 3" descr="C:\Users\Achref\Desktop\LOGOS          SMEDI - SAFAR\logo seul.png"/>
          <p:cNvPicPr>
            <a:picLocks noChangeAspect="1" noChangeArrowheads="1"/>
          </p:cNvPicPr>
          <p:nvPr/>
        </p:nvPicPr>
        <p:blipFill>
          <a:blip r:embed="rId3" cstate="print"/>
          <a:srcRect/>
          <a:stretch>
            <a:fillRect/>
          </a:stretch>
        </p:blipFill>
        <p:spPr bwMode="auto">
          <a:xfrm>
            <a:off x="6858016" y="5878527"/>
            <a:ext cx="2148251" cy="83662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Achref\Documents\Présentation smedi - olfa\2.jpg"/>
          <p:cNvPicPr>
            <a:picLocks noChangeAspect="1" noChangeArrowheads="1"/>
          </p:cNvPicPr>
          <p:nvPr/>
        </p:nvPicPr>
        <p:blipFill>
          <a:blip r:embed="rId3" cstate="print"/>
          <a:srcRect/>
          <a:stretch>
            <a:fillRect/>
          </a:stretch>
        </p:blipFill>
        <p:spPr bwMode="auto">
          <a:xfrm>
            <a:off x="-1656" y="0"/>
            <a:ext cx="9145656" cy="6858000"/>
          </a:xfrm>
          <a:prstGeom prst="rect">
            <a:avLst/>
          </a:prstGeom>
          <a:noFill/>
        </p:spPr>
      </p:pic>
      <p:sp>
        <p:nvSpPr>
          <p:cNvPr id="4" name="Rectangle 3"/>
          <p:cNvSpPr/>
          <p:nvPr/>
        </p:nvSpPr>
        <p:spPr>
          <a:xfrm>
            <a:off x="108676" y="1200583"/>
            <a:ext cx="8892480" cy="4585871"/>
          </a:xfrm>
          <a:prstGeom prst="rect">
            <a:avLst/>
          </a:prstGeom>
        </p:spPr>
        <p:txBody>
          <a:bodyPr wrap="square">
            <a:spAutoFit/>
          </a:bodyPr>
          <a:lstStyle/>
          <a:p>
            <a:pPr algn="just">
              <a:lnSpc>
                <a:spcPct val="200000"/>
              </a:lnSpc>
            </a:pPr>
            <a:r>
              <a:rPr lang="fr-FR" b="1" dirty="0"/>
              <a:t>Prestation assurée actuellement par  la société </a:t>
            </a:r>
            <a:r>
              <a:rPr lang="fr-FR" sz="2000" b="1" dirty="0">
                <a:solidFill>
                  <a:srgbClr val="FF0000"/>
                </a:solidFill>
              </a:rPr>
              <a:t>MEDIP</a:t>
            </a:r>
            <a:r>
              <a:rPr lang="fr-FR" sz="2000" b="1" dirty="0"/>
              <a:t> </a:t>
            </a:r>
            <a:r>
              <a:rPr lang="fr-FR" b="1" dirty="0"/>
              <a:t>filiale de SMEDI </a:t>
            </a:r>
            <a:endParaRPr lang="fr-FR" dirty="0"/>
          </a:p>
          <a:p>
            <a:pPr algn="just">
              <a:lnSpc>
                <a:spcPct val="200000"/>
              </a:lnSpc>
            </a:pPr>
            <a:r>
              <a:rPr lang="fr-FR" b="1" dirty="0">
                <a:solidFill>
                  <a:srgbClr val="FF0000"/>
                </a:solidFill>
              </a:rPr>
              <a:t>MEDIP</a:t>
            </a:r>
            <a:r>
              <a:rPr lang="fr-FR" b="1" dirty="0"/>
              <a:t> </a:t>
            </a:r>
            <a:r>
              <a:rPr lang="fr-FR" dirty="0"/>
              <a:t>met à la disposition de</a:t>
            </a:r>
            <a:r>
              <a:rPr lang="fr-FR" b="1" dirty="0"/>
              <a:t> </a:t>
            </a:r>
            <a:r>
              <a:rPr lang="fr-FR" dirty="0"/>
              <a:t>ses clients:</a:t>
            </a:r>
          </a:p>
          <a:p>
            <a:pPr algn="just">
              <a:lnSpc>
                <a:spcPct val="200000"/>
              </a:lnSpc>
              <a:buFont typeface="Wingdings" pitchFamily="2" charset="2"/>
              <a:buChar char="ü"/>
            </a:pPr>
            <a:r>
              <a:rPr lang="fr-FR" dirty="0"/>
              <a:t> un grand choix de produits et d’équipements appropriés pharmaceutiques et parapharmaceutiques </a:t>
            </a:r>
          </a:p>
          <a:p>
            <a:pPr lvl="0" algn="just">
              <a:lnSpc>
                <a:spcPct val="200000"/>
              </a:lnSpc>
              <a:buFont typeface="Wingdings" pitchFamily="2" charset="2"/>
              <a:buChar char="ü"/>
            </a:pPr>
            <a:r>
              <a:rPr lang="fr-FR" dirty="0"/>
              <a:t> Une gamme complète de médicaments  particulièrement des génériques </a:t>
            </a:r>
          </a:p>
          <a:p>
            <a:pPr lvl="0" algn="just">
              <a:lnSpc>
                <a:spcPct val="200000"/>
              </a:lnSpc>
              <a:buFont typeface="Wingdings" pitchFamily="2" charset="2"/>
              <a:buChar char="ü"/>
            </a:pPr>
            <a:r>
              <a:rPr lang="fr-FR" dirty="0"/>
              <a:t> Une gamme de produits pharmaceutiques sans cesse remise à jours </a:t>
            </a:r>
          </a:p>
          <a:p>
            <a:pPr lvl="0" algn="just">
              <a:lnSpc>
                <a:spcPct val="200000"/>
              </a:lnSpc>
              <a:buFont typeface="Wingdings" pitchFamily="2" charset="2"/>
              <a:buChar char="ü"/>
            </a:pPr>
            <a:r>
              <a:rPr lang="fr-FR" dirty="0"/>
              <a:t>Plusieurs gammes d’accessoires, équipements médiaux et hospitaliers </a:t>
            </a:r>
          </a:p>
          <a:p>
            <a:r>
              <a:rPr lang="fr-FR" dirty="0"/>
              <a:t> </a:t>
            </a:r>
          </a:p>
          <a:p>
            <a:endParaRPr lang="fr-FR" b="1" dirty="0"/>
          </a:p>
        </p:txBody>
      </p:sp>
      <p:sp>
        <p:nvSpPr>
          <p:cNvPr id="6" name="Larme 5"/>
          <p:cNvSpPr/>
          <p:nvPr/>
        </p:nvSpPr>
        <p:spPr>
          <a:xfrm>
            <a:off x="4214810" y="70844"/>
            <a:ext cx="4786346" cy="1197916"/>
          </a:xfrm>
          <a:prstGeom prst="teardrop">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fr-FR" b="1" dirty="0">
              <a:solidFill>
                <a:schemeClr val="bg1"/>
              </a:solidFill>
              <a:latin typeface="Arial" pitchFamily="34" charset="0"/>
              <a:cs typeface="Arial" pitchFamily="34" charset="0"/>
            </a:endParaRPr>
          </a:p>
          <a:p>
            <a:pPr algn="ctr"/>
            <a:r>
              <a:rPr lang="fr-FR" sz="1400" b="1" dirty="0">
                <a:solidFill>
                  <a:schemeClr val="bg1"/>
                </a:solidFill>
              </a:rPr>
              <a:t>La distribution de produits et d</a:t>
            </a:r>
            <a:r>
              <a:rPr lang="fr-FR" altLang="fr-FR" sz="1400" b="1" dirty="0">
                <a:solidFill>
                  <a:schemeClr val="bg1"/>
                </a:solidFill>
              </a:rPr>
              <a:t>’</a:t>
            </a:r>
            <a:r>
              <a:rPr lang="fr-FR" sz="1400" b="1" dirty="0">
                <a:solidFill>
                  <a:schemeClr val="bg1"/>
                </a:solidFill>
              </a:rPr>
              <a:t>équipements médicaux, pharmaceutiques et parapharmaceutiques</a:t>
            </a:r>
            <a:endParaRPr lang="fr-FR" sz="1400" dirty="0">
              <a:solidFill>
                <a:schemeClr val="bg1"/>
              </a:solidFill>
              <a:effectLst>
                <a:reflection blurRad="6350" stA="55000" endA="300" endPos="45500" dir="5400000" sy="-100000" algn="bl" rotWithShape="0"/>
              </a:effectLst>
            </a:endParaRPr>
          </a:p>
          <a:p>
            <a:pPr algn="ctr"/>
            <a:endParaRPr lang="fr-FR" dirty="0"/>
          </a:p>
        </p:txBody>
      </p:sp>
      <p:pic>
        <p:nvPicPr>
          <p:cNvPr id="7" name="Picture 3" descr="C:\Users\Achref\Desktop\LOGOS          SMEDI - SAFAR\logo seul.png"/>
          <p:cNvPicPr>
            <a:picLocks noChangeAspect="1" noChangeArrowheads="1"/>
          </p:cNvPicPr>
          <p:nvPr/>
        </p:nvPicPr>
        <p:blipFill>
          <a:blip r:embed="rId4" cstate="print"/>
          <a:srcRect/>
          <a:stretch>
            <a:fillRect/>
          </a:stretch>
        </p:blipFill>
        <p:spPr bwMode="auto">
          <a:xfrm>
            <a:off x="6858016" y="5878527"/>
            <a:ext cx="2148251" cy="836621"/>
          </a:xfrm>
          <a:prstGeom prst="rect">
            <a:avLst/>
          </a:prstGeom>
          <a:ln>
            <a:noFill/>
          </a:ln>
          <a:effectLst>
            <a:outerShdw blurRad="292100" dist="139700" dir="2700000" algn="tl" rotWithShape="0">
              <a:srgbClr val="333333">
                <a:alpha val="65000"/>
              </a:srgbClr>
            </a:outerShdw>
          </a:effectLst>
        </p:spPr>
      </p:pic>
      <p:pic>
        <p:nvPicPr>
          <p:cNvPr id="7169" name="Picture 1" descr="C:\Users\Achref\Documents\Présentation smedi - olfa\fauteuil-roulant-enfants_500x500px.png"/>
          <p:cNvPicPr>
            <a:picLocks noChangeAspect="1" noChangeArrowheads="1"/>
          </p:cNvPicPr>
          <p:nvPr/>
        </p:nvPicPr>
        <p:blipFill>
          <a:blip r:embed="rId5" cstate="print"/>
          <a:srcRect/>
          <a:stretch>
            <a:fillRect/>
          </a:stretch>
        </p:blipFill>
        <p:spPr bwMode="auto">
          <a:xfrm>
            <a:off x="428596" y="5000636"/>
            <a:ext cx="1676406" cy="1676406"/>
          </a:xfrm>
          <a:prstGeom prst="rect">
            <a:avLst/>
          </a:prstGeom>
          <a:noFill/>
        </p:spPr>
      </p:pic>
      <p:pic>
        <p:nvPicPr>
          <p:cNvPr id="7170" name="Picture 2" descr="C:\Users\Achref\Documents\Présentation smedi - olfa\-quipement-m-dical-CY-A03-.jpg"/>
          <p:cNvPicPr>
            <a:picLocks noChangeAspect="1" noChangeArrowheads="1"/>
          </p:cNvPicPr>
          <p:nvPr/>
        </p:nvPicPr>
        <p:blipFill>
          <a:blip r:embed="rId6" cstate="print"/>
          <a:srcRect/>
          <a:stretch>
            <a:fillRect/>
          </a:stretch>
        </p:blipFill>
        <p:spPr bwMode="auto">
          <a:xfrm>
            <a:off x="2285984" y="5214950"/>
            <a:ext cx="1698209" cy="14287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7171" name="Object 3"/>
          <p:cNvGraphicFramePr>
            <a:graphicFrameLocks noChangeAspect="1"/>
          </p:cNvGraphicFramePr>
          <p:nvPr/>
        </p:nvGraphicFramePr>
        <p:xfrm>
          <a:off x="642910" y="214290"/>
          <a:ext cx="1971574" cy="1071570"/>
        </p:xfrm>
        <a:graphic>
          <a:graphicData uri="http://schemas.openxmlformats.org/presentationml/2006/ole">
            <p:oleObj spid="_x0000_s7194" name="Acrobat Document" r:id="rId7" imgW="6149520" imgH="3340800" progId="AcroExch.Document.7">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4" presetClass="entr" presetSubtype="0" accel="10000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strVal val="#ppt_w*0.05"/>
                                          </p:val>
                                        </p:tav>
                                        <p:tav tm="100000">
                                          <p:val>
                                            <p:strVal val="#ppt_w"/>
                                          </p:val>
                                        </p:tav>
                                      </p:tavLst>
                                    </p:anim>
                                    <p:anim calcmode="lin" valueType="num">
                                      <p:cBhvr>
                                        <p:cTn id="13" dur="500" fill="hold"/>
                                        <p:tgtEl>
                                          <p:spTgt spid="4"/>
                                        </p:tgtEl>
                                        <p:attrNameLst>
                                          <p:attrName>ppt_h</p:attrName>
                                        </p:attrNameLst>
                                      </p:cBhvr>
                                      <p:tavLst>
                                        <p:tav tm="0">
                                          <p:val>
                                            <p:strVal val="#ppt_h"/>
                                          </p:val>
                                        </p:tav>
                                        <p:tav tm="100000">
                                          <p:val>
                                            <p:strVal val="#ppt_h"/>
                                          </p:val>
                                        </p:tav>
                                      </p:tavLst>
                                    </p:anim>
                                    <p:anim calcmode="lin" valueType="num">
                                      <p:cBhvr>
                                        <p:cTn id="14" dur="500" fill="hold"/>
                                        <p:tgtEl>
                                          <p:spTgt spid="4"/>
                                        </p:tgtEl>
                                        <p:attrNameLst>
                                          <p:attrName>ppt_x</p:attrName>
                                        </p:attrNameLst>
                                      </p:cBhvr>
                                      <p:tavLst>
                                        <p:tav tm="0">
                                          <p:val>
                                            <p:strVal val="#ppt_x-.2"/>
                                          </p:val>
                                        </p:tav>
                                        <p:tav tm="100000">
                                          <p:val>
                                            <p:strVal val="#ppt_x"/>
                                          </p:val>
                                        </p:tav>
                                      </p:tavLst>
                                    </p:anim>
                                    <p:anim calcmode="lin" valueType="num">
                                      <p:cBhvr>
                                        <p:cTn id="15" dur="500" fill="hold"/>
                                        <p:tgtEl>
                                          <p:spTgt spid="4"/>
                                        </p:tgtEl>
                                        <p:attrNameLst>
                                          <p:attrName>ppt_y</p:attrName>
                                        </p:attrNameLst>
                                      </p:cBhvr>
                                      <p:tavLst>
                                        <p:tav tm="0">
                                          <p:val>
                                            <p:strVal val="#ppt_y"/>
                                          </p:val>
                                        </p:tav>
                                        <p:tav tm="100000">
                                          <p:val>
                                            <p:strVal val="#ppt_y"/>
                                          </p:val>
                                        </p:tav>
                                      </p:tavLst>
                                    </p:anim>
                                    <p:animEffect transition="in" filter="fade">
                                      <p:cBhvr>
                                        <p:cTn id="16" dur="500"/>
                                        <p:tgtEl>
                                          <p:spTgt spid="4"/>
                                        </p:tgtEl>
                                      </p:cBhvr>
                                    </p:animEffect>
                                  </p:childTnLst>
                                </p:cTn>
                              </p:par>
                              <p:par>
                                <p:cTn id="17" presetID="54" presetClass="entr" presetSubtype="0" accel="100000" fill="hold" nodeType="withEffect">
                                  <p:stCondLst>
                                    <p:cond delay="0"/>
                                  </p:stCondLst>
                                  <p:childTnLst>
                                    <p:set>
                                      <p:cBhvr>
                                        <p:cTn id="18" dur="1" fill="hold">
                                          <p:stCondLst>
                                            <p:cond delay="0"/>
                                          </p:stCondLst>
                                        </p:cTn>
                                        <p:tgtEl>
                                          <p:spTgt spid="7169"/>
                                        </p:tgtEl>
                                        <p:attrNameLst>
                                          <p:attrName>style.visibility</p:attrName>
                                        </p:attrNameLst>
                                      </p:cBhvr>
                                      <p:to>
                                        <p:strVal val="visible"/>
                                      </p:to>
                                    </p:set>
                                    <p:anim calcmode="lin" valueType="num">
                                      <p:cBhvr>
                                        <p:cTn id="19" dur="500" fill="hold"/>
                                        <p:tgtEl>
                                          <p:spTgt spid="7169"/>
                                        </p:tgtEl>
                                        <p:attrNameLst>
                                          <p:attrName>ppt_w</p:attrName>
                                        </p:attrNameLst>
                                      </p:cBhvr>
                                      <p:tavLst>
                                        <p:tav tm="0">
                                          <p:val>
                                            <p:strVal val="#ppt_w*0.05"/>
                                          </p:val>
                                        </p:tav>
                                        <p:tav tm="100000">
                                          <p:val>
                                            <p:strVal val="#ppt_w"/>
                                          </p:val>
                                        </p:tav>
                                      </p:tavLst>
                                    </p:anim>
                                    <p:anim calcmode="lin" valueType="num">
                                      <p:cBhvr>
                                        <p:cTn id="20" dur="500" fill="hold"/>
                                        <p:tgtEl>
                                          <p:spTgt spid="7169"/>
                                        </p:tgtEl>
                                        <p:attrNameLst>
                                          <p:attrName>ppt_h</p:attrName>
                                        </p:attrNameLst>
                                      </p:cBhvr>
                                      <p:tavLst>
                                        <p:tav tm="0">
                                          <p:val>
                                            <p:strVal val="#ppt_h"/>
                                          </p:val>
                                        </p:tav>
                                        <p:tav tm="100000">
                                          <p:val>
                                            <p:strVal val="#ppt_h"/>
                                          </p:val>
                                        </p:tav>
                                      </p:tavLst>
                                    </p:anim>
                                    <p:anim calcmode="lin" valueType="num">
                                      <p:cBhvr>
                                        <p:cTn id="21" dur="500" fill="hold"/>
                                        <p:tgtEl>
                                          <p:spTgt spid="7169"/>
                                        </p:tgtEl>
                                        <p:attrNameLst>
                                          <p:attrName>ppt_x</p:attrName>
                                        </p:attrNameLst>
                                      </p:cBhvr>
                                      <p:tavLst>
                                        <p:tav tm="0">
                                          <p:val>
                                            <p:strVal val="#ppt_x-.2"/>
                                          </p:val>
                                        </p:tav>
                                        <p:tav tm="100000">
                                          <p:val>
                                            <p:strVal val="#ppt_x"/>
                                          </p:val>
                                        </p:tav>
                                      </p:tavLst>
                                    </p:anim>
                                    <p:anim calcmode="lin" valueType="num">
                                      <p:cBhvr>
                                        <p:cTn id="22" dur="500" fill="hold"/>
                                        <p:tgtEl>
                                          <p:spTgt spid="7169"/>
                                        </p:tgtEl>
                                        <p:attrNameLst>
                                          <p:attrName>ppt_y</p:attrName>
                                        </p:attrNameLst>
                                      </p:cBhvr>
                                      <p:tavLst>
                                        <p:tav tm="0">
                                          <p:val>
                                            <p:strVal val="#ppt_y"/>
                                          </p:val>
                                        </p:tav>
                                        <p:tav tm="100000">
                                          <p:val>
                                            <p:strVal val="#ppt_y"/>
                                          </p:val>
                                        </p:tav>
                                      </p:tavLst>
                                    </p:anim>
                                    <p:animEffect transition="in" filter="fade">
                                      <p:cBhvr>
                                        <p:cTn id="23" dur="500"/>
                                        <p:tgtEl>
                                          <p:spTgt spid="7169"/>
                                        </p:tgtEl>
                                      </p:cBhvr>
                                    </p:animEffect>
                                  </p:childTnLst>
                                </p:cTn>
                              </p:par>
                              <p:par>
                                <p:cTn id="24" presetID="54" presetClass="entr" presetSubtype="0" accel="100000" fill="hold" nodeType="withEffect">
                                  <p:stCondLst>
                                    <p:cond delay="0"/>
                                  </p:stCondLst>
                                  <p:childTnLst>
                                    <p:set>
                                      <p:cBhvr>
                                        <p:cTn id="25" dur="1" fill="hold">
                                          <p:stCondLst>
                                            <p:cond delay="0"/>
                                          </p:stCondLst>
                                        </p:cTn>
                                        <p:tgtEl>
                                          <p:spTgt spid="7170"/>
                                        </p:tgtEl>
                                        <p:attrNameLst>
                                          <p:attrName>style.visibility</p:attrName>
                                        </p:attrNameLst>
                                      </p:cBhvr>
                                      <p:to>
                                        <p:strVal val="visible"/>
                                      </p:to>
                                    </p:set>
                                    <p:anim calcmode="lin" valueType="num">
                                      <p:cBhvr>
                                        <p:cTn id="26" dur="500" fill="hold"/>
                                        <p:tgtEl>
                                          <p:spTgt spid="7170"/>
                                        </p:tgtEl>
                                        <p:attrNameLst>
                                          <p:attrName>ppt_w</p:attrName>
                                        </p:attrNameLst>
                                      </p:cBhvr>
                                      <p:tavLst>
                                        <p:tav tm="0">
                                          <p:val>
                                            <p:strVal val="#ppt_w*0.05"/>
                                          </p:val>
                                        </p:tav>
                                        <p:tav tm="100000">
                                          <p:val>
                                            <p:strVal val="#ppt_w"/>
                                          </p:val>
                                        </p:tav>
                                      </p:tavLst>
                                    </p:anim>
                                    <p:anim calcmode="lin" valueType="num">
                                      <p:cBhvr>
                                        <p:cTn id="27" dur="500" fill="hold"/>
                                        <p:tgtEl>
                                          <p:spTgt spid="7170"/>
                                        </p:tgtEl>
                                        <p:attrNameLst>
                                          <p:attrName>ppt_h</p:attrName>
                                        </p:attrNameLst>
                                      </p:cBhvr>
                                      <p:tavLst>
                                        <p:tav tm="0">
                                          <p:val>
                                            <p:strVal val="#ppt_h"/>
                                          </p:val>
                                        </p:tav>
                                        <p:tav tm="100000">
                                          <p:val>
                                            <p:strVal val="#ppt_h"/>
                                          </p:val>
                                        </p:tav>
                                      </p:tavLst>
                                    </p:anim>
                                    <p:anim calcmode="lin" valueType="num">
                                      <p:cBhvr>
                                        <p:cTn id="28" dur="500" fill="hold"/>
                                        <p:tgtEl>
                                          <p:spTgt spid="7170"/>
                                        </p:tgtEl>
                                        <p:attrNameLst>
                                          <p:attrName>ppt_x</p:attrName>
                                        </p:attrNameLst>
                                      </p:cBhvr>
                                      <p:tavLst>
                                        <p:tav tm="0">
                                          <p:val>
                                            <p:strVal val="#ppt_x-.2"/>
                                          </p:val>
                                        </p:tav>
                                        <p:tav tm="100000">
                                          <p:val>
                                            <p:strVal val="#ppt_x"/>
                                          </p:val>
                                        </p:tav>
                                      </p:tavLst>
                                    </p:anim>
                                    <p:anim calcmode="lin" valueType="num">
                                      <p:cBhvr>
                                        <p:cTn id="29" dur="500" fill="hold"/>
                                        <p:tgtEl>
                                          <p:spTgt spid="7170"/>
                                        </p:tgtEl>
                                        <p:attrNameLst>
                                          <p:attrName>ppt_y</p:attrName>
                                        </p:attrNameLst>
                                      </p:cBhvr>
                                      <p:tavLst>
                                        <p:tav tm="0">
                                          <p:val>
                                            <p:strVal val="#ppt_y"/>
                                          </p:val>
                                        </p:tav>
                                        <p:tav tm="100000">
                                          <p:val>
                                            <p:strVal val="#ppt_y"/>
                                          </p:val>
                                        </p:tav>
                                      </p:tavLst>
                                    </p:anim>
                                    <p:animEffect transition="in" filter="fade">
                                      <p:cBhvr>
                                        <p:cTn id="30" dur="500"/>
                                        <p:tgtEl>
                                          <p:spTgt spid="7170"/>
                                        </p:tgtEl>
                                      </p:cBhvr>
                                    </p:animEffect>
                                  </p:childTnLst>
                                </p:cTn>
                              </p:par>
                              <p:par>
                                <p:cTn id="31" presetID="54" presetClass="entr" presetSubtype="0" accel="100000" fill="hold" nodeType="withEffect">
                                  <p:stCondLst>
                                    <p:cond delay="0"/>
                                  </p:stCondLst>
                                  <p:childTnLst>
                                    <p:set>
                                      <p:cBhvr>
                                        <p:cTn id="32" dur="1" fill="hold">
                                          <p:stCondLst>
                                            <p:cond delay="0"/>
                                          </p:stCondLst>
                                        </p:cTn>
                                        <p:tgtEl>
                                          <p:spTgt spid="7171"/>
                                        </p:tgtEl>
                                        <p:attrNameLst>
                                          <p:attrName>style.visibility</p:attrName>
                                        </p:attrNameLst>
                                      </p:cBhvr>
                                      <p:to>
                                        <p:strVal val="visible"/>
                                      </p:to>
                                    </p:set>
                                    <p:anim calcmode="lin" valueType="num">
                                      <p:cBhvr>
                                        <p:cTn id="33" dur="500" fill="hold"/>
                                        <p:tgtEl>
                                          <p:spTgt spid="7171"/>
                                        </p:tgtEl>
                                        <p:attrNameLst>
                                          <p:attrName>ppt_w</p:attrName>
                                        </p:attrNameLst>
                                      </p:cBhvr>
                                      <p:tavLst>
                                        <p:tav tm="0">
                                          <p:val>
                                            <p:strVal val="#ppt_w*0.05"/>
                                          </p:val>
                                        </p:tav>
                                        <p:tav tm="100000">
                                          <p:val>
                                            <p:strVal val="#ppt_w"/>
                                          </p:val>
                                        </p:tav>
                                      </p:tavLst>
                                    </p:anim>
                                    <p:anim calcmode="lin" valueType="num">
                                      <p:cBhvr>
                                        <p:cTn id="34" dur="500" fill="hold"/>
                                        <p:tgtEl>
                                          <p:spTgt spid="7171"/>
                                        </p:tgtEl>
                                        <p:attrNameLst>
                                          <p:attrName>ppt_h</p:attrName>
                                        </p:attrNameLst>
                                      </p:cBhvr>
                                      <p:tavLst>
                                        <p:tav tm="0">
                                          <p:val>
                                            <p:strVal val="#ppt_h"/>
                                          </p:val>
                                        </p:tav>
                                        <p:tav tm="100000">
                                          <p:val>
                                            <p:strVal val="#ppt_h"/>
                                          </p:val>
                                        </p:tav>
                                      </p:tavLst>
                                    </p:anim>
                                    <p:anim calcmode="lin" valueType="num">
                                      <p:cBhvr>
                                        <p:cTn id="35" dur="500" fill="hold"/>
                                        <p:tgtEl>
                                          <p:spTgt spid="7171"/>
                                        </p:tgtEl>
                                        <p:attrNameLst>
                                          <p:attrName>ppt_x</p:attrName>
                                        </p:attrNameLst>
                                      </p:cBhvr>
                                      <p:tavLst>
                                        <p:tav tm="0">
                                          <p:val>
                                            <p:strVal val="#ppt_x-.2"/>
                                          </p:val>
                                        </p:tav>
                                        <p:tav tm="100000">
                                          <p:val>
                                            <p:strVal val="#ppt_x"/>
                                          </p:val>
                                        </p:tav>
                                      </p:tavLst>
                                    </p:anim>
                                    <p:anim calcmode="lin" valueType="num">
                                      <p:cBhvr>
                                        <p:cTn id="36" dur="500" fill="hold"/>
                                        <p:tgtEl>
                                          <p:spTgt spid="7171"/>
                                        </p:tgtEl>
                                        <p:attrNameLst>
                                          <p:attrName>ppt_y</p:attrName>
                                        </p:attrNameLst>
                                      </p:cBhvr>
                                      <p:tavLst>
                                        <p:tav tm="0">
                                          <p:val>
                                            <p:strVal val="#ppt_y"/>
                                          </p:val>
                                        </p:tav>
                                        <p:tav tm="100000">
                                          <p:val>
                                            <p:strVal val="#ppt_y"/>
                                          </p:val>
                                        </p:tav>
                                      </p:tavLst>
                                    </p:anim>
                                    <p:animEffect transition="in" filter="fade">
                                      <p:cBhvr>
                                        <p:cTn id="37"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Achref\Documents\Présentation smedi - olfa\2.jpg"/>
          <p:cNvPicPr>
            <a:picLocks noChangeAspect="1" noChangeArrowheads="1"/>
          </p:cNvPicPr>
          <p:nvPr/>
        </p:nvPicPr>
        <p:blipFill>
          <a:blip r:embed="rId3" cstate="print"/>
          <a:srcRect/>
          <a:stretch>
            <a:fillRect/>
          </a:stretch>
        </p:blipFill>
        <p:spPr bwMode="auto">
          <a:xfrm>
            <a:off x="-1656" y="0"/>
            <a:ext cx="9145656" cy="6858000"/>
          </a:xfrm>
          <a:prstGeom prst="rect">
            <a:avLst/>
          </a:prstGeom>
          <a:noFill/>
        </p:spPr>
      </p:pic>
      <p:sp>
        <p:nvSpPr>
          <p:cNvPr id="4" name="ZoneTexte 3"/>
          <p:cNvSpPr txBox="1"/>
          <p:nvPr/>
        </p:nvSpPr>
        <p:spPr>
          <a:xfrm>
            <a:off x="0" y="1214750"/>
            <a:ext cx="9144000" cy="2862322"/>
          </a:xfrm>
          <a:prstGeom prst="rect">
            <a:avLst/>
          </a:prstGeom>
          <a:noFill/>
        </p:spPr>
        <p:txBody>
          <a:bodyPr wrap="square" rtlCol="0">
            <a:spAutoFit/>
          </a:bodyPr>
          <a:lstStyle/>
          <a:p>
            <a:pPr>
              <a:lnSpc>
                <a:spcPct val="200000"/>
              </a:lnSpc>
            </a:pPr>
            <a:r>
              <a:rPr lang="fr-FR" dirty="0"/>
              <a:t>De  l’offre intégrale aux solutions adaptées aux besoins :</a:t>
            </a:r>
          </a:p>
          <a:p>
            <a:pPr>
              <a:lnSpc>
                <a:spcPct val="200000"/>
              </a:lnSpc>
            </a:pPr>
            <a:r>
              <a:rPr lang="fr-FR" b="1" dirty="0"/>
              <a:t>MEDIP  COUVRE  LES BESOINS   DE   DIFFERENTS ENVIRONNEMENTS   MEDICAUX</a:t>
            </a:r>
            <a:endParaRPr lang="fr-FR" dirty="0"/>
          </a:p>
          <a:p>
            <a:pPr>
              <a:lnSpc>
                <a:spcPct val="200000"/>
              </a:lnSpc>
            </a:pPr>
            <a:r>
              <a:rPr lang="fr-FR" dirty="0"/>
              <a:t> Dans un processus  d’achat de plus en plus complexe,  l’action de  MEDIP  favorise la prise de décisions en offrant des produits de qualité au meilleur prix et des prestations exemplaires en matière de formation et d’accompagnement.</a:t>
            </a:r>
          </a:p>
        </p:txBody>
      </p:sp>
      <p:graphicFrame>
        <p:nvGraphicFramePr>
          <p:cNvPr id="6146" name="Object 2"/>
          <p:cNvGraphicFramePr>
            <a:graphicFrameLocks noChangeAspect="1"/>
          </p:cNvGraphicFramePr>
          <p:nvPr/>
        </p:nvGraphicFramePr>
        <p:xfrm>
          <a:off x="714348" y="142852"/>
          <a:ext cx="2103482" cy="1143008"/>
        </p:xfrm>
        <a:graphic>
          <a:graphicData uri="http://schemas.openxmlformats.org/presentationml/2006/ole">
            <p:oleObj spid="_x0000_s6169" name="Acrobat Document" r:id="rId4" imgW="6149520" imgH="3340800" progId="AcroExch.Document.7">
              <p:embed/>
            </p:oleObj>
          </a:graphicData>
        </a:graphic>
      </p:graphicFrame>
      <p:sp>
        <p:nvSpPr>
          <p:cNvPr id="7" name="Larme 6"/>
          <p:cNvSpPr/>
          <p:nvPr/>
        </p:nvSpPr>
        <p:spPr>
          <a:xfrm>
            <a:off x="4214810" y="70844"/>
            <a:ext cx="4786346" cy="1197916"/>
          </a:xfrm>
          <a:prstGeom prst="teardrop">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fr-FR" b="1" dirty="0">
              <a:solidFill>
                <a:schemeClr val="bg1"/>
              </a:solidFill>
              <a:latin typeface="Arial" pitchFamily="34" charset="0"/>
              <a:cs typeface="Arial" pitchFamily="34" charset="0"/>
            </a:endParaRPr>
          </a:p>
          <a:p>
            <a:pPr algn="ctr"/>
            <a:r>
              <a:rPr lang="fr-FR" sz="1400" b="1" dirty="0">
                <a:solidFill>
                  <a:schemeClr val="bg1"/>
                </a:solidFill>
              </a:rPr>
              <a:t>La distribution de produits et d</a:t>
            </a:r>
            <a:r>
              <a:rPr lang="fr-FR" altLang="fr-FR" sz="1400" b="1" dirty="0">
                <a:solidFill>
                  <a:schemeClr val="bg1"/>
                </a:solidFill>
              </a:rPr>
              <a:t>’</a:t>
            </a:r>
            <a:r>
              <a:rPr lang="fr-FR" sz="1400" b="1" dirty="0">
                <a:solidFill>
                  <a:schemeClr val="bg1"/>
                </a:solidFill>
              </a:rPr>
              <a:t>équipements médicaux, pharmaceutiques et parapharmaceutiques</a:t>
            </a:r>
            <a:endParaRPr lang="fr-FR" sz="1400" dirty="0">
              <a:solidFill>
                <a:schemeClr val="bg1"/>
              </a:solidFill>
              <a:effectLst>
                <a:reflection blurRad="6350" stA="55000" endA="300" endPos="45500" dir="5400000" sy="-100000" algn="bl" rotWithShape="0"/>
              </a:effectLst>
            </a:endParaRPr>
          </a:p>
          <a:p>
            <a:pPr algn="ctr"/>
            <a:endParaRPr lang="fr-FR" dirty="0"/>
          </a:p>
        </p:txBody>
      </p:sp>
      <p:pic>
        <p:nvPicPr>
          <p:cNvPr id="8" name="Picture 3" descr="C:\Users\Achref\Desktop\LOGOS          SMEDI - SAFAR\logo seul.png"/>
          <p:cNvPicPr>
            <a:picLocks noChangeAspect="1" noChangeArrowheads="1"/>
          </p:cNvPicPr>
          <p:nvPr/>
        </p:nvPicPr>
        <p:blipFill>
          <a:blip r:embed="rId5" cstate="print"/>
          <a:srcRect/>
          <a:stretch>
            <a:fillRect/>
          </a:stretch>
        </p:blipFill>
        <p:spPr bwMode="auto">
          <a:xfrm>
            <a:off x="6858016" y="5878527"/>
            <a:ext cx="2148251" cy="836621"/>
          </a:xfrm>
          <a:prstGeom prst="rect">
            <a:avLst/>
          </a:prstGeom>
          <a:ln>
            <a:noFill/>
          </a:ln>
          <a:effectLst>
            <a:outerShdw blurRad="292100" dist="139700" dir="2700000" algn="tl" rotWithShape="0">
              <a:srgbClr val="333333">
                <a:alpha val="65000"/>
              </a:srgbClr>
            </a:outerShdw>
          </a:effectLst>
        </p:spPr>
      </p:pic>
      <p:pic>
        <p:nvPicPr>
          <p:cNvPr id="6147" name="Picture 3" descr="C:\Users\Achref\Documents\Présentation smedi - olfa\medical_equipment_cooling.jpg"/>
          <p:cNvPicPr>
            <a:picLocks noChangeAspect="1" noChangeArrowheads="1"/>
          </p:cNvPicPr>
          <p:nvPr/>
        </p:nvPicPr>
        <p:blipFill>
          <a:blip r:embed="rId6" cstate="print"/>
          <a:srcRect/>
          <a:stretch>
            <a:fillRect/>
          </a:stretch>
        </p:blipFill>
        <p:spPr bwMode="auto">
          <a:xfrm>
            <a:off x="1071538" y="4143380"/>
            <a:ext cx="2214578" cy="22145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800" decel="100000"/>
                                        <p:tgtEl>
                                          <p:spTgt spid="6146"/>
                                        </p:tgtEl>
                                      </p:cBhvr>
                                    </p:animEffect>
                                    <p:anim calcmode="lin" valueType="num">
                                      <p:cBhvr>
                                        <p:cTn id="8" dur="800" decel="100000" fill="hold"/>
                                        <p:tgtEl>
                                          <p:spTgt spid="6146"/>
                                        </p:tgtEl>
                                        <p:attrNameLst>
                                          <p:attrName>style.rotation</p:attrName>
                                        </p:attrNameLst>
                                      </p:cBhvr>
                                      <p:tavLst>
                                        <p:tav tm="0">
                                          <p:val>
                                            <p:fltVal val="-90"/>
                                          </p:val>
                                        </p:tav>
                                        <p:tav tm="100000">
                                          <p:val>
                                            <p:fltVal val="0"/>
                                          </p:val>
                                        </p:tav>
                                      </p:tavLst>
                                    </p:anim>
                                    <p:anim calcmode="lin" valueType="num">
                                      <p:cBhvr>
                                        <p:cTn id="9" dur="800" decel="100000" fill="hold"/>
                                        <p:tgtEl>
                                          <p:spTgt spid="6146"/>
                                        </p:tgtEl>
                                        <p:attrNameLst>
                                          <p:attrName>ppt_x</p:attrName>
                                        </p:attrNameLst>
                                      </p:cBhvr>
                                      <p:tavLst>
                                        <p:tav tm="0">
                                          <p:val>
                                            <p:strVal val="#ppt_x+0.4"/>
                                          </p:val>
                                        </p:tav>
                                        <p:tav tm="100000">
                                          <p:val>
                                            <p:strVal val="#ppt_x-0.05"/>
                                          </p:val>
                                        </p:tav>
                                      </p:tavLst>
                                    </p:anim>
                                    <p:anim calcmode="lin" valueType="num">
                                      <p:cBhvr>
                                        <p:cTn id="10" dur="800" decel="100000" fill="hold"/>
                                        <p:tgtEl>
                                          <p:spTgt spid="614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14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146"/>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800" decel="100000"/>
                                        <p:tgtEl>
                                          <p:spTgt spid="4"/>
                                        </p:tgtEl>
                                      </p:cBhvr>
                                    </p:animEffect>
                                    <p:anim calcmode="lin" valueType="num">
                                      <p:cBhvr>
                                        <p:cTn id="16" dur="800" decel="100000" fill="hold"/>
                                        <p:tgtEl>
                                          <p:spTgt spid="4"/>
                                        </p:tgtEl>
                                        <p:attrNameLst>
                                          <p:attrName>style.rotation</p:attrName>
                                        </p:attrNameLst>
                                      </p:cBhvr>
                                      <p:tavLst>
                                        <p:tav tm="0">
                                          <p:val>
                                            <p:fltVal val="-90"/>
                                          </p:val>
                                        </p:tav>
                                        <p:tav tm="100000">
                                          <p:val>
                                            <p:fltVal val="0"/>
                                          </p:val>
                                        </p:tav>
                                      </p:tavLst>
                                    </p:anim>
                                    <p:anim calcmode="lin" valueType="num">
                                      <p:cBhvr>
                                        <p:cTn id="17" dur="800" decel="100000" fill="hold"/>
                                        <p:tgtEl>
                                          <p:spTgt spid="4"/>
                                        </p:tgtEl>
                                        <p:attrNameLst>
                                          <p:attrName>ppt_x</p:attrName>
                                        </p:attrNameLst>
                                      </p:cBhvr>
                                      <p:tavLst>
                                        <p:tav tm="0">
                                          <p:val>
                                            <p:strVal val="#ppt_x+0.4"/>
                                          </p:val>
                                        </p:tav>
                                        <p:tav tm="100000">
                                          <p:val>
                                            <p:strVal val="#ppt_x-0.05"/>
                                          </p:val>
                                        </p:tav>
                                      </p:tavLst>
                                    </p:anim>
                                    <p:anim calcmode="lin" valueType="num">
                                      <p:cBhvr>
                                        <p:cTn id="18" dur="800" decel="100000" fill="hold"/>
                                        <p:tgtEl>
                                          <p:spTgt spid="4"/>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6147"/>
                                        </p:tgtEl>
                                        <p:attrNameLst>
                                          <p:attrName>style.visibility</p:attrName>
                                        </p:attrNameLst>
                                      </p:cBhvr>
                                      <p:to>
                                        <p:strVal val="visible"/>
                                      </p:to>
                                    </p:set>
                                    <p:animEffect transition="in" filter="fade">
                                      <p:cBhvr>
                                        <p:cTn id="23" dur="800" decel="100000"/>
                                        <p:tgtEl>
                                          <p:spTgt spid="6147"/>
                                        </p:tgtEl>
                                      </p:cBhvr>
                                    </p:animEffect>
                                    <p:anim calcmode="lin" valueType="num">
                                      <p:cBhvr>
                                        <p:cTn id="24" dur="800" decel="100000" fill="hold"/>
                                        <p:tgtEl>
                                          <p:spTgt spid="6147"/>
                                        </p:tgtEl>
                                        <p:attrNameLst>
                                          <p:attrName>style.rotation</p:attrName>
                                        </p:attrNameLst>
                                      </p:cBhvr>
                                      <p:tavLst>
                                        <p:tav tm="0">
                                          <p:val>
                                            <p:fltVal val="-90"/>
                                          </p:val>
                                        </p:tav>
                                        <p:tav tm="100000">
                                          <p:val>
                                            <p:fltVal val="0"/>
                                          </p:val>
                                        </p:tav>
                                      </p:tavLst>
                                    </p:anim>
                                    <p:anim calcmode="lin" valueType="num">
                                      <p:cBhvr>
                                        <p:cTn id="25" dur="800" decel="100000" fill="hold"/>
                                        <p:tgtEl>
                                          <p:spTgt spid="6147"/>
                                        </p:tgtEl>
                                        <p:attrNameLst>
                                          <p:attrName>ppt_x</p:attrName>
                                        </p:attrNameLst>
                                      </p:cBhvr>
                                      <p:tavLst>
                                        <p:tav tm="0">
                                          <p:val>
                                            <p:strVal val="#ppt_x+0.4"/>
                                          </p:val>
                                        </p:tav>
                                        <p:tav tm="100000">
                                          <p:val>
                                            <p:strVal val="#ppt_x-0.05"/>
                                          </p:val>
                                        </p:tav>
                                      </p:tavLst>
                                    </p:anim>
                                    <p:anim calcmode="lin" valueType="num">
                                      <p:cBhvr>
                                        <p:cTn id="26" dur="800" decel="100000" fill="hold"/>
                                        <p:tgtEl>
                                          <p:spTgt spid="6147"/>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6147"/>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614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chref\Documents\Présentation smedi - olfa\2.jpg"/>
          <p:cNvPicPr>
            <a:picLocks noChangeAspect="1" noChangeArrowheads="1"/>
          </p:cNvPicPr>
          <p:nvPr/>
        </p:nvPicPr>
        <p:blipFill>
          <a:blip r:embed="rId2" cstate="print"/>
          <a:srcRect/>
          <a:stretch>
            <a:fillRect/>
          </a:stretch>
        </p:blipFill>
        <p:spPr bwMode="auto">
          <a:xfrm>
            <a:off x="-1624" y="0"/>
            <a:ext cx="9145656" cy="6858000"/>
          </a:xfrm>
          <a:prstGeom prst="rect">
            <a:avLst/>
          </a:prstGeom>
          <a:noFill/>
        </p:spPr>
      </p:pic>
      <p:pic>
        <p:nvPicPr>
          <p:cNvPr id="1027" name="Picture 3" descr="C:\Users\Achref\Desktop\LOGOS          SMEDI - SAFAR\logo seul.png"/>
          <p:cNvPicPr>
            <a:picLocks noChangeAspect="1" noChangeArrowheads="1"/>
          </p:cNvPicPr>
          <p:nvPr/>
        </p:nvPicPr>
        <p:blipFill>
          <a:blip r:embed="rId3" cstate="print"/>
          <a:srcRect/>
          <a:stretch>
            <a:fillRect/>
          </a:stretch>
        </p:blipFill>
        <p:spPr bwMode="auto">
          <a:xfrm>
            <a:off x="6929454" y="92049"/>
            <a:ext cx="2148251" cy="836621"/>
          </a:xfrm>
          <a:prstGeom prst="rect">
            <a:avLst/>
          </a:prstGeom>
          <a:ln>
            <a:noFill/>
          </a:ln>
          <a:effectLst>
            <a:outerShdw blurRad="292100" dist="139700" dir="2700000" algn="tl" rotWithShape="0">
              <a:srgbClr val="333333">
                <a:alpha val="65000"/>
              </a:srgbClr>
            </a:outerShdw>
          </a:effectLst>
        </p:spPr>
      </p:pic>
      <p:sp>
        <p:nvSpPr>
          <p:cNvPr id="8" name="Espace réservé du contenu 2"/>
          <p:cNvSpPr>
            <a:spLocks noGrp="1"/>
          </p:cNvSpPr>
          <p:nvPr>
            <p:ph idx="1"/>
          </p:nvPr>
        </p:nvSpPr>
        <p:spPr>
          <a:xfrm>
            <a:off x="71406" y="785794"/>
            <a:ext cx="7556500" cy="4144963"/>
          </a:xfrm>
        </p:spPr>
        <p:txBody>
          <a:bodyPr/>
          <a:lstStyle/>
          <a:p>
            <a:pPr eaLnBrk="1" hangingPunct="1">
              <a:buFont typeface="Wingdings" pitchFamily="2" charset="2"/>
              <a:buNone/>
            </a:pPr>
            <a:r>
              <a:rPr lang="fr-FR" sz="2400" dirty="0"/>
              <a:t>SMEDI assure quatre types d</a:t>
            </a:r>
            <a:r>
              <a:rPr lang="fr-FR" altLang="fr-FR" sz="2400" dirty="0"/>
              <a:t>’</a:t>
            </a:r>
            <a:r>
              <a:rPr lang="fr-FR" sz="2400" dirty="0"/>
              <a:t> activités</a:t>
            </a:r>
            <a:r>
              <a:rPr lang="fr-FR" dirty="0"/>
              <a:t>:</a:t>
            </a:r>
          </a:p>
        </p:txBody>
      </p:sp>
      <p:graphicFrame>
        <p:nvGraphicFramePr>
          <p:cNvPr id="7" name="Diagramme 6"/>
          <p:cNvGraphicFramePr/>
          <p:nvPr>
            <p:extLst>
              <p:ext uri="{D42A27DB-BD31-4B8C-83A1-F6EECF244321}">
                <p14:modId xmlns:p14="http://schemas.microsoft.com/office/powerpoint/2010/main" xmlns="" val="62059277"/>
              </p:ext>
            </p:extLst>
          </p:nvPr>
        </p:nvGraphicFramePr>
        <p:xfrm>
          <a:off x="928662" y="1643050"/>
          <a:ext cx="7358114" cy="40005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3196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ox(i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C:\Users\Administrateur\Desktop\photodune-8780345-doctor-s.jpg"/>
          <p:cNvPicPr>
            <a:picLocks noChangeAspect="1" noChangeArrowheads="1"/>
          </p:cNvPicPr>
          <p:nvPr/>
        </p:nvPicPr>
        <p:blipFill>
          <a:blip r:embed="rId2" cstate="print"/>
          <a:srcRect/>
          <a:stretch>
            <a:fillRect/>
          </a:stretch>
        </p:blipFill>
        <p:spPr bwMode="auto">
          <a:xfrm>
            <a:off x="7844334" y="0"/>
            <a:ext cx="1299666" cy="1772816"/>
          </a:xfrm>
          <a:prstGeom prst="rect">
            <a:avLst/>
          </a:prstGeom>
          <a:noFill/>
        </p:spPr>
      </p:pic>
      <p:pic>
        <p:nvPicPr>
          <p:cNvPr id="1036" name="Picture 12" descr="\\DELLSERVER\Smedi\Abderrahmen SMEDI\PIC SANTE\128\Cote d'Ivoire.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07212" y="4700635"/>
            <a:ext cx="292683" cy="194360"/>
          </a:xfrm>
          <a:prstGeom prst="rect">
            <a:avLst/>
          </a:prstGeom>
          <a:noFill/>
          <a:extLst>
            <a:ext uri="{909E8E84-426E-40DD-AFC4-6F175D3DCCD1}">
              <a14:hiddenFill xmlns:a14="http://schemas.microsoft.com/office/drawing/2010/main" xmlns="">
                <a:solidFill>
                  <a:srgbClr val="FFFFFF"/>
                </a:solidFill>
              </a14:hiddenFill>
            </a:ext>
          </a:extLst>
        </p:spPr>
      </p:pic>
      <p:pic>
        <p:nvPicPr>
          <p:cNvPr id="1041" name="Picture 17" descr="\\DELLSERVER\Smedi\Abderrahmen SMEDI\PIC SANTE\128\Mauritania.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319857" y="4127769"/>
            <a:ext cx="259127" cy="172077"/>
          </a:xfrm>
          <a:prstGeom prst="rect">
            <a:avLst/>
          </a:prstGeom>
          <a:noFill/>
          <a:extLst>
            <a:ext uri="{909E8E84-426E-40DD-AFC4-6F175D3DCCD1}">
              <a14:hiddenFill xmlns:a14="http://schemas.microsoft.com/office/drawing/2010/main" xmlns="">
                <a:solidFill>
                  <a:srgbClr val="FFFFFF"/>
                </a:solidFill>
              </a14:hiddenFill>
            </a:ext>
          </a:extLst>
        </p:spPr>
      </p:pic>
      <p:pic>
        <p:nvPicPr>
          <p:cNvPr id="1040" name="Picture 16" descr="\\DELLSERVER\Smedi\Abderrahmen SMEDI\PIC SANTE\128\Senegal.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133616" y="4404034"/>
            <a:ext cx="240304" cy="159577"/>
          </a:xfrm>
          <a:prstGeom prst="rect">
            <a:avLst/>
          </a:prstGeom>
          <a:noFill/>
          <a:extLst>
            <a:ext uri="{909E8E84-426E-40DD-AFC4-6F175D3DCCD1}">
              <a14:hiddenFill xmlns:a14="http://schemas.microsoft.com/office/drawing/2010/main" xmlns="">
                <a:solidFill>
                  <a:srgbClr val="FFFFFF"/>
                </a:solidFill>
              </a14:hiddenFill>
            </a:ext>
          </a:extLst>
        </p:spPr>
      </p:pic>
      <p:pic>
        <p:nvPicPr>
          <p:cNvPr id="1038" name="Picture 14" descr="\\DELLSERVER\Smedi\Abderrahmen SMEDI\PIC SANTE\128\Congo- Democratic Republic of the.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899146" y="5202555"/>
            <a:ext cx="265605" cy="176378"/>
          </a:xfrm>
          <a:prstGeom prst="rect">
            <a:avLst/>
          </a:prstGeom>
          <a:noFill/>
          <a:extLst>
            <a:ext uri="{909E8E84-426E-40DD-AFC4-6F175D3DCCD1}">
              <a14:hiddenFill xmlns:a14="http://schemas.microsoft.com/office/drawing/2010/main" xmlns="">
                <a:solidFill>
                  <a:srgbClr val="FFFFFF"/>
                </a:solidFill>
              </a14:hiddenFill>
            </a:ext>
          </a:extLst>
        </p:spPr>
      </p:pic>
      <p:pic>
        <p:nvPicPr>
          <p:cNvPr id="1039" name="Picture 15" descr="\\DELLSERVER\Smedi\Abderrahmen SMEDI\PIC SANTE\128\Togo.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828650" y="4687091"/>
            <a:ext cx="258343" cy="171556"/>
          </a:xfrm>
          <a:prstGeom prst="rect">
            <a:avLst/>
          </a:prstGeom>
          <a:noFill/>
          <a:extLst>
            <a:ext uri="{909E8E84-426E-40DD-AFC4-6F175D3DCCD1}">
              <a14:hiddenFill xmlns:a14="http://schemas.microsoft.com/office/drawing/2010/main" xmlns="">
                <a:solidFill>
                  <a:srgbClr val="FFFFFF"/>
                </a:solidFill>
              </a14:hiddenFill>
            </a:ext>
          </a:extLst>
        </p:spPr>
      </p:pic>
      <p:pic>
        <p:nvPicPr>
          <p:cNvPr id="1037" name="Picture 13" descr="\\DELLSERVER\Smedi\Abderrahmen SMEDI\PIC SANTE\128\Mali.pn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4699479" y="4230148"/>
            <a:ext cx="258343" cy="171556"/>
          </a:xfrm>
          <a:prstGeom prst="rect">
            <a:avLst/>
          </a:prstGeom>
          <a:noFill/>
          <a:extLst>
            <a:ext uri="{909E8E84-426E-40DD-AFC4-6F175D3DCCD1}">
              <a14:hiddenFill xmlns:a14="http://schemas.microsoft.com/office/drawing/2010/main" xmlns="">
                <a:solidFill>
                  <a:srgbClr val="FFFFFF"/>
                </a:solidFill>
              </a14:hiddenFill>
            </a:ext>
          </a:extLst>
        </p:spPr>
      </p:pic>
      <p:pic>
        <p:nvPicPr>
          <p:cNvPr id="1035" name="Picture 11" descr="\\DELLSERVER\Smedi\Abderrahmen SMEDI\PIC SANTE\128\Burkina Faso.pn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4641968" y="4472019"/>
            <a:ext cx="315854" cy="209747"/>
          </a:xfrm>
          <a:prstGeom prst="rect">
            <a:avLst/>
          </a:prstGeom>
          <a:noFill/>
          <a:extLst>
            <a:ext uri="{909E8E84-426E-40DD-AFC4-6F175D3DCCD1}">
              <a14:hiddenFill xmlns:a14="http://schemas.microsoft.com/office/drawing/2010/main" xmlns="">
                <a:solidFill>
                  <a:srgbClr val="FFFFFF"/>
                </a:solidFill>
              </a14:hiddenFill>
            </a:ext>
          </a:extLst>
        </p:spPr>
      </p:pic>
      <p:pic>
        <p:nvPicPr>
          <p:cNvPr id="1034" name="Picture 10" descr="\\DELLSERVER\Smedi\Abderrahmen SMEDI\PIC SANTE\128\Cameroon.png"/>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5371803" y="4823021"/>
            <a:ext cx="330586" cy="219530"/>
          </a:xfrm>
          <a:prstGeom prst="rect">
            <a:avLst/>
          </a:prstGeom>
          <a:noFill/>
          <a:extLst>
            <a:ext uri="{909E8E84-426E-40DD-AFC4-6F175D3DCCD1}">
              <a14:hiddenFill xmlns:a14="http://schemas.microsoft.com/office/drawing/2010/main" xmlns="">
                <a:solidFill>
                  <a:srgbClr val="FFFFFF"/>
                </a:solidFill>
              </a14:hiddenFill>
            </a:ext>
          </a:extLst>
        </p:spPr>
      </p:pic>
      <p:pic>
        <p:nvPicPr>
          <p:cNvPr id="1033" name="Picture 9" descr="C:\Users\ACER PC\Desktop\drapeau_france.png"/>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5001762" y="2506696"/>
            <a:ext cx="602084" cy="602084"/>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DELLSERVER\Smedi\Abderrahmen SMEDI\PIC SANTE\128\Gabon.png"/>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5395054" y="5042930"/>
            <a:ext cx="550668" cy="365678"/>
          </a:xfrm>
          <a:prstGeom prst="rect">
            <a:avLst/>
          </a:prstGeom>
          <a:noFill/>
          <a:extLst>
            <a:ext uri="{909E8E84-426E-40DD-AFC4-6F175D3DCCD1}">
              <a14:hiddenFill xmlns:a14="http://schemas.microsoft.com/office/drawing/2010/main" xmlns="">
                <a:solidFill>
                  <a:srgbClr val="FFFFFF"/>
                </a:solidFill>
              </a14:hiddenFill>
            </a:ext>
          </a:extLst>
        </p:spPr>
      </p:pic>
      <p:pic>
        <p:nvPicPr>
          <p:cNvPr id="1031" name="Picture 7" descr="\\DELLSERVER\Smedi\Abderrahmen SMEDI\PIC SANTE\128\Chad.png"/>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5558579" y="4213808"/>
            <a:ext cx="526762" cy="349803"/>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Users\ACER PC\Desktop\MAPS AFRIQUE.png"/>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3608979" y="1602296"/>
            <a:ext cx="5535021" cy="52557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1029" name="Picture 5" descr="C:\Users\ACER PC\Desktop\africa-map-gloss1.png"/>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3707934" y="3048827"/>
            <a:ext cx="4228052" cy="4001549"/>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6"/>
          <p:cNvSpPr/>
          <p:nvPr/>
        </p:nvSpPr>
        <p:spPr>
          <a:xfrm>
            <a:off x="119419" y="2229267"/>
            <a:ext cx="1704313" cy="400110"/>
          </a:xfrm>
          <a:prstGeom prst="rect">
            <a:avLst/>
          </a:prstGeom>
        </p:spPr>
        <p:txBody>
          <a:bodyPr wrap="none">
            <a:spAutoFit/>
          </a:bodyPr>
          <a:lstStyle/>
          <a:p>
            <a:pPr marL="342900" indent="-342900">
              <a:buFont typeface="Wingdings" pitchFamily="2" charset="2"/>
              <a:buChar char="ü"/>
            </a:pPr>
            <a:r>
              <a:rPr lang="fr-FR" sz="2000" b="1" i="0" dirty="0">
                <a:solidFill>
                  <a:srgbClr val="FF0000"/>
                </a:solidFill>
                <a:latin typeface="Century Gothic" pitchFamily="34" charset="0"/>
              </a:rPr>
              <a:t> Filiales :  </a:t>
            </a:r>
            <a:endParaRPr lang="fr-FR" sz="2000" b="1" dirty="0"/>
          </a:p>
        </p:txBody>
      </p:sp>
      <p:sp>
        <p:nvSpPr>
          <p:cNvPr id="8" name="Rectangle 7"/>
          <p:cNvSpPr/>
          <p:nvPr/>
        </p:nvSpPr>
        <p:spPr>
          <a:xfrm>
            <a:off x="119419" y="4030093"/>
            <a:ext cx="2566728" cy="400110"/>
          </a:xfrm>
          <a:prstGeom prst="rect">
            <a:avLst/>
          </a:prstGeom>
        </p:spPr>
        <p:txBody>
          <a:bodyPr wrap="none">
            <a:spAutoFit/>
          </a:bodyPr>
          <a:lstStyle/>
          <a:p>
            <a:pPr marL="342900" indent="-342900">
              <a:buFont typeface="Wingdings" pitchFamily="2" charset="2"/>
              <a:buChar char="ü"/>
            </a:pPr>
            <a:r>
              <a:rPr lang="fr-FR" sz="2000" b="1" i="0" dirty="0">
                <a:solidFill>
                  <a:srgbClr val="FF0000"/>
                </a:solidFill>
                <a:latin typeface="Century Gothic" pitchFamily="34" charset="0"/>
              </a:rPr>
              <a:t> Représentants : </a:t>
            </a:r>
          </a:p>
        </p:txBody>
      </p:sp>
      <p:sp>
        <p:nvSpPr>
          <p:cNvPr id="9" name="TextBox 8"/>
          <p:cNvSpPr txBox="1"/>
          <p:nvPr/>
        </p:nvSpPr>
        <p:spPr>
          <a:xfrm>
            <a:off x="1224793" y="2606402"/>
            <a:ext cx="1035861" cy="400110"/>
          </a:xfrm>
          <a:prstGeom prst="rect">
            <a:avLst/>
          </a:prstGeom>
          <a:noFill/>
        </p:spPr>
        <p:txBody>
          <a:bodyPr wrap="none" rtlCol="0">
            <a:spAutoFit/>
          </a:bodyPr>
          <a:lstStyle/>
          <a:p>
            <a:r>
              <a:rPr lang="fr-FR" sz="2000" b="1" i="0" dirty="0">
                <a:latin typeface="Century Gothic" pitchFamily="34" charset="0"/>
              </a:rPr>
              <a:t>TCHAD</a:t>
            </a:r>
          </a:p>
        </p:txBody>
      </p:sp>
      <p:sp>
        <p:nvSpPr>
          <p:cNvPr id="20" name="TextBox 19"/>
          <p:cNvSpPr txBox="1"/>
          <p:nvPr/>
        </p:nvSpPr>
        <p:spPr>
          <a:xfrm>
            <a:off x="1226191" y="3060806"/>
            <a:ext cx="1141659" cy="400110"/>
          </a:xfrm>
          <a:prstGeom prst="rect">
            <a:avLst/>
          </a:prstGeom>
          <a:noFill/>
        </p:spPr>
        <p:txBody>
          <a:bodyPr wrap="none" rtlCol="0">
            <a:spAutoFit/>
          </a:bodyPr>
          <a:lstStyle/>
          <a:p>
            <a:r>
              <a:rPr lang="fr-FR" sz="2000" b="1" i="0" dirty="0">
                <a:latin typeface="Century Gothic" pitchFamily="34" charset="0"/>
              </a:rPr>
              <a:t>GABON</a:t>
            </a:r>
          </a:p>
        </p:txBody>
      </p:sp>
      <p:sp>
        <p:nvSpPr>
          <p:cNvPr id="21" name="TextBox 20"/>
          <p:cNvSpPr txBox="1"/>
          <p:nvPr/>
        </p:nvSpPr>
        <p:spPr>
          <a:xfrm>
            <a:off x="1241571" y="3493531"/>
            <a:ext cx="1168910" cy="400110"/>
          </a:xfrm>
          <a:prstGeom prst="rect">
            <a:avLst/>
          </a:prstGeom>
          <a:noFill/>
        </p:spPr>
        <p:txBody>
          <a:bodyPr wrap="none" rtlCol="0">
            <a:spAutoFit/>
          </a:bodyPr>
          <a:lstStyle/>
          <a:p>
            <a:r>
              <a:rPr lang="fr-FR" sz="2000" b="1" i="0" dirty="0">
                <a:latin typeface="Century Gothic" pitchFamily="34" charset="0"/>
              </a:rPr>
              <a:t>FRANCE</a:t>
            </a:r>
          </a:p>
        </p:txBody>
      </p:sp>
      <p:sp>
        <p:nvSpPr>
          <p:cNvPr id="22" name="TextBox 21"/>
          <p:cNvSpPr txBox="1"/>
          <p:nvPr/>
        </p:nvSpPr>
        <p:spPr>
          <a:xfrm>
            <a:off x="1308095" y="4367742"/>
            <a:ext cx="1215397" cy="307777"/>
          </a:xfrm>
          <a:prstGeom prst="rect">
            <a:avLst/>
          </a:prstGeom>
          <a:noFill/>
        </p:spPr>
        <p:txBody>
          <a:bodyPr wrap="none" rtlCol="0">
            <a:spAutoFit/>
          </a:bodyPr>
          <a:lstStyle/>
          <a:p>
            <a:r>
              <a:rPr lang="fr-FR" sz="1400" b="1" i="0" dirty="0">
                <a:latin typeface="Century Gothic" pitchFamily="34" charset="0"/>
              </a:rPr>
              <a:t>CAMEROUN</a:t>
            </a:r>
          </a:p>
        </p:txBody>
      </p:sp>
      <p:sp>
        <p:nvSpPr>
          <p:cNvPr id="23" name="TextBox 22"/>
          <p:cNvSpPr txBox="1"/>
          <p:nvPr/>
        </p:nvSpPr>
        <p:spPr>
          <a:xfrm>
            <a:off x="1307508" y="4648210"/>
            <a:ext cx="1447832" cy="307777"/>
          </a:xfrm>
          <a:prstGeom prst="rect">
            <a:avLst/>
          </a:prstGeom>
          <a:noFill/>
        </p:spPr>
        <p:txBody>
          <a:bodyPr wrap="none" rtlCol="0">
            <a:spAutoFit/>
          </a:bodyPr>
          <a:lstStyle/>
          <a:p>
            <a:r>
              <a:rPr lang="fr-FR" sz="1400" b="1" i="0" dirty="0">
                <a:latin typeface="Century Gothic" pitchFamily="34" charset="0"/>
              </a:rPr>
              <a:t>BURKINA FASO</a:t>
            </a:r>
          </a:p>
        </p:txBody>
      </p:sp>
      <p:sp>
        <p:nvSpPr>
          <p:cNvPr id="24" name="TextBox 23"/>
          <p:cNvSpPr txBox="1"/>
          <p:nvPr/>
        </p:nvSpPr>
        <p:spPr>
          <a:xfrm>
            <a:off x="1305801" y="4956883"/>
            <a:ext cx="1439818" cy="307777"/>
          </a:xfrm>
          <a:prstGeom prst="rect">
            <a:avLst/>
          </a:prstGeom>
          <a:noFill/>
        </p:spPr>
        <p:txBody>
          <a:bodyPr wrap="none" rtlCol="0">
            <a:spAutoFit/>
          </a:bodyPr>
          <a:lstStyle/>
          <a:p>
            <a:r>
              <a:rPr lang="fr-FR" sz="1400" b="1" i="0" dirty="0">
                <a:latin typeface="Century Gothic" pitchFamily="34" charset="0"/>
              </a:rPr>
              <a:t>COTE D’IVOIRE</a:t>
            </a:r>
          </a:p>
        </p:txBody>
      </p:sp>
      <p:sp>
        <p:nvSpPr>
          <p:cNvPr id="25" name="TextBox 24"/>
          <p:cNvSpPr txBox="1"/>
          <p:nvPr/>
        </p:nvSpPr>
        <p:spPr>
          <a:xfrm>
            <a:off x="1307508" y="5264142"/>
            <a:ext cx="607859" cy="307777"/>
          </a:xfrm>
          <a:prstGeom prst="rect">
            <a:avLst/>
          </a:prstGeom>
          <a:noFill/>
        </p:spPr>
        <p:txBody>
          <a:bodyPr wrap="none" rtlCol="0">
            <a:spAutoFit/>
          </a:bodyPr>
          <a:lstStyle/>
          <a:p>
            <a:r>
              <a:rPr lang="fr-FR" sz="1400" b="1" i="0" dirty="0">
                <a:latin typeface="Century Gothic" pitchFamily="34" charset="0"/>
              </a:rPr>
              <a:t>MALI</a:t>
            </a:r>
          </a:p>
        </p:txBody>
      </p:sp>
      <p:sp>
        <p:nvSpPr>
          <p:cNvPr id="26" name="TextBox 25"/>
          <p:cNvSpPr txBox="1"/>
          <p:nvPr/>
        </p:nvSpPr>
        <p:spPr>
          <a:xfrm>
            <a:off x="1299119" y="5563584"/>
            <a:ext cx="1327608" cy="307777"/>
          </a:xfrm>
          <a:prstGeom prst="rect">
            <a:avLst/>
          </a:prstGeom>
          <a:noFill/>
        </p:spPr>
        <p:txBody>
          <a:bodyPr wrap="none" rtlCol="0">
            <a:spAutoFit/>
          </a:bodyPr>
          <a:lstStyle/>
          <a:p>
            <a:r>
              <a:rPr lang="fr-FR" sz="1400" b="1" i="0" dirty="0">
                <a:latin typeface="Century Gothic" pitchFamily="34" charset="0"/>
              </a:rPr>
              <a:t>CONGO RDC</a:t>
            </a:r>
          </a:p>
        </p:txBody>
      </p:sp>
      <p:sp>
        <p:nvSpPr>
          <p:cNvPr id="27" name="TextBox 26"/>
          <p:cNvSpPr txBox="1"/>
          <p:nvPr/>
        </p:nvSpPr>
        <p:spPr>
          <a:xfrm>
            <a:off x="1308977" y="5888193"/>
            <a:ext cx="712054" cy="307777"/>
          </a:xfrm>
          <a:prstGeom prst="rect">
            <a:avLst/>
          </a:prstGeom>
          <a:noFill/>
        </p:spPr>
        <p:txBody>
          <a:bodyPr wrap="none" rtlCol="0">
            <a:spAutoFit/>
          </a:bodyPr>
          <a:lstStyle/>
          <a:p>
            <a:r>
              <a:rPr lang="fr-FR" sz="1400" b="1" i="0" dirty="0">
                <a:latin typeface="Century Gothic" pitchFamily="34" charset="0"/>
              </a:rPr>
              <a:t>TOGO</a:t>
            </a:r>
          </a:p>
        </p:txBody>
      </p:sp>
      <p:sp>
        <p:nvSpPr>
          <p:cNvPr id="29" name="TextBox 28"/>
          <p:cNvSpPr txBox="1"/>
          <p:nvPr/>
        </p:nvSpPr>
        <p:spPr>
          <a:xfrm>
            <a:off x="1310375" y="6183206"/>
            <a:ext cx="958917" cy="307777"/>
          </a:xfrm>
          <a:prstGeom prst="rect">
            <a:avLst/>
          </a:prstGeom>
          <a:noFill/>
        </p:spPr>
        <p:txBody>
          <a:bodyPr wrap="none" rtlCol="0">
            <a:spAutoFit/>
          </a:bodyPr>
          <a:lstStyle/>
          <a:p>
            <a:r>
              <a:rPr lang="fr-FR" sz="1400" b="1" i="0" dirty="0">
                <a:latin typeface="Century Gothic" pitchFamily="34" charset="0"/>
              </a:rPr>
              <a:t>SENEGAL</a:t>
            </a:r>
          </a:p>
        </p:txBody>
      </p:sp>
      <p:sp>
        <p:nvSpPr>
          <p:cNvPr id="30" name="TextBox 29"/>
          <p:cNvSpPr txBox="1"/>
          <p:nvPr/>
        </p:nvSpPr>
        <p:spPr>
          <a:xfrm>
            <a:off x="1302328" y="6489494"/>
            <a:ext cx="1233030" cy="307777"/>
          </a:xfrm>
          <a:prstGeom prst="rect">
            <a:avLst/>
          </a:prstGeom>
          <a:noFill/>
        </p:spPr>
        <p:txBody>
          <a:bodyPr wrap="none" rtlCol="0">
            <a:spAutoFit/>
          </a:bodyPr>
          <a:lstStyle/>
          <a:p>
            <a:r>
              <a:rPr lang="fr-FR" sz="1400" b="1" i="0" dirty="0">
                <a:latin typeface="Century Gothic" pitchFamily="34" charset="0"/>
              </a:rPr>
              <a:t>MAURITANIE</a:t>
            </a:r>
          </a:p>
        </p:txBody>
      </p:sp>
      <p:pic>
        <p:nvPicPr>
          <p:cNvPr id="1042" name="Picture 18" descr="C:\Users\ACER PC\Desktop\carte-drapeaux-france.png"/>
          <p:cNvPicPr>
            <a:picLocks noChangeAspect="1" noChangeArrowheads="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4688475" y="2537679"/>
            <a:ext cx="666550" cy="604658"/>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C:\Users\Administrateur\Desktop\drapeau-algerie.jpg"/>
          <p:cNvPicPr>
            <a:picLocks noChangeAspect="1" noChangeArrowheads="1"/>
          </p:cNvPicPr>
          <p:nvPr/>
        </p:nvPicPr>
        <p:blipFill>
          <a:blip r:embed="rId17" cstate="print"/>
          <a:srcRect/>
          <a:stretch>
            <a:fillRect/>
          </a:stretch>
        </p:blipFill>
        <p:spPr bwMode="auto">
          <a:xfrm>
            <a:off x="4918700" y="3598614"/>
            <a:ext cx="428234" cy="285489"/>
          </a:xfrm>
          <a:prstGeom prst="rect">
            <a:avLst/>
          </a:prstGeom>
          <a:noFill/>
        </p:spPr>
      </p:pic>
      <p:pic>
        <p:nvPicPr>
          <p:cNvPr id="2" name="Picture 3" descr="C:\Users\Administrateur\Desktop\498asudan.jpg"/>
          <p:cNvPicPr>
            <a:picLocks noChangeAspect="1" noChangeArrowheads="1"/>
          </p:cNvPicPr>
          <p:nvPr/>
        </p:nvPicPr>
        <p:blipFill>
          <a:blip r:embed="rId18" cstate="print"/>
          <a:srcRect/>
          <a:stretch>
            <a:fillRect/>
          </a:stretch>
        </p:blipFill>
        <p:spPr bwMode="auto">
          <a:xfrm>
            <a:off x="6156820" y="4352401"/>
            <a:ext cx="391626" cy="244766"/>
          </a:xfrm>
          <a:prstGeom prst="rect">
            <a:avLst/>
          </a:prstGeom>
          <a:noFill/>
        </p:spPr>
      </p:pic>
      <p:sp>
        <p:nvSpPr>
          <p:cNvPr id="32" name="TextBox 21"/>
          <p:cNvSpPr txBox="1"/>
          <p:nvPr/>
        </p:nvSpPr>
        <p:spPr>
          <a:xfrm>
            <a:off x="3087959" y="5979826"/>
            <a:ext cx="886781" cy="307777"/>
          </a:xfrm>
          <a:prstGeom prst="rect">
            <a:avLst/>
          </a:prstGeom>
          <a:noFill/>
        </p:spPr>
        <p:txBody>
          <a:bodyPr wrap="none" rtlCol="0">
            <a:spAutoFit/>
          </a:bodyPr>
          <a:lstStyle/>
          <a:p>
            <a:r>
              <a:rPr lang="fr-FR" sz="1400" b="1" i="0" dirty="0">
                <a:latin typeface="Century Gothic" pitchFamily="34" charset="0"/>
              </a:rPr>
              <a:t>ALGERIE</a:t>
            </a:r>
          </a:p>
        </p:txBody>
      </p:sp>
      <p:sp>
        <p:nvSpPr>
          <p:cNvPr id="33" name="TextBox 21"/>
          <p:cNvSpPr txBox="1"/>
          <p:nvPr/>
        </p:nvSpPr>
        <p:spPr>
          <a:xfrm>
            <a:off x="3072579" y="6367118"/>
            <a:ext cx="934871" cy="307777"/>
          </a:xfrm>
          <a:prstGeom prst="rect">
            <a:avLst/>
          </a:prstGeom>
          <a:noFill/>
        </p:spPr>
        <p:txBody>
          <a:bodyPr wrap="none" rtlCol="0">
            <a:spAutoFit/>
          </a:bodyPr>
          <a:lstStyle/>
          <a:p>
            <a:r>
              <a:rPr lang="fr-FR" sz="1400" b="1" i="0" dirty="0">
                <a:latin typeface="Century Gothic" pitchFamily="34" charset="0"/>
              </a:rPr>
              <a:t>SOUDAN</a:t>
            </a:r>
          </a:p>
        </p:txBody>
      </p:sp>
      <p:pic>
        <p:nvPicPr>
          <p:cNvPr id="34" name="Picture 3" descr="C:\Users\Achref\Desktop\LOGOS          SMEDI - SAFAR\logo seul.png"/>
          <p:cNvPicPr>
            <a:picLocks noChangeAspect="1" noChangeArrowheads="1"/>
          </p:cNvPicPr>
          <p:nvPr/>
        </p:nvPicPr>
        <p:blipFill>
          <a:blip r:embed="rId19" cstate="print"/>
          <a:srcRect/>
          <a:stretch>
            <a:fillRect/>
          </a:stretch>
        </p:blipFill>
        <p:spPr bwMode="auto">
          <a:xfrm>
            <a:off x="467544" y="188640"/>
            <a:ext cx="3600400" cy="14021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1843539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4.72222E-6 1.78811E-6 L -0.51042 -0.29031 " pathEditMode="relative" rAng="0" ptsTypes="AA">
                                      <p:cBhvr>
                                        <p:cTn id="6" dur="2000" fill="hold"/>
                                        <p:tgtEl>
                                          <p:spTgt spid="1032"/>
                                        </p:tgtEl>
                                        <p:attrNameLst>
                                          <p:attrName>ppt_x</p:attrName>
                                          <p:attrName>ppt_y</p:attrName>
                                        </p:attrNameLst>
                                      </p:cBhvr>
                                      <p:rCtr x="-25521" y="-14527"/>
                                    </p:animMotion>
                                  </p:childTnLst>
                                </p:cTn>
                              </p:par>
                              <p:par>
                                <p:cTn id="7" presetID="42" presetClass="path" presetSubtype="0" accel="50000" decel="50000" fill="hold" nodeType="withEffect">
                                  <p:stCondLst>
                                    <p:cond delay="0"/>
                                  </p:stCondLst>
                                  <p:childTnLst>
                                    <p:animMotion origin="layout" path="M 0.00087 -8.0731E-7 L -0.52743 -0.23294 " pathEditMode="relative" rAng="0" ptsTypes="AA">
                                      <p:cBhvr>
                                        <p:cTn id="8" dur="2000" fill="hold"/>
                                        <p:tgtEl>
                                          <p:spTgt spid="1031"/>
                                        </p:tgtEl>
                                        <p:attrNameLst>
                                          <p:attrName>ppt_x</p:attrName>
                                          <p:attrName>ppt_y</p:attrName>
                                        </p:attrNameLst>
                                      </p:cBhvr>
                                      <p:rCtr x="-26424" y="-11659"/>
                                    </p:animMotion>
                                  </p:childTnLst>
                                </p:cTn>
                              </p:par>
                            </p:childTnLst>
                          </p:cTn>
                        </p:par>
                        <p:par>
                          <p:cTn id="9" fill="hold">
                            <p:stCondLst>
                              <p:cond delay="2000"/>
                            </p:stCondLst>
                            <p:childTnLst>
                              <p:par>
                                <p:cTn id="10" presetID="42" presetClass="path" presetSubtype="0" accel="50000" decel="50000" fill="hold" nodeType="afterEffect">
                                  <p:stCondLst>
                                    <p:cond delay="0"/>
                                  </p:stCondLst>
                                  <p:childTnLst>
                                    <p:animMotion origin="layout" path="M -0.02673 0.00601 L -0.47101 0.13647 " pathEditMode="relative" rAng="0" ptsTypes="AA">
                                      <p:cBhvr>
                                        <p:cTn id="11" dur="2000" fill="hold"/>
                                        <p:tgtEl>
                                          <p:spTgt spid="1033"/>
                                        </p:tgtEl>
                                        <p:attrNameLst>
                                          <p:attrName>ppt_x</p:attrName>
                                          <p:attrName>ppt_y</p:attrName>
                                        </p:attrNameLst>
                                      </p:cBhvr>
                                      <p:rCtr x="-22222" y="6523"/>
                                    </p:animMotion>
                                  </p:childTnLst>
                                </p:cTn>
                              </p:par>
                            </p:childTnLst>
                          </p:cTn>
                        </p:par>
                        <p:par>
                          <p:cTn id="12" fill="hold">
                            <p:stCondLst>
                              <p:cond delay="4000"/>
                            </p:stCondLst>
                            <p:childTnLst>
                              <p:par>
                                <p:cTn id="13" presetID="16" presetClass="entr" presetSubtype="21" fill="hold" grpId="0" nodeType="afterEffect">
                                  <p:stCondLst>
                                    <p:cond delay="100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par>
                          <p:cTn id="16" fill="hold">
                            <p:stCondLst>
                              <p:cond delay="5500"/>
                            </p:stCondLst>
                            <p:childTnLst>
                              <p:par>
                                <p:cTn id="17" presetID="42" presetClass="path" presetSubtype="0" accel="50000" decel="50000" fill="hold" nodeType="afterEffect">
                                  <p:stCondLst>
                                    <p:cond delay="0"/>
                                  </p:stCondLst>
                                  <p:childTnLst>
                                    <p:animMotion origin="layout" path="M 4.44444E-6 -3.85612E-6 L -0.4908 -0.06407 " pathEditMode="relative" rAng="0" ptsTypes="AA">
                                      <p:cBhvr>
                                        <p:cTn id="18" dur="1000" fill="hold"/>
                                        <p:tgtEl>
                                          <p:spTgt spid="1034"/>
                                        </p:tgtEl>
                                        <p:attrNameLst>
                                          <p:attrName>ppt_x</p:attrName>
                                          <p:attrName>ppt_y</p:attrName>
                                        </p:attrNameLst>
                                      </p:cBhvr>
                                      <p:rCtr x="-24549" y="-3215"/>
                                    </p:animMotion>
                                  </p:childTnLst>
                                </p:cTn>
                              </p:par>
                            </p:childTnLst>
                          </p:cTn>
                        </p:par>
                        <p:par>
                          <p:cTn id="19" fill="hold">
                            <p:stCondLst>
                              <p:cond delay="6500"/>
                            </p:stCondLst>
                            <p:childTnLst>
                              <p:par>
                                <p:cTn id="20" presetID="16" presetClass="entr" presetSubtype="21"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par>
                          <p:cTn id="23" fill="hold">
                            <p:stCondLst>
                              <p:cond delay="7000"/>
                            </p:stCondLst>
                            <p:childTnLst>
                              <p:par>
                                <p:cTn id="24" presetID="42" presetClass="path" presetSubtype="0" accel="50000" decel="50000" fill="hold" nodeType="afterEffect">
                                  <p:stCondLst>
                                    <p:cond delay="0"/>
                                  </p:stCondLst>
                                  <p:childTnLst>
                                    <p:animMotion origin="layout" path="M 3.05556E-6 -2.1374E-6 L -0.41181 0.02892 " pathEditMode="relative" rAng="0" ptsTypes="AA">
                                      <p:cBhvr>
                                        <p:cTn id="25" dur="1000" fill="hold"/>
                                        <p:tgtEl>
                                          <p:spTgt spid="1035"/>
                                        </p:tgtEl>
                                        <p:attrNameLst>
                                          <p:attrName>ppt_x</p:attrName>
                                          <p:attrName>ppt_y</p:attrName>
                                        </p:attrNameLst>
                                      </p:cBhvr>
                                      <p:rCtr x="-20590" y="1434"/>
                                    </p:animMotion>
                                  </p:childTnLst>
                                </p:cTn>
                              </p:par>
                            </p:childTnLst>
                          </p:cTn>
                        </p:par>
                        <p:par>
                          <p:cTn id="26" fill="hold">
                            <p:stCondLst>
                              <p:cond delay="8000"/>
                            </p:stCondLst>
                            <p:childTnLst>
                              <p:par>
                                <p:cTn id="27" presetID="16" presetClass="entr" presetSubtype="21"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barn(inVertical)">
                                      <p:cBhvr>
                                        <p:cTn id="29" dur="500"/>
                                        <p:tgtEl>
                                          <p:spTgt spid="24"/>
                                        </p:tgtEl>
                                      </p:cBhvr>
                                    </p:animEffect>
                                  </p:childTnLst>
                                </p:cTn>
                              </p:par>
                            </p:childTnLst>
                          </p:cTn>
                        </p:par>
                        <p:par>
                          <p:cTn id="30" fill="hold">
                            <p:stCondLst>
                              <p:cond delay="8500"/>
                            </p:stCondLst>
                            <p:childTnLst>
                              <p:par>
                                <p:cTn id="31" presetID="42" presetClass="path" presetSubtype="0" accel="50000" decel="50000" fill="hold" nodeType="afterEffect">
                                  <p:stCondLst>
                                    <p:cond delay="0"/>
                                  </p:stCondLst>
                                  <p:childTnLst>
                                    <p:animMotion origin="layout" path="M -4.16667E-6 -1.58455E-6 L -0.39548 0.04118 " pathEditMode="relative" rAng="0" ptsTypes="AA">
                                      <p:cBhvr>
                                        <p:cTn id="32" dur="1000" fill="hold"/>
                                        <p:tgtEl>
                                          <p:spTgt spid="1036"/>
                                        </p:tgtEl>
                                        <p:attrNameLst>
                                          <p:attrName>ppt_x</p:attrName>
                                          <p:attrName>ppt_y</p:attrName>
                                        </p:attrNameLst>
                                      </p:cBhvr>
                                      <p:rCtr x="-19774" y="2059"/>
                                    </p:animMotion>
                                  </p:childTnLst>
                                </p:cTn>
                              </p:par>
                            </p:childTnLst>
                          </p:cTn>
                        </p:par>
                        <p:par>
                          <p:cTn id="33" fill="hold">
                            <p:stCondLst>
                              <p:cond delay="9500"/>
                            </p:stCondLst>
                            <p:childTnLst>
                              <p:par>
                                <p:cTn id="34" presetID="16" presetClass="entr" presetSubtype="21"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barn(inVertical)">
                                      <p:cBhvr>
                                        <p:cTn id="36" dur="500"/>
                                        <p:tgtEl>
                                          <p:spTgt spid="25"/>
                                        </p:tgtEl>
                                      </p:cBhvr>
                                    </p:animEffect>
                                  </p:childTnLst>
                                </p:cTn>
                              </p:par>
                            </p:childTnLst>
                          </p:cTn>
                        </p:par>
                        <p:par>
                          <p:cTn id="37" fill="hold">
                            <p:stCondLst>
                              <p:cond delay="10000"/>
                            </p:stCondLst>
                            <p:childTnLst>
                              <p:par>
                                <p:cTn id="38" presetID="42" presetClass="path" presetSubtype="0" accel="50000" decel="50000" fill="hold" nodeType="afterEffect">
                                  <p:stCondLst>
                                    <p:cond delay="0"/>
                                  </p:stCondLst>
                                  <p:childTnLst>
                                    <p:animMotion origin="layout" path="M -1.38889E-6 -1.36942E-6 L -0.41267 0.15499 " pathEditMode="relative" rAng="0" ptsTypes="AA">
                                      <p:cBhvr>
                                        <p:cTn id="39" dur="1000" fill="hold"/>
                                        <p:tgtEl>
                                          <p:spTgt spid="1037"/>
                                        </p:tgtEl>
                                        <p:attrNameLst>
                                          <p:attrName>ppt_x</p:attrName>
                                          <p:attrName>ppt_y</p:attrName>
                                        </p:attrNameLst>
                                      </p:cBhvr>
                                      <p:rCtr x="-20642" y="7749"/>
                                    </p:animMotion>
                                  </p:childTnLst>
                                </p:cTn>
                              </p:par>
                            </p:childTnLst>
                          </p:cTn>
                        </p:par>
                        <p:par>
                          <p:cTn id="40" fill="hold">
                            <p:stCondLst>
                              <p:cond delay="11000"/>
                            </p:stCondLst>
                            <p:childTnLst>
                              <p:par>
                                <p:cTn id="41" presetID="16" presetClass="entr" presetSubtype="21"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barn(inVertical)">
                                      <p:cBhvr>
                                        <p:cTn id="43" dur="500"/>
                                        <p:tgtEl>
                                          <p:spTgt spid="26"/>
                                        </p:tgtEl>
                                      </p:cBhvr>
                                    </p:animEffect>
                                  </p:childTnLst>
                                </p:cTn>
                              </p:par>
                            </p:childTnLst>
                          </p:cTn>
                        </p:par>
                        <p:par>
                          <p:cTn id="44" fill="hold">
                            <p:stCondLst>
                              <p:cond delay="11500"/>
                            </p:stCondLst>
                            <p:childTnLst>
                              <p:par>
                                <p:cTn id="45" presetID="42" presetClass="path" presetSubtype="0" accel="50000" decel="50000" fill="hold" nodeType="afterEffect">
                                  <p:stCondLst>
                                    <p:cond delay="0"/>
                                  </p:stCondLst>
                                  <p:childTnLst>
                                    <p:animMotion origin="layout" path="M 1.38889E-6 -1.04557E-6 L -0.54583 0.062 " pathEditMode="relative" rAng="0" ptsTypes="AA">
                                      <p:cBhvr>
                                        <p:cTn id="46" dur="1000" fill="hold"/>
                                        <p:tgtEl>
                                          <p:spTgt spid="1038"/>
                                        </p:tgtEl>
                                        <p:attrNameLst>
                                          <p:attrName>ppt_x</p:attrName>
                                          <p:attrName>ppt_y</p:attrName>
                                        </p:attrNameLst>
                                      </p:cBhvr>
                                      <p:rCtr x="-27292" y="3100"/>
                                    </p:animMotion>
                                  </p:childTnLst>
                                </p:cTn>
                              </p:par>
                            </p:childTnLst>
                          </p:cTn>
                        </p:par>
                        <p:par>
                          <p:cTn id="47" fill="hold">
                            <p:stCondLst>
                              <p:cond delay="12500"/>
                            </p:stCondLst>
                            <p:childTnLst>
                              <p:par>
                                <p:cTn id="48" presetID="16" presetClass="entr" presetSubtype="21" fill="hold" grpId="0" nodeType="after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barn(inVertical)">
                                      <p:cBhvr>
                                        <p:cTn id="50" dur="500"/>
                                        <p:tgtEl>
                                          <p:spTgt spid="27"/>
                                        </p:tgtEl>
                                      </p:cBhvr>
                                    </p:animEffect>
                                  </p:childTnLst>
                                </p:cTn>
                              </p:par>
                            </p:childTnLst>
                          </p:cTn>
                        </p:par>
                        <p:par>
                          <p:cTn id="51" fill="hold">
                            <p:stCondLst>
                              <p:cond delay="13000"/>
                            </p:stCondLst>
                            <p:childTnLst>
                              <p:par>
                                <p:cTn id="52" presetID="42" presetClass="path" presetSubtype="0" accel="50000" decel="50000" fill="hold" nodeType="afterEffect">
                                  <p:stCondLst>
                                    <p:cond delay="0"/>
                                  </p:stCondLst>
                                  <p:childTnLst>
                                    <p:animMotion origin="layout" path="M 2.5E-6 -4.51076E-7 L -0.43021 0.18298 " pathEditMode="relative" rAng="0" ptsTypes="AA">
                                      <p:cBhvr>
                                        <p:cTn id="53" dur="1000" fill="hold"/>
                                        <p:tgtEl>
                                          <p:spTgt spid="1039"/>
                                        </p:tgtEl>
                                        <p:attrNameLst>
                                          <p:attrName>ppt_x</p:attrName>
                                          <p:attrName>ppt_y</p:attrName>
                                        </p:attrNameLst>
                                      </p:cBhvr>
                                      <p:rCtr x="-21510" y="9137"/>
                                    </p:animMotion>
                                  </p:childTnLst>
                                </p:cTn>
                              </p:par>
                            </p:childTnLst>
                          </p:cTn>
                        </p:par>
                        <p:par>
                          <p:cTn id="54" fill="hold">
                            <p:stCondLst>
                              <p:cond delay="14000"/>
                            </p:stCondLst>
                            <p:childTnLst>
                              <p:par>
                                <p:cTn id="55" presetID="16" presetClass="entr" presetSubtype="21" fill="hold" grpId="0" nodeType="after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barn(inVertical)">
                                      <p:cBhvr>
                                        <p:cTn id="57" dur="500"/>
                                        <p:tgtEl>
                                          <p:spTgt spid="29"/>
                                        </p:tgtEl>
                                      </p:cBhvr>
                                    </p:animEffect>
                                  </p:childTnLst>
                                </p:cTn>
                              </p:par>
                            </p:childTnLst>
                          </p:cTn>
                        </p:par>
                        <p:par>
                          <p:cTn id="58" fill="hold">
                            <p:stCondLst>
                              <p:cond delay="14500"/>
                            </p:stCondLst>
                            <p:childTnLst>
                              <p:par>
                                <p:cTn id="59" presetID="42" presetClass="path" presetSubtype="0" accel="50000" decel="50000" fill="hold" nodeType="afterEffect">
                                  <p:stCondLst>
                                    <p:cond delay="0"/>
                                  </p:stCondLst>
                                  <p:childTnLst>
                                    <p:animMotion origin="layout" path="M -4.16667E-6 -5.78302E-8 L -0.35312 0.27111 " pathEditMode="relative" rAng="0" ptsTypes="AA">
                                      <p:cBhvr>
                                        <p:cTn id="60" dur="1000" fill="hold"/>
                                        <p:tgtEl>
                                          <p:spTgt spid="1040"/>
                                        </p:tgtEl>
                                        <p:attrNameLst>
                                          <p:attrName>ppt_x</p:attrName>
                                          <p:attrName>ppt_y</p:attrName>
                                        </p:attrNameLst>
                                      </p:cBhvr>
                                      <p:rCtr x="-17656" y="13555"/>
                                    </p:animMotion>
                                  </p:childTnLst>
                                </p:cTn>
                              </p:par>
                            </p:childTnLst>
                          </p:cTn>
                        </p:par>
                        <p:par>
                          <p:cTn id="61" fill="hold">
                            <p:stCondLst>
                              <p:cond delay="15500"/>
                            </p:stCondLst>
                            <p:childTnLst>
                              <p:par>
                                <p:cTn id="62" presetID="16" presetClass="entr" presetSubtype="21" fill="hold" grpId="0" nodeType="after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barn(inVertical)">
                                      <p:cBhvr>
                                        <p:cTn id="64" dur="500"/>
                                        <p:tgtEl>
                                          <p:spTgt spid="30"/>
                                        </p:tgtEl>
                                      </p:cBhvr>
                                    </p:animEffect>
                                  </p:childTnLst>
                                </p:cTn>
                              </p:par>
                            </p:childTnLst>
                          </p:cTn>
                        </p:par>
                        <p:par>
                          <p:cTn id="65" fill="hold">
                            <p:stCondLst>
                              <p:cond delay="16000"/>
                            </p:stCondLst>
                            <p:childTnLst>
                              <p:par>
                                <p:cTn id="66" presetID="42" presetClass="path" presetSubtype="0" accel="50000" decel="50000" fill="hold" nodeType="afterEffect">
                                  <p:stCondLst>
                                    <p:cond delay="0"/>
                                  </p:stCondLst>
                                  <p:childTnLst>
                                    <p:animMotion origin="layout" path="M 1.66667E-6 4.48531E-6 L -0.37448 0.35901 " pathEditMode="relative" rAng="0" ptsTypes="AA">
                                      <p:cBhvr>
                                        <p:cTn id="67" dur="1000" fill="hold"/>
                                        <p:tgtEl>
                                          <p:spTgt spid="1041"/>
                                        </p:tgtEl>
                                        <p:attrNameLst>
                                          <p:attrName>ppt_x</p:attrName>
                                          <p:attrName>ppt_y</p:attrName>
                                        </p:attrNameLst>
                                      </p:cBhvr>
                                      <p:rCtr x="-18733" y="17950"/>
                                    </p:animMotion>
                                  </p:childTnLst>
                                </p:cTn>
                              </p:par>
                            </p:childTnLst>
                          </p:cTn>
                        </p:par>
                        <p:par>
                          <p:cTn id="68" fill="hold">
                            <p:stCondLst>
                              <p:cond delay="17000"/>
                            </p:stCondLst>
                            <p:childTnLst>
                              <p:par>
                                <p:cTn id="69" presetID="42" presetClass="path" presetSubtype="0" accel="50000" decel="50000" fill="hold" nodeType="afterEffect">
                                  <p:stCondLst>
                                    <p:cond delay="0"/>
                                  </p:stCondLst>
                                  <p:childTnLst>
                                    <p:animMotion origin="layout" path="M 3.05556E-6 1.30465E-6 L -0.24393 0.36132 " pathEditMode="relative" rAng="0" ptsTypes="AA">
                                      <p:cBhvr>
                                        <p:cTn id="70" dur="2000" fill="hold"/>
                                        <p:tgtEl>
                                          <p:spTgt spid="1026"/>
                                        </p:tgtEl>
                                        <p:attrNameLst>
                                          <p:attrName>ppt_x</p:attrName>
                                          <p:attrName>ppt_y</p:attrName>
                                        </p:attrNameLst>
                                      </p:cBhvr>
                                      <p:rCtr x="-122" y="181"/>
                                    </p:animMotion>
                                  </p:childTnLst>
                                </p:cTn>
                              </p:par>
                            </p:childTnLst>
                          </p:cTn>
                        </p:par>
                        <p:par>
                          <p:cTn id="71" fill="hold">
                            <p:stCondLst>
                              <p:cond delay="19000"/>
                            </p:stCondLst>
                            <p:childTnLst>
                              <p:par>
                                <p:cTn id="72" presetID="16" presetClass="entr" presetSubtype="21" fill="hold" grpId="0" nodeType="after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barn(inVertical)">
                                      <p:cBhvr>
                                        <p:cTn id="74" dur="500"/>
                                        <p:tgtEl>
                                          <p:spTgt spid="32"/>
                                        </p:tgtEl>
                                      </p:cBhvr>
                                    </p:animEffect>
                                  </p:childTnLst>
                                </p:cTn>
                              </p:par>
                            </p:childTnLst>
                          </p:cTn>
                        </p:par>
                        <p:par>
                          <p:cTn id="75" fill="hold">
                            <p:stCondLst>
                              <p:cond delay="19500"/>
                            </p:stCondLst>
                            <p:childTnLst>
                              <p:par>
                                <p:cTn id="76" presetID="42" presetClass="path" presetSubtype="0" accel="50000" decel="50000" fill="hold" nodeType="afterEffect">
                                  <p:stCondLst>
                                    <p:cond delay="0"/>
                                  </p:stCondLst>
                                  <p:childTnLst>
                                    <p:animMotion origin="layout" path="M 1.94444E-6 -3.45362E-6 L -0.38177 0.30673 " pathEditMode="relative" rAng="0" ptsTypes="AA">
                                      <p:cBhvr>
                                        <p:cTn id="77" dur="2000" fill="hold"/>
                                        <p:tgtEl>
                                          <p:spTgt spid="2"/>
                                        </p:tgtEl>
                                        <p:attrNameLst>
                                          <p:attrName>ppt_x</p:attrName>
                                          <p:attrName>ppt_y</p:attrName>
                                        </p:attrNameLst>
                                      </p:cBhvr>
                                      <p:rCtr x="-191" y="153"/>
                                    </p:animMotion>
                                  </p:childTnLst>
                                </p:cTn>
                              </p:par>
                            </p:childTnLst>
                          </p:cTn>
                        </p:par>
                        <p:par>
                          <p:cTn id="78" fill="hold">
                            <p:stCondLst>
                              <p:cond delay="21500"/>
                            </p:stCondLst>
                            <p:childTnLst>
                              <p:par>
                                <p:cTn id="79" presetID="16" presetClass="entr" presetSubtype="21" fill="hold" grpId="0" nodeType="afterEffect">
                                  <p:stCondLst>
                                    <p:cond delay="1000"/>
                                  </p:stCondLst>
                                  <p:childTnLst>
                                    <p:set>
                                      <p:cBhvr>
                                        <p:cTn id="80" dur="1" fill="hold">
                                          <p:stCondLst>
                                            <p:cond delay="0"/>
                                          </p:stCondLst>
                                        </p:cTn>
                                        <p:tgtEl>
                                          <p:spTgt spid="33"/>
                                        </p:tgtEl>
                                        <p:attrNameLst>
                                          <p:attrName>style.visibility</p:attrName>
                                        </p:attrNameLst>
                                      </p:cBhvr>
                                      <p:to>
                                        <p:strVal val="visible"/>
                                      </p:to>
                                    </p:set>
                                    <p:animEffect transition="in" filter="barn(inVertical)">
                                      <p:cBhvr>
                                        <p:cTn id="8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9" grpId="0"/>
      <p:bldP spid="30" grpId="0"/>
      <p:bldP spid="32" grpId="0"/>
      <p:bldP spid="3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chref\Documents\Présentation smedi - olfa\2.jpg"/>
          <p:cNvPicPr>
            <a:picLocks noChangeAspect="1" noChangeArrowheads="1"/>
          </p:cNvPicPr>
          <p:nvPr/>
        </p:nvPicPr>
        <p:blipFill>
          <a:blip r:embed="rId2" cstate="print"/>
          <a:srcRect/>
          <a:stretch>
            <a:fillRect/>
          </a:stretch>
        </p:blipFill>
        <p:spPr bwMode="auto">
          <a:xfrm>
            <a:off x="-1656" y="0"/>
            <a:ext cx="9145656" cy="6858000"/>
          </a:xfrm>
          <a:prstGeom prst="rect">
            <a:avLst/>
          </a:prstGeom>
          <a:noFill/>
        </p:spPr>
      </p:pic>
      <p:sp>
        <p:nvSpPr>
          <p:cNvPr id="5" name="Larme 4"/>
          <p:cNvSpPr/>
          <p:nvPr/>
        </p:nvSpPr>
        <p:spPr>
          <a:xfrm>
            <a:off x="538982" y="428604"/>
            <a:ext cx="8247860" cy="4143404"/>
          </a:xfrm>
          <a:prstGeom prst="teardrop">
            <a:avLst/>
          </a:prstGeom>
        </p:spPr>
        <p:style>
          <a:lnRef idx="3">
            <a:schemeClr val="lt1"/>
          </a:lnRef>
          <a:fillRef idx="1">
            <a:schemeClr val="accent1"/>
          </a:fillRef>
          <a:effectRef idx="1">
            <a:schemeClr val="accent1"/>
          </a:effectRef>
          <a:fontRef idx="minor">
            <a:schemeClr val="lt1"/>
          </a:fontRef>
        </p:style>
        <p:txBody>
          <a:bodyPr rtlCol="0" anchor="ctr"/>
          <a:lstStyle/>
          <a:p>
            <a:pPr algn="ctr">
              <a:lnSpc>
                <a:spcPct val="150000"/>
              </a:lnSpc>
            </a:pPr>
            <a:r>
              <a:rPr lang="fr-FR" sz="3200" b="1" dirty="0">
                <a:solidFill>
                  <a:schemeClr val="bg1"/>
                </a:solidFill>
                <a:effectLst>
                  <a:outerShdw blurRad="38100" dist="38100" dir="2700000" algn="tl">
                    <a:srgbClr val="000000">
                      <a:alpha val="43137"/>
                    </a:srgbClr>
                  </a:outerShdw>
                </a:effectLst>
              </a:rPr>
              <a:t>L</a:t>
            </a:r>
            <a:r>
              <a:rPr lang="fr-FR" altLang="fr-FR" sz="3200" b="1" dirty="0">
                <a:solidFill>
                  <a:schemeClr val="bg1"/>
                </a:solidFill>
                <a:effectLst>
                  <a:outerShdw blurRad="38100" dist="38100" dir="2700000" algn="tl">
                    <a:srgbClr val="000000">
                      <a:alpha val="43137"/>
                    </a:srgbClr>
                  </a:outerShdw>
                </a:effectLst>
              </a:rPr>
              <a:t>’</a:t>
            </a:r>
            <a:r>
              <a:rPr lang="fr-FR" sz="3200" b="1" dirty="0">
                <a:solidFill>
                  <a:schemeClr val="bg1"/>
                </a:solidFill>
                <a:effectLst>
                  <a:outerShdw blurRad="38100" dist="38100" dir="2700000" algn="tl">
                    <a:srgbClr val="000000">
                      <a:alpha val="43137"/>
                    </a:srgbClr>
                  </a:outerShdw>
                </a:effectLst>
              </a:rPr>
              <a:t>Ingénierie et la formation dans les domaines de la santé.</a:t>
            </a:r>
            <a:endParaRPr lang="fr-FR" sz="3200" dirty="0">
              <a:solidFill>
                <a:schemeClr val="bg1"/>
              </a:solidFill>
              <a:effectLst>
                <a:outerShdw blurRad="38100" dist="38100" dir="2700000" algn="tl">
                  <a:srgbClr val="000000">
                    <a:alpha val="43137"/>
                  </a:srgbClr>
                </a:outerShdw>
              </a:effectLst>
            </a:endParaRPr>
          </a:p>
          <a:p>
            <a:pPr algn="ctr"/>
            <a:endParaRPr lang="fr-FR" dirty="0"/>
          </a:p>
        </p:txBody>
      </p:sp>
      <p:pic>
        <p:nvPicPr>
          <p:cNvPr id="7" name="Picture 3" descr="C:\Users\Achref\Desktop\LOGOS          SMEDI - SAFAR\logo seul.png"/>
          <p:cNvPicPr>
            <a:picLocks noChangeAspect="1" noChangeArrowheads="1"/>
          </p:cNvPicPr>
          <p:nvPr/>
        </p:nvPicPr>
        <p:blipFill>
          <a:blip r:embed="rId3" cstate="print"/>
          <a:srcRect/>
          <a:stretch>
            <a:fillRect/>
          </a:stretch>
        </p:blipFill>
        <p:spPr bwMode="auto">
          <a:xfrm>
            <a:off x="6858016" y="5878527"/>
            <a:ext cx="2148251" cy="836621"/>
          </a:xfrm>
          <a:prstGeom prst="rect">
            <a:avLst/>
          </a:prstGeom>
          <a:ln>
            <a:noFill/>
          </a:ln>
          <a:effectLst>
            <a:outerShdw blurRad="292100" dist="139700" dir="2700000" algn="tl" rotWithShape="0">
              <a:srgbClr val="333333">
                <a:alpha val="65000"/>
              </a:srgbClr>
            </a:outerShdw>
          </a:effectLst>
        </p:spPr>
      </p:pic>
      <p:pic>
        <p:nvPicPr>
          <p:cNvPr id="49154" name="Picture 2" descr="\\DELLSERVER\Smedi\Abderrahmen SMEDI\les docteurs\a000bb3b-60ba-42e3-a1a5-524f64a5f239.jpg"/>
          <p:cNvPicPr>
            <a:picLocks noChangeAspect="1" noChangeArrowheads="1"/>
          </p:cNvPicPr>
          <p:nvPr/>
        </p:nvPicPr>
        <p:blipFill>
          <a:blip r:embed="rId4" cstate="print"/>
          <a:srcRect/>
          <a:stretch>
            <a:fillRect/>
          </a:stretch>
        </p:blipFill>
        <p:spPr bwMode="auto">
          <a:xfrm>
            <a:off x="857224" y="4572008"/>
            <a:ext cx="2506948" cy="16891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49154"/>
                                        </p:tgtEl>
                                        <p:attrNameLst>
                                          <p:attrName>style.visibility</p:attrName>
                                        </p:attrNameLst>
                                      </p:cBhvr>
                                      <p:to>
                                        <p:strVal val="visible"/>
                                      </p:to>
                                    </p:set>
                                    <p:anim calcmode="lin" valueType="num">
                                      <p:cBhvr>
                                        <p:cTn id="11" dur="2000" fill="hold"/>
                                        <p:tgtEl>
                                          <p:spTgt spid="49154"/>
                                        </p:tgtEl>
                                        <p:attrNameLst>
                                          <p:attrName>ppt_w</p:attrName>
                                        </p:attrNameLst>
                                      </p:cBhvr>
                                      <p:tavLst>
                                        <p:tav tm="0">
                                          <p:val>
                                            <p:fltVal val="0"/>
                                          </p:val>
                                        </p:tav>
                                        <p:tav tm="100000">
                                          <p:val>
                                            <p:strVal val="#ppt_w"/>
                                          </p:val>
                                        </p:tav>
                                      </p:tavLst>
                                    </p:anim>
                                    <p:anim calcmode="lin" valueType="num">
                                      <p:cBhvr>
                                        <p:cTn id="12" dur="2000" fill="hold"/>
                                        <p:tgtEl>
                                          <p:spTgt spid="4915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chref\Documents\Présentation smedi - olfa\2.jpg"/>
          <p:cNvPicPr>
            <a:picLocks noChangeAspect="1" noChangeArrowheads="1"/>
          </p:cNvPicPr>
          <p:nvPr/>
        </p:nvPicPr>
        <p:blipFill>
          <a:blip r:embed="rId2" cstate="print"/>
          <a:srcRect/>
          <a:stretch>
            <a:fillRect/>
          </a:stretch>
        </p:blipFill>
        <p:spPr bwMode="auto">
          <a:xfrm>
            <a:off x="-1656" y="0"/>
            <a:ext cx="9145656" cy="6858000"/>
          </a:xfrm>
          <a:prstGeom prst="rect">
            <a:avLst/>
          </a:prstGeom>
          <a:noFill/>
        </p:spPr>
      </p:pic>
      <p:sp>
        <p:nvSpPr>
          <p:cNvPr id="8" name="Rectangle 7"/>
          <p:cNvSpPr/>
          <p:nvPr/>
        </p:nvSpPr>
        <p:spPr>
          <a:xfrm>
            <a:off x="642910" y="3857628"/>
            <a:ext cx="8964488" cy="3647152"/>
          </a:xfrm>
          <a:prstGeom prst="rect">
            <a:avLst/>
          </a:prstGeom>
        </p:spPr>
        <p:txBody>
          <a:bodyPr wrap="square">
            <a:spAutoFit/>
          </a:bodyPr>
          <a:lstStyle/>
          <a:p>
            <a:pPr lvl="0">
              <a:lnSpc>
                <a:spcPct val="150000"/>
              </a:lnSpc>
            </a:pPr>
            <a:endParaRPr lang="fr-FR" dirty="0"/>
          </a:p>
          <a:p>
            <a:pPr>
              <a:lnSpc>
                <a:spcPct val="150000"/>
              </a:lnSpc>
            </a:pPr>
            <a:endParaRPr lang="fr-FR" dirty="0"/>
          </a:p>
          <a:p>
            <a:pPr>
              <a:lnSpc>
                <a:spcPct val="150000"/>
              </a:lnSpc>
              <a:buFont typeface="Wingdings" pitchFamily="2" charset="2"/>
              <a:buChar char="v"/>
            </a:pPr>
            <a:r>
              <a:rPr lang="fr-FR" dirty="0"/>
              <a:t> Ce département détient une expertise prouvée en matière de :</a:t>
            </a:r>
          </a:p>
          <a:p>
            <a:pPr marL="342900" indent="-342900">
              <a:lnSpc>
                <a:spcPct val="150000"/>
              </a:lnSpc>
              <a:buFont typeface="+mj-lt"/>
              <a:buAutoNum type="arabicPeriod"/>
            </a:pPr>
            <a:r>
              <a:rPr lang="fr-FR" dirty="0"/>
              <a:t>Développement des compétences</a:t>
            </a:r>
          </a:p>
          <a:p>
            <a:pPr marL="342900" indent="-342900">
              <a:lnSpc>
                <a:spcPct val="150000"/>
              </a:lnSpc>
              <a:buFont typeface="+mj-lt"/>
              <a:buAutoNum type="arabicPeriod"/>
            </a:pPr>
            <a:r>
              <a:rPr lang="fr-FR" dirty="0"/>
              <a:t>Etudes technico économiques</a:t>
            </a:r>
          </a:p>
          <a:p>
            <a:endParaRPr lang="fr-FR" dirty="0"/>
          </a:p>
          <a:p>
            <a:pPr lvl="0"/>
            <a:endParaRPr lang="fr-FR" dirty="0"/>
          </a:p>
          <a:p>
            <a:pPr lvl="0"/>
            <a:endParaRPr lang="fr-FR" dirty="0"/>
          </a:p>
          <a:p>
            <a:pPr lvl="0"/>
            <a:endParaRPr lang="fr-FR" dirty="0"/>
          </a:p>
          <a:p>
            <a:endParaRPr lang="fr-FR" sz="2400" b="1" dirty="0"/>
          </a:p>
        </p:txBody>
      </p:sp>
      <p:sp>
        <p:nvSpPr>
          <p:cNvPr id="5" name="Larme 4"/>
          <p:cNvSpPr/>
          <p:nvPr/>
        </p:nvSpPr>
        <p:spPr>
          <a:xfrm>
            <a:off x="4214810" y="70844"/>
            <a:ext cx="4786346" cy="1197916"/>
          </a:xfrm>
          <a:prstGeom prst="teardrop">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fr-FR" sz="2000" b="1" dirty="0">
              <a:solidFill>
                <a:schemeClr val="bg1"/>
              </a:solidFill>
            </a:endParaRPr>
          </a:p>
          <a:p>
            <a:pPr algn="ctr"/>
            <a:r>
              <a:rPr lang="fr-FR" sz="2000" b="1" dirty="0">
                <a:solidFill>
                  <a:schemeClr val="tx1"/>
                </a:solidFill>
              </a:rPr>
              <a:t>L</a:t>
            </a:r>
            <a:r>
              <a:rPr lang="fr-FR" altLang="fr-FR" sz="2000" b="1" dirty="0">
                <a:solidFill>
                  <a:schemeClr val="tx1"/>
                </a:solidFill>
              </a:rPr>
              <a:t>’</a:t>
            </a:r>
            <a:r>
              <a:rPr lang="fr-FR" sz="2000" b="1" dirty="0">
                <a:solidFill>
                  <a:schemeClr val="tx1"/>
                </a:solidFill>
              </a:rPr>
              <a:t>Ingénierie et la formation dans les domaines de la santé</a:t>
            </a:r>
            <a:endParaRPr lang="fr-FR" sz="2000" dirty="0">
              <a:solidFill>
                <a:schemeClr val="tx1"/>
              </a:solidFill>
            </a:endParaRPr>
          </a:p>
          <a:p>
            <a:pPr algn="ctr"/>
            <a:endParaRPr lang="fr-FR" dirty="0"/>
          </a:p>
        </p:txBody>
      </p:sp>
      <p:pic>
        <p:nvPicPr>
          <p:cNvPr id="6" name="Picture 3" descr="C:\Users\Achref\Desktop\LOGOS          SMEDI - SAFAR\logo seul.png"/>
          <p:cNvPicPr>
            <a:picLocks noChangeAspect="1" noChangeArrowheads="1"/>
          </p:cNvPicPr>
          <p:nvPr/>
        </p:nvPicPr>
        <p:blipFill>
          <a:blip r:embed="rId3" cstate="print"/>
          <a:srcRect/>
          <a:stretch>
            <a:fillRect/>
          </a:stretch>
        </p:blipFill>
        <p:spPr bwMode="auto">
          <a:xfrm>
            <a:off x="6858016" y="5878527"/>
            <a:ext cx="2148251" cy="836621"/>
          </a:xfrm>
          <a:prstGeom prst="rect">
            <a:avLst/>
          </a:prstGeom>
          <a:ln>
            <a:noFill/>
          </a:ln>
          <a:effectLst>
            <a:outerShdw blurRad="292100" dist="139700" dir="2700000" algn="tl" rotWithShape="0">
              <a:srgbClr val="333333">
                <a:alpha val="65000"/>
              </a:srgbClr>
            </a:outerShdw>
          </a:effectLst>
        </p:spPr>
      </p:pic>
      <p:pic>
        <p:nvPicPr>
          <p:cNvPr id="50178" name="Picture 2" descr="\\DELLSERVER\Smedi\Abderrahmen SMEDI\les docteurs\med.jpg"/>
          <p:cNvPicPr>
            <a:picLocks noChangeAspect="1" noChangeArrowheads="1"/>
          </p:cNvPicPr>
          <p:nvPr/>
        </p:nvPicPr>
        <p:blipFill>
          <a:blip r:embed="rId4" cstate="print"/>
          <a:srcRect/>
          <a:stretch>
            <a:fillRect/>
          </a:stretch>
        </p:blipFill>
        <p:spPr bwMode="auto">
          <a:xfrm>
            <a:off x="71406" y="142852"/>
            <a:ext cx="2080719" cy="1428760"/>
          </a:xfrm>
          <a:prstGeom prst="ellipse">
            <a:avLst/>
          </a:prstGeom>
          <a:ln>
            <a:noFill/>
          </a:ln>
          <a:effectLst>
            <a:softEdge rad="112500"/>
          </a:effectLst>
        </p:spPr>
      </p:pic>
      <p:sp>
        <p:nvSpPr>
          <p:cNvPr id="9" name="Rectangle à coins arrondis 8"/>
          <p:cNvSpPr/>
          <p:nvPr/>
        </p:nvSpPr>
        <p:spPr>
          <a:xfrm>
            <a:off x="214282" y="1785926"/>
            <a:ext cx="8358246" cy="1357322"/>
          </a:xfrm>
          <a:prstGeom prst="roundRect">
            <a:avLst/>
          </a:prstGeom>
          <a:solidFill>
            <a:srgbClr val="01AF81"/>
          </a:solidFill>
          <a:ln/>
        </p:spPr>
        <p:style>
          <a:lnRef idx="0">
            <a:schemeClr val="accent1"/>
          </a:lnRef>
          <a:fillRef idx="3">
            <a:schemeClr val="accent1"/>
          </a:fillRef>
          <a:effectRef idx="3">
            <a:schemeClr val="accent1"/>
          </a:effectRef>
          <a:fontRef idx="minor">
            <a:schemeClr val="lt1"/>
          </a:fontRef>
        </p:style>
        <p:txBody>
          <a:bodyPr rtlCol="0" anchor="ctr"/>
          <a:lstStyle/>
          <a:p>
            <a:pPr lvl="0"/>
            <a:r>
              <a:rPr lang="fr-FR" sz="2000" b="1" dirty="0"/>
              <a:t> </a:t>
            </a:r>
            <a:r>
              <a:rPr lang="fr-FR" sz="2000" b="1" dirty="0">
                <a:solidFill>
                  <a:schemeClr val="tx1"/>
                </a:solidFill>
              </a:rPr>
              <a:t>SMEDI</a:t>
            </a:r>
            <a:r>
              <a:rPr lang="fr-FR" sz="2000" dirty="0">
                <a:solidFill>
                  <a:schemeClr val="tx1"/>
                </a:solidFill>
              </a:rPr>
              <a:t> Organise des sessions de formations de perfectionnement et de recyclage dans les domaines de la santé, sur catalogue ou pour besoins spécifiques</a:t>
            </a:r>
          </a:p>
          <a:p>
            <a:pPr algn="ctr"/>
            <a:endParaRPr lang="fr-FR" dirty="0"/>
          </a:p>
        </p:txBody>
      </p:sp>
      <p:sp>
        <p:nvSpPr>
          <p:cNvPr id="10" name="Rectangle à coins arrondis 9"/>
          <p:cNvSpPr/>
          <p:nvPr/>
        </p:nvSpPr>
        <p:spPr>
          <a:xfrm>
            <a:off x="214282" y="3286124"/>
            <a:ext cx="8358246" cy="1357322"/>
          </a:xfrm>
          <a:prstGeom prst="roundRect">
            <a:avLst/>
          </a:prstGeom>
          <a:solidFill>
            <a:srgbClr val="01AF81"/>
          </a:solidFill>
          <a:ln/>
        </p:spPr>
        <p:style>
          <a:lnRef idx="0">
            <a:schemeClr val="accent1"/>
          </a:lnRef>
          <a:fillRef idx="3">
            <a:schemeClr val="accent1"/>
          </a:fillRef>
          <a:effectRef idx="3">
            <a:schemeClr val="accent1"/>
          </a:effectRef>
          <a:fontRef idx="minor">
            <a:schemeClr val="lt1"/>
          </a:fontRef>
        </p:style>
        <p:txBody>
          <a:bodyPr rtlCol="0" anchor="ctr"/>
          <a:lstStyle/>
          <a:p>
            <a:r>
              <a:rPr lang="fr-FR" sz="2000" b="1" dirty="0"/>
              <a:t> </a:t>
            </a:r>
            <a:r>
              <a:rPr lang="fr-FR" sz="2000" b="1" dirty="0">
                <a:solidFill>
                  <a:schemeClr val="tx1"/>
                </a:solidFill>
              </a:rPr>
              <a:t>SMEDI</a:t>
            </a:r>
            <a:r>
              <a:rPr lang="fr-FR" sz="2000" dirty="0">
                <a:solidFill>
                  <a:schemeClr val="tx1"/>
                </a:solidFill>
              </a:rPr>
              <a:t> réalise pour le compte d’autrui et pour son compte des études de faisabilité de structures hospitalières, études stratégiques, etc..</a:t>
            </a:r>
          </a:p>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par>
                                <p:cTn id="15" presetID="25" presetClass="entr" presetSubtype="0" fill="hold" nodeType="withEffect">
                                  <p:stCondLst>
                                    <p:cond delay="0"/>
                                  </p:stCondLst>
                                  <p:childTnLst>
                                    <p:set>
                                      <p:cBhvr>
                                        <p:cTn id="16" dur="1" fill="hold">
                                          <p:stCondLst>
                                            <p:cond delay="0"/>
                                          </p:stCondLst>
                                        </p:cTn>
                                        <p:tgtEl>
                                          <p:spTgt spid="50178"/>
                                        </p:tgtEl>
                                        <p:attrNameLst>
                                          <p:attrName>style.visibility</p:attrName>
                                        </p:attrNameLst>
                                      </p:cBhvr>
                                      <p:to>
                                        <p:strVal val="visible"/>
                                      </p:to>
                                    </p:set>
                                    <p:anim calcmode="lin" valueType="num">
                                      <p:cBhvr>
                                        <p:cTn id="17" dur="500" decel="50000" fill="hold">
                                          <p:stCondLst>
                                            <p:cond delay="0"/>
                                          </p:stCondLst>
                                        </p:cTn>
                                        <p:tgtEl>
                                          <p:spTgt spid="50178"/>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50178"/>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50178"/>
                                        </p:tgtEl>
                                        <p:attrNameLst>
                                          <p:attrName>ppt_w</p:attrName>
                                        </p:attrNameLst>
                                      </p:cBhvr>
                                      <p:tavLst>
                                        <p:tav tm="0">
                                          <p:val>
                                            <p:strVal val="#ppt_w*.05"/>
                                          </p:val>
                                        </p:tav>
                                        <p:tav tm="100000">
                                          <p:val>
                                            <p:strVal val="#ppt_w"/>
                                          </p:val>
                                        </p:tav>
                                      </p:tavLst>
                                    </p:anim>
                                    <p:anim calcmode="lin" valueType="num">
                                      <p:cBhvr>
                                        <p:cTn id="20" dur="1000" fill="hold"/>
                                        <p:tgtEl>
                                          <p:spTgt spid="50178"/>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50178"/>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50178"/>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50178"/>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50178"/>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ox(in)">
                                      <p:cBhvr>
                                        <p:cTn id="29" dur="500"/>
                                        <p:tgtEl>
                                          <p:spTgt spid="9"/>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ox(i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8">
                                            <p:txEl>
                                              <p:pRg st="2" end="2"/>
                                            </p:txEl>
                                          </p:spTgt>
                                        </p:tgtEl>
                                        <p:attrNameLst>
                                          <p:attrName>style.visibility</p:attrName>
                                        </p:attrNameLst>
                                      </p:cBhvr>
                                      <p:to>
                                        <p:strVal val="visible"/>
                                      </p:to>
                                    </p:set>
                                    <p:anim calcmode="lin" valueType="num">
                                      <p:cBhvr>
                                        <p:cTn id="37"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38" dur="500" fill="hold"/>
                                        <p:tgtEl>
                                          <p:spTgt spid="8">
                                            <p:txEl>
                                              <p:pRg st="2" end="2"/>
                                            </p:txEl>
                                          </p:spTgt>
                                        </p:tgtEl>
                                        <p:attrNameLst>
                                          <p:attrName>ppt_h</p:attrName>
                                        </p:attrNameLst>
                                      </p:cBhvr>
                                      <p:tavLst>
                                        <p:tav tm="0">
                                          <p:val>
                                            <p:strVal val="#ppt_h"/>
                                          </p:val>
                                        </p:tav>
                                        <p:tav tm="100000">
                                          <p:val>
                                            <p:strVal val="#ppt_h"/>
                                          </p:val>
                                        </p:tav>
                                      </p:tavLst>
                                    </p:anim>
                                  </p:childTnLst>
                                </p:cTn>
                              </p:par>
                              <p:par>
                                <p:cTn id="39" presetID="17" presetClass="entr" presetSubtype="10" fill="hold" grpId="0" nodeType="withEffect">
                                  <p:stCondLst>
                                    <p:cond delay="0"/>
                                  </p:stCondLst>
                                  <p:childTnLst>
                                    <p:set>
                                      <p:cBhvr>
                                        <p:cTn id="40" dur="1" fill="hold">
                                          <p:stCondLst>
                                            <p:cond delay="0"/>
                                          </p:stCondLst>
                                        </p:cTn>
                                        <p:tgtEl>
                                          <p:spTgt spid="8">
                                            <p:txEl>
                                              <p:pRg st="3" end="3"/>
                                            </p:txEl>
                                          </p:spTgt>
                                        </p:tgtEl>
                                        <p:attrNameLst>
                                          <p:attrName>style.visibility</p:attrName>
                                        </p:attrNameLst>
                                      </p:cBhvr>
                                      <p:to>
                                        <p:strVal val="visible"/>
                                      </p:to>
                                    </p:set>
                                    <p:anim calcmode="lin" valueType="num">
                                      <p:cBhvr>
                                        <p:cTn id="41"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42" dur="500" fill="hold"/>
                                        <p:tgtEl>
                                          <p:spTgt spid="8">
                                            <p:txEl>
                                              <p:pRg st="3" end="3"/>
                                            </p:txEl>
                                          </p:spTgt>
                                        </p:tgtEl>
                                        <p:attrNameLst>
                                          <p:attrName>ppt_h</p:attrName>
                                        </p:attrNameLst>
                                      </p:cBhvr>
                                      <p:tavLst>
                                        <p:tav tm="0">
                                          <p:val>
                                            <p:strVal val="#ppt_h"/>
                                          </p:val>
                                        </p:tav>
                                        <p:tav tm="100000">
                                          <p:val>
                                            <p:strVal val="#ppt_h"/>
                                          </p:val>
                                        </p:tav>
                                      </p:tavLst>
                                    </p:anim>
                                  </p:childTnLst>
                                </p:cTn>
                              </p:par>
                              <p:par>
                                <p:cTn id="43" presetID="17" presetClass="entr" presetSubtype="10" fill="hold" grpId="0" nodeType="withEffect">
                                  <p:stCondLst>
                                    <p:cond delay="0"/>
                                  </p:stCondLst>
                                  <p:childTnLst>
                                    <p:set>
                                      <p:cBhvr>
                                        <p:cTn id="44" dur="1" fill="hold">
                                          <p:stCondLst>
                                            <p:cond delay="0"/>
                                          </p:stCondLst>
                                        </p:cTn>
                                        <p:tgtEl>
                                          <p:spTgt spid="8">
                                            <p:txEl>
                                              <p:pRg st="4" end="4"/>
                                            </p:txEl>
                                          </p:spTgt>
                                        </p:tgtEl>
                                        <p:attrNameLst>
                                          <p:attrName>style.visibility</p:attrName>
                                        </p:attrNameLst>
                                      </p:cBhvr>
                                      <p:to>
                                        <p:strVal val="visible"/>
                                      </p:to>
                                    </p:set>
                                    <p:anim calcmode="lin" valueType="num">
                                      <p:cBhvr>
                                        <p:cTn id="45" dur="500" fill="hold"/>
                                        <p:tgtEl>
                                          <p:spTgt spid="8">
                                            <p:txEl>
                                              <p:pRg st="4" end="4"/>
                                            </p:txEl>
                                          </p:spTgt>
                                        </p:tgtEl>
                                        <p:attrNameLst>
                                          <p:attrName>ppt_w</p:attrName>
                                        </p:attrNameLst>
                                      </p:cBhvr>
                                      <p:tavLst>
                                        <p:tav tm="0">
                                          <p:val>
                                            <p:fltVal val="0"/>
                                          </p:val>
                                        </p:tav>
                                        <p:tav tm="100000">
                                          <p:val>
                                            <p:strVal val="#ppt_w"/>
                                          </p:val>
                                        </p:tav>
                                      </p:tavLst>
                                    </p:anim>
                                    <p:anim calcmode="lin" valueType="num">
                                      <p:cBhvr>
                                        <p:cTn id="46" dur="500" fill="hold"/>
                                        <p:tgtEl>
                                          <p:spTgt spid="8">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P spid="5" grpId="0" animBg="1"/>
      <p:bldP spid="9"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Achref\Documents\Présentation smedi - olfa\2.jpg"/>
          <p:cNvPicPr>
            <a:picLocks noChangeAspect="1" noChangeArrowheads="1"/>
          </p:cNvPicPr>
          <p:nvPr/>
        </p:nvPicPr>
        <p:blipFill>
          <a:blip r:embed="rId2" cstate="print"/>
          <a:srcRect/>
          <a:stretch>
            <a:fillRect/>
          </a:stretch>
        </p:blipFill>
        <p:spPr bwMode="auto">
          <a:xfrm>
            <a:off x="-1656" y="0"/>
            <a:ext cx="9145656" cy="6858000"/>
          </a:xfrm>
          <a:prstGeom prst="rect">
            <a:avLst/>
          </a:prstGeom>
          <a:noFill/>
        </p:spPr>
      </p:pic>
      <p:sp>
        <p:nvSpPr>
          <p:cNvPr id="7" name="Larme 6"/>
          <p:cNvSpPr/>
          <p:nvPr/>
        </p:nvSpPr>
        <p:spPr>
          <a:xfrm>
            <a:off x="4214810" y="70844"/>
            <a:ext cx="4786346" cy="1197916"/>
          </a:xfrm>
          <a:prstGeom prst="teardrop">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fr-FR" b="1" dirty="0"/>
          </a:p>
          <a:p>
            <a:pPr algn="ctr"/>
            <a:r>
              <a:rPr lang="fr-FR" b="1" dirty="0"/>
              <a:t>L</a:t>
            </a:r>
            <a:r>
              <a:rPr lang="fr-FR" altLang="fr-FR" b="1" dirty="0"/>
              <a:t>’</a:t>
            </a:r>
            <a:r>
              <a:rPr lang="fr-FR" b="1" dirty="0"/>
              <a:t>Ingénierie et la formation dans les domaines de la santé</a:t>
            </a:r>
            <a:endParaRPr lang="fr-FR" dirty="0"/>
          </a:p>
          <a:p>
            <a:pPr algn="ctr"/>
            <a:endParaRPr lang="fr-FR" dirty="0"/>
          </a:p>
        </p:txBody>
      </p:sp>
      <p:pic>
        <p:nvPicPr>
          <p:cNvPr id="51202" name="Picture 2" descr="\\DELLSERVER\Smedi\Abderrahmen SMEDI\les docteurs\happy-doctor4.jpg"/>
          <p:cNvPicPr>
            <a:picLocks noChangeAspect="1" noChangeArrowheads="1"/>
          </p:cNvPicPr>
          <p:nvPr/>
        </p:nvPicPr>
        <p:blipFill>
          <a:blip r:embed="rId3" cstate="print">
            <a:lum bright="1000"/>
          </a:blip>
          <a:srcRect/>
          <a:stretch>
            <a:fillRect/>
          </a:stretch>
        </p:blipFill>
        <p:spPr bwMode="auto">
          <a:xfrm>
            <a:off x="0" y="-24"/>
            <a:ext cx="1147959" cy="1571587"/>
          </a:xfrm>
          <a:prstGeom prst="rect">
            <a:avLst/>
          </a:prstGeom>
          <a:ln>
            <a:noFill/>
          </a:ln>
          <a:effectLst>
            <a:softEdge rad="112500"/>
          </a:effectLst>
        </p:spPr>
      </p:pic>
      <p:pic>
        <p:nvPicPr>
          <p:cNvPr id="5" name="Picture 3" descr="C:\Users\Achref\Desktop\LOGOS          SMEDI - SAFAR\logo seul.png"/>
          <p:cNvPicPr>
            <a:picLocks noChangeAspect="1" noChangeArrowheads="1"/>
          </p:cNvPicPr>
          <p:nvPr/>
        </p:nvPicPr>
        <p:blipFill>
          <a:blip r:embed="rId4" cstate="print"/>
          <a:srcRect/>
          <a:stretch>
            <a:fillRect/>
          </a:stretch>
        </p:blipFill>
        <p:spPr bwMode="auto">
          <a:xfrm>
            <a:off x="6858016" y="5878527"/>
            <a:ext cx="2148251" cy="836621"/>
          </a:xfrm>
          <a:prstGeom prst="rect">
            <a:avLst/>
          </a:prstGeom>
          <a:ln>
            <a:noFill/>
          </a:ln>
          <a:effectLst>
            <a:outerShdw blurRad="292100" dist="139700" dir="2700000" algn="tl" rotWithShape="0">
              <a:srgbClr val="333333">
                <a:alpha val="65000"/>
              </a:srgbClr>
            </a:outerShdw>
          </a:effectLst>
        </p:spPr>
      </p:pic>
      <p:sp>
        <p:nvSpPr>
          <p:cNvPr id="8" name="ZoneTexte 7"/>
          <p:cNvSpPr txBox="1"/>
          <p:nvPr/>
        </p:nvSpPr>
        <p:spPr>
          <a:xfrm>
            <a:off x="0" y="1418144"/>
            <a:ext cx="9144000" cy="4939814"/>
          </a:xfrm>
          <a:prstGeom prst="rect">
            <a:avLst/>
          </a:prstGeom>
          <a:noFill/>
        </p:spPr>
        <p:txBody>
          <a:bodyPr wrap="square" rtlCol="0">
            <a:spAutoFit/>
          </a:bodyPr>
          <a:lstStyle/>
          <a:p>
            <a:pPr>
              <a:lnSpc>
                <a:spcPct val="150000"/>
              </a:lnSpc>
            </a:pPr>
            <a:endParaRPr lang="fr-FR" dirty="0"/>
          </a:p>
          <a:p>
            <a:pPr>
              <a:lnSpc>
                <a:spcPct val="150000"/>
              </a:lnSpc>
            </a:pPr>
            <a:r>
              <a:rPr lang="fr-FR" dirty="0"/>
              <a:t>Nous organisons des formations de type intra-adaptées à vos besoins spécifiques, dans les domaines du curatif, de la santé prévention mais aussi du management hospitalier et de la santé.</a:t>
            </a:r>
            <a:endParaRPr lang="fr-FR" b="1" dirty="0"/>
          </a:p>
          <a:p>
            <a:pPr>
              <a:lnSpc>
                <a:spcPct val="150000"/>
              </a:lnSpc>
            </a:pPr>
            <a:r>
              <a:rPr lang="fr-FR" b="1" dirty="0"/>
              <a:t>Métiers visés</a:t>
            </a:r>
            <a:endParaRPr lang="fr-FR" dirty="0"/>
          </a:p>
          <a:p>
            <a:pPr lvl="1">
              <a:lnSpc>
                <a:spcPct val="150000"/>
              </a:lnSpc>
              <a:buFont typeface="Wingdings" pitchFamily="2" charset="2"/>
              <a:buChar char="q"/>
            </a:pPr>
            <a:r>
              <a:rPr lang="fr-FR" dirty="0"/>
              <a:t> Infirmiers, aide soignant et auxiliaire de puériculture</a:t>
            </a:r>
          </a:p>
          <a:p>
            <a:pPr lvl="1">
              <a:lnSpc>
                <a:spcPct val="150000"/>
              </a:lnSpc>
              <a:buFont typeface="Wingdings" pitchFamily="2" charset="2"/>
              <a:buChar char="q"/>
            </a:pPr>
            <a:r>
              <a:rPr lang="fr-FR" dirty="0"/>
              <a:t> Ambulanciers</a:t>
            </a:r>
          </a:p>
          <a:p>
            <a:pPr lvl="1">
              <a:lnSpc>
                <a:spcPct val="150000"/>
              </a:lnSpc>
              <a:buFont typeface="Wingdings" pitchFamily="2" charset="2"/>
              <a:buChar char="q"/>
            </a:pPr>
            <a:r>
              <a:rPr lang="fr-FR" dirty="0"/>
              <a:t>Cadres de santé et Cadre supérieur de santé et du travail social</a:t>
            </a:r>
          </a:p>
          <a:p>
            <a:pPr lvl="1">
              <a:lnSpc>
                <a:spcPct val="150000"/>
              </a:lnSpc>
              <a:buFont typeface="Wingdings" pitchFamily="2" charset="2"/>
              <a:buChar char="q"/>
            </a:pPr>
            <a:r>
              <a:rPr lang="fr-FR" dirty="0"/>
              <a:t> Gestionnaires d’établissement sanitaire et/ou social</a:t>
            </a:r>
          </a:p>
          <a:p>
            <a:pPr lvl="1">
              <a:lnSpc>
                <a:spcPct val="150000"/>
              </a:lnSpc>
              <a:buFont typeface="Wingdings" pitchFamily="2" charset="2"/>
              <a:buChar char="q"/>
            </a:pPr>
            <a:r>
              <a:rPr lang="fr-FR" dirty="0"/>
              <a:t> Formateurs et enseignants en formation initiale et/ou continue pour les métiers de la santé</a:t>
            </a:r>
          </a:p>
          <a:p>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box(in)">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800" decel="100000"/>
                                        <p:tgtEl>
                                          <p:spTgt spid="8">
                                            <p:txEl>
                                              <p:pRg st="2" end="2"/>
                                            </p:txEl>
                                          </p:spTgt>
                                        </p:tgtEl>
                                      </p:cBhvr>
                                    </p:animEffect>
                                    <p:anim calcmode="lin" valueType="num">
                                      <p:cBhvr>
                                        <p:cTn id="13" dur="800" decel="100000" fill="hold"/>
                                        <p:tgtEl>
                                          <p:spTgt spid="8">
                                            <p:txEl>
                                              <p:pRg st="2" end="2"/>
                                            </p:txEl>
                                          </p:spTgt>
                                        </p:tgtEl>
                                        <p:attrNameLst>
                                          <p:attrName>style.rotation</p:attrName>
                                        </p:attrNameLst>
                                      </p:cBhvr>
                                      <p:tavLst>
                                        <p:tav tm="0">
                                          <p:val>
                                            <p:fltVal val="-90"/>
                                          </p:val>
                                        </p:tav>
                                        <p:tav tm="100000">
                                          <p:val>
                                            <p:fltVal val="0"/>
                                          </p:val>
                                        </p:tav>
                                      </p:tavLst>
                                    </p:anim>
                                    <p:anim calcmode="lin" valueType="num">
                                      <p:cBhvr>
                                        <p:cTn id="14" dur="800" decel="100000" fill="hold"/>
                                        <p:tgtEl>
                                          <p:spTgt spid="8">
                                            <p:txEl>
                                              <p:pRg st="2" end="2"/>
                                            </p:txEl>
                                          </p:spTgt>
                                        </p:tgtEl>
                                        <p:attrNameLst>
                                          <p:attrName>ppt_x</p:attrName>
                                        </p:attrNameLst>
                                      </p:cBhvr>
                                      <p:tavLst>
                                        <p:tav tm="0">
                                          <p:val>
                                            <p:strVal val="#ppt_x+0.4"/>
                                          </p:val>
                                        </p:tav>
                                        <p:tav tm="100000">
                                          <p:val>
                                            <p:strVal val="#ppt_x-0.05"/>
                                          </p:val>
                                        </p:tav>
                                      </p:tavLst>
                                    </p:anim>
                                    <p:anim calcmode="lin" valueType="num">
                                      <p:cBhvr>
                                        <p:cTn id="15" dur="800" decel="100000" fill="hold"/>
                                        <p:tgtEl>
                                          <p:spTgt spid="8">
                                            <p:txEl>
                                              <p:pRg st="2" end="2"/>
                                            </p:txEl>
                                          </p:spTgt>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8">
                                            <p:txEl>
                                              <p:pRg st="2" end="2"/>
                                            </p:txEl>
                                          </p:spTgt>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8">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7" presetClass="entr" presetSubtype="1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 calcmode="lin" valueType="num">
                                      <p:cBhvr>
                                        <p:cTn id="22"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8">
                                            <p:txEl>
                                              <p:pRg st="3" end="3"/>
                                            </p:txEl>
                                          </p:spTgt>
                                        </p:tgtEl>
                                        <p:attrNameLst>
                                          <p:attrName>ppt_h</p:attrName>
                                        </p:attrNameLst>
                                      </p:cBhvr>
                                      <p:tavLst>
                                        <p:tav tm="0">
                                          <p:val>
                                            <p:strVal val="#ppt_h"/>
                                          </p:val>
                                        </p:tav>
                                        <p:tav tm="100000">
                                          <p:val>
                                            <p:strVal val="#ppt_h"/>
                                          </p:val>
                                        </p:tav>
                                      </p:tavLst>
                                    </p:anim>
                                  </p:childTnLst>
                                </p:cTn>
                              </p:par>
                              <p:par>
                                <p:cTn id="24" presetID="17" presetClass="entr" presetSubtype="10" fill="hold" nodeType="withEffect">
                                  <p:stCondLst>
                                    <p:cond delay="0"/>
                                  </p:stCondLst>
                                  <p:childTnLst>
                                    <p:set>
                                      <p:cBhvr>
                                        <p:cTn id="25" dur="1" fill="hold">
                                          <p:stCondLst>
                                            <p:cond delay="0"/>
                                          </p:stCondLst>
                                        </p:cTn>
                                        <p:tgtEl>
                                          <p:spTgt spid="8">
                                            <p:txEl>
                                              <p:pRg st="4" end="4"/>
                                            </p:txEl>
                                          </p:spTgt>
                                        </p:tgtEl>
                                        <p:attrNameLst>
                                          <p:attrName>style.visibility</p:attrName>
                                        </p:attrNameLst>
                                      </p:cBhvr>
                                      <p:to>
                                        <p:strVal val="visible"/>
                                      </p:to>
                                    </p:set>
                                    <p:anim calcmode="lin" valueType="num">
                                      <p:cBhvr>
                                        <p:cTn id="26" dur="500" fill="hold"/>
                                        <p:tgtEl>
                                          <p:spTgt spid="8">
                                            <p:txEl>
                                              <p:pRg st="4" end="4"/>
                                            </p:txEl>
                                          </p:spTgt>
                                        </p:tgtEl>
                                        <p:attrNameLst>
                                          <p:attrName>ppt_w</p:attrName>
                                        </p:attrNameLst>
                                      </p:cBhvr>
                                      <p:tavLst>
                                        <p:tav tm="0">
                                          <p:val>
                                            <p:fltVal val="0"/>
                                          </p:val>
                                        </p:tav>
                                        <p:tav tm="100000">
                                          <p:val>
                                            <p:strVal val="#ppt_w"/>
                                          </p:val>
                                        </p:tav>
                                      </p:tavLst>
                                    </p:anim>
                                    <p:anim calcmode="lin" valueType="num">
                                      <p:cBhvr>
                                        <p:cTn id="27" dur="500" fill="hold"/>
                                        <p:tgtEl>
                                          <p:spTgt spid="8">
                                            <p:txEl>
                                              <p:pRg st="4" end="4"/>
                                            </p:txEl>
                                          </p:spTgt>
                                        </p:tgtEl>
                                        <p:attrNameLst>
                                          <p:attrName>ppt_h</p:attrName>
                                        </p:attrNameLst>
                                      </p:cBhvr>
                                      <p:tavLst>
                                        <p:tav tm="0">
                                          <p:val>
                                            <p:strVal val="#ppt_h"/>
                                          </p:val>
                                        </p:tav>
                                        <p:tav tm="100000">
                                          <p:val>
                                            <p:strVal val="#ppt_h"/>
                                          </p:val>
                                        </p:tav>
                                      </p:tavLst>
                                    </p:anim>
                                  </p:childTnLst>
                                </p:cTn>
                              </p:par>
                              <p:par>
                                <p:cTn id="28" presetID="17" presetClass="entr" presetSubtype="10" fill="hold" nodeType="withEffect">
                                  <p:stCondLst>
                                    <p:cond delay="0"/>
                                  </p:stCondLst>
                                  <p:childTnLst>
                                    <p:set>
                                      <p:cBhvr>
                                        <p:cTn id="29" dur="1" fill="hold">
                                          <p:stCondLst>
                                            <p:cond delay="0"/>
                                          </p:stCondLst>
                                        </p:cTn>
                                        <p:tgtEl>
                                          <p:spTgt spid="8">
                                            <p:txEl>
                                              <p:pRg st="5" end="5"/>
                                            </p:txEl>
                                          </p:spTgt>
                                        </p:tgtEl>
                                        <p:attrNameLst>
                                          <p:attrName>style.visibility</p:attrName>
                                        </p:attrNameLst>
                                      </p:cBhvr>
                                      <p:to>
                                        <p:strVal val="visible"/>
                                      </p:to>
                                    </p:set>
                                    <p:anim calcmode="lin" valueType="num">
                                      <p:cBhvr>
                                        <p:cTn id="30" dur="500" fill="hold"/>
                                        <p:tgtEl>
                                          <p:spTgt spid="8">
                                            <p:txEl>
                                              <p:pRg st="5" end="5"/>
                                            </p:txEl>
                                          </p:spTgt>
                                        </p:tgtEl>
                                        <p:attrNameLst>
                                          <p:attrName>ppt_w</p:attrName>
                                        </p:attrNameLst>
                                      </p:cBhvr>
                                      <p:tavLst>
                                        <p:tav tm="0">
                                          <p:val>
                                            <p:fltVal val="0"/>
                                          </p:val>
                                        </p:tav>
                                        <p:tav tm="100000">
                                          <p:val>
                                            <p:strVal val="#ppt_w"/>
                                          </p:val>
                                        </p:tav>
                                      </p:tavLst>
                                    </p:anim>
                                    <p:anim calcmode="lin" valueType="num">
                                      <p:cBhvr>
                                        <p:cTn id="31" dur="500" fill="hold"/>
                                        <p:tgtEl>
                                          <p:spTgt spid="8">
                                            <p:txEl>
                                              <p:pRg st="5" end="5"/>
                                            </p:txEl>
                                          </p:spTgt>
                                        </p:tgtEl>
                                        <p:attrNameLst>
                                          <p:attrName>ppt_h</p:attrName>
                                        </p:attrNameLst>
                                      </p:cBhvr>
                                      <p:tavLst>
                                        <p:tav tm="0">
                                          <p:val>
                                            <p:strVal val="#ppt_h"/>
                                          </p:val>
                                        </p:tav>
                                        <p:tav tm="100000">
                                          <p:val>
                                            <p:strVal val="#ppt_h"/>
                                          </p:val>
                                        </p:tav>
                                      </p:tavLst>
                                    </p:anim>
                                  </p:childTnLst>
                                </p:cTn>
                              </p:par>
                              <p:par>
                                <p:cTn id="32" presetID="17" presetClass="entr" presetSubtype="10" fill="hold" nodeType="withEffect">
                                  <p:stCondLst>
                                    <p:cond delay="0"/>
                                  </p:stCondLst>
                                  <p:childTnLst>
                                    <p:set>
                                      <p:cBhvr>
                                        <p:cTn id="33" dur="1" fill="hold">
                                          <p:stCondLst>
                                            <p:cond delay="0"/>
                                          </p:stCondLst>
                                        </p:cTn>
                                        <p:tgtEl>
                                          <p:spTgt spid="8">
                                            <p:txEl>
                                              <p:pRg st="6" end="6"/>
                                            </p:txEl>
                                          </p:spTgt>
                                        </p:tgtEl>
                                        <p:attrNameLst>
                                          <p:attrName>style.visibility</p:attrName>
                                        </p:attrNameLst>
                                      </p:cBhvr>
                                      <p:to>
                                        <p:strVal val="visible"/>
                                      </p:to>
                                    </p:set>
                                    <p:anim calcmode="lin" valueType="num">
                                      <p:cBhvr>
                                        <p:cTn id="34" dur="500" fill="hold"/>
                                        <p:tgtEl>
                                          <p:spTgt spid="8">
                                            <p:txEl>
                                              <p:pRg st="6" end="6"/>
                                            </p:txEl>
                                          </p:spTgt>
                                        </p:tgtEl>
                                        <p:attrNameLst>
                                          <p:attrName>ppt_w</p:attrName>
                                        </p:attrNameLst>
                                      </p:cBhvr>
                                      <p:tavLst>
                                        <p:tav tm="0">
                                          <p:val>
                                            <p:fltVal val="0"/>
                                          </p:val>
                                        </p:tav>
                                        <p:tav tm="100000">
                                          <p:val>
                                            <p:strVal val="#ppt_w"/>
                                          </p:val>
                                        </p:tav>
                                      </p:tavLst>
                                    </p:anim>
                                    <p:anim calcmode="lin" valueType="num">
                                      <p:cBhvr>
                                        <p:cTn id="35" dur="500" fill="hold"/>
                                        <p:tgtEl>
                                          <p:spTgt spid="8">
                                            <p:txEl>
                                              <p:pRg st="6" end="6"/>
                                            </p:txEl>
                                          </p:spTgt>
                                        </p:tgtEl>
                                        <p:attrNameLst>
                                          <p:attrName>ppt_h</p:attrName>
                                        </p:attrNameLst>
                                      </p:cBhvr>
                                      <p:tavLst>
                                        <p:tav tm="0">
                                          <p:val>
                                            <p:strVal val="#ppt_h"/>
                                          </p:val>
                                        </p:tav>
                                        <p:tav tm="100000">
                                          <p:val>
                                            <p:strVal val="#ppt_h"/>
                                          </p:val>
                                        </p:tav>
                                      </p:tavLst>
                                    </p:anim>
                                  </p:childTnLst>
                                </p:cTn>
                              </p:par>
                              <p:par>
                                <p:cTn id="36" presetID="17" presetClass="entr" presetSubtype="10" fill="hold" nodeType="withEffect">
                                  <p:stCondLst>
                                    <p:cond delay="0"/>
                                  </p:stCondLst>
                                  <p:childTnLst>
                                    <p:set>
                                      <p:cBhvr>
                                        <p:cTn id="37" dur="1" fill="hold">
                                          <p:stCondLst>
                                            <p:cond delay="0"/>
                                          </p:stCondLst>
                                        </p:cTn>
                                        <p:tgtEl>
                                          <p:spTgt spid="8">
                                            <p:txEl>
                                              <p:pRg st="7" end="7"/>
                                            </p:txEl>
                                          </p:spTgt>
                                        </p:tgtEl>
                                        <p:attrNameLst>
                                          <p:attrName>style.visibility</p:attrName>
                                        </p:attrNameLst>
                                      </p:cBhvr>
                                      <p:to>
                                        <p:strVal val="visible"/>
                                      </p:to>
                                    </p:set>
                                    <p:anim calcmode="lin" valueType="num">
                                      <p:cBhvr>
                                        <p:cTn id="38" dur="500" fill="hold"/>
                                        <p:tgtEl>
                                          <p:spTgt spid="8">
                                            <p:txEl>
                                              <p:pRg st="7" end="7"/>
                                            </p:txEl>
                                          </p:spTgt>
                                        </p:tgtEl>
                                        <p:attrNameLst>
                                          <p:attrName>ppt_w</p:attrName>
                                        </p:attrNameLst>
                                      </p:cBhvr>
                                      <p:tavLst>
                                        <p:tav tm="0">
                                          <p:val>
                                            <p:fltVal val="0"/>
                                          </p:val>
                                        </p:tav>
                                        <p:tav tm="100000">
                                          <p:val>
                                            <p:strVal val="#ppt_w"/>
                                          </p:val>
                                        </p:tav>
                                      </p:tavLst>
                                    </p:anim>
                                    <p:anim calcmode="lin" valueType="num">
                                      <p:cBhvr>
                                        <p:cTn id="39" dur="500" fill="hold"/>
                                        <p:tgtEl>
                                          <p:spTgt spid="8">
                                            <p:txEl>
                                              <p:pRg st="7" end="7"/>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chref\Documents\Présentation smedi - olfa\2.jpg"/>
          <p:cNvPicPr>
            <a:picLocks noChangeAspect="1" noChangeArrowheads="1"/>
          </p:cNvPicPr>
          <p:nvPr/>
        </p:nvPicPr>
        <p:blipFill>
          <a:blip r:embed="rId2" cstate="print"/>
          <a:srcRect/>
          <a:stretch>
            <a:fillRect/>
          </a:stretch>
        </p:blipFill>
        <p:spPr bwMode="auto">
          <a:xfrm>
            <a:off x="-32" y="0"/>
            <a:ext cx="9145656" cy="6858000"/>
          </a:xfrm>
          <a:prstGeom prst="rect">
            <a:avLst/>
          </a:prstGeom>
          <a:noFill/>
        </p:spPr>
      </p:pic>
      <p:sp>
        <p:nvSpPr>
          <p:cNvPr id="1025" name="Rectangle 1"/>
          <p:cNvSpPr>
            <a:spLocks noChangeArrowheads="1"/>
          </p:cNvSpPr>
          <p:nvPr/>
        </p:nvSpPr>
        <p:spPr bwMode="auto">
          <a:xfrm>
            <a:off x="24003" y="-731774"/>
            <a:ext cx="9119997" cy="609397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b="0" i="0" u="none" strike="noStrike" cap="none" normalizeH="0" baseline="0" dirty="0">
              <a:ln>
                <a:noFill/>
              </a:ln>
              <a:solidFill>
                <a:schemeClr val="tx1"/>
              </a:solidFill>
              <a:effectLst/>
              <a:latin typeface="Cambria"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fr-FR" dirty="0">
              <a:latin typeface="Cambria"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b="0" i="0" u="none" strike="noStrike" cap="none" normalizeH="0" baseline="0" dirty="0">
              <a:ln>
                <a:noFill/>
              </a:ln>
              <a:solidFill>
                <a:schemeClr val="tx1"/>
              </a:solidFill>
              <a:effectLst/>
              <a:latin typeface="Cambria"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b="0" i="0" u="none" strike="noStrike" cap="none" normalizeH="0" baseline="0" dirty="0">
              <a:ln>
                <a:noFill/>
              </a:ln>
              <a:solidFill>
                <a:schemeClr val="tx1"/>
              </a:solidFill>
              <a:effectLst/>
              <a:latin typeface="Cambria" pitchFamily="18" charset="0"/>
              <a:ea typeface="Calibri" pitchFamily="34" charset="0"/>
              <a:cs typeface="Times New Roman" pitchFamily="18" charset="0"/>
            </a:endParaRPr>
          </a:p>
          <a:p>
            <a:pPr marL="0" marR="0" lvl="0" indent="0" algn="l" defTabSz="914400" rtl="0" eaLnBrk="1" fontAlgn="base" latinLnBrk="0" hangingPunct="1">
              <a:lnSpc>
                <a:spcPct val="200000"/>
              </a:lnSpc>
              <a:spcBef>
                <a:spcPct val="0"/>
              </a:spcBef>
              <a:spcAft>
                <a:spcPct val="0"/>
              </a:spcAft>
              <a:buClrTx/>
              <a:buSzTx/>
              <a:buFontTx/>
              <a:buNone/>
              <a:tabLst/>
            </a:pPr>
            <a:endParaRPr lang="fr-FR" dirty="0">
              <a:latin typeface="Cambria" pitchFamily="18" charset="0"/>
              <a:ea typeface="Calibri" pitchFamily="34" charset="0"/>
              <a:cs typeface="Times New Roman" pitchFamily="18" charset="0"/>
            </a:endParaRPr>
          </a:p>
          <a:p>
            <a:pPr marL="0" marR="0" lvl="0" indent="0" algn="l" defTabSz="914400" rtl="0" eaLnBrk="1" fontAlgn="base" latinLnBrk="0" hangingPunct="1">
              <a:lnSpc>
                <a:spcPct val="200000"/>
              </a:lnSpc>
              <a:spcBef>
                <a:spcPct val="0"/>
              </a:spcBef>
              <a:spcAft>
                <a:spcPct val="0"/>
              </a:spcAft>
              <a:buClrTx/>
              <a:buSzTx/>
              <a:buFontTx/>
              <a:buNone/>
              <a:tabLst/>
            </a:pPr>
            <a:endParaRPr kumimoji="0" lang="fr-FR" b="0" i="0" u="none" strike="noStrike" cap="none" normalizeH="0" baseline="0" dirty="0">
              <a:ln>
                <a:noFill/>
              </a:ln>
              <a:solidFill>
                <a:schemeClr val="tx1"/>
              </a:solidFill>
              <a:effectLst/>
              <a:latin typeface="Cambria" pitchFamily="18" charset="0"/>
              <a:ea typeface="Calibri" pitchFamily="34" charset="0"/>
              <a:cs typeface="Times New Roman" pitchFamily="18" charset="0"/>
            </a:endParaRPr>
          </a:p>
          <a:p>
            <a:pPr marL="0" marR="0" lvl="0" indent="0" algn="l" defTabSz="914400" rtl="0" eaLnBrk="1" fontAlgn="base" latinLnBrk="0" hangingPunct="1">
              <a:lnSpc>
                <a:spcPct val="150000"/>
              </a:lnSpc>
              <a:spcBef>
                <a:spcPct val="0"/>
              </a:spcBef>
              <a:spcAft>
                <a:spcPct val="0"/>
              </a:spcAft>
              <a:buClrTx/>
              <a:buSzTx/>
              <a:buFontTx/>
              <a:buNone/>
              <a:tabLst/>
            </a:pPr>
            <a:r>
              <a:rPr kumimoji="0" lang="fr-FR" sz="2400" b="1" i="0" u="none" strike="noStrike" cap="none" normalizeH="0" baseline="0" dirty="0">
                <a:ln>
                  <a:noFill/>
                </a:ln>
                <a:solidFill>
                  <a:srgbClr val="FF0000"/>
                </a:solidFill>
                <a:effectLst/>
                <a:latin typeface="Cambria" pitchFamily="18" charset="0"/>
                <a:ea typeface="Calibri" pitchFamily="34" charset="0"/>
                <a:cs typeface="Times New Roman" pitchFamily="18" charset="0"/>
              </a:rPr>
              <a:t>SMEDI Consulting </a:t>
            </a:r>
            <a:r>
              <a:rPr kumimoji="0" lang="fr-FR" sz="2000" b="0" i="0" u="none" strike="noStrike" cap="none" normalizeH="0" baseline="0" dirty="0">
                <a:ln>
                  <a:noFill/>
                </a:ln>
                <a:solidFill>
                  <a:schemeClr val="tx1"/>
                </a:solidFill>
                <a:effectLst/>
                <a:latin typeface="Cambria" pitchFamily="18" charset="0"/>
                <a:ea typeface="Calibri" pitchFamily="34" charset="0"/>
                <a:cs typeface="Times New Roman" pitchFamily="18" charset="0"/>
              </a:rPr>
              <a:t>, met </a:t>
            </a:r>
            <a:r>
              <a:rPr kumimoji="0" lang="fr-FR" sz="2000" b="0" i="0" u="none" strike="noStrike" cap="none" normalizeH="0" baseline="0" dirty="0">
                <a:ln>
                  <a:noFill/>
                </a:ln>
                <a:solidFill>
                  <a:schemeClr val="tx1"/>
                </a:solidFill>
                <a:effectLst/>
                <a:latin typeface="Calibri"/>
                <a:ea typeface="Calibri" pitchFamily="34" charset="0"/>
                <a:cs typeface="Times New Roman" pitchFamily="18" charset="0"/>
              </a:rPr>
              <a:t>à</a:t>
            </a:r>
            <a:r>
              <a:rPr kumimoji="0" lang="fr-FR" sz="2000" b="0" i="0" u="none" strike="noStrike" cap="none" normalizeH="0" baseline="0" dirty="0">
                <a:ln>
                  <a:noFill/>
                </a:ln>
                <a:solidFill>
                  <a:schemeClr val="tx1"/>
                </a:solidFill>
                <a:effectLst/>
                <a:latin typeface="Cambria" pitchFamily="18" charset="0"/>
                <a:ea typeface="Calibri" pitchFamily="34" charset="0"/>
                <a:cs typeface="Times New Roman" pitchFamily="18" charset="0"/>
              </a:rPr>
              <a:t> la disposition des bailleurs de fonds et des structures en charge de dossiers de sant</a:t>
            </a:r>
            <a:r>
              <a:rPr kumimoji="0" lang="fr-FR" sz="2000" b="0" i="0" u="none" strike="noStrike" cap="none" normalizeH="0" baseline="0" dirty="0">
                <a:ln>
                  <a:noFill/>
                </a:ln>
                <a:solidFill>
                  <a:schemeClr val="tx1"/>
                </a:solidFill>
                <a:effectLst/>
                <a:latin typeface="Calibri"/>
                <a:ea typeface="Calibri" pitchFamily="34" charset="0"/>
                <a:cs typeface="Times New Roman" pitchFamily="18" charset="0"/>
              </a:rPr>
              <a:t>é</a:t>
            </a:r>
            <a:r>
              <a:rPr kumimoji="0" lang="fr-FR" sz="2000" b="0" i="0" u="none" strike="noStrike" cap="none" normalizeH="0" baseline="0" dirty="0">
                <a:ln>
                  <a:noFill/>
                </a:ln>
                <a:solidFill>
                  <a:schemeClr val="tx1"/>
                </a:solidFill>
                <a:effectLst/>
                <a:latin typeface="Cambria" pitchFamily="18" charset="0"/>
                <a:ea typeface="Calibri" pitchFamily="34" charset="0"/>
                <a:cs typeface="Times New Roman" pitchFamily="18" charset="0"/>
              </a:rPr>
              <a:t> (Minist</a:t>
            </a:r>
            <a:r>
              <a:rPr kumimoji="0" lang="fr-FR" sz="2000" b="0" i="0" u="none" strike="noStrike" cap="none" normalizeH="0" baseline="0" dirty="0">
                <a:ln>
                  <a:noFill/>
                </a:ln>
                <a:solidFill>
                  <a:schemeClr val="tx1"/>
                </a:solidFill>
                <a:effectLst/>
                <a:latin typeface="Calibri"/>
                <a:ea typeface="Calibri" pitchFamily="34" charset="0"/>
                <a:cs typeface="Times New Roman" pitchFamily="18" charset="0"/>
              </a:rPr>
              <a:t>è</a:t>
            </a:r>
            <a:r>
              <a:rPr kumimoji="0" lang="fr-FR" sz="2000" b="0" i="0" u="none" strike="noStrike" cap="none" normalizeH="0" baseline="0" dirty="0">
                <a:ln>
                  <a:noFill/>
                </a:ln>
                <a:solidFill>
                  <a:schemeClr val="tx1"/>
                </a:solidFill>
                <a:effectLst/>
                <a:latin typeface="Cambria" pitchFamily="18" charset="0"/>
                <a:ea typeface="Calibri" pitchFamily="34" charset="0"/>
                <a:cs typeface="Times New Roman" pitchFamily="18" charset="0"/>
              </a:rPr>
              <a:t>res, hôpitaux, agences etc.</a:t>
            </a:r>
            <a:r>
              <a:rPr kumimoji="0" lang="fr-FR" sz="2000" b="0" i="0" u="none" strike="noStrike" cap="none" normalizeH="0" baseline="0" dirty="0">
                <a:ln>
                  <a:noFill/>
                </a:ln>
                <a:solidFill>
                  <a:schemeClr val="tx1"/>
                </a:solidFill>
                <a:effectLst/>
                <a:latin typeface="Calibri"/>
                <a:ea typeface="Calibri" pitchFamily="34" charset="0"/>
                <a:cs typeface="Times New Roman" pitchFamily="18" charset="0"/>
              </a:rPr>
              <a:t>…</a:t>
            </a:r>
            <a:r>
              <a:rPr kumimoji="0" lang="fr-FR" sz="2000" b="0" i="0" u="none" strike="noStrike" cap="none" normalizeH="0" baseline="0" dirty="0">
                <a:ln>
                  <a:noFill/>
                </a:ln>
                <a:solidFill>
                  <a:schemeClr val="tx1"/>
                </a:solidFill>
                <a:effectLst/>
                <a:latin typeface="Cambria" pitchFamily="18" charset="0"/>
                <a:ea typeface="Calibri" pitchFamily="34" charset="0"/>
                <a:cs typeface="Times New Roman" pitchFamily="18" charset="0"/>
              </a:rPr>
              <a:t>) son expertise dans les domaines </a:t>
            </a:r>
          </a:p>
          <a:p>
            <a:pPr marL="0" marR="0" lvl="0" indent="0" algn="l" defTabSz="914400" rtl="0" eaLnBrk="1" fontAlgn="base" latinLnBrk="0" hangingPunct="1">
              <a:lnSpc>
                <a:spcPct val="150000"/>
              </a:lnSpc>
              <a:spcBef>
                <a:spcPct val="0"/>
              </a:spcBef>
              <a:spcAft>
                <a:spcPct val="0"/>
              </a:spcAft>
              <a:buClrTx/>
              <a:buSzTx/>
              <a:buFontTx/>
              <a:buNone/>
              <a:tabLst/>
            </a:pPr>
            <a:r>
              <a:rPr kumimoji="0" lang="fr-FR" sz="2000" b="0" i="0" u="none" strike="noStrike" cap="none" normalizeH="0" baseline="0" dirty="0">
                <a:ln>
                  <a:noFill/>
                </a:ln>
                <a:solidFill>
                  <a:schemeClr val="tx1"/>
                </a:solidFill>
                <a:effectLst/>
                <a:latin typeface="Cambria" pitchFamily="18" charset="0"/>
                <a:ea typeface="Calibri" pitchFamily="34" charset="0"/>
                <a:cs typeface="Times New Roman" pitchFamily="18" charset="0"/>
              </a:rPr>
              <a:t>suivants :</a:t>
            </a:r>
            <a:endParaRPr kumimoji="0" lang="fr-FR" sz="20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fr-FR" sz="2000" b="0" i="0" u="none" strike="noStrike" cap="none" normalizeH="0" baseline="0" dirty="0">
                <a:ln>
                  <a:noFill/>
                </a:ln>
                <a:solidFill>
                  <a:schemeClr val="tx1"/>
                </a:solidFill>
                <a:effectLst/>
                <a:latin typeface="Cambria" pitchFamily="18" charset="0"/>
                <a:ea typeface="Calibri" pitchFamily="34" charset="0"/>
                <a:cs typeface="Times New Roman" pitchFamily="18" charset="0"/>
              </a:rPr>
              <a:t>      </a:t>
            </a:r>
            <a:r>
              <a:rPr kumimoji="0" lang="fr-FR" sz="2000" b="0" i="0" u="none" strike="noStrike" cap="none" normalizeH="0" baseline="0" dirty="0">
                <a:ln>
                  <a:noFill/>
                </a:ln>
                <a:solidFill>
                  <a:schemeClr val="tx1"/>
                </a:solidFill>
                <a:effectLst/>
                <a:latin typeface="Calibri"/>
                <a:ea typeface="Calibri" pitchFamily="34" charset="0"/>
                <a:cs typeface="Times New Roman" pitchFamily="18" charset="0"/>
              </a:rPr>
              <a:t>•</a:t>
            </a:r>
            <a:r>
              <a:rPr kumimoji="0" lang="fr-FR" sz="2000" b="0" i="0" u="none" strike="noStrike" cap="none" normalizeH="0" baseline="0" dirty="0">
                <a:ln>
                  <a:noFill/>
                </a:ln>
                <a:solidFill>
                  <a:schemeClr val="tx1"/>
                </a:solidFill>
                <a:effectLst/>
                <a:latin typeface="Cambria" pitchFamily="18" charset="0"/>
                <a:ea typeface="Calibri" pitchFamily="34" charset="0"/>
                <a:cs typeface="Times New Roman" pitchFamily="18" charset="0"/>
              </a:rPr>
              <a:t>	Identification des besoins en comp</a:t>
            </a:r>
            <a:r>
              <a:rPr kumimoji="0" lang="fr-FR" sz="2000" b="0" i="0" u="none" strike="noStrike" cap="none" normalizeH="0" baseline="0" dirty="0">
                <a:ln>
                  <a:noFill/>
                </a:ln>
                <a:solidFill>
                  <a:schemeClr val="tx1"/>
                </a:solidFill>
                <a:effectLst/>
                <a:latin typeface="Calibri"/>
                <a:ea typeface="Calibri" pitchFamily="34" charset="0"/>
                <a:cs typeface="Times New Roman" pitchFamily="18" charset="0"/>
              </a:rPr>
              <a:t>é</a:t>
            </a:r>
            <a:r>
              <a:rPr kumimoji="0" lang="fr-FR" sz="2000" b="0" i="0" u="none" strike="noStrike" cap="none" normalizeH="0" baseline="0" dirty="0">
                <a:ln>
                  <a:noFill/>
                </a:ln>
                <a:solidFill>
                  <a:schemeClr val="tx1"/>
                </a:solidFill>
                <a:effectLst/>
                <a:latin typeface="Cambria" pitchFamily="18" charset="0"/>
                <a:ea typeface="Calibri" pitchFamily="34" charset="0"/>
                <a:cs typeface="Times New Roman" pitchFamily="18" charset="0"/>
              </a:rPr>
              <a:t>tences et </a:t>
            </a:r>
            <a:r>
              <a:rPr kumimoji="0" lang="fr-FR" sz="2000" b="0" i="0" u="none" strike="noStrike" cap="none" normalizeH="0" baseline="0" dirty="0">
                <a:ln>
                  <a:noFill/>
                </a:ln>
                <a:solidFill>
                  <a:schemeClr val="tx1"/>
                </a:solidFill>
                <a:effectLst/>
                <a:latin typeface="Calibri"/>
                <a:ea typeface="Calibri" pitchFamily="34" charset="0"/>
                <a:cs typeface="Times New Roman" pitchFamily="18" charset="0"/>
              </a:rPr>
              <a:t>é</a:t>
            </a:r>
            <a:r>
              <a:rPr kumimoji="0" lang="fr-FR" sz="2000" b="0" i="0" u="none" strike="noStrike" cap="none" normalizeH="0" baseline="0" dirty="0">
                <a:ln>
                  <a:noFill/>
                </a:ln>
                <a:solidFill>
                  <a:schemeClr val="tx1"/>
                </a:solidFill>
                <a:effectLst/>
                <a:latin typeface="Cambria" pitchFamily="18" charset="0"/>
                <a:ea typeface="Calibri" pitchFamily="34" charset="0"/>
                <a:cs typeface="Times New Roman" pitchFamily="18" charset="0"/>
              </a:rPr>
              <a:t>laboration de plans de      	formation</a:t>
            </a:r>
            <a:endParaRPr kumimoji="0" lang="fr-FR" sz="20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fr-FR" sz="2000" b="0" i="0" u="none" strike="noStrike" cap="none" normalizeH="0" baseline="0" dirty="0">
                <a:ln>
                  <a:noFill/>
                </a:ln>
                <a:solidFill>
                  <a:schemeClr val="tx1"/>
                </a:solidFill>
                <a:effectLst/>
                <a:latin typeface="Cambria" pitchFamily="18" charset="0"/>
                <a:ea typeface="Calibri" pitchFamily="34" charset="0"/>
                <a:cs typeface="Times New Roman" pitchFamily="18" charset="0"/>
              </a:rPr>
              <a:t>      </a:t>
            </a:r>
            <a:r>
              <a:rPr kumimoji="0" lang="fr-FR" sz="2000" b="0" i="0" u="none" strike="noStrike" cap="none" normalizeH="0" baseline="0" dirty="0">
                <a:ln>
                  <a:noFill/>
                </a:ln>
                <a:solidFill>
                  <a:schemeClr val="tx1"/>
                </a:solidFill>
                <a:effectLst/>
                <a:latin typeface="Calibri"/>
                <a:ea typeface="Calibri" pitchFamily="34" charset="0"/>
                <a:cs typeface="Times New Roman" pitchFamily="18" charset="0"/>
              </a:rPr>
              <a:t>•</a:t>
            </a:r>
            <a:r>
              <a:rPr kumimoji="0" lang="fr-FR" sz="2000" b="0" i="0" u="none" strike="noStrike" cap="none" normalizeH="0" baseline="0" dirty="0">
                <a:ln>
                  <a:noFill/>
                </a:ln>
                <a:solidFill>
                  <a:schemeClr val="tx1"/>
                </a:solidFill>
                <a:effectLst/>
                <a:latin typeface="Cambria" pitchFamily="18" charset="0"/>
                <a:ea typeface="Calibri" pitchFamily="34" charset="0"/>
                <a:cs typeface="Times New Roman" pitchFamily="18" charset="0"/>
              </a:rPr>
              <a:t>	D</a:t>
            </a:r>
            <a:r>
              <a:rPr kumimoji="0" lang="fr-FR" sz="2000" b="0" i="0" u="none" strike="noStrike" cap="none" normalizeH="0" baseline="0" dirty="0">
                <a:ln>
                  <a:noFill/>
                </a:ln>
                <a:solidFill>
                  <a:schemeClr val="tx1"/>
                </a:solidFill>
                <a:effectLst/>
                <a:latin typeface="Calibri"/>
                <a:ea typeface="Calibri" pitchFamily="34" charset="0"/>
                <a:cs typeface="Times New Roman" pitchFamily="18" charset="0"/>
              </a:rPr>
              <a:t>é</a:t>
            </a:r>
            <a:r>
              <a:rPr kumimoji="0" lang="fr-FR" sz="2000" b="0" i="0" u="none" strike="noStrike" cap="none" normalizeH="0" baseline="0" dirty="0">
                <a:ln>
                  <a:noFill/>
                </a:ln>
                <a:solidFill>
                  <a:schemeClr val="tx1"/>
                </a:solidFill>
                <a:effectLst/>
                <a:latin typeface="Cambria" pitchFamily="18" charset="0"/>
                <a:ea typeface="Calibri" pitchFamily="34" charset="0"/>
                <a:cs typeface="Times New Roman" pitchFamily="18" charset="0"/>
              </a:rPr>
              <a:t>veloppement des comp</a:t>
            </a:r>
            <a:r>
              <a:rPr kumimoji="0" lang="fr-FR" sz="2000" b="0" i="0" u="none" strike="noStrike" cap="none" normalizeH="0" baseline="0" dirty="0">
                <a:ln>
                  <a:noFill/>
                </a:ln>
                <a:solidFill>
                  <a:schemeClr val="tx1"/>
                </a:solidFill>
                <a:effectLst/>
                <a:latin typeface="Calibri"/>
                <a:ea typeface="Calibri" pitchFamily="34" charset="0"/>
                <a:cs typeface="Times New Roman" pitchFamily="18" charset="0"/>
              </a:rPr>
              <a:t>é</a:t>
            </a:r>
            <a:r>
              <a:rPr kumimoji="0" lang="fr-FR" sz="2000" b="0" i="0" u="none" strike="noStrike" cap="none" normalizeH="0" baseline="0" dirty="0">
                <a:ln>
                  <a:noFill/>
                </a:ln>
                <a:solidFill>
                  <a:schemeClr val="tx1"/>
                </a:solidFill>
                <a:effectLst/>
                <a:latin typeface="Cambria" pitchFamily="18" charset="0"/>
                <a:ea typeface="Calibri" pitchFamily="34" charset="0"/>
                <a:cs typeface="Times New Roman" pitchFamily="18" charset="0"/>
              </a:rPr>
              <a:t>tences</a:t>
            </a:r>
            <a:endParaRPr kumimoji="0" lang="fr-FR" sz="20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fr-FR" sz="2000" b="0" i="0" u="none" strike="noStrike" cap="none" normalizeH="0" baseline="0" dirty="0">
                <a:ln>
                  <a:noFill/>
                </a:ln>
                <a:solidFill>
                  <a:schemeClr val="tx1"/>
                </a:solidFill>
                <a:effectLst/>
                <a:latin typeface="Cambria" pitchFamily="18" charset="0"/>
                <a:ea typeface="Calibri" pitchFamily="34" charset="0"/>
                <a:cs typeface="Times New Roman" pitchFamily="18" charset="0"/>
              </a:rPr>
              <a:t>      </a:t>
            </a:r>
            <a:r>
              <a:rPr kumimoji="0" lang="fr-FR" sz="2000" b="0" i="0" u="none" strike="noStrike" cap="none" normalizeH="0" baseline="0" dirty="0">
                <a:ln>
                  <a:noFill/>
                </a:ln>
                <a:solidFill>
                  <a:schemeClr val="tx1"/>
                </a:solidFill>
                <a:effectLst/>
                <a:latin typeface="Calibri"/>
                <a:ea typeface="Calibri" pitchFamily="34" charset="0"/>
                <a:cs typeface="Times New Roman" pitchFamily="18" charset="0"/>
              </a:rPr>
              <a:t>•</a:t>
            </a:r>
            <a:r>
              <a:rPr kumimoji="0" lang="fr-FR" sz="2000" b="0" i="0" u="none" strike="noStrike" cap="none" normalizeH="0" baseline="0" dirty="0">
                <a:ln>
                  <a:noFill/>
                </a:ln>
                <a:solidFill>
                  <a:schemeClr val="tx1"/>
                </a:solidFill>
                <a:effectLst/>
                <a:latin typeface="Cambria" pitchFamily="18" charset="0"/>
                <a:ea typeface="Calibri" pitchFamily="34" charset="0"/>
                <a:cs typeface="Times New Roman" pitchFamily="18" charset="0"/>
              </a:rPr>
              <a:t> 	Renforcement des capacit</a:t>
            </a:r>
            <a:r>
              <a:rPr kumimoji="0" lang="fr-FR" sz="2000" b="0" i="0" u="none" strike="noStrike" cap="none" normalizeH="0" baseline="0" dirty="0">
                <a:ln>
                  <a:noFill/>
                </a:ln>
                <a:solidFill>
                  <a:schemeClr val="tx1"/>
                </a:solidFill>
                <a:effectLst/>
                <a:latin typeface="Calibri"/>
                <a:ea typeface="Calibri" pitchFamily="34" charset="0"/>
                <a:cs typeface="Times New Roman" pitchFamily="18" charset="0"/>
              </a:rPr>
              <a:t>é</a:t>
            </a:r>
            <a:r>
              <a:rPr kumimoji="0" lang="fr-FR" sz="2000" b="0" i="0" u="none" strike="noStrike" cap="none" normalizeH="0" baseline="0" dirty="0">
                <a:ln>
                  <a:noFill/>
                </a:ln>
                <a:solidFill>
                  <a:schemeClr val="tx1"/>
                </a:solidFill>
                <a:effectLst/>
                <a:latin typeface="Cambria" pitchFamily="18" charset="0"/>
                <a:ea typeface="Calibri" pitchFamily="34" charset="0"/>
                <a:cs typeface="Times New Roman" pitchFamily="18" charset="0"/>
              </a:rPr>
              <a:t>s des structures de sant</a:t>
            </a:r>
            <a:r>
              <a:rPr kumimoji="0" lang="fr-FR" sz="2000" b="0" i="0" u="none" strike="noStrike" cap="none" normalizeH="0" baseline="0" dirty="0">
                <a:ln>
                  <a:noFill/>
                </a:ln>
                <a:solidFill>
                  <a:schemeClr val="tx1"/>
                </a:solidFill>
                <a:effectLst/>
                <a:latin typeface="Calibri"/>
                <a:ea typeface="Calibri" pitchFamily="34" charset="0"/>
                <a:cs typeface="Times New Roman" pitchFamily="18" charset="0"/>
              </a:rPr>
              <a:t>é </a:t>
            </a:r>
            <a:endParaRPr kumimoji="0" lang="fr-FR" sz="2000" b="0" i="0" u="none" strike="noStrike" cap="none" normalizeH="0" baseline="0" dirty="0">
              <a:ln>
                <a:noFill/>
              </a:ln>
              <a:solidFill>
                <a:schemeClr val="tx1"/>
              </a:solidFill>
              <a:effectLst/>
              <a:latin typeface="Arial" pitchFamily="34" charset="0"/>
              <a:cs typeface="Arial" pitchFamily="34" charset="0"/>
            </a:endParaRPr>
          </a:p>
        </p:txBody>
      </p:sp>
      <p:sp>
        <p:nvSpPr>
          <p:cNvPr id="5" name="Larme 4"/>
          <p:cNvSpPr/>
          <p:nvPr/>
        </p:nvSpPr>
        <p:spPr>
          <a:xfrm>
            <a:off x="3851920" y="70844"/>
            <a:ext cx="5149236" cy="1197916"/>
          </a:xfrm>
          <a:prstGeom prst="teardrop">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fr-FR" sz="2000" b="1" dirty="0">
              <a:solidFill>
                <a:schemeClr val="bg1"/>
              </a:solidFill>
            </a:endParaRPr>
          </a:p>
          <a:p>
            <a:pPr algn="ctr"/>
            <a:r>
              <a:rPr lang="fr-FR" sz="2000" b="1" dirty="0">
                <a:solidFill>
                  <a:schemeClr val="bg1"/>
                </a:solidFill>
              </a:rPr>
              <a:t>L</a:t>
            </a:r>
            <a:r>
              <a:rPr lang="fr-FR" altLang="fr-FR" sz="2000" b="1" dirty="0">
                <a:solidFill>
                  <a:schemeClr val="bg1"/>
                </a:solidFill>
              </a:rPr>
              <a:t>’</a:t>
            </a:r>
            <a:r>
              <a:rPr lang="fr-FR" sz="2000" b="1" dirty="0">
                <a:solidFill>
                  <a:schemeClr val="bg1"/>
                </a:solidFill>
              </a:rPr>
              <a:t>Ingénierie et la formation dans les domaines de la santé</a:t>
            </a:r>
          </a:p>
          <a:p>
            <a:pPr algn="ctr"/>
            <a:endParaRPr lang="fr-FR" dirty="0"/>
          </a:p>
        </p:txBody>
      </p:sp>
      <p:pic>
        <p:nvPicPr>
          <p:cNvPr id="6" name="Picture 3" descr="C:\Users\Achref\Desktop\LOGOS          SMEDI - SAFAR\logo seul.png"/>
          <p:cNvPicPr>
            <a:picLocks noChangeAspect="1" noChangeArrowheads="1"/>
          </p:cNvPicPr>
          <p:nvPr/>
        </p:nvPicPr>
        <p:blipFill>
          <a:blip r:embed="rId3" cstate="print"/>
          <a:srcRect/>
          <a:stretch>
            <a:fillRect/>
          </a:stretch>
        </p:blipFill>
        <p:spPr bwMode="auto">
          <a:xfrm>
            <a:off x="6858016" y="5878527"/>
            <a:ext cx="2148251" cy="83662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5">
                                            <p:txEl>
                                              <p:pRg st="6" end="6"/>
                                            </p:txEl>
                                          </p:spTgt>
                                        </p:tgtEl>
                                        <p:attrNameLst>
                                          <p:attrName>style.visibility</p:attrName>
                                        </p:attrNameLst>
                                      </p:cBhvr>
                                      <p:to>
                                        <p:strVal val="visible"/>
                                      </p:to>
                                    </p:set>
                                    <p:animEffect transition="in" filter="checkerboard(across)">
                                      <p:cBhvr>
                                        <p:cTn id="7" dur="500"/>
                                        <p:tgtEl>
                                          <p:spTgt spid="1025">
                                            <p:txEl>
                                              <p:pRg st="6" end="6"/>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1025">
                                            <p:txEl>
                                              <p:pRg st="7" end="7"/>
                                            </p:txEl>
                                          </p:spTgt>
                                        </p:tgtEl>
                                        <p:attrNameLst>
                                          <p:attrName>style.visibility</p:attrName>
                                        </p:attrNameLst>
                                      </p:cBhvr>
                                      <p:to>
                                        <p:strVal val="visible"/>
                                      </p:to>
                                    </p:set>
                                    <p:animEffect transition="in" filter="checkerboard(across)">
                                      <p:cBhvr>
                                        <p:cTn id="10" dur="500"/>
                                        <p:tgtEl>
                                          <p:spTgt spid="1025">
                                            <p:txEl>
                                              <p:pRg st="7" end="7"/>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1025">
                                            <p:txEl>
                                              <p:pRg st="8" end="8"/>
                                            </p:txEl>
                                          </p:spTgt>
                                        </p:tgtEl>
                                        <p:attrNameLst>
                                          <p:attrName>style.visibility</p:attrName>
                                        </p:attrNameLst>
                                      </p:cBhvr>
                                      <p:to>
                                        <p:strVal val="visible"/>
                                      </p:to>
                                    </p:set>
                                    <p:animEffect transition="in" filter="box(in)">
                                      <p:cBhvr>
                                        <p:cTn id="15" dur="500"/>
                                        <p:tgtEl>
                                          <p:spTgt spid="1025">
                                            <p:txEl>
                                              <p:pRg st="8" end="8"/>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nodeType="clickEffect">
                                  <p:stCondLst>
                                    <p:cond delay="0"/>
                                  </p:stCondLst>
                                  <p:childTnLst>
                                    <p:set>
                                      <p:cBhvr>
                                        <p:cTn id="19" dur="1" fill="hold">
                                          <p:stCondLst>
                                            <p:cond delay="0"/>
                                          </p:stCondLst>
                                        </p:cTn>
                                        <p:tgtEl>
                                          <p:spTgt spid="1025">
                                            <p:txEl>
                                              <p:pRg st="9" end="9"/>
                                            </p:txEl>
                                          </p:spTgt>
                                        </p:tgtEl>
                                        <p:attrNameLst>
                                          <p:attrName>style.visibility</p:attrName>
                                        </p:attrNameLst>
                                      </p:cBhvr>
                                      <p:to>
                                        <p:strVal val="visible"/>
                                      </p:to>
                                    </p:set>
                                    <p:animEffect transition="in" filter="box(in)">
                                      <p:cBhvr>
                                        <p:cTn id="20" dur="500"/>
                                        <p:tgtEl>
                                          <p:spTgt spid="1025">
                                            <p:txEl>
                                              <p:pRg st="9" end="9"/>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1025">
                                            <p:txEl>
                                              <p:pRg st="10" end="10"/>
                                            </p:txEl>
                                          </p:spTgt>
                                        </p:tgtEl>
                                        <p:attrNameLst>
                                          <p:attrName>style.visibility</p:attrName>
                                        </p:attrNameLst>
                                      </p:cBhvr>
                                      <p:to>
                                        <p:strVal val="visible"/>
                                      </p:to>
                                    </p:set>
                                    <p:animEffect transition="in" filter="box(in)">
                                      <p:cBhvr>
                                        <p:cTn id="25" dur="500"/>
                                        <p:tgtEl>
                                          <p:spTgt spid="102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endParaRPr lang="fr-FR"/>
          </a:p>
        </p:txBody>
      </p:sp>
      <p:pic>
        <p:nvPicPr>
          <p:cNvPr id="4" name="Picture 2" descr="C:\Users\Achref\Documents\Présentation smedi - olfa\2.jpg"/>
          <p:cNvPicPr>
            <a:picLocks noChangeAspect="1" noChangeArrowheads="1"/>
          </p:cNvPicPr>
          <p:nvPr/>
        </p:nvPicPr>
        <p:blipFill>
          <a:blip r:embed="rId3" cstate="print"/>
          <a:srcRect/>
          <a:stretch>
            <a:fillRect/>
          </a:stretch>
        </p:blipFill>
        <p:spPr bwMode="auto">
          <a:xfrm>
            <a:off x="-32" y="0"/>
            <a:ext cx="9145656" cy="6858000"/>
          </a:xfrm>
          <a:prstGeom prst="rect">
            <a:avLst/>
          </a:prstGeom>
          <a:noFill/>
        </p:spPr>
      </p:pic>
      <p:pic>
        <p:nvPicPr>
          <p:cNvPr id="5" name="Picture 3" descr="C:\Users\Achref\Desktop\LOGOS          SMEDI - SAFAR\logo seul.png"/>
          <p:cNvPicPr>
            <a:picLocks noChangeAspect="1" noChangeArrowheads="1"/>
          </p:cNvPicPr>
          <p:nvPr/>
        </p:nvPicPr>
        <p:blipFill>
          <a:blip r:embed="rId4" cstate="print"/>
          <a:srcRect/>
          <a:stretch>
            <a:fillRect/>
          </a:stretch>
        </p:blipFill>
        <p:spPr bwMode="auto">
          <a:xfrm>
            <a:off x="6858016" y="5878527"/>
            <a:ext cx="2148251" cy="836621"/>
          </a:xfrm>
          <a:prstGeom prst="rect">
            <a:avLst/>
          </a:prstGeom>
          <a:ln>
            <a:noFill/>
          </a:ln>
          <a:effectLst>
            <a:outerShdw blurRad="292100" dist="139700" dir="2700000" algn="tl" rotWithShape="0">
              <a:srgbClr val="333333">
                <a:alpha val="65000"/>
              </a:srgbClr>
            </a:outerShdw>
          </a:effectLst>
        </p:spPr>
      </p:pic>
      <p:pic>
        <p:nvPicPr>
          <p:cNvPr id="6" name="Nos Partenaires-SMEDI.mp4">
            <a:hlinkClick r:id="" action="ppaction://media"/>
          </p:cNvPr>
          <p:cNvPicPr>
            <a:picLocks noGrp="1" noRot="1" noChangeAspect="1"/>
          </p:cNvPicPr>
          <p:nvPr>
            <p:ph idx="1"/>
            <a:videoFile r:link="rId1"/>
          </p:nvPr>
        </p:nvPicPr>
        <p:blipFill>
          <a:blip r:embed="rId5" cstate="print"/>
          <a:stretch>
            <a:fillRect/>
          </a:stretch>
        </p:blipFill>
        <p:spPr>
          <a:xfrm>
            <a:off x="467544" y="1044498"/>
            <a:ext cx="8422904" cy="4034280"/>
          </a:xfrm>
          <a:prstGeom prst="rect">
            <a:avLst/>
          </a:prstGeom>
        </p:spPr>
      </p:pic>
      <p:sp>
        <p:nvSpPr>
          <p:cNvPr id="7" name="Rectangle 6"/>
          <p:cNvSpPr/>
          <p:nvPr/>
        </p:nvSpPr>
        <p:spPr>
          <a:xfrm>
            <a:off x="179512" y="188640"/>
            <a:ext cx="2702984" cy="369332"/>
          </a:xfrm>
          <a:prstGeom prst="rect">
            <a:avLst/>
          </a:prstGeom>
        </p:spPr>
        <p:txBody>
          <a:bodyPr wrap="none">
            <a:spAutoFit/>
          </a:bodyPr>
          <a:lstStyle/>
          <a:p>
            <a:r>
              <a:rPr lang="fr-FR" b="1" u="sng" dirty="0">
                <a:effectLst>
                  <a:outerShdw blurRad="38100" dist="38100" dir="2700000" algn="tl">
                    <a:srgbClr val="000000">
                      <a:alpha val="43137"/>
                    </a:srgbClr>
                  </a:outerShdw>
                </a:effectLst>
              </a:rPr>
              <a:t>Vidéo Nos Partenaires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3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chref\Documents\Présentation smedi - olfa\2.jpg"/>
          <p:cNvPicPr>
            <a:picLocks noChangeAspect="1" noChangeArrowheads="1"/>
          </p:cNvPicPr>
          <p:nvPr/>
        </p:nvPicPr>
        <p:blipFill>
          <a:blip r:embed="rId2" cstate="print"/>
          <a:srcRect/>
          <a:stretch>
            <a:fillRect/>
          </a:stretch>
        </p:blipFill>
        <p:spPr bwMode="auto">
          <a:xfrm>
            <a:off x="-1624" y="0"/>
            <a:ext cx="9145656" cy="6858000"/>
          </a:xfrm>
          <a:prstGeom prst="rect">
            <a:avLst/>
          </a:prstGeom>
          <a:noFill/>
        </p:spPr>
      </p:pic>
      <p:pic>
        <p:nvPicPr>
          <p:cNvPr id="1027" name="Picture 3" descr="C:\Users\Achref\Desktop\LOGOS          SMEDI - SAFAR\logo seul.png"/>
          <p:cNvPicPr>
            <a:picLocks noChangeAspect="1" noChangeArrowheads="1"/>
          </p:cNvPicPr>
          <p:nvPr/>
        </p:nvPicPr>
        <p:blipFill>
          <a:blip r:embed="rId3" cstate="print"/>
          <a:srcRect/>
          <a:stretch>
            <a:fillRect/>
          </a:stretch>
        </p:blipFill>
        <p:spPr bwMode="auto">
          <a:xfrm>
            <a:off x="6929454" y="92049"/>
            <a:ext cx="2148251" cy="836621"/>
          </a:xfrm>
          <a:prstGeom prst="rect">
            <a:avLst/>
          </a:prstGeom>
          <a:ln>
            <a:noFill/>
          </a:ln>
          <a:effectLst>
            <a:outerShdw blurRad="292100" dist="139700" dir="2700000" algn="tl" rotWithShape="0">
              <a:srgbClr val="333333">
                <a:alpha val="65000"/>
              </a:srgbClr>
            </a:outerShdw>
          </a:effectLst>
        </p:spPr>
      </p:pic>
      <p:sp>
        <p:nvSpPr>
          <p:cNvPr id="8" name="Espace réservé du contenu 2"/>
          <p:cNvSpPr>
            <a:spLocks noGrp="1"/>
          </p:cNvSpPr>
          <p:nvPr>
            <p:ph idx="1"/>
          </p:nvPr>
        </p:nvSpPr>
        <p:spPr>
          <a:xfrm>
            <a:off x="71406" y="785794"/>
            <a:ext cx="7556500" cy="4144963"/>
          </a:xfrm>
        </p:spPr>
        <p:txBody>
          <a:bodyPr/>
          <a:lstStyle/>
          <a:p>
            <a:pPr eaLnBrk="1" hangingPunct="1">
              <a:buFont typeface="Wingdings" pitchFamily="2" charset="2"/>
              <a:buNone/>
            </a:pPr>
            <a:r>
              <a:rPr lang="fr-FR" sz="2400" dirty="0"/>
              <a:t>SMEDI assure quatre types d</a:t>
            </a:r>
            <a:r>
              <a:rPr lang="fr-FR" altLang="fr-FR" sz="2400" dirty="0"/>
              <a:t>’</a:t>
            </a:r>
            <a:r>
              <a:rPr lang="fr-FR" sz="2400" dirty="0"/>
              <a:t> activités</a:t>
            </a:r>
            <a:r>
              <a:rPr lang="fr-FR" dirty="0"/>
              <a:t>:</a:t>
            </a:r>
          </a:p>
        </p:txBody>
      </p:sp>
      <p:graphicFrame>
        <p:nvGraphicFramePr>
          <p:cNvPr id="7" name="Diagramme 6"/>
          <p:cNvGraphicFramePr/>
          <p:nvPr>
            <p:extLst>
              <p:ext uri="{D42A27DB-BD31-4B8C-83A1-F6EECF244321}">
                <p14:modId xmlns:p14="http://schemas.microsoft.com/office/powerpoint/2010/main" xmlns="" val="1882772208"/>
              </p:ext>
            </p:extLst>
          </p:nvPr>
        </p:nvGraphicFramePr>
        <p:xfrm>
          <a:off x="928662" y="1643050"/>
          <a:ext cx="7358114" cy="40005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3196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ox(i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chref\Documents\Présentation smedi - olfa\2.jpg"/>
          <p:cNvPicPr>
            <a:picLocks noChangeAspect="1" noChangeArrowheads="1"/>
          </p:cNvPicPr>
          <p:nvPr/>
        </p:nvPicPr>
        <p:blipFill>
          <a:blip r:embed="rId2" cstate="print"/>
          <a:srcRect/>
          <a:stretch>
            <a:fillRect/>
          </a:stretch>
        </p:blipFill>
        <p:spPr bwMode="auto">
          <a:xfrm>
            <a:off x="-1656" y="0"/>
            <a:ext cx="9145656" cy="6858000"/>
          </a:xfrm>
          <a:prstGeom prst="rect">
            <a:avLst/>
          </a:prstGeom>
          <a:noFill/>
        </p:spPr>
      </p:pic>
      <p:sp>
        <p:nvSpPr>
          <p:cNvPr id="5" name="Larme 4"/>
          <p:cNvSpPr/>
          <p:nvPr/>
        </p:nvSpPr>
        <p:spPr>
          <a:xfrm>
            <a:off x="428596" y="928670"/>
            <a:ext cx="8247860" cy="4143404"/>
          </a:xfrm>
          <a:prstGeom prst="teardrop">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fr-FR" sz="4400" b="1" dirty="0">
                <a:solidFill>
                  <a:schemeClr val="bg1"/>
                </a:solidFill>
                <a:effectLst>
                  <a:outerShdw blurRad="38100" dist="38100" dir="2700000" algn="tl">
                    <a:srgbClr val="000000">
                      <a:alpha val="43137"/>
                    </a:srgbClr>
                  </a:outerShdw>
                </a:effectLst>
              </a:rPr>
              <a:t>Gestion Hospitalière et Investissements</a:t>
            </a:r>
          </a:p>
          <a:p>
            <a:pPr algn="ctr"/>
            <a:endParaRPr lang="fr-FR" dirty="0"/>
          </a:p>
        </p:txBody>
      </p:sp>
      <p:pic>
        <p:nvPicPr>
          <p:cNvPr id="7" name="Picture 3" descr="C:\Users\Achref\Desktop\LOGOS          SMEDI - SAFAR\logo seul.png"/>
          <p:cNvPicPr>
            <a:picLocks noChangeAspect="1" noChangeArrowheads="1"/>
          </p:cNvPicPr>
          <p:nvPr/>
        </p:nvPicPr>
        <p:blipFill>
          <a:blip r:embed="rId3" cstate="print"/>
          <a:srcRect/>
          <a:stretch>
            <a:fillRect/>
          </a:stretch>
        </p:blipFill>
        <p:spPr bwMode="auto">
          <a:xfrm>
            <a:off x="6858016" y="5878527"/>
            <a:ext cx="2148251" cy="83662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Achref\Documents\Présentation smedi - olfa\2.jpg"/>
          <p:cNvPicPr>
            <a:picLocks noChangeAspect="1" noChangeArrowheads="1"/>
          </p:cNvPicPr>
          <p:nvPr/>
        </p:nvPicPr>
        <p:blipFill>
          <a:blip r:embed="rId2" cstate="print"/>
          <a:srcRect/>
          <a:stretch>
            <a:fillRect/>
          </a:stretch>
        </p:blipFill>
        <p:spPr bwMode="auto">
          <a:xfrm>
            <a:off x="-1656" y="0"/>
            <a:ext cx="9145656" cy="6858000"/>
          </a:xfrm>
          <a:prstGeom prst="rect">
            <a:avLst/>
          </a:prstGeom>
          <a:noFill/>
        </p:spPr>
      </p:pic>
      <p:sp>
        <p:nvSpPr>
          <p:cNvPr id="8" name="ZoneTexte 7"/>
          <p:cNvSpPr txBox="1"/>
          <p:nvPr/>
        </p:nvSpPr>
        <p:spPr>
          <a:xfrm>
            <a:off x="971600" y="836712"/>
            <a:ext cx="7560840" cy="369332"/>
          </a:xfrm>
          <a:prstGeom prst="rect">
            <a:avLst/>
          </a:prstGeom>
          <a:noFill/>
        </p:spPr>
        <p:txBody>
          <a:bodyPr wrap="square" rtlCol="0">
            <a:spAutoFit/>
          </a:bodyPr>
          <a:lstStyle/>
          <a:p>
            <a:endParaRPr lang="fr-FR" dirty="0"/>
          </a:p>
        </p:txBody>
      </p:sp>
      <p:sp>
        <p:nvSpPr>
          <p:cNvPr id="9" name="ZoneTexte 8"/>
          <p:cNvSpPr txBox="1"/>
          <p:nvPr/>
        </p:nvSpPr>
        <p:spPr>
          <a:xfrm>
            <a:off x="214282" y="230945"/>
            <a:ext cx="8929718" cy="6678751"/>
          </a:xfrm>
          <a:prstGeom prst="rect">
            <a:avLst/>
          </a:prstGeom>
          <a:noFill/>
        </p:spPr>
        <p:txBody>
          <a:bodyPr wrap="square" rtlCol="0">
            <a:spAutoFit/>
          </a:bodyPr>
          <a:lstStyle/>
          <a:p>
            <a:pPr>
              <a:lnSpc>
                <a:spcPct val="200000"/>
              </a:lnSpc>
            </a:pPr>
            <a:endParaRPr lang="fr-FR" sz="2800" dirty="0"/>
          </a:p>
          <a:p>
            <a:pPr>
              <a:lnSpc>
                <a:spcPct val="200000"/>
              </a:lnSpc>
            </a:pPr>
            <a:r>
              <a:rPr lang="fr-FR" sz="2400" b="1" dirty="0">
                <a:solidFill>
                  <a:srgbClr val="FF0000"/>
                </a:solidFill>
              </a:rPr>
              <a:t>Gestion hospitalière: </a:t>
            </a:r>
          </a:p>
          <a:p>
            <a:pPr>
              <a:lnSpc>
                <a:spcPct val="200000"/>
              </a:lnSpc>
            </a:pPr>
            <a:r>
              <a:rPr lang="fr-FR" dirty="0"/>
              <a:t>Mise à disposition de structures hospitalières publiques ou privées, des ressources:</a:t>
            </a:r>
          </a:p>
          <a:p>
            <a:pPr>
              <a:lnSpc>
                <a:spcPct val="200000"/>
              </a:lnSpc>
              <a:buFont typeface="Wingdings" pitchFamily="2" charset="2"/>
              <a:buChar char="Ø"/>
            </a:pPr>
            <a:r>
              <a:rPr lang="fr-FR" dirty="0"/>
              <a:t> Humaines</a:t>
            </a:r>
          </a:p>
          <a:p>
            <a:pPr>
              <a:lnSpc>
                <a:spcPct val="200000"/>
              </a:lnSpc>
              <a:buFont typeface="Wingdings" pitchFamily="2" charset="2"/>
              <a:buChar char="Ø"/>
            </a:pPr>
            <a:r>
              <a:rPr lang="fr-FR" dirty="0"/>
              <a:t> Financières </a:t>
            </a:r>
          </a:p>
          <a:p>
            <a:pPr>
              <a:lnSpc>
                <a:spcPct val="200000"/>
              </a:lnSpc>
              <a:buFont typeface="Wingdings" pitchFamily="2" charset="2"/>
              <a:buChar char="Ø"/>
            </a:pPr>
            <a:r>
              <a:rPr lang="fr-FR" dirty="0"/>
              <a:t> Matérielles </a:t>
            </a:r>
          </a:p>
          <a:p>
            <a:pPr>
              <a:lnSpc>
                <a:spcPct val="200000"/>
              </a:lnSpc>
              <a:buFont typeface="Wingdings" pitchFamily="2" charset="2"/>
              <a:buChar char="Ø"/>
            </a:pPr>
            <a:r>
              <a:rPr lang="fr-FR" dirty="0"/>
              <a:t> Organisationnelles </a:t>
            </a:r>
          </a:p>
          <a:p>
            <a:pPr lvl="0"/>
            <a:endParaRPr lang="fr-FR" dirty="0"/>
          </a:p>
          <a:p>
            <a:endParaRPr lang="fr-FR" b="1" dirty="0"/>
          </a:p>
          <a:p>
            <a:endParaRPr lang="fr-FR" dirty="0"/>
          </a:p>
          <a:p>
            <a:endParaRPr lang="fr-FR" dirty="0"/>
          </a:p>
          <a:p>
            <a:endParaRPr lang="fr-FR" dirty="0"/>
          </a:p>
          <a:p>
            <a:endParaRPr lang="fr-FR" dirty="0"/>
          </a:p>
        </p:txBody>
      </p:sp>
      <p:sp>
        <p:nvSpPr>
          <p:cNvPr id="6" name="Larme 5"/>
          <p:cNvSpPr/>
          <p:nvPr/>
        </p:nvSpPr>
        <p:spPr>
          <a:xfrm>
            <a:off x="4214810" y="70844"/>
            <a:ext cx="4786346" cy="1197916"/>
          </a:xfrm>
          <a:prstGeom prst="teardrop">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fr-FR" b="1" dirty="0"/>
              <a:t>Gestion Hospitalière et investissements</a:t>
            </a:r>
          </a:p>
          <a:p>
            <a:pPr algn="ctr"/>
            <a:endParaRPr lang="fr-FR" dirty="0"/>
          </a:p>
        </p:txBody>
      </p:sp>
      <p:pic>
        <p:nvPicPr>
          <p:cNvPr id="7" name="Picture 3" descr="C:\Users\Achref\Desktop\LOGOS          SMEDI - SAFAR\logo seul.png"/>
          <p:cNvPicPr>
            <a:picLocks noChangeAspect="1" noChangeArrowheads="1"/>
          </p:cNvPicPr>
          <p:nvPr/>
        </p:nvPicPr>
        <p:blipFill>
          <a:blip r:embed="rId3" cstate="print"/>
          <a:srcRect/>
          <a:stretch>
            <a:fillRect/>
          </a:stretch>
        </p:blipFill>
        <p:spPr bwMode="auto">
          <a:xfrm>
            <a:off x="6858016" y="5878527"/>
            <a:ext cx="2148251" cy="836621"/>
          </a:xfrm>
          <a:prstGeom prst="rect">
            <a:avLst/>
          </a:prstGeom>
          <a:ln>
            <a:noFill/>
          </a:ln>
          <a:effectLst>
            <a:outerShdw blurRad="292100" dist="139700" dir="2700000" algn="tl" rotWithShape="0">
              <a:srgbClr val="333333">
                <a:alpha val="65000"/>
              </a:srgbClr>
            </a:outerShdw>
          </a:effectLst>
        </p:spPr>
      </p:pic>
      <p:pic>
        <p:nvPicPr>
          <p:cNvPr id="52226" name="Picture 2" descr="\\DELLSERVER\Smedi\Abderrahmen SMEDI\SMEDI 2\Centre de Dialyse\Centre de dialyse LBV\image2.JPG"/>
          <p:cNvPicPr>
            <a:picLocks noChangeAspect="1" noChangeArrowheads="1"/>
          </p:cNvPicPr>
          <p:nvPr/>
        </p:nvPicPr>
        <p:blipFill>
          <a:blip r:embed="rId4" cstate="print"/>
          <a:srcRect/>
          <a:stretch>
            <a:fillRect/>
          </a:stretch>
        </p:blipFill>
        <p:spPr bwMode="auto">
          <a:xfrm>
            <a:off x="3786182" y="2357430"/>
            <a:ext cx="3964520" cy="2973390"/>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ox(in)">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ox(in)">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4" presetClass="entr" presetSubtype="0" accel="10000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 calcmode="lin" valueType="num">
                                      <p:cBhvr>
                                        <p:cTn id="17" dur="2000" fill="hold"/>
                                        <p:tgtEl>
                                          <p:spTgt spid="9">
                                            <p:txEl>
                                              <p:pRg st="3" end="3"/>
                                            </p:txEl>
                                          </p:spTgt>
                                        </p:tgtEl>
                                        <p:attrNameLst>
                                          <p:attrName>ppt_w</p:attrName>
                                        </p:attrNameLst>
                                      </p:cBhvr>
                                      <p:tavLst>
                                        <p:tav tm="0">
                                          <p:val>
                                            <p:strVal val="#ppt_w*0.05"/>
                                          </p:val>
                                        </p:tav>
                                        <p:tav tm="100000">
                                          <p:val>
                                            <p:strVal val="#ppt_w"/>
                                          </p:val>
                                        </p:tav>
                                      </p:tavLst>
                                    </p:anim>
                                    <p:anim calcmode="lin" valueType="num">
                                      <p:cBhvr>
                                        <p:cTn id="18" dur="2000" fill="hold"/>
                                        <p:tgtEl>
                                          <p:spTgt spid="9">
                                            <p:txEl>
                                              <p:pRg st="3" end="3"/>
                                            </p:txEl>
                                          </p:spTgt>
                                        </p:tgtEl>
                                        <p:attrNameLst>
                                          <p:attrName>ppt_h</p:attrName>
                                        </p:attrNameLst>
                                      </p:cBhvr>
                                      <p:tavLst>
                                        <p:tav tm="0">
                                          <p:val>
                                            <p:strVal val="#ppt_h"/>
                                          </p:val>
                                        </p:tav>
                                        <p:tav tm="100000">
                                          <p:val>
                                            <p:strVal val="#ppt_h"/>
                                          </p:val>
                                        </p:tav>
                                      </p:tavLst>
                                    </p:anim>
                                    <p:anim calcmode="lin" valueType="num">
                                      <p:cBhvr>
                                        <p:cTn id="19" dur="2000" fill="hold"/>
                                        <p:tgtEl>
                                          <p:spTgt spid="9">
                                            <p:txEl>
                                              <p:pRg st="3" end="3"/>
                                            </p:txEl>
                                          </p:spTgt>
                                        </p:tgtEl>
                                        <p:attrNameLst>
                                          <p:attrName>ppt_x</p:attrName>
                                        </p:attrNameLst>
                                      </p:cBhvr>
                                      <p:tavLst>
                                        <p:tav tm="0">
                                          <p:val>
                                            <p:strVal val="#ppt_x-.2"/>
                                          </p:val>
                                        </p:tav>
                                        <p:tav tm="100000">
                                          <p:val>
                                            <p:strVal val="#ppt_x"/>
                                          </p:val>
                                        </p:tav>
                                      </p:tavLst>
                                    </p:anim>
                                    <p:anim calcmode="lin" valueType="num">
                                      <p:cBhvr>
                                        <p:cTn id="20" dur="2000" fill="hold"/>
                                        <p:tgtEl>
                                          <p:spTgt spid="9">
                                            <p:txEl>
                                              <p:pRg st="3" end="3"/>
                                            </p:txEl>
                                          </p:spTgt>
                                        </p:tgtEl>
                                        <p:attrNameLst>
                                          <p:attrName>ppt_y</p:attrName>
                                        </p:attrNameLst>
                                      </p:cBhvr>
                                      <p:tavLst>
                                        <p:tav tm="0">
                                          <p:val>
                                            <p:strVal val="#ppt_y"/>
                                          </p:val>
                                        </p:tav>
                                        <p:tav tm="100000">
                                          <p:val>
                                            <p:strVal val="#ppt_y"/>
                                          </p:val>
                                        </p:tav>
                                      </p:tavLst>
                                    </p:anim>
                                    <p:animEffect transition="in" filter="fade">
                                      <p:cBhvr>
                                        <p:cTn id="21" dur="2000"/>
                                        <p:tgtEl>
                                          <p:spTgt spid="9">
                                            <p:txEl>
                                              <p:pRg st="3" end="3"/>
                                            </p:txEl>
                                          </p:spTgt>
                                        </p:tgtEl>
                                      </p:cBhvr>
                                    </p:animEffect>
                                  </p:childTnLst>
                                </p:cTn>
                              </p:par>
                              <p:par>
                                <p:cTn id="22" presetID="54" presetClass="entr" presetSubtype="0" accel="100000" fill="hold" nodeType="withEffect">
                                  <p:stCondLst>
                                    <p:cond delay="0"/>
                                  </p:stCondLst>
                                  <p:childTnLst>
                                    <p:set>
                                      <p:cBhvr>
                                        <p:cTn id="23" dur="1" fill="hold">
                                          <p:stCondLst>
                                            <p:cond delay="0"/>
                                          </p:stCondLst>
                                        </p:cTn>
                                        <p:tgtEl>
                                          <p:spTgt spid="9">
                                            <p:txEl>
                                              <p:pRg st="4" end="4"/>
                                            </p:txEl>
                                          </p:spTgt>
                                        </p:tgtEl>
                                        <p:attrNameLst>
                                          <p:attrName>style.visibility</p:attrName>
                                        </p:attrNameLst>
                                      </p:cBhvr>
                                      <p:to>
                                        <p:strVal val="visible"/>
                                      </p:to>
                                    </p:set>
                                    <p:anim calcmode="lin" valueType="num">
                                      <p:cBhvr>
                                        <p:cTn id="24" dur="2000" fill="hold"/>
                                        <p:tgtEl>
                                          <p:spTgt spid="9">
                                            <p:txEl>
                                              <p:pRg st="4" end="4"/>
                                            </p:txEl>
                                          </p:spTgt>
                                        </p:tgtEl>
                                        <p:attrNameLst>
                                          <p:attrName>ppt_w</p:attrName>
                                        </p:attrNameLst>
                                      </p:cBhvr>
                                      <p:tavLst>
                                        <p:tav tm="0">
                                          <p:val>
                                            <p:strVal val="#ppt_w*0.05"/>
                                          </p:val>
                                        </p:tav>
                                        <p:tav tm="100000">
                                          <p:val>
                                            <p:strVal val="#ppt_w"/>
                                          </p:val>
                                        </p:tav>
                                      </p:tavLst>
                                    </p:anim>
                                    <p:anim calcmode="lin" valueType="num">
                                      <p:cBhvr>
                                        <p:cTn id="25" dur="2000" fill="hold"/>
                                        <p:tgtEl>
                                          <p:spTgt spid="9">
                                            <p:txEl>
                                              <p:pRg st="4" end="4"/>
                                            </p:txEl>
                                          </p:spTgt>
                                        </p:tgtEl>
                                        <p:attrNameLst>
                                          <p:attrName>ppt_h</p:attrName>
                                        </p:attrNameLst>
                                      </p:cBhvr>
                                      <p:tavLst>
                                        <p:tav tm="0">
                                          <p:val>
                                            <p:strVal val="#ppt_h"/>
                                          </p:val>
                                        </p:tav>
                                        <p:tav tm="100000">
                                          <p:val>
                                            <p:strVal val="#ppt_h"/>
                                          </p:val>
                                        </p:tav>
                                      </p:tavLst>
                                    </p:anim>
                                    <p:anim calcmode="lin" valueType="num">
                                      <p:cBhvr>
                                        <p:cTn id="26" dur="2000" fill="hold"/>
                                        <p:tgtEl>
                                          <p:spTgt spid="9">
                                            <p:txEl>
                                              <p:pRg st="4" end="4"/>
                                            </p:txEl>
                                          </p:spTgt>
                                        </p:tgtEl>
                                        <p:attrNameLst>
                                          <p:attrName>ppt_x</p:attrName>
                                        </p:attrNameLst>
                                      </p:cBhvr>
                                      <p:tavLst>
                                        <p:tav tm="0">
                                          <p:val>
                                            <p:strVal val="#ppt_x-.2"/>
                                          </p:val>
                                        </p:tav>
                                        <p:tav tm="100000">
                                          <p:val>
                                            <p:strVal val="#ppt_x"/>
                                          </p:val>
                                        </p:tav>
                                      </p:tavLst>
                                    </p:anim>
                                    <p:anim calcmode="lin" valueType="num">
                                      <p:cBhvr>
                                        <p:cTn id="27" dur="2000" fill="hold"/>
                                        <p:tgtEl>
                                          <p:spTgt spid="9">
                                            <p:txEl>
                                              <p:pRg st="4" end="4"/>
                                            </p:txEl>
                                          </p:spTgt>
                                        </p:tgtEl>
                                        <p:attrNameLst>
                                          <p:attrName>ppt_y</p:attrName>
                                        </p:attrNameLst>
                                      </p:cBhvr>
                                      <p:tavLst>
                                        <p:tav tm="0">
                                          <p:val>
                                            <p:strVal val="#ppt_y"/>
                                          </p:val>
                                        </p:tav>
                                        <p:tav tm="100000">
                                          <p:val>
                                            <p:strVal val="#ppt_y"/>
                                          </p:val>
                                        </p:tav>
                                      </p:tavLst>
                                    </p:anim>
                                    <p:animEffect transition="in" filter="fade">
                                      <p:cBhvr>
                                        <p:cTn id="28" dur="2000"/>
                                        <p:tgtEl>
                                          <p:spTgt spid="9">
                                            <p:txEl>
                                              <p:pRg st="4" end="4"/>
                                            </p:txEl>
                                          </p:spTgt>
                                        </p:tgtEl>
                                      </p:cBhvr>
                                    </p:animEffect>
                                  </p:childTnLst>
                                </p:cTn>
                              </p:par>
                              <p:par>
                                <p:cTn id="29" presetID="54" presetClass="entr" presetSubtype="0" accel="100000" fill="hold" nodeType="with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anim calcmode="lin" valueType="num">
                                      <p:cBhvr>
                                        <p:cTn id="31" dur="2000" fill="hold"/>
                                        <p:tgtEl>
                                          <p:spTgt spid="9">
                                            <p:txEl>
                                              <p:pRg st="5" end="5"/>
                                            </p:txEl>
                                          </p:spTgt>
                                        </p:tgtEl>
                                        <p:attrNameLst>
                                          <p:attrName>ppt_w</p:attrName>
                                        </p:attrNameLst>
                                      </p:cBhvr>
                                      <p:tavLst>
                                        <p:tav tm="0">
                                          <p:val>
                                            <p:strVal val="#ppt_w*0.05"/>
                                          </p:val>
                                        </p:tav>
                                        <p:tav tm="100000">
                                          <p:val>
                                            <p:strVal val="#ppt_w"/>
                                          </p:val>
                                        </p:tav>
                                      </p:tavLst>
                                    </p:anim>
                                    <p:anim calcmode="lin" valueType="num">
                                      <p:cBhvr>
                                        <p:cTn id="32" dur="2000" fill="hold"/>
                                        <p:tgtEl>
                                          <p:spTgt spid="9">
                                            <p:txEl>
                                              <p:pRg st="5" end="5"/>
                                            </p:txEl>
                                          </p:spTgt>
                                        </p:tgtEl>
                                        <p:attrNameLst>
                                          <p:attrName>ppt_h</p:attrName>
                                        </p:attrNameLst>
                                      </p:cBhvr>
                                      <p:tavLst>
                                        <p:tav tm="0">
                                          <p:val>
                                            <p:strVal val="#ppt_h"/>
                                          </p:val>
                                        </p:tav>
                                        <p:tav tm="100000">
                                          <p:val>
                                            <p:strVal val="#ppt_h"/>
                                          </p:val>
                                        </p:tav>
                                      </p:tavLst>
                                    </p:anim>
                                    <p:anim calcmode="lin" valueType="num">
                                      <p:cBhvr>
                                        <p:cTn id="33" dur="2000" fill="hold"/>
                                        <p:tgtEl>
                                          <p:spTgt spid="9">
                                            <p:txEl>
                                              <p:pRg st="5" end="5"/>
                                            </p:txEl>
                                          </p:spTgt>
                                        </p:tgtEl>
                                        <p:attrNameLst>
                                          <p:attrName>ppt_x</p:attrName>
                                        </p:attrNameLst>
                                      </p:cBhvr>
                                      <p:tavLst>
                                        <p:tav tm="0">
                                          <p:val>
                                            <p:strVal val="#ppt_x-.2"/>
                                          </p:val>
                                        </p:tav>
                                        <p:tav tm="100000">
                                          <p:val>
                                            <p:strVal val="#ppt_x"/>
                                          </p:val>
                                        </p:tav>
                                      </p:tavLst>
                                    </p:anim>
                                    <p:anim calcmode="lin" valueType="num">
                                      <p:cBhvr>
                                        <p:cTn id="34" dur="2000" fill="hold"/>
                                        <p:tgtEl>
                                          <p:spTgt spid="9">
                                            <p:txEl>
                                              <p:pRg st="5" end="5"/>
                                            </p:txEl>
                                          </p:spTgt>
                                        </p:tgtEl>
                                        <p:attrNameLst>
                                          <p:attrName>ppt_y</p:attrName>
                                        </p:attrNameLst>
                                      </p:cBhvr>
                                      <p:tavLst>
                                        <p:tav tm="0">
                                          <p:val>
                                            <p:strVal val="#ppt_y"/>
                                          </p:val>
                                        </p:tav>
                                        <p:tav tm="100000">
                                          <p:val>
                                            <p:strVal val="#ppt_y"/>
                                          </p:val>
                                        </p:tav>
                                      </p:tavLst>
                                    </p:anim>
                                    <p:animEffect transition="in" filter="fade">
                                      <p:cBhvr>
                                        <p:cTn id="35" dur="2000"/>
                                        <p:tgtEl>
                                          <p:spTgt spid="9">
                                            <p:txEl>
                                              <p:pRg st="5" end="5"/>
                                            </p:txEl>
                                          </p:spTgt>
                                        </p:tgtEl>
                                      </p:cBhvr>
                                    </p:animEffect>
                                  </p:childTnLst>
                                </p:cTn>
                              </p:par>
                              <p:par>
                                <p:cTn id="36" presetID="54" presetClass="entr" presetSubtype="0" accel="100000" fill="hold" nodeType="withEffect">
                                  <p:stCondLst>
                                    <p:cond delay="0"/>
                                  </p:stCondLst>
                                  <p:childTnLst>
                                    <p:set>
                                      <p:cBhvr>
                                        <p:cTn id="37" dur="1" fill="hold">
                                          <p:stCondLst>
                                            <p:cond delay="0"/>
                                          </p:stCondLst>
                                        </p:cTn>
                                        <p:tgtEl>
                                          <p:spTgt spid="9">
                                            <p:txEl>
                                              <p:pRg st="6" end="6"/>
                                            </p:txEl>
                                          </p:spTgt>
                                        </p:tgtEl>
                                        <p:attrNameLst>
                                          <p:attrName>style.visibility</p:attrName>
                                        </p:attrNameLst>
                                      </p:cBhvr>
                                      <p:to>
                                        <p:strVal val="visible"/>
                                      </p:to>
                                    </p:set>
                                    <p:anim calcmode="lin" valueType="num">
                                      <p:cBhvr>
                                        <p:cTn id="38" dur="2000" fill="hold"/>
                                        <p:tgtEl>
                                          <p:spTgt spid="9">
                                            <p:txEl>
                                              <p:pRg st="6" end="6"/>
                                            </p:txEl>
                                          </p:spTgt>
                                        </p:tgtEl>
                                        <p:attrNameLst>
                                          <p:attrName>ppt_w</p:attrName>
                                        </p:attrNameLst>
                                      </p:cBhvr>
                                      <p:tavLst>
                                        <p:tav tm="0">
                                          <p:val>
                                            <p:strVal val="#ppt_w*0.05"/>
                                          </p:val>
                                        </p:tav>
                                        <p:tav tm="100000">
                                          <p:val>
                                            <p:strVal val="#ppt_w"/>
                                          </p:val>
                                        </p:tav>
                                      </p:tavLst>
                                    </p:anim>
                                    <p:anim calcmode="lin" valueType="num">
                                      <p:cBhvr>
                                        <p:cTn id="39" dur="2000" fill="hold"/>
                                        <p:tgtEl>
                                          <p:spTgt spid="9">
                                            <p:txEl>
                                              <p:pRg st="6" end="6"/>
                                            </p:txEl>
                                          </p:spTgt>
                                        </p:tgtEl>
                                        <p:attrNameLst>
                                          <p:attrName>ppt_h</p:attrName>
                                        </p:attrNameLst>
                                      </p:cBhvr>
                                      <p:tavLst>
                                        <p:tav tm="0">
                                          <p:val>
                                            <p:strVal val="#ppt_h"/>
                                          </p:val>
                                        </p:tav>
                                        <p:tav tm="100000">
                                          <p:val>
                                            <p:strVal val="#ppt_h"/>
                                          </p:val>
                                        </p:tav>
                                      </p:tavLst>
                                    </p:anim>
                                    <p:anim calcmode="lin" valueType="num">
                                      <p:cBhvr>
                                        <p:cTn id="40" dur="2000" fill="hold"/>
                                        <p:tgtEl>
                                          <p:spTgt spid="9">
                                            <p:txEl>
                                              <p:pRg st="6" end="6"/>
                                            </p:txEl>
                                          </p:spTgt>
                                        </p:tgtEl>
                                        <p:attrNameLst>
                                          <p:attrName>ppt_x</p:attrName>
                                        </p:attrNameLst>
                                      </p:cBhvr>
                                      <p:tavLst>
                                        <p:tav tm="0">
                                          <p:val>
                                            <p:strVal val="#ppt_x-.2"/>
                                          </p:val>
                                        </p:tav>
                                        <p:tav tm="100000">
                                          <p:val>
                                            <p:strVal val="#ppt_x"/>
                                          </p:val>
                                        </p:tav>
                                      </p:tavLst>
                                    </p:anim>
                                    <p:anim calcmode="lin" valueType="num">
                                      <p:cBhvr>
                                        <p:cTn id="41" dur="2000" fill="hold"/>
                                        <p:tgtEl>
                                          <p:spTgt spid="9">
                                            <p:txEl>
                                              <p:pRg st="6" end="6"/>
                                            </p:txEl>
                                          </p:spTgt>
                                        </p:tgtEl>
                                        <p:attrNameLst>
                                          <p:attrName>ppt_y</p:attrName>
                                        </p:attrNameLst>
                                      </p:cBhvr>
                                      <p:tavLst>
                                        <p:tav tm="0">
                                          <p:val>
                                            <p:strVal val="#ppt_y"/>
                                          </p:val>
                                        </p:tav>
                                        <p:tav tm="100000">
                                          <p:val>
                                            <p:strVal val="#ppt_y"/>
                                          </p:val>
                                        </p:tav>
                                      </p:tavLst>
                                    </p:anim>
                                    <p:animEffect transition="in" filter="fade">
                                      <p:cBhvr>
                                        <p:cTn id="42" dur="20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Achref\Documents\Présentation smedi - olfa\2.jpg"/>
          <p:cNvPicPr>
            <a:picLocks noChangeAspect="1" noChangeArrowheads="1"/>
          </p:cNvPicPr>
          <p:nvPr/>
        </p:nvPicPr>
        <p:blipFill>
          <a:blip r:embed="rId2" cstate="print"/>
          <a:srcRect/>
          <a:stretch>
            <a:fillRect/>
          </a:stretch>
        </p:blipFill>
        <p:spPr bwMode="auto">
          <a:xfrm>
            <a:off x="-1656" y="0"/>
            <a:ext cx="9145656" cy="6858000"/>
          </a:xfrm>
          <a:prstGeom prst="rect">
            <a:avLst/>
          </a:prstGeom>
          <a:noFill/>
        </p:spPr>
      </p:pic>
      <p:sp>
        <p:nvSpPr>
          <p:cNvPr id="4" name="ZoneTexte 3"/>
          <p:cNvSpPr txBox="1"/>
          <p:nvPr/>
        </p:nvSpPr>
        <p:spPr>
          <a:xfrm>
            <a:off x="214282" y="642918"/>
            <a:ext cx="8572560" cy="3323987"/>
          </a:xfrm>
          <a:prstGeom prst="rect">
            <a:avLst/>
          </a:prstGeom>
          <a:noFill/>
        </p:spPr>
        <p:txBody>
          <a:bodyPr wrap="square" rtlCol="0">
            <a:spAutoFit/>
          </a:bodyPr>
          <a:lstStyle/>
          <a:p>
            <a:pPr algn="just">
              <a:lnSpc>
                <a:spcPct val="200000"/>
              </a:lnSpc>
            </a:pPr>
            <a:r>
              <a:rPr lang="fr-FR" sz="2400" b="1" dirty="0">
                <a:solidFill>
                  <a:srgbClr val="FF0000"/>
                </a:solidFill>
              </a:rPr>
              <a:t>Investissements : </a:t>
            </a:r>
          </a:p>
          <a:p>
            <a:pPr lvl="0" algn="just">
              <a:lnSpc>
                <a:spcPct val="200000"/>
              </a:lnSpc>
            </a:pPr>
            <a:r>
              <a:rPr lang="fr-FR" dirty="0"/>
              <a:t>Afin de réduire la dépendance des pays évacuateurs, </a:t>
            </a:r>
            <a:r>
              <a:rPr lang="fr-FR" b="1" dirty="0"/>
              <a:t>SMED</a:t>
            </a:r>
            <a:r>
              <a:rPr lang="fr-FR" dirty="0"/>
              <a:t>I est engagée dans des programmes de réalisation de centres hospitaliers, de niveau international, pour son compte et pour le compte de donneurs d’ordre, des pays dans lesquelles elle possède des filiales</a:t>
            </a:r>
          </a:p>
          <a:p>
            <a:endParaRPr lang="fr-FR" dirty="0"/>
          </a:p>
        </p:txBody>
      </p:sp>
      <p:pic>
        <p:nvPicPr>
          <p:cNvPr id="7170" name="Picture 2" descr="H:\Photos SMEDI\réalisation smedi\cdl1.jpg"/>
          <p:cNvPicPr>
            <a:picLocks noChangeAspect="1" noChangeArrowheads="1"/>
          </p:cNvPicPr>
          <p:nvPr/>
        </p:nvPicPr>
        <p:blipFill>
          <a:blip r:embed="rId3" cstate="print"/>
          <a:srcRect/>
          <a:stretch>
            <a:fillRect/>
          </a:stretch>
        </p:blipFill>
        <p:spPr bwMode="auto">
          <a:xfrm>
            <a:off x="5643570" y="3143248"/>
            <a:ext cx="2657328" cy="22732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171" name="Picture 3" descr="H:\Photos SMEDI\réalisation smedi\cdl7.png"/>
          <p:cNvPicPr>
            <a:picLocks noChangeAspect="1" noChangeArrowheads="1"/>
          </p:cNvPicPr>
          <p:nvPr/>
        </p:nvPicPr>
        <p:blipFill>
          <a:blip r:embed="rId4" cstate="print"/>
          <a:srcRect/>
          <a:stretch>
            <a:fillRect/>
          </a:stretch>
        </p:blipFill>
        <p:spPr bwMode="auto">
          <a:xfrm>
            <a:off x="1428728" y="3714752"/>
            <a:ext cx="3238523" cy="2428892"/>
          </a:xfrm>
          <a:prstGeom prst="ellipse">
            <a:avLst/>
          </a:prstGeom>
          <a:ln>
            <a:noFill/>
          </a:ln>
          <a:effectLst>
            <a:softEdge rad="112500"/>
          </a:effectLst>
        </p:spPr>
      </p:pic>
      <p:sp>
        <p:nvSpPr>
          <p:cNvPr id="7" name="Larme 6"/>
          <p:cNvSpPr/>
          <p:nvPr/>
        </p:nvSpPr>
        <p:spPr>
          <a:xfrm>
            <a:off x="4214810" y="70844"/>
            <a:ext cx="4786346" cy="1197916"/>
          </a:xfrm>
          <a:prstGeom prst="teardrop">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fr-FR" sz="2000" b="1" dirty="0">
              <a:solidFill>
                <a:schemeClr val="bg1"/>
              </a:solidFill>
            </a:endParaRPr>
          </a:p>
          <a:p>
            <a:pPr algn="ctr"/>
            <a:r>
              <a:rPr lang="fr-FR" sz="2000" b="1" dirty="0">
                <a:solidFill>
                  <a:schemeClr val="bg1"/>
                </a:solidFill>
              </a:rPr>
              <a:t>Gestion Hospitalière et investissements</a:t>
            </a:r>
          </a:p>
          <a:p>
            <a:pPr algn="ctr"/>
            <a:endParaRPr lang="fr-FR" dirty="0"/>
          </a:p>
        </p:txBody>
      </p:sp>
      <p:pic>
        <p:nvPicPr>
          <p:cNvPr id="9" name="Picture 3" descr="C:\Users\Achref\Desktop\LOGOS          SMEDI - SAFAR\logo seul.png"/>
          <p:cNvPicPr>
            <a:picLocks noChangeAspect="1" noChangeArrowheads="1"/>
          </p:cNvPicPr>
          <p:nvPr/>
        </p:nvPicPr>
        <p:blipFill>
          <a:blip r:embed="rId5" cstate="print"/>
          <a:srcRect/>
          <a:stretch>
            <a:fillRect/>
          </a:stretch>
        </p:blipFill>
        <p:spPr bwMode="auto">
          <a:xfrm>
            <a:off x="6924343" y="5878527"/>
            <a:ext cx="2148251" cy="83662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ox(i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heckerboard(across)">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nodeType="clickEffect">
                                  <p:stCondLst>
                                    <p:cond delay="0"/>
                                  </p:stCondLst>
                                  <p:childTnLst>
                                    <p:set>
                                      <p:cBhvr>
                                        <p:cTn id="16" dur="1" fill="hold">
                                          <p:stCondLst>
                                            <p:cond delay="0"/>
                                          </p:stCondLst>
                                        </p:cTn>
                                        <p:tgtEl>
                                          <p:spTgt spid="7170"/>
                                        </p:tgtEl>
                                        <p:attrNameLst>
                                          <p:attrName>style.visibility</p:attrName>
                                        </p:attrNameLst>
                                      </p:cBhvr>
                                      <p:to>
                                        <p:strVal val="visible"/>
                                      </p:to>
                                    </p:set>
                                    <p:anim calcmode="lin" valueType="num">
                                      <p:cBhvr>
                                        <p:cTn id="17" dur="1000" fill="hold"/>
                                        <p:tgtEl>
                                          <p:spTgt spid="7170"/>
                                        </p:tgtEl>
                                        <p:attrNameLst>
                                          <p:attrName>ppt_x</p:attrName>
                                        </p:attrNameLst>
                                      </p:cBhvr>
                                      <p:tavLst>
                                        <p:tav tm="0">
                                          <p:val>
                                            <p:strVal val="#ppt_x-.2"/>
                                          </p:val>
                                        </p:tav>
                                        <p:tav tm="100000">
                                          <p:val>
                                            <p:strVal val="#ppt_x"/>
                                          </p:val>
                                        </p:tav>
                                      </p:tavLst>
                                    </p:anim>
                                    <p:anim calcmode="lin" valueType="num">
                                      <p:cBhvr>
                                        <p:cTn id="18" dur="1000" fill="hold"/>
                                        <p:tgtEl>
                                          <p:spTgt spid="7170"/>
                                        </p:tgtEl>
                                        <p:attrNameLst>
                                          <p:attrName>ppt_y</p:attrName>
                                        </p:attrNameLst>
                                      </p:cBhvr>
                                      <p:tavLst>
                                        <p:tav tm="0">
                                          <p:val>
                                            <p:strVal val="#ppt_y"/>
                                          </p:val>
                                        </p:tav>
                                        <p:tav tm="100000">
                                          <p:val>
                                            <p:strVal val="#ppt_y"/>
                                          </p:val>
                                        </p:tav>
                                      </p:tavLst>
                                    </p:anim>
                                    <p:animEffect transition="in" filter="wipe(right)" prLst="gradientSize: 0.1">
                                      <p:cBhvr>
                                        <p:cTn id="19" dur="1000"/>
                                        <p:tgtEl>
                                          <p:spTgt spid="7170"/>
                                        </p:tgtEl>
                                      </p:cBhvr>
                                    </p:animEffect>
                                  </p:childTnLst>
                                </p:cTn>
                              </p:par>
                              <p:par>
                                <p:cTn id="20" presetID="29" presetClass="entr" presetSubtype="0" fill="hold" nodeType="withEffect">
                                  <p:stCondLst>
                                    <p:cond delay="0"/>
                                  </p:stCondLst>
                                  <p:childTnLst>
                                    <p:set>
                                      <p:cBhvr>
                                        <p:cTn id="21" dur="1" fill="hold">
                                          <p:stCondLst>
                                            <p:cond delay="0"/>
                                          </p:stCondLst>
                                        </p:cTn>
                                        <p:tgtEl>
                                          <p:spTgt spid="7171"/>
                                        </p:tgtEl>
                                        <p:attrNameLst>
                                          <p:attrName>style.visibility</p:attrName>
                                        </p:attrNameLst>
                                      </p:cBhvr>
                                      <p:to>
                                        <p:strVal val="visible"/>
                                      </p:to>
                                    </p:set>
                                    <p:anim calcmode="lin" valueType="num">
                                      <p:cBhvr>
                                        <p:cTn id="22" dur="1000" fill="hold"/>
                                        <p:tgtEl>
                                          <p:spTgt spid="7171"/>
                                        </p:tgtEl>
                                        <p:attrNameLst>
                                          <p:attrName>ppt_x</p:attrName>
                                        </p:attrNameLst>
                                      </p:cBhvr>
                                      <p:tavLst>
                                        <p:tav tm="0">
                                          <p:val>
                                            <p:strVal val="#ppt_x-.2"/>
                                          </p:val>
                                        </p:tav>
                                        <p:tav tm="100000">
                                          <p:val>
                                            <p:strVal val="#ppt_x"/>
                                          </p:val>
                                        </p:tav>
                                      </p:tavLst>
                                    </p:anim>
                                    <p:anim calcmode="lin" valueType="num">
                                      <p:cBhvr>
                                        <p:cTn id="23" dur="1000" fill="hold"/>
                                        <p:tgtEl>
                                          <p:spTgt spid="7171"/>
                                        </p:tgtEl>
                                        <p:attrNameLst>
                                          <p:attrName>ppt_y</p:attrName>
                                        </p:attrNameLst>
                                      </p:cBhvr>
                                      <p:tavLst>
                                        <p:tav tm="0">
                                          <p:val>
                                            <p:strVal val="#ppt_y"/>
                                          </p:val>
                                        </p:tav>
                                        <p:tav tm="100000">
                                          <p:val>
                                            <p:strVal val="#ppt_y"/>
                                          </p:val>
                                        </p:tav>
                                      </p:tavLst>
                                    </p:anim>
                                    <p:animEffect transition="in" filter="wipe(right)" prLst="gradientSize: 0.1">
                                      <p:cBhvr>
                                        <p:cTn id="24" dur="10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endParaRPr lang="fr-FR"/>
          </a:p>
        </p:txBody>
      </p:sp>
      <p:sp>
        <p:nvSpPr>
          <p:cNvPr id="3" name="Titre 2"/>
          <p:cNvSpPr>
            <a:spLocks noGrp="1"/>
          </p:cNvSpPr>
          <p:nvPr>
            <p:ph type="title"/>
          </p:nvPr>
        </p:nvSpPr>
        <p:spPr/>
        <p:txBody>
          <a:bodyPr/>
          <a:lstStyle/>
          <a:p>
            <a:endParaRPr lang="fr-FR"/>
          </a:p>
        </p:txBody>
      </p:sp>
      <p:pic>
        <p:nvPicPr>
          <p:cNvPr id="4" name="Picture 2" descr="C:\Users\Achref\Documents\Présentation smedi - olfa\2.jpg"/>
          <p:cNvPicPr>
            <a:picLocks noChangeAspect="1" noChangeArrowheads="1"/>
          </p:cNvPicPr>
          <p:nvPr/>
        </p:nvPicPr>
        <p:blipFill>
          <a:blip r:embed="rId2" cstate="print"/>
          <a:srcRect/>
          <a:stretch>
            <a:fillRect/>
          </a:stretch>
        </p:blipFill>
        <p:spPr bwMode="auto">
          <a:xfrm>
            <a:off x="-1656" y="0"/>
            <a:ext cx="9145656" cy="6858000"/>
          </a:xfrm>
          <a:prstGeom prst="rect">
            <a:avLst/>
          </a:prstGeom>
          <a:noFill/>
        </p:spPr>
      </p:pic>
      <p:pic>
        <p:nvPicPr>
          <p:cNvPr id="5" name="Picture 3" descr="C:\Users\Achref\Desktop\LOGOS          SMEDI - SAFAR\logo seul.png"/>
          <p:cNvPicPr>
            <a:picLocks noChangeAspect="1" noChangeArrowheads="1"/>
          </p:cNvPicPr>
          <p:nvPr/>
        </p:nvPicPr>
        <p:blipFill>
          <a:blip r:embed="rId3" cstate="print"/>
          <a:srcRect/>
          <a:stretch>
            <a:fillRect/>
          </a:stretch>
        </p:blipFill>
        <p:spPr bwMode="auto">
          <a:xfrm>
            <a:off x="6858016" y="5878527"/>
            <a:ext cx="2148251" cy="836621"/>
          </a:xfrm>
          <a:prstGeom prst="rect">
            <a:avLst/>
          </a:prstGeom>
          <a:ln>
            <a:noFill/>
          </a:ln>
          <a:effectLst>
            <a:outerShdw blurRad="292100" dist="139700" dir="2700000" algn="tl" rotWithShape="0">
              <a:srgbClr val="333333">
                <a:alpha val="65000"/>
              </a:srgbClr>
            </a:outerShdw>
          </a:effectLst>
        </p:spPr>
      </p:pic>
      <p:sp>
        <p:nvSpPr>
          <p:cNvPr id="6" name="Larme 5"/>
          <p:cNvSpPr/>
          <p:nvPr/>
        </p:nvSpPr>
        <p:spPr>
          <a:xfrm>
            <a:off x="4214810" y="70844"/>
            <a:ext cx="4786346" cy="1197916"/>
          </a:xfrm>
          <a:prstGeom prst="teardrop">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fr-FR" sz="2000" b="1" dirty="0">
              <a:solidFill>
                <a:schemeClr val="tx1"/>
              </a:solidFill>
            </a:endParaRPr>
          </a:p>
          <a:p>
            <a:pPr algn="ctr"/>
            <a:r>
              <a:rPr lang="fr-FR" sz="2000" b="1" dirty="0">
                <a:solidFill>
                  <a:schemeClr val="bg1"/>
                </a:solidFill>
              </a:rPr>
              <a:t>Gestion Hospitalière et investissements</a:t>
            </a:r>
          </a:p>
          <a:p>
            <a:pPr algn="ctr"/>
            <a:endParaRPr lang="fr-FR" dirty="0"/>
          </a:p>
        </p:txBody>
      </p:sp>
      <p:sp>
        <p:nvSpPr>
          <p:cNvPr id="7" name="Rectangle 6"/>
          <p:cNvSpPr/>
          <p:nvPr/>
        </p:nvSpPr>
        <p:spPr>
          <a:xfrm>
            <a:off x="142844" y="1357298"/>
            <a:ext cx="8572560" cy="1938992"/>
          </a:xfrm>
          <a:prstGeom prst="rect">
            <a:avLst/>
          </a:prstGeom>
        </p:spPr>
        <p:txBody>
          <a:bodyPr wrap="square">
            <a:spAutoFit/>
          </a:bodyPr>
          <a:lstStyle/>
          <a:p>
            <a:pPr lvl="0" algn="just">
              <a:lnSpc>
                <a:spcPct val="200000"/>
              </a:lnSpc>
            </a:pPr>
            <a:r>
              <a:rPr lang="fr-FR" sz="2000" dirty="0"/>
              <a:t>Ouvert en 2013: </a:t>
            </a:r>
            <a:r>
              <a:rPr lang="fr-FR" sz="2000" b="1" dirty="0">
                <a:solidFill>
                  <a:srgbClr val="FF0000"/>
                </a:solidFill>
              </a:rPr>
              <a:t>Centre de dialyse de Libreville </a:t>
            </a:r>
            <a:r>
              <a:rPr lang="fr-FR" sz="2000" dirty="0"/>
              <a:t>: en partenariat avec notre filiale </a:t>
            </a:r>
            <a:r>
              <a:rPr lang="fr-FR" sz="2000" b="1" dirty="0"/>
              <a:t>SMEDI Gabon</a:t>
            </a:r>
            <a:r>
              <a:rPr lang="fr-FR" sz="2000" dirty="0"/>
              <a:t>, d’une capacité de 60 malades, totalement financé, réalisé, et actuellement piloté par </a:t>
            </a:r>
            <a:r>
              <a:rPr lang="fr-FR" sz="2000" b="1" dirty="0"/>
              <a:t>SMEDI</a:t>
            </a:r>
          </a:p>
        </p:txBody>
      </p:sp>
      <p:pic>
        <p:nvPicPr>
          <p:cNvPr id="53250" name="Picture 2" descr="\\DELLSERVER\Smedi\Abderrahmen SMEDI\SMEDI 2\Centre de Dialyse\Centre de dialyse LBV\cdl4.jpg"/>
          <p:cNvPicPr>
            <a:picLocks noChangeAspect="1" noChangeArrowheads="1"/>
          </p:cNvPicPr>
          <p:nvPr/>
        </p:nvPicPr>
        <p:blipFill>
          <a:blip r:embed="rId4" cstate="print"/>
          <a:srcRect/>
          <a:stretch>
            <a:fillRect/>
          </a:stretch>
        </p:blipFill>
        <p:spPr bwMode="auto">
          <a:xfrm>
            <a:off x="357158" y="3500438"/>
            <a:ext cx="3057805" cy="20193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3251" name="Picture 3" descr="\\DELLSERVER\Smedi\Abderrahmen SMEDI\SMEDI 2\Centre de Dialyse\cdl.jpg"/>
          <p:cNvPicPr>
            <a:picLocks noChangeAspect="1" noChangeArrowheads="1"/>
          </p:cNvPicPr>
          <p:nvPr/>
        </p:nvPicPr>
        <p:blipFill>
          <a:blip r:embed="rId5" cstate="print"/>
          <a:srcRect/>
          <a:stretch>
            <a:fillRect/>
          </a:stretch>
        </p:blipFill>
        <p:spPr bwMode="auto">
          <a:xfrm>
            <a:off x="3929058" y="3286124"/>
            <a:ext cx="2428892" cy="18891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3252" name="Picture 4" descr="\\DELLSERVER\Smedi\Abderrahmen SMEDI\SMEDI 2\Centre de Dialyse\554341_504655266239234_1214875847_n.jpg"/>
          <p:cNvPicPr>
            <a:picLocks noChangeAspect="1" noChangeArrowheads="1"/>
          </p:cNvPicPr>
          <p:nvPr/>
        </p:nvPicPr>
        <p:blipFill>
          <a:blip r:embed="rId6" cstate="print"/>
          <a:srcRect/>
          <a:stretch>
            <a:fillRect/>
          </a:stretch>
        </p:blipFill>
        <p:spPr bwMode="auto">
          <a:xfrm>
            <a:off x="6500826" y="3286124"/>
            <a:ext cx="2428892" cy="18573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strVal val="#ppt_w*0.05"/>
                                          </p:val>
                                        </p:tav>
                                        <p:tav tm="100000">
                                          <p:val>
                                            <p:strVal val="#ppt_w"/>
                                          </p:val>
                                        </p:tav>
                                      </p:tavLst>
                                    </p:anim>
                                    <p:anim calcmode="lin" valueType="num">
                                      <p:cBhvr>
                                        <p:cTn id="8" dur="2000" fill="hold"/>
                                        <p:tgtEl>
                                          <p:spTgt spid="7"/>
                                        </p:tgtEl>
                                        <p:attrNameLst>
                                          <p:attrName>ppt_h</p:attrName>
                                        </p:attrNameLst>
                                      </p:cBhvr>
                                      <p:tavLst>
                                        <p:tav tm="0">
                                          <p:val>
                                            <p:strVal val="#ppt_h"/>
                                          </p:val>
                                        </p:tav>
                                        <p:tav tm="100000">
                                          <p:val>
                                            <p:strVal val="#ppt_h"/>
                                          </p:val>
                                        </p:tav>
                                      </p:tavLst>
                                    </p:anim>
                                    <p:anim calcmode="lin" valueType="num">
                                      <p:cBhvr>
                                        <p:cTn id="9" dur="2000" fill="hold"/>
                                        <p:tgtEl>
                                          <p:spTgt spid="7"/>
                                        </p:tgtEl>
                                        <p:attrNameLst>
                                          <p:attrName>ppt_x</p:attrName>
                                        </p:attrNameLst>
                                      </p:cBhvr>
                                      <p:tavLst>
                                        <p:tav tm="0">
                                          <p:val>
                                            <p:strVal val="#ppt_x-.2"/>
                                          </p:val>
                                        </p:tav>
                                        <p:tav tm="100000">
                                          <p:val>
                                            <p:strVal val="#ppt_x"/>
                                          </p:val>
                                        </p:tav>
                                      </p:tavLst>
                                    </p:anim>
                                    <p:anim calcmode="lin" valueType="num">
                                      <p:cBhvr>
                                        <p:cTn id="10" dur="2000" fill="hold"/>
                                        <p:tgtEl>
                                          <p:spTgt spid="7"/>
                                        </p:tgtEl>
                                        <p:attrNameLst>
                                          <p:attrName>ppt_y</p:attrName>
                                        </p:attrNameLst>
                                      </p:cBhvr>
                                      <p:tavLst>
                                        <p:tav tm="0">
                                          <p:val>
                                            <p:strVal val="#ppt_y"/>
                                          </p:val>
                                        </p:tav>
                                        <p:tav tm="100000">
                                          <p:val>
                                            <p:strVal val="#ppt_y"/>
                                          </p:val>
                                        </p:tav>
                                      </p:tavLst>
                                    </p:anim>
                                    <p:animEffect transition="in" filter="fade">
                                      <p:cBhvr>
                                        <p:cTn id="11" dur="2000"/>
                                        <p:tgtEl>
                                          <p:spTgt spid="7"/>
                                        </p:tgtEl>
                                      </p:cBhvr>
                                    </p:animEffect>
                                  </p:childTnLst>
                                </p:cTn>
                              </p:par>
                              <p:par>
                                <p:cTn id="12" presetID="54" presetClass="entr" presetSubtype="0" accel="100000" fill="hold" nodeType="withEffect">
                                  <p:stCondLst>
                                    <p:cond delay="0"/>
                                  </p:stCondLst>
                                  <p:childTnLst>
                                    <p:set>
                                      <p:cBhvr>
                                        <p:cTn id="13" dur="1" fill="hold">
                                          <p:stCondLst>
                                            <p:cond delay="0"/>
                                          </p:stCondLst>
                                        </p:cTn>
                                        <p:tgtEl>
                                          <p:spTgt spid="53250"/>
                                        </p:tgtEl>
                                        <p:attrNameLst>
                                          <p:attrName>style.visibility</p:attrName>
                                        </p:attrNameLst>
                                      </p:cBhvr>
                                      <p:to>
                                        <p:strVal val="visible"/>
                                      </p:to>
                                    </p:set>
                                    <p:anim calcmode="lin" valueType="num">
                                      <p:cBhvr>
                                        <p:cTn id="14" dur="2000" fill="hold"/>
                                        <p:tgtEl>
                                          <p:spTgt spid="53250"/>
                                        </p:tgtEl>
                                        <p:attrNameLst>
                                          <p:attrName>ppt_w</p:attrName>
                                        </p:attrNameLst>
                                      </p:cBhvr>
                                      <p:tavLst>
                                        <p:tav tm="0">
                                          <p:val>
                                            <p:strVal val="#ppt_w*0.05"/>
                                          </p:val>
                                        </p:tav>
                                        <p:tav tm="100000">
                                          <p:val>
                                            <p:strVal val="#ppt_w"/>
                                          </p:val>
                                        </p:tav>
                                      </p:tavLst>
                                    </p:anim>
                                    <p:anim calcmode="lin" valueType="num">
                                      <p:cBhvr>
                                        <p:cTn id="15" dur="2000" fill="hold"/>
                                        <p:tgtEl>
                                          <p:spTgt spid="53250"/>
                                        </p:tgtEl>
                                        <p:attrNameLst>
                                          <p:attrName>ppt_h</p:attrName>
                                        </p:attrNameLst>
                                      </p:cBhvr>
                                      <p:tavLst>
                                        <p:tav tm="0">
                                          <p:val>
                                            <p:strVal val="#ppt_h"/>
                                          </p:val>
                                        </p:tav>
                                        <p:tav tm="100000">
                                          <p:val>
                                            <p:strVal val="#ppt_h"/>
                                          </p:val>
                                        </p:tav>
                                      </p:tavLst>
                                    </p:anim>
                                    <p:anim calcmode="lin" valueType="num">
                                      <p:cBhvr>
                                        <p:cTn id="16" dur="2000" fill="hold"/>
                                        <p:tgtEl>
                                          <p:spTgt spid="53250"/>
                                        </p:tgtEl>
                                        <p:attrNameLst>
                                          <p:attrName>ppt_x</p:attrName>
                                        </p:attrNameLst>
                                      </p:cBhvr>
                                      <p:tavLst>
                                        <p:tav tm="0">
                                          <p:val>
                                            <p:strVal val="#ppt_x-.2"/>
                                          </p:val>
                                        </p:tav>
                                        <p:tav tm="100000">
                                          <p:val>
                                            <p:strVal val="#ppt_x"/>
                                          </p:val>
                                        </p:tav>
                                      </p:tavLst>
                                    </p:anim>
                                    <p:anim calcmode="lin" valueType="num">
                                      <p:cBhvr>
                                        <p:cTn id="17" dur="2000" fill="hold"/>
                                        <p:tgtEl>
                                          <p:spTgt spid="53250"/>
                                        </p:tgtEl>
                                        <p:attrNameLst>
                                          <p:attrName>ppt_y</p:attrName>
                                        </p:attrNameLst>
                                      </p:cBhvr>
                                      <p:tavLst>
                                        <p:tav tm="0">
                                          <p:val>
                                            <p:strVal val="#ppt_y"/>
                                          </p:val>
                                        </p:tav>
                                        <p:tav tm="100000">
                                          <p:val>
                                            <p:strVal val="#ppt_y"/>
                                          </p:val>
                                        </p:tav>
                                      </p:tavLst>
                                    </p:anim>
                                    <p:animEffect transition="in" filter="fade">
                                      <p:cBhvr>
                                        <p:cTn id="18" dur="2000"/>
                                        <p:tgtEl>
                                          <p:spTgt spid="53250"/>
                                        </p:tgtEl>
                                      </p:cBhvr>
                                    </p:animEffect>
                                  </p:childTnLst>
                                </p:cTn>
                              </p:par>
                              <p:par>
                                <p:cTn id="19" presetID="54" presetClass="entr" presetSubtype="0" accel="100000" fill="hold" nodeType="withEffect">
                                  <p:stCondLst>
                                    <p:cond delay="0"/>
                                  </p:stCondLst>
                                  <p:childTnLst>
                                    <p:set>
                                      <p:cBhvr>
                                        <p:cTn id="20" dur="1" fill="hold">
                                          <p:stCondLst>
                                            <p:cond delay="0"/>
                                          </p:stCondLst>
                                        </p:cTn>
                                        <p:tgtEl>
                                          <p:spTgt spid="53251"/>
                                        </p:tgtEl>
                                        <p:attrNameLst>
                                          <p:attrName>style.visibility</p:attrName>
                                        </p:attrNameLst>
                                      </p:cBhvr>
                                      <p:to>
                                        <p:strVal val="visible"/>
                                      </p:to>
                                    </p:set>
                                    <p:anim calcmode="lin" valueType="num">
                                      <p:cBhvr>
                                        <p:cTn id="21" dur="2000" fill="hold"/>
                                        <p:tgtEl>
                                          <p:spTgt spid="53251"/>
                                        </p:tgtEl>
                                        <p:attrNameLst>
                                          <p:attrName>ppt_w</p:attrName>
                                        </p:attrNameLst>
                                      </p:cBhvr>
                                      <p:tavLst>
                                        <p:tav tm="0">
                                          <p:val>
                                            <p:strVal val="#ppt_w*0.05"/>
                                          </p:val>
                                        </p:tav>
                                        <p:tav tm="100000">
                                          <p:val>
                                            <p:strVal val="#ppt_w"/>
                                          </p:val>
                                        </p:tav>
                                      </p:tavLst>
                                    </p:anim>
                                    <p:anim calcmode="lin" valueType="num">
                                      <p:cBhvr>
                                        <p:cTn id="22" dur="2000" fill="hold"/>
                                        <p:tgtEl>
                                          <p:spTgt spid="53251"/>
                                        </p:tgtEl>
                                        <p:attrNameLst>
                                          <p:attrName>ppt_h</p:attrName>
                                        </p:attrNameLst>
                                      </p:cBhvr>
                                      <p:tavLst>
                                        <p:tav tm="0">
                                          <p:val>
                                            <p:strVal val="#ppt_h"/>
                                          </p:val>
                                        </p:tav>
                                        <p:tav tm="100000">
                                          <p:val>
                                            <p:strVal val="#ppt_h"/>
                                          </p:val>
                                        </p:tav>
                                      </p:tavLst>
                                    </p:anim>
                                    <p:anim calcmode="lin" valueType="num">
                                      <p:cBhvr>
                                        <p:cTn id="23" dur="2000" fill="hold"/>
                                        <p:tgtEl>
                                          <p:spTgt spid="53251"/>
                                        </p:tgtEl>
                                        <p:attrNameLst>
                                          <p:attrName>ppt_x</p:attrName>
                                        </p:attrNameLst>
                                      </p:cBhvr>
                                      <p:tavLst>
                                        <p:tav tm="0">
                                          <p:val>
                                            <p:strVal val="#ppt_x-.2"/>
                                          </p:val>
                                        </p:tav>
                                        <p:tav tm="100000">
                                          <p:val>
                                            <p:strVal val="#ppt_x"/>
                                          </p:val>
                                        </p:tav>
                                      </p:tavLst>
                                    </p:anim>
                                    <p:anim calcmode="lin" valueType="num">
                                      <p:cBhvr>
                                        <p:cTn id="24" dur="2000" fill="hold"/>
                                        <p:tgtEl>
                                          <p:spTgt spid="53251"/>
                                        </p:tgtEl>
                                        <p:attrNameLst>
                                          <p:attrName>ppt_y</p:attrName>
                                        </p:attrNameLst>
                                      </p:cBhvr>
                                      <p:tavLst>
                                        <p:tav tm="0">
                                          <p:val>
                                            <p:strVal val="#ppt_y"/>
                                          </p:val>
                                        </p:tav>
                                        <p:tav tm="100000">
                                          <p:val>
                                            <p:strVal val="#ppt_y"/>
                                          </p:val>
                                        </p:tav>
                                      </p:tavLst>
                                    </p:anim>
                                    <p:animEffect transition="in" filter="fade">
                                      <p:cBhvr>
                                        <p:cTn id="25" dur="2000"/>
                                        <p:tgtEl>
                                          <p:spTgt spid="53251"/>
                                        </p:tgtEl>
                                      </p:cBhvr>
                                    </p:animEffect>
                                  </p:childTnLst>
                                </p:cTn>
                              </p:par>
                              <p:par>
                                <p:cTn id="26" presetID="54" presetClass="entr" presetSubtype="0" accel="100000" fill="hold" nodeType="withEffect">
                                  <p:stCondLst>
                                    <p:cond delay="0"/>
                                  </p:stCondLst>
                                  <p:childTnLst>
                                    <p:set>
                                      <p:cBhvr>
                                        <p:cTn id="27" dur="1" fill="hold">
                                          <p:stCondLst>
                                            <p:cond delay="0"/>
                                          </p:stCondLst>
                                        </p:cTn>
                                        <p:tgtEl>
                                          <p:spTgt spid="53252"/>
                                        </p:tgtEl>
                                        <p:attrNameLst>
                                          <p:attrName>style.visibility</p:attrName>
                                        </p:attrNameLst>
                                      </p:cBhvr>
                                      <p:to>
                                        <p:strVal val="visible"/>
                                      </p:to>
                                    </p:set>
                                    <p:anim calcmode="lin" valueType="num">
                                      <p:cBhvr>
                                        <p:cTn id="28" dur="2000" fill="hold"/>
                                        <p:tgtEl>
                                          <p:spTgt spid="53252"/>
                                        </p:tgtEl>
                                        <p:attrNameLst>
                                          <p:attrName>ppt_w</p:attrName>
                                        </p:attrNameLst>
                                      </p:cBhvr>
                                      <p:tavLst>
                                        <p:tav tm="0">
                                          <p:val>
                                            <p:strVal val="#ppt_w*0.05"/>
                                          </p:val>
                                        </p:tav>
                                        <p:tav tm="100000">
                                          <p:val>
                                            <p:strVal val="#ppt_w"/>
                                          </p:val>
                                        </p:tav>
                                      </p:tavLst>
                                    </p:anim>
                                    <p:anim calcmode="lin" valueType="num">
                                      <p:cBhvr>
                                        <p:cTn id="29" dur="2000" fill="hold"/>
                                        <p:tgtEl>
                                          <p:spTgt spid="53252"/>
                                        </p:tgtEl>
                                        <p:attrNameLst>
                                          <p:attrName>ppt_h</p:attrName>
                                        </p:attrNameLst>
                                      </p:cBhvr>
                                      <p:tavLst>
                                        <p:tav tm="0">
                                          <p:val>
                                            <p:strVal val="#ppt_h"/>
                                          </p:val>
                                        </p:tav>
                                        <p:tav tm="100000">
                                          <p:val>
                                            <p:strVal val="#ppt_h"/>
                                          </p:val>
                                        </p:tav>
                                      </p:tavLst>
                                    </p:anim>
                                    <p:anim calcmode="lin" valueType="num">
                                      <p:cBhvr>
                                        <p:cTn id="30" dur="2000" fill="hold"/>
                                        <p:tgtEl>
                                          <p:spTgt spid="53252"/>
                                        </p:tgtEl>
                                        <p:attrNameLst>
                                          <p:attrName>ppt_x</p:attrName>
                                        </p:attrNameLst>
                                      </p:cBhvr>
                                      <p:tavLst>
                                        <p:tav tm="0">
                                          <p:val>
                                            <p:strVal val="#ppt_x-.2"/>
                                          </p:val>
                                        </p:tav>
                                        <p:tav tm="100000">
                                          <p:val>
                                            <p:strVal val="#ppt_x"/>
                                          </p:val>
                                        </p:tav>
                                      </p:tavLst>
                                    </p:anim>
                                    <p:anim calcmode="lin" valueType="num">
                                      <p:cBhvr>
                                        <p:cTn id="31" dur="2000" fill="hold"/>
                                        <p:tgtEl>
                                          <p:spTgt spid="53252"/>
                                        </p:tgtEl>
                                        <p:attrNameLst>
                                          <p:attrName>ppt_y</p:attrName>
                                        </p:attrNameLst>
                                      </p:cBhvr>
                                      <p:tavLst>
                                        <p:tav tm="0">
                                          <p:val>
                                            <p:strVal val="#ppt_y"/>
                                          </p:val>
                                        </p:tav>
                                        <p:tav tm="100000">
                                          <p:val>
                                            <p:strVal val="#ppt_y"/>
                                          </p:val>
                                        </p:tav>
                                      </p:tavLst>
                                    </p:anim>
                                    <p:animEffect transition="in" filter="fade">
                                      <p:cBhvr>
                                        <p:cTn id="32" dur="2000"/>
                                        <p:tgtEl>
                                          <p:spTgt spid="53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Achref\Documents\Présentation smedi - olfa\2.jpg"/>
          <p:cNvPicPr>
            <a:picLocks noChangeAspect="1" noChangeArrowheads="1"/>
          </p:cNvPicPr>
          <p:nvPr/>
        </p:nvPicPr>
        <p:blipFill>
          <a:blip r:embed="rId2" cstate="print"/>
          <a:srcRect/>
          <a:stretch>
            <a:fillRect/>
          </a:stretch>
        </p:blipFill>
        <p:spPr bwMode="auto">
          <a:xfrm>
            <a:off x="-1624" y="0"/>
            <a:ext cx="9145656" cy="6858000"/>
          </a:xfrm>
          <a:prstGeom prst="rect">
            <a:avLst/>
          </a:prstGeom>
          <a:noFill/>
        </p:spPr>
      </p:pic>
      <p:sp>
        <p:nvSpPr>
          <p:cNvPr id="2" name="Titre 1"/>
          <p:cNvSpPr>
            <a:spLocks noGrp="1"/>
          </p:cNvSpPr>
          <p:nvPr>
            <p:ph type="title"/>
          </p:nvPr>
        </p:nvSpPr>
        <p:spPr>
          <a:xfrm>
            <a:off x="685800" y="274638"/>
            <a:ext cx="7772400" cy="692192"/>
          </a:xfrm>
        </p:spPr>
        <p:txBody>
          <a:bodyPr>
            <a:normAutofit fontScale="90000"/>
          </a:bodyPr>
          <a:lstStyle/>
          <a:p>
            <a:r>
              <a:rPr lang="fr-FR" dirty="0" smtClean="0"/>
              <a:t>FILIALES</a:t>
            </a:r>
            <a:endParaRPr lang="fr-FR" dirty="0"/>
          </a:p>
        </p:txBody>
      </p:sp>
      <p:graphicFrame>
        <p:nvGraphicFramePr>
          <p:cNvPr id="4" name="Espace réservé du contenu 3"/>
          <p:cNvGraphicFramePr>
            <a:graphicFrameLocks noGrp="1"/>
          </p:cNvGraphicFramePr>
          <p:nvPr>
            <p:ph idx="1"/>
            <p:extLst>
              <p:ext uri="{D42A27DB-BD31-4B8C-83A1-F6EECF244321}">
                <p14:modId xmlns="" xmlns:p14="http://schemas.microsoft.com/office/powerpoint/2010/main" val="3007670594"/>
              </p:ext>
            </p:extLst>
          </p:nvPr>
        </p:nvGraphicFramePr>
        <p:xfrm>
          <a:off x="389645" y="1024551"/>
          <a:ext cx="8214804" cy="5450972"/>
        </p:xfrm>
        <a:graphic>
          <a:graphicData uri="http://schemas.openxmlformats.org/drawingml/2006/table">
            <a:tbl>
              <a:tblPr firstRow="1" bandRow="1">
                <a:tableStyleId>{5C22544A-7EE6-4342-B048-85BDC9FD1C3A}</a:tableStyleId>
              </a:tblPr>
              <a:tblGrid>
                <a:gridCol w="1475647"/>
                <a:gridCol w="1305382"/>
                <a:gridCol w="1193828"/>
                <a:gridCol w="1385058"/>
                <a:gridCol w="979619"/>
                <a:gridCol w="899472"/>
                <a:gridCol w="975798"/>
              </a:tblGrid>
              <a:tr h="659826">
                <a:tc>
                  <a:txBody>
                    <a:bodyPr/>
                    <a:lstStyle/>
                    <a:p>
                      <a:r>
                        <a:rPr lang="fr-FR" dirty="0" smtClean="0"/>
                        <a:t>Désignation</a:t>
                      </a:r>
                      <a:endParaRPr lang="fr-FR" dirty="0"/>
                    </a:p>
                  </a:txBody>
                  <a:tcPr/>
                </a:tc>
                <a:tc>
                  <a:txBody>
                    <a:bodyPr/>
                    <a:lstStyle/>
                    <a:p>
                      <a:r>
                        <a:rPr lang="fr-FR" dirty="0" smtClean="0"/>
                        <a:t>SMEDI</a:t>
                      </a:r>
                      <a:r>
                        <a:rPr lang="fr-FR" baseline="0" dirty="0" smtClean="0"/>
                        <a:t> Tchad</a:t>
                      </a:r>
                      <a:endParaRPr lang="fr-FR" dirty="0"/>
                    </a:p>
                  </a:txBody>
                  <a:tcPr/>
                </a:tc>
                <a:tc>
                  <a:txBody>
                    <a:bodyPr/>
                    <a:lstStyle/>
                    <a:p>
                      <a:r>
                        <a:rPr lang="fr-FR" dirty="0" smtClean="0"/>
                        <a:t>SAFAR</a:t>
                      </a:r>
                      <a:endParaRPr lang="fr-FR" dirty="0"/>
                    </a:p>
                  </a:txBody>
                  <a:tcPr/>
                </a:tc>
                <a:tc>
                  <a:txBody>
                    <a:bodyPr/>
                    <a:lstStyle/>
                    <a:p>
                      <a:r>
                        <a:rPr lang="fr-FR" dirty="0" smtClean="0"/>
                        <a:t>CDL- ISIS</a:t>
                      </a:r>
                      <a:endParaRPr lang="fr-FR" dirty="0"/>
                    </a:p>
                  </a:txBody>
                  <a:tcPr/>
                </a:tc>
                <a:tc>
                  <a:txBody>
                    <a:bodyPr/>
                    <a:lstStyle/>
                    <a:p>
                      <a:r>
                        <a:rPr lang="fr-FR" dirty="0" smtClean="0"/>
                        <a:t>CMI</a:t>
                      </a:r>
                      <a:endParaRPr lang="fr-FR" dirty="0"/>
                    </a:p>
                  </a:txBody>
                  <a:tcPr/>
                </a:tc>
                <a:tc>
                  <a:txBody>
                    <a:bodyPr/>
                    <a:lstStyle/>
                    <a:p>
                      <a:r>
                        <a:rPr lang="fr-FR" dirty="0" smtClean="0"/>
                        <a:t>AMIK</a:t>
                      </a:r>
                      <a:endParaRPr lang="fr-FR" dirty="0"/>
                    </a:p>
                  </a:txBody>
                  <a:tcPr/>
                </a:tc>
                <a:tc>
                  <a:txBody>
                    <a:bodyPr/>
                    <a:lstStyle/>
                    <a:p>
                      <a:r>
                        <a:rPr lang="fr-FR" dirty="0" smtClean="0"/>
                        <a:t>BMS</a:t>
                      </a:r>
                      <a:endParaRPr lang="fr-FR" dirty="0"/>
                    </a:p>
                  </a:txBody>
                  <a:tcPr/>
                </a:tc>
              </a:tr>
              <a:tr h="849964">
                <a:tc>
                  <a:txBody>
                    <a:bodyPr/>
                    <a:lstStyle/>
                    <a:p>
                      <a:r>
                        <a:rPr lang="fr-FR" dirty="0" smtClean="0"/>
                        <a:t>Création</a:t>
                      </a:r>
                      <a:endParaRPr lang="fr-FR" dirty="0"/>
                    </a:p>
                  </a:txBody>
                  <a:tcPr/>
                </a:tc>
                <a:tc>
                  <a:txBody>
                    <a:bodyPr/>
                    <a:lstStyle/>
                    <a:p>
                      <a:r>
                        <a:rPr lang="fr-FR" dirty="0" smtClean="0"/>
                        <a:t>2011</a:t>
                      </a:r>
                      <a:endParaRPr lang="fr-FR" dirty="0"/>
                    </a:p>
                  </a:txBody>
                  <a:tcPr/>
                </a:tc>
                <a:tc>
                  <a:txBody>
                    <a:bodyPr/>
                    <a:lstStyle/>
                    <a:p>
                      <a:r>
                        <a:rPr lang="fr-FR" dirty="0" smtClean="0"/>
                        <a:t>2011</a:t>
                      </a:r>
                      <a:endParaRPr lang="fr-FR" dirty="0"/>
                    </a:p>
                  </a:txBody>
                  <a:tcPr/>
                </a:tc>
                <a:tc>
                  <a:txBody>
                    <a:bodyPr/>
                    <a:lstStyle/>
                    <a:p>
                      <a:r>
                        <a:rPr lang="fr-FR" dirty="0" smtClean="0"/>
                        <a:t>2012 CDL</a:t>
                      </a:r>
                    </a:p>
                    <a:p>
                      <a:r>
                        <a:rPr lang="fr-FR" dirty="0" smtClean="0"/>
                        <a:t>2016 ISIS CDL</a:t>
                      </a:r>
                      <a:endParaRPr lang="fr-FR" dirty="0"/>
                    </a:p>
                  </a:txBody>
                  <a:tcPr/>
                </a:tc>
                <a:tc>
                  <a:txBody>
                    <a:bodyPr/>
                    <a:lstStyle/>
                    <a:p>
                      <a:r>
                        <a:rPr lang="fr-FR" dirty="0" smtClean="0"/>
                        <a:t>2015</a:t>
                      </a:r>
                      <a:endParaRPr lang="fr-FR" dirty="0"/>
                    </a:p>
                  </a:txBody>
                  <a:tcPr/>
                </a:tc>
                <a:tc>
                  <a:txBody>
                    <a:bodyPr/>
                    <a:lstStyle/>
                    <a:p>
                      <a:r>
                        <a:rPr lang="fr-FR" dirty="0" smtClean="0"/>
                        <a:t>2016</a:t>
                      </a:r>
                      <a:endParaRPr lang="fr-FR" dirty="0"/>
                    </a:p>
                  </a:txBody>
                  <a:tcPr/>
                </a:tc>
                <a:tc>
                  <a:txBody>
                    <a:bodyPr/>
                    <a:lstStyle/>
                    <a:p>
                      <a:r>
                        <a:rPr lang="fr-FR" dirty="0" smtClean="0"/>
                        <a:t>2016</a:t>
                      </a:r>
                      <a:endParaRPr lang="fr-FR" dirty="0"/>
                    </a:p>
                  </a:txBody>
                  <a:tcPr/>
                </a:tc>
              </a:tr>
              <a:tr h="594975">
                <a:tc>
                  <a:txBody>
                    <a:bodyPr/>
                    <a:lstStyle/>
                    <a:p>
                      <a:r>
                        <a:rPr lang="fr-FR" dirty="0" smtClean="0"/>
                        <a:t>Capital DT</a:t>
                      </a:r>
                      <a:endParaRPr lang="fr-FR" dirty="0"/>
                    </a:p>
                  </a:txBody>
                  <a:tcPr/>
                </a:tc>
                <a:tc>
                  <a:txBody>
                    <a:bodyPr/>
                    <a:lstStyle/>
                    <a:p>
                      <a:r>
                        <a:rPr lang="fr-FR" dirty="0" smtClean="0"/>
                        <a:t>35.000</a:t>
                      </a:r>
                      <a:endParaRPr lang="fr-FR" dirty="0"/>
                    </a:p>
                  </a:txBody>
                  <a:tcPr/>
                </a:tc>
                <a:tc>
                  <a:txBody>
                    <a:bodyPr/>
                    <a:lstStyle/>
                    <a:p>
                      <a:r>
                        <a:rPr lang="fr-FR" dirty="0" smtClean="0"/>
                        <a:t>150.000</a:t>
                      </a:r>
                      <a:endParaRPr lang="fr-FR" dirty="0"/>
                    </a:p>
                  </a:txBody>
                  <a:tcPr/>
                </a:tc>
                <a:tc>
                  <a:txBody>
                    <a:bodyPr/>
                    <a:lstStyle/>
                    <a:p>
                      <a:endParaRPr lang="fr-FR" dirty="0"/>
                    </a:p>
                  </a:txBody>
                  <a:tcPr/>
                </a:tc>
                <a:tc>
                  <a:txBody>
                    <a:bodyPr/>
                    <a:lstStyle/>
                    <a:p>
                      <a:r>
                        <a:rPr lang="fr-FR" dirty="0" smtClean="0"/>
                        <a:t>35.000</a:t>
                      </a:r>
                      <a:endParaRPr lang="fr-FR" dirty="0"/>
                    </a:p>
                  </a:txBody>
                  <a:tcPr/>
                </a:tc>
                <a:tc>
                  <a:txBody>
                    <a:bodyPr/>
                    <a:lstStyle/>
                    <a:p>
                      <a:r>
                        <a:rPr lang="fr-FR" dirty="0" smtClean="0"/>
                        <a:t>35.000</a:t>
                      </a:r>
                      <a:endParaRPr lang="fr-FR" dirty="0"/>
                    </a:p>
                  </a:txBody>
                  <a:tcPr/>
                </a:tc>
                <a:tc>
                  <a:txBody>
                    <a:bodyPr/>
                    <a:lstStyle/>
                    <a:p>
                      <a:r>
                        <a:rPr lang="fr-FR" dirty="0" smtClean="0"/>
                        <a:t>35.000</a:t>
                      </a:r>
                      <a:endParaRPr lang="fr-FR" dirty="0"/>
                    </a:p>
                  </a:txBody>
                  <a:tcPr/>
                </a:tc>
              </a:tr>
              <a:tr h="382280">
                <a:tc>
                  <a:txBody>
                    <a:bodyPr/>
                    <a:lstStyle/>
                    <a:p>
                      <a:r>
                        <a:rPr lang="fr-FR" dirty="0" smtClean="0"/>
                        <a:t>Part SMEDI</a:t>
                      </a:r>
                      <a:endParaRPr lang="fr-FR" dirty="0"/>
                    </a:p>
                  </a:txBody>
                  <a:tcPr/>
                </a:tc>
                <a:tc>
                  <a:txBody>
                    <a:bodyPr/>
                    <a:lstStyle/>
                    <a:p>
                      <a:r>
                        <a:rPr lang="fr-FR" dirty="0" smtClean="0"/>
                        <a:t>50%</a:t>
                      </a:r>
                      <a:endParaRPr lang="fr-FR" dirty="0"/>
                    </a:p>
                  </a:txBody>
                  <a:tcPr/>
                </a:tc>
                <a:tc>
                  <a:txBody>
                    <a:bodyPr/>
                    <a:lstStyle/>
                    <a:p>
                      <a:r>
                        <a:rPr lang="fr-FR" dirty="0" smtClean="0"/>
                        <a:t>99%</a:t>
                      </a:r>
                      <a:endParaRPr lang="fr-FR" dirty="0"/>
                    </a:p>
                  </a:txBody>
                  <a:tcPr/>
                </a:tc>
                <a:tc>
                  <a:txBody>
                    <a:bodyPr/>
                    <a:lstStyle/>
                    <a:p>
                      <a:r>
                        <a:rPr lang="fr-FR" dirty="0" smtClean="0"/>
                        <a:t>50%</a:t>
                      </a:r>
                      <a:endParaRPr lang="fr-FR" dirty="0"/>
                    </a:p>
                  </a:txBody>
                  <a:tcPr/>
                </a:tc>
                <a:tc>
                  <a:txBody>
                    <a:bodyPr/>
                    <a:lstStyle/>
                    <a:p>
                      <a:r>
                        <a:rPr lang="fr-FR" dirty="0" smtClean="0"/>
                        <a:t>100%</a:t>
                      </a:r>
                      <a:endParaRPr lang="fr-FR" dirty="0"/>
                    </a:p>
                  </a:txBody>
                  <a:tcPr/>
                </a:tc>
                <a:tc>
                  <a:txBody>
                    <a:bodyPr/>
                    <a:lstStyle/>
                    <a:p>
                      <a:r>
                        <a:rPr lang="fr-FR" dirty="0" smtClean="0"/>
                        <a:t>50%</a:t>
                      </a:r>
                      <a:endParaRPr lang="fr-FR" dirty="0"/>
                    </a:p>
                  </a:txBody>
                  <a:tcPr/>
                </a:tc>
                <a:tc>
                  <a:txBody>
                    <a:bodyPr/>
                    <a:lstStyle/>
                    <a:p>
                      <a:r>
                        <a:rPr lang="fr-FR" dirty="0" smtClean="0"/>
                        <a:t>50%</a:t>
                      </a:r>
                      <a:endParaRPr lang="fr-FR" dirty="0"/>
                    </a:p>
                  </a:txBody>
                  <a:tcPr/>
                </a:tc>
              </a:tr>
              <a:tr h="659826">
                <a:tc>
                  <a:txBody>
                    <a:bodyPr/>
                    <a:lstStyle/>
                    <a:p>
                      <a:r>
                        <a:rPr lang="fr-FR" dirty="0" smtClean="0"/>
                        <a:t>CA</a:t>
                      </a:r>
                      <a:endParaRPr lang="fr-FR" dirty="0"/>
                    </a:p>
                  </a:txBody>
                  <a:tcPr/>
                </a:tc>
                <a:tc>
                  <a:txBody>
                    <a:bodyPr/>
                    <a:lstStyle/>
                    <a:p>
                      <a:r>
                        <a:rPr lang="fr-FR" dirty="0" smtClean="0"/>
                        <a:t>1Million D</a:t>
                      </a:r>
                      <a:endParaRPr lang="fr-FR" dirty="0"/>
                    </a:p>
                  </a:txBody>
                  <a:tcPr/>
                </a:tc>
                <a:tc>
                  <a:txBody>
                    <a:bodyPr/>
                    <a:lstStyle/>
                    <a:p>
                      <a:r>
                        <a:rPr lang="fr-FR" dirty="0" smtClean="0"/>
                        <a:t>2</a:t>
                      </a:r>
                      <a:r>
                        <a:rPr lang="fr-FR" baseline="0" dirty="0" smtClean="0"/>
                        <a:t> </a:t>
                      </a:r>
                      <a:r>
                        <a:rPr lang="fr-FR" dirty="0" smtClean="0"/>
                        <a:t>Million</a:t>
                      </a:r>
                      <a:r>
                        <a:rPr lang="fr-FR" baseline="0" dirty="0" smtClean="0"/>
                        <a:t> </a:t>
                      </a:r>
                      <a:r>
                        <a:rPr lang="fr-FR" dirty="0" smtClean="0"/>
                        <a:t>D</a:t>
                      </a:r>
                      <a:endParaRPr lang="fr-FR" dirty="0"/>
                    </a:p>
                  </a:txBody>
                  <a:tcPr/>
                </a:tc>
                <a:tc>
                  <a:txBody>
                    <a:bodyPr/>
                    <a:lstStyle/>
                    <a:p>
                      <a:r>
                        <a:rPr lang="fr-FR" dirty="0" smtClean="0"/>
                        <a:t>3,5</a:t>
                      </a:r>
                      <a:r>
                        <a:rPr lang="fr-FR" baseline="0" dirty="0" smtClean="0"/>
                        <a:t> </a:t>
                      </a:r>
                      <a:r>
                        <a:rPr lang="fr-FR" dirty="0" smtClean="0"/>
                        <a:t>Millions</a:t>
                      </a:r>
                      <a:r>
                        <a:rPr lang="fr-FR" baseline="0" dirty="0" smtClean="0"/>
                        <a:t> </a:t>
                      </a:r>
                      <a:r>
                        <a:rPr lang="fr-FR" dirty="0" smtClean="0"/>
                        <a:t>D</a:t>
                      </a:r>
                      <a:endParaRPr lang="fr-FR" dirty="0"/>
                    </a:p>
                  </a:txBody>
                  <a:tcPr/>
                </a:tc>
                <a:tc>
                  <a:txBody>
                    <a:bodyPr/>
                    <a:lstStyle/>
                    <a:p>
                      <a:r>
                        <a:rPr lang="fr-FR" dirty="0" smtClean="0"/>
                        <a:t>-</a:t>
                      </a:r>
                      <a:endParaRPr lang="fr-FR" dirty="0"/>
                    </a:p>
                  </a:txBody>
                  <a:tcPr/>
                </a:tc>
                <a:tc>
                  <a:txBody>
                    <a:bodyPr/>
                    <a:lstStyle/>
                    <a:p>
                      <a:r>
                        <a:rPr lang="fr-FR" dirty="0" smtClean="0"/>
                        <a:t>-</a:t>
                      </a:r>
                      <a:endParaRPr lang="fr-FR" dirty="0"/>
                    </a:p>
                  </a:txBody>
                  <a:tcPr/>
                </a:tc>
                <a:tc>
                  <a:txBody>
                    <a:bodyPr/>
                    <a:lstStyle/>
                    <a:p>
                      <a:r>
                        <a:rPr lang="fr-FR" dirty="0" smtClean="0"/>
                        <a:t>-</a:t>
                      </a:r>
                      <a:endParaRPr lang="fr-FR" dirty="0"/>
                    </a:p>
                  </a:txBody>
                  <a:tcPr/>
                </a:tc>
              </a:tr>
              <a:tr h="1452293">
                <a:tc>
                  <a:txBody>
                    <a:bodyPr/>
                    <a:lstStyle/>
                    <a:p>
                      <a:r>
                        <a:rPr lang="fr-FR" sz="1600" dirty="0" smtClean="0"/>
                        <a:t>Activité prépondérante</a:t>
                      </a:r>
                      <a:endParaRPr lang="fr-FR" sz="1600" dirty="0"/>
                    </a:p>
                  </a:txBody>
                  <a:tcPr/>
                </a:tc>
                <a:tc>
                  <a:txBody>
                    <a:bodyPr/>
                    <a:lstStyle/>
                    <a:p>
                      <a:r>
                        <a:rPr lang="fr-FR" sz="1600" dirty="0" smtClean="0"/>
                        <a:t>Pharmaceutique</a:t>
                      </a:r>
                      <a:endParaRPr lang="fr-FR" sz="1600" dirty="0"/>
                    </a:p>
                  </a:txBody>
                  <a:tcPr/>
                </a:tc>
                <a:tc>
                  <a:txBody>
                    <a:bodyPr/>
                    <a:lstStyle/>
                    <a:p>
                      <a:r>
                        <a:rPr lang="fr-FR" sz="1600" dirty="0" smtClean="0"/>
                        <a:t>Agence de voyage Licence A</a:t>
                      </a:r>
                      <a:endParaRPr lang="fr-FR" sz="1600" dirty="0"/>
                    </a:p>
                  </a:txBody>
                  <a:tcPr/>
                </a:tc>
                <a:tc>
                  <a:txBody>
                    <a:bodyPr/>
                    <a:lstStyle/>
                    <a:p>
                      <a:r>
                        <a:rPr lang="fr-FR" sz="1600" dirty="0" smtClean="0"/>
                        <a:t>Centre de soins</a:t>
                      </a:r>
                    </a:p>
                    <a:p>
                      <a:r>
                        <a:rPr lang="fr-FR" sz="1600" dirty="0" smtClean="0"/>
                        <a:t>CDL Dialyse</a:t>
                      </a:r>
                    </a:p>
                    <a:p>
                      <a:r>
                        <a:rPr lang="fr-FR" sz="1600" dirty="0" smtClean="0"/>
                        <a:t>ISIS:</a:t>
                      </a:r>
                      <a:r>
                        <a:rPr lang="fr-FR" sz="1600" baseline="0" dirty="0" smtClean="0"/>
                        <a:t> </a:t>
                      </a:r>
                      <a:r>
                        <a:rPr lang="fr-FR" sz="1600" dirty="0" smtClean="0"/>
                        <a:t> </a:t>
                      </a:r>
                      <a:r>
                        <a:rPr lang="fr-FR" sz="1600" dirty="0" err="1" smtClean="0"/>
                        <a:t>gyneco</a:t>
                      </a:r>
                      <a:endParaRPr lang="fr-FR" sz="1600" dirty="0"/>
                    </a:p>
                  </a:txBody>
                  <a:tcPr/>
                </a:tc>
                <a:tc>
                  <a:txBody>
                    <a:bodyPr/>
                    <a:lstStyle/>
                    <a:p>
                      <a:r>
                        <a:rPr lang="fr-FR" sz="1600" dirty="0" smtClean="0"/>
                        <a:t>Ste de promotion de Centre de soins</a:t>
                      </a:r>
                      <a:endParaRPr lang="fr-FR" sz="1600" dirty="0"/>
                    </a:p>
                  </a:txBody>
                  <a:tcPr/>
                </a:tc>
                <a:tc>
                  <a:txBody>
                    <a:bodyPr/>
                    <a:lstStyle/>
                    <a:p>
                      <a:r>
                        <a:rPr lang="fr-FR" sz="1600" dirty="0" smtClean="0"/>
                        <a:t>évacuation</a:t>
                      </a:r>
                      <a:endParaRPr lang="fr-FR" sz="1600" dirty="0"/>
                    </a:p>
                  </a:txBody>
                  <a:tcPr/>
                </a:tc>
                <a:tc>
                  <a:txBody>
                    <a:bodyPr/>
                    <a:lstStyle/>
                    <a:p>
                      <a:r>
                        <a:rPr lang="fr-FR" sz="1600" dirty="0" smtClean="0"/>
                        <a:t>Evacuation</a:t>
                      </a:r>
                      <a:endParaRPr lang="fr-FR" sz="1600" dirty="0"/>
                    </a:p>
                  </a:txBody>
                  <a:tcPr/>
                </a:tc>
              </a:tr>
              <a:tr h="594975">
                <a:tc>
                  <a:txBody>
                    <a:bodyPr/>
                    <a:lstStyle/>
                    <a:p>
                      <a:r>
                        <a:rPr lang="fr-FR" dirty="0" smtClean="0"/>
                        <a:t>Pays</a:t>
                      </a:r>
                      <a:endParaRPr lang="fr-FR" dirty="0"/>
                    </a:p>
                  </a:txBody>
                  <a:tcPr/>
                </a:tc>
                <a:tc>
                  <a:txBody>
                    <a:bodyPr/>
                    <a:lstStyle/>
                    <a:p>
                      <a:r>
                        <a:rPr lang="fr-FR" dirty="0" smtClean="0"/>
                        <a:t>Tchad</a:t>
                      </a:r>
                      <a:endParaRPr lang="fr-FR" dirty="0"/>
                    </a:p>
                  </a:txBody>
                  <a:tcPr/>
                </a:tc>
                <a:tc>
                  <a:txBody>
                    <a:bodyPr/>
                    <a:lstStyle/>
                    <a:p>
                      <a:r>
                        <a:rPr lang="fr-FR" dirty="0" smtClean="0"/>
                        <a:t>Tunisie</a:t>
                      </a:r>
                      <a:endParaRPr lang="fr-FR" dirty="0"/>
                    </a:p>
                  </a:txBody>
                  <a:tcPr/>
                </a:tc>
                <a:tc>
                  <a:txBody>
                    <a:bodyPr/>
                    <a:lstStyle/>
                    <a:p>
                      <a:r>
                        <a:rPr lang="fr-FR" dirty="0" smtClean="0"/>
                        <a:t>Gabon</a:t>
                      </a:r>
                      <a:endParaRPr lang="fr-FR" dirty="0"/>
                    </a:p>
                  </a:txBody>
                  <a:tcPr/>
                </a:tc>
                <a:tc>
                  <a:txBody>
                    <a:bodyPr/>
                    <a:lstStyle/>
                    <a:p>
                      <a:r>
                        <a:rPr lang="fr-FR" dirty="0" smtClean="0"/>
                        <a:t>Tchad</a:t>
                      </a:r>
                      <a:endParaRPr lang="fr-FR" dirty="0"/>
                    </a:p>
                  </a:txBody>
                  <a:tcPr/>
                </a:tc>
                <a:tc>
                  <a:txBody>
                    <a:bodyPr/>
                    <a:lstStyle/>
                    <a:p>
                      <a:r>
                        <a:rPr lang="fr-FR" dirty="0" smtClean="0"/>
                        <a:t>RDC</a:t>
                      </a:r>
                      <a:endParaRPr lang="fr-FR" dirty="0"/>
                    </a:p>
                  </a:txBody>
                  <a:tcPr/>
                </a:tc>
                <a:tc>
                  <a:txBody>
                    <a:bodyPr/>
                    <a:lstStyle/>
                    <a:p>
                      <a:r>
                        <a:rPr lang="fr-FR" dirty="0" smtClean="0"/>
                        <a:t>Burkina</a:t>
                      </a:r>
                      <a:endParaRPr lang="fr-FR" dirty="0"/>
                    </a:p>
                  </a:txBody>
                  <a:tcPr/>
                </a:tc>
              </a:tr>
            </a:tbl>
          </a:graphicData>
        </a:graphic>
      </p:graphicFrame>
    </p:spTree>
    <p:extLst>
      <p:ext uri="{BB962C8B-B14F-4D97-AF65-F5344CB8AC3E}">
        <p14:creationId xmlns="" xmlns:p14="http://schemas.microsoft.com/office/powerpoint/2010/main" val="3175622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Achref\Documents\Présentation smedi - olfa\2.jpg"/>
          <p:cNvPicPr>
            <a:picLocks noChangeAspect="1" noChangeArrowheads="1"/>
          </p:cNvPicPr>
          <p:nvPr/>
        </p:nvPicPr>
        <p:blipFill>
          <a:blip r:embed="rId2" cstate="print"/>
          <a:srcRect/>
          <a:stretch>
            <a:fillRect/>
          </a:stretch>
        </p:blipFill>
        <p:spPr bwMode="auto">
          <a:xfrm>
            <a:off x="-1656" y="0"/>
            <a:ext cx="9145656" cy="6858000"/>
          </a:xfrm>
          <a:prstGeom prst="rect">
            <a:avLst/>
          </a:prstGeom>
          <a:noFill/>
        </p:spPr>
      </p:pic>
      <p:sp>
        <p:nvSpPr>
          <p:cNvPr id="4" name="ZoneTexte 3"/>
          <p:cNvSpPr txBox="1"/>
          <p:nvPr/>
        </p:nvSpPr>
        <p:spPr>
          <a:xfrm>
            <a:off x="1" y="1000108"/>
            <a:ext cx="8858280" cy="4431983"/>
          </a:xfrm>
          <a:prstGeom prst="rect">
            <a:avLst/>
          </a:prstGeom>
          <a:noFill/>
        </p:spPr>
        <p:txBody>
          <a:bodyPr wrap="square" rtlCol="0">
            <a:spAutoFit/>
          </a:bodyPr>
          <a:lstStyle/>
          <a:p>
            <a:pPr>
              <a:lnSpc>
                <a:spcPct val="200000"/>
              </a:lnSpc>
            </a:pPr>
            <a:r>
              <a:rPr lang="fr-FR" sz="2400" b="1" dirty="0">
                <a:solidFill>
                  <a:srgbClr val="FF0000"/>
                </a:solidFill>
              </a:rPr>
              <a:t>Nouveau projet SMEDI :</a:t>
            </a:r>
          </a:p>
          <a:p>
            <a:pPr lvl="0">
              <a:lnSpc>
                <a:spcPct val="200000"/>
              </a:lnSpc>
              <a:buFont typeface="Wingdings" pitchFamily="2" charset="2"/>
              <a:buChar char="v"/>
            </a:pPr>
            <a:r>
              <a:rPr lang="fr-FR" dirty="0"/>
              <a:t> une polyclinique internationale à </a:t>
            </a:r>
            <a:r>
              <a:rPr lang="fr-FR" b="1" dirty="0"/>
              <a:t>N’Djamena</a:t>
            </a:r>
            <a:r>
              <a:rPr lang="fr-FR" dirty="0"/>
              <a:t>, Projets en phase d’étude et d’obtention des autorisations.</a:t>
            </a:r>
          </a:p>
          <a:p>
            <a:pPr>
              <a:lnSpc>
                <a:spcPct val="200000"/>
              </a:lnSpc>
              <a:buFont typeface="Wingdings" pitchFamily="2" charset="2"/>
              <a:buChar char="v"/>
            </a:pPr>
            <a:r>
              <a:rPr lang="fr-FR" dirty="0"/>
              <a:t> Un centre de rééducation et de réhabilitation  fonctionnelle au </a:t>
            </a:r>
            <a:r>
              <a:rPr lang="fr-FR" b="1" dirty="0"/>
              <a:t>Gabon</a:t>
            </a:r>
          </a:p>
          <a:p>
            <a:pPr>
              <a:lnSpc>
                <a:spcPct val="200000"/>
              </a:lnSpc>
              <a:buFont typeface="Wingdings" pitchFamily="2" charset="2"/>
              <a:buChar char="v"/>
            </a:pPr>
            <a:r>
              <a:rPr lang="fr-FR" dirty="0"/>
              <a:t> Polyclinique internationale au </a:t>
            </a:r>
            <a:r>
              <a:rPr lang="fr-FR" b="1" dirty="0"/>
              <a:t>GABON</a:t>
            </a:r>
            <a:r>
              <a:rPr lang="fr-FR" dirty="0"/>
              <a:t> </a:t>
            </a:r>
          </a:p>
          <a:p>
            <a:pPr>
              <a:lnSpc>
                <a:spcPct val="200000"/>
              </a:lnSpc>
              <a:buFont typeface="Wingdings" pitchFamily="2" charset="2"/>
              <a:buChar char="v"/>
            </a:pPr>
            <a:r>
              <a:rPr lang="fr-FR" dirty="0"/>
              <a:t> Centre de dialyse au </a:t>
            </a:r>
            <a:r>
              <a:rPr lang="fr-FR" b="1" dirty="0"/>
              <a:t>CONGO</a:t>
            </a:r>
          </a:p>
          <a:p>
            <a:pPr>
              <a:lnSpc>
                <a:spcPct val="200000"/>
              </a:lnSpc>
              <a:buFont typeface="Wingdings" pitchFamily="2" charset="2"/>
              <a:buChar char="v"/>
            </a:pPr>
            <a:r>
              <a:rPr lang="fr-FR" dirty="0"/>
              <a:t> Centre de dialyse au </a:t>
            </a:r>
            <a:r>
              <a:rPr lang="fr-FR" b="1" dirty="0"/>
              <a:t>Burkina Faso</a:t>
            </a:r>
            <a:endParaRPr lang="fr-FR" dirty="0"/>
          </a:p>
          <a:p>
            <a:endParaRPr lang="fr-FR" dirty="0"/>
          </a:p>
        </p:txBody>
      </p:sp>
      <p:pic>
        <p:nvPicPr>
          <p:cNvPr id="8194" name="Picture 2" descr="H:\Photos SMEDI\réalisation smedi\cdl3.jpg"/>
          <p:cNvPicPr>
            <a:picLocks noChangeAspect="1" noChangeArrowheads="1"/>
          </p:cNvPicPr>
          <p:nvPr/>
        </p:nvPicPr>
        <p:blipFill>
          <a:blip r:embed="rId3" cstate="print"/>
          <a:srcRect/>
          <a:stretch>
            <a:fillRect/>
          </a:stretch>
        </p:blipFill>
        <p:spPr bwMode="auto">
          <a:xfrm>
            <a:off x="6229735" y="3357562"/>
            <a:ext cx="2842859" cy="2071702"/>
          </a:xfrm>
          <a:prstGeom prst="ellipse">
            <a:avLst/>
          </a:prstGeom>
          <a:ln>
            <a:noFill/>
          </a:ln>
          <a:effectLst>
            <a:softEdge rad="112500"/>
          </a:effectLst>
        </p:spPr>
      </p:pic>
      <p:pic>
        <p:nvPicPr>
          <p:cNvPr id="8195" name="Picture 3" descr="H:\Photos SMEDI\réalisation smedi\554341_504655266239234_1214875847_n.jpg"/>
          <p:cNvPicPr>
            <a:picLocks noChangeAspect="1" noChangeArrowheads="1"/>
          </p:cNvPicPr>
          <p:nvPr/>
        </p:nvPicPr>
        <p:blipFill>
          <a:blip r:embed="rId4" cstate="print"/>
          <a:srcRect/>
          <a:stretch>
            <a:fillRect/>
          </a:stretch>
        </p:blipFill>
        <p:spPr bwMode="auto">
          <a:xfrm>
            <a:off x="3714744" y="4429132"/>
            <a:ext cx="2990849" cy="2243137"/>
          </a:xfrm>
          <a:prstGeom prst="ellipse">
            <a:avLst/>
          </a:prstGeom>
          <a:ln>
            <a:noFill/>
          </a:ln>
          <a:effectLst>
            <a:softEdge rad="112500"/>
          </a:effectLst>
        </p:spPr>
      </p:pic>
      <p:sp>
        <p:nvSpPr>
          <p:cNvPr id="7" name="Larme 6"/>
          <p:cNvSpPr/>
          <p:nvPr/>
        </p:nvSpPr>
        <p:spPr>
          <a:xfrm>
            <a:off x="4214810" y="70844"/>
            <a:ext cx="4786346" cy="1197916"/>
          </a:xfrm>
          <a:prstGeom prst="teardrop">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fr-FR" sz="2000" b="1" dirty="0">
              <a:solidFill>
                <a:schemeClr val="bg1"/>
              </a:solidFill>
            </a:endParaRPr>
          </a:p>
          <a:p>
            <a:pPr algn="ctr"/>
            <a:r>
              <a:rPr lang="fr-FR" sz="2000" b="1" dirty="0">
                <a:solidFill>
                  <a:schemeClr val="bg1"/>
                </a:solidFill>
              </a:rPr>
              <a:t>Gestion Hospitalière et investissements</a:t>
            </a:r>
          </a:p>
          <a:p>
            <a:pPr algn="ctr"/>
            <a:endParaRPr lang="fr-FR" dirty="0"/>
          </a:p>
        </p:txBody>
      </p:sp>
      <p:pic>
        <p:nvPicPr>
          <p:cNvPr id="9" name="Picture 3" descr="C:\Users\Achref\Desktop\LOGOS          SMEDI - SAFAR\logo seul.png"/>
          <p:cNvPicPr>
            <a:picLocks noChangeAspect="1" noChangeArrowheads="1"/>
          </p:cNvPicPr>
          <p:nvPr/>
        </p:nvPicPr>
        <p:blipFill>
          <a:blip r:embed="rId5" cstate="print"/>
          <a:srcRect/>
          <a:stretch>
            <a:fillRect/>
          </a:stretch>
        </p:blipFill>
        <p:spPr bwMode="auto">
          <a:xfrm>
            <a:off x="6852905" y="5949965"/>
            <a:ext cx="2148251" cy="83662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ox(i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heckerboard(across)">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checkerboard(across)">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checkerboard(across)">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checkerboard(across)">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checkerboard(across)">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9" presetClass="entr" presetSubtype="0" fill="hold" nodeType="clickEffect">
                                  <p:stCondLst>
                                    <p:cond delay="0"/>
                                  </p:stCondLst>
                                  <p:childTnLst>
                                    <p:set>
                                      <p:cBhvr>
                                        <p:cTn id="36" dur="1" fill="hold">
                                          <p:stCondLst>
                                            <p:cond delay="0"/>
                                          </p:stCondLst>
                                        </p:cTn>
                                        <p:tgtEl>
                                          <p:spTgt spid="8195"/>
                                        </p:tgtEl>
                                        <p:attrNameLst>
                                          <p:attrName>style.visibility</p:attrName>
                                        </p:attrNameLst>
                                      </p:cBhvr>
                                      <p:to>
                                        <p:strVal val="visible"/>
                                      </p:to>
                                    </p:set>
                                    <p:anim calcmode="lin" valueType="num">
                                      <p:cBhvr>
                                        <p:cTn id="37" dur="1000" fill="hold"/>
                                        <p:tgtEl>
                                          <p:spTgt spid="8195"/>
                                        </p:tgtEl>
                                        <p:attrNameLst>
                                          <p:attrName>ppt_x</p:attrName>
                                        </p:attrNameLst>
                                      </p:cBhvr>
                                      <p:tavLst>
                                        <p:tav tm="0">
                                          <p:val>
                                            <p:strVal val="#ppt_x-.2"/>
                                          </p:val>
                                        </p:tav>
                                        <p:tav tm="100000">
                                          <p:val>
                                            <p:strVal val="#ppt_x"/>
                                          </p:val>
                                        </p:tav>
                                      </p:tavLst>
                                    </p:anim>
                                    <p:anim calcmode="lin" valueType="num">
                                      <p:cBhvr>
                                        <p:cTn id="38" dur="1000" fill="hold"/>
                                        <p:tgtEl>
                                          <p:spTgt spid="8195"/>
                                        </p:tgtEl>
                                        <p:attrNameLst>
                                          <p:attrName>ppt_y</p:attrName>
                                        </p:attrNameLst>
                                      </p:cBhvr>
                                      <p:tavLst>
                                        <p:tav tm="0">
                                          <p:val>
                                            <p:strVal val="#ppt_y"/>
                                          </p:val>
                                        </p:tav>
                                        <p:tav tm="100000">
                                          <p:val>
                                            <p:strVal val="#ppt_y"/>
                                          </p:val>
                                        </p:tav>
                                      </p:tavLst>
                                    </p:anim>
                                    <p:animEffect transition="in" filter="wipe(right)" prLst="gradientSize: 0.1">
                                      <p:cBhvr>
                                        <p:cTn id="39" dur="1000"/>
                                        <p:tgtEl>
                                          <p:spTgt spid="8195"/>
                                        </p:tgtEl>
                                      </p:cBhvr>
                                    </p:animEffect>
                                  </p:childTnLst>
                                </p:cTn>
                              </p:par>
                              <p:par>
                                <p:cTn id="40" presetID="29" presetClass="entr" presetSubtype="0" fill="hold" nodeType="withEffect">
                                  <p:stCondLst>
                                    <p:cond delay="0"/>
                                  </p:stCondLst>
                                  <p:childTnLst>
                                    <p:set>
                                      <p:cBhvr>
                                        <p:cTn id="41" dur="1" fill="hold">
                                          <p:stCondLst>
                                            <p:cond delay="0"/>
                                          </p:stCondLst>
                                        </p:cTn>
                                        <p:tgtEl>
                                          <p:spTgt spid="8194"/>
                                        </p:tgtEl>
                                        <p:attrNameLst>
                                          <p:attrName>style.visibility</p:attrName>
                                        </p:attrNameLst>
                                      </p:cBhvr>
                                      <p:to>
                                        <p:strVal val="visible"/>
                                      </p:to>
                                    </p:set>
                                    <p:anim calcmode="lin" valueType="num">
                                      <p:cBhvr>
                                        <p:cTn id="42" dur="1000" fill="hold"/>
                                        <p:tgtEl>
                                          <p:spTgt spid="8194"/>
                                        </p:tgtEl>
                                        <p:attrNameLst>
                                          <p:attrName>ppt_x</p:attrName>
                                        </p:attrNameLst>
                                      </p:cBhvr>
                                      <p:tavLst>
                                        <p:tav tm="0">
                                          <p:val>
                                            <p:strVal val="#ppt_x-.2"/>
                                          </p:val>
                                        </p:tav>
                                        <p:tav tm="100000">
                                          <p:val>
                                            <p:strVal val="#ppt_x"/>
                                          </p:val>
                                        </p:tav>
                                      </p:tavLst>
                                    </p:anim>
                                    <p:anim calcmode="lin" valueType="num">
                                      <p:cBhvr>
                                        <p:cTn id="43" dur="1000" fill="hold"/>
                                        <p:tgtEl>
                                          <p:spTgt spid="8194"/>
                                        </p:tgtEl>
                                        <p:attrNameLst>
                                          <p:attrName>ppt_y</p:attrName>
                                        </p:attrNameLst>
                                      </p:cBhvr>
                                      <p:tavLst>
                                        <p:tav tm="0">
                                          <p:val>
                                            <p:strVal val="#ppt_y"/>
                                          </p:val>
                                        </p:tav>
                                        <p:tav tm="100000">
                                          <p:val>
                                            <p:strVal val="#ppt_y"/>
                                          </p:val>
                                        </p:tav>
                                      </p:tavLst>
                                    </p:anim>
                                    <p:animEffect transition="in" filter="wipe(right)" prLst="gradientSize: 0.1">
                                      <p:cBhvr>
                                        <p:cTn id="44" dur="1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chref\Documents\Présentation smedi - olfa\2.jpg"/>
          <p:cNvPicPr>
            <a:picLocks noChangeAspect="1" noChangeArrowheads="1"/>
          </p:cNvPicPr>
          <p:nvPr/>
        </p:nvPicPr>
        <p:blipFill>
          <a:blip r:embed="rId2" cstate="print"/>
          <a:srcRect/>
          <a:stretch>
            <a:fillRect/>
          </a:stretch>
        </p:blipFill>
        <p:spPr bwMode="auto">
          <a:xfrm>
            <a:off x="-1656" y="0"/>
            <a:ext cx="9145656" cy="6858000"/>
          </a:xfrm>
          <a:prstGeom prst="rect">
            <a:avLst/>
          </a:prstGeom>
          <a:noFill/>
        </p:spPr>
      </p:pic>
      <p:pic>
        <p:nvPicPr>
          <p:cNvPr id="4" name="Picture 3" descr="C:\Users\Achref\Desktop\LOGOS          SMEDI - SAFAR\logo seul.png"/>
          <p:cNvPicPr>
            <a:picLocks noChangeAspect="1" noChangeArrowheads="1"/>
          </p:cNvPicPr>
          <p:nvPr/>
        </p:nvPicPr>
        <p:blipFill>
          <a:blip r:embed="rId3" cstate="print"/>
          <a:srcRect/>
          <a:stretch>
            <a:fillRect/>
          </a:stretch>
        </p:blipFill>
        <p:spPr bwMode="auto">
          <a:xfrm>
            <a:off x="6852905" y="5949965"/>
            <a:ext cx="2148251" cy="836621"/>
          </a:xfrm>
          <a:prstGeom prst="rect">
            <a:avLst/>
          </a:prstGeom>
          <a:ln>
            <a:noFill/>
          </a:ln>
          <a:effectLst>
            <a:outerShdw blurRad="292100" dist="139700" dir="2700000" algn="tl" rotWithShape="0">
              <a:srgbClr val="333333">
                <a:alpha val="65000"/>
              </a:srgbClr>
            </a:outerShdw>
          </a:effectLst>
        </p:spPr>
      </p:pic>
      <p:pic>
        <p:nvPicPr>
          <p:cNvPr id="2" name="Image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79513" y="116633"/>
            <a:ext cx="1008111" cy="1008111"/>
          </a:xfrm>
          <a:prstGeom prst="rect">
            <a:avLst/>
          </a:prstGeom>
        </p:spPr>
      </p:pic>
      <p:sp>
        <p:nvSpPr>
          <p:cNvPr id="5" name="ZoneTexte 4"/>
          <p:cNvSpPr txBox="1"/>
          <p:nvPr/>
        </p:nvSpPr>
        <p:spPr>
          <a:xfrm>
            <a:off x="1961733" y="404664"/>
            <a:ext cx="3943708" cy="923330"/>
          </a:xfrm>
          <a:prstGeom prst="rect">
            <a:avLst/>
          </a:prstGeom>
          <a:noFill/>
        </p:spPr>
        <p:txBody>
          <a:bodyPr wrap="none" rtlCol="0">
            <a:spAutoFit/>
          </a:bodyPr>
          <a:lstStyle/>
          <a:p>
            <a:pPr algn="ctr"/>
            <a:r>
              <a:rPr lang="fr-FR" b="1" dirty="0"/>
              <a:t>CERTIFICATION QUALITE </a:t>
            </a:r>
          </a:p>
          <a:p>
            <a:pPr algn="ctr"/>
            <a:r>
              <a:rPr lang="fr-FR" b="1" dirty="0"/>
              <a:t>La triple le certification en  2017</a:t>
            </a:r>
          </a:p>
          <a:p>
            <a:pPr algn="ctr"/>
            <a:endParaRPr lang="fr-FR" dirty="0"/>
          </a:p>
        </p:txBody>
      </p:sp>
      <p:sp>
        <p:nvSpPr>
          <p:cNvPr id="6" name="ZoneTexte 5"/>
          <p:cNvSpPr txBox="1"/>
          <p:nvPr/>
        </p:nvSpPr>
        <p:spPr>
          <a:xfrm>
            <a:off x="20251" y="1188616"/>
            <a:ext cx="9376285" cy="4616648"/>
          </a:xfrm>
          <a:prstGeom prst="rect">
            <a:avLst/>
          </a:prstGeom>
          <a:noFill/>
        </p:spPr>
        <p:txBody>
          <a:bodyPr wrap="none" rtlCol="0">
            <a:spAutoFit/>
          </a:bodyPr>
          <a:lstStyle/>
          <a:p>
            <a:r>
              <a:rPr lang="fr-FR" sz="1200" dirty="0"/>
              <a:t>L’important chantier démarré en </a:t>
            </a:r>
            <a:r>
              <a:rPr lang="fr-FR" sz="1200" b="1" dirty="0"/>
              <a:t>2016</a:t>
            </a:r>
            <a:r>
              <a:rPr lang="fr-FR" sz="1200" dirty="0"/>
              <a:t> pour la mise en place d’un système qualité, arrive à ses dernières étapes. </a:t>
            </a:r>
          </a:p>
          <a:p>
            <a:endParaRPr lang="fr-FR" sz="1200" dirty="0"/>
          </a:p>
          <a:p>
            <a:r>
              <a:rPr lang="fr-FR" sz="1200" b="1" dirty="0"/>
              <a:t>SMEDI</a:t>
            </a:r>
            <a:r>
              <a:rPr lang="fr-FR" sz="1200" dirty="0"/>
              <a:t> inscrite ainsi dans une démarche de progrès global à tous les niveaux de l’entreprise est fin prête</a:t>
            </a:r>
          </a:p>
          <a:p>
            <a:endParaRPr lang="fr-FR" sz="1200" dirty="0"/>
          </a:p>
          <a:p>
            <a:r>
              <a:rPr lang="fr-FR" sz="1200" dirty="0"/>
              <a:t> pour sa triple certification QSE en </a:t>
            </a:r>
            <a:r>
              <a:rPr lang="fr-FR" sz="1200" b="1" dirty="0"/>
              <a:t>2017</a:t>
            </a:r>
            <a:r>
              <a:rPr lang="fr-FR" sz="1200" dirty="0"/>
              <a:t> :</a:t>
            </a:r>
          </a:p>
          <a:p>
            <a:r>
              <a:rPr lang="fr-FR" sz="1200" dirty="0"/>
              <a:t> </a:t>
            </a:r>
          </a:p>
          <a:p>
            <a:pPr marL="171450" indent="-171450">
              <a:buFont typeface="Wingdings" panose="05000000000000000000" pitchFamily="2" charset="2"/>
              <a:buChar char="ü"/>
            </a:pPr>
            <a:r>
              <a:rPr lang="fr-FR" sz="1200" b="1" dirty="0"/>
              <a:t>La certification aux normes de qualité ISO 9001 version 2015 attendu pour  Avril 2017</a:t>
            </a:r>
          </a:p>
          <a:p>
            <a:pPr marL="171450" indent="-171450">
              <a:lnSpc>
                <a:spcPct val="150000"/>
              </a:lnSpc>
              <a:buFont typeface="Wingdings" panose="05000000000000000000" pitchFamily="2" charset="2"/>
              <a:buChar char="ü"/>
            </a:pPr>
            <a:r>
              <a:rPr lang="fr-FR" sz="1200" b="1" dirty="0"/>
              <a:t>La certification OHSAS 18001 prévue pour juin 2017</a:t>
            </a:r>
          </a:p>
          <a:p>
            <a:pPr marL="171450" indent="-171450">
              <a:lnSpc>
                <a:spcPct val="150000"/>
              </a:lnSpc>
              <a:buFont typeface="Wingdings" panose="05000000000000000000" pitchFamily="2" charset="2"/>
              <a:buChar char="ü"/>
            </a:pPr>
            <a:r>
              <a:rPr lang="fr-FR" sz="1200" b="1" dirty="0"/>
              <a:t>La certification ISO 14001 prévue pour septembre 2017</a:t>
            </a:r>
          </a:p>
          <a:p>
            <a:r>
              <a:rPr lang="fr-FR" sz="1200" dirty="0"/>
              <a:t> </a:t>
            </a:r>
          </a:p>
          <a:p>
            <a:r>
              <a:rPr lang="fr-FR" sz="1200" dirty="0"/>
              <a:t>SMEDI cherche bien entendu à travers cette certification QSE  à :</a:t>
            </a:r>
          </a:p>
          <a:p>
            <a:r>
              <a:rPr lang="fr-FR" sz="1200" dirty="0"/>
              <a:t> </a:t>
            </a:r>
          </a:p>
          <a:p>
            <a:pPr marL="171450" indent="-171450">
              <a:lnSpc>
                <a:spcPct val="150000"/>
              </a:lnSpc>
              <a:buFont typeface="Arial" panose="020B0604020202020204" pitchFamily="34" charset="0"/>
              <a:buChar char="•"/>
            </a:pPr>
            <a:r>
              <a:rPr lang="fr-FR" sz="1200" dirty="0"/>
              <a:t>établir un climat de confiance entre partenaires et les impliquer dans une démarche de gestion des risques au quotidien.</a:t>
            </a:r>
          </a:p>
          <a:p>
            <a:pPr marL="171450" indent="-171450">
              <a:lnSpc>
                <a:spcPct val="150000"/>
              </a:lnSpc>
              <a:buFont typeface="Arial" panose="020B0604020202020204" pitchFamily="34" charset="0"/>
              <a:buChar char="•"/>
            </a:pPr>
            <a:r>
              <a:rPr lang="fr-FR" sz="1200" dirty="0"/>
              <a:t>Mettre en valeur un engagement en matière de qualité, de sécurité et d’environnement ce qui permet</a:t>
            </a:r>
          </a:p>
          <a:p>
            <a:pPr>
              <a:lnSpc>
                <a:spcPct val="150000"/>
              </a:lnSpc>
            </a:pPr>
            <a:r>
              <a:rPr lang="fr-FR" sz="1200" dirty="0"/>
              <a:t>    une amélioration en continu.</a:t>
            </a:r>
          </a:p>
          <a:p>
            <a:pPr marL="171450" indent="-171450">
              <a:lnSpc>
                <a:spcPct val="150000"/>
              </a:lnSpc>
              <a:buFont typeface="Arial" panose="020B0604020202020204" pitchFamily="34" charset="0"/>
              <a:buChar char="•"/>
            </a:pPr>
            <a:r>
              <a:rPr lang="fr-FR" sz="1200" dirty="0"/>
              <a:t>Toute l’équipe </a:t>
            </a:r>
            <a:r>
              <a:rPr lang="fr-FR" sz="1200" b="1" dirty="0"/>
              <a:t>SMEDI</a:t>
            </a:r>
            <a:r>
              <a:rPr lang="fr-FR" sz="1200" dirty="0"/>
              <a:t> est convaincue que cette démarche est un excellent outil de management interne global </a:t>
            </a:r>
          </a:p>
          <a:p>
            <a:pPr>
              <a:lnSpc>
                <a:spcPct val="150000"/>
              </a:lnSpc>
            </a:pPr>
            <a:r>
              <a:rPr lang="fr-FR" sz="1200" dirty="0"/>
              <a:t>    qui harmonise les moyens et les procédures internes, qui structure l’entreprise et facilite la recherche </a:t>
            </a:r>
          </a:p>
          <a:p>
            <a:pPr>
              <a:lnSpc>
                <a:spcPct val="150000"/>
              </a:lnSpc>
            </a:pPr>
            <a:r>
              <a:rPr lang="fr-FR" sz="1200" dirty="0"/>
              <a:t>    de solutions efficaces en matière de prévention, et dans tous les cas à favoriser la création de valeur.</a:t>
            </a:r>
          </a:p>
          <a:p>
            <a:pPr marL="171450" indent="-171450">
              <a:lnSpc>
                <a:spcPct val="150000"/>
              </a:lnSpc>
              <a:buFont typeface="Arial" panose="020B0604020202020204" pitchFamily="34" charset="0"/>
              <a:buChar char="•"/>
            </a:pPr>
            <a:r>
              <a:rPr lang="fr-FR" sz="1200" dirty="0"/>
              <a:t>Toute l’équipe </a:t>
            </a:r>
            <a:r>
              <a:rPr lang="fr-FR" sz="1200" b="1" dirty="0"/>
              <a:t>SMEDI</a:t>
            </a:r>
            <a:r>
              <a:rPr lang="fr-FR" sz="1200" dirty="0"/>
              <a:t> travaillera ainsi à ce que tous les ayants droits de l’entreprise ne seront que plus satisfaits.</a:t>
            </a:r>
          </a:p>
          <a:p>
            <a:endParaRPr lang="fr-FR" sz="1200" dirty="0"/>
          </a:p>
        </p:txBody>
      </p:sp>
    </p:spTree>
  </p:cSld>
  <p:clrMapOvr>
    <a:masterClrMapping/>
  </p:clrMapOvr>
  <p:transition spd="med">
    <p:wipe dir="d"/>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Achref\Documents\Présentation smedi - olfa\2.jpg"/>
          <p:cNvPicPr>
            <a:picLocks noChangeAspect="1" noChangeArrowheads="1"/>
          </p:cNvPicPr>
          <p:nvPr/>
        </p:nvPicPr>
        <p:blipFill>
          <a:blip r:embed="rId2" cstate="print"/>
          <a:srcRect/>
          <a:stretch>
            <a:fillRect/>
          </a:stretch>
        </p:blipFill>
        <p:spPr bwMode="auto">
          <a:xfrm>
            <a:off x="-1656" y="0"/>
            <a:ext cx="9145656" cy="6858000"/>
          </a:xfrm>
          <a:prstGeom prst="rect">
            <a:avLst/>
          </a:prstGeom>
          <a:noFill/>
        </p:spPr>
      </p:pic>
      <p:pic>
        <p:nvPicPr>
          <p:cNvPr id="7" name="Picture 3" descr="C:\Users\Achref\Desktop\LOGOS          SMEDI - SAFAR\logo seul.png"/>
          <p:cNvPicPr>
            <a:picLocks noChangeAspect="1" noChangeArrowheads="1"/>
          </p:cNvPicPr>
          <p:nvPr/>
        </p:nvPicPr>
        <p:blipFill>
          <a:blip r:embed="rId3" cstate="print"/>
          <a:srcRect/>
          <a:stretch>
            <a:fillRect/>
          </a:stretch>
        </p:blipFill>
        <p:spPr bwMode="auto">
          <a:xfrm>
            <a:off x="6852905" y="5949965"/>
            <a:ext cx="2148251" cy="836621"/>
          </a:xfrm>
          <a:prstGeom prst="rect">
            <a:avLst/>
          </a:prstGeom>
          <a:ln>
            <a:noFill/>
          </a:ln>
          <a:effectLst>
            <a:outerShdw blurRad="292100" dist="139700" dir="2700000" algn="tl" rotWithShape="0">
              <a:srgbClr val="333333">
                <a:alpha val="65000"/>
              </a:srgbClr>
            </a:outerShdw>
          </a:effectLst>
        </p:spPr>
      </p:pic>
      <p:sp>
        <p:nvSpPr>
          <p:cNvPr id="5" name="ZoneTexte 4"/>
          <p:cNvSpPr txBox="1"/>
          <p:nvPr/>
        </p:nvSpPr>
        <p:spPr>
          <a:xfrm>
            <a:off x="142844" y="671691"/>
            <a:ext cx="8786874" cy="7155805"/>
          </a:xfrm>
          <a:prstGeom prst="rect">
            <a:avLst/>
          </a:prstGeom>
          <a:noFill/>
        </p:spPr>
        <p:txBody>
          <a:bodyPr wrap="square" rtlCol="0">
            <a:spAutoFit/>
          </a:bodyPr>
          <a:lstStyle/>
          <a:p>
            <a:pPr>
              <a:lnSpc>
                <a:spcPct val="200000"/>
              </a:lnSpc>
            </a:pPr>
            <a:endParaRPr lang="fr-FR" dirty="0"/>
          </a:p>
          <a:p>
            <a:pPr marL="285750" indent="-285750" algn="just">
              <a:lnSpc>
                <a:spcPct val="150000"/>
              </a:lnSpc>
              <a:buFont typeface="Wingdings" pitchFamily="2" charset="2"/>
              <a:buChar char="§"/>
            </a:pPr>
            <a:r>
              <a:rPr lang="fr-FR" b="1" dirty="0"/>
              <a:t> </a:t>
            </a:r>
            <a:r>
              <a:rPr lang="fr-FR" dirty="0"/>
              <a:t>Le taux de mortalité infantile  a atteint en </a:t>
            </a:r>
            <a:r>
              <a:rPr lang="fr-FR" b="1" dirty="0">
                <a:solidFill>
                  <a:srgbClr val="FF0000"/>
                </a:solidFill>
                <a:effectLst>
                  <a:outerShdw blurRad="38100" dist="38100" dir="2700000" algn="tl">
                    <a:srgbClr val="000000">
                      <a:alpha val="43137"/>
                    </a:srgbClr>
                  </a:outerShdw>
                </a:effectLst>
              </a:rPr>
              <a:t>2009</a:t>
            </a:r>
            <a:r>
              <a:rPr lang="fr-FR" dirty="0"/>
              <a:t> , </a:t>
            </a:r>
            <a:r>
              <a:rPr lang="fr-FR" b="1" dirty="0">
                <a:solidFill>
                  <a:srgbClr val="FF0000"/>
                </a:solidFill>
                <a:effectLst>
                  <a:outerShdw blurRad="38100" dist="38100" dir="2700000" algn="tl">
                    <a:srgbClr val="000000">
                      <a:alpha val="43137"/>
                    </a:srgbClr>
                  </a:outerShdw>
                </a:effectLst>
              </a:rPr>
              <a:t>17.8</a:t>
            </a:r>
            <a:r>
              <a:rPr lang="fr-FR" dirty="0"/>
              <a:t> pour mille.</a:t>
            </a:r>
          </a:p>
          <a:p>
            <a:pPr algn="just">
              <a:lnSpc>
                <a:spcPct val="150000"/>
              </a:lnSpc>
            </a:pPr>
            <a:r>
              <a:rPr lang="fr-FR" dirty="0"/>
              <a:t> Il serait de</a:t>
            </a:r>
            <a:r>
              <a:rPr lang="fr-FR" b="1" dirty="0"/>
              <a:t> </a:t>
            </a:r>
            <a:r>
              <a:rPr lang="fr-FR" b="1" dirty="0">
                <a:solidFill>
                  <a:srgbClr val="FF0000"/>
                </a:solidFill>
                <a:effectLst>
                  <a:outerShdw blurRad="38100" dist="38100" dir="2700000" algn="tl">
                    <a:srgbClr val="000000">
                      <a:alpha val="43137"/>
                    </a:srgbClr>
                  </a:outerShdw>
                </a:effectLst>
              </a:rPr>
              <a:t>10</a:t>
            </a:r>
            <a:r>
              <a:rPr lang="fr-FR" b="1" dirty="0"/>
              <a:t> </a:t>
            </a:r>
            <a:r>
              <a:rPr lang="fr-FR" dirty="0"/>
              <a:t>pour mille en </a:t>
            </a:r>
            <a:r>
              <a:rPr lang="fr-FR" b="1" dirty="0">
                <a:solidFill>
                  <a:srgbClr val="FF0000"/>
                </a:solidFill>
                <a:effectLst>
                  <a:outerShdw blurRad="38100" dist="38100" dir="2700000" algn="tl">
                    <a:srgbClr val="000000">
                      <a:alpha val="43137"/>
                    </a:srgbClr>
                  </a:outerShdw>
                </a:effectLst>
              </a:rPr>
              <a:t>2020</a:t>
            </a:r>
            <a:r>
              <a:rPr lang="fr-FR" dirty="0"/>
              <a:t>.</a:t>
            </a:r>
          </a:p>
          <a:p>
            <a:pPr marL="285750" indent="-285750" algn="just">
              <a:lnSpc>
                <a:spcPct val="150000"/>
              </a:lnSpc>
              <a:buFont typeface="Wingdings" pitchFamily="2" charset="2"/>
              <a:buChar char="§"/>
            </a:pPr>
            <a:r>
              <a:rPr lang="fr-FR" dirty="0"/>
              <a:t> La baisse  de la mortalité infantile  a eu pour conséquence </a:t>
            </a:r>
          </a:p>
          <a:p>
            <a:pPr algn="just">
              <a:lnSpc>
                <a:spcPct val="150000"/>
              </a:lnSpc>
            </a:pPr>
            <a:r>
              <a:rPr lang="fr-FR" dirty="0"/>
              <a:t> un accroissement  de l’espérance de vie à la naissance qui est passée</a:t>
            </a:r>
          </a:p>
          <a:p>
            <a:pPr algn="just">
              <a:lnSpc>
                <a:spcPct val="150000"/>
              </a:lnSpc>
            </a:pPr>
            <a:r>
              <a:rPr lang="fr-FR" dirty="0"/>
              <a:t> de </a:t>
            </a:r>
            <a:r>
              <a:rPr lang="fr-FR" b="1" dirty="0">
                <a:solidFill>
                  <a:srgbClr val="FF0000"/>
                </a:solidFill>
                <a:effectLst>
                  <a:outerShdw blurRad="38100" dist="38100" dir="2700000" algn="tl">
                    <a:srgbClr val="000000">
                      <a:alpha val="43137"/>
                    </a:srgbClr>
                  </a:outerShdw>
                </a:effectLst>
              </a:rPr>
              <a:t>37  ans </a:t>
            </a:r>
            <a:r>
              <a:rPr lang="fr-FR" dirty="0"/>
              <a:t>à la fin des  années </a:t>
            </a:r>
            <a:r>
              <a:rPr lang="fr-FR" b="1" dirty="0">
                <a:solidFill>
                  <a:srgbClr val="FF0000"/>
                </a:solidFill>
                <a:effectLst>
                  <a:outerShdw blurRad="38100" dist="38100" dir="2700000" algn="tl">
                    <a:srgbClr val="000000">
                      <a:alpha val="43137"/>
                    </a:srgbClr>
                  </a:outerShdw>
                </a:effectLst>
              </a:rPr>
              <a:t>1940</a:t>
            </a:r>
            <a:r>
              <a:rPr lang="fr-FR" dirty="0"/>
              <a:t> à </a:t>
            </a:r>
            <a:r>
              <a:rPr lang="fr-FR" b="1" dirty="0">
                <a:solidFill>
                  <a:srgbClr val="FF0000"/>
                </a:solidFill>
                <a:effectLst>
                  <a:outerShdw blurRad="38100" dist="38100" dir="2700000" algn="tl">
                    <a:srgbClr val="000000">
                      <a:alpha val="43137"/>
                    </a:srgbClr>
                  </a:outerShdw>
                </a:effectLst>
              </a:rPr>
              <a:t>52 ans </a:t>
            </a:r>
            <a:r>
              <a:rPr lang="fr-FR" dirty="0"/>
              <a:t>à la fin des années </a:t>
            </a:r>
            <a:r>
              <a:rPr lang="fr-FR" b="1" dirty="0">
                <a:solidFill>
                  <a:srgbClr val="FF0000"/>
                </a:solidFill>
                <a:effectLst>
                  <a:outerShdw blurRad="38100" dist="38100" dir="2700000" algn="tl">
                    <a:srgbClr val="000000">
                      <a:alpha val="43137"/>
                    </a:srgbClr>
                  </a:outerShdw>
                </a:effectLst>
              </a:rPr>
              <a:t>1960 </a:t>
            </a:r>
          </a:p>
          <a:p>
            <a:pPr algn="just">
              <a:lnSpc>
                <a:spcPct val="150000"/>
              </a:lnSpc>
            </a:pPr>
            <a:r>
              <a:rPr lang="fr-FR" dirty="0"/>
              <a:t> et à </a:t>
            </a:r>
            <a:r>
              <a:rPr lang="fr-FR" b="1" dirty="0">
                <a:solidFill>
                  <a:srgbClr val="FF0000"/>
                </a:solidFill>
                <a:effectLst>
                  <a:outerShdw blurRad="38100" dist="38100" dir="2700000" algn="tl">
                    <a:srgbClr val="000000">
                      <a:alpha val="43137"/>
                    </a:srgbClr>
                  </a:outerShdw>
                </a:effectLst>
              </a:rPr>
              <a:t>74.5 ans </a:t>
            </a:r>
            <a:r>
              <a:rPr lang="fr-FR" dirty="0"/>
              <a:t>en </a:t>
            </a:r>
            <a:r>
              <a:rPr lang="fr-FR" b="1" dirty="0">
                <a:solidFill>
                  <a:srgbClr val="FF0000"/>
                </a:solidFill>
                <a:effectLst>
                  <a:outerShdw blurRad="38100" dist="38100" dir="2700000" algn="tl">
                    <a:srgbClr val="000000">
                      <a:alpha val="43137"/>
                    </a:srgbClr>
                  </a:outerShdw>
                </a:effectLst>
              </a:rPr>
              <a:t>2009</a:t>
            </a:r>
            <a:r>
              <a:rPr lang="fr-FR" dirty="0"/>
              <a:t> :</a:t>
            </a:r>
          </a:p>
          <a:p>
            <a:pPr algn="just">
              <a:lnSpc>
                <a:spcPct val="150000"/>
              </a:lnSpc>
            </a:pPr>
            <a:r>
              <a:rPr lang="fr-FR" dirty="0"/>
              <a:t> (</a:t>
            </a:r>
            <a:r>
              <a:rPr lang="fr-FR" u="sng" dirty="0">
                <a:solidFill>
                  <a:srgbClr val="FF0000"/>
                </a:solidFill>
              </a:rPr>
              <a:t>72.5</a:t>
            </a:r>
            <a:r>
              <a:rPr lang="fr-FR" dirty="0"/>
              <a:t> ans pour les hommes et </a:t>
            </a:r>
            <a:r>
              <a:rPr lang="fr-FR" u="sng" dirty="0">
                <a:solidFill>
                  <a:srgbClr val="FF0000"/>
                </a:solidFill>
              </a:rPr>
              <a:t>76.5</a:t>
            </a:r>
            <a:r>
              <a:rPr lang="fr-FR" dirty="0"/>
              <a:t> ans pour les femmes).</a:t>
            </a:r>
          </a:p>
          <a:p>
            <a:r>
              <a:rPr lang="fr-FR" dirty="0"/>
              <a:t> </a:t>
            </a:r>
          </a:p>
          <a:p>
            <a:pPr marL="285750" indent="-285750">
              <a:buFont typeface="Wingdings" pitchFamily="2" charset="2"/>
              <a:buChar char="v"/>
            </a:pPr>
            <a:r>
              <a:rPr lang="fr-FR" b="1" dirty="0"/>
              <a:t>  </a:t>
            </a:r>
            <a:r>
              <a:rPr lang="fr-FR" b="1" u="sng" dirty="0"/>
              <a:t>Espérance de vie à la naissance</a:t>
            </a:r>
            <a:r>
              <a:rPr lang="fr-FR" b="1" dirty="0"/>
              <a:t> :</a:t>
            </a:r>
          </a:p>
          <a:p>
            <a:pPr marL="285750" indent="-285750">
              <a:buFont typeface="Wingdings" pitchFamily="2" charset="2"/>
              <a:buChar char="v"/>
            </a:pPr>
            <a:endParaRPr lang="fr-FR" b="1" dirty="0"/>
          </a:p>
          <a:p>
            <a:pPr marL="1200150" lvl="2" indent="-285750">
              <a:buFont typeface="Wingdings" pitchFamily="2" charset="2"/>
              <a:buChar char="ü"/>
            </a:pPr>
            <a:r>
              <a:rPr lang="fr-FR" b="1" dirty="0">
                <a:solidFill>
                  <a:srgbClr val="FF0000"/>
                </a:solidFill>
                <a:effectLst>
                  <a:outerShdw blurRad="38100" dist="38100" dir="2700000" algn="tl">
                    <a:srgbClr val="000000">
                      <a:alpha val="43137"/>
                    </a:srgbClr>
                  </a:outerShdw>
                </a:effectLst>
              </a:rPr>
              <a:t>76.9</a:t>
            </a:r>
            <a:r>
              <a:rPr lang="fr-FR" dirty="0"/>
              <a:t>  pour les Femmes </a:t>
            </a:r>
          </a:p>
          <a:p>
            <a:pPr marL="1200150" lvl="2" indent="-285750">
              <a:buFont typeface="Wingdings" pitchFamily="2" charset="2"/>
              <a:buChar char="ü"/>
            </a:pPr>
            <a:endParaRPr lang="fr-FR" dirty="0"/>
          </a:p>
          <a:p>
            <a:pPr marL="1200150" lvl="2" indent="-285750">
              <a:buFont typeface="Wingdings" pitchFamily="2" charset="2"/>
              <a:buChar char="ü"/>
            </a:pPr>
            <a:r>
              <a:rPr lang="fr-FR" b="1" dirty="0">
                <a:solidFill>
                  <a:srgbClr val="FF0000"/>
                </a:solidFill>
                <a:effectLst>
                  <a:outerShdw blurRad="38100" dist="38100" dir="2700000" algn="tl">
                    <a:srgbClr val="000000">
                      <a:alpha val="43137"/>
                    </a:srgbClr>
                  </a:outerShdw>
                </a:effectLst>
              </a:rPr>
              <a:t>72.9</a:t>
            </a:r>
            <a:r>
              <a:rPr lang="fr-FR" dirty="0"/>
              <a:t>  pour les Hommes</a:t>
            </a:r>
          </a:p>
          <a:p>
            <a:pPr>
              <a:lnSpc>
                <a:spcPct val="200000"/>
              </a:lnSpc>
            </a:pPr>
            <a:endParaRPr lang="fr-FR" dirty="0"/>
          </a:p>
          <a:p>
            <a:endParaRPr lang="fr-FR" dirty="0"/>
          </a:p>
          <a:p>
            <a:pPr lvl="0"/>
            <a:endParaRPr lang="fr-FR" dirty="0"/>
          </a:p>
          <a:p>
            <a:endParaRPr lang="fr-FR" dirty="0"/>
          </a:p>
          <a:p>
            <a:pPr lvl="0"/>
            <a:endParaRPr lang="fr-FR" dirty="0"/>
          </a:p>
          <a:p>
            <a:endParaRPr lang="fr-FR" dirty="0"/>
          </a:p>
        </p:txBody>
      </p:sp>
      <p:sp>
        <p:nvSpPr>
          <p:cNvPr id="3" name="Rectangle à coins arrondis 2"/>
          <p:cNvSpPr/>
          <p:nvPr/>
        </p:nvSpPr>
        <p:spPr>
          <a:xfrm>
            <a:off x="1000100" y="285728"/>
            <a:ext cx="7072362" cy="64294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2000" b="1" dirty="0">
                <a:solidFill>
                  <a:schemeClr val="tx1">
                    <a:lumMod val="95000"/>
                    <a:lumOff val="5000"/>
                  </a:schemeClr>
                </a:solidFill>
                <a:effectLst>
                  <a:outerShdw blurRad="38100" dist="38100" dir="2700000" algn="tl">
                    <a:srgbClr val="000000">
                      <a:alpha val="43137"/>
                    </a:srgbClr>
                  </a:outerShdw>
                </a:effectLst>
              </a:rPr>
              <a:t>QUELQUES  INDICATEURS  DE SANTE  EN TUNISIE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Achref\Documents\Présentation smedi - olfa\2.jpg"/>
          <p:cNvPicPr>
            <a:picLocks noChangeAspect="1" noChangeArrowheads="1"/>
          </p:cNvPicPr>
          <p:nvPr/>
        </p:nvPicPr>
        <p:blipFill>
          <a:blip r:embed="rId2" cstate="print"/>
          <a:srcRect/>
          <a:stretch>
            <a:fillRect/>
          </a:stretch>
        </p:blipFill>
        <p:spPr bwMode="auto">
          <a:xfrm>
            <a:off x="-1656" y="0"/>
            <a:ext cx="9145656" cy="6858000"/>
          </a:xfrm>
          <a:prstGeom prst="rect">
            <a:avLst/>
          </a:prstGeom>
          <a:noFill/>
        </p:spPr>
      </p:pic>
      <p:sp>
        <p:nvSpPr>
          <p:cNvPr id="4" name="Rectangle 3"/>
          <p:cNvSpPr/>
          <p:nvPr/>
        </p:nvSpPr>
        <p:spPr>
          <a:xfrm>
            <a:off x="107504" y="1268760"/>
            <a:ext cx="8640960" cy="3970318"/>
          </a:xfrm>
          <a:prstGeom prst="rect">
            <a:avLst/>
          </a:prstGeom>
        </p:spPr>
        <p:txBody>
          <a:bodyPr wrap="square">
            <a:spAutoFit/>
          </a:bodyPr>
          <a:lstStyle/>
          <a:p>
            <a:pPr marL="285750" indent="-285750">
              <a:buFont typeface="Wingdings" pitchFamily="2" charset="2"/>
              <a:buChar char="v"/>
            </a:pPr>
            <a:r>
              <a:rPr lang="fr-FR" b="1" u="sng" dirty="0"/>
              <a:t>Nombre de médecins pour 1000 habitants</a:t>
            </a:r>
            <a:r>
              <a:rPr lang="fr-FR" dirty="0"/>
              <a:t> : </a:t>
            </a:r>
            <a:r>
              <a:rPr lang="fr-FR" b="1" dirty="0">
                <a:solidFill>
                  <a:srgbClr val="FF0000"/>
                </a:solidFill>
                <a:effectLst>
                  <a:outerShdw blurRad="38100" dist="38100" dir="2700000" algn="tl">
                    <a:srgbClr val="000000">
                      <a:alpha val="43137"/>
                    </a:srgbClr>
                  </a:outerShdw>
                </a:effectLst>
              </a:rPr>
              <a:t>1.3</a:t>
            </a:r>
          </a:p>
          <a:p>
            <a:r>
              <a:rPr lang="fr-FR" b="1" dirty="0"/>
              <a:t> </a:t>
            </a:r>
          </a:p>
          <a:p>
            <a:pPr marL="285750" lvl="0" indent="-285750">
              <a:buFont typeface="Wingdings" pitchFamily="2" charset="2"/>
              <a:buChar char="§"/>
            </a:pPr>
            <a:r>
              <a:rPr lang="fr-FR" b="1" dirty="0"/>
              <a:t>Capacités hospitalières :</a:t>
            </a:r>
          </a:p>
          <a:p>
            <a:pPr marL="1200150" lvl="2" indent="-285750">
              <a:buFont typeface="Wingdings" pitchFamily="2" charset="2"/>
              <a:buChar char="ü"/>
            </a:pPr>
            <a:r>
              <a:rPr lang="fr-FR" b="1" dirty="0">
                <a:solidFill>
                  <a:srgbClr val="FF0000"/>
                </a:solidFill>
                <a:effectLst>
                  <a:outerShdw blurRad="38100" dist="38100" dir="2700000" algn="tl">
                    <a:srgbClr val="000000">
                      <a:alpha val="43137"/>
                    </a:srgbClr>
                  </a:outerShdw>
                </a:effectLst>
              </a:rPr>
              <a:t>Public : </a:t>
            </a:r>
            <a:r>
              <a:rPr lang="fr-FR" dirty="0"/>
              <a:t>19,633 lits</a:t>
            </a:r>
          </a:p>
          <a:p>
            <a:pPr marL="1200150" lvl="2" indent="-285750">
              <a:buFont typeface="Wingdings" pitchFamily="2" charset="2"/>
              <a:buChar char="ü"/>
            </a:pPr>
            <a:r>
              <a:rPr lang="fr-FR" b="1" dirty="0">
                <a:solidFill>
                  <a:srgbClr val="FF0000"/>
                </a:solidFill>
                <a:effectLst>
                  <a:outerShdw blurRad="38100" dist="38100" dir="2700000" algn="tl">
                    <a:srgbClr val="000000">
                      <a:alpha val="43137"/>
                    </a:srgbClr>
                  </a:outerShdw>
                </a:effectLst>
              </a:rPr>
              <a:t>Privé :   </a:t>
            </a:r>
            <a:r>
              <a:rPr lang="fr-FR" dirty="0"/>
              <a:t>36,558 lits</a:t>
            </a:r>
          </a:p>
          <a:p>
            <a:pPr marL="285750" indent="-285750">
              <a:buFont typeface="Wingdings" pitchFamily="2" charset="2"/>
              <a:buChar char="§"/>
            </a:pPr>
            <a:r>
              <a:rPr lang="fr-FR" dirty="0"/>
              <a:t> </a:t>
            </a:r>
            <a:r>
              <a:rPr lang="fr-FR" b="1" dirty="0"/>
              <a:t>Nombre de médecins :</a:t>
            </a:r>
          </a:p>
          <a:p>
            <a:r>
              <a:rPr lang="fr-FR" dirty="0"/>
              <a:t> </a:t>
            </a:r>
          </a:p>
          <a:p>
            <a:pPr marL="285750" indent="-285750">
              <a:buFont typeface="Wingdings" pitchFamily="2" charset="2"/>
              <a:buChar char="ü"/>
            </a:pPr>
            <a:r>
              <a:rPr lang="fr-FR" b="1" dirty="0">
                <a:solidFill>
                  <a:srgbClr val="FF0000"/>
                </a:solidFill>
                <a:effectLst>
                  <a:outerShdw blurRad="38100" dist="38100" dir="2700000" algn="tl">
                    <a:srgbClr val="000000">
                      <a:alpha val="43137"/>
                    </a:srgbClr>
                  </a:outerShdw>
                </a:effectLst>
              </a:rPr>
              <a:t>Total : </a:t>
            </a:r>
            <a:r>
              <a:rPr lang="fr-FR" dirty="0"/>
              <a:t>13,686 ( les 2/3 dans le secteur publique)</a:t>
            </a:r>
          </a:p>
          <a:p>
            <a:r>
              <a:rPr lang="fr-FR" dirty="0"/>
              <a:t> </a:t>
            </a:r>
          </a:p>
          <a:p>
            <a:pPr marL="285750" indent="-285750">
              <a:buFont typeface="Wingdings" pitchFamily="2" charset="2"/>
              <a:buChar char="ü"/>
            </a:pPr>
            <a:r>
              <a:rPr lang="fr-FR" b="1" dirty="0">
                <a:solidFill>
                  <a:srgbClr val="FF0000"/>
                </a:solidFill>
                <a:effectLst>
                  <a:outerShdw blurRad="38100" dist="38100" dir="2700000" algn="tl">
                    <a:srgbClr val="000000">
                      <a:alpha val="43137"/>
                    </a:srgbClr>
                  </a:outerShdw>
                </a:effectLst>
              </a:rPr>
              <a:t>Médecins  spécialistes : </a:t>
            </a:r>
            <a:r>
              <a:rPr lang="fr-FR" dirty="0"/>
              <a:t>6325</a:t>
            </a:r>
          </a:p>
          <a:p>
            <a:r>
              <a:rPr lang="fr-FR" dirty="0"/>
              <a:t> </a:t>
            </a:r>
          </a:p>
          <a:p>
            <a:pPr marL="285750" indent="-285750">
              <a:buFont typeface="Wingdings" pitchFamily="2" charset="2"/>
              <a:buChar char="§"/>
            </a:pPr>
            <a:r>
              <a:rPr lang="fr-FR" dirty="0"/>
              <a:t> </a:t>
            </a:r>
            <a:r>
              <a:rPr lang="fr-FR" b="1" dirty="0"/>
              <a:t>Nombre de cliniques privées :    </a:t>
            </a:r>
            <a:r>
              <a:rPr lang="fr-FR" dirty="0"/>
              <a:t>130</a:t>
            </a:r>
          </a:p>
          <a:p>
            <a:pPr marL="285750" lvl="0" indent="-285750">
              <a:buFont typeface="Wingdings" pitchFamily="2" charset="2"/>
              <a:buChar char="§"/>
            </a:pPr>
            <a:r>
              <a:rPr lang="fr-FR" b="1" dirty="0"/>
              <a:t> Nombre de centres d’hémodialyse :  </a:t>
            </a:r>
            <a:r>
              <a:rPr lang="fr-FR" dirty="0"/>
              <a:t>144 ( </a:t>
            </a:r>
            <a:r>
              <a:rPr lang="fr-FR" b="1" dirty="0">
                <a:solidFill>
                  <a:srgbClr val="FF0000"/>
                </a:solidFill>
                <a:effectLst>
                  <a:outerShdw blurRad="38100" dist="38100" dir="2700000" algn="tl">
                    <a:srgbClr val="000000">
                      <a:alpha val="43137"/>
                    </a:srgbClr>
                  </a:outerShdw>
                </a:effectLst>
              </a:rPr>
              <a:t>38</a:t>
            </a:r>
            <a:r>
              <a:rPr lang="fr-FR" dirty="0"/>
              <a:t> publiques- </a:t>
            </a:r>
            <a:r>
              <a:rPr lang="fr-FR" b="1" dirty="0">
                <a:solidFill>
                  <a:srgbClr val="FF0000"/>
                </a:solidFill>
                <a:effectLst>
                  <a:outerShdw blurRad="38100" dist="38100" dir="2700000" algn="tl">
                    <a:srgbClr val="000000">
                      <a:alpha val="43137"/>
                    </a:srgbClr>
                  </a:outerShdw>
                </a:effectLst>
              </a:rPr>
              <a:t>99</a:t>
            </a:r>
            <a:r>
              <a:rPr lang="fr-FR" dirty="0"/>
              <a:t> privés-</a:t>
            </a:r>
          </a:p>
          <a:p>
            <a:pPr lvl="0"/>
            <a:r>
              <a:rPr lang="fr-FR" dirty="0"/>
              <a:t>     </a:t>
            </a:r>
            <a:r>
              <a:rPr lang="fr-FR" b="1" dirty="0">
                <a:solidFill>
                  <a:srgbClr val="FF0000"/>
                </a:solidFill>
                <a:effectLst>
                  <a:outerShdw blurRad="38100" dist="38100" dir="2700000" algn="tl">
                    <a:srgbClr val="000000">
                      <a:alpha val="43137"/>
                    </a:srgbClr>
                  </a:outerShdw>
                </a:effectLst>
              </a:rPr>
              <a:t>7</a:t>
            </a:r>
            <a:r>
              <a:rPr lang="fr-FR" dirty="0"/>
              <a:t> parapubliques)</a:t>
            </a:r>
          </a:p>
        </p:txBody>
      </p:sp>
      <p:sp>
        <p:nvSpPr>
          <p:cNvPr id="5" name="Rectangle à coins arrondis 2"/>
          <p:cNvSpPr/>
          <p:nvPr/>
        </p:nvSpPr>
        <p:spPr>
          <a:xfrm>
            <a:off x="1000100" y="285728"/>
            <a:ext cx="7072362" cy="64294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2000" b="1" dirty="0">
                <a:solidFill>
                  <a:schemeClr val="tx1">
                    <a:lumMod val="95000"/>
                    <a:lumOff val="5000"/>
                  </a:schemeClr>
                </a:solidFill>
                <a:effectLst>
                  <a:outerShdw blurRad="38100" dist="38100" dir="2700000" algn="tl">
                    <a:srgbClr val="000000">
                      <a:alpha val="43137"/>
                    </a:srgbClr>
                  </a:outerShdw>
                </a:effectLst>
              </a:rPr>
              <a:t>QUELQUES  INDICATEURS  DE SANTE  EN TUNISIE</a:t>
            </a:r>
          </a:p>
        </p:txBody>
      </p:sp>
      <p:pic>
        <p:nvPicPr>
          <p:cNvPr id="7" name="Picture 3" descr="C:\Users\Achref\Desktop\LOGOS          SMEDI - SAFAR\logo seul.png"/>
          <p:cNvPicPr>
            <a:picLocks noChangeAspect="1" noChangeArrowheads="1"/>
          </p:cNvPicPr>
          <p:nvPr/>
        </p:nvPicPr>
        <p:blipFill>
          <a:blip r:embed="rId3" cstate="print"/>
          <a:srcRect/>
          <a:stretch>
            <a:fillRect/>
          </a:stretch>
        </p:blipFill>
        <p:spPr bwMode="auto">
          <a:xfrm>
            <a:off x="6652081" y="5949964"/>
            <a:ext cx="2148251" cy="8366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217594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Achref\Documents\Présentation smedi - olfa\2.jpg"/>
          <p:cNvPicPr>
            <a:picLocks noChangeAspect="1" noChangeArrowheads="1"/>
          </p:cNvPicPr>
          <p:nvPr/>
        </p:nvPicPr>
        <p:blipFill>
          <a:blip r:embed="rId2" cstate="print"/>
          <a:srcRect/>
          <a:stretch>
            <a:fillRect/>
          </a:stretch>
        </p:blipFill>
        <p:spPr bwMode="auto">
          <a:xfrm>
            <a:off x="-1656" y="0"/>
            <a:ext cx="9145656" cy="6858000"/>
          </a:xfrm>
          <a:prstGeom prst="rect">
            <a:avLst/>
          </a:prstGeom>
          <a:noFill/>
        </p:spPr>
      </p:pic>
      <p:pic>
        <p:nvPicPr>
          <p:cNvPr id="6" name="Picture 2" descr="C:\Users\Achref\Desktop\LOGOS          SMEDI - SAFAR\logo seul.png"/>
          <p:cNvPicPr>
            <a:picLocks noChangeAspect="1" noChangeArrowheads="1"/>
          </p:cNvPicPr>
          <p:nvPr/>
        </p:nvPicPr>
        <p:blipFill>
          <a:blip r:embed="rId3" cstate="print"/>
          <a:srcRect/>
          <a:stretch>
            <a:fillRect/>
          </a:stretch>
        </p:blipFill>
        <p:spPr bwMode="auto">
          <a:xfrm>
            <a:off x="2643174" y="357166"/>
            <a:ext cx="3954018" cy="1539865"/>
          </a:xfrm>
          <a:prstGeom prst="rect">
            <a:avLst/>
          </a:prstGeom>
          <a:noFill/>
        </p:spPr>
      </p:pic>
      <p:sp>
        <p:nvSpPr>
          <p:cNvPr id="8" name="Rectangle 7"/>
          <p:cNvSpPr/>
          <p:nvPr/>
        </p:nvSpPr>
        <p:spPr>
          <a:xfrm>
            <a:off x="428596" y="2214554"/>
            <a:ext cx="8358246" cy="3139321"/>
          </a:xfrm>
          <a:prstGeom prst="rect">
            <a:avLst/>
          </a:prstGeom>
          <a:noFill/>
        </p:spPr>
        <p:txBody>
          <a:bodyPr wrap="square" lIns="91440" tIns="45720" rIns="91440" bIns="45720">
            <a:spAutoFit/>
          </a:bodyPr>
          <a:lstStyle/>
          <a:p>
            <a:pPr algn="ctr"/>
            <a:r>
              <a:rPr lang="fr-FR" sz="6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a typeface="ＭＳ Ｐゴシック" charset="0"/>
                <a:cs typeface="ＭＳ Ｐゴシック" charset="0"/>
              </a:rPr>
              <a:t>MERCI POUR VOTRE </a:t>
            </a:r>
          </a:p>
          <a:p>
            <a:pPr algn="ctr"/>
            <a:r>
              <a:rPr lang="fr-FR" sz="6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a typeface="ＭＳ Ｐゴシック" charset="0"/>
                <a:cs typeface="ＭＳ Ｐゴシック" charset="0"/>
              </a:rPr>
              <a:t>ATTENTION</a:t>
            </a:r>
          </a:p>
          <a:p>
            <a:pPr algn="ctr"/>
            <a:r>
              <a:rPr lang="fr-FR" sz="6600" b="1" dirty="0">
                <a:ln w="10541" cmpd="sng">
                  <a:solidFill>
                    <a:schemeClr val="accent1">
                      <a:shade val="88000"/>
                      <a:satMod val="110000"/>
                    </a:schemeClr>
                  </a:solidFill>
                  <a:prstDash val="solid"/>
                </a:ln>
                <a:ea typeface="ＭＳ Ｐゴシック" charset="0"/>
                <a:cs typeface="ＭＳ Ｐゴシック" charset="0"/>
              </a:rPr>
              <a:t>www.smedi.com.tn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chref\Documents\Présentation smedi - olfa\2.jpg"/>
          <p:cNvPicPr>
            <a:picLocks noChangeAspect="1" noChangeArrowheads="1"/>
          </p:cNvPicPr>
          <p:nvPr/>
        </p:nvPicPr>
        <p:blipFill>
          <a:blip r:embed="rId2" cstate="print"/>
          <a:srcRect/>
          <a:stretch>
            <a:fillRect/>
          </a:stretch>
        </p:blipFill>
        <p:spPr bwMode="auto">
          <a:xfrm>
            <a:off x="-1624" y="0"/>
            <a:ext cx="9145656" cy="6858000"/>
          </a:xfrm>
          <a:prstGeom prst="rect">
            <a:avLst/>
          </a:prstGeom>
          <a:noFill/>
        </p:spPr>
      </p:pic>
      <p:pic>
        <p:nvPicPr>
          <p:cNvPr id="1027" name="Picture 3" descr="C:\Users\Achref\Desktop\LOGOS          SMEDI - SAFAR\logo seul.png"/>
          <p:cNvPicPr>
            <a:picLocks noChangeAspect="1" noChangeArrowheads="1"/>
          </p:cNvPicPr>
          <p:nvPr/>
        </p:nvPicPr>
        <p:blipFill>
          <a:blip r:embed="rId3" cstate="print"/>
          <a:srcRect/>
          <a:stretch>
            <a:fillRect/>
          </a:stretch>
        </p:blipFill>
        <p:spPr bwMode="auto">
          <a:xfrm>
            <a:off x="6929454" y="92049"/>
            <a:ext cx="2148251" cy="836621"/>
          </a:xfrm>
          <a:prstGeom prst="rect">
            <a:avLst/>
          </a:prstGeom>
          <a:ln>
            <a:noFill/>
          </a:ln>
          <a:effectLst>
            <a:outerShdw blurRad="292100" dist="139700" dir="2700000" algn="tl" rotWithShape="0">
              <a:srgbClr val="333333">
                <a:alpha val="65000"/>
              </a:srgbClr>
            </a:outerShdw>
          </a:effectLst>
        </p:spPr>
      </p:pic>
      <p:sp>
        <p:nvSpPr>
          <p:cNvPr id="8" name="Espace réservé du contenu 2"/>
          <p:cNvSpPr>
            <a:spLocks noGrp="1"/>
          </p:cNvSpPr>
          <p:nvPr>
            <p:ph idx="1"/>
          </p:nvPr>
        </p:nvSpPr>
        <p:spPr>
          <a:xfrm>
            <a:off x="71406" y="785794"/>
            <a:ext cx="7556500" cy="4144963"/>
          </a:xfrm>
        </p:spPr>
        <p:txBody>
          <a:bodyPr/>
          <a:lstStyle/>
          <a:p>
            <a:pPr eaLnBrk="1" hangingPunct="1">
              <a:buFont typeface="Wingdings" pitchFamily="2" charset="2"/>
              <a:buNone/>
            </a:pPr>
            <a:r>
              <a:rPr lang="fr-FR" sz="2400" dirty="0"/>
              <a:t>SMEDI assure quatre types d</a:t>
            </a:r>
            <a:r>
              <a:rPr lang="fr-FR" altLang="fr-FR" sz="2400" dirty="0"/>
              <a:t>’</a:t>
            </a:r>
            <a:r>
              <a:rPr lang="fr-FR" sz="2400" dirty="0"/>
              <a:t> activités</a:t>
            </a:r>
            <a:r>
              <a:rPr lang="fr-FR" dirty="0"/>
              <a:t>:</a:t>
            </a:r>
          </a:p>
        </p:txBody>
      </p:sp>
      <p:graphicFrame>
        <p:nvGraphicFramePr>
          <p:cNvPr id="7" name="Diagramme 6"/>
          <p:cNvGraphicFramePr/>
          <p:nvPr>
            <p:extLst>
              <p:ext uri="{D42A27DB-BD31-4B8C-83A1-F6EECF244321}">
                <p14:modId xmlns:p14="http://schemas.microsoft.com/office/powerpoint/2010/main" xmlns="" val="81567554"/>
              </p:ext>
            </p:extLst>
          </p:nvPr>
        </p:nvGraphicFramePr>
        <p:xfrm>
          <a:off x="928662" y="1643050"/>
          <a:ext cx="7358114" cy="40005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ox(i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chref\Documents\Présentation smedi - olfa\2.jpg"/>
          <p:cNvPicPr>
            <a:picLocks noChangeAspect="1" noChangeArrowheads="1"/>
          </p:cNvPicPr>
          <p:nvPr/>
        </p:nvPicPr>
        <p:blipFill>
          <a:blip r:embed="rId3" cstate="print"/>
          <a:srcRect/>
          <a:stretch>
            <a:fillRect/>
          </a:stretch>
        </p:blipFill>
        <p:spPr bwMode="auto">
          <a:xfrm>
            <a:off x="0" y="0"/>
            <a:ext cx="9145656" cy="6858000"/>
          </a:xfrm>
          <a:prstGeom prst="rect">
            <a:avLst/>
          </a:prstGeom>
          <a:noFill/>
        </p:spPr>
      </p:pic>
      <p:sp>
        <p:nvSpPr>
          <p:cNvPr id="8" name="Larme 7"/>
          <p:cNvSpPr/>
          <p:nvPr/>
        </p:nvSpPr>
        <p:spPr>
          <a:xfrm>
            <a:off x="428596" y="928670"/>
            <a:ext cx="7572428" cy="4143404"/>
          </a:xfrm>
          <a:prstGeom prst="teardrop">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9" name="ZoneTexte 8"/>
          <p:cNvSpPr txBox="1"/>
          <p:nvPr/>
        </p:nvSpPr>
        <p:spPr>
          <a:xfrm>
            <a:off x="1331640" y="1484784"/>
            <a:ext cx="6336704" cy="2800767"/>
          </a:xfrm>
          <a:prstGeom prst="rect">
            <a:avLst/>
          </a:prstGeom>
          <a:no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fr-FR" sz="8800" dirty="0">
                <a:solidFill>
                  <a:schemeClr val="bg1"/>
                </a:solidFill>
                <a:effectLst>
                  <a:outerShdw blurRad="38100" dist="38100" dir="2700000" algn="tl">
                    <a:srgbClr val="000000">
                      <a:alpha val="43137"/>
                    </a:srgbClr>
                  </a:outerShdw>
                </a:effectLst>
              </a:rPr>
              <a:t>Évacuation sanitaire </a:t>
            </a:r>
          </a:p>
        </p:txBody>
      </p:sp>
      <p:pic>
        <p:nvPicPr>
          <p:cNvPr id="10" name="Picture 3" descr="C:\Users\Achref\Desktop\LOGOS          SMEDI - SAFAR\logo seul.png"/>
          <p:cNvPicPr>
            <a:picLocks noChangeAspect="1" noChangeArrowheads="1"/>
          </p:cNvPicPr>
          <p:nvPr/>
        </p:nvPicPr>
        <p:blipFill>
          <a:blip r:embed="rId4" cstate="print"/>
          <a:srcRect/>
          <a:stretch>
            <a:fillRect/>
          </a:stretch>
        </p:blipFill>
        <p:spPr bwMode="auto">
          <a:xfrm>
            <a:off x="6786578" y="20611"/>
            <a:ext cx="2148251" cy="836621"/>
          </a:xfrm>
          <a:prstGeom prst="rect">
            <a:avLst/>
          </a:prstGeom>
          <a:ln>
            <a:noFill/>
          </a:ln>
          <a:effectLst>
            <a:outerShdw blurRad="292100" dist="139700" dir="2700000" algn="tl" rotWithShape="0">
              <a:srgbClr val="333333">
                <a:alpha val="65000"/>
              </a:srgbClr>
            </a:outerShdw>
          </a:effectLst>
        </p:spPr>
      </p:pic>
      <p:pic>
        <p:nvPicPr>
          <p:cNvPr id="2051" name="Picture 3" descr="H:\Photos SMEDI\évacuation\GEDC0046-700x400.jpg"/>
          <p:cNvPicPr>
            <a:picLocks noChangeAspect="1" noChangeArrowheads="1"/>
          </p:cNvPicPr>
          <p:nvPr/>
        </p:nvPicPr>
        <p:blipFill>
          <a:blip r:embed="rId5" cstate="print"/>
          <a:srcRect/>
          <a:stretch>
            <a:fillRect/>
          </a:stretch>
        </p:blipFill>
        <p:spPr bwMode="auto">
          <a:xfrm>
            <a:off x="1857356" y="5500702"/>
            <a:ext cx="2000264" cy="11430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4" name="Picture 6" descr="H:\Photos SMEDI\évacuation\evac 8.jpg"/>
          <p:cNvPicPr>
            <a:picLocks noChangeAspect="1" noChangeArrowheads="1"/>
          </p:cNvPicPr>
          <p:nvPr/>
        </p:nvPicPr>
        <p:blipFill>
          <a:blip r:embed="rId6" cstate="print"/>
          <a:srcRect/>
          <a:stretch>
            <a:fillRect/>
          </a:stretch>
        </p:blipFill>
        <p:spPr bwMode="auto">
          <a:xfrm>
            <a:off x="5786446" y="5500702"/>
            <a:ext cx="1949875" cy="11430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5" descr="H:\Photos SMEDI\évacuation\0012-700x400.jpg"/>
          <p:cNvPicPr>
            <a:picLocks noChangeAspect="1" noChangeArrowheads="1"/>
          </p:cNvPicPr>
          <p:nvPr/>
        </p:nvPicPr>
        <p:blipFill>
          <a:blip r:embed="rId7" cstate="print"/>
          <a:srcRect/>
          <a:stretch>
            <a:fillRect/>
          </a:stretch>
        </p:blipFill>
        <p:spPr bwMode="auto">
          <a:xfrm>
            <a:off x="3950069" y="5286388"/>
            <a:ext cx="1764939" cy="10715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0.7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par>
                                <p:cTn id="15" presetID="10" presetClass="entr" presetSubtype="0" fill="hold" nodeType="with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fade">
                                      <p:cBhvr>
                                        <p:cTn id="17" dur="2000"/>
                                        <p:tgtEl>
                                          <p:spTgt spid="2051"/>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0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2054"/>
                                        </p:tgtEl>
                                        <p:attrNameLst>
                                          <p:attrName>style.visibility</p:attrName>
                                        </p:attrNameLst>
                                      </p:cBhvr>
                                      <p:to>
                                        <p:strVal val="visible"/>
                                      </p:to>
                                    </p:set>
                                    <p:animEffect transition="in" filter="fade">
                                      <p:cBhvr>
                                        <p:cTn id="23" dur="20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chref\Documents\Présentation smedi - olfa\2.jpg"/>
          <p:cNvPicPr>
            <a:picLocks noChangeAspect="1" noChangeArrowheads="1"/>
          </p:cNvPicPr>
          <p:nvPr/>
        </p:nvPicPr>
        <p:blipFill>
          <a:blip r:embed="rId2" cstate="print"/>
          <a:srcRect/>
          <a:stretch>
            <a:fillRect/>
          </a:stretch>
        </p:blipFill>
        <p:spPr bwMode="auto">
          <a:xfrm>
            <a:off x="-1" y="0"/>
            <a:ext cx="9145653" cy="6858000"/>
          </a:xfrm>
          <a:prstGeom prst="rect">
            <a:avLst/>
          </a:prstGeom>
          <a:noFill/>
        </p:spPr>
      </p:pic>
      <p:sp>
        <p:nvSpPr>
          <p:cNvPr id="4" name="Rectangle 3"/>
          <p:cNvSpPr/>
          <p:nvPr/>
        </p:nvSpPr>
        <p:spPr>
          <a:xfrm>
            <a:off x="288758" y="428604"/>
            <a:ext cx="8640960" cy="7632859"/>
          </a:xfrm>
          <a:prstGeom prst="rect">
            <a:avLst/>
          </a:prstGeom>
        </p:spPr>
        <p:txBody>
          <a:bodyPr wrap="square">
            <a:spAutoFit/>
          </a:bodyPr>
          <a:lstStyle/>
          <a:p>
            <a:r>
              <a:rPr lang="fr-FR" sz="2400" dirty="0">
                <a:latin typeface="Book Antiqua" pitchFamily="18" charset="0"/>
              </a:rPr>
              <a:t>Il s</a:t>
            </a:r>
            <a:r>
              <a:rPr lang="fr-FR" altLang="fr-FR" sz="2400" dirty="0">
                <a:latin typeface="Book Antiqua" pitchFamily="18" charset="0"/>
              </a:rPr>
              <a:t>’</a:t>
            </a:r>
            <a:r>
              <a:rPr lang="fr-FR" sz="2400" dirty="0">
                <a:latin typeface="Book Antiqua" pitchFamily="18" charset="0"/>
              </a:rPr>
              <a:t>agit de l</a:t>
            </a:r>
            <a:r>
              <a:rPr lang="fr-FR" altLang="fr-FR" sz="2400" dirty="0">
                <a:latin typeface="Book Antiqua" pitchFamily="18" charset="0"/>
              </a:rPr>
              <a:t>’</a:t>
            </a:r>
            <a:r>
              <a:rPr lang="fr-FR" sz="2400" dirty="0">
                <a:latin typeface="Book Antiqua" pitchFamily="18" charset="0"/>
              </a:rPr>
              <a:t>évacuation et de l</a:t>
            </a:r>
            <a:r>
              <a:rPr lang="fr-FR" altLang="fr-FR" sz="2400" dirty="0">
                <a:latin typeface="Book Antiqua" pitchFamily="18" charset="0"/>
              </a:rPr>
              <a:t>’</a:t>
            </a:r>
            <a:r>
              <a:rPr lang="fr-FR" sz="2400" dirty="0">
                <a:latin typeface="Book Antiqua" pitchFamily="18" charset="0"/>
              </a:rPr>
              <a:t>accompagnement des patients en soins hors de leur pays de résidence.</a:t>
            </a:r>
          </a:p>
          <a:p>
            <a:endParaRPr lang="fr-FR" sz="2400" dirty="0">
              <a:latin typeface="Book Antiqua" pitchFamily="18" charset="0"/>
            </a:endParaRPr>
          </a:p>
          <a:p>
            <a:pPr lvl="0">
              <a:buFont typeface="Wingdings" pitchFamily="2" charset="2"/>
              <a:buChar char="§"/>
            </a:pPr>
            <a:endParaRPr lang="fr-FR" dirty="0">
              <a:latin typeface="Book Antiqua" pitchFamily="18" charset="0"/>
            </a:endParaRPr>
          </a:p>
          <a:p>
            <a:pPr marL="342900" lvl="0" indent="-342900"/>
            <a:endParaRPr lang="fr-FR" dirty="0">
              <a:latin typeface="Book Antiqua" pitchFamily="18" charset="0"/>
            </a:endParaRPr>
          </a:p>
          <a:p>
            <a:pPr marL="342900" lvl="0" indent="-342900"/>
            <a:endParaRPr lang="fr-FR" dirty="0"/>
          </a:p>
          <a:p>
            <a:pPr marL="342900" lvl="0" indent="-342900"/>
            <a:endParaRPr lang="fr-FR" dirty="0"/>
          </a:p>
          <a:p>
            <a:pPr marL="342900" lvl="0" indent="-342900"/>
            <a:endParaRPr lang="fr-FR" dirty="0"/>
          </a:p>
          <a:p>
            <a:pPr marL="342900" lvl="0" indent="-342900"/>
            <a:r>
              <a:rPr lang="fr-FR" dirty="0"/>
              <a:t> </a:t>
            </a:r>
          </a:p>
          <a:p>
            <a:endParaRPr lang="fr-FR" dirty="0"/>
          </a:p>
          <a:p>
            <a:pPr lvl="0"/>
            <a:endParaRPr lang="fr-FR" dirty="0"/>
          </a:p>
          <a:p>
            <a:pPr lvl="0"/>
            <a:endParaRPr lang="fr-FR" dirty="0"/>
          </a:p>
          <a:p>
            <a:endParaRPr lang="fr-FR" sz="2000" b="1" dirty="0"/>
          </a:p>
          <a:p>
            <a:endParaRPr lang="fr-FR" sz="2000" b="1" dirty="0"/>
          </a:p>
          <a:p>
            <a:pPr lvl="0"/>
            <a:endParaRPr lang="fr-FR" dirty="0"/>
          </a:p>
          <a:p>
            <a:pPr lvl="0"/>
            <a:endParaRPr lang="fr-FR" dirty="0"/>
          </a:p>
          <a:p>
            <a:pPr lvl="0"/>
            <a:endParaRPr lang="fr-FR" dirty="0"/>
          </a:p>
          <a:p>
            <a:endParaRPr lang="fr-FR" dirty="0"/>
          </a:p>
          <a:p>
            <a:endParaRPr lang="fr-FR" dirty="0"/>
          </a:p>
          <a:p>
            <a:endParaRPr lang="fr-FR" dirty="0"/>
          </a:p>
          <a:p>
            <a:pPr lvl="0"/>
            <a:endParaRPr lang="fr-FR" dirty="0"/>
          </a:p>
          <a:p>
            <a:pPr lvl="0"/>
            <a:endParaRPr lang="fr-FR" dirty="0"/>
          </a:p>
          <a:p>
            <a:endParaRPr lang="fr-FR" dirty="0"/>
          </a:p>
          <a:p>
            <a:endParaRPr lang="fr-FR" dirty="0"/>
          </a:p>
          <a:p>
            <a:endParaRPr lang="fr-FR" dirty="0"/>
          </a:p>
          <a:p>
            <a:endParaRPr lang="fr-FR" dirty="0"/>
          </a:p>
        </p:txBody>
      </p:sp>
      <p:pic>
        <p:nvPicPr>
          <p:cNvPr id="6" name="Picture 3" descr="C:\Users\Achref\Desktop\LOGOS          SMEDI - SAFAR\logo seul.png"/>
          <p:cNvPicPr>
            <a:picLocks noChangeAspect="1" noChangeArrowheads="1"/>
          </p:cNvPicPr>
          <p:nvPr/>
        </p:nvPicPr>
        <p:blipFill>
          <a:blip r:embed="rId3" cstate="print"/>
          <a:srcRect/>
          <a:stretch>
            <a:fillRect/>
          </a:stretch>
        </p:blipFill>
        <p:spPr bwMode="auto">
          <a:xfrm>
            <a:off x="6858016" y="5878527"/>
            <a:ext cx="2148251" cy="836621"/>
          </a:xfrm>
          <a:prstGeom prst="rect">
            <a:avLst/>
          </a:prstGeom>
          <a:ln>
            <a:noFill/>
          </a:ln>
          <a:effectLst>
            <a:outerShdw blurRad="292100" dist="139700" dir="2700000" algn="tl" rotWithShape="0">
              <a:srgbClr val="333333">
                <a:alpha val="65000"/>
              </a:srgbClr>
            </a:outerShdw>
          </a:effectLst>
        </p:spPr>
      </p:pic>
      <p:pic>
        <p:nvPicPr>
          <p:cNvPr id="5" name="Image 4" descr="de l'avion à l'ambulance.pn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214546" y="3703344"/>
            <a:ext cx="4214842" cy="26635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graphicFrame>
        <p:nvGraphicFramePr>
          <p:cNvPr id="7" name="Diagramme 6"/>
          <p:cNvGraphicFramePr/>
          <p:nvPr>
            <p:extLst>
              <p:ext uri="{D42A27DB-BD31-4B8C-83A1-F6EECF244321}">
                <p14:modId xmlns:p14="http://schemas.microsoft.com/office/powerpoint/2010/main" xmlns="" val="1553753613"/>
              </p:ext>
            </p:extLst>
          </p:nvPr>
        </p:nvGraphicFramePr>
        <p:xfrm>
          <a:off x="571472" y="1571612"/>
          <a:ext cx="8215370" cy="228943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ox(i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4" presetClass="entr" presetSubtype="0" accel="100000" fill="hold" grpId="1"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05"/>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 calcmode="lin" valueType="num">
                                      <p:cBhvr>
                                        <p:cTn id="14" dur="1000" fill="hold"/>
                                        <p:tgtEl>
                                          <p:spTgt spid="7"/>
                                        </p:tgtEl>
                                        <p:attrNameLst>
                                          <p:attrName>ppt_x</p:attrName>
                                        </p:attrNameLst>
                                      </p:cBhvr>
                                      <p:tavLst>
                                        <p:tav tm="0">
                                          <p:val>
                                            <p:strVal val="#ppt_x-.2"/>
                                          </p:val>
                                        </p:tav>
                                        <p:tav tm="100000">
                                          <p:val>
                                            <p:strVal val="#ppt_x"/>
                                          </p:val>
                                        </p:tav>
                                      </p:tavLst>
                                    </p:anim>
                                    <p:anim calcmode="lin" valueType="num">
                                      <p:cBhvr>
                                        <p:cTn id="15" dur="1000" fill="hold"/>
                                        <p:tgtEl>
                                          <p:spTgt spid="7"/>
                                        </p:tgtEl>
                                        <p:attrNameLst>
                                          <p:attrName>ppt_y</p:attrName>
                                        </p:attrNameLst>
                                      </p:cBhvr>
                                      <p:tavLst>
                                        <p:tav tm="0">
                                          <p:val>
                                            <p:strVal val="#ppt_y"/>
                                          </p:val>
                                        </p:tav>
                                        <p:tav tm="100000">
                                          <p:val>
                                            <p:strVal val="#ppt_y"/>
                                          </p:val>
                                        </p:tav>
                                      </p:tavLst>
                                    </p:anim>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1">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endParaRPr lang="fr-FR"/>
          </a:p>
        </p:txBody>
      </p:sp>
      <p:sp>
        <p:nvSpPr>
          <p:cNvPr id="3" name="Titre 2"/>
          <p:cNvSpPr>
            <a:spLocks noGrp="1"/>
          </p:cNvSpPr>
          <p:nvPr>
            <p:ph type="title"/>
          </p:nvPr>
        </p:nvSpPr>
        <p:spPr/>
        <p:txBody>
          <a:bodyPr/>
          <a:lstStyle/>
          <a:p>
            <a:endParaRPr lang="fr-FR"/>
          </a:p>
        </p:txBody>
      </p:sp>
      <p:pic>
        <p:nvPicPr>
          <p:cNvPr id="4" name="Picture 2" descr="C:\Users\Achref\Documents\Présentation smedi - olfa\2.jpg"/>
          <p:cNvPicPr>
            <a:picLocks noChangeAspect="1" noChangeArrowheads="1"/>
          </p:cNvPicPr>
          <p:nvPr/>
        </p:nvPicPr>
        <p:blipFill>
          <a:blip r:embed="rId2" cstate="print"/>
          <a:srcRect/>
          <a:stretch>
            <a:fillRect/>
          </a:stretch>
        </p:blipFill>
        <p:spPr bwMode="auto">
          <a:xfrm>
            <a:off x="0" y="0"/>
            <a:ext cx="9145656" cy="6858000"/>
          </a:xfrm>
          <a:prstGeom prst="rect">
            <a:avLst/>
          </a:prstGeom>
          <a:noFill/>
        </p:spPr>
      </p:pic>
      <p:pic>
        <p:nvPicPr>
          <p:cNvPr id="5" name="Picture 3" descr="C:\Users\Achref\Desktop\LOGOS          SMEDI - SAFAR\logo seul.png"/>
          <p:cNvPicPr>
            <a:picLocks noChangeAspect="1" noChangeArrowheads="1"/>
          </p:cNvPicPr>
          <p:nvPr/>
        </p:nvPicPr>
        <p:blipFill>
          <a:blip r:embed="rId3" cstate="print"/>
          <a:srcRect/>
          <a:stretch>
            <a:fillRect/>
          </a:stretch>
        </p:blipFill>
        <p:spPr bwMode="auto">
          <a:xfrm>
            <a:off x="6858016" y="5878527"/>
            <a:ext cx="2148251" cy="836621"/>
          </a:xfrm>
          <a:prstGeom prst="rect">
            <a:avLst/>
          </a:prstGeom>
          <a:ln>
            <a:noFill/>
          </a:ln>
          <a:effectLst>
            <a:outerShdw blurRad="292100" dist="139700" dir="2700000" algn="tl" rotWithShape="0">
              <a:srgbClr val="333333">
                <a:alpha val="65000"/>
              </a:srgbClr>
            </a:outerShdw>
          </a:effectLst>
        </p:spPr>
      </p:pic>
      <p:sp>
        <p:nvSpPr>
          <p:cNvPr id="7" name="Larme 6"/>
          <p:cNvSpPr/>
          <p:nvPr/>
        </p:nvSpPr>
        <p:spPr>
          <a:xfrm flipH="1">
            <a:off x="2928926" y="2714620"/>
            <a:ext cx="4500594" cy="1340792"/>
          </a:xfrm>
          <a:prstGeom prst="teardrop">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fr-FR" b="1" dirty="0">
              <a:solidFill>
                <a:schemeClr val="bg1"/>
              </a:solidFill>
              <a:latin typeface="Arial" pitchFamily="34" charset="0"/>
              <a:cs typeface="Arial" pitchFamily="34" charset="0"/>
            </a:endParaRPr>
          </a:p>
          <a:p>
            <a:pPr algn="ctr"/>
            <a:r>
              <a:rPr lang="fr-FR" sz="2000" b="1" dirty="0">
                <a:solidFill>
                  <a:schemeClr val="bg1"/>
                </a:solidFill>
              </a:rPr>
              <a:t>Accompagnement médical</a:t>
            </a:r>
          </a:p>
          <a:p>
            <a:pPr algn="ctr"/>
            <a:endParaRPr lang="fr-FR" sz="2000" dirty="0">
              <a:solidFill>
                <a:schemeClr val="tx1"/>
              </a:solidFill>
            </a:endParaRPr>
          </a:p>
        </p:txBody>
      </p:sp>
      <p:sp>
        <p:nvSpPr>
          <p:cNvPr id="8" name="Larme 7"/>
          <p:cNvSpPr/>
          <p:nvPr/>
        </p:nvSpPr>
        <p:spPr>
          <a:xfrm flipH="1">
            <a:off x="2915816" y="4509120"/>
            <a:ext cx="4572032" cy="1285884"/>
          </a:xfrm>
          <a:prstGeom prst="teardrop">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fr-FR" sz="2000" b="1" dirty="0">
                <a:solidFill>
                  <a:schemeClr val="bg1"/>
                </a:solidFill>
              </a:rPr>
              <a:t> Agence payeur tierce partie </a:t>
            </a:r>
          </a:p>
        </p:txBody>
      </p:sp>
      <p:pic>
        <p:nvPicPr>
          <p:cNvPr id="47106" name="Picture 2" descr="C:\Users\Achref\Desktop\wordpress-4.0-fr_FR\pic\gallery-11.jpg"/>
          <p:cNvPicPr>
            <a:picLocks noChangeAspect="1" noChangeArrowheads="1"/>
          </p:cNvPicPr>
          <p:nvPr/>
        </p:nvPicPr>
        <p:blipFill>
          <a:blip r:embed="rId4" cstate="print"/>
          <a:srcRect/>
          <a:stretch>
            <a:fillRect/>
          </a:stretch>
        </p:blipFill>
        <p:spPr bwMode="auto">
          <a:xfrm>
            <a:off x="571472" y="142852"/>
            <a:ext cx="2357453" cy="17586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Larme 9"/>
          <p:cNvSpPr/>
          <p:nvPr/>
        </p:nvSpPr>
        <p:spPr>
          <a:xfrm flipH="1">
            <a:off x="3000396" y="785794"/>
            <a:ext cx="4714876" cy="1428760"/>
          </a:xfrm>
          <a:prstGeom prst="teardrop">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fr-FR" b="1" dirty="0">
              <a:solidFill>
                <a:schemeClr val="bg1"/>
              </a:solidFill>
              <a:latin typeface="Arial" pitchFamily="34" charset="0"/>
              <a:cs typeface="Arial" pitchFamily="34" charset="0"/>
            </a:endParaRPr>
          </a:p>
          <a:p>
            <a:pPr algn="ctr"/>
            <a:r>
              <a:rPr lang="fr-FR" sz="2000" b="1" dirty="0">
                <a:solidFill>
                  <a:schemeClr val="bg1"/>
                </a:solidFill>
                <a:latin typeface="Arial" pitchFamily="34" charset="0"/>
                <a:cs typeface="Arial" pitchFamily="34" charset="0"/>
              </a:rPr>
              <a:t>Assistance logistique administrative,</a:t>
            </a:r>
          </a:p>
          <a:p>
            <a:pPr algn="ctr"/>
            <a:r>
              <a:rPr lang="fr-FR" sz="2000" b="1" dirty="0">
                <a:solidFill>
                  <a:schemeClr val="bg1"/>
                </a:solidFill>
                <a:latin typeface="Arial" pitchFamily="34" charset="0"/>
                <a:cs typeface="Arial" pitchFamily="34" charset="0"/>
              </a:rPr>
              <a:t> juridique et financière</a:t>
            </a:r>
          </a:p>
          <a:p>
            <a:pPr algn="ctr"/>
            <a:endParaRPr lang="fr-FR" dirty="0"/>
          </a:p>
        </p:txBody>
      </p:sp>
      <p:pic>
        <p:nvPicPr>
          <p:cNvPr id="47108" name="Picture 4" descr="\\DELLSERVER\Smedi\Abderrahmen SMEDI\les docteurs\30242876b63658b00318a7f52b64657a.jpg"/>
          <p:cNvPicPr>
            <a:picLocks noChangeAspect="1" noChangeArrowheads="1"/>
          </p:cNvPicPr>
          <p:nvPr/>
        </p:nvPicPr>
        <p:blipFill>
          <a:blip r:embed="rId5" cstate="print"/>
          <a:srcRect/>
          <a:stretch>
            <a:fillRect/>
          </a:stretch>
        </p:blipFill>
        <p:spPr bwMode="auto">
          <a:xfrm>
            <a:off x="571472" y="2214554"/>
            <a:ext cx="2357454" cy="15716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7109" name="Picture 5" descr="\\DELLSERVER\Smedi\Abderrahmen SMEDI\les docteurs\5303_164342487053749_294722497_n.jpg"/>
          <p:cNvPicPr>
            <a:picLocks noChangeAspect="1" noChangeArrowheads="1"/>
          </p:cNvPicPr>
          <p:nvPr/>
        </p:nvPicPr>
        <p:blipFill>
          <a:blip r:embed="rId6" cstate="print"/>
          <a:srcRect/>
          <a:stretch>
            <a:fillRect/>
          </a:stretch>
        </p:blipFill>
        <p:spPr bwMode="auto">
          <a:xfrm>
            <a:off x="571472" y="4143380"/>
            <a:ext cx="2357454" cy="15001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47106"/>
                                        </p:tgtEl>
                                        <p:attrNameLst>
                                          <p:attrName>style.visibility</p:attrName>
                                        </p:attrNameLst>
                                      </p:cBhvr>
                                      <p:to>
                                        <p:strVal val="visible"/>
                                      </p:to>
                                    </p:set>
                                    <p:anim calcmode="lin" valueType="num">
                                      <p:cBhvr>
                                        <p:cTn id="7" dur="500" fill="hold"/>
                                        <p:tgtEl>
                                          <p:spTgt spid="47106"/>
                                        </p:tgtEl>
                                        <p:attrNameLst>
                                          <p:attrName>ppt_w</p:attrName>
                                        </p:attrNameLst>
                                      </p:cBhvr>
                                      <p:tavLst>
                                        <p:tav tm="0">
                                          <p:val>
                                            <p:fltVal val="0"/>
                                          </p:val>
                                        </p:tav>
                                        <p:tav tm="100000">
                                          <p:val>
                                            <p:strVal val="#ppt_w"/>
                                          </p:val>
                                        </p:tav>
                                      </p:tavLst>
                                    </p:anim>
                                    <p:anim calcmode="lin" valueType="num">
                                      <p:cBhvr>
                                        <p:cTn id="8" dur="500" fill="hold"/>
                                        <p:tgtEl>
                                          <p:spTgt spid="47106"/>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nodeType="clickEffect">
                                  <p:stCondLst>
                                    <p:cond delay="0"/>
                                  </p:stCondLst>
                                  <p:childTnLst>
                                    <p:set>
                                      <p:cBhvr>
                                        <p:cTn id="16" dur="1" fill="hold">
                                          <p:stCondLst>
                                            <p:cond delay="0"/>
                                          </p:stCondLst>
                                        </p:cTn>
                                        <p:tgtEl>
                                          <p:spTgt spid="47108"/>
                                        </p:tgtEl>
                                        <p:attrNameLst>
                                          <p:attrName>style.visibility</p:attrName>
                                        </p:attrNameLst>
                                      </p:cBhvr>
                                      <p:to>
                                        <p:strVal val="visible"/>
                                      </p:to>
                                    </p:set>
                                    <p:anim calcmode="lin" valueType="num">
                                      <p:cBhvr>
                                        <p:cTn id="17" dur="500" fill="hold"/>
                                        <p:tgtEl>
                                          <p:spTgt spid="47108"/>
                                        </p:tgtEl>
                                        <p:attrNameLst>
                                          <p:attrName>ppt_w</p:attrName>
                                        </p:attrNameLst>
                                      </p:cBhvr>
                                      <p:tavLst>
                                        <p:tav tm="0">
                                          <p:val>
                                            <p:fltVal val="0"/>
                                          </p:val>
                                        </p:tav>
                                        <p:tav tm="100000">
                                          <p:val>
                                            <p:strVal val="#ppt_w"/>
                                          </p:val>
                                        </p:tav>
                                      </p:tavLst>
                                    </p:anim>
                                    <p:anim calcmode="lin" valueType="num">
                                      <p:cBhvr>
                                        <p:cTn id="18" dur="500" fill="hold"/>
                                        <p:tgtEl>
                                          <p:spTgt spid="47108"/>
                                        </p:tgtEl>
                                        <p:attrNameLst>
                                          <p:attrName>ppt_h</p:attrName>
                                        </p:attrNameLst>
                                      </p:cBhvr>
                                      <p:tavLst>
                                        <p:tav tm="0">
                                          <p:val>
                                            <p:strVal val="#ppt_h"/>
                                          </p:val>
                                        </p:tav>
                                        <p:tav tm="100000">
                                          <p:val>
                                            <p:strVal val="#ppt_h"/>
                                          </p:val>
                                        </p:tav>
                                      </p:tavLst>
                                    </p:anim>
                                  </p:childTnLst>
                                </p:cTn>
                              </p:par>
                              <p:par>
                                <p:cTn id="19" presetID="17"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7" presetClass="entr" presetSubtype="10" fill="hold" nodeType="clickEffect">
                                  <p:stCondLst>
                                    <p:cond delay="0"/>
                                  </p:stCondLst>
                                  <p:childTnLst>
                                    <p:set>
                                      <p:cBhvr>
                                        <p:cTn id="26" dur="1" fill="hold">
                                          <p:stCondLst>
                                            <p:cond delay="0"/>
                                          </p:stCondLst>
                                        </p:cTn>
                                        <p:tgtEl>
                                          <p:spTgt spid="47109"/>
                                        </p:tgtEl>
                                        <p:attrNameLst>
                                          <p:attrName>style.visibility</p:attrName>
                                        </p:attrNameLst>
                                      </p:cBhvr>
                                      <p:to>
                                        <p:strVal val="visible"/>
                                      </p:to>
                                    </p:set>
                                    <p:anim calcmode="lin" valueType="num">
                                      <p:cBhvr>
                                        <p:cTn id="27" dur="500" fill="hold"/>
                                        <p:tgtEl>
                                          <p:spTgt spid="47109"/>
                                        </p:tgtEl>
                                        <p:attrNameLst>
                                          <p:attrName>ppt_w</p:attrName>
                                        </p:attrNameLst>
                                      </p:cBhvr>
                                      <p:tavLst>
                                        <p:tav tm="0">
                                          <p:val>
                                            <p:fltVal val="0"/>
                                          </p:val>
                                        </p:tav>
                                        <p:tav tm="100000">
                                          <p:val>
                                            <p:strVal val="#ppt_w"/>
                                          </p:val>
                                        </p:tav>
                                      </p:tavLst>
                                    </p:anim>
                                    <p:anim calcmode="lin" valueType="num">
                                      <p:cBhvr>
                                        <p:cTn id="28" dur="500" fill="hold"/>
                                        <p:tgtEl>
                                          <p:spTgt spid="47109"/>
                                        </p:tgtEl>
                                        <p:attrNameLst>
                                          <p:attrName>ppt_h</p:attrName>
                                        </p:attrNameLst>
                                      </p:cBhvr>
                                      <p:tavLst>
                                        <p:tav tm="0">
                                          <p:val>
                                            <p:strVal val="#ppt_h"/>
                                          </p:val>
                                        </p:tav>
                                        <p:tav tm="100000">
                                          <p:val>
                                            <p:strVal val="#ppt_h"/>
                                          </p:val>
                                        </p:tav>
                                      </p:tavLst>
                                    </p:anim>
                                  </p:childTnLst>
                                </p:cTn>
                              </p:par>
                              <p:par>
                                <p:cTn id="29" presetID="17" presetClass="entr" presetSubtype="1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Rotonde">
  <a:themeElements>
    <a:clrScheme name="Rotond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Rotond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Rotond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12171</TotalTime>
  <Words>1771</Words>
  <Application>Microsoft Office PowerPoint</Application>
  <PresentationFormat>Affichage à l'écran (4:3)</PresentationFormat>
  <Paragraphs>470</Paragraphs>
  <Slides>54</Slides>
  <Notes>5</Notes>
  <HiddenSlides>0</HiddenSlides>
  <MMClips>5</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54</vt:i4>
      </vt:variant>
    </vt:vector>
  </HeadingPairs>
  <TitlesOfParts>
    <vt:vector size="56" baseType="lpstr">
      <vt:lpstr>Rotonde</vt:lpstr>
      <vt:lpstr>Acrobat Document</vt:lpstr>
      <vt:lpstr>Diapositive 1</vt:lpstr>
      <vt:lpstr>Diapositive 2</vt:lpstr>
      <vt:lpstr>SMEDI?</vt:lpstr>
      <vt:lpstr>Diapositive 4</vt:lpstr>
      <vt:lpstr>FILIALES</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Diapositive 42</vt:lpstr>
      <vt:lpstr>Diapositive 43</vt:lpstr>
      <vt:lpstr>Diapositive 44</vt:lpstr>
      <vt:lpstr>Diapositive 45</vt:lpstr>
      <vt:lpstr>Diapositive 46</vt:lpstr>
      <vt:lpstr>Diapositive 47</vt:lpstr>
      <vt:lpstr>Diapositive 48</vt:lpstr>
      <vt:lpstr>Diapositive 49</vt:lpstr>
      <vt:lpstr>Diapositive 50</vt:lpstr>
      <vt:lpstr>Diapositive 51</vt:lpstr>
      <vt:lpstr>Diapositive 52</vt:lpstr>
      <vt:lpstr>Diapositive 53</vt:lpstr>
      <vt:lpstr>Diapositive 54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Achref</dc:creator>
  <cp:lastModifiedBy>HP - OLFA</cp:lastModifiedBy>
  <cp:revision>279</cp:revision>
  <dcterms:created xsi:type="dcterms:W3CDTF">2015-01-24T07:17:45Z</dcterms:created>
  <dcterms:modified xsi:type="dcterms:W3CDTF">2017-03-08T08:44:03Z</dcterms:modified>
</cp:coreProperties>
</file>