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"/>
  <Default Extension="avi" ContentType="video/x-msvide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1" r:id="rId9"/>
    <p:sldId id="285" r:id="rId10"/>
    <p:sldId id="286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381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5C2C3">
              <a:alpha val="63000"/>
            </a:srgbClr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2727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79E9E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6E4D7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E7E4D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4E1D9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CA99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FFFFF">
              <a:alpha val="50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9AAA9"/>
              </a:solidFill>
              <a:prstDash val="solid"/>
              <a:miter lim="400000"/>
            </a:ln>
          </a:top>
          <a:bottom>
            <a:ln w="12700" cap="flat">
              <a:solidFill>
                <a:srgbClr val="A9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AA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5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re et sous-titr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787400" y="1511300"/>
            <a:ext cx="11430000" cy="38100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r>
              <a:t>Texte du titre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/>
          </p:nvPr>
        </p:nvSpPr>
        <p:spPr>
          <a:xfrm>
            <a:off x="787400" y="5308600"/>
            <a:ext cx="11430000" cy="1447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228600" algn="ctr">
              <a:spcBef>
                <a:spcPts val="0"/>
              </a:spcBef>
              <a:buSzTx/>
              <a:buNone/>
              <a:defRPr sz="4000"/>
            </a:lvl2pPr>
            <a:lvl3pPr marL="0" indent="457200" algn="ctr">
              <a:spcBef>
                <a:spcPts val="0"/>
              </a:spcBef>
              <a:buSzTx/>
              <a:buNone/>
              <a:defRPr sz="4000"/>
            </a:lvl3pPr>
            <a:lvl4pPr marL="0" indent="685800" algn="ctr">
              <a:spcBef>
                <a:spcPts val="0"/>
              </a:spcBef>
              <a:buSzTx/>
              <a:buNone/>
              <a:defRPr sz="4000"/>
            </a:lvl4pPr>
            <a:lvl5pPr marL="0" indent="914400" algn="ctr">
              <a:spcBef>
                <a:spcPts val="0"/>
              </a:spcBef>
              <a:buSzTx/>
              <a:buNone/>
              <a:defRPr sz="40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pic" sz="half" idx="13"/>
          </p:nvPr>
        </p:nvSpPr>
        <p:spPr>
          <a:xfrm>
            <a:off x="2489200" y="889000"/>
            <a:ext cx="8051800" cy="60833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xfrm>
            <a:off x="787400" y="7188200"/>
            <a:ext cx="11430000" cy="12700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r>
              <a:t>Texte du titre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sz="quarter" idx="1"/>
          </p:nvPr>
        </p:nvSpPr>
        <p:spPr>
          <a:xfrm>
            <a:off x="787400" y="8407400"/>
            <a:ext cx="11430000" cy="1041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228600" algn="ctr">
              <a:spcBef>
                <a:spcPts val="0"/>
              </a:spcBef>
              <a:buSzTx/>
              <a:buNone/>
              <a:defRPr sz="4000"/>
            </a:lvl2pPr>
            <a:lvl3pPr marL="0" indent="457200" algn="ctr">
              <a:spcBef>
                <a:spcPts val="0"/>
              </a:spcBef>
              <a:buSzTx/>
              <a:buNone/>
              <a:defRPr sz="4000"/>
            </a:lvl3pPr>
            <a:lvl4pPr marL="0" indent="685800" algn="ctr">
              <a:spcBef>
                <a:spcPts val="0"/>
              </a:spcBef>
              <a:buSzTx/>
              <a:buNone/>
              <a:defRPr sz="4000"/>
            </a:lvl4pPr>
            <a:lvl5pPr marL="0" indent="914400" algn="ctr">
              <a:spcBef>
                <a:spcPts val="0"/>
              </a:spcBef>
              <a:buSzTx/>
              <a:buNone/>
              <a:defRPr sz="40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- Centr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/>
          </p:cNvSpPr>
          <p:nvPr>
            <p:ph type="title"/>
          </p:nvPr>
        </p:nvSpPr>
        <p:spPr>
          <a:xfrm>
            <a:off x="787400" y="3657600"/>
            <a:ext cx="11430000" cy="2438400"/>
          </a:xfrm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pic" sz="half" idx="13"/>
          </p:nvPr>
        </p:nvSpPr>
        <p:spPr>
          <a:xfrm>
            <a:off x="6484788" y="1206500"/>
            <a:ext cx="5465912" cy="72771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Shape 39"/>
          <p:cNvSpPr>
            <a:spLocks noGrp="1"/>
          </p:cNvSpPr>
          <p:nvPr>
            <p:ph type="title"/>
          </p:nvPr>
        </p:nvSpPr>
        <p:spPr>
          <a:xfrm>
            <a:off x="457200" y="1244600"/>
            <a:ext cx="5600700" cy="3467100"/>
          </a:xfrm>
          <a:prstGeom prst="rect">
            <a:avLst/>
          </a:prstGeom>
        </p:spPr>
        <p:txBody>
          <a:bodyPr anchor="b"/>
          <a:lstStyle/>
          <a:p>
            <a:r>
              <a:t>Texte du titre</a:t>
            </a:r>
          </a:p>
        </p:txBody>
      </p:sp>
      <p:sp>
        <p:nvSpPr>
          <p:cNvPr id="40" name="Shape 40"/>
          <p:cNvSpPr>
            <a:spLocks noGrp="1"/>
          </p:cNvSpPr>
          <p:nvPr>
            <p:ph type="body" sz="quarter" idx="1"/>
          </p:nvPr>
        </p:nvSpPr>
        <p:spPr>
          <a:xfrm>
            <a:off x="457200" y="4851400"/>
            <a:ext cx="5600700" cy="3632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228600" algn="ctr">
              <a:spcBef>
                <a:spcPts val="0"/>
              </a:spcBef>
              <a:buSzTx/>
              <a:buNone/>
              <a:defRPr sz="4000"/>
            </a:lvl2pPr>
            <a:lvl3pPr marL="0" indent="457200" algn="ctr">
              <a:spcBef>
                <a:spcPts val="0"/>
              </a:spcBef>
              <a:buSzTx/>
              <a:buNone/>
              <a:defRPr sz="4000"/>
            </a:lvl3pPr>
            <a:lvl4pPr marL="0" indent="685800" algn="ctr">
              <a:spcBef>
                <a:spcPts val="0"/>
              </a:spcBef>
              <a:buSzTx/>
              <a:buNone/>
              <a:defRPr sz="4000"/>
            </a:lvl4pPr>
            <a:lvl5pPr marL="0" indent="914400" algn="ctr">
              <a:spcBef>
                <a:spcPts val="0"/>
              </a:spcBef>
              <a:buSzTx/>
              <a:buNone/>
              <a:defRPr sz="40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41" name="Shape 4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- Ha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xfrm>
            <a:off x="787400" y="2768600"/>
            <a:ext cx="11430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pic" sz="quarter" idx="13"/>
          </p:nvPr>
        </p:nvSpPr>
        <p:spPr>
          <a:xfrm>
            <a:off x="7556500" y="2933700"/>
            <a:ext cx="3987347" cy="53086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Shape 6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67" name="Shape 67"/>
          <p:cNvSpPr>
            <a:spLocks noGrp="1"/>
          </p:cNvSpPr>
          <p:nvPr>
            <p:ph type="body" sz="half" idx="1"/>
          </p:nvPr>
        </p:nvSpPr>
        <p:spPr>
          <a:xfrm>
            <a:off x="787400" y="2768600"/>
            <a:ext cx="5486400" cy="57150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2800"/>
              </a:spcBef>
              <a:buBlip>
                <a:blip r:embed="rId2"/>
              </a:buBlip>
              <a:defRPr sz="3000"/>
            </a:lvl1pPr>
            <a:lvl2pPr marL="685800" indent="-342900">
              <a:spcBef>
                <a:spcPts val="2800"/>
              </a:spcBef>
              <a:buBlip>
                <a:blip r:embed="rId2"/>
              </a:buBlip>
              <a:defRPr sz="3000"/>
            </a:lvl2pPr>
            <a:lvl3pPr marL="1028700" indent="-342900">
              <a:spcBef>
                <a:spcPts val="2800"/>
              </a:spcBef>
              <a:buBlip>
                <a:blip r:embed="rId2"/>
              </a:buBlip>
              <a:defRPr sz="3000"/>
            </a:lvl3pPr>
            <a:lvl4pPr marL="1371600" indent="-342900">
              <a:spcBef>
                <a:spcPts val="2800"/>
              </a:spcBef>
              <a:buBlip>
                <a:blip r:embed="rId2"/>
              </a:buBlip>
              <a:defRPr sz="3000"/>
            </a:lvl4pPr>
            <a:lvl5pPr marL="1714500" indent="-342900">
              <a:spcBef>
                <a:spcPts val="2800"/>
              </a:spcBef>
              <a:buBlip>
                <a:blip r:embed="rId2"/>
              </a:buBlip>
              <a:defRPr sz="30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68" name="Shape 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76" name="Shape 7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3 - vers le ha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/>
          </p:cNvSpPr>
          <p:nvPr>
            <p:ph type="pic" idx="13"/>
          </p:nvPr>
        </p:nvSpPr>
        <p:spPr>
          <a:xfrm>
            <a:off x="787400" y="685800"/>
            <a:ext cx="6184900" cy="82296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Shape 84"/>
          <p:cNvSpPr>
            <a:spLocks noGrp="1"/>
          </p:cNvSpPr>
          <p:nvPr>
            <p:ph type="pic" sz="quarter" idx="14"/>
          </p:nvPr>
        </p:nvSpPr>
        <p:spPr>
          <a:xfrm>
            <a:off x="7645400" y="685800"/>
            <a:ext cx="4572000" cy="29845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Shape 85"/>
          <p:cNvSpPr>
            <a:spLocks noGrp="1"/>
          </p:cNvSpPr>
          <p:nvPr>
            <p:ph type="pic" sz="quarter" idx="15"/>
          </p:nvPr>
        </p:nvSpPr>
        <p:spPr>
          <a:xfrm>
            <a:off x="7645400" y="4381500"/>
            <a:ext cx="4572000" cy="45466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hape 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i="1"/>
            </a:lvl1pPr>
          </a:lstStyle>
          <a:p>
            <a:r>
              <a:t>-Gilles Allain</a:t>
            </a:r>
          </a:p>
        </p:txBody>
      </p:sp>
      <p:sp>
        <p:nvSpPr>
          <p:cNvPr id="94" name="Shape 94"/>
          <p:cNvSpPr>
            <a:spLocks noGrp="1"/>
          </p:cNvSpPr>
          <p:nvPr>
            <p:ph type="body" sz="quarter" idx="14"/>
          </p:nvPr>
        </p:nvSpPr>
        <p:spPr>
          <a:xfrm>
            <a:off x="1270000" y="4286250"/>
            <a:ext cx="10464800" cy="6477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</a:lvl1pPr>
          </a:lstStyle>
          <a:p>
            <a:r>
              <a:t>« Saisissez une citation ici. » </a:t>
            </a:r>
          </a:p>
        </p:txBody>
      </p:sp>
      <p:sp>
        <p:nvSpPr>
          <p:cNvPr id="95" name="Shape 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hape 10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body" idx="1"/>
          </p:nvPr>
        </p:nvSpPr>
        <p:spPr>
          <a:xfrm>
            <a:off x="787400" y="1257300"/>
            <a:ext cx="11430000" cy="723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5"/>
              </a:buBlip>
            </a:lvl1pPr>
            <a:lvl2pPr>
              <a:buBlip>
                <a:blip r:embed="rId15"/>
              </a:buBlip>
            </a:lvl2pPr>
            <a:lvl3pPr>
              <a:buBlip>
                <a:blip r:embed="rId15"/>
              </a:buBlip>
            </a:lvl3pPr>
            <a:lvl4pPr>
              <a:buBlip>
                <a:blip r:embed="rId15"/>
              </a:buBlip>
            </a:lvl4pPr>
            <a:lvl5pPr>
              <a:buBlip>
                <a:blip r:embed="rId15"/>
              </a:buBlip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3" name="Shape 3"/>
          <p:cNvSpPr>
            <a:spLocks noGrp="1"/>
          </p:cNvSpPr>
          <p:nvPr>
            <p:ph type="title"/>
          </p:nvPr>
        </p:nvSpPr>
        <p:spPr>
          <a:xfrm>
            <a:off x="787400" y="254000"/>
            <a:ext cx="11430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Texte du titre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6302692" y="9131300"/>
            <a:ext cx="386716" cy="4318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200"/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0" baseline="0">
          <a:ln>
            <a:noFill/>
          </a:ln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9pPr>
    </p:titleStyle>
    <p:bodyStyle>
      <a:lvl1pPr marL="3937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1pPr>
      <a:lvl2pPr marL="7874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2pPr>
      <a:lvl3pPr marL="11811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3pPr>
      <a:lvl4pPr marL="15748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4pPr>
      <a:lvl5pPr marL="19685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5pPr>
      <a:lvl6pPr marL="23622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6pPr>
      <a:lvl7pPr marL="27559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7pPr>
      <a:lvl8pPr marL="31496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8pPr>
      <a:lvl9pPr marL="35433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3600" b="0" i="0" u="none" strike="noStrike" cap="none" spc="0" baseline="0">
          <a:ln>
            <a:noFill/>
          </a:ln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es.wikipedia.org/wiki/1944" TargetMode="External"/><Relationship Id="rId13" Type="http://schemas.openxmlformats.org/officeDocument/2006/relationships/hyperlink" Target="https://es.wikipedia.org/wiki/1948" TargetMode="External"/><Relationship Id="rId18" Type="http://schemas.openxmlformats.org/officeDocument/2006/relationships/image" Target="../media/image14.png"/><Relationship Id="rId26" Type="http://schemas.openxmlformats.org/officeDocument/2006/relationships/hyperlink" Target="https://es.wikipedia.org/wiki/Junta_Fundadora_de_la_Segunda_Rep%C3%BAblica" TargetMode="External"/><Relationship Id="rId3" Type="http://schemas.openxmlformats.org/officeDocument/2006/relationships/hyperlink" Target="https://es.wikipedia.org/wiki/Rafael_%C3%81ngel_Calder%C3%B3n_Guardia" TargetMode="External"/><Relationship Id="rId21" Type="http://schemas.openxmlformats.org/officeDocument/2006/relationships/hyperlink" Target="https://es.wikipedia.org/wiki/1953" TargetMode="External"/><Relationship Id="rId7" Type="http://schemas.openxmlformats.org/officeDocument/2006/relationships/hyperlink" Target="https://es.wikipedia.org/wiki/1940" TargetMode="External"/><Relationship Id="rId12" Type="http://schemas.openxmlformats.org/officeDocument/2006/relationships/hyperlink" Target="https://es.wikipedia.org/wiki/Teodoro_Picado_Michalski" TargetMode="External"/><Relationship Id="rId17" Type="http://schemas.openxmlformats.org/officeDocument/2006/relationships/hyperlink" Target="https://es.wikipedia.org/wiki/Provincia_de_Alajuela" TargetMode="External"/><Relationship Id="rId25" Type="http://schemas.openxmlformats.org/officeDocument/2006/relationships/hyperlink" Target="https://es.wikipedia.org/wiki/Jos%C3%A9_Figueres_Ferrer" TargetMode="External"/><Relationship Id="rId2" Type="http://schemas.openxmlformats.org/officeDocument/2006/relationships/image" Target="../media/image10.jpeg"/><Relationship Id="rId16" Type="http://schemas.openxmlformats.org/officeDocument/2006/relationships/hyperlink" Target="https://es.wikipedia.org/wiki/Otilio_Ulate_Blanco" TargetMode="External"/><Relationship Id="rId20" Type="http://schemas.openxmlformats.org/officeDocument/2006/relationships/hyperlink" Target="https://es.wikipedia.org/wiki/1949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es.wikipedia.org/wiki/8_de_mayo" TargetMode="External"/><Relationship Id="rId11" Type="http://schemas.openxmlformats.org/officeDocument/2006/relationships/image" Target="../media/image12.jpeg"/><Relationship Id="rId24" Type="http://schemas.openxmlformats.org/officeDocument/2006/relationships/image" Target="../media/image15.png"/><Relationship Id="rId5" Type="http://schemas.openxmlformats.org/officeDocument/2006/relationships/image" Target="../media/image11.png"/><Relationship Id="rId15" Type="http://schemas.openxmlformats.org/officeDocument/2006/relationships/image" Target="../media/image13.jpeg"/><Relationship Id="rId23" Type="http://schemas.openxmlformats.org/officeDocument/2006/relationships/hyperlink" Target="https://es.wikipedia.org/wiki/Periodista" TargetMode="External"/><Relationship Id="rId28" Type="http://schemas.openxmlformats.org/officeDocument/2006/relationships/hyperlink" Target="https://es.wikipedia.org/wiki/Autodidacta" TargetMode="External"/><Relationship Id="rId10" Type="http://schemas.openxmlformats.org/officeDocument/2006/relationships/hyperlink" Target="https://es.wikipedia.org/wiki/M%C3%A9dico" TargetMode="External"/><Relationship Id="rId19" Type="http://schemas.openxmlformats.org/officeDocument/2006/relationships/hyperlink" Target="https://es.wikipedia.org/wiki/8_de_noviembre" TargetMode="External"/><Relationship Id="rId4" Type="http://schemas.openxmlformats.org/officeDocument/2006/relationships/hyperlink" Target="https://es.wikipedia.org/wiki/Provincia_de_San_Jos%C3%A9" TargetMode="External"/><Relationship Id="rId9" Type="http://schemas.openxmlformats.org/officeDocument/2006/relationships/hyperlink" Target="https://es.wikipedia.org/wiki/Partido_Republicano_Nacional" TargetMode="External"/><Relationship Id="rId14" Type="http://schemas.openxmlformats.org/officeDocument/2006/relationships/hyperlink" Target="https://es.wikipedia.org/wiki/Educador" TargetMode="External"/><Relationship Id="rId22" Type="http://schemas.openxmlformats.org/officeDocument/2006/relationships/hyperlink" Target="https://es.wikipedia.org/wiki/Partido_Uni%C3%B3n_Nacional_(Costa_Rica)" TargetMode="External"/><Relationship Id="rId27" Type="http://schemas.openxmlformats.org/officeDocument/2006/relationships/hyperlink" Target="https://es.wikipedia.org/wiki/Partido_Social_Dem%C3%B3crata_(Costa_Rica)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t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"/><Relationship Id="rId2" Type="http://schemas.openxmlformats.org/officeDocument/2006/relationships/image" Target="../media/image37.ti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39.ti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"/><Relationship Id="rId2" Type="http://schemas.openxmlformats.org/officeDocument/2006/relationships/image" Target="../media/image41.ti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3.ti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"/><Relationship Id="rId2" Type="http://schemas.openxmlformats.org/officeDocument/2006/relationships/image" Target="../media/image46.ti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8.t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"/><Relationship Id="rId7" Type="http://schemas.openxmlformats.org/officeDocument/2006/relationships/image" Target="../media/image53.tif"/><Relationship Id="rId2" Type="http://schemas.openxmlformats.org/officeDocument/2006/relationships/image" Target="../media/image49.ti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2.tif"/><Relationship Id="rId5" Type="http://schemas.openxmlformats.org/officeDocument/2006/relationships/image" Target="../media/image3.png"/><Relationship Id="rId4" Type="http://schemas.openxmlformats.org/officeDocument/2006/relationships/image" Target="../media/image51.ti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"/><Relationship Id="rId2" Type="http://schemas.openxmlformats.org/officeDocument/2006/relationships/image" Target="../media/image55.ti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8.tif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if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2.ti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roup 121"/>
          <p:cNvGrpSpPr/>
          <p:nvPr/>
        </p:nvGrpSpPr>
        <p:grpSpPr>
          <a:xfrm>
            <a:off x="126381" y="516782"/>
            <a:ext cx="12752038" cy="8720036"/>
            <a:chOff x="0" y="0"/>
            <a:chExt cx="12752036" cy="8720035"/>
          </a:xfrm>
        </p:grpSpPr>
        <p:pic>
          <p:nvPicPr>
            <p:cNvPr id="120" name="t8vgSiD1-costarica.jpg"/>
            <p:cNvPicPr>
              <a:picLocks noChangeAspect="1"/>
            </p:cNvPicPr>
            <p:nvPr/>
          </p:nvPicPr>
          <p:blipFill>
            <a:blip r:embed="rId2">
              <a:extLst/>
            </a:blip>
            <a:srcRect/>
            <a:stretch>
              <a:fillRect/>
            </a:stretch>
          </p:blipFill>
          <p:spPr>
            <a:xfrm>
              <a:off x="165100" y="114300"/>
              <a:ext cx="12421837" cy="8288236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19" name="Image 118"/>
            <p:cNvPicPr>
              <a:picLocks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12752037" cy="8720036"/>
            </a:xfrm>
            <a:prstGeom prst="rect">
              <a:avLst/>
            </a:prstGeom>
            <a:effectLst/>
          </p:spPr>
        </p:pic>
      </p:grpSp>
      <p:sp>
        <p:nvSpPr>
          <p:cNvPr id="122" name="Shape 122"/>
          <p:cNvSpPr>
            <a:spLocks noGrp="1"/>
          </p:cNvSpPr>
          <p:nvPr>
            <p:ph type="title" idx="4294967295"/>
          </p:nvPr>
        </p:nvSpPr>
        <p:spPr>
          <a:xfrm>
            <a:off x="990600" y="3657600"/>
            <a:ext cx="11430000" cy="2438400"/>
          </a:xfrm>
          <a:prstGeom prst="rect">
            <a:avLst/>
          </a:prstGeom>
        </p:spPr>
        <p:txBody>
          <a:bodyPr/>
          <a:lstStyle/>
          <a:p>
            <a:r>
              <a:t>      </a:t>
            </a:r>
            <a:r>
              <a:rPr>
                <a:solidFill>
                  <a:srgbClr val="FFFFFF"/>
                </a:solidFill>
              </a:rPr>
              <a:t>Costa Rica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 </a:t>
            </a:r>
          </a:p>
        </p:txBody>
      </p:sp>
      <p:sp>
        <p:nvSpPr>
          <p:cNvPr id="125" name="Shape 12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</a:lstStyle>
          <a:p>
            <a:r>
              <a:t>  </a:t>
            </a:r>
          </a:p>
        </p:txBody>
      </p:sp>
      <p:pic>
        <p:nvPicPr>
          <p:cNvPr id="126" name="image3.tif"/>
          <p:cNvPicPr>
            <a:picLocks noChangeAspect="1"/>
          </p:cNvPicPr>
          <p:nvPr/>
        </p:nvPicPr>
        <p:blipFill>
          <a:blip r:embed="rId3">
            <a:extLst/>
          </a:blip>
          <a:srcRect t="511" r="511"/>
          <a:stretch>
            <a:fillRect/>
          </a:stretch>
        </p:blipFill>
        <p:spPr>
          <a:xfrm>
            <a:off x="359767" y="523279"/>
            <a:ext cx="12285294" cy="8707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El origen del nombre de ese Pais </a:t>
            </a:r>
          </a:p>
        </p:txBody>
      </p:sp>
      <p:pic>
        <p:nvPicPr>
          <p:cNvPr id="129" name="image4.t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15757" y="2839481"/>
            <a:ext cx="8917182" cy="5573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Luis Guillermo Solis</a:t>
            </a:r>
          </a:p>
        </p:txBody>
      </p:sp>
      <p:pic>
        <p:nvPicPr>
          <p:cNvPr id="132" name="image5.t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69345" y="2419857"/>
            <a:ext cx="4466110" cy="6699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4" name="Table 134"/>
          <p:cNvGraphicFramePr/>
          <p:nvPr/>
        </p:nvGraphicFramePr>
        <p:xfrm>
          <a:off x="1331714" y="652090"/>
          <a:ext cx="10598098" cy="2512169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1176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08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16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361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75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4232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0092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512169"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2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3"/>
                        </a:rPr>
                        <a:t>Rafael Ángel Calderón Guardia</a:t>
                      </a: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solidFill>
                            <a:srgbClr val="252525"/>
                          </a:solidFill>
                        </a:rPr>
                        <a:t>( </a:t>
                      </a:r>
                      <a:r>
                        <a:rPr>
                          <a:hlinkClick r:id="rId4"/>
                        </a:rPr>
                        <a:t>San José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)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5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29.º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t>Presidente electo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6"/>
                        </a:rPr>
                        <a:t>8 de mayo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7"/>
                        </a:rPr>
                        <a:t>1940</a:t>
                      </a:r>
                      <a:r>
                        <a:t>-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6"/>
                        </a:rPr>
                        <a:t>8 de mayo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8"/>
                        </a:rPr>
                        <a:t>1944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solidFill>
                      <a:srgbClr val="FF250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9"/>
                        </a:rPr>
                        <a:t>Republicano Nacional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10"/>
                        </a:rPr>
                        <a:t>Médico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5" name="Table 135"/>
          <p:cNvGraphicFramePr/>
          <p:nvPr/>
        </p:nvGraphicFramePr>
        <p:xfrm>
          <a:off x="1109513" y="3361233"/>
          <a:ext cx="11152383" cy="1599565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2284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25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52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69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54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499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6373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564729"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11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12"/>
                        </a:rPr>
                        <a:t>Teodoro Picado Michalski</a:t>
                      </a: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solidFill>
                            <a:srgbClr val="252525"/>
                          </a:solidFill>
                        </a:rPr>
                        <a:t>( </a:t>
                      </a:r>
                      <a:r>
                        <a:rPr>
                          <a:hlinkClick r:id="rId4"/>
                        </a:rPr>
                        <a:t>San José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)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5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30.º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t>Presidente electo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6"/>
                        </a:rPr>
                        <a:t>8 de mayo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8"/>
                        </a:rPr>
                        <a:t>1944</a:t>
                      </a:r>
                      <a:r>
                        <a:t>-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6"/>
                        </a:rPr>
                        <a:t>8 de mayo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13"/>
                        </a:rPr>
                        <a:t>1948</a:t>
                      </a:r>
                      <a:r>
                        <a:t> Se separó del poder el 19 de abril de 1948 sin renunciar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solidFill>
                      <a:srgbClr val="FF250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9"/>
                        </a:rPr>
                        <a:t>Republicano Nacional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14"/>
                        </a:rPr>
                        <a:t>Educador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6" name="Table 136"/>
          <p:cNvGraphicFramePr/>
          <p:nvPr/>
        </p:nvGraphicFramePr>
        <p:xfrm>
          <a:off x="1162050" y="5116586"/>
          <a:ext cx="11047309" cy="1750417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207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0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88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97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525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259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18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750417"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15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16"/>
                        </a:rPr>
                        <a:t>Otilio Ulate Blanco</a:t>
                      </a: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solidFill>
                            <a:srgbClr val="252525"/>
                          </a:solidFill>
                        </a:rPr>
                        <a:t>( </a:t>
                      </a:r>
                      <a:r>
                        <a:rPr>
                          <a:hlinkClick r:id="rId17"/>
                        </a:rPr>
                        <a:t>Alajuela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)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18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31.º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t>Presidente electo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19"/>
                        </a:rPr>
                        <a:t>8 de noviembre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20"/>
                        </a:rPr>
                        <a:t>1949</a:t>
                      </a:r>
                      <a:r>
                        <a:t>-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6"/>
                        </a:rPr>
                        <a:t>8 de mayo</a:t>
                      </a:r>
                      <a:r>
                        <a:t> de </a:t>
                      </a:r>
                      <a:r>
                        <a:rPr>
                          <a:solidFill>
                            <a:srgbClr val="0645AD"/>
                          </a:solidFill>
                          <a:hlinkClick r:id="rId21"/>
                        </a:rPr>
                        <a:t>1953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solidFill>
                      <a:srgbClr val="01178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22"/>
                        </a:rPr>
                        <a:t>Unión Nacional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23"/>
                        </a:rPr>
                        <a:t>Periodista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7" name="Table 137"/>
          <p:cNvGraphicFramePr/>
          <p:nvPr/>
        </p:nvGraphicFramePr>
        <p:xfrm>
          <a:off x="1257076" y="7051278"/>
          <a:ext cx="10857258" cy="204723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1694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96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73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86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293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4825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3029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047230"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24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25"/>
                        </a:rPr>
                        <a:t>José Figueres Ferrer</a:t>
                      </a:r>
                      <a:endParaRPr>
                        <a:solidFill>
                          <a:srgbClr val="000000"/>
                        </a:solidFill>
                      </a:endParaRPr>
                    </a:p>
                    <a:p>
                      <a:pPr algn="l" defTabSz="914400">
                        <a:tabLst>
                          <a:tab pos="1168400" algn="l"/>
                        </a:tabLst>
                        <a:defRPr sz="1166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solidFill>
                            <a:srgbClr val="252525"/>
                          </a:solidFill>
                        </a:rPr>
                        <a:t>( </a:t>
                      </a:r>
                      <a:r>
                        <a:rPr>
                          <a:hlinkClick r:id="rId17"/>
                        </a:rPr>
                        <a:t>Alajuela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)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blipFill rotWithShape="1">
                      <a:blip r:embed="rId18"/>
                      <a:srcRect/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400">
                          <a:solidFill>
                            <a:srgbClr val="252525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31.º.b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solidFill>
                            <a:srgbClr val="252525"/>
                          </a:solidFill>
                        </a:rPr>
                        <a:t>Presidente de la </a:t>
                      </a:r>
                      <a:r>
                        <a:rPr>
                          <a:hlinkClick r:id="rId26"/>
                        </a:rPr>
                        <a:t>Junta Fundadora de la Segunda República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 de </a:t>
                      </a:r>
                      <a:r>
                        <a:rPr>
                          <a:hlinkClick r:id="rId6"/>
                        </a:rPr>
                        <a:t>8 de mayo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 de </a:t>
                      </a:r>
                      <a:r>
                        <a:rPr>
                          <a:hlinkClick r:id="rId13"/>
                        </a:rPr>
                        <a:t>1948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-</a:t>
                      </a:r>
                      <a:r>
                        <a:rPr>
                          <a:hlinkClick r:id="rId19"/>
                        </a:rPr>
                        <a:t>8 de noviembre</a:t>
                      </a:r>
                      <a:r>
                        <a:rPr>
                          <a:solidFill>
                            <a:srgbClr val="252525"/>
                          </a:solidFill>
                        </a:rPr>
                        <a:t> de </a:t>
                      </a:r>
                      <a:r>
                        <a:rPr>
                          <a:hlinkClick r:id="rId20"/>
                        </a:rPr>
                        <a:t>1949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168400" algn="l"/>
                        </a:tabLst>
                        <a:defRPr sz="3000"/>
                      </a:pPr>
                      <a:endParaRPr/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  <a:solidFill>
                      <a:srgbClr val="801B8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27"/>
                        </a:rPr>
                        <a:t>Social Demócrata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>
                        <a:tabLst>
                          <a:tab pos="1168400" algn="l"/>
                        </a:tabLst>
                        <a:defRPr sz="1400">
                          <a:solidFill>
                            <a:srgbClr val="0645AD"/>
                          </a:solidFill>
                          <a:latin typeface="Helvetica"/>
                          <a:ea typeface="Helvetica"/>
                          <a:cs typeface="Helvetica"/>
                          <a:sym typeface="Helvetica"/>
                        </a:defRPr>
                      </a:pPr>
                      <a:r>
                        <a:rPr>
                          <a:hlinkClick r:id="rId28"/>
                        </a:rPr>
                        <a:t>Autodidacta</a:t>
                      </a:r>
                    </a:p>
                  </a:txBody>
                  <a:tcPr marL="71120" marR="71120" marT="35560" marB="35560" anchor="ctr" horzOverflow="overflow">
                    <a:lnL w="12700">
                      <a:solidFill>
                        <a:srgbClr val="A2A9B1"/>
                      </a:solidFill>
                      <a:miter lim="400000"/>
                    </a:lnL>
                    <a:lnR w="12700">
                      <a:solidFill>
                        <a:srgbClr val="A2A9B1"/>
                      </a:solidFill>
                      <a:miter lim="400000"/>
                    </a:lnR>
                    <a:lnT w="12700">
                      <a:solidFill>
                        <a:srgbClr val="A2A9B1"/>
                      </a:solidFill>
                      <a:miter lim="400000"/>
                    </a:lnT>
                    <a:lnB w="12700">
                      <a:solidFill>
                        <a:srgbClr val="A2A9B1"/>
                      </a:solidFill>
                      <a:miter lim="400000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/>
          </p:cNvSpPr>
          <p:nvPr>
            <p:ph type="body" sz="quarter" idx="1"/>
          </p:nvPr>
        </p:nvSpPr>
        <p:spPr>
          <a:xfrm>
            <a:off x="5029200" y="202728"/>
            <a:ext cx="3353049" cy="2540944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</a:lstStyle>
          <a:p>
            <a:r>
              <a:t>El turismo</a:t>
            </a:r>
          </a:p>
        </p:txBody>
      </p:sp>
      <p:pic>
        <p:nvPicPr>
          <p:cNvPr id="148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15331" y="2002745"/>
            <a:ext cx="8908559" cy="59706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/>
          </p:cNvSpPr>
          <p:nvPr>
            <p:ph type="body" sz="quarter" idx="1"/>
          </p:nvPr>
        </p:nvSpPr>
        <p:spPr>
          <a:xfrm>
            <a:off x="4464620" y="137790"/>
            <a:ext cx="4253360" cy="267082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</a:lstStyle>
          <a:p>
            <a:r>
              <a:t>La agricultura </a:t>
            </a:r>
          </a:p>
        </p:txBody>
      </p:sp>
      <p:pic>
        <p:nvPicPr>
          <p:cNvPr id="145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1800" y="2330450"/>
            <a:ext cx="12141200" cy="6350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circle/>
      </p:transition>
    </mc:Choice>
    <mc:Fallback xmlns="">
      <p:transition spd="fast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/>
          </p:cNvSpPr>
          <p:nvPr>
            <p:ph type="body" sz="half" idx="1"/>
          </p:nvPr>
        </p:nvSpPr>
        <p:spPr>
          <a:xfrm>
            <a:off x="889000" y="-254000"/>
            <a:ext cx="11430000" cy="2581821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</a:lstStyle>
          <a:p>
            <a:r>
              <a:rPr dirty="0"/>
              <a:t>un </a:t>
            </a:r>
            <a:r>
              <a:rPr dirty="0" err="1"/>
              <a:t>pais</a:t>
            </a:r>
            <a:r>
              <a:rPr dirty="0"/>
              <a:t> </a:t>
            </a:r>
            <a:r>
              <a:rPr dirty="0" err="1"/>
              <a:t>reproductor</a:t>
            </a:r>
            <a:r>
              <a:rPr dirty="0"/>
              <a:t> de </a:t>
            </a:r>
            <a:r>
              <a:rPr dirty="0" err="1"/>
              <a:t>banano</a:t>
            </a:r>
            <a:r>
              <a:rPr dirty="0"/>
              <a:t> y café</a:t>
            </a:r>
          </a:p>
        </p:txBody>
      </p:sp>
      <p:pic>
        <p:nvPicPr>
          <p:cNvPr id="141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430113" y="5325980"/>
            <a:ext cx="5888887" cy="39197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42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64822" y="1588169"/>
            <a:ext cx="5269391" cy="39520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l"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JUAN SANTAMARIA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400" y="2692400"/>
            <a:ext cx="10870728" cy="518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830014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HARRY SHUM JR.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►Harry Shum Jr. - Can't Stop The Feeling - YouTube[via torchbrowser.com]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6400" y="2089484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7570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7639" y="360556"/>
            <a:ext cx="10088372" cy="89376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 thruBlk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17122" y="311848"/>
            <a:ext cx="7616171" cy="90918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96813" y="242876"/>
            <a:ext cx="6445354" cy="92297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dissolve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image1.jpg" descr="C:\Users\axl\AppData\Local\Microsoft\Windows\INetCacheContent.Word\929512-costa-rica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6988" y="2002818"/>
            <a:ext cx="5822200" cy="36397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image2.jpg" descr="C:\Users\axl\AppData\Local\Microsoft\Windows\INetCacheContent.Word\hotel-la-mariposa-manuel-antonio-costa-rica-flora-and-fauna.JPG.1920x810_default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97014" y="6043884"/>
            <a:ext cx="7510765" cy="3168607"/>
          </a:xfrm>
          <a:prstGeom prst="rect">
            <a:avLst/>
          </a:prstGeom>
          <a:ln w="12700">
            <a:miter lim="400000"/>
          </a:ln>
        </p:spPr>
      </p:pic>
      <p:sp>
        <p:nvSpPr>
          <p:cNvPr id="158" name="Shape 158"/>
          <p:cNvSpPr>
            <a:spLocks noGrp="1"/>
          </p:cNvSpPr>
          <p:nvPr>
            <p:ph type="title" idx="4294967295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Aspectos positivos</a:t>
            </a:r>
          </a:p>
        </p:txBody>
      </p:sp>
      <p:sp>
        <p:nvSpPr>
          <p:cNvPr id="159" name="Shape 159"/>
          <p:cNvSpPr>
            <a:spLocks noGrp="1"/>
          </p:cNvSpPr>
          <p:nvPr>
            <p:ph type="body" sz="half" idx="4294967295"/>
          </p:nvPr>
        </p:nvSpPr>
        <p:spPr>
          <a:xfrm>
            <a:off x="1092200" y="1953170"/>
            <a:ext cx="11430000" cy="4333330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4"/>
              </a:buBlip>
            </a:lvl1pPr>
          </a:lstStyle>
          <a:p>
            <a:r>
              <a:t>                                              </a:t>
            </a:r>
          </a:p>
        </p:txBody>
      </p:sp>
      <p:sp>
        <p:nvSpPr>
          <p:cNvPr id="160" name="Shape 160"/>
          <p:cNvSpPr/>
          <p:nvPr/>
        </p:nvSpPr>
        <p:spPr>
          <a:xfrm>
            <a:off x="6505879" y="3795985"/>
            <a:ext cx="586044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393700" indent="-393700" algn="l">
              <a:spcBef>
                <a:spcPts val="3600"/>
              </a:spcBef>
              <a:buSzPct val="65000"/>
              <a:buBlip>
                <a:blip r:embed="rId4"/>
              </a:buBlip>
            </a:lvl1pPr>
          </a:lstStyle>
          <a:p>
            <a:r>
              <a:t>muchísimos sitios turísticos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:p14="http://schemas.microsoft.com/office/powerpoint/2010/main" xmlns="" Requires="p14">
      <p:transition spd="med" advClick="1" p14:dur="1000">
        <p14:prism dir="d"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image3.jpg" descr="C:\Users\axl\AppData\Local\Microsoft\Windows\INetCacheContent.Word\costa_rica_sustainability_tourism_vacations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1263" y="696463"/>
            <a:ext cx="6456136" cy="403508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image4.jpg" descr="C:\Users\axl\AppData\Local\Microsoft\Windows\INetCacheContent.Word\costaricapapagei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63248" y="3190737"/>
            <a:ext cx="4621609" cy="6162145"/>
          </a:xfrm>
          <a:prstGeom prst="rect">
            <a:avLst/>
          </a:prstGeom>
          <a:ln w="12700">
            <a:miter lim="400000"/>
          </a:ln>
        </p:spPr>
      </p:pic>
      <p:sp>
        <p:nvSpPr>
          <p:cNvPr id="164" name="Shape 164"/>
          <p:cNvSpPr>
            <a:spLocks noGrp="1"/>
          </p:cNvSpPr>
          <p:nvPr>
            <p:ph type="body" idx="4294967295"/>
          </p:nvPr>
        </p:nvSpPr>
        <p:spPr>
          <a:xfrm>
            <a:off x="787400" y="3733800"/>
            <a:ext cx="11430000" cy="5715000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4"/>
              </a:buBlip>
            </a:lvl1pPr>
          </a:lstStyle>
          <a:p>
            <a:r>
              <a:t>tiene mucha flora y fauna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image5.jpg" descr="C:\Users\axl\AppData\Local\Microsoft\Windows\INetCacheContent.Word\beach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3195" y="496849"/>
            <a:ext cx="5912604" cy="39089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image6.jpg" descr="C:\Users\axl\AppData\Local\Microsoft\Windows\INetCacheContent.Word\costa_rica-Water-Fall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69075" y="446196"/>
            <a:ext cx="6028701" cy="40102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image7.jpg" descr="C:\Users\axl\AppData\Local\Microsoft\Windows\INetCacheContent.Word\costa-rica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714091" y="4599495"/>
            <a:ext cx="3310812" cy="4835425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Shape 169"/>
          <p:cNvSpPr>
            <a:spLocks noGrp="1"/>
          </p:cNvSpPr>
          <p:nvPr>
            <p:ph type="body" sz="quarter" idx="4294967295"/>
          </p:nvPr>
        </p:nvSpPr>
        <p:spPr>
          <a:xfrm>
            <a:off x="6019651" y="5032424"/>
            <a:ext cx="6197749" cy="3451176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5"/>
              </a:buBlip>
            </a:lvl1pPr>
          </a:lstStyle>
          <a:p>
            <a:r>
              <a:t>Tiene muchos espacios geographicos diferentes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>
            <a:spLocks noGrp="1"/>
          </p:cNvSpPr>
          <p:nvPr>
            <p:ph type="title" idx="4294967295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Aspectos negativos</a:t>
            </a:r>
          </a:p>
        </p:txBody>
      </p:sp>
      <p:pic>
        <p:nvPicPr>
          <p:cNvPr id="172" name="image8.jpg" descr="C:\Users\axl\AppData\Local\Microsoft\Windows\INetCacheContent.Word\ventana_de_una_casa_donde_puede_leerse_en_graffiti__luchamos_por_la_paz_no_queremos_la_guerra_med_nicaragua_costa_rica_isla_calero_frontera_rio_san_juan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96743" y="4163370"/>
            <a:ext cx="7411314" cy="4951390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Shape 173"/>
          <p:cNvSpPr>
            <a:spLocks noGrp="1"/>
          </p:cNvSpPr>
          <p:nvPr>
            <p:ph type="body" sz="half" idx="4294967295"/>
          </p:nvPr>
        </p:nvSpPr>
        <p:spPr>
          <a:xfrm>
            <a:off x="2709912" y="1272728"/>
            <a:ext cx="10421888" cy="3946972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3"/>
              </a:buBlip>
            </a:lvl1pPr>
          </a:lstStyle>
          <a:p>
            <a:r>
              <a:t>Conflictos de frontera con Nicaragua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doors dir="ver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image9.jpg" descr="C:\Users\axl\AppData\Local\Microsoft\Windows\INetCacheContent.Word\Cubanos_LNCIMA20151120_0107_28-620x26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42901" y="6134539"/>
            <a:ext cx="7501299" cy="31941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76" name="image10.jpg" descr="C:\Users\axl\AppData\Local\Microsoft\Windows\INetCacheContent.Word\Policías costarricences bloquean una manifestación de cubanos que trata de pasar a Nicaragua para seguir rumbo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13576" y="1959108"/>
            <a:ext cx="5715097" cy="3813042"/>
          </a:xfrm>
          <a:prstGeom prst="rect">
            <a:avLst/>
          </a:prstGeom>
          <a:ln w="12700">
            <a:miter lim="400000"/>
          </a:ln>
        </p:spPr>
      </p:pic>
      <p:sp>
        <p:nvSpPr>
          <p:cNvPr id="177" name="Shape 177"/>
          <p:cNvSpPr>
            <a:spLocks noGrp="1"/>
          </p:cNvSpPr>
          <p:nvPr>
            <p:ph type="body" idx="4294967295"/>
          </p:nvPr>
        </p:nvSpPr>
        <p:spPr>
          <a:xfrm>
            <a:off x="1422400" y="-1155700"/>
            <a:ext cx="11430000" cy="4581476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4"/>
              </a:buBlip>
            </a:lvl1pPr>
          </a:lstStyle>
          <a:p>
            <a:r>
              <a:t>Crisis migratoria cubana con los Estados Unidos 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image11.jpg" descr="C:\Users\axl\AppData\Local\Microsoft\Windows\INetCacheContent.Word\Tourisme-Tortue-Costa-Rica_3-620x40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1321" y="1381579"/>
            <a:ext cx="6347005" cy="409484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image12.jpg" descr="C:\Users\axl\AppData\Local\Microsoft\Windows\INetCacheContent.Word\Tourisme-Tortue-Costa-Rica_1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025689" y="5852831"/>
            <a:ext cx="8457028" cy="3429794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Shape 181"/>
          <p:cNvSpPr>
            <a:spLocks noGrp="1"/>
          </p:cNvSpPr>
          <p:nvPr>
            <p:ph type="body" sz="half" idx="4294967295"/>
          </p:nvPr>
        </p:nvSpPr>
        <p:spPr>
          <a:xfrm>
            <a:off x="7292379" y="660400"/>
            <a:ext cx="4586636" cy="5715000"/>
          </a:xfrm>
          <a:prstGeom prst="rect">
            <a:avLst/>
          </a:prstGeom>
        </p:spPr>
        <p:txBody>
          <a:bodyPr/>
          <a:lstStyle>
            <a:lvl1pPr>
              <a:buSzPct val="65000"/>
              <a:buBlip>
                <a:blip r:embed="rId4"/>
              </a:buBlip>
            </a:lvl1pPr>
          </a:lstStyle>
          <a:p>
            <a:r>
              <a:t>El turismo de masivo ( por ejemplo aspectos negativos sobre el avistamiento de tortugas marinas entre los meses de la anidación en la foto 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wipe dir="r"/>
      </p:transition>
    </mc:Choice>
    <mc:Fallback xmlns="">
      <p:transition spd="fast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8532" y="875700"/>
            <a:ext cx="5456661" cy="40866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66764" y="5254159"/>
            <a:ext cx="6130036" cy="40866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08532" y="5478617"/>
            <a:ext cx="5456661" cy="3637775"/>
          </a:xfrm>
          <a:prstGeom prst="rect">
            <a:avLst/>
          </a:prstGeom>
          <a:ln w="12700">
            <a:miter lim="400000"/>
          </a:ln>
        </p:spPr>
      </p:pic>
      <p:sp>
        <p:nvSpPr>
          <p:cNvPr id="186" name="Shape 186"/>
          <p:cNvSpPr>
            <a:spLocks noGrp="1"/>
          </p:cNvSpPr>
          <p:nvPr>
            <p:ph type="body" sz="quarter" idx="4294967295"/>
          </p:nvPr>
        </p:nvSpPr>
        <p:spPr>
          <a:xfrm>
            <a:off x="6845300" y="1445175"/>
            <a:ext cx="4985098" cy="2947741"/>
          </a:xfrm>
          <a:prstGeom prst="rect">
            <a:avLst/>
          </a:prstGeom>
        </p:spPr>
        <p:txBody>
          <a:bodyPr/>
          <a:lstStyle/>
          <a:p>
            <a:pPr>
              <a:buSzPct val="65000"/>
              <a:buBlip>
                <a:blip r:embed="rId5"/>
              </a:buBlip>
            </a:pPr>
            <a:r>
              <a:t>diecinueve de abril : fiesta de aborígenes </a:t>
            </a:r>
          </a:p>
          <a:p>
            <a:pPr>
              <a:buSzPct val="65000"/>
              <a:buBlip>
                <a:blip r:embed="rId5"/>
              </a:buBlip>
            </a:pPr>
            <a:r>
              <a:t>treinta y uno de agosto : fiesta de negros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 dir="r" isInverted="1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0775" y="3288170"/>
            <a:ext cx="10723250" cy="31772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2100" y="4730750"/>
            <a:ext cx="6306257" cy="472969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030209" y="254000"/>
            <a:ext cx="5947394" cy="44652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068784" y="5054695"/>
            <a:ext cx="5442403" cy="40818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checker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832798" y="1196198"/>
            <a:ext cx="5128986" cy="78907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doors dir="vert"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66481" y="2590800"/>
            <a:ext cx="6871838" cy="4906492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Shape 197"/>
          <p:cNvSpPr>
            <a:spLocks noGrp="1"/>
          </p:cNvSpPr>
          <p:nvPr>
            <p:ph type="title" idx="4294967295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bandera de Costa Rica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push/>
      </p:transition>
    </mc:Choice>
    <mc:Fallback xmlns="">
      <p:transition spd="fast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56283" y="2222500"/>
            <a:ext cx="5092234" cy="3564564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29500" y="5530850"/>
            <a:ext cx="4429423" cy="4429423"/>
          </a:xfrm>
          <a:prstGeom prst="rect">
            <a:avLst/>
          </a:prstGeom>
          <a:ln w="12700">
            <a:miter lim="400000"/>
          </a:ln>
        </p:spPr>
      </p:pic>
      <p:pic>
        <p:nvPicPr>
          <p:cNvPr id="201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352550" y="6285440"/>
            <a:ext cx="4124843" cy="2920243"/>
          </a:xfrm>
          <a:prstGeom prst="rect">
            <a:avLst/>
          </a:prstGeom>
          <a:ln w="12700">
            <a:miter lim="400000"/>
          </a:ln>
        </p:spPr>
      </p:pic>
      <p:sp>
        <p:nvSpPr>
          <p:cNvPr id="202" name="Shape 202"/>
          <p:cNvSpPr>
            <a:spLocks noGrp="1"/>
          </p:cNvSpPr>
          <p:nvPr>
            <p:ph type="title" idx="4294967295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Lenguas de Costa Rica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circl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3700" y="349250"/>
            <a:ext cx="5721126" cy="38641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5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08210" y="6184900"/>
            <a:ext cx="5410201" cy="3162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346258" y="6156056"/>
            <a:ext cx="4820342" cy="3219988"/>
          </a:xfrm>
          <a:prstGeom prst="rect">
            <a:avLst/>
          </a:prstGeom>
          <a:ln w="12700">
            <a:miter lim="400000"/>
          </a:ln>
        </p:spPr>
      </p:pic>
      <p:sp>
        <p:nvSpPr>
          <p:cNvPr id="207" name="Shape 207"/>
          <p:cNvSpPr>
            <a:spLocks noGrp="1"/>
          </p:cNvSpPr>
          <p:nvPr>
            <p:ph type="body" idx="4294967295"/>
          </p:nvPr>
        </p:nvSpPr>
        <p:spPr>
          <a:xfrm>
            <a:off x="493960" y="2768600"/>
            <a:ext cx="12016880" cy="5091014"/>
          </a:xfrm>
          <a:prstGeom prst="rect">
            <a:avLst/>
          </a:prstGeom>
        </p:spPr>
        <p:txBody>
          <a:bodyPr/>
          <a:lstStyle/>
          <a:p>
            <a:pPr>
              <a:buSzPct val="65000"/>
              <a:buBlip>
                <a:blip r:embed="rId5"/>
              </a:buBlip>
            </a:pPr>
            <a:r>
              <a:t>Bosque lluvioso       la sabana / la mangrova</a:t>
            </a:r>
          </a:p>
          <a:p>
            <a:pPr>
              <a:buSzPct val="65000"/>
              <a:buBlip>
                <a:blip r:embed="rId5"/>
              </a:buBlip>
            </a:pPr>
            <a:r>
              <a:t>Bosque nuboso                               Bosque tropical seco </a:t>
            </a:r>
          </a:p>
        </p:txBody>
      </p:sp>
      <p:pic>
        <p:nvPicPr>
          <p:cNvPr id="208" name="pasted-image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229350" y="492211"/>
            <a:ext cx="3678181" cy="219659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9" name="pasted-image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9251434" y="2843807"/>
            <a:ext cx="3367738" cy="25258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9835" y="382376"/>
            <a:ext cx="11985130" cy="89888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89900" y="1695450"/>
            <a:ext cx="3068749" cy="34097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4" name="pasted-image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68500" y="1238250"/>
            <a:ext cx="5080000" cy="3810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438400" y="5612236"/>
            <a:ext cx="2883465" cy="358086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pasted-image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299200" y="5697805"/>
            <a:ext cx="6069538" cy="34097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pasted-image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0825" y="269806"/>
            <a:ext cx="3245941" cy="4023894"/>
          </a:xfrm>
          <a:prstGeom prst="rect">
            <a:avLst/>
          </a:prstGeom>
          <a:ln w="12700">
            <a:miter lim="400000"/>
          </a:ln>
        </p:spPr>
      </p:pic>
      <p:sp>
        <p:nvSpPr>
          <p:cNvPr id="219" name="Shape 219"/>
          <p:cNvSpPr/>
          <p:nvPr/>
        </p:nvSpPr>
        <p:spPr>
          <a:xfrm>
            <a:off x="76453" y="1365249"/>
            <a:ext cx="12851893" cy="8293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endParaRPr/>
          </a:p>
          <a:p>
            <a:endParaRPr/>
          </a:p>
          <a:p>
            <a:endParaRPr/>
          </a:p>
          <a:p>
            <a:endParaRPr/>
          </a:p>
          <a:p>
            <a:r>
              <a:rPr b="1"/>
              <a:t>Artículo 50</a:t>
            </a:r>
            <a:r>
              <a:t>.</a:t>
            </a:r>
          </a:p>
          <a:p>
            <a:r>
              <a:t>El Estado procurará el mayor bienestar a todos los habitantes del país, organizando y estimulando la producción y el más adecuado reparto de la riqueza.</a:t>
            </a:r>
          </a:p>
          <a:p>
            <a:r>
              <a:t>Toda persona tiene derecho a un ambiente sano y ecológicamente equilibrado. Por ello está legitimada para denunciar los actos que infrinjan ese derecho y para reclamar la reparación del daño causado.</a:t>
            </a:r>
          </a:p>
          <a:p>
            <a:r>
              <a:t>El Estado garantizará, defenderá y preservará ese derecho. La ley determinará las responsabilidades y las sanciones correspondientes.</a:t>
            </a: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5600" y="6718300"/>
            <a:ext cx="4095756" cy="271139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74900" y="311150"/>
            <a:ext cx="7846420" cy="600145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3" name="pasted-image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995244" y="6380523"/>
            <a:ext cx="3550662" cy="31103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page5image16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08430" y="583757"/>
            <a:ext cx="5718120" cy="8586086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Shape 226"/>
          <p:cNvSpPr/>
          <p:nvPr/>
        </p:nvSpPr>
        <p:spPr>
          <a:xfrm>
            <a:off x="5149850" y="707888"/>
            <a:ext cx="19050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lnSpc>
                <a:spcPts val="2800"/>
              </a:lnSpc>
              <a:defRPr sz="1200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defRPr>
            </a:lvl1pPr>
          </a:lstStyle>
          <a:p>
            <a:r>
              <a:t> </a:t>
            </a:r>
          </a:p>
        </p:txBody>
      </p:sp>
    </p:spTree>
  </p:cSld>
  <p:clrMapOvr>
    <a:masterClrMapping/>
  </p:clrMapOvr>
  <p:transition spd="slow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mony">
  <a:themeElements>
    <a:clrScheme name="Harmony">
      <a:dk1>
        <a:srgbClr val="5E5E5E"/>
      </a:dk1>
      <a:lt1>
        <a:srgbClr val="5E0033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Harmony">
  <a:themeElements>
    <a:clrScheme name="Harmony">
      <a:dk1>
        <a:srgbClr val="000000"/>
      </a:dk1>
      <a:lt1>
        <a:srgbClr val="FFFFFF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315</Words>
  <Application>Microsoft Office PowerPoint</Application>
  <PresentationFormat>Personnalisé</PresentationFormat>
  <Paragraphs>65</Paragraphs>
  <Slides>31</Slides>
  <Notes>0</Notes>
  <HiddenSlides>0</HiddenSlides>
  <MMClips>1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31</vt:i4>
      </vt:variant>
    </vt:vector>
  </HeadingPairs>
  <TitlesOfParts>
    <vt:vector size="37" baseType="lpstr">
      <vt:lpstr>Baskerville</vt:lpstr>
      <vt:lpstr>Helvetica</vt:lpstr>
      <vt:lpstr>Helvetica Neue</vt:lpstr>
      <vt:lpstr>Hoefler Text</vt:lpstr>
      <vt:lpstr>Times</vt:lpstr>
      <vt:lpstr>Harmony</vt:lpstr>
      <vt:lpstr>      Costa Rica</vt:lpstr>
      <vt:lpstr> </vt:lpstr>
      <vt:lpstr>El origen del nombre de ese Pais </vt:lpstr>
      <vt:lpstr>Luis Guillermo Solis</vt:lpstr>
      <vt:lpstr>Présentation PowerPoint</vt:lpstr>
      <vt:lpstr>Présentation PowerPoint</vt:lpstr>
      <vt:lpstr>Présentation PowerPoint</vt:lpstr>
      <vt:lpstr>Présentation PowerPoint</vt:lpstr>
      <vt:lpstr>JUAN SANTAMARIA</vt:lpstr>
      <vt:lpstr>HARRY SHUM JR.</vt:lpstr>
      <vt:lpstr>Présentation PowerPoint</vt:lpstr>
      <vt:lpstr>Présentation PowerPoint</vt:lpstr>
      <vt:lpstr>Présentation PowerPoint</vt:lpstr>
      <vt:lpstr>Aspectos positivos</vt:lpstr>
      <vt:lpstr>Présentation PowerPoint</vt:lpstr>
      <vt:lpstr>Présentation PowerPoint</vt:lpstr>
      <vt:lpstr>Aspectos negativos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La bandera de Costa Rica</vt:lpstr>
      <vt:lpstr>Lenguas de Costa Rica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Costa Rica</dc:title>
  <cp:lastModifiedBy>AXL DA SILVA</cp:lastModifiedBy>
  <cp:revision>2</cp:revision>
  <dcterms:modified xsi:type="dcterms:W3CDTF">2017-03-03T08:14:41Z</dcterms:modified>
</cp:coreProperties>
</file>