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461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1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96A99-B620-46F0-BD8C-503F5F471E2B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9F01F-3A2E-4143-B70A-875A918B97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405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AA02B-AA7C-4F1C-B733-5EB32326C68F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9FAE5-E171-4005-8697-66876A54E3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73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9FAE5-E171-4005-8697-66876A54E3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38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CFC8-D816-449C-868B-174633136610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6445-7064-42DF-8F36-AD3D93B1BF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3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77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27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CFC8-D816-449C-868B-174633136610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6445-7064-42DF-8F36-AD3D93B1BF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85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13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10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32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5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75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0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BD03-BD5A-42A9-98C2-BE564282CBFC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1CF3-2FC0-4C46-9B35-0CA5C46047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1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CFC8-D816-449C-868B-174633136610}" type="datetimeFigureOut">
              <a:rPr lang="fr-FR" smtClean="0"/>
              <a:t>26/02/2017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6445-7064-42DF-8F36-AD3D93B1BF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007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3302" y="170914"/>
            <a:ext cx="10783520" cy="1102689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latin typeface="+mn-lt"/>
              </a:rPr>
              <a:t>1</a:t>
            </a:r>
            <a:r>
              <a:rPr lang="fr-FR" baseline="30000" dirty="0" smtClean="0">
                <a:latin typeface="+mn-lt"/>
              </a:rPr>
              <a:t>er</a:t>
            </a:r>
            <a:r>
              <a:rPr lang="fr-FR" dirty="0" smtClean="0">
                <a:latin typeface="+mn-lt"/>
              </a:rPr>
              <a:t> chantier : Rempotage</a:t>
            </a:r>
            <a:endParaRPr lang="fr-FR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60768" y="1626962"/>
            <a:ext cx="10058400" cy="2999359"/>
          </a:xfrm>
        </p:spPr>
        <p:txBody>
          <a:bodyPr>
            <a:noAutofit/>
          </a:bodyPr>
          <a:lstStyle/>
          <a:p>
            <a:pPr algn="l"/>
            <a:r>
              <a:rPr lang="fr-FR" sz="3200" dirty="0">
                <a:solidFill>
                  <a:schemeClr val="tx1"/>
                </a:solidFill>
              </a:rPr>
              <a:t>Nombre de personnes : </a:t>
            </a:r>
            <a:r>
              <a:rPr lang="fr-FR" sz="3200" dirty="0" smtClean="0">
                <a:solidFill>
                  <a:schemeClr val="tx1"/>
                </a:solidFill>
              </a:rPr>
              <a:t>3 – 2ETP</a:t>
            </a: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Durée </a:t>
            </a:r>
            <a:r>
              <a:rPr lang="fr-FR" sz="3200" dirty="0">
                <a:solidFill>
                  <a:schemeClr val="tx1"/>
                </a:solidFill>
              </a:rPr>
              <a:t>: Toute la </a:t>
            </a:r>
            <a:r>
              <a:rPr lang="fr-FR" sz="3200" dirty="0" smtClean="0">
                <a:solidFill>
                  <a:schemeClr val="tx1"/>
                </a:solidFill>
              </a:rPr>
              <a:t>journée</a:t>
            </a:r>
            <a:endParaRPr lang="fr-FR" sz="3200" dirty="0">
              <a:solidFill>
                <a:schemeClr val="tx1"/>
              </a:solidFill>
            </a:endParaRP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Plantes Rempotées : 4500 à 5000/j</a:t>
            </a: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Etalement de l’activité : environ 1 mois</a:t>
            </a: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Pas de mécanisation</a:t>
            </a: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Détail de l’activité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7506" y="1690688"/>
            <a:ext cx="11528277" cy="46075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Port des plantes jusqu’au hall pour les nettoyer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Port des plantes dans le camion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Déchargement des plantes dans la salle (avec passage d’escaliers)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Port des plantes dans la pièce (aménagement du décor)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Port des plantes pour ajustements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38" y="709466"/>
            <a:ext cx="4828605" cy="48286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62" y="618931"/>
            <a:ext cx="4835481" cy="49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132045"/>
            <a:ext cx="10515600" cy="1325563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Risques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590" y="1240325"/>
            <a:ext cx="11442819" cy="5368705"/>
          </a:xfrm>
        </p:spPr>
        <p:txBody>
          <a:bodyPr>
            <a:normAutofit fontScale="85000" lnSpcReduction="10000"/>
          </a:bodyPr>
          <a:lstStyle/>
          <a:p>
            <a:r>
              <a:rPr lang="fr-FR" sz="3100" dirty="0" smtClean="0"/>
              <a:t>Troubles musculo-squelettiques (déchirures musculaires, problèmes de dos)</a:t>
            </a:r>
          </a:p>
          <a:p>
            <a:r>
              <a:rPr lang="fr-FR" sz="3100" dirty="0" smtClean="0"/>
              <a:t>Risques de chutes</a:t>
            </a:r>
          </a:p>
          <a:p>
            <a:r>
              <a:rPr lang="fr-FR" sz="3100" dirty="0" smtClean="0"/>
              <a:t>Risques de lâcher la plante </a:t>
            </a:r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3100" b="1" dirty="0" smtClean="0"/>
              <a:t>Facteur aggravants </a:t>
            </a:r>
          </a:p>
          <a:p>
            <a:pPr marL="0" indent="0">
              <a:buNone/>
            </a:pPr>
            <a:endParaRPr lang="fr-FR" sz="1000" b="1" dirty="0" smtClean="0"/>
          </a:p>
          <a:p>
            <a:pPr marL="0" indent="0">
              <a:buNone/>
            </a:pPr>
            <a:r>
              <a:rPr lang="fr-FR" sz="3100" dirty="0" smtClean="0"/>
              <a:t>Charge : poids (20 kg et +), poids non près du corps, prise difficile, déséquilibre,</a:t>
            </a:r>
          </a:p>
          <a:p>
            <a:pPr marL="0" indent="0">
              <a:buNone/>
            </a:pPr>
            <a:r>
              <a:rPr lang="fr-FR" sz="3100" dirty="0" smtClean="0"/>
              <a:t>vue obstruée</a:t>
            </a:r>
          </a:p>
          <a:p>
            <a:pPr marL="0" indent="0">
              <a:buNone/>
            </a:pPr>
            <a:endParaRPr lang="fr-FR" sz="900" dirty="0" smtClean="0"/>
          </a:p>
          <a:p>
            <a:pPr marL="0" indent="0">
              <a:buNone/>
            </a:pPr>
            <a:r>
              <a:rPr lang="fr-FR" sz="3100" dirty="0" smtClean="0"/>
              <a:t>Environnement : terrain inégal (enherbé, escaliers), glissant</a:t>
            </a:r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3100" dirty="0" smtClean="0"/>
              <a:t>Individu : </a:t>
            </a:r>
            <a:r>
              <a:rPr lang="fr-FR" sz="3100" dirty="0"/>
              <a:t>r</a:t>
            </a:r>
            <a:r>
              <a:rPr lang="fr-FR" sz="3100" dirty="0" smtClean="0"/>
              <a:t>isque augmenté pour les femmes, les personnes de 40 ans et +, les personnes ayant des antécédents </a:t>
            </a:r>
            <a:r>
              <a:rPr lang="fr-FR" sz="3100" dirty="0" err="1" smtClean="0"/>
              <a:t>dorso-lombaires</a:t>
            </a:r>
            <a:r>
              <a:rPr lang="fr-FR" sz="3100" dirty="0" smtClean="0"/>
              <a:t>, les personnes ayant un grand nombre d’années travaillées.</a:t>
            </a:r>
          </a:p>
        </p:txBody>
      </p:sp>
    </p:spTree>
    <p:extLst>
      <p:ext uri="{BB962C8B-B14F-4D97-AF65-F5344CB8AC3E}">
        <p14:creationId xmlns:p14="http://schemas.microsoft.com/office/powerpoint/2010/main" val="34574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Analyse et solutions envisagées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870" y="1690688"/>
            <a:ext cx="11459910" cy="3976763"/>
          </a:xfrm>
        </p:spPr>
        <p:txBody>
          <a:bodyPr>
            <a:normAutofit/>
          </a:bodyPr>
          <a:lstStyle/>
          <a:p>
            <a:r>
              <a:rPr lang="fr-FR" sz="3200" dirty="0" smtClean="0"/>
              <a:t>Achat d’un chariot/diable pour transporter les plantes</a:t>
            </a:r>
          </a:p>
          <a:p>
            <a:r>
              <a:rPr lang="fr-FR" sz="3200" dirty="0" smtClean="0"/>
              <a:t>Utiliser un camion qui possède une plateforme de chargement (voir avec le service qui en possède un)</a:t>
            </a:r>
          </a:p>
          <a:p>
            <a:r>
              <a:rPr lang="fr-FR" sz="3200" dirty="0" smtClean="0"/>
              <a:t>Formation sur les gestes et postures</a:t>
            </a:r>
          </a:p>
          <a:p>
            <a:r>
              <a:rPr lang="fr-FR" sz="3200" dirty="0" smtClean="0"/>
              <a:t>Arrêt de l’activité pour la personne de 40 ans et +, avec antécédents </a:t>
            </a:r>
            <a:r>
              <a:rPr lang="fr-FR" sz="3200" dirty="0" err="1" smtClean="0"/>
              <a:t>dorso-lombaires</a:t>
            </a:r>
            <a:r>
              <a:rPr lang="fr-FR" sz="3200" dirty="0" smtClean="0"/>
              <a:t>.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371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Schématisation du chantier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3108" t="2933" r="2748" b="4163"/>
          <a:stretch/>
        </p:blipFill>
        <p:spPr>
          <a:xfrm>
            <a:off x="0" y="-1"/>
            <a:ext cx="12192000" cy="68775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23928" b="65807"/>
          <a:stretch/>
        </p:blipFill>
        <p:spPr>
          <a:xfrm>
            <a:off x="9592955" y="3929203"/>
            <a:ext cx="2494390" cy="23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4571" y="230737"/>
            <a:ext cx="8534400" cy="1302758"/>
          </a:xfrm>
        </p:spPr>
        <p:txBody>
          <a:bodyPr>
            <a:normAutofit/>
          </a:bodyPr>
          <a:lstStyle/>
          <a:p>
            <a:r>
              <a:rPr lang="fr-FR" sz="4800" dirty="0" smtClean="0">
                <a:latin typeface="+mn-lt"/>
              </a:rPr>
              <a:t>Participants</a:t>
            </a:r>
            <a:endParaRPr lang="fr-FR" sz="480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810" y="1423358"/>
            <a:ext cx="11528277" cy="246433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 femme jeune, sans problèmes particuliers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 femme jeune, avec des difficultés à rester en station debout ( malformation des pieds)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 homme, de 45-50 ans avec des problèmes de dos et aux genoux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25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Détail de l’activité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003" y="1461585"/>
            <a:ext cx="11485548" cy="45220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sz="2500" dirty="0" smtClean="0"/>
              <a:t>Remplissage des bassines et transport du terreau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500" dirty="0" smtClean="0"/>
              <a:t> Port de charge pour charger/décharger le terreau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500" dirty="0" smtClean="0"/>
              <a:t> Extension pour récupérer les jeunes plants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500" dirty="0" smtClean="0"/>
              <a:t> Torsion du dos pour poser les godets sur la plaque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500" dirty="0" smtClean="0"/>
              <a:t> Transport des plaques avec le chariot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Pose des plaques au sol</a:t>
            </a:r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18344" b="17933"/>
          <a:stretch/>
        </p:blipFill>
        <p:spPr>
          <a:xfrm>
            <a:off x="427113" y="3397374"/>
            <a:ext cx="5215783" cy="29910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744" t="598" r="1876"/>
          <a:stretch/>
        </p:blipFill>
        <p:spPr>
          <a:xfrm>
            <a:off x="7252530" y="1266579"/>
            <a:ext cx="4939470" cy="42615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209" y="912960"/>
            <a:ext cx="3728342" cy="49711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835" y="1496262"/>
            <a:ext cx="5768314" cy="43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341831"/>
            <a:ext cx="10058400" cy="874235"/>
          </a:xfrm>
        </p:spPr>
        <p:txBody>
          <a:bodyPr/>
          <a:lstStyle/>
          <a:p>
            <a:r>
              <a:rPr lang="fr-FR" dirty="0" smtClean="0">
                <a:latin typeface="+mn-lt"/>
              </a:rPr>
              <a:t>Risques et analyse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2341" y="1863306"/>
            <a:ext cx="11528275" cy="46927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000" dirty="0" smtClean="0"/>
              <a:t>Troubles musculo-squelettiques (TMS) dû aux postures fixes et à la répétition du mouvement. (Surtout dos, nuque, épaules)</a:t>
            </a:r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dirty="0" smtClean="0"/>
              <a:t>3 stades :</a:t>
            </a:r>
          </a:p>
          <a:p>
            <a:r>
              <a:rPr lang="fr-FR" sz="2600" dirty="0" smtClean="0"/>
              <a:t>Stade initial : douleurs et fatigue disparaissent après le travail (</a:t>
            </a:r>
            <a:r>
              <a:rPr lang="fr-FR" sz="2600" dirty="0" err="1" smtClean="0"/>
              <a:t>soir,we</a:t>
            </a:r>
            <a:r>
              <a:rPr lang="fr-FR" sz="2600" dirty="0" smtClean="0"/>
              <a:t>, congés). Pas de baisse de rendement</a:t>
            </a:r>
          </a:p>
          <a:p>
            <a:r>
              <a:rPr lang="fr-FR" sz="2600" dirty="0" smtClean="0"/>
              <a:t>Stade intermédiaire : douleurs et fatigue dès le 1</a:t>
            </a:r>
            <a:r>
              <a:rPr lang="fr-FR" sz="2600" baseline="30000" dirty="0" smtClean="0"/>
              <a:t>er</a:t>
            </a:r>
            <a:r>
              <a:rPr lang="fr-FR" sz="2600" dirty="0" smtClean="0"/>
              <a:t> quart de travail et persistants le soir. Capacités réduites pour les travaux répétitifs</a:t>
            </a:r>
          </a:p>
          <a:p>
            <a:r>
              <a:rPr lang="fr-FR" sz="2600" dirty="0" smtClean="0"/>
              <a:t>Dernier stade : douleurs, fatigue, faiblesses persistants au repos. Difficultés à effectuer des tâches légères et à trouver le sommeil.</a:t>
            </a:r>
          </a:p>
          <a:p>
            <a:endParaRPr lang="fr-FR" sz="2600" dirty="0"/>
          </a:p>
          <a:p>
            <a:pPr marL="0" indent="0">
              <a:buNone/>
            </a:pPr>
            <a:r>
              <a:rPr lang="fr-FR" sz="2600" dirty="0" smtClean="0"/>
              <a:t>Conséquences : baisse de rendement, augmentation des risques d’arrêt maladie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6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Analyse et solution envisagées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8953" y="1600256"/>
            <a:ext cx="11494093" cy="5180106"/>
          </a:xfrm>
        </p:spPr>
        <p:txBody>
          <a:bodyPr>
            <a:normAutofit/>
          </a:bodyPr>
          <a:lstStyle/>
          <a:p>
            <a:r>
              <a:rPr lang="fr-FR" sz="2600" dirty="0" smtClean="0"/>
              <a:t>Nouvel aménagement du poste de travail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Ajustable, adapté à la taille : achat de tables de rempotage réglables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Possibilité d’alterner position assis/debout : achat des sièges spécifiques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 smtClean="0"/>
              <a:t>Limiter les mouvements/torsions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200" dirty="0"/>
          </a:p>
          <a:p>
            <a:r>
              <a:rPr lang="fr-FR" sz="2600" dirty="0" smtClean="0"/>
              <a:t>Rotation : découper les tâches (1</a:t>
            </a:r>
            <a:r>
              <a:rPr lang="fr-FR" sz="2600" dirty="0"/>
              <a:t>.</a:t>
            </a:r>
            <a:r>
              <a:rPr lang="fr-FR" sz="2600" dirty="0" smtClean="0"/>
              <a:t> Remplissage des godets, 2. Repiquage, 3. Placage et approvisionnement)</a:t>
            </a:r>
          </a:p>
          <a:p>
            <a:r>
              <a:rPr lang="fr-FR" dirty="0" smtClean="0"/>
              <a:t>Prendre des </a:t>
            </a:r>
            <a:r>
              <a:rPr lang="fr-FR" dirty="0" smtClean="0"/>
              <a:t>pauses</a:t>
            </a:r>
          </a:p>
          <a:p>
            <a:r>
              <a:rPr lang="fr-FR" dirty="0" smtClean="0"/>
              <a:t>Formation </a:t>
            </a:r>
            <a:r>
              <a:rPr lang="fr-FR" dirty="0" smtClean="0"/>
              <a:t>gestes et postures</a:t>
            </a:r>
            <a:endParaRPr lang="fr-FR" dirty="0"/>
          </a:p>
          <a:p>
            <a:r>
              <a:rPr lang="fr-FR" dirty="0" smtClean="0"/>
              <a:t>Mécanisation : formation pour utiliser le tractopelle (CACES)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713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716422" y="280656"/>
            <a:ext cx="8825658" cy="1082467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+mn-lt"/>
              </a:rPr>
              <a:t>2</a:t>
            </a:r>
            <a:r>
              <a:rPr lang="fr-FR" baseline="30000" dirty="0" smtClean="0">
                <a:latin typeface="+mn-lt"/>
              </a:rPr>
              <a:t>ème</a:t>
            </a:r>
            <a:r>
              <a:rPr lang="fr-FR" dirty="0" smtClean="0">
                <a:latin typeface="+mn-lt"/>
              </a:rPr>
              <a:t> chantier : Décor</a:t>
            </a:r>
            <a:endParaRPr lang="fr-FR" dirty="0">
              <a:latin typeface="+mn-lt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710752" y="1612834"/>
            <a:ext cx="10058400" cy="2289210"/>
          </a:xfrm>
        </p:spPr>
        <p:txBody>
          <a:bodyPr/>
          <a:lstStyle/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Nombre de personnes : 2</a:t>
            </a: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Durée : 1h + 20 minutes de trajet</a:t>
            </a:r>
          </a:p>
          <a:p>
            <a:pPr algn="l"/>
            <a:r>
              <a:rPr lang="fr-FR" sz="3200" dirty="0" smtClean="0">
                <a:solidFill>
                  <a:schemeClr val="tx1"/>
                </a:solidFill>
              </a:rPr>
              <a:t>Nombre de plantes à placer : 30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8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èche droite 9"/>
          <p:cNvSpPr/>
          <p:nvPr/>
        </p:nvSpPr>
        <p:spPr>
          <a:xfrm>
            <a:off x="3453180" y="1573823"/>
            <a:ext cx="2193680" cy="3429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t="4299" b="2951"/>
          <a:stretch/>
        </p:blipFill>
        <p:spPr>
          <a:xfrm>
            <a:off x="5978770" y="88128"/>
            <a:ext cx="6282916" cy="51171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r="3521" b="4732"/>
          <a:stretch/>
        </p:blipFill>
        <p:spPr>
          <a:xfrm>
            <a:off x="5330336" y="4510455"/>
            <a:ext cx="3132712" cy="173187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" y="185216"/>
            <a:ext cx="2944171" cy="60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Participants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944" y="1690688"/>
            <a:ext cx="11400090" cy="22425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 femme jeune, moins de force physique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 homme de 45-50 ans, avec des problèmes de dos et aux genoux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0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542</Words>
  <Application>Microsoft Office PowerPoint</Application>
  <PresentationFormat>Grand écran</PresentationFormat>
  <Paragraphs>69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Thème Office</vt:lpstr>
      <vt:lpstr>1er chantier : Rempotage</vt:lpstr>
      <vt:lpstr>Schématisation du chantier</vt:lpstr>
      <vt:lpstr>Participants</vt:lpstr>
      <vt:lpstr>Détail de l’activité</vt:lpstr>
      <vt:lpstr>Risques et analyse</vt:lpstr>
      <vt:lpstr>Analyse et solution envisagées</vt:lpstr>
      <vt:lpstr>2ème chantier : Décor</vt:lpstr>
      <vt:lpstr>Présentation PowerPoint</vt:lpstr>
      <vt:lpstr>Participants</vt:lpstr>
      <vt:lpstr>Détail de l’activité</vt:lpstr>
      <vt:lpstr>Risques</vt:lpstr>
      <vt:lpstr>Analyse et solutions envisagées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1er chantier : Rempotage</dc:title>
  <dc:creator>Sku uld</dc:creator>
  <cp:lastModifiedBy>Sku uld</cp:lastModifiedBy>
  <cp:revision>44</cp:revision>
  <dcterms:created xsi:type="dcterms:W3CDTF">2017-02-13T12:39:42Z</dcterms:created>
  <dcterms:modified xsi:type="dcterms:W3CDTF">2017-02-26T16:34:38Z</dcterms:modified>
</cp:coreProperties>
</file>