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75" r:id="rId6"/>
    <p:sldId id="297" r:id="rId7"/>
    <p:sldId id="276" r:id="rId8"/>
    <p:sldId id="277" r:id="rId9"/>
    <p:sldId id="291" r:id="rId10"/>
    <p:sldId id="278" r:id="rId11"/>
    <p:sldId id="279" r:id="rId12"/>
    <p:sldId id="292" r:id="rId13"/>
    <p:sldId id="294" r:id="rId14"/>
    <p:sldId id="280" r:id="rId15"/>
    <p:sldId id="281" r:id="rId16"/>
    <p:sldId id="282" r:id="rId17"/>
    <p:sldId id="283" r:id="rId18"/>
    <p:sldId id="284" r:id="rId19"/>
    <p:sldId id="260" r:id="rId20"/>
    <p:sldId id="261" r:id="rId21"/>
    <p:sldId id="293" r:id="rId22"/>
    <p:sldId id="262" r:id="rId23"/>
    <p:sldId id="296" r:id="rId24"/>
    <p:sldId id="295" r:id="rId25"/>
    <p:sldId id="265" r:id="rId26"/>
    <p:sldId id="271" r:id="rId27"/>
    <p:sldId id="298" r:id="rId28"/>
    <p:sldId id="269" r:id="rId29"/>
    <p:sldId id="266" r:id="rId30"/>
    <p:sldId id="272" r:id="rId31"/>
    <p:sldId id="273" r:id="rId32"/>
    <p:sldId id="274" r:id="rId33"/>
    <p:sldId id="303" r:id="rId34"/>
    <p:sldId id="310" r:id="rId35"/>
    <p:sldId id="290" r:id="rId36"/>
    <p:sldId id="286" r:id="rId37"/>
    <p:sldId id="288" r:id="rId38"/>
    <p:sldId id="289"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86" d="100"/>
          <a:sy n="86"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ACB60-C7A8-B246-A0DF-9CF17951B3FD}" type="datetimeFigureOut">
              <a:rPr lang="fr-FR" smtClean="0"/>
              <a:pPr/>
              <a:t>22/02/2017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E4837-3184-F748-AAB5-6DAD004A5B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ne vois pas à gauche</a:t>
            </a:r>
            <a:r>
              <a:rPr lang="fr-FR" baseline="0" dirty="0" smtClean="0"/>
              <a:t> les hangars et immeubles mais plutôt à droite.</a:t>
            </a:r>
          </a:p>
          <a:p>
            <a:r>
              <a:rPr lang="fr-FR" baseline="0" dirty="0" smtClean="0"/>
              <a:t>Les élèves ne vont pas trouver le pont qui relie au continent, sous entendu qu’il s’agit d’une île. Il faut des questions plus ciblées et des images supplémentaires (ex: Google </a:t>
            </a:r>
            <a:r>
              <a:rPr lang="fr-FR" baseline="0" dirty="0" err="1" smtClean="0"/>
              <a:t>maps</a:t>
            </a:r>
            <a:r>
              <a:rPr lang="fr-FR" baseline="0" dirty="0" smtClean="0"/>
              <a:t> ou </a:t>
            </a:r>
            <a:r>
              <a:rPr lang="fr-FR" baseline="0" dirty="0" err="1" smtClean="0"/>
              <a:t>earth</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25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 question devrait</a:t>
            </a:r>
            <a:r>
              <a:rPr lang="fr-FR" baseline="0" dirty="0" smtClean="0"/>
              <a:t> à mon sens arriver avant la question 4, mais en même temps tu as déjà expliqué le port de </a:t>
            </a:r>
            <a:r>
              <a:rPr lang="fr-FR" baseline="0" dirty="0" err="1" smtClean="0"/>
              <a:t>Yangshan</a:t>
            </a:r>
            <a:r>
              <a:rPr lang="fr-FR" baseline="0" dirty="0" smtClean="0"/>
              <a:t>. Les élèves doivent comprendre que c’est le nouveau port de Shanghai car plus d ’échanges mondiaux, que la Chine s’ouvre de plus en plus du côté maritime car moins enfermée sur elle-même, que les porte-conteneurs sont de plus en plus gros et ont donc besoin d’un port profond pour les accueillir et être en capacité de traiter tous les conteneurs d’où la robotisation.</a:t>
            </a:r>
          </a:p>
          <a:p>
            <a:pPr>
              <a:buFont typeface="Symbol" charset="2"/>
              <a:buChar char=""/>
            </a:pPr>
            <a:r>
              <a:rPr lang="fr-FR" baseline="0" dirty="0" smtClean="0"/>
              <a:t>Il te faut faire du lien entre les documents. </a:t>
            </a:r>
          </a:p>
          <a:p>
            <a:pPr>
              <a:buFont typeface="Symbol" charset="2"/>
              <a:buChar char=""/>
            </a:pPr>
            <a:r>
              <a:rPr lang="fr-FR" baseline="0" dirty="0" smtClean="0"/>
              <a:t>Perso, je suis élève, je suis « noyée » </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26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Déconcentrer</a:t>
            </a:r>
            <a:r>
              <a:rPr lang="fr-FR" baseline="0" dirty="0" smtClean="0"/>
              <a:t> quel centre-ville? Shanghai? Pourquoi déconcentrer le centre-ville? Pourquoi écologique? Est-ce que les info de l’Atlas 2009 sont toujours vraies en 2017?</a:t>
            </a:r>
          </a:p>
          <a:p>
            <a:r>
              <a:rPr lang="fr-FR" baseline="0" dirty="0" smtClean="0"/>
              <a:t>Désolée mais je ne vois pas où tu veux en venir… si c’est l’environnement, tu l’as déjà évoqué dans la diapo précédente, il faudrait donc après la question 3 faire un bilan.</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28</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Donc les conséquences</a:t>
            </a:r>
            <a:r>
              <a:rPr lang="fr-FR" baseline="0" dirty="0" smtClean="0"/>
              <a:t> sont désastreuses car …</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29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sort</a:t>
            </a:r>
            <a:r>
              <a:rPr lang="fr-FR" baseline="0" dirty="0" smtClean="0"/>
              <a:t> de la population est à relier avec le village des pêcheurs, mais là aussi on est dans « un détail ». Si je reprends ta problématique de départ, je tourne en rond et au final je me demande en quoi ce port est si « nouveau ».</a:t>
            </a:r>
          </a:p>
          <a:p>
            <a:pPr>
              <a:buFont typeface="Symbol" charset="2"/>
              <a:buChar char=""/>
            </a:pPr>
            <a:r>
              <a:rPr lang="fr-FR" baseline="0" dirty="0" smtClean="0"/>
              <a:t>Les élèves doivent comprendre ce qu’est une ZIP et l’impact sur les hommes et l’environnement.</a:t>
            </a:r>
          </a:p>
          <a:p>
            <a:pPr>
              <a:buFont typeface="Symbol" charset="2"/>
              <a:buChar char=""/>
            </a:pPr>
            <a:r>
              <a:rPr lang="fr-FR" baseline="0" dirty="0" smtClean="0"/>
              <a:t>Il faut reprendre l’ordre des questions, ne pas rester cantonner aux documents du manuel. Rien n’interdit au contraire d’en rajouter/ d’en changer.</a:t>
            </a:r>
          </a:p>
          <a:p>
            <a:pPr>
              <a:buFont typeface="Symbol" charset="2"/>
              <a:buChar char=""/>
            </a:pPr>
            <a:r>
              <a:rPr lang="fr-FR" baseline="0" dirty="0" smtClean="0"/>
              <a:t> Au fait, c’est où </a:t>
            </a:r>
            <a:r>
              <a:rPr lang="fr-FR" baseline="0" dirty="0" err="1" smtClean="0"/>
              <a:t>Yangshan</a:t>
            </a:r>
            <a:r>
              <a:rPr lang="fr-FR" baseline="0" dirty="0" smtClean="0"/>
              <a:t>? Est-ce que les élèves vont noter dès la première question une localisation…</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30</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Faut</a:t>
            </a:r>
            <a:r>
              <a:rPr lang="fr-FR" baseline="0" dirty="0" smtClean="0"/>
              <a:t> mettre environnement ou conséquences de l’aménagement.</a:t>
            </a:r>
          </a:p>
          <a:p>
            <a:r>
              <a:rPr lang="fr-FR" baseline="0" dirty="0" smtClean="0"/>
              <a:t>=&gt; Je doute qu’ils puissent tous réussir, tout dépendra de ton cours dialogué et des réponses que tu auras apporter aux interrogations.</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31</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Euh, c’est la correction de la trace écrite?</a:t>
            </a:r>
            <a:r>
              <a:rPr lang="fr-FR" baseline="0" dirty="0" smtClean="0"/>
              <a:t> </a:t>
            </a:r>
          </a:p>
          <a:p>
            <a:r>
              <a:rPr lang="fr-FR" baseline="0" dirty="0" smtClean="0"/>
              <a:t>Poses-toi la question de savoir si toi tu peux, en tant qu’élève, fournir ces éléments? </a:t>
            </a:r>
          </a:p>
          <a:p>
            <a:r>
              <a:rPr lang="fr-FR" baseline="0" dirty="0" smtClean="0"/>
              <a:t>Sur le port, une bonne partie n’est pas possible. Même si nous apportons des éléments, là, personnellement, et c’est mon avis perso, c’est trop long et certains éléments ne sont pas vus dans les exercices (du moins à l’écrit).</a:t>
            </a:r>
          </a:p>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32</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35</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Consignes trop longues: va</a:t>
            </a:r>
            <a:r>
              <a:rPr lang="fr-FR" baseline="0" dirty="0" smtClean="0"/>
              <a:t> à l’essentiel: </a:t>
            </a:r>
          </a:p>
          <a:p>
            <a:r>
              <a:rPr lang="fr-FR" baseline="0" dirty="0" smtClean="0"/>
              <a:t>Lister les problèmes, les solution trouvées et proposez-en d’autres. Euh pour moi c’est le même type de tâche complexe que la n°1.</a:t>
            </a:r>
          </a:p>
          <a:p>
            <a:r>
              <a:rPr lang="fr-FR" baseline="0" dirty="0" smtClean="0"/>
              <a:t>Peut-être une répartition des tâches pour les élèves car c’est juste énorme comme travail.</a:t>
            </a:r>
          </a:p>
          <a:p>
            <a:r>
              <a:rPr lang="fr-FR" baseline="0" dirty="0" smtClean="0"/>
              <a:t>Quelle évaluation? Par compétence? </a:t>
            </a:r>
            <a:r>
              <a:rPr lang="fr-FR" baseline="0" smtClean="0"/>
              <a:t>Lesquelles?</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36</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8</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Hommes ont </a:t>
            </a:r>
            <a:r>
              <a:rPr lang="fr-FR" dirty="0" err="1" smtClean="0"/>
              <a:t>tjs</a:t>
            </a:r>
            <a:r>
              <a:rPr lang="fr-FR" baseline="0" dirty="0" smtClean="0"/>
              <a:t> été fascinés par la mer (cf. le monde grec en histoire).</a:t>
            </a:r>
          </a:p>
          <a:p>
            <a:r>
              <a:rPr lang="fr-FR" baseline="0" dirty="0" smtClean="0"/>
              <a:t>Il n’y pas de mise réelle en perspective, ni la localisation des principaux littoraux comme demandé dans les IO.</a:t>
            </a:r>
          </a:p>
          <a:p>
            <a:r>
              <a:rPr lang="fr-FR" baseline="0" dirty="0" smtClean="0"/>
              <a:t>Je pense que la III partie peut se fondre dans le I et le II car les littoraux vulnérables sont visibles dans les études de cas, en rajoutant </a:t>
            </a:r>
            <a:r>
              <a:rPr lang="fr-FR" baseline="0" dirty="0" err="1" smtClean="0"/>
              <a:t>qq</a:t>
            </a:r>
            <a:r>
              <a:rPr lang="fr-FR" baseline="0" dirty="0" smtClean="0"/>
              <a:t> éléments éventuellement. Les conflits d’intérêts et/ou d’usage sont largement présenté. ( la tâche complexe risque de te prendre plus d’heures je pense 4h car la lecture et l’assimilation des documents est longue)</a:t>
            </a:r>
          </a:p>
          <a:p>
            <a:r>
              <a:rPr lang="fr-FR" baseline="0" dirty="0" smtClean="0"/>
              <a:t>Je pense qu’il faut prendre du recul après avoir fait le cours et relire les instructions pour voir si cela va.</a:t>
            </a:r>
          </a:p>
          <a:p>
            <a:r>
              <a:rPr lang="fr-FR" baseline="0" dirty="0" smtClean="0"/>
              <a:t>Je pense qu’il faut te mettre plus souvent dans la peau de l’élève et imaginez faire les exercices.</a:t>
            </a:r>
          </a:p>
          <a:p>
            <a:r>
              <a:rPr lang="fr-FR" baseline="0" dirty="0" smtClean="0"/>
              <a:t>Après, c’est problématisé=&gt; bien mais au final que retiennent les élèves de Habite les littoraux? Que veux-tu qu’ils retiennent? Voilà les questions que tu dois te poser.</a:t>
            </a:r>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38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15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17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18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19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FE4837-3184-F748-AAB5-6DAD004A5B4D}"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B7D46D-B923-4FC9-BFA6-931554B4C5AF}" type="datetimeFigureOut">
              <a:rPr lang="fr-FR" smtClean="0"/>
              <a:pPr/>
              <a:t>22/02/2017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7D46D-B923-4FC9-BFA6-931554B4C5AF}" type="datetimeFigureOut">
              <a:rPr lang="fr-FR" smtClean="0"/>
              <a:pPr/>
              <a:t>22/02/2017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3469-5B8F-4BA1-A70F-8176DFAAEF6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rPr>
              <a:t>Thème 2: HABITER LES LITTORAUX</a:t>
            </a:r>
            <a:endParaRPr lang="fr-FR" b="1" dirty="0">
              <a:solidFill>
                <a:srgbClr val="FF0000"/>
              </a:solidFill>
            </a:endParaRP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1547664" y="1844824"/>
            <a:ext cx="5976664"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3. Quels aménagements ont été développés à Sotchi ? </a:t>
            </a:r>
            <a:endParaRPr lang="fr-FR" sz="3200" dirty="0"/>
          </a:p>
        </p:txBody>
      </p:sp>
      <p:sp>
        <p:nvSpPr>
          <p:cNvPr id="5" name="ZoneTexte 4"/>
          <p:cNvSpPr txBox="1"/>
          <p:nvPr/>
        </p:nvSpPr>
        <p:spPr>
          <a:xfrm>
            <a:off x="395536" y="3789040"/>
            <a:ext cx="3171446" cy="369332"/>
          </a:xfrm>
          <a:prstGeom prst="rect">
            <a:avLst/>
          </a:prstGeom>
          <a:noFill/>
        </p:spPr>
        <p:txBody>
          <a:bodyPr wrap="none" rtlCol="0">
            <a:spAutoFit/>
          </a:bodyPr>
          <a:lstStyle/>
          <a:p>
            <a:r>
              <a:rPr lang="fr-FR" dirty="0" err="1" smtClean="0"/>
              <a:t>Hotel</a:t>
            </a:r>
            <a:r>
              <a:rPr lang="fr-FR" dirty="0" smtClean="0"/>
              <a:t> et station thermale Sotchi</a:t>
            </a:r>
            <a:endParaRPr lang="fr-FR" dirty="0"/>
          </a:p>
        </p:txBody>
      </p:sp>
      <p:sp>
        <p:nvSpPr>
          <p:cNvPr id="3076" name="AutoShape 4" descr="Résultat de recherche d'images pour &quot;frunze park soch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7" name="Picture 5"/>
          <p:cNvPicPr>
            <a:picLocks noChangeAspect="1" noChangeArrowheads="1"/>
          </p:cNvPicPr>
          <p:nvPr/>
        </p:nvPicPr>
        <p:blipFill>
          <a:blip r:embed="rId3" cstate="print"/>
          <a:srcRect/>
          <a:stretch>
            <a:fillRect/>
          </a:stretch>
        </p:blipFill>
        <p:spPr bwMode="auto">
          <a:xfrm>
            <a:off x="4355976" y="1556792"/>
            <a:ext cx="2790825" cy="1638300"/>
          </a:xfrm>
          <a:prstGeom prst="rect">
            <a:avLst/>
          </a:prstGeom>
          <a:noFill/>
          <a:ln w="9525">
            <a:noFill/>
            <a:miter lim="800000"/>
            <a:headEnd/>
            <a:tailEnd/>
          </a:ln>
        </p:spPr>
      </p:pic>
      <p:sp>
        <p:nvSpPr>
          <p:cNvPr id="8" name="ZoneTexte 7"/>
          <p:cNvSpPr txBox="1"/>
          <p:nvPr/>
        </p:nvSpPr>
        <p:spPr>
          <a:xfrm>
            <a:off x="4427984" y="3284984"/>
            <a:ext cx="1952458" cy="369332"/>
          </a:xfrm>
          <a:prstGeom prst="rect">
            <a:avLst/>
          </a:prstGeom>
          <a:noFill/>
        </p:spPr>
        <p:txBody>
          <a:bodyPr wrap="none" rtlCol="0">
            <a:spAutoFit/>
          </a:bodyPr>
          <a:lstStyle/>
          <a:p>
            <a:r>
              <a:rPr lang="fr-FR" dirty="0" smtClean="0"/>
              <a:t>Parc</a:t>
            </a:r>
            <a:r>
              <a:rPr lang="fr-FR" i="1" dirty="0" smtClean="0"/>
              <a:t> </a:t>
            </a:r>
            <a:r>
              <a:rPr lang="fr-FR" i="1" dirty="0" err="1" smtClean="0"/>
              <a:t>Frunze</a:t>
            </a:r>
            <a:r>
              <a:rPr lang="fr-FR" dirty="0" smtClean="0"/>
              <a:t>, Sotchi</a:t>
            </a:r>
            <a:endParaRPr lang="fr-FR" dirty="0"/>
          </a:p>
        </p:txBody>
      </p:sp>
      <p:pic>
        <p:nvPicPr>
          <p:cNvPr id="3078" name="Picture 6"/>
          <p:cNvPicPr>
            <a:picLocks noChangeAspect="1" noChangeArrowheads="1"/>
          </p:cNvPicPr>
          <p:nvPr/>
        </p:nvPicPr>
        <p:blipFill>
          <a:blip r:embed="rId4" cstate="print"/>
          <a:srcRect/>
          <a:stretch>
            <a:fillRect/>
          </a:stretch>
        </p:blipFill>
        <p:spPr bwMode="auto">
          <a:xfrm>
            <a:off x="179512" y="4149080"/>
            <a:ext cx="3736405" cy="2074136"/>
          </a:xfrm>
          <a:prstGeom prst="rect">
            <a:avLst/>
          </a:prstGeom>
          <a:noFill/>
          <a:ln w="9525">
            <a:noFill/>
            <a:miter lim="800000"/>
            <a:headEnd/>
            <a:tailEnd/>
          </a:ln>
        </p:spPr>
      </p:pic>
      <p:sp>
        <p:nvSpPr>
          <p:cNvPr id="10" name="ZoneTexte 9"/>
          <p:cNvSpPr txBox="1"/>
          <p:nvPr/>
        </p:nvSpPr>
        <p:spPr>
          <a:xfrm>
            <a:off x="683568" y="6309320"/>
            <a:ext cx="2224904" cy="369332"/>
          </a:xfrm>
          <a:prstGeom prst="rect">
            <a:avLst/>
          </a:prstGeom>
          <a:noFill/>
        </p:spPr>
        <p:txBody>
          <a:bodyPr wrap="none" rtlCol="0">
            <a:spAutoFit/>
          </a:bodyPr>
          <a:lstStyle/>
          <a:p>
            <a:r>
              <a:rPr lang="fr-FR" dirty="0" smtClean="0"/>
              <a:t>Musée d’art de Sotchi</a:t>
            </a:r>
            <a:endParaRPr lang="fr-FR" dirty="0"/>
          </a:p>
        </p:txBody>
      </p:sp>
      <p:pic>
        <p:nvPicPr>
          <p:cNvPr id="3079" name="Picture 7"/>
          <p:cNvPicPr>
            <a:picLocks noChangeAspect="1" noChangeArrowheads="1"/>
          </p:cNvPicPr>
          <p:nvPr/>
        </p:nvPicPr>
        <p:blipFill>
          <a:blip r:embed="rId5" cstate="print"/>
          <a:srcRect/>
          <a:stretch>
            <a:fillRect/>
          </a:stretch>
        </p:blipFill>
        <p:spPr bwMode="auto">
          <a:xfrm>
            <a:off x="4067944" y="3645024"/>
            <a:ext cx="4230638" cy="2653764"/>
          </a:xfrm>
          <a:prstGeom prst="rect">
            <a:avLst/>
          </a:prstGeom>
          <a:noFill/>
          <a:ln w="9525">
            <a:noFill/>
            <a:miter lim="800000"/>
            <a:headEnd/>
            <a:tailEnd/>
          </a:ln>
        </p:spPr>
      </p:pic>
      <p:sp>
        <p:nvSpPr>
          <p:cNvPr id="12" name="ZoneTexte 11"/>
          <p:cNvSpPr txBox="1"/>
          <p:nvPr/>
        </p:nvSpPr>
        <p:spPr>
          <a:xfrm>
            <a:off x="3823889" y="6309320"/>
            <a:ext cx="5320111" cy="369332"/>
          </a:xfrm>
          <a:prstGeom prst="rect">
            <a:avLst/>
          </a:prstGeom>
          <a:noFill/>
        </p:spPr>
        <p:txBody>
          <a:bodyPr wrap="none" rtlCol="0">
            <a:spAutoFit/>
          </a:bodyPr>
          <a:lstStyle/>
          <a:p>
            <a:r>
              <a:rPr lang="fr-FR" dirty="0" smtClean="0"/>
              <a:t>Parc olympique de Sotchi pour les jeux d’hiver de 2014</a:t>
            </a:r>
            <a:endParaRPr lang="fr-FR" dirty="0"/>
          </a:p>
        </p:txBody>
      </p:sp>
      <p:pic>
        <p:nvPicPr>
          <p:cNvPr id="24578" name="Picture 2" descr="Résultat de recherche d'images pour &quot;sotchi hotel&quot;"/>
          <p:cNvPicPr>
            <a:picLocks noGrp="1" noChangeAspect="1" noChangeArrowheads="1"/>
          </p:cNvPicPr>
          <p:nvPr>
            <p:ph idx="1"/>
          </p:nvPr>
        </p:nvPicPr>
        <p:blipFill>
          <a:blip r:embed="rId6" cstate="print"/>
          <a:srcRect/>
          <a:stretch>
            <a:fillRect/>
          </a:stretch>
        </p:blipFill>
        <p:spPr bwMode="auto">
          <a:xfrm>
            <a:off x="406922" y="1484313"/>
            <a:ext cx="3010444" cy="22161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4- Ces aménagement ont-ils permis au tourisme d’augmenter ? </a:t>
            </a:r>
            <a:endParaRPr lang="fr-FR" sz="3200" dirty="0"/>
          </a:p>
        </p:txBody>
      </p:sp>
      <p:sp>
        <p:nvSpPr>
          <p:cNvPr id="3" name="Espace réservé du contenu 2"/>
          <p:cNvSpPr>
            <a:spLocks noGrp="1"/>
          </p:cNvSpPr>
          <p:nvPr>
            <p:ph idx="1"/>
          </p:nvPr>
        </p:nvSpPr>
        <p:spPr>
          <a:xfrm>
            <a:off x="457200" y="1600200"/>
            <a:ext cx="4402832" cy="4637112"/>
          </a:xfrm>
        </p:spPr>
        <p:txBody>
          <a:bodyPr>
            <a:normAutofit fontScale="40000" lnSpcReduction="20000"/>
          </a:bodyPr>
          <a:lstStyle/>
          <a:p>
            <a:pPr>
              <a:buNone/>
            </a:pPr>
            <a:r>
              <a:rPr lang="fr-FR" dirty="0" smtClean="0"/>
              <a:t>	« En </a:t>
            </a:r>
            <a:r>
              <a:rPr lang="fr-FR" dirty="0"/>
              <a:t>tout plus de trois millions de personnes se sont rendues à Sotchi en 2014 soit une augmentation de 28% par rapport aux années précédentes, selon Lilia </a:t>
            </a:r>
            <a:r>
              <a:rPr lang="fr-FR" dirty="0" err="1"/>
              <a:t>Burangulova</a:t>
            </a:r>
            <a:r>
              <a:rPr lang="fr-FR" dirty="0"/>
              <a:t>, représentante de l’aéroport international de Sotchi.</a:t>
            </a:r>
          </a:p>
          <a:p>
            <a:pPr>
              <a:buNone/>
            </a:pPr>
            <a:r>
              <a:rPr lang="fr-FR" dirty="0" smtClean="0"/>
              <a:t>	Outre </a:t>
            </a:r>
            <a:r>
              <a:rPr lang="fr-FR" dirty="0"/>
              <a:t>les Jeux Olympiques d’hiver de 2014, de nombreuses autres manifestations comme le Grand Prix russe de Formule 1 ont aussi contribué à cette augmentation du nombre de visiteurs puisque 65 000 fans y ont assisté en octobre à sa première édition à Sotchi</a:t>
            </a:r>
            <a:r>
              <a:rPr lang="fr-FR" dirty="0" smtClean="0"/>
              <a:t>.</a:t>
            </a:r>
            <a:endParaRPr lang="fr-FR" dirty="0"/>
          </a:p>
          <a:p>
            <a:pPr>
              <a:buNone/>
            </a:pPr>
            <a:r>
              <a:rPr lang="fr-FR" dirty="0" smtClean="0"/>
              <a:t>	Sotchi </a:t>
            </a:r>
            <a:r>
              <a:rPr lang="fr-FR" dirty="0"/>
              <a:t>accueillera aussi le Festival de musique nouvelle vague en 2015 ainsi que plusieurs autres grandes manifestations sportives, tandis que la ville va devenir l’une des destinations de conférences les plus courues, grâce à ses installations comme le Bureau des conférences de Sotchi et le nombre accru de chambres d’hôtel construites en prévision des Jeux d’hiver de 2014.</a:t>
            </a:r>
          </a:p>
          <a:p>
            <a:pPr>
              <a:buNone/>
            </a:pPr>
            <a:r>
              <a:rPr lang="fr-FR" dirty="0" smtClean="0"/>
              <a:t>	De </a:t>
            </a:r>
            <a:r>
              <a:rPr lang="fr-FR" dirty="0"/>
              <a:t>toute évidence avec son bord de mer bordé de palmiers, ses équipements de ski spectaculaires et ses superbes installations de conférence, Sotchi est bien placée pour devenir une destination de tourisme et d’affaires toute </a:t>
            </a:r>
            <a:r>
              <a:rPr lang="fr-FR" dirty="0" smtClean="0"/>
              <a:t>l’année. »</a:t>
            </a:r>
            <a:endParaRPr lang="fr-FR" dirty="0"/>
          </a:p>
          <a:p>
            <a:pPr algn="r">
              <a:buNone/>
            </a:pPr>
            <a:endParaRPr lang="fr-FR" dirty="0" smtClean="0"/>
          </a:p>
          <a:p>
            <a:pPr algn="r">
              <a:buNone/>
            </a:pPr>
            <a:r>
              <a:rPr lang="fr-FR" dirty="0" smtClean="0"/>
              <a:t>www.olympic.org</a:t>
            </a:r>
          </a:p>
          <a:p>
            <a:endParaRPr lang="fr-FR" dirty="0" smtClean="0"/>
          </a:p>
          <a:p>
            <a:endParaRPr lang="fr-FR" dirty="0"/>
          </a:p>
        </p:txBody>
      </p:sp>
      <p:pic>
        <p:nvPicPr>
          <p:cNvPr id="32770" name="Picture 2" descr="C:\Users\Johanna\AppData\Roaming\Skype\johannathenardier\media_messaging\media_cache_v3\^542C4C6631CCD4AA69C457A83B5584782ED1B29A98F7226FDC^pimgpsh_fullsize_distr.jpg"/>
          <p:cNvPicPr>
            <a:picLocks noChangeAspect="1" noChangeArrowheads="1"/>
          </p:cNvPicPr>
          <p:nvPr/>
        </p:nvPicPr>
        <p:blipFill>
          <a:blip r:embed="rId3" cstate="print"/>
          <a:srcRect/>
          <a:stretch>
            <a:fillRect/>
          </a:stretch>
        </p:blipFill>
        <p:spPr bwMode="auto">
          <a:xfrm>
            <a:off x="4860032" y="1988840"/>
            <a:ext cx="4000500" cy="266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84784"/>
            <a:ext cx="8229600" cy="1143000"/>
          </a:xfrm>
        </p:spPr>
        <p:txBody>
          <a:bodyPr>
            <a:noAutofit/>
          </a:bodyPr>
          <a:lstStyle/>
          <a:p>
            <a:r>
              <a:rPr lang="fr-FR" sz="3200" dirty="0" smtClean="0"/>
              <a:t>5- Qu’est-il arrivé à </a:t>
            </a:r>
            <a:r>
              <a:rPr lang="fr-FR" sz="3200" dirty="0" err="1" smtClean="0"/>
              <a:t>Evgeni</a:t>
            </a:r>
            <a:r>
              <a:rPr lang="fr-FR" sz="3200" dirty="0" smtClean="0"/>
              <a:t> et sa famille ? Pour quelle raison certains habitants de Sotchi ont-ils du quitter la ville ?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Lien de la vidéo: https://www.youtube.com/watch?v=737HeCk6FTo</a:t>
            </a:r>
            <a:endParaRPr lang="fr-FR" sz="3200" dirty="0"/>
          </a:p>
        </p:txBody>
      </p:sp>
      <p:sp>
        <p:nvSpPr>
          <p:cNvPr id="3" name="Espace réservé du contenu 2"/>
          <p:cNvSpPr>
            <a:spLocks noGrp="1"/>
          </p:cNvSpPr>
          <p:nvPr>
            <p:ph idx="1"/>
          </p:nvPr>
        </p:nvSpPr>
        <p:spPr/>
        <p:txBody>
          <a:bodyPr>
            <a:normAutofit/>
          </a:bodyPr>
          <a:lstStyle/>
          <a:p>
            <a:pPr>
              <a:buNone/>
            </a:pPr>
            <a:r>
              <a:rPr lang="fr-FR" sz="1800" dirty="0" smtClean="0">
                <a:sym typeface="Wingdings" pitchFamily="2" charset="2"/>
              </a:rPr>
              <a:t> Introduire la notion de « conflit d’usage »</a:t>
            </a:r>
            <a:endParaRPr lang="fr-F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6- Pourquoi les jeux olympiques d’hiver ont-ils représenté un danger environnemental ? </a:t>
            </a:r>
            <a:endParaRPr lang="fr-FR" sz="3200" dirty="0"/>
          </a:p>
        </p:txBody>
      </p:sp>
      <p:sp>
        <p:nvSpPr>
          <p:cNvPr id="3" name="Espace réservé du contenu 2"/>
          <p:cNvSpPr>
            <a:spLocks noGrp="1"/>
          </p:cNvSpPr>
          <p:nvPr>
            <p:ph idx="1"/>
          </p:nvPr>
        </p:nvSpPr>
        <p:spPr>
          <a:xfrm>
            <a:off x="323528" y="1628800"/>
            <a:ext cx="8229600" cy="4525963"/>
          </a:xfrm>
        </p:spPr>
        <p:txBody>
          <a:bodyPr>
            <a:normAutofit fontScale="25000" lnSpcReduction="20000"/>
          </a:bodyPr>
          <a:lstStyle/>
          <a:p>
            <a:pPr algn="just">
              <a:buNone/>
            </a:pPr>
            <a:r>
              <a:rPr lang="fr-FR" dirty="0" smtClean="0"/>
              <a:t>	</a:t>
            </a:r>
          </a:p>
          <a:p>
            <a:pPr algn="just">
              <a:buNone/>
            </a:pPr>
            <a:endParaRPr lang="fr-FR" dirty="0" smtClean="0"/>
          </a:p>
          <a:p>
            <a:pPr algn="just">
              <a:buNone/>
            </a:pPr>
            <a:endParaRPr lang="fr-FR" dirty="0" smtClean="0"/>
          </a:p>
          <a:p>
            <a:pPr algn="just">
              <a:buNone/>
            </a:pPr>
            <a:endParaRPr lang="fr-FR" sz="5000" dirty="0" smtClean="0"/>
          </a:p>
          <a:p>
            <a:pPr lvl="1" algn="just">
              <a:buNone/>
            </a:pPr>
            <a:r>
              <a:rPr lang="fr-FR" sz="5000" dirty="0" smtClean="0"/>
              <a:t>« </a:t>
            </a:r>
            <a:r>
              <a:rPr lang="fr-FR" sz="5000" dirty="0" smtClean="0">
                <a:latin typeface="Arial" pitchFamily="34" charset="0"/>
                <a:cs typeface="Arial" pitchFamily="34" charset="0"/>
              </a:rPr>
              <a:t>Avoir l'idée d'organiser des Jeux d'hiver dans une station balnéaire où poussent des palmiers, c'est assez étrange… À Sotchi, au bord de la mer noire, le climat est subtropical - c'est-à-dire méditerranéen - la température descend rarement en dessous de zéro. C'est un peu </a:t>
            </a:r>
            <a:r>
              <a:rPr lang="fr-FR" sz="5000" dirty="0" err="1" smtClean="0">
                <a:latin typeface="Arial" pitchFamily="34" charset="0"/>
                <a:cs typeface="Arial" pitchFamily="34" charset="0"/>
              </a:rPr>
              <a:t>commesi</a:t>
            </a:r>
            <a:r>
              <a:rPr lang="fr-FR" sz="5000" dirty="0" smtClean="0">
                <a:latin typeface="Arial" pitchFamily="34" charset="0"/>
                <a:cs typeface="Arial" pitchFamily="34" charset="0"/>
              </a:rPr>
              <a:t> la France avait proposé d’organiser les Jeux en Corse. </a:t>
            </a:r>
            <a:br>
              <a:rPr lang="fr-FR" sz="5000" dirty="0" smtClean="0">
                <a:latin typeface="Arial" pitchFamily="34" charset="0"/>
                <a:cs typeface="Arial" pitchFamily="34" charset="0"/>
              </a:rPr>
            </a:br>
            <a:r>
              <a:rPr lang="fr-FR" sz="5000" dirty="0" smtClean="0">
                <a:latin typeface="Arial" pitchFamily="34" charset="0"/>
                <a:cs typeface="Arial" pitchFamily="34" charset="0"/>
              </a:rPr>
              <a:t>Il y a bien des montagnes autour, mais pas beaucoup de neige. Et la semaine prochaine, un redoux est annoncé… Les compétiteurs de snowboard qui ont essayé leur piste l'ont déjà trouvé trop dangereuse. À cause de la météo trop chaude ces dernières semaines, les bosses n'aurait pas pu être fait correctement.</a:t>
            </a:r>
          </a:p>
          <a:p>
            <a:pPr lvl="1" algn="just">
              <a:buNone/>
            </a:pPr>
            <a:r>
              <a:rPr lang="fr-FR" sz="5000" dirty="0" smtClean="0">
                <a:latin typeface="Arial" pitchFamily="34" charset="0"/>
                <a:cs typeface="Arial" pitchFamily="34" charset="0"/>
              </a:rPr>
              <a:t>	Cela dit, rien n'arrête les Russes, qui ont fabriqué la neige. Ils ont installé 500 canons et surtout, ils ont stockés 14 collines de neige. De la neige de l'hiver dernier, mélangée à de l'artificielle, qu'ils ont conservée sous d'immenses bâches en plastique isolant…</a:t>
            </a:r>
          </a:p>
          <a:p>
            <a:pPr lvl="1" algn="just">
              <a:buNone/>
            </a:pPr>
            <a:r>
              <a:rPr lang="fr-FR" sz="5000" dirty="0" smtClean="0">
                <a:latin typeface="Arial" pitchFamily="34" charset="0"/>
                <a:cs typeface="Arial" pitchFamily="34" charset="0"/>
              </a:rPr>
              <a:t>	Les écologistes parlent d'un désastre pour l'environnement.</a:t>
            </a:r>
          </a:p>
          <a:p>
            <a:pPr lvl="1" algn="just">
              <a:buNone/>
            </a:pPr>
            <a:r>
              <a:rPr lang="fr-FR" sz="5000" dirty="0" smtClean="0">
                <a:latin typeface="Arial" pitchFamily="34" charset="0"/>
                <a:cs typeface="Arial" pitchFamily="34" charset="0"/>
              </a:rPr>
              <a:t>	Tout cela coûte très cher à produire, il faut beaucoup d'énergie et des centaines de camions pour transporter cette neige. Ces jeux auront aussi nécessité la construction d'un aéroport, de 400 kilomètres de routes, 77 ponts et 12 tunnels. Les écologistes parlent là-bas d'un désastre pour l’environnement. » </a:t>
            </a:r>
          </a:p>
          <a:p>
            <a:pPr algn="just">
              <a:buNone/>
            </a:pPr>
            <a:endParaRPr lang="fr-FR" dirty="0" smtClean="0">
              <a:latin typeface="Arial" pitchFamily="34" charset="0"/>
              <a:cs typeface="Arial" pitchFamily="34" charset="0"/>
            </a:endParaRPr>
          </a:p>
          <a:p>
            <a:pPr algn="r">
              <a:buNone/>
            </a:pPr>
            <a:r>
              <a:rPr lang="fr-FR" sz="5600" dirty="0" smtClean="0">
                <a:latin typeface="Arial" pitchFamily="34" charset="0"/>
                <a:cs typeface="Arial" pitchFamily="34" charset="0"/>
              </a:rPr>
              <a:t>www.rtl.fr</a:t>
            </a:r>
          </a:p>
          <a:p>
            <a:pPr algn="just">
              <a:buNone/>
            </a:pPr>
            <a:endParaRPr lang="fr-FR" dirty="0" smtClean="0">
              <a:latin typeface="Arial" pitchFamily="34" charset="0"/>
              <a:cs typeface="Arial" pitchFamily="34" charset="0"/>
            </a:endParaRPr>
          </a:p>
          <a:p>
            <a:pPr algn="just">
              <a:buNone/>
            </a:pPr>
            <a:endParaRPr lang="fr-FR" dirty="0" smtClean="0">
              <a:latin typeface="Arial" pitchFamily="34" charset="0"/>
              <a:cs typeface="Arial" pitchFamily="34" charset="0"/>
            </a:endParaRPr>
          </a:p>
          <a:p>
            <a:pPr algn="just">
              <a:buNone/>
            </a:pPr>
            <a:r>
              <a:rPr lang="fr-FR" dirty="0" smtClean="0"/>
              <a:t/>
            </a:r>
            <a:br>
              <a:rPr lang="fr-FR" dirty="0" smtClean="0"/>
            </a:br>
            <a:r>
              <a:rPr lang="fr-FR" dirty="0" smtClean="0"/>
              <a:t/>
            </a:r>
            <a:br>
              <a:rPr lang="fr-FR" dirty="0" smtClean="0"/>
            </a:br>
            <a:endParaRPr lang="fr-FR" dirty="0" smtClean="0"/>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Réalisation d’un schéma à partir d’une photographie </a:t>
            </a:r>
            <a:endParaRPr lang="fr-FR" dirty="0"/>
          </a:p>
        </p:txBody>
      </p:sp>
      <p:sp>
        <p:nvSpPr>
          <p:cNvPr id="3" name="Espace réservé du contenu 2"/>
          <p:cNvSpPr>
            <a:spLocks noGrp="1"/>
          </p:cNvSpPr>
          <p:nvPr>
            <p:ph idx="1"/>
          </p:nvPr>
        </p:nvSpPr>
        <p:spPr/>
        <p:txBody>
          <a:bodyPr/>
          <a:lstStyle/>
          <a:p>
            <a:pPr>
              <a:buNone/>
            </a:pPr>
            <a:r>
              <a:rPr lang="fr-FR" dirty="0" smtClean="0"/>
              <a:t>Le schéma sera construit au tableau avec la participation des élèves. Ils pourront ensuite le recopier. </a:t>
            </a:r>
          </a:p>
          <a:p>
            <a:pPr>
              <a:buNone/>
            </a:pPr>
            <a:endParaRPr lang="fr-F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39248" y="404664"/>
            <a:ext cx="8925240" cy="595508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Réaliser une légende</a:t>
            </a:r>
            <a:endParaRPr lang="fr-FR" dirty="0"/>
          </a:p>
        </p:txBody>
      </p:sp>
      <p:sp>
        <p:nvSpPr>
          <p:cNvPr id="3" name="Espace réservé du contenu 2"/>
          <p:cNvSpPr>
            <a:spLocks noGrp="1"/>
          </p:cNvSpPr>
          <p:nvPr>
            <p:ph sz="half" idx="1"/>
          </p:nvPr>
        </p:nvSpPr>
        <p:spPr>
          <a:xfrm>
            <a:off x="457200" y="1600200"/>
            <a:ext cx="3898776" cy="4525963"/>
          </a:xfrm>
        </p:spPr>
        <p:txBody>
          <a:bodyPr/>
          <a:lstStyle/>
          <a:p>
            <a:pPr>
              <a:buNone/>
            </a:pPr>
            <a:r>
              <a:rPr lang="fr-FR" dirty="0" smtClean="0"/>
              <a:t>Titre:</a:t>
            </a:r>
          </a:p>
          <a:p>
            <a:pPr>
              <a:buNone/>
            </a:pPr>
            <a:endParaRPr lang="fr-FR" dirty="0" smtClean="0"/>
          </a:p>
          <a:p>
            <a:pPr>
              <a:buNone/>
            </a:pPr>
            <a:r>
              <a:rPr lang="fr-FR" sz="1600" dirty="0" smtClean="0"/>
              <a:t>A. Des éléments naturels favorables au tourisme </a:t>
            </a:r>
            <a:endParaRPr lang="fr-FR" sz="1600" dirty="0"/>
          </a:p>
          <a:p>
            <a:pPr>
              <a:buNone/>
            </a:pPr>
            <a:endParaRPr lang="fr-FR" dirty="0" smtClean="0"/>
          </a:p>
          <a:p>
            <a:pPr>
              <a:buNone/>
            </a:pPr>
            <a:r>
              <a:rPr lang="fr-FR" dirty="0" smtClean="0"/>
              <a:t> </a:t>
            </a:r>
          </a:p>
          <a:p>
            <a:pPr>
              <a:buNone/>
            </a:pPr>
            <a:endParaRPr lang="fr-FR" dirty="0"/>
          </a:p>
          <a:p>
            <a:pPr>
              <a:buNone/>
            </a:pPr>
            <a:endParaRPr lang="fr-FR" dirty="0"/>
          </a:p>
        </p:txBody>
      </p:sp>
      <p:sp>
        <p:nvSpPr>
          <p:cNvPr id="10" name="Rectangle 9"/>
          <p:cNvSpPr/>
          <p:nvPr/>
        </p:nvSpPr>
        <p:spPr>
          <a:xfrm>
            <a:off x="4788024" y="3356992"/>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 name="Rectangle 11"/>
          <p:cNvSpPr/>
          <p:nvPr/>
        </p:nvSpPr>
        <p:spPr>
          <a:xfrm>
            <a:off x="4788024" y="400506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788024" y="4653136"/>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1560" y="3356992"/>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5" name="Rectangle 14"/>
          <p:cNvSpPr/>
          <p:nvPr/>
        </p:nvSpPr>
        <p:spPr>
          <a:xfrm>
            <a:off x="611560" y="400506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6" name="Rectangle 15"/>
          <p:cNvSpPr/>
          <p:nvPr/>
        </p:nvSpPr>
        <p:spPr>
          <a:xfrm>
            <a:off x="611560" y="4653136"/>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7" name="ZoneTexte 16"/>
          <p:cNvSpPr txBox="1"/>
          <p:nvPr/>
        </p:nvSpPr>
        <p:spPr>
          <a:xfrm>
            <a:off x="4692973" y="2636912"/>
            <a:ext cx="3968715" cy="338554"/>
          </a:xfrm>
          <a:prstGeom prst="rect">
            <a:avLst/>
          </a:prstGeom>
          <a:noFill/>
        </p:spPr>
        <p:txBody>
          <a:bodyPr wrap="none" rtlCol="0">
            <a:spAutoFit/>
          </a:bodyPr>
          <a:lstStyle/>
          <a:p>
            <a:r>
              <a:rPr lang="fr-FR" sz="1600" dirty="0" smtClean="0"/>
              <a:t>B. Des aménagements en faveur du tourisme </a:t>
            </a:r>
            <a:endParaRPr lang="fr-FR" sz="1600" dirty="0"/>
          </a:p>
        </p:txBody>
      </p:sp>
      <p:sp>
        <p:nvSpPr>
          <p:cNvPr id="18" name="Ellipse 17"/>
          <p:cNvSpPr/>
          <p:nvPr/>
        </p:nvSpPr>
        <p:spPr>
          <a:xfrm>
            <a:off x="5004048" y="530120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4716016" y="5805264"/>
            <a:ext cx="6480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Correction</a:t>
            </a:r>
            <a:endParaRPr lang="fr-FR" u="sng" dirty="0"/>
          </a:p>
        </p:txBody>
      </p:sp>
      <p:sp>
        <p:nvSpPr>
          <p:cNvPr id="3" name="Espace réservé du contenu 2"/>
          <p:cNvSpPr>
            <a:spLocks noGrp="1"/>
          </p:cNvSpPr>
          <p:nvPr>
            <p:ph sz="half" idx="1"/>
          </p:nvPr>
        </p:nvSpPr>
        <p:spPr>
          <a:xfrm>
            <a:off x="539552" y="1700808"/>
            <a:ext cx="3898776" cy="4525963"/>
          </a:xfrm>
        </p:spPr>
        <p:txBody>
          <a:bodyPr/>
          <a:lstStyle/>
          <a:p>
            <a:pPr>
              <a:buNone/>
            </a:pPr>
            <a:r>
              <a:rPr lang="fr-FR" dirty="0" smtClean="0"/>
              <a:t>Titre: Sotchi, un littoral touristique aménagé </a:t>
            </a:r>
          </a:p>
          <a:p>
            <a:pPr>
              <a:buNone/>
            </a:pPr>
            <a:endParaRPr lang="fr-FR" dirty="0" smtClean="0"/>
          </a:p>
          <a:p>
            <a:pPr>
              <a:buNone/>
            </a:pPr>
            <a:r>
              <a:rPr lang="fr-FR" sz="1600" dirty="0" smtClean="0"/>
              <a:t>A. Des éléments naturels favorables au tourisme </a:t>
            </a:r>
            <a:endParaRPr lang="fr-FR" sz="1600" dirty="0"/>
          </a:p>
          <a:p>
            <a:pPr>
              <a:buNone/>
            </a:pPr>
            <a:endParaRPr lang="fr-FR" dirty="0" smtClean="0"/>
          </a:p>
          <a:p>
            <a:pPr>
              <a:buNone/>
            </a:pPr>
            <a:r>
              <a:rPr lang="fr-FR" dirty="0" smtClean="0"/>
              <a:t> </a:t>
            </a:r>
          </a:p>
          <a:p>
            <a:pPr>
              <a:buNone/>
            </a:pPr>
            <a:endParaRPr lang="fr-FR" dirty="0"/>
          </a:p>
          <a:p>
            <a:pPr>
              <a:buNone/>
            </a:pPr>
            <a:endParaRPr lang="fr-FR" dirty="0"/>
          </a:p>
        </p:txBody>
      </p:sp>
      <p:sp>
        <p:nvSpPr>
          <p:cNvPr id="10" name="Rectangle 9"/>
          <p:cNvSpPr/>
          <p:nvPr/>
        </p:nvSpPr>
        <p:spPr>
          <a:xfrm>
            <a:off x="4788024" y="3356992"/>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 name="Rectangle 11"/>
          <p:cNvSpPr/>
          <p:nvPr/>
        </p:nvSpPr>
        <p:spPr>
          <a:xfrm>
            <a:off x="4788024" y="400506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1560" y="364502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5" name="Rectangle 14"/>
          <p:cNvSpPr/>
          <p:nvPr/>
        </p:nvSpPr>
        <p:spPr>
          <a:xfrm>
            <a:off x="611560" y="4221088"/>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6" name="Rectangle 15"/>
          <p:cNvSpPr/>
          <p:nvPr/>
        </p:nvSpPr>
        <p:spPr>
          <a:xfrm>
            <a:off x="611560" y="4869160"/>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7" name="ZoneTexte 16"/>
          <p:cNvSpPr txBox="1"/>
          <p:nvPr/>
        </p:nvSpPr>
        <p:spPr>
          <a:xfrm>
            <a:off x="4692973" y="2636912"/>
            <a:ext cx="3968715" cy="338554"/>
          </a:xfrm>
          <a:prstGeom prst="rect">
            <a:avLst/>
          </a:prstGeom>
          <a:noFill/>
        </p:spPr>
        <p:txBody>
          <a:bodyPr wrap="none" rtlCol="0">
            <a:spAutoFit/>
          </a:bodyPr>
          <a:lstStyle/>
          <a:p>
            <a:r>
              <a:rPr lang="fr-FR" sz="1600" dirty="0" smtClean="0"/>
              <a:t>B. Des aménagements en faveur du tourisme </a:t>
            </a:r>
            <a:endParaRPr lang="fr-FR" sz="1600" dirty="0"/>
          </a:p>
        </p:txBody>
      </p:sp>
      <p:sp>
        <p:nvSpPr>
          <p:cNvPr id="11" name="ZoneTexte 10"/>
          <p:cNvSpPr txBox="1"/>
          <p:nvPr/>
        </p:nvSpPr>
        <p:spPr>
          <a:xfrm>
            <a:off x="1187624" y="3645024"/>
            <a:ext cx="1460849" cy="369332"/>
          </a:xfrm>
          <a:prstGeom prst="rect">
            <a:avLst/>
          </a:prstGeom>
          <a:noFill/>
        </p:spPr>
        <p:txBody>
          <a:bodyPr wrap="none" rtlCol="0">
            <a:spAutoFit/>
          </a:bodyPr>
          <a:lstStyle/>
          <a:p>
            <a:r>
              <a:rPr lang="fr-FR" dirty="0" smtClean="0"/>
              <a:t>La Mer Noire </a:t>
            </a:r>
            <a:endParaRPr lang="fr-FR" dirty="0"/>
          </a:p>
        </p:txBody>
      </p:sp>
      <p:sp>
        <p:nvSpPr>
          <p:cNvPr id="18" name="ZoneTexte 17"/>
          <p:cNvSpPr txBox="1"/>
          <p:nvPr/>
        </p:nvSpPr>
        <p:spPr>
          <a:xfrm>
            <a:off x="1187624" y="4221088"/>
            <a:ext cx="1006686" cy="369332"/>
          </a:xfrm>
          <a:prstGeom prst="rect">
            <a:avLst/>
          </a:prstGeom>
          <a:noFill/>
        </p:spPr>
        <p:txBody>
          <a:bodyPr wrap="none" rtlCol="0">
            <a:spAutoFit/>
          </a:bodyPr>
          <a:lstStyle/>
          <a:p>
            <a:r>
              <a:rPr lang="fr-FR" dirty="0" smtClean="0"/>
              <a:t>La plage </a:t>
            </a:r>
            <a:endParaRPr lang="fr-FR" dirty="0"/>
          </a:p>
        </p:txBody>
      </p:sp>
      <p:sp>
        <p:nvSpPr>
          <p:cNvPr id="19" name="ZoneTexte 18"/>
          <p:cNvSpPr txBox="1"/>
          <p:nvPr/>
        </p:nvSpPr>
        <p:spPr>
          <a:xfrm>
            <a:off x="1187624" y="4869160"/>
            <a:ext cx="2595647" cy="369332"/>
          </a:xfrm>
          <a:prstGeom prst="rect">
            <a:avLst/>
          </a:prstGeom>
          <a:noFill/>
        </p:spPr>
        <p:txBody>
          <a:bodyPr wrap="none" rtlCol="0">
            <a:spAutoFit/>
          </a:bodyPr>
          <a:lstStyle/>
          <a:p>
            <a:r>
              <a:rPr lang="fr-FR" dirty="0" smtClean="0"/>
              <a:t>Arrière pays montagneux </a:t>
            </a:r>
            <a:endParaRPr lang="fr-FR" dirty="0"/>
          </a:p>
        </p:txBody>
      </p:sp>
      <p:sp>
        <p:nvSpPr>
          <p:cNvPr id="20" name="ZoneTexte 19"/>
          <p:cNvSpPr txBox="1"/>
          <p:nvPr/>
        </p:nvSpPr>
        <p:spPr>
          <a:xfrm>
            <a:off x="5364088" y="3356992"/>
            <a:ext cx="2807179" cy="369332"/>
          </a:xfrm>
          <a:prstGeom prst="rect">
            <a:avLst/>
          </a:prstGeom>
          <a:noFill/>
        </p:spPr>
        <p:txBody>
          <a:bodyPr wrap="none" rtlCol="0">
            <a:spAutoFit/>
          </a:bodyPr>
          <a:lstStyle/>
          <a:p>
            <a:r>
              <a:rPr lang="fr-FR" dirty="0" smtClean="0"/>
              <a:t>Quartiers des </a:t>
            </a:r>
            <a:r>
              <a:rPr lang="fr-FR" dirty="0"/>
              <a:t>g</a:t>
            </a:r>
            <a:r>
              <a:rPr lang="fr-FR" dirty="0" smtClean="0"/>
              <a:t>rands hôtels </a:t>
            </a:r>
            <a:endParaRPr lang="fr-FR" dirty="0"/>
          </a:p>
        </p:txBody>
      </p:sp>
      <p:sp>
        <p:nvSpPr>
          <p:cNvPr id="21" name="ZoneTexte 20"/>
          <p:cNvSpPr txBox="1"/>
          <p:nvPr/>
        </p:nvSpPr>
        <p:spPr>
          <a:xfrm>
            <a:off x="5364088" y="4005064"/>
            <a:ext cx="1686359" cy="369332"/>
          </a:xfrm>
          <a:prstGeom prst="rect">
            <a:avLst/>
          </a:prstGeom>
          <a:noFill/>
        </p:spPr>
        <p:txBody>
          <a:bodyPr wrap="none" rtlCol="0">
            <a:spAutoFit/>
          </a:bodyPr>
          <a:lstStyle/>
          <a:p>
            <a:r>
              <a:rPr lang="fr-FR" dirty="0" smtClean="0"/>
              <a:t>Parc olympique </a:t>
            </a:r>
            <a:endParaRPr lang="fr-FR" dirty="0"/>
          </a:p>
        </p:txBody>
      </p:sp>
      <p:sp>
        <p:nvSpPr>
          <p:cNvPr id="23" name="ZoneTexte 22"/>
          <p:cNvSpPr txBox="1"/>
          <p:nvPr/>
        </p:nvSpPr>
        <p:spPr>
          <a:xfrm>
            <a:off x="5436096" y="4653136"/>
            <a:ext cx="630494" cy="369332"/>
          </a:xfrm>
          <a:prstGeom prst="rect">
            <a:avLst/>
          </a:prstGeom>
          <a:noFill/>
        </p:spPr>
        <p:txBody>
          <a:bodyPr wrap="none" rtlCol="0">
            <a:spAutoFit/>
          </a:bodyPr>
          <a:lstStyle/>
          <a:p>
            <a:r>
              <a:rPr lang="fr-FR" dirty="0" smtClean="0"/>
              <a:t>Port </a:t>
            </a:r>
            <a:endParaRPr lang="fr-FR" dirty="0"/>
          </a:p>
        </p:txBody>
      </p:sp>
      <p:cxnSp>
        <p:nvCxnSpPr>
          <p:cNvPr id="31" name="Connecteur droit 30"/>
          <p:cNvCxnSpPr/>
          <p:nvPr/>
        </p:nvCxnSpPr>
        <p:spPr>
          <a:xfrm>
            <a:off x="4644008" y="5373216"/>
            <a:ext cx="504000" cy="0"/>
          </a:xfrm>
          <a:prstGeom prst="line">
            <a:avLst/>
          </a:prstGeom>
          <a:ln/>
        </p:spPr>
        <p:style>
          <a:lnRef idx="1">
            <a:schemeClr val="dk1"/>
          </a:lnRef>
          <a:fillRef idx="0">
            <a:schemeClr val="dk1"/>
          </a:fillRef>
          <a:effectRef idx="0">
            <a:schemeClr val="dk1"/>
          </a:effectRef>
          <a:fontRef idx="minor">
            <a:schemeClr val="tx1"/>
          </a:fontRef>
        </p:style>
      </p:cxnSp>
      <p:sp>
        <p:nvSpPr>
          <p:cNvPr id="33" name="ZoneTexte 32"/>
          <p:cNvSpPr txBox="1"/>
          <p:nvPr/>
        </p:nvSpPr>
        <p:spPr>
          <a:xfrm>
            <a:off x="5436096" y="5157192"/>
            <a:ext cx="1198918" cy="369332"/>
          </a:xfrm>
          <a:prstGeom prst="rect">
            <a:avLst/>
          </a:prstGeom>
          <a:noFill/>
        </p:spPr>
        <p:txBody>
          <a:bodyPr wrap="none" rtlCol="0">
            <a:spAutoFit/>
          </a:bodyPr>
          <a:lstStyle/>
          <a:p>
            <a:r>
              <a:rPr lang="fr-FR" dirty="0" smtClean="0"/>
              <a:t>Autoroute </a:t>
            </a:r>
            <a:endParaRPr lang="fr-FR" dirty="0"/>
          </a:p>
        </p:txBody>
      </p:sp>
      <p:sp>
        <p:nvSpPr>
          <p:cNvPr id="34" name="Ellipse 33"/>
          <p:cNvSpPr/>
          <p:nvPr/>
        </p:nvSpPr>
        <p:spPr>
          <a:xfrm>
            <a:off x="4932040" y="472514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11560" y="5589240"/>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24" name="ZoneTexte 23"/>
          <p:cNvSpPr txBox="1"/>
          <p:nvPr/>
        </p:nvSpPr>
        <p:spPr>
          <a:xfrm>
            <a:off x="1259632" y="5589240"/>
            <a:ext cx="880562" cy="369332"/>
          </a:xfrm>
          <a:prstGeom prst="rect">
            <a:avLst/>
          </a:prstGeom>
          <a:noFill/>
        </p:spPr>
        <p:txBody>
          <a:bodyPr wrap="none" rtlCol="0">
            <a:spAutoFit/>
          </a:bodyPr>
          <a:lstStyle/>
          <a:p>
            <a:r>
              <a:rPr lang="fr-FR" dirty="0" smtClean="0"/>
              <a:t>Rivière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79512" y="260648"/>
            <a:ext cx="8856984" cy="1752600"/>
          </a:xfrm>
        </p:spPr>
        <p:txBody>
          <a:bodyPr>
            <a:noAutofit/>
          </a:bodyPr>
          <a:lstStyle/>
          <a:p>
            <a:pPr algn="l"/>
            <a:r>
              <a:rPr lang="fr-FR" sz="2800" dirty="0" smtClean="0">
                <a:solidFill>
                  <a:srgbClr val="0070C0"/>
                </a:solidFill>
              </a:rPr>
              <a:t> 50% de la population mondiale vit à moins de 50km des côtes, cette concentration des Hommes et des activités sur les littoraux (=zone de contact entre la terre et la mer) est appelée la littoralisation.</a:t>
            </a:r>
          </a:p>
          <a:p>
            <a:pPr algn="l"/>
            <a:r>
              <a:rPr lang="fr-FR" sz="2800" dirty="0" smtClean="0">
                <a:solidFill>
                  <a:srgbClr val="0070C0"/>
                </a:solidFill>
              </a:rPr>
              <a:t>Les littoraux sont la première destination touristique du monde. Pour favoriser le tourisme, des aménagements sont mis en place autour de ces littoraux et ont transformé le paysage. Des petits villages de pêcheurs sont ainsi devenus des stations balnéaires (=ville touristique située sur un littoral) fréquentées. Cet aménagement des littoraux peut aussi avoir des conséquences néfastes, comme l’expropriation abusive des habitants ou la dégradation de l’environnement.  </a:t>
            </a:r>
            <a:endParaRPr lang="fr-FR" sz="2800" dirty="0">
              <a:solidFill>
                <a:srgbClr val="0070C0"/>
              </a:solidFill>
            </a:endParaRPr>
          </a:p>
        </p:txBody>
      </p:sp>
      <p:sp>
        <p:nvSpPr>
          <p:cNvPr id="7" name="Rectangle 6"/>
          <p:cNvSpPr/>
          <p:nvPr/>
        </p:nvSpPr>
        <p:spPr>
          <a:xfrm>
            <a:off x="107504" y="260648"/>
            <a:ext cx="8928992" cy="5976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normAutofit fontScale="90000"/>
          </a:bodyPr>
          <a:lstStyle/>
          <a:p>
            <a:r>
              <a:rPr lang="fr-FR" b="1" u="sng" dirty="0" smtClean="0">
                <a:solidFill>
                  <a:srgbClr val="FF0000"/>
                </a:solidFill>
              </a:rPr>
              <a:t>II-Habiter le littoral industrialo-portuaire de Shanghai en Chine: comment et pourquoi a-t-il été transformé ?(1h30)</a:t>
            </a:r>
            <a:endParaRPr lang="fr-FR" b="1" u="sng" dirty="0">
              <a:solidFill>
                <a:srgbClr val="FF0000"/>
              </a:solidFill>
            </a:endParaRPr>
          </a:p>
        </p:txBody>
      </p:sp>
      <p:sp>
        <p:nvSpPr>
          <p:cNvPr id="3" name="Espace réservé du contenu 2"/>
          <p:cNvSpPr>
            <a:spLocks noGrp="1"/>
          </p:cNvSpPr>
          <p:nvPr>
            <p:ph idx="1"/>
          </p:nvPr>
        </p:nvSpPr>
        <p:spPr/>
        <p:txBody>
          <a:bodyPr/>
          <a:lstStyle/>
          <a:p>
            <a:endParaRPr lang="fr-FR" dirty="0" smtClean="0"/>
          </a:p>
          <a:p>
            <a:endParaRPr lang="fr-FR" dirty="0" smtClean="0"/>
          </a:p>
          <a:p>
            <a:r>
              <a:rPr lang="fr-FR" dirty="0" smtClean="0"/>
              <a:t>A partir de l’étude de cas proposée par le manuel Belin p.238-239</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1143000"/>
          </a:xfrm>
        </p:spPr>
        <p:txBody>
          <a:bodyPr>
            <a:normAutofit fontScale="90000"/>
          </a:bodyPr>
          <a:lstStyle/>
          <a:p>
            <a:r>
              <a:rPr lang="fr-FR" dirty="0" smtClean="0">
                <a:solidFill>
                  <a:srgbClr val="00B050"/>
                </a:solidFill>
              </a:rPr>
              <a:t>Comment les populations ont-elles aménagé les littoraux pour y habiter ? </a:t>
            </a:r>
            <a:endParaRPr lang="fr-FR" dirty="0">
              <a:solidFill>
                <a:srgbClr val="00B050"/>
              </a:solidFill>
            </a:endParaRP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(dialogué)</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9 milliards de tonnes de marchandises sont transportées chaque année sur les mers. La voie maritime est le premier mode de transport. </a:t>
            </a:r>
          </a:p>
          <a:p>
            <a:pPr>
              <a:buNone/>
            </a:pPr>
            <a:r>
              <a:rPr lang="fr-FR" dirty="0" smtClean="0"/>
              <a:t>Pour leur montrer l’ampleur de ces transports maritime, je vais leur montrer un graphique comparant le tonnage du trafic maritime annuel à la pyramide de Khéops que nous avons vu dans le chapitre précédant.</a:t>
            </a:r>
          </a:p>
          <a:p>
            <a:pPr>
              <a:buNone/>
            </a:pPr>
            <a:r>
              <a:rPr lang="fr-FR" dirty="0" smtClean="0"/>
              <a:t>Avec l’augmentation des échanges de marchandises à travers le monde, les ports ont eu être aménagés par les Hommes.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9634" name="Picture 2"/>
          <p:cNvPicPr>
            <a:picLocks noGrp="1" noChangeAspect="1" noChangeArrowheads="1"/>
          </p:cNvPicPr>
          <p:nvPr>
            <p:ph idx="1"/>
          </p:nvPr>
        </p:nvPicPr>
        <p:blipFill>
          <a:blip r:embed="rId2" cstate="print"/>
          <a:srcRect/>
          <a:stretch>
            <a:fillRect/>
          </a:stretch>
        </p:blipFill>
        <p:spPr bwMode="auto">
          <a:xfrm>
            <a:off x="535766" y="1600200"/>
            <a:ext cx="8072467"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3" cstate="print"/>
          <a:srcRect/>
          <a:stretch>
            <a:fillRect/>
          </a:stretch>
        </p:blipFill>
        <p:spPr bwMode="auto">
          <a:xfrm>
            <a:off x="899592" y="0"/>
            <a:ext cx="7056783" cy="677654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 </a:t>
            </a:r>
            <a:r>
              <a:rPr lang="fr-FR" dirty="0" err="1" smtClean="0"/>
              <a:t>Labarthe</a:t>
            </a:r>
            <a:r>
              <a:rPr lang="fr-FR" dirty="0" smtClean="0"/>
              <a:t>-sur-</a:t>
            </a:r>
            <a:r>
              <a:rPr lang="fr-FR" dirty="0" err="1" smtClean="0"/>
              <a:t>Lèze</a:t>
            </a:r>
            <a:r>
              <a:rPr lang="fr-FR" dirty="0" smtClean="0"/>
              <a:t> vers Shanghai</a:t>
            </a:r>
            <a:endParaRPr lang="fr-FR"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467544" y="1412776"/>
            <a:ext cx="8229600" cy="3749133"/>
          </a:xfrm>
          <a:prstGeom prst="rect">
            <a:avLst/>
          </a:prstGeom>
          <a:noFill/>
          <a:ln w="9525">
            <a:noFill/>
            <a:miter lim="800000"/>
            <a:headEnd/>
            <a:tailEnd/>
          </a:ln>
        </p:spPr>
      </p:pic>
      <p:sp>
        <p:nvSpPr>
          <p:cNvPr id="7" name="ZoneTexte 6"/>
          <p:cNvSpPr txBox="1"/>
          <p:nvPr/>
        </p:nvSpPr>
        <p:spPr>
          <a:xfrm>
            <a:off x="3203848" y="5301208"/>
            <a:ext cx="2949654" cy="646331"/>
          </a:xfrm>
          <a:prstGeom prst="rect">
            <a:avLst/>
          </a:prstGeom>
          <a:noFill/>
        </p:spPr>
        <p:txBody>
          <a:bodyPr wrap="none" rtlCol="0">
            <a:spAutoFit/>
          </a:bodyPr>
          <a:lstStyle/>
          <a:p>
            <a:pPr algn="ctr"/>
            <a:r>
              <a:rPr lang="fr-FR" dirty="0" smtClean="0"/>
              <a:t>14 heures d’avion </a:t>
            </a:r>
          </a:p>
          <a:p>
            <a:pPr algn="ctr"/>
            <a:r>
              <a:rPr lang="fr-FR" dirty="0" smtClean="0"/>
              <a:t>8 heures de décalage horaire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1228959" y="1600200"/>
            <a:ext cx="6686082"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229600" cy="1143000"/>
          </a:xfrm>
        </p:spPr>
        <p:txBody>
          <a:bodyPr>
            <a:normAutofit/>
          </a:bodyPr>
          <a:lstStyle/>
          <a:p>
            <a:r>
              <a:rPr lang="fr-FR" sz="3200" dirty="0" smtClean="0"/>
              <a:t>1. Situe et décris le port de </a:t>
            </a:r>
            <a:r>
              <a:rPr lang="fr-FR" sz="3200" dirty="0" err="1" smtClean="0"/>
              <a:t>Yangshan</a:t>
            </a:r>
            <a:r>
              <a:rPr lang="fr-FR" sz="3200" dirty="0" smtClean="0"/>
              <a:t>. </a:t>
            </a:r>
            <a:r>
              <a:rPr lang="fr-FR" sz="3200" dirty="0" smtClean="0"/>
              <a:t>(</a:t>
            </a:r>
            <a:r>
              <a:rPr lang="fr-FR" sz="3200" dirty="0" smtClean="0"/>
              <a:t>docs 1 et 3) </a:t>
            </a:r>
            <a:endParaRPr lang="fr-FR" sz="3200" dirty="0"/>
          </a:p>
        </p:txBody>
      </p:sp>
      <p:sp>
        <p:nvSpPr>
          <p:cNvPr id="3" name="Espace réservé du contenu 2"/>
          <p:cNvSpPr>
            <a:spLocks noGrp="1"/>
          </p:cNvSpPr>
          <p:nvPr>
            <p:ph idx="1"/>
          </p:nvPr>
        </p:nvSpPr>
        <p:spPr/>
        <p:txBody>
          <a:bodyPr>
            <a:normAutofit/>
          </a:bodyPr>
          <a:lstStyle/>
          <a:p>
            <a:pPr marL="514350" indent="-514350">
              <a:buNone/>
            </a:pPr>
            <a:endParaRPr lang="fr-FR" dirty="0" smtClean="0"/>
          </a:p>
          <a:p>
            <a:pPr marL="514350" indent="-514350">
              <a:buNone/>
            </a:pPr>
            <a:endParaRPr lang="fr-FR" dirty="0"/>
          </a:p>
        </p:txBody>
      </p:sp>
      <p:pic>
        <p:nvPicPr>
          <p:cNvPr id="2050" name="Picture 2" descr="C:\Users\Johanna\AppData\Roaming\Skype\johannathenardier\media_messaging\media_cache_v3\^510A72E733A243446074C7166C1043F4A1F2CE8AC695660745^pimgpsh_fullsize_distr.jpg"/>
          <p:cNvPicPr>
            <a:picLocks noChangeAspect="1" noChangeArrowheads="1"/>
          </p:cNvPicPr>
          <p:nvPr/>
        </p:nvPicPr>
        <p:blipFill>
          <a:blip r:embed="rId3" cstate="print"/>
          <a:srcRect/>
          <a:stretch>
            <a:fillRect/>
          </a:stretch>
        </p:blipFill>
        <p:spPr bwMode="auto">
          <a:xfrm>
            <a:off x="0" y="980728"/>
            <a:ext cx="6450470" cy="3461752"/>
          </a:xfrm>
          <a:prstGeom prst="rect">
            <a:avLst/>
          </a:prstGeom>
          <a:noFill/>
        </p:spPr>
      </p:pic>
      <p:pic>
        <p:nvPicPr>
          <p:cNvPr id="2051" name="Picture 3" descr="C:\Users\Johanna\AppData\Roaming\Skype\johannathenardier\media_messaging\media_cache_v3\^CC874A4D133626A59E3878261A1518A9758FA12A1FA0860280^pimgpsh_fullsize_distr.jpg"/>
          <p:cNvPicPr>
            <a:picLocks noChangeAspect="1" noChangeArrowheads="1"/>
          </p:cNvPicPr>
          <p:nvPr/>
        </p:nvPicPr>
        <p:blipFill>
          <a:blip r:embed="rId4" cstate="print"/>
          <a:srcRect/>
          <a:stretch>
            <a:fillRect/>
          </a:stretch>
        </p:blipFill>
        <p:spPr bwMode="auto">
          <a:xfrm>
            <a:off x="2483768" y="3717032"/>
            <a:ext cx="6660232" cy="296380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noAutofit/>
          </a:bodyPr>
          <a:lstStyle/>
          <a:p>
            <a:r>
              <a:rPr lang="fr-FR" sz="3200" dirty="0" smtClean="0"/>
              <a:t>2. Quelles sont les activités installées sur le littoral ? Localise sites portuaires successifs. Comment peux-tu expliquer ce déplacement ? (doc 3) </a:t>
            </a:r>
            <a:endParaRPr lang="fr-FR" sz="3200" dirty="0"/>
          </a:p>
        </p:txBody>
      </p:sp>
      <p:sp>
        <p:nvSpPr>
          <p:cNvPr id="3" name="Espace réservé du contenu 2"/>
          <p:cNvSpPr>
            <a:spLocks noGrp="1"/>
          </p:cNvSpPr>
          <p:nvPr>
            <p:ph idx="1"/>
          </p:nvPr>
        </p:nvSpPr>
        <p:spPr/>
        <p:txBody>
          <a:bodyPr>
            <a:normAutofit/>
          </a:bodyPr>
          <a:lstStyle/>
          <a:p>
            <a:endParaRPr lang="fr-FR" dirty="0" smtClean="0"/>
          </a:p>
          <a:p>
            <a:endParaRPr lang="fr-FR" dirty="0"/>
          </a:p>
        </p:txBody>
      </p:sp>
      <p:pic>
        <p:nvPicPr>
          <p:cNvPr id="3074" name="Picture 2" descr="C:\Users\Johanna\AppData\Roaming\Skype\johannathenardier\media_messaging\media_cache_v3\^CC874A4D133626A59E3878261A1518A9758FA12A1FA0860280^pimgpsh_fullsize_distr.jpg"/>
          <p:cNvPicPr>
            <a:picLocks noChangeAspect="1" noChangeArrowheads="1"/>
          </p:cNvPicPr>
          <p:nvPr/>
        </p:nvPicPr>
        <p:blipFill>
          <a:blip r:embed="rId3" cstate="print"/>
          <a:srcRect/>
          <a:stretch>
            <a:fillRect/>
          </a:stretch>
        </p:blipFill>
        <p:spPr bwMode="auto">
          <a:xfrm>
            <a:off x="0" y="2524984"/>
            <a:ext cx="9144000" cy="406908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72816"/>
            <a:ext cx="8229600" cy="1143000"/>
          </a:xfrm>
        </p:spPr>
        <p:txBody>
          <a:bodyPr>
            <a:normAutofit fontScale="90000"/>
          </a:bodyPr>
          <a:lstStyle/>
          <a:p>
            <a:r>
              <a:rPr lang="fr-FR" sz="3600" dirty="0" smtClean="0"/>
              <a:t>3. Qu’a changé le port de </a:t>
            </a:r>
            <a:r>
              <a:rPr lang="fr-FR" sz="3600" dirty="0" err="1" smtClean="0"/>
              <a:t>Yangshan</a:t>
            </a:r>
            <a:r>
              <a:rPr lang="fr-FR" sz="3600" dirty="0" smtClean="0"/>
              <a:t> par rapport à l’ancien port de Shanghai, selon le capitaine ? Combien de conteneurs passent chaque année à </a:t>
            </a:r>
            <a:r>
              <a:rPr lang="fr-FR" sz="3600" dirty="0" err="1" smtClean="0"/>
              <a:t>Yangshan</a:t>
            </a:r>
            <a:r>
              <a:rPr lang="fr-FR" sz="3600" dirty="0" smtClean="0"/>
              <a:t> ? </a:t>
            </a:r>
            <a:endParaRPr lang="fr-FR" sz="3600" dirty="0"/>
          </a:p>
        </p:txBody>
      </p:sp>
      <p:sp>
        <p:nvSpPr>
          <p:cNvPr id="3" name="Espace réservé du contenu 2"/>
          <p:cNvSpPr>
            <a:spLocks noGrp="1"/>
          </p:cNvSpPr>
          <p:nvPr>
            <p:ph idx="1"/>
          </p:nvPr>
        </p:nvSpPr>
        <p:spPr>
          <a:xfrm>
            <a:off x="467544" y="692696"/>
            <a:ext cx="8229600" cy="5390059"/>
          </a:xfrm>
        </p:spPr>
        <p:txBody>
          <a:bodyPr/>
          <a:lstStyle/>
          <a:p>
            <a:endParaRPr lang="fr-FR" dirty="0" smtClean="0"/>
          </a:p>
          <a:p>
            <a:endParaRPr lang="fr-FR" dirty="0" smtClean="0"/>
          </a:p>
          <a:p>
            <a:endParaRPr lang="fr-FR" dirty="0" smtClean="0"/>
          </a:p>
          <a:p>
            <a:endParaRPr lang="fr-FR" dirty="0" smtClean="0"/>
          </a:p>
          <a:p>
            <a:endParaRPr lang="fr-FR" dirty="0" smtClean="0"/>
          </a:p>
          <a:p>
            <a:r>
              <a:rPr lang="fr-FR" dirty="0" smtClean="0"/>
              <a:t>Lien de la vidéo: https://www.youtube.com/watch?v=30VUYh5VHpc</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smtClean="0"/>
              <a:t>4. Où Lingang est-elle située ? Pourquoi cette nouvelle ville a-t-elle été construite? (documents 3 et 4) </a:t>
            </a:r>
            <a:endParaRPr lang="fr-FR" sz="3200" dirty="0"/>
          </a:p>
        </p:txBody>
      </p:sp>
      <p:sp>
        <p:nvSpPr>
          <p:cNvPr id="3" name="Espace réservé du contenu 2"/>
          <p:cNvSpPr>
            <a:spLocks noGrp="1"/>
          </p:cNvSpPr>
          <p:nvPr>
            <p:ph sz="half" idx="1"/>
          </p:nvPr>
        </p:nvSpPr>
        <p:spPr>
          <a:xfrm>
            <a:off x="457200" y="1600200"/>
            <a:ext cx="7931224" cy="4525963"/>
          </a:xfrm>
        </p:spPr>
        <p:txBody>
          <a:bodyPr>
            <a:normAutofit/>
          </a:bodyPr>
          <a:lstStyle/>
          <a:p>
            <a:pPr>
              <a:buNone/>
            </a:pPr>
            <a:r>
              <a:rPr lang="fr-FR" b="1" u="sng" dirty="0" smtClean="0"/>
              <a:t>Les ambitions de </a:t>
            </a:r>
            <a:r>
              <a:rPr lang="fr-FR" b="1" u="sng" dirty="0" err="1" smtClean="0"/>
              <a:t>Lingang</a:t>
            </a:r>
            <a:endParaRPr lang="fr-FR" b="1" u="sng" dirty="0" smtClean="0"/>
          </a:p>
          <a:p>
            <a:pPr>
              <a:buNone/>
            </a:pPr>
            <a:r>
              <a:rPr lang="fr-FR" sz="1900" dirty="0" smtClean="0"/>
              <a:t>« </a:t>
            </a:r>
            <a:r>
              <a:rPr lang="fr-FR" sz="1900" dirty="0" err="1" smtClean="0"/>
              <a:t>Lingang</a:t>
            </a:r>
            <a:r>
              <a:rPr lang="fr-FR" sz="1900" dirty="0" smtClean="0"/>
              <a:t> est une ville nouvelle bâtie en partie sur le principe de l’urbanisme durable. Située sur une portion de littoral entre des zones protégées et face à une immense ferme éolienne, elle a pour but de déconcentrer les activités du centre-ville. Mais </a:t>
            </a:r>
            <a:r>
              <a:rPr lang="fr-FR" sz="1900" dirty="0" err="1" smtClean="0"/>
              <a:t>Lingang</a:t>
            </a:r>
            <a:r>
              <a:rPr lang="fr-FR" sz="1900" dirty="0" smtClean="0"/>
              <a:t> est pour l’instant largement une ville fantôme qui compte très peu d’habitants. »</a:t>
            </a:r>
          </a:p>
          <a:p>
            <a:pPr algn="r">
              <a:buNone/>
            </a:pPr>
            <a:r>
              <a:rPr lang="fr-FR" sz="1900" dirty="0" smtClean="0"/>
              <a:t>Thierry </a:t>
            </a:r>
            <a:r>
              <a:rPr lang="fr-FR" sz="1900" dirty="0" err="1" smtClean="0"/>
              <a:t>Sanjuan</a:t>
            </a:r>
            <a:r>
              <a:rPr lang="fr-FR" sz="1900" dirty="0" smtClean="0"/>
              <a:t>, </a:t>
            </a:r>
            <a:r>
              <a:rPr lang="fr-FR" sz="1900" i="1" dirty="0" smtClean="0"/>
              <a:t>Atlas de Shanghai</a:t>
            </a:r>
            <a:r>
              <a:rPr lang="fr-FR" sz="1900" dirty="0" smtClean="0"/>
              <a:t>, </a:t>
            </a:r>
            <a:r>
              <a:rPr lang="fr-FR" dirty="0" smtClean="0"/>
              <a:t>2009</a:t>
            </a:r>
          </a:p>
        </p:txBody>
      </p:sp>
      <p:pic>
        <p:nvPicPr>
          <p:cNvPr id="1026" name="Picture 2" descr="C:\Users\Johanna\AppData\Roaming\Skype\johannathenardier\media_messaging\media_cache_v3\^CC874A4D133626A59E3878261A1518A9758FA12A1FA0860280^pimgpsh_fullsize_distr.jpg"/>
          <p:cNvPicPr>
            <a:picLocks noGrp="1" noChangeAspect="1" noChangeArrowheads="1"/>
          </p:cNvPicPr>
          <p:nvPr>
            <p:ph sz="half" idx="2"/>
          </p:nvPr>
        </p:nvPicPr>
        <p:blipFill>
          <a:blip r:embed="rId3" cstate="print"/>
          <a:srcRect/>
          <a:stretch>
            <a:fillRect/>
          </a:stretch>
        </p:blipFill>
        <p:spPr bwMode="auto">
          <a:xfrm>
            <a:off x="1691680" y="4293096"/>
            <a:ext cx="5315426" cy="236536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5. Quelles sont les conséquences environnementales et humaines de l’aménagement de ce port ? (document 2)</a:t>
            </a:r>
            <a:br>
              <a:rPr lang="fr-FR" sz="3200" dirty="0" smtClean="0"/>
            </a:br>
            <a:endParaRPr lang="fr-FR" sz="3200"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Les hommes sont rares dans ce monde robotisé. L’ensemble des installations portuaires compte un millier de travailleurs tout au plus. Certains apparaissent de loin en loin dans leur combinaison ora</a:t>
            </a:r>
            <a:r>
              <a:rPr lang="fr-FR" dirty="0" smtClean="0"/>
              <a:t>nge. Tout apparaît automatiquement, millimétré, informatisé. Un bus de touristes chinois s’arrête. Les passagers descendent. La visite du grand port a pour objectif d’attiser leur fierté d’appartenir au vaste empire chinois… Mais cette fierté a un coût financier (5 milliards d’euros de travaux) et surtout environnemental. L’archipel des </a:t>
            </a:r>
            <a:r>
              <a:rPr lang="fr-FR" dirty="0" err="1" smtClean="0"/>
              <a:t>Yangshan</a:t>
            </a:r>
            <a:r>
              <a:rPr lang="fr-FR" dirty="0" smtClean="0"/>
              <a:t> a été bétonné, des hectares de terre ont été gagnés sur la mer, des collines aplanies pour faire </a:t>
            </a:r>
            <a:r>
              <a:rPr lang="fr-FR" dirty="0" err="1" smtClean="0"/>
              <a:t>palce</a:t>
            </a:r>
            <a:r>
              <a:rPr lang="fr-FR" dirty="0" smtClean="0"/>
              <a:t> aux installations. Sans parler du coût humain: un village de 2000 pêcheurs a été « déménagé ». </a:t>
            </a:r>
          </a:p>
          <a:p>
            <a:pPr>
              <a:buNone/>
            </a:pPr>
            <a:endParaRPr lang="fr-FR" dirty="0" smtClean="0"/>
          </a:p>
          <a:p>
            <a:pPr algn="r">
              <a:buNone/>
            </a:pPr>
            <a:r>
              <a:rPr lang="fr-FR" dirty="0" smtClean="0"/>
              <a:t>D’après Caroline </a:t>
            </a:r>
            <a:r>
              <a:rPr lang="fr-FR" dirty="0" err="1" smtClean="0"/>
              <a:t>Puel</a:t>
            </a:r>
            <a:r>
              <a:rPr lang="fr-FR" dirty="0" smtClean="0"/>
              <a:t>, « Le plus grand port de la planète », </a:t>
            </a:r>
            <a:r>
              <a:rPr lang="fr-FR" i="1" dirty="0" smtClean="0"/>
              <a:t>Le Point</a:t>
            </a:r>
            <a:r>
              <a:rPr lang="fr-FR" dirty="0" smtClean="0"/>
              <a:t>, 15 décembre 2011</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ce chapitre, je vais apprendre à </a:t>
            </a:r>
            <a:endParaRPr lang="fr-FR" dirty="0"/>
          </a:p>
        </p:txBody>
      </p:sp>
      <p:sp>
        <p:nvSpPr>
          <p:cNvPr id="3" name="Espace réservé du contenu 2"/>
          <p:cNvSpPr>
            <a:spLocks noGrp="1"/>
          </p:cNvSpPr>
          <p:nvPr>
            <p:ph idx="1"/>
          </p:nvPr>
        </p:nvSpPr>
        <p:spPr/>
        <p:txBody>
          <a:bodyPr/>
          <a:lstStyle/>
          <a:p>
            <a:r>
              <a:rPr lang="fr-FR" dirty="0" smtClean="0"/>
              <a:t>Me poser des questions et formuler des hypothèses </a:t>
            </a:r>
          </a:p>
          <a:p>
            <a:r>
              <a:rPr lang="fr-FR" dirty="0" smtClean="0"/>
              <a:t>Comprendre et analyser un document</a:t>
            </a:r>
          </a:p>
          <a:p>
            <a:r>
              <a:rPr lang="fr-FR" dirty="0" smtClean="0"/>
              <a:t>Réaliser un schéma </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Autofit/>
          </a:bodyPr>
          <a:lstStyle/>
          <a:p>
            <a:r>
              <a:rPr lang="fr-FR" sz="3200" dirty="0" smtClean="0"/>
              <a:t>6. Décris les conditions de vie des « </a:t>
            </a:r>
            <a:r>
              <a:rPr lang="fr-FR" sz="3200" dirty="0" err="1" smtClean="0"/>
              <a:t>mingongs</a:t>
            </a:r>
            <a:r>
              <a:rPr lang="fr-FR" sz="3200" dirty="0" smtClean="0"/>
              <a:t> ». Selon toi,  pourquoi se sont-ils installés dans les conteneurs du port ? </a:t>
            </a:r>
            <a:endParaRPr lang="fr-FR" sz="32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92779" y="2133600"/>
            <a:ext cx="6034618" cy="4525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Réaliser une trace écrite en cours dialogué à partir des mots importants</a:t>
            </a:r>
            <a:endParaRPr lang="fr-FR" dirty="0"/>
          </a:p>
        </p:txBody>
      </p:sp>
      <p:sp>
        <p:nvSpPr>
          <p:cNvPr id="3" name="Espace réservé du contenu 2"/>
          <p:cNvSpPr>
            <a:spLocks noGrp="1"/>
          </p:cNvSpPr>
          <p:nvPr>
            <p:ph idx="1"/>
          </p:nvPr>
        </p:nvSpPr>
        <p:spPr/>
        <p:txBody>
          <a:bodyPr/>
          <a:lstStyle/>
          <a:p>
            <a:pPr>
              <a:buNone/>
            </a:pPr>
            <a:r>
              <a:rPr lang="fr-FR" dirty="0" smtClean="0"/>
              <a:t>Exemple: Littoralisation – trafic maritime - littoraux industrialo-portuaires – aménagement – porte-conteneurs </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ln>
            <a:solidFill>
              <a:schemeClr val="accent1"/>
            </a:solidFill>
          </a:ln>
        </p:spPr>
        <p:txBody>
          <a:bodyPr>
            <a:normAutofit/>
          </a:bodyPr>
          <a:lstStyle/>
          <a:p>
            <a:pPr>
              <a:buNone/>
            </a:pPr>
            <a:r>
              <a:rPr lang="fr-FR" dirty="0" smtClean="0">
                <a:solidFill>
                  <a:srgbClr val="0070C0"/>
                </a:solidFill>
              </a:rPr>
              <a:t>	</a:t>
            </a:r>
          </a:p>
          <a:p>
            <a:pPr>
              <a:buNone/>
            </a:pPr>
            <a:r>
              <a:rPr lang="fr-FR" sz="2800" dirty="0" smtClean="0">
                <a:solidFill>
                  <a:srgbClr val="0070C0"/>
                </a:solidFill>
              </a:rPr>
              <a:t>	La littoralisation s’explique en partie par l’importance du trafic maritime (90% des marchandises sont transportées par la mer). Cela a entraîné le développement de littoraux industrialo-portuaires (=littoraux dominés par des ports et des activités industrielles). Ces aménagements sont parfois très vastes pour pouvoir accueillir les porte-conteneurs. </a:t>
            </a:r>
          </a:p>
        </p:txBody>
      </p:sp>
      <p:sp>
        <p:nvSpPr>
          <p:cNvPr id="4" name="Rectangle 3"/>
          <p:cNvSpPr/>
          <p:nvPr/>
        </p:nvSpPr>
        <p:spPr>
          <a:xfrm>
            <a:off x="611560" y="1988840"/>
            <a:ext cx="7848872" cy="324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solidFill>
                  <a:srgbClr val="FF0000"/>
                </a:solidFill>
              </a:rPr>
              <a:t>III- Mise en perspective et changement d’échelle</a:t>
            </a:r>
            <a:endParaRPr lang="fr-FR" b="1" u="sng" dirty="0">
              <a:solidFill>
                <a:srgbClr val="FF0000"/>
              </a:solidFill>
            </a:endParaRPr>
          </a:p>
        </p:txBody>
      </p:sp>
      <p:sp>
        <p:nvSpPr>
          <p:cNvPr id="5" name="Espace réservé du contenu 4"/>
          <p:cNvSpPr>
            <a:spLocks noGrp="1"/>
          </p:cNvSpPr>
          <p:nvPr>
            <p:ph idx="1"/>
          </p:nvPr>
        </p:nvSpPr>
        <p:spPr/>
        <p:txBody>
          <a:bodyPr/>
          <a:lstStyle/>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r>
              <a:rPr lang="fr-FR" dirty="0" smtClean="0"/>
              <a:t/>
            </a:r>
            <a:br>
              <a:rPr lang="fr-FR" dirty="0" smtClean="0"/>
            </a:br>
            <a:endParaRPr lang="fr-FR" dirty="0"/>
          </a:p>
        </p:txBody>
      </p:sp>
      <p:pic>
        <p:nvPicPr>
          <p:cNvPr id="4098" name="Picture 2" descr="C:\Users\Johanna\AppData\Roaming\Skype\johannathenardier\media_messaging\media_cache_v3\^FA9291BA747A47B1D8BB4A47A15E8AB315E2CA717370B2214F^pimgpsh_fullsize_distr.jpg"/>
          <p:cNvPicPr>
            <a:picLocks noChangeAspect="1" noChangeArrowheads="1"/>
          </p:cNvPicPr>
          <p:nvPr/>
        </p:nvPicPr>
        <p:blipFill>
          <a:blip r:embed="rId2" cstate="print"/>
          <a:srcRect/>
          <a:stretch>
            <a:fillRect/>
          </a:stretch>
        </p:blipFill>
        <p:spPr bwMode="auto">
          <a:xfrm>
            <a:off x="827584" y="620688"/>
            <a:ext cx="7056784" cy="5999715"/>
          </a:xfrm>
          <a:prstGeom prst="rect">
            <a:avLst/>
          </a:prstGeom>
          <a:noFill/>
        </p:spPr>
      </p:pic>
      <p:sp>
        <p:nvSpPr>
          <p:cNvPr id="5" name="Ellipse 4"/>
          <p:cNvSpPr/>
          <p:nvPr/>
        </p:nvSpPr>
        <p:spPr>
          <a:xfrm>
            <a:off x="4283968" y="191683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516216" y="23488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80728"/>
            <a:ext cx="8075240" cy="634082"/>
          </a:xfrm>
        </p:spPr>
        <p:txBody>
          <a:bodyPr>
            <a:normAutofit fontScale="90000"/>
          </a:bodyPr>
          <a:lstStyle/>
          <a:p>
            <a:endParaRPr lang="fr-F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1153" y="1600200"/>
            <a:ext cx="7481694" cy="4525963"/>
          </a:xfrm>
          <a:prstGeom prst="rect">
            <a:avLst/>
          </a:prstGeom>
          <a:noFill/>
          <a:ln w="9525">
            <a:noFill/>
            <a:miter lim="800000"/>
            <a:headEnd/>
            <a:tailEnd/>
          </a:ln>
        </p:spPr>
      </p:pic>
      <p:sp>
        <p:nvSpPr>
          <p:cNvPr id="4" name="ZoneTexte 3"/>
          <p:cNvSpPr txBox="1"/>
          <p:nvPr/>
        </p:nvSpPr>
        <p:spPr>
          <a:xfrm>
            <a:off x="2771800" y="6237312"/>
            <a:ext cx="3315331" cy="369332"/>
          </a:xfrm>
          <a:prstGeom prst="rect">
            <a:avLst/>
          </a:prstGeom>
          <a:noFill/>
        </p:spPr>
        <p:txBody>
          <a:bodyPr wrap="none" rtlCol="0">
            <a:spAutoFit/>
          </a:bodyPr>
          <a:lstStyle/>
          <a:p>
            <a:r>
              <a:rPr lang="fr-FR" u="sng" dirty="0" smtClean="0"/>
              <a:t>Donne 2 exemples à chaque fois. </a:t>
            </a:r>
            <a:endParaRPr lang="fr-FR" u="sn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Voir fiche d’activité </a:t>
            </a:r>
            <a:endParaRPr lang="fr-FR" dirty="0"/>
          </a:p>
        </p:txBody>
      </p:sp>
      <p:sp>
        <p:nvSpPr>
          <p:cNvPr id="3" name="Espace réservé du contenu 2"/>
          <p:cNvSpPr>
            <a:spLocks noGrp="1"/>
          </p:cNvSpPr>
          <p:nvPr>
            <p:ph idx="1"/>
          </p:nvPr>
        </p:nvSpPr>
        <p:spPr/>
        <p:txBody>
          <a:bodyPr>
            <a:normAutofit/>
          </a:bodyPr>
          <a:lstStyle/>
          <a:p>
            <a:pPr>
              <a:buNone/>
            </a:pP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Autofit/>
          </a:bodyPr>
          <a:lstStyle/>
          <a:p>
            <a:pPr algn="just"/>
            <a:r>
              <a:rPr lang="fr-FR" sz="2800" dirty="0" smtClean="0">
                <a:solidFill>
                  <a:srgbClr val="0070C0"/>
                </a:solidFill>
              </a:rPr>
              <a:t>Les littoraux sont des espaces densément peuplés. A des fins touristiques ou commerciales, ils sont aménagés par les Hommes (exemple: installations d’aquaculture, îles artificielles, industries, </a:t>
            </a:r>
            <a:r>
              <a:rPr lang="fr-FR" sz="2800" dirty="0" err="1" smtClean="0">
                <a:solidFill>
                  <a:srgbClr val="0070C0"/>
                </a:solidFill>
              </a:rPr>
              <a:t>etc</a:t>
            </a:r>
            <a:r>
              <a:rPr lang="fr-FR" sz="2800" dirty="0" smtClean="0">
                <a:solidFill>
                  <a:srgbClr val="0070C0"/>
                </a:solidFill>
              </a:rPr>
              <a:t>). Les littoraux peuvent remplir différentes fonctions et, par conséquent, peuvent être les témoins de conflits d’usage (=conflits sur la manière d’occuper l’espace).</a:t>
            </a:r>
            <a:endParaRPr lang="fr-FR" sz="2800" dirty="0">
              <a:solidFill>
                <a:srgbClr val="0070C0"/>
              </a:solidFill>
            </a:endParaRPr>
          </a:p>
        </p:txBody>
      </p:sp>
      <p:sp>
        <p:nvSpPr>
          <p:cNvPr id="3" name="Espace réservé du contenu 2"/>
          <p:cNvSpPr>
            <a:spLocks noGrp="1"/>
          </p:cNvSpPr>
          <p:nvPr>
            <p:ph type="subTitle" idx="1"/>
          </p:nvPr>
        </p:nvSpPr>
        <p:spPr/>
        <p:txBody>
          <a:bodyPr>
            <a:normAutofit/>
          </a:bodyPr>
          <a:lstStyle/>
          <a:p>
            <a:pPr>
              <a:buNone/>
            </a:pPr>
            <a:r>
              <a:rPr lang="fr-FR" dirty="0" smtClean="0">
                <a:solidFill>
                  <a:srgbClr val="0070C0"/>
                </a:solidFill>
              </a:rPr>
              <a:t>	</a:t>
            </a:r>
            <a:endParaRPr lang="fr-FR" dirty="0">
              <a:solidFill>
                <a:srgbClr val="0070C0"/>
              </a:solidFill>
            </a:endParaRPr>
          </a:p>
        </p:txBody>
      </p:sp>
      <p:sp>
        <p:nvSpPr>
          <p:cNvPr id="6" name="Rectangle 5"/>
          <p:cNvSpPr/>
          <p:nvPr/>
        </p:nvSpPr>
        <p:spPr>
          <a:xfrm>
            <a:off x="467544" y="1340768"/>
            <a:ext cx="8352928" cy="324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Conclusion </a:t>
            </a:r>
            <a:endParaRPr lang="fr-FR" b="1" u="sng" dirty="0">
              <a:solidFill>
                <a:srgbClr val="FF0000"/>
              </a:solidFill>
            </a:endParaRPr>
          </a:p>
        </p:txBody>
      </p:sp>
      <p:sp>
        <p:nvSpPr>
          <p:cNvPr id="3" name="Espace réservé du contenu 2"/>
          <p:cNvSpPr>
            <a:spLocks noGrp="1"/>
          </p:cNvSpPr>
          <p:nvPr>
            <p:ph idx="1"/>
          </p:nvPr>
        </p:nvSpPr>
        <p:spPr>
          <a:ln>
            <a:noFill/>
          </a:ln>
        </p:spPr>
        <p:txBody>
          <a:bodyPr>
            <a:normAutofit/>
          </a:bodyPr>
          <a:lstStyle/>
          <a:p>
            <a:pPr>
              <a:buNone/>
            </a:pPr>
            <a:r>
              <a:rPr lang="fr-FR" sz="2800" dirty="0" smtClean="0">
                <a:solidFill>
                  <a:srgbClr val="FF0000"/>
                </a:solidFill>
              </a:rPr>
              <a:t>	La littoralisation est un phénomène mondial qui s’accentue. Elle s’explique par l’attractivité des côtes et par l’augmentation des échanges maritimes. Ces différentes façons d’habiter la mer font aussi peser un risque environnemental sur ces espaces vulnérables. </a:t>
            </a:r>
            <a:endParaRPr lang="fr-FR" sz="2800" dirty="0">
              <a:solidFill>
                <a:srgbClr val="FF0000"/>
              </a:solidFill>
            </a:endParaRPr>
          </a:p>
        </p:txBody>
      </p:sp>
      <p:sp>
        <p:nvSpPr>
          <p:cNvPr id="4" name="Rectangle 3"/>
          <p:cNvSpPr/>
          <p:nvPr/>
        </p:nvSpPr>
        <p:spPr>
          <a:xfrm>
            <a:off x="323528" y="1556792"/>
            <a:ext cx="8424936" cy="475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Accroche</a:t>
            </a:r>
            <a:endParaRPr lang="fr-FR" dirty="0"/>
          </a:p>
        </p:txBody>
      </p:sp>
      <p:sp>
        <p:nvSpPr>
          <p:cNvPr id="3" name="Espace réservé du contenu 2"/>
          <p:cNvSpPr>
            <a:spLocks noGrp="1"/>
          </p:cNvSpPr>
          <p:nvPr>
            <p:ph idx="1"/>
          </p:nvPr>
        </p:nvSpPr>
        <p:spPr/>
        <p:txBody>
          <a:bodyPr>
            <a:normAutofit fontScale="92500"/>
          </a:bodyPr>
          <a:lstStyle/>
          <a:p>
            <a:pPr>
              <a:buNone/>
            </a:pPr>
            <a:r>
              <a:rPr lang="fr-FR" dirty="0" smtClean="0"/>
              <a:t>Découverte d’un nuage de mots. </a:t>
            </a:r>
          </a:p>
          <a:p>
            <a:pPr>
              <a:buNone/>
            </a:pPr>
            <a:r>
              <a:rPr lang="fr-FR" dirty="0" smtClean="0"/>
              <a:t>A la fin de la séance précédente, je vais demander aux élèves de décrire, en quelques mots, l’endroit où ils rêveraient de vivre. Je compte sur le fait qu’une majorité d’entre eux décrira une région littorale.</a:t>
            </a:r>
          </a:p>
          <a:p>
            <a:pPr>
              <a:buNone/>
            </a:pPr>
            <a:endParaRPr lang="fr-FR" dirty="0"/>
          </a:p>
          <a:p>
            <a:pPr>
              <a:buNone/>
            </a:pPr>
            <a:r>
              <a:rPr lang="fr-FR" dirty="0" smtClean="0">
                <a:sym typeface="Wingdings" pitchFamily="2" charset="2"/>
              </a:rPr>
              <a:t> I</a:t>
            </a:r>
            <a:r>
              <a:rPr lang="fr-FR" dirty="0" smtClean="0"/>
              <a:t>l s’agira d’introduire les notions de « littoralisation » et « d’attractivité » du littoral. </a:t>
            </a:r>
          </a:p>
          <a:p>
            <a:pPr>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44824"/>
            <a:ext cx="8229600" cy="1647056"/>
          </a:xfrm>
          <a:ln>
            <a:solidFill>
              <a:srgbClr val="FF0000"/>
            </a:solidFill>
          </a:ln>
        </p:spPr>
        <p:txBody>
          <a:bodyPr>
            <a:normAutofit/>
          </a:bodyPr>
          <a:lstStyle/>
          <a:p>
            <a:r>
              <a:rPr lang="fr-FR" sz="2400" b="1" u="sng" dirty="0" smtClean="0">
                <a:solidFill>
                  <a:srgbClr val="FF0000"/>
                </a:solidFill>
              </a:rPr>
              <a:t>I- Habiter un littoral touristique: comment la station balnéaire de Sotchi en Russie a-t-elle été aménagée ? (1h30) </a:t>
            </a:r>
            <a:endParaRPr lang="fr-FR" sz="2400" b="1" u="sng" dirty="0">
              <a:solidFill>
                <a:srgbClr val="FF0000"/>
              </a:solidFill>
            </a:endParaRPr>
          </a:p>
        </p:txBody>
      </p:sp>
      <p:sp>
        <p:nvSpPr>
          <p:cNvPr id="3" name="Espace réservé du contenu 2"/>
          <p:cNvSpPr>
            <a:spLocks noGrp="1"/>
          </p:cNvSpPr>
          <p:nvPr>
            <p:ph idx="1"/>
          </p:nvPr>
        </p:nvSpPr>
        <p:spPr/>
        <p:txBody>
          <a:bodyPr/>
          <a:lstStyle/>
          <a:p>
            <a:pPr algn="ct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a:t>
            </a:r>
            <a:r>
              <a:rPr lang="fr-FR" dirty="0" err="1" smtClean="0"/>
              <a:t>Labarthe</a:t>
            </a:r>
            <a:r>
              <a:rPr lang="fr-FR" dirty="0" smtClean="0"/>
              <a:t>-sur-</a:t>
            </a:r>
            <a:r>
              <a:rPr lang="fr-FR" dirty="0" err="1" smtClean="0"/>
              <a:t>Lèze</a:t>
            </a:r>
            <a:r>
              <a:rPr lang="fr-FR" dirty="0" smtClean="0"/>
              <a:t> vers Sotchi </a:t>
            </a:r>
            <a:endParaRPr lang="fr-FR"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467544" y="1412776"/>
            <a:ext cx="8229600" cy="3752831"/>
          </a:xfrm>
          <a:prstGeom prst="rect">
            <a:avLst/>
          </a:prstGeom>
          <a:noFill/>
          <a:ln w="9525">
            <a:noFill/>
            <a:miter lim="800000"/>
            <a:headEnd/>
            <a:tailEnd/>
          </a:ln>
        </p:spPr>
      </p:pic>
      <p:sp>
        <p:nvSpPr>
          <p:cNvPr id="7" name="ZoneTexte 6"/>
          <p:cNvSpPr txBox="1"/>
          <p:nvPr/>
        </p:nvSpPr>
        <p:spPr>
          <a:xfrm>
            <a:off x="2915816" y="5301208"/>
            <a:ext cx="2949654" cy="646331"/>
          </a:xfrm>
          <a:prstGeom prst="rect">
            <a:avLst/>
          </a:prstGeom>
          <a:noFill/>
        </p:spPr>
        <p:txBody>
          <a:bodyPr wrap="none" rtlCol="0">
            <a:spAutoFit/>
          </a:bodyPr>
          <a:lstStyle/>
          <a:p>
            <a:pPr algn="ctr"/>
            <a:r>
              <a:rPr lang="fr-FR" dirty="0" smtClean="0"/>
              <a:t>Environ 4 heures d’avion </a:t>
            </a:r>
          </a:p>
          <a:p>
            <a:pPr algn="ctr"/>
            <a:r>
              <a:rPr lang="fr-FR" dirty="0" smtClean="0"/>
              <a:t>2 heures de décalage horaire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936104"/>
          </a:xfrm>
        </p:spPr>
        <p:txBody>
          <a:bodyPr>
            <a:noAutofit/>
          </a:bodyPr>
          <a:lstStyle/>
          <a:p>
            <a:r>
              <a:rPr lang="fr-FR" sz="3200" dirty="0" smtClean="0"/>
              <a:t>1. Situe et décris la station balnéaire de  Sotchi. </a:t>
            </a:r>
            <a:endParaRPr lang="fr-FR" sz="3200" dirty="0"/>
          </a:p>
        </p:txBody>
      </p:sp>
      <p:pic>
        <p:nvPicPr>
          <p:cNvPr id="4" name="Espace réservé du contenu 3" descr="0_8efd9_3302f2fc_orig.jpg"/>
          <p:cNvPicPr>
            <a:picLocks noGrp="1" noChangeAspect="1"/>
          </p:cNvPicPr>
          <p:nvPr>
            <p:ph idx="1"/>
          </p:nvPr>
        </p:nvPicPr>
        <p:blipFill>
          <a:blip r:embed="rId3" cstate="print"/>
          <a:stretch>
            <a:fillRect/>
          </a:stretch>
        </p:blipFill>
        <p:spPr>
          <a:xfrm>
            <a:off x="107504" y="1052736"/>
            <a:ext cx="5731165" cy="3822687"/>
          </a:xfrm>
        </p:spPr>
      </p:pic>
      <p:pic>
        <p:nvPicPr>
          <p:cNvPr id="2050" name="Picture 2"/>
          <p:cNvPicPr>
            <a:picLocks noChangeAspect="1" noChangeArrowheads="1"/>
          </p:cNvPicPr>
          <p:nvPr/>
        </p:nvPicPr>
        <p:blipFill>
          <a:blip r:embed="rId4" cstate="print"/>
          <a:srcRect/>
          <a:stretch>
            <a:fillRect/>
          </a:stretch>
        </p:blipFill>
        <p:spPr bwMode="auto">
          <a:xfrm>
            <a:off x="4857750" y="2780928"/>
            <a:ext cx="4286250" cy="3800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2. Quels éléments naturels font de Sotchi une ville touristique ? </a:t>
            </a:r>
            <a:endParaRPr lang="fr-FR" sz="3200" dirty="0"/>
          </a:p>
        </p:txBody>
      </p:sp>
      <p:sp>
        <p:nvSpPr>
          <p:cNvPr id="3" name="Espace réservé du contenu 2"/>
          <p:cNvSpPr>
            <a:spLocks noGrp="1"/>
          </p:cNvSpPr>
          <p:nvPr>
            <p:ph idx="1"/>
          </p:nvPr>
        </p:nvSpPr>
        <p:spPr/>
        <p:txBody>
          <a:bodyPr>
            <a:normAutofit lnSpcReduction="10000"/>
          </a:bodyPr>
          <a:lstStyle/>
          <a:p>
            <a:pPr lvl="1">
              <a:buNone/>
            </a:pPr>
            <a:r>
              <a:rPr lang="fr-FR" dirty="0" smtClean="0"/>
              <a:t>« </a:t>
            </a:r>
            <a:r>
              <a:rPr lang="fr-FR" dirty="0"/>
              <a:t>De façon quelque peu ironique, </a:t>
            </a:r>
            <a:r>
              <a:rPr lang="fr-FR" dirty="0" smtClean="0"/>
              <a:t>Sotchi </a:t>
            </a:r>
            <a:r>
              <a:rPr lang="fr-FR" dirty="0"/>
              <a:t>est relativement tempérée pendant une grande partie de l'année, grâce aux eaux chaudes de la mer Noire où l'on peut se baigner au moins jusqu'en octobre. L'arboretum et le parc de la Riviera font partie des destinations les plus populaires de la ville. Magnifique toile de fond pour </a:t>
            </a:r>
            <a:r>
              <a:rPr lang="fr-FR" dirty="0" smtClean="0"/>
              <a:t>Sotchi</a:t>
            </a:r>
            <a:r>
              <a:rPr lang="fr-FR" dirty="0"/>
              <a:t>, les montagnes du Caucase abritent la station de sports d'hiver toute proche de </a:t>
            </a:r>
            <a:r>
              <a:rPr lang="fr-FR" dirty="0" err="1"/>
              <a:t>Krasnaya</a:t>
            </a:r>
            <a:r>
              <a:rPr lang="fr-FR" dirty="0"/>
              <a:t> </a:t>
            </a:r>
            <a:r>
              <a:rPr lang="fr-FR" dirty="0" err="1" smtClean="0"/>
              <a:t>Polyana</a:t>
            </a:r>
            <a:r>
              <a:rPr lang="fr-FR" dirty="0" smtClean="0"/>
              <a:t>. »</a:t>
            </a:r>
          </a:p>
          <a:p>
            <a:pPr lvl="1" algn="r">
              <a:buNone/>
            </a:pPr>
            <a:endParaRPr lang="fr-FR" sz="1800" dirty="0" smtClean="0"/>
          </a:p>
          <a:p>
            <a:pPr lvl="1" algn="r">
              <a:buNone/>
            </a:pPr>
            <a:r>
              <a:rPr lang="fr-FR" sz="1800" dirty="0" smtClean="0"/>
              <a:t>www.tripadvisor.fr</a:t>
            </a:r>
            <a:endParaRPr lang="fr-FR" sz="1800" dirty="0"/>
          </a:p>
        </p:txBody>
      </p:sp>
      <p:sp>
        <p:nvSpPr>
          <p:cNvPr id="4" name="Rectangle 3"/>
          <p:cNvSpPr/>
          <p:nvPr/>
        </p:nvSpPr>
        <p:spPr>
          <a:xfrm>
            <a:off x="755576" y="1628800"/>
            <a:ext cx="7992888"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r>
              <a:rPr lang="fr-FR" b="1" u="sng" dirty="0" smtClean="0"/>
              <a:t>Ajout en cours magistral: </a:t>
            </a:r>
            <a:r>
              <a:rPr lang="fr-FR" dirty="0" smtClean="0"/>
              <a:t>Sotchi a un climat appelé « subtropical », c’est-à-dire au-dessus des tropiques. Cette zone est caractérisée par une chaleur interrompue dans un hiver court et doux. (ex: Espagne)</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1389</TotalTime>
  <Words>1360</Words>
  <Application>Microsoft Office PowerPoint</Application>
  <PresentationFormat>Affichage à l'écran (4:3)</PresentationFormat>
  <Paragraphs>163</Paragraphs>
  <Slides>38</Slides>
  <Notes>20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Thème 2: HABITER LES LITTORAUX</vt:lpstr>
      <vt:lpstr>Comment les populations ont-elles aménagé les littoraux pour y habiter ? </vt:lpstr>
      <vt:lpstr>Dans ce chapitre, je vais apprendre à </vt:lpstr>
      <vt:lpstr>Accroche</vt:lpstr>
      <vt:lpstr>I- Habiter un littoral touristique: comment la station balnéaire de Sotchi en Russie a-t-elle été aménagée ? (1h30) </vt:lpstr>
      <vt:lpstr>De Labarthe-sur-Lèze vers Sotchi </vt:lpstr>
      <vt:lpstr>1. Situe et décris la station balnéaire de  Sotchi. </vt:lpstr>
      <vt:lpstr>2. Quels éléments naturels font de Sotchi une ville touristique ? </vt:lpstr>
      <vt:lpstr>Diapositive 9</vt:lpstr>
      <vt:lpstr>3. Quels aménagements ont été développés à Sotchi ? </vt:lpstr>
      <vt:lpstr>4- Ces aménagement ont-ils permis au tourisme d’augmenter ? </vt:lpstr>
      <vt:lpstr>5- Qu’est-il arrivé à Evgeni et sa famille ? Pour quelle raison certains habitants de Sotchi ont-ils du quitter la ville ?    Lien de la vidéo: https://www.youtube.com/watch?v=737HeCk6FTo</vt:lpstr>
      <vt:lpstr>6- Pourquoi les jeux olympiques d’hiver ont-ils représenté un danger environnemental ? </vt:lpstr>
      <vt:lpstr>Réalisation d’un schéma à partir d’une photographie </vt:lpstr>
      <vt:lpstr>Diapositive 15</vt:lpstr>
      <vt:lpstr>Réaliser une légende</vt:lpstr>
      <vt:lpstr>Correction</vt:lpstr>
      <vt:lpstr>Diapositive 18</vt:lpstr>
      <vt:lpstr>II-Habiter le littoral industrialo-portuaire de Shanghai en Chine: comment et pourquoi a-t-il été transformé ?(1h30)</vt:lpstr>
      <vt:lpstr>Introduction (dialogué)</vt:lpstr>
      <vt:lpstr>Diapositive 21</vt:lpstr>
      <vt:lpstr>Diapositive 22</vt:lpstr>
      <vt:lpstr>De Labarthe-sur-Lèze vers Shanghai</vt:lpstr>
      <vt:lpstr>Diapositive 24</vt:lpstr>
      <vt:lpstr>1. Situe et décris le port de Yangshan. (docs 1 et 3) </vt:lpstr>
      <vt:lpstr>2. Quelles sont les activités installées sur le littoral ? Localise sites portuaires successifs. Comment peux-tu expliquer ce déplacement ? (doc 3) </vt:lpstr>
      <vt:lpstr>3. Qu’a changé le port de Yangshan par rapport à l’ancien port de Shanghai, selon le capitaine ? Combien de conteneurs passent chaque année à Yangshan ? </vt:lpstr>
      <vt:lpstr>4. Où Lingang est-elle située ? Pourquoi cette nouvelle ville a-t-elle été construite? (documents 3 et 4) </vt:lpstr>
      <vt:lpstr>5. Quelles sont les conséquences environnementales et humaines de l’aménagement de ce port ? (document 2) </vt:lpstr>
      <vt:lpstr>6. Décris les conditions de vie des « mingongs ». Selon toi,  pourquoi se sont-ils installés dans les conteneurs du port ? </vt:lpstr>
      <vt:lpstr>Réaliser une trace écrite en cours dialogué à partir des mots importants</vt:lpstr>
      <vt:lpstr>Diapositive 32</vt:lpstr>
      <vt:lpstr>III- Mise en perspective et changement d’échelle</vt:lpstr>
      <vt:lpstr>Diapositive 34</vt:lpstr>
      <vt:lpstr>Diapositive 35</vt:lpstr>
      <vt:lpstr>Voir fiche d’activité </vt:lpstr>
      <vt:lpstr>Les littoraux sont des espaces densément peuplés. A des fins touristiques ou commerciales, ils sont aménagés par les Hommes (exemple: installations d’aquaculture, îles artificielles, industries, etc). Les littoraux peuvent remplir différentes fonctions et, par conséquent, peuvent être les témoins de conflits d’usage (=conflits sur la manière d’occuper l’espace).</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HABITER LES LITTORAUX</dc:title>
  <dc:creator>Johanna</dc:creator>
  <cp:lastModifiedBy>Johanna</cp:lastModifiedBy>
  <cp:revision>118</cp:revision>
  <dcterms:created xsi:type="dcterms:W3CDTF">2017-02-19T21:32:25Z</dcterms:created>
  <dcterms:modified xsi:type="dcterms:W3CDTF">2017-02-22T18:49:39Z</dcterms:modified>
</cp:coreProperties>
</file>