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5" r:id="rId9"/>
    <p:sldId id="267" r:id="rId10"/>
    <p:sldId id="266" r:id="rId11"/>
    <p:sldId id="269"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90" r:id="rId27"/>
    <p:sldId id="285" r:id="rId28"/>
    <p:sldId id="287" r:id="rId29"/>
    <p:sldId id="286" r:id="rId30"/>
    <p:sldId id="288" r:id="rId31"/>
    <p:sldId id="289"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143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5B7D46D-B923-4FC9-BFA6-931554B4C5AF}" type="datetimeFigureOut">
              <a:rPr lang="fr-FR" smtClean="0"/>
              <a:pPr/>
              <a:t>17/02/2017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E33469-5B8F-4BA1-A70F-8176DFAAEF6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B7D46D-B923-4FC9-BFA6-931554B4C5AF}" type="datetimeFigureOut">
              <a:rPr lang="fr-FR" smtClean="0"/>
              <a:pPr/>
              <a:t>17/02/2017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E33469-5B8F-4BA1-A70F-8176DFAAEF6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B7D46D-B923-4FC9-BFA6-931554B4C5AF}" type="datetimeFigureOut">
              <a:rPr lang="fr-FR" smtClean="0"/>
              <a:pPr/>
              <a:t>17/02/2017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E33469-5B8F-4BA1-A70F-8176DFAAEF6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B7D46D-B923-4FC9-BFA6-931554B4C5AF}" type="datetimeFigureOut">
              <a:rPr lang="fr-FR" smtClean="0"/>
              <a:pPr/>
              <a:t>17/02/2017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E33469-5B8F-4BA1-A70F-8176DFAAEF6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5B7D46D-B923-4FC9-BFA6-931554B4C5AF}" type="datetimeFigureOut">
              <a:rPr lang="fr-FR" smtClean="0"/>
              <a:pPr/>
              <a:t>17/02/2017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E33469-5B8F-4BA1-A70F-8176DFAAEF6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5B7D46D-B923-4FC9-BFA6-931554B4C5AF}" type="datetimeFigureOut">
              <a:rPr lang="fr-FR" smtClean="0"/>
              <a:pPr/>
              <a:t>17/02/2017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6E33469-5B8F-4BA1-A70F-8176DFAAEF6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5B7D46D-B923-4FC9-BFA6-931554B4C5AF}" type="datetimeFigureOut">
              <a:rPr lang="fr-FR" smtClean="0"/>
              <a:pPr/>
              <a:t>17/02/2017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6E33469-5B8F-4BA1-A70F-8176DFAAEF6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5B7D46D-B923-4FC9-BFA6-931554B4C5AF}" type="datetimeFigureOut">
              <a:rPr lang="fr-FR" smtClean="0"/>
              <a:pPr/>
              <a:t>17/02/2017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6E33469-5B8F-4BA1-A70F-8176DFAAEF6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5B7D46D-B923-4FC9-BFA6-931554B4C5AF}" type="datetimeFigureOut">
              <a:rPr lang="fr-FR" smtClean="0"/>
              <a:pPr/>
              <a:t>17/02/2017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6E33469-5B8F-4BA1-A70F-8176DFAAEF6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5B7D46D-B923-4FC9-BFA6-931554B4C5AF}" type="datetimeFigureOut">
              <a:rPr lang="fr-FR" smtClean="0"/>
              <a:pPr/>
              <a:t>17/02/2017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6E33469-5B8F-4BA1-A70F-8176DFAAEF6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5B7D46D-B923-4FC9-BFA6-931554B4C5AF}" type="datetimeFigureOut">
              <a:rPr lang="fr-FR" smtClean="0"/>
              <a:pPr/>
              <a:t>17/02/2017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6E33469-5B8F-4BA1-A70F-8176DFAAEF6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B7D46D-B923-4FC9-BFA6-931554B4C5AF}" type="datetimeFigureOut">
              <a:rPr lang="fr-FR" smtClean="0"/>
              <a:pPr/>
              <a:t>17/02/2017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33469-5B8F-4BA1-A70F-8176DFAAEF6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smtClean="0">
                <a:solidFill>
                  <a:srgbClr val="FF0000"/>
                </a:solidFill>
              </a:rPr>
              <a:t>Thème 2: HABITER LES LITTORAUX</a:t>
            </a:r>
            <a:endParaRPr lang="fr-FR" b="1" dirty="0">
              <a:solidFill>
                <a:srgbClr val="FF0000"/>
              </a:solidFill>
            </a:endParaRPr>
          </a:p>
        </p:txBody>
      </p:sp>
      <p:sp>
        <p:nvSpPr>
          <p:cNvPr id="3" name="Sous-titre 2"/>
          <p:cNvSpPr>
            <a:spLocks noGrp="1"/>
          </p:cNvSpPr>
          <p:nvPr>
            <p:ph type="subTitle" idx="1"/>
          </p:nvPr>
        </p:nvSpPr>
        <p:spPr/>
        <p:txBody>
          <a:bodyPr/>
          <a:lstStyle/>
          <a:p>
            <a:endParaRPr lang="fr-FR"/>
          </a:p>
        </p:txBody>
      </p:sp>
      <p:sp>
        <p:nvSpPr>
          <p:cNvPr id="4" name="Rectangle 3"/>
          <p:cNvSpPr/>
          <p:nvPr/>
        </p:nvSpPr>
        <p:spPr>
          <a:xfrm>
            <a:off x="1547664" y="1844824"/>
            <a:ext cx="5976664" cy="21602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dirty="0" smtClean="0"/>
              <a:t>3. Quelles sont les conséquences environnementales et humaines de l’aménagement de ce port ? (document 2)</a:t>
            </a:r>
          </a:p>
          <a:p>
            <a:pPr>
              <a:buNone/>
            </a:pPr>
            <a:endParaRPr lang="fr-FR" dirty="0"/>
          </a:p>
          <a:p>
            <a:pPr>
              <a:buNone/>
            </a:pPr>
            <a:r>
              <a:rPr lang="fr-FR" dirty="0" smtClean="0">
                <a:solidFill>
                  <a:srgbClr val="00B050"/>
                </a:solidFill>
              </a:rPr>
              <a:t>Le port de </a:t>
            </a:r>
            <a:r>
              <a:rPr lang="fr-FR" dirty="0" err="1" smtClean="0">
                <a:solidFill>
                  <a:srgbClr val="00B050"/>
                </a:solidFill>
              </a:rPr>
              <a:t>Yangshan</a:t>
            </a:r>
            <a:r>
              <a:rPr lang="fr-FR" dirty="0" smtClean="0">
                <a:solidFill>
                  <a:srgbClr val="00B050"/>
                </a:solidFill>
              </a:rPr>
              <a:t> a été aménagé sur la mer et des collines ont été aplanies pour y établir les installations. De plus, un village de 2000 pêcheurs a du déménager. </a:t>
            </a:r>
          </a:p>
          <a:p>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4. Où </a:t>
            </a:r>
            <a:r>
              <a:rPr lang="fr-FR" dirty="0" err="1" smtClean="0"/>
              <a:t>Lingang</a:t>
            </a:r>
            <a:r>
              <a:rPr lang="fr-FR" dirty="0" smtClean="0"/>
              <a:t> est-elle située ? Pourquoi cette nouvelle ville a-t-elle été construite? (document 3 et 4) </a:t>
            </a:r>
            <a:endParaRPr lang="fr-FR" dirty="0"/>
          </a:p>
        </p:txBody>
      </p:sp>
      <p:sp>
        <p:nvSpPr>
          <p:cNvPr id="3" name="Espace réservé du contenu 2"/>
          <p:cNvSpPr>
            <a:spLocks noGrp="1"/>
          </p:cNvSpPr>
          <p:nvPr>
            <p:ph idx="1"/>
          </p:nvPr>
        </p:nvSpPr>
        <p:spPr/>
        <p:txBody>
          <a:bodyPr>
            <a:normAutofit/>
          </a:bodyPr>
          <a:lstStyle/>
          <a:p>
            <a:pPr>
              <a:buNone/>
            </a:pPr>
            <a:r>
              <a:rPr lang="fr-FR" dirty="0" err="1" smtClean="0">
                <a:solidFill>
                  <a:srgbClr val="00B050"/>
                </a:solidFill>
              </a:rPr>
              <a:t>Lingang</a:t>
            </a:r>
            <a:r>
              <a:rPr lang="fr-FR" dirty="0" smtClean="0">
                <a:solidFill>
                  <a:srgbClr val="00B050"/>
                </a:solidFill>
              </a:rPr>
              <a:t> est une nouvelle ville située à côté du pont qui relie le port de </a:t>
            </a:r>
            <a:r>
              <a:rPr lang="fr-FR" dirty="0" err="1" smtClean="0">
                <a:solidFill>
                  <a:srgbClr val="00B050"/>
                </a:solidFill>
              </a:rPr>
              <a:t>Yangshan</a:t>
            </a:r>
            <a:r>
              <a:rPr lang="fr-FR" dirty="0" smtClean="0">
                <a:solidFill>
                  <a:srgbClr val="00B050"/>
                </a:solidFill>
              </a:rPr>
              <a:t> au continent. Il s’agit d’une ville écologique visant à déconcentrer le centre-ville. </a:t>
            </a:r>
          </a:p>
          <a:p>
            <a:pPr>
              <a:buNone/>
            </a:pPr>
            <a:r>
              <a:rPr lang="fr-FR" dirty="0" smtClean="0">
                <a:solidFill>
                  <a:srgbClr val="00B050"/>
                </a:solidFill>
              </a:rPr>
              <a:t>Ajout: cette ville a été prévue pour un demi million d’habitants. Elle doit accueillir des universités, des industries, etc. Mais pour l’instant, beaucoup de zones restent vides </a:t>
            </a:r>
            <a:endParaRPr lang="fr-FR" dirty="0">
              <a:solidFill>
                <a:srgbClr val="00B05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20688"/>
            <a:ext cx="8229600" cy="1143000"/>
          </a:xfrm>
        </p:spPr>
        <p:txBody>
          <a:bodyPr>
            <a:normAutofit fontScale="90000"/>
          </a:bodyPr>
          <a:lstStyle/>
          <a:p>
            <a:r>
              <a:rPr lang="fr-FR" dirty="0" smtClean="0"/>
              <a:t>5. Quelles sont les activités installées sur le littoral ? Localise sites portuaires successifs. Comment peux-tu expliquer ce déplacement ? (document 3) </a:t>
            </a:r>
            <a:endParaRPr lang="fr-FR" dirty="0"/>
          </a:p>
        </p:txBody>
      </p:sp>
      <p:sp>
        <p:nvSpPr>
          <p:cNvPr id="3" name="Espace réservé du contenu 2"/>
          <p:cNvSpPr>
            <a:spLocks noGrp="1"/>
          </p:cNvSpPr>
          <p:nvPr>
            <p:ph idx="1"/>
          </p:nvPr>
        </p:nvSpPr>
        <p:spPr/>
        <p:txBody>
          <a:bodyPr>
            <a:normAutofit lnSpcReduction="10000"/>
          </a:bodyPr>
          <a:lstStyle/>
          <a:p>
            <a:endParaRPr lang="fr-FR" dirty="0" smtClean="0"/>
          </a:p>
          <a:p>
            <a:endParaRPr lang="fr-FR" dirty="0"/>
          </a:p>
          <a:p>
            <a:pPr>
              <a:buNone/>
            </a:pPr>
            <a:r>
              <a:rPr lang="fr-FR" dirty="0" smtClean="0">
                <a:solidFill>
                  <a:srgbClr val="00B050"/>
                </a:solidFill>
              </a:rPr>
              <a:t>	Sur ce littoral ont été aménagés des ports, des zones industrielles, des zones agricoles. Le premier port de Shanghai se trouvait dans le centre-ville, puis il a été déplacé vers le littoral puis sur une île afin de disposer d’installations plus grandes pour accueillir les porte-conteneurs par exemple. </a:t>
            </a:r>
            <a:endParaRPr lang="fr-FR" dirty="0">
              <a:solidFill>
                <a:srgbClr val="00B05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6. Décris les conditions de vie des </a:t>
            </a:r>
            <a:r>
              <a:rPr lang="fr-FR" i="1" dirty="0" err="1" smtClean="0"/>
              <a:t>mingongs</a:t>
            </a:r>
            <a:r>
              <a:rPr lang="fr-FR" dirty="0" smtClean="0"/>
              <a:t>. </a:t>
            </a:r>
            <a:endParaRPr lang="fr-FR" dirty="0"/>
          </a:p>
        </p:txBody>
      </p:sp>
      <p:sp>
        <p:nvSpPr>
          <p:cNvPr id="3" name="Espace réservé du contenu 2"/>
          <p:cNvSpPr>
            <a:spLocks noGrp="1"/>
          </p:cNvSpPr>
          <p:nvPr>
            <p:ph idx="1"/>
          </p:nvPr>
        </p:nvSpPr>
        <p:spPr/>
        <p:txBody>
          <a:bodyPr>
            <a:normAutofit fontScale="92500" lnSpcReduction="10000"/>
          </a:bodyPr>
          <a:lstStyle/>
          <a:p>
            <a:pPr>
              <a:buNone/>
            </a:pPr>
            <a:r>
              <a:rPr lang="fr-FR" dirty="0" smtClean="0">
                <a:solidFill>
                  <a:srgbClr val="00B050"/>
                </a:solidFill>
              </a:rPr>
              <a:t>Les </a:t>
            </a:r>
            <a:r>
              <a:rPr lang="fr-FR" dirty="0" err="1" smtClean="0">
                <a:solidFill>
                  <a:srgbClr val="00B050"/>
                </a:solidFill>
              </a:rPr>
              <a:t>mingongs</a:t>
            </a:r>
            <a:r>
              <a:rPr lang="fr-FR" dirty="0" smtClean="0">
                <a:solidFill>
                  <a:srgbClr val="00B050"/>
                </a:solidFill>
              </a:rPr>
              <a:t> vivent dans des conteneurs abandonnés sur le port. Ils n’ont pas de véritable maison et vivent dans des conditions difficiles car on peut imaginer qu’il n’y a pas d’eau courante ni d’électricité. </a:t>
            </a:r>
          </a:p>
          <a:p>
            <a:pPr>
              <a:buNone/>
            </a:pPr>
            <a:endParaRPr lang="fr-FR" dirty="0">
              <a:solidFill>
                <a:srgbClr val="00B050"/>
              </a:solidFill>
            </a:endParaRPr>
          </a:p>
          <a:p>
            <a:pPr>
              <a:buNone/>
            </a:pPr>
            <a:r>
              <a:rPr lang="fr-FR" dirty="0" smtClean="0">
                <a:solidFill>
                  <a:srgbClr val="00B050"/>
                </a:solidFill>
              </a:rPr>
              <a:t>Ajout: les </a:t>
            </a:r>
            <a:r>
              <a:rPr lang="fr-FR" dirty="0" err="1" smtClean="0">
                <a:solidFill>
                  <a:srgbClr val="00B050"/>
                </a:solidFill>
              </a:rPr>
              <a:t>mingongs</a:t>
            </a:r>
            <a:r>
              <a:rPr lang="fr-FR" dirty="0" smtClean="0">
                <a:solidFill>
                  <a:srgbClr val="00B050"/>
                </a:solidFill>
              </a:rPr>
              <a:t> sont des travailleurs immigrés venus pour construire le port. Mais ils n’ont pas de papier, pas d’identité, et donc ils n’</a:t>
            </a:r>
            <a:r>
              <a:rPr lang="fr-FR" dirty="0" err="1" smtClean="0">
                <a:solidFill>
                  <a:srgbClr val="00B050"/>
                </a:solidFill>
              </a:rPr>
              <a:t>ontpas</a:t>
            </a:r>
            <a:r>
              <a:rPr lang="fr-FR" dirty="0" smtClean="0">
                <a:solidFill>
                  <a:srgbClr val="00B050"/>
                </a:solidFill>
              </a:rPr>
              <a:t> le droit de s’installer définitivement. </a:t>
            </a:r>
            <a:endParaRPr lang="fr-FR" dirty="0">
              <a:solidFill>
                <a:srgbClr val="00B05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Réaliser une trace écrite en utilisant les mots suivants: </a:t>
            </a:r>
            <a:endParaRPr lang="fr-FR" dirty="0"/>
          </a:p>
        </p:txBody>
      </p:sp>
      <p:sp>
        <p:nvSpPr>
          <p:cNvPr id="3" name="Espace réservé du contenu 2"/>
          <p:cNvSpPr>
            <a:spLocks noGrp="1"/>
          </p:cNvSpPr>
          <p:nvPr>
            <p:ph idx="1"/>
          </p:nvPr>
        </p:nvSpPr>
        <p:spPr/>
        <p:txBody>
          <a:bodyPr/>
          <a:lstStyle/>
          <a:p>
            <a:pPr>
              <a:buNone/>
            </a:pPr>
            <a:r>
              <a:rPr lang="fr-FR" dirty="0" smtClean="0"/>
              <a:t>Littoralisation – trafic maritime - littoraux industrialo-portuaires – aménagement – porte-conteneurs </a:t>
            </a:r>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ln>
            <a:solidFill>
              <a:schemeClr val="accent1"/>
            </a:solidFill>
          </a:ln>
        </p:spPr>
        <p:txBody>
          <a:bodyPr>
            <a:normAutofit fontScale="85000" lnSpcReduction="10000"/>
          </a:bodyPr>
          <a:lstStyle/>
          <a:p>
            <a:pPr>
              <a:buNone/>
            </a:pPr>
            <a:r>
              <a:rPr lang="fr-FR" dirty="0" smtClean="0">
                <a:solidFill>
                  <a:srgbClr val="0070C0"/>
                </a:solidFill>
              </a:rPr>
              <a:t>	50% de la population mondiale vit à moins de 50km des côtes, cette concentration des Hommes et des activités sur les littoraux (=zone de contact entre la terre et la mer) est appelée la littoralisation. </a:t>
            </a:r>
          </a:p>
          <a:p>
            <a:pPr>
              <a:buNone/>
            </a:pPr>
            <a:r>
              <a:rPr lang="fr-FR" dirty="0" smtClean="0">
                <a:solidFill>
                  <a:srgbClr val="0070C0"/>
                </a:solidFill>
              </a:rPr>
              <a:t>	La littoralisation s’explique en partie par l’importance du trafic maritime (90% des marchandises sont transportées par la mer). Cela a entraîné le développement de littoraux industrialo-portuaires (=littoraux dominés par des ports et des activités industrielles). Les ports aménagés sont parfois très vastes pour pouvoir accueillir les porte-conteneurs. </a:t>
            </a:r>
          </a:p>
        </p:txBody>
      </p:sp>
      <p:sp>
        <p:nvSpPr>
          <p:cNvPr id="4" name="Rectangle 3"/>
          <p:cNvSpPr/>
          <p:nvPr/>
        </p:nvSpPr>
        <p:spPr>
          <a:xfrm>
            <a:off x="395536" y="1412776"/>
            <a:ext cx="8064896" cy="51125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980728"/>
            <a:ext cx="8229600" cy="1143000"/>
          </a:xfrm>
          <a:ln>
            <a:solidFill>
              <a:srgbClr val="FF0000"/>
            </a:solidFill>
          </a:ln>
        </p:spPr>
        <p:txBody>
          <a:bodyPr>
            <a:normAutofit fontScale="90000"/>
          </a:bodyPr>
          <a:lstStyle/>
          <a:p>
            <a:r>
              <a:rPr lang="fr-FR" b="1" u="sng" dirty="0" smtClean="0">
                <a:solidFill>
                  <a:srgbClr val="FF0000"/>
                </a:solidFill>
              </a:rPr>
              <a:t>II- Habiter un littoral touristique: comment la station balnéaire de Sotchi en Russie a-t-elle été aménagée ? (1h30) </a:t>
            </a:r>
            <a:endParaRPr lang="fr-FR" b="1" u="sng" dirty="0">
              <a:solidFill>
                <a:srgbClr val="FF0000"/>
              </a:solidFill>
            </a:endParaRPr>
          </a:p>
        </p:txBody>
      </p:sp>
      <p:sp>
        <p:nvSpPr>
          <p:cNvPr id="3" name="Espace réservé du contenu 2"/>
          <p:cNvSpPr>
            <a:spLocks noGrp="1"/>
          </p:cNvSpPr>
          <p:nvPr>
            <p:ph idx="1"/>
          </p:nvPr>
        </p:nvSpPr>
        <p:spPr/>
        <p:txBody>
          <a:bodyPr/>
          <a:lstStyle/>
          <a:p>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1143000"/>
          </a:xfrm>
        </p:spPr>
        <p:txBody>
          <a:bodyPr/>
          <a:lstStyle/>
          <a:p>
            <a:r>
              <a:rPr lang="fr-FR" dirty="0" smtClean="0"/>
              <a:t>1. Décris et localise Sotchi. </a:t>
            </a:r>
            <a:endParaRPr lang="fr-FR" dirty="0"/>
          </a:p>
        </p:txBody>
      </p:sp>
      <p:pic>
        <p:nvPicPr>
          <p:cNvPr id="4" name="Espace réservé du contenu 3" descr="0_8efd9_3302f2fc_orig.jpg"/>
          <p:cNvPicPr>
            <a:picLocks noGrp="1" noChangeAspect="1"/>
          </p:cNvPicPr>
          <p:nvPr>
            <p:ph idx="1"/>
          </p:nvPr>
        </p:nvPicPr>
        <p:blipFill>
          <a:blip r:embed="rId2" cstate="print"/>
          <a:stretch>
            <a:fillRect/>
          </a:stretch>
        </p:blipFill>
        <p:spPr>
          <a:xfrm>
            <a:off x="107504" y="1052736"/>
            <a:ext cx="5731165" cy="3822687"/>
          </a:xfrm>
        </p:spPr>
      </p:pic>
      <p:pic>
        <p:nvPicPr>
          <p:cNvPr id="2050" name="Picture 2"/>
          <p:cNvPicPr>
            <a:picLocks noChangeAspect="1" noChangeArrowheads="1"/>
          </p:cNvPicPr>
          <p:nvPr/>
        </p:nvPicPr>
        <p:blipFill>
          <a:blip r:embed="rId3" cstate="print"/>
          <a:srcRect/>
          <a:stretch>
            <a:fillRect/>
          </a:stretch>
        </p:blipFill>
        <p:spPr bwMode="auto">
          <a:xfrm>
            <a:off x="4857750" y="2780928"/>
            <a:ext cx="4286250" cy="38004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2. Quels éléments naturels font de Sotchi une ville touristique ? </a:t>
            </a:r>
            <a:endParaRPr lang="fr-FR" dirty="0"/>
          </a:p>
        </p:txBody>
      </p:sp>
      <p:sp>
        <p:nvSpPr>
          <p:cNvPr id="3" name="Espace réservé du contenu 2"/>
          <p:cNvSpPr>
            <a:spLocks noGrp="1"/>
          </p:cNvSpPr>
          <p:nvPr>
            <p:ph idx="1"/>
          </p:nvPr>
        </p:nvSpPr>
        <p:spPr/>
        <p:txBody>
          <a:bodyPr>
            <a:normAutofit lnSpcReduction="10000"/>
          </a:bodyPr>
          <a:lstStyle/>
          <a:p>
            <a:pPr lvl="1">
              <a:buNone/>
            </a:pPr>
            <a:r>
              <a:rPr lang="fr-FR" dirty="0" smtClean="0"/>
              <a:t>« </a:t>
            </a:r>
            <a:r>
              <a:rPr lang="fr-FR" dirty="0"/>
              <a:t>De façon quelque peu ironique, </a:t>
            </a:r>
            <a:r>
              <a:rPr lang="fr-FR" dirty="0" smtClean="0"/>
              <a:t>Sotchi </a:t>
            </a:r>
            <a:r>
              <a:rPr lang="fr-FR" dirty="0"/>
              <a:t>est relativement tempérée pendant une grande partie de l'année, grâce aux eaux chaudes de la mer Noire où l'on peut se baigner au moins jusqu'en octobre. L'arboretum et le parc de la Riviera font partie des destinations les plus populaires de la ville. Magnifique toile de fond pour </a:t>
            </a:r>
            <a:r>
              <a:rPr lang="fr-FR" dirty="0" err="1"/>
              <a:t>Sochi</a:t>
            </a:r>
            <a:r>
              <a:rPr lang="fr-FR" dirty="0"/>
              <a:t>, les montagnes du Caucase abritent la station de sports d'hiver toute proche de </a:t>
            </a:r>
            <a:r>
              <a:rPr lang="fr-FR" dirty="0" err="1"/>
              <a:t>Krasnaya</a:t>
            </a:r>
            <a:r>
              <a:rPr lang="fr-FR" dirty="0"/>
              <a:t> </a:t>
            </a:r>
            <a:r>
              <a:rPr lang="fr-FR" dirty="0" err="1" smtClean="0"/>
              <a:t>Polyana</a:t>
            </a:r>
            <a:r>
              <a:rPr lang="fr-FR" dirty="0" smtClean="0"/>
              <a:t>. »</a:t>
            </a:r>
          </a:p>
          <a:p>
            <a:pPr lvl="1" algn="r">
              <a:buNone/>
            </a:pPr>
            <a:endParaRPr lang="fr-FR" sz="1800" dirty="0" smtClean="0"/>
          </a:p>
          <a:p>
            <a:pPr lvl="1" algn="r">
              <a:buNone/>
            </a:pPr>
            <a:r>
              <a:rPr lang="fr-FR" sz="1800" dirty="0" smtClean="0"/>
              <a:t>www.tripadvisor.fr</a:t>
            </a:r>
            <a:endParaRPr lang="fr-FR" sz="1800" dirty="0"/>
          </a:p>
        </p:txBody>
      </p:sp>
      <p:sp>
        <p:nvSpPr>
          <p:cNvPr id="4" name="Rectangle 3"/>
          <p:cNvSpPr/>
          <p:nvPr/>
        </p:nvSpPr>
        <p:spPr>
          <a:xfrm>
            <a:off x="755576" y="1628800"/>
            <a:ext cx="7992888" cy="37444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3. Quels aménagements ont été développés à Sotchi ? </a:t>
            </a:r>
            <a:endParaRPr lang="fr-FR"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251520" y="1484784"/>
            <a:ext cx="3322464" cy="2214976"/>
          </a:xfrm>
          <a:prstGeom prst="rect">
            <a:avLst/>
          </a:prstGeom>
          <a:noFill/>
          <a:ln w="9525">
            <a:noFill/>
            <a:miter lim="800000"/>
            <a:headEnd/>
            <a:tailEnd/>
          </a:ln>
        </p:spPr>
      </p:pic>
      <p:sp>
        <p:nvSpPr>
          <p:cNvPr id="5" name="ZoneTexte 4"/>
          <p:cNvSpPr txBox="1"/>
          <p:nvPr/>
        </p:nvSpPr>
        <p:spPr>
          <a:xfrm>
            <a:off x="395536" y="3789040"/>
            <a:ext cx="2475871" cy="369332"/>
          </a:xfrm>
          <a:prstGeom prst="rect">
            <a:avLst/>
          </a:prstGeom>
          <a:noFill/>
        </p:spPr>
        <p:txBody>
          <a:bodyPr wrap="none" rtlCol="0">
            <a:spAutoFit/>
          </a:bodyPr>
          <a:lstStyle/>
          <a:p>
            <a:r>
              <a:rPr lang="fr-FR" dirty="0" err="1" smtClean="0"/>
              <a:t>Hotel</a:t>
            </a:r>
            <a:r>
              <a:rPr lang="fr-FR" dirty="0" smtClean="0"/>
              <a:t> </a:t>
            </a:r>
            <a:r>
              <a:rPr lang="fr-FR" i="1" dirty="0" smtClean="0"/>
              <a:t>Style castel</a:t>
            </a:r>
            <a:r>
              <a:rPr lang="fr-FR" dirty="0" smtClean="0"/>
              <a:t>, Sotchi</a:t>
            </a:r>
            <a:endParaRPr lang="fr-FR" dirty="0"/>
          </a:p>
        </p:txBody>
      </p:sp>
      <p:sp>
        <p:nvSpPr>
          <p:cNvPr id="3076" name="AutoShape 4" descr="Résultat de recherche d'images pour &quot;frunze park sochi&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077" name="Picture 5"/>
          <p:cNvPicPr>
            <a:picLocks noChangeAspect="1" noChangeArrowheads="1"/>
          </p:cNvPicPr>
          <p:nvPr/>
        </p:nvPicPr>
        <p:blipFill>
          <a:blip r:embed="rId3" cstate="print"/>
          <a:srcRect/>
          <a:stretch>
            <a:fillRect/>
          </a:stretch>
        </p:blipFill>
        <p:spPr bwMode="auto">
          <a:xfrm>
            <a:off x="4355976" y="1556792"/>
            <a:ext cx="2790825" cy="1638300"/>
          </a:xfrm>
          <a:prstGeom prst="rect">
            <a:avLst/>
          </a:prstGeom>
          <a:noFill/>
          <a:ln w="9525">
            <a:noFill/>
            <a:miter lim="800000"/>
            <a:headEnd/>
            <a:tailEnd/>
          </a:ln>
        </p:spPr>
      </p:pic>
      <p:sp>
        <p:nvSpPr>
          <p:cNvPr id="8" name="ZoneTexte 7"/>
          <p:cNvSpPr txBox="1"/>
          <p:nvPr/>
        </p:nvSpPr>
        <p:spPr>
          <a:xfrm>
            <a:off x="4427984" y="3284984"/>
            <a:ext cx="1952458" cy="369332"/>
          </a:xfrm>
          <a:prstGeom prst="rect">
            <a:avLst/>
          </a:prstGeom>
          <a:noFill/>
        </p:spPr>
        <p:txBody>
          <a:bodyPr wrap="none" rtlCol="0">
            <a:spAutoFit/>
          </a:bodyPr>
          <a:lstStyle/>
          <a:p>
            <a:r>
              <a:rPr lang="fr-FR" dirty="0" smtClean="0"/>
              <a:t>Parc</a:t>
            </a:r>
            <a:r>
              <a:rPr lang="fr-FR" i="1" dirty="0" smtClean="0"/>
              <a:t> </a:t>
            </a:r>
            <a:r>
              <a:rPr lang="fr-FR" i="1" dirty="0" err="1" smtClean="0"/>
              <a:t>Frunze</a:t>
            </a:r>
            <a:r>
              <a:rPr lang="fr-FR" dirty="0" smtClean="0"/>
              <a:t>, Sotchi</a:t>
            </a:r>
            <a:endParaRPr lang="fr-FR" dirty="0"/>
          </a:p>
        </p:txBody>
      </p:sp>
      <p:pic>
        <p:nvPicPr>
          <p:cNvPr id="3078" name="Picture 6"/>
          <p:cNvPicPr>
            <a:picLocks noChangeAspect="1" noChangeArrowheads="1"/>
          </p:cNvPicPr>
          <p:nvPr/>
        </p:nvPicPr>
        <p:blipFill>
          <a:blip r:embed="rId4" cstate="print"/>
          <a:srcRect/>
          <a:stretch>
            <a:fillRect/>
          </a:stretch>
        </p:blipFill>
        <p:spPr bwMode="auto">
          <a:xfrm>
            <a:off x="179512" y="4149080"/>
            <a:ext cx="3736405" cy="2074136"/>
          </a:xfrm>
          <a:prstGeom prst="rect">
            <a:avLst/>
          </a:prstGeom>
          <a:noFill/>
          <a:ln w="9525">
            <a:noFill/>
            <a:miter lim="800000"/>
            <a:headEnd/>
            <a:tailEnd/>
          </a:ln>
        </p:spPr>
      </p:pic>
      <p:sp>
        <p:nvSpPr>
          <p:cNvPr id="10" name="ZoneTexte 9"/>
          <p:cNvSpPr txBox="1"/>
          <p:nvPr/>
        </p:nvSpPr>
        <p:spPr>
          <a:xfrm>
            <a:off x="683568" y="6309320"/>
            <a:ext cx="2224904" cy="369332"/>
          </a:xfrm>
          <a:prstGeom prst="rect">
            <a:avLst/>
          </a:prstGeom>
          <a:noFill/>
        </p:spPr>
        <p:txBody>
          <a:bodyPr wrap="none" rtlCol="0">
            <a:spAutoFit/>
          </a:bodyPr>
          <a:lstStyle/>
          <a:p>
            <a:r>
              <a:rPr lang="fr-FR" dirty="0" smtClean="0"/>
              <a:t>Musée d’art de Sotchi</a:t>
            </a:r>
            <a:endParaRPr lang="fr-FR" dirty="0"/>
          </a:p>
        </p:txBody>
      </p:sp>
      <p:pic>
        <p:nvPicPr>
          <p:cNvPr id="3079" name="Picture 7"/>
          <p:cNvPicPr>
            <a:picLocks noChangeAspect="1" noChangeArrowheads="1"/>
          </p:cNvPicPr>
          <p:nvPr/>
        </p:nvPicPr>
        <p:blipFill>
          <a:blip r:embed="rId5" cstate="print"/>
          <a:srcRect/>
          <a:stretch>
            <a:fillRect/>
          </a:stretch>
        </p:blipFill>
        <p:spPr bwMode="auto">
          <a:xfrm>
            <a:off x="4067944" y="3645024"/>
            <a:ext cx="4230638" cy="2653764"/>
          </a:xfrm>
          <a:prstGeom prst="rect">
            <a:avLst/>
          </a:prstGeom>
          <a:noFill/>
          <a:ln w="9525">
            <a:noFill/>
            <a:miter lim="800000"/>
            <a:headEnd/>
            <a:tailEnd/>
          </a:ln>
        </p:spPr>
      </p:pic>
      <p:sp>
        <p:nvSpPr>
          <p:cNvPr id="12" name="ZoneTexte 11"/>
          <p:cNvSpPr txBox="1"/>
          <p:nvPr/>
        </p:nvSpPr>
        <p:spPr>
          <a:xfrm>
            <a:off x="3823889" y="6309320"/>
            <a:ext cx="5320111" cy="369332"/>
          </a:xfrm>
          <a:prstGeom prst="rect">
            <a:avLst/>
          </a:prstGeom>
          <a:noFill/>
        </p:spPr>
        <p:txBody>
          <a:bodyPr wrap="none" rtlCol="0">
            <a:spAutoFit/>
          </a:bodyPr>
          <a:lstStyle/>
          <a:p>
            <a:r>
              <a:rPr lang="fr-FR" dirty="0" smtClean="0"/>
              <a:t>Parc olympique de Sotchi pour les jeux d’hiver de 2014</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268760"/>
            <a:ext cx="8229600" cy="1143000"/>
          </a:xfrm>
        </p:spPr>
        <p:txBody>
          <a:bodyPr>
            <a:normAutofit fontScale="90000"/>
          </a:bodyPr>
          <a:lstStyle/>
          <a:p>
            <a:r>
              <a:rPr lang="fr-FR" dirty="0" smtClean="0">
                <a:solidFill>
                  <a:srgbClr val="00B050"/>
                </a:solidFill>
              </a:rPr>
              <a:t>Comment les populations ont-elles aménagé les littoraux pour y habiter ? </a:t>
            </a:r>
            <a:endParaRPr lang="fr-FR" dirty="0">
              <a:solidFill>
                <a:srgbClr val="00B050"/>
              </a:solidFill>
            </a:endParaRPr>
          </a:p>
        </p:txBody>
      </p:sp>
      <p:sp>
        <p:nvSpPr>
          <p:cNvPr id="3" name="Espace réservé du contenu 2"/>
          <p:cNvSpPr>
            <a:spLocks noGrp="1"/>
          </p:cNvSpPr>
          <p:nvPr>
            <p:ph idx="1"/>
          </p:nvPr>
        </p:nvSpPr>
        <p:spPr/>
        <p:txBody>
          <a:bodyPr/>
          <a:lstStyle/>
          <a:p>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Ces aménagement ont-ils permis au tourisme d’augmenter à Sotchi ? </a:t>
            </a:r>
            <a:endParaRPr lang="fr-FR" dirty="0"/>
          </a:p>
        </p:txBody>
      </p:sp>
      <p:sp>
        <p:nvSpPr>
          <p:cNvPr id="3" name="Espace réservé du contenu 2"/>
          <p:cNvSpPr>
            <a:spLocks noGrp="1"/>
          </p:cNvSpPr>
          <p:nvPr>
            <p:ph idx="1"/>
          </p:nvPr>
        </p:nvSpPr>
        <p:spPr>
          <a:xfrm>
            <a:off x="457200" y="1600200"/>
            <a:ext cx="4402832" cy="4637112"/>
          </a:xfrm>
        </p:spPr>
        <p:txBody>
          <a:bodyPr>
            <a:normAutofit fontScale="40000" lnSpcReduction="20000"/>
          </a:bodyPr>
          <a:lstStyle/>
          <a:p>
            <a:pPr>
              <a:buNone/>
            </a:pPr>
            <a:r>
              <a:rPr lang="fr-FR" dirty="0" smtClean="0"/>
              <a:t>	« En </a:t>
            </a:r>
            <a:r>
              <a:rPr lang="fr-FR" dirty="0"/>
              <a:t>tout plus de trois millions de personnes se sont rendues à Sotchi en 2014 soit une augmentation de 28% par rapport aux années précédentes, selon Lilia </a:t>
            </a:r>
            <a:r>
              <a:rPr lang="fr-FR" dirty="0" err="1"/>
              <a:t>Burangulova</a:t>
            </a:r>
            <a:r>
              <a:rPr lang="fr-FR" dirty="0"/>
              <a:t>, représentante de l’aéroport international de Sotchi.</a:t>
            </a:r>
          </a:p>
          <a:p>
            <a:pPr>
              <a:buNone/>
            </a:pPr>
            <a:r>
              <a:rPr lang="fr-FR" dirty="0" smtClean="0"/>
              <a:t>	Outre </a:t>
            </a:r>
            <a:r>
              <a:rPr lang="fr-FR" dirty="0"/>
              <a:t>les Jeux Olympiques d’hiver de 2014, de nombreuses autres manifestations comme le Grand Prix russe de Formule 1 ont aussi contribué à cette augmentation du nombre de visiteurs puisque 65 000 fans y ont assisté en octobre à sa première édition à Sotchi</a:t>
            </a:r>
            <a:r>
              <a:rPr lang="fr-FR" dirty="0" smtClean="0"/>
              <a:t>.</a:t>
            </a:r>
            <a:endParaRPr lang="fr-FR" dirty="0"/>
          </a:p>
          <a:p>
            <a:pPr>
              <a:buNone/>
            </a:pPr>
            <a:r>
              <a:rPr lang="fr-FR" dirty="0" smtClean="0"/>
              <a:t>	Sotchi </a:t>
            </a:r>
            <a:r>
              <a:rPr lang="fr-FR" dirty="0"/>
              <a:t>accueillera aussi le Festival de musique nouvelle vague en 2015 ainsi que plusieurs autres grandes manifestations sportives, tandis que la ville va devenir l’une des destinations de conférences les plus courues, grâce à ses installations comme le Bureau des conférences de Sotchi et le nombre accru de chambres d’hôtel construites en prévision des Jeux d’hiver de 2014.</a:t>
            </a:r>
          </a:p>
          <a:p>
            <a:pPr>
              <a:buNone/>
            </a:pPr>
            <a:r>
              <a:rPr lang="fr-FR" dirty="0" smtClean="0"/>
              <a:t>	De </a:t>
            </a:r>
            <a:r>
              <a:rPr lang="fr-FR" dirty="0"/>
              <a:t>toute évidence avec son bord de mer bordé de palmiers, ses équipements de ski spectaculaires et ses superbes installations de conférence, Sotchi est bien placée pour devenir une destination de tourisme et d’affaires toute </a:t>
            </a:r>
            <a:r>
              <a:rPr lang="fr-FR" dirty="0" smtClean="0"/>
              <a:t>l’année. »</a:t>
            </a:r>
            <a:endParaRPr lang="fr-FR" dirty="0"/>
          </a:p>
          <a:p>
            <a:pPr algn="r">
              <a:buNone/>
            </a:pPr>
            <a:endParaRPr lang="fr-FR" dirty="0" smtClean="0"/>
          </a:p>
          <a:p>
            <a:pPr algn="r">
              <a:buNone/>
            </a:pPr>
            <a:r>
              <a:rPr lang="fr-FR" dirty="0" smtClean="0"/>
              <a:t>www.olympic.org</a:t>
            </a:r>
          </a:p>
          <a:p>
            <a:endParaRPr lang="fr-FR" dirty="0" smtClean="0"/>
          </a:p>
          <a:p>
            <a:endParaRPr lang="fr-FR" dirty="0"/>
          </a:p>
        </p:txBody>
      </p:sp>
      <p:pic>
        <p:nvPicPr>
          <p:cNvPr id="32770" name="Picture 2" descr="C:\Users\Johanna\AppData\Roaming\Skype\johannathenardier\media_messaging\media_cache_v3\^542C4C6631CCD4AA69C457A83B5584782ED1B29A98F7226FDC^pimgpsh_fullsize_distr.jpg"/>
          <p:cNvPicPr>
            <a:picLocks noChangeAspect="1" noChangeArrowheads="1"/>
          </p:cNvPicPr>
          <p:nvPr/>
        </p:nvPicPr>
        <p:blipFill>
          <a:blip r:embed="rId2" cstate="print"/>
          <a:srcRect/>
          <a:stretch>
            <a:fillRect/>
          </a:stretch>
        </p:blipFill>
        <p:spPr bwMode="auto">
          <a:xfrm>
            <a:off x="4860032" y="1988840"/>
            <a:ext cx="4000500" cy="2667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Réalisation d’un croquis à partir d’une photographie </a:t>
            </a:r>
            <a:endParaRPr lang="fr-FR" dirty="0"/>
          </a:p>
        </p:txBody>
      </p:sp>
      <p:sp>
        <p:nvSpPr>
          <p:cNvPr id="3" name="Espace réservé du contenu 2"/>
          <p:cNvSpPr>
            <a:spLocks noGrp="1"/>
          </p:cNvSpPr>
          <p:nvPr>
            <p:ph idx="1"/>
          </p:nvPr>
        </p:nvSpPr>
        <p:spPr/>
        <p:txBody>
          <a:bodyPr/>
          <a:lstStyle/>
          <a:p>
            <a:endParaRPr lang="fr-F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p:cNvPicPr>
            <a:picLocks noChangeAspect="1" noChangeArrowheads="1"/>
          </p:cNvPicPr>
          <p:nvPr/>
        </p:nvPicPr>
        <p:blipFill>
          <a:blip r:embed="rId2" cstate="print"/>
          <a:srcRect/>
          <a:stretch>
            <a:fillRect/>
          </a:stretch>
        </p:blipFill>
        <p:spPr bwMode="auto">
          <a:xfrm>
            <a:off x="0" y="188640"/>
            <a:ext cx="9025247" cy="576064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Réaliser une légende</a:t>
            </a:r>
            <a:endParaRPr lang="fr-FR" dirty="0"/>
          </a:p>
        </p:txBody>
      </p:sp>
      <p:sp>
        <p:nvSpPr>
          <p:cNvPr id="3" name="Espace réservé du contenu 2"/>
          <p:cNvSpPr>
            <a:spLocks noGrp="1"/>
          </p:cNvSpPr>
          <p:nvPr>
            <p:ph sz="half" idx="1"/>
          </p:nvPr>
        </p:nvSpPr>
        <p:spPr>
          <a:xfrm>
            <a:off x="457200" y="1600200"/>
            <a:ext cx="3898776" cy="4525963"/>
          </a:xfrm>
        </p:spPr>
        <p:txBody>
          <a:bodyPr/>
          <a:lstStyle/>
          <a:p>
            <a:pPr>
              <a:buNone/>
            </a:pPr>
            <a:r>
              <a:rPr lang="fr-FR" dirty="0" smtClean="0"/>
              <a:t>Titre:</a:t>
            </a:r>
          </a:p>
          <a:p>
            <a:pPr>
              <a:buNone/>
            </a:pPr>
            <a:endParaRPr lang="fr-FR" dirty="0" smtClean="0"/>
          </a:p>
          <a:p>
            <a:pPr>
              <a:buNone/>
            </a:pPr>
            <a:r>
              <a:rPr lang="fr-FR" sz="1600" dirty="0" smtClean="0"/>
              <a:t>A. Des éléments naturels favorables au tourisme </a:t>
            </a:r>
            <a:endParaRPr lang="fr-FR" sz="1600" dirty="0"/>
          </a:p>
          <a:p>
            <a:pPr>
              <a:buNone/>
            </a:pPr>
            <a:endParaRPr lang="fr-FR" dirty="0" smtClean="0"/>
          </a:p>
          <a:p>
            <a:pPr>
              <a:buNone/>
            </a:pPr>
            <a:r>
              <a:rPr lang="fr-FR" dirty="0" smtClean="0"/>
              <a:t> </a:t>
            </a:r>
          </a:p>
          <a:p>
            <a:pPr>
              <a:buNone/>
            </a:pPr>
            <a:endParaRPr lang="fr-FR" dirty="0"/>
          </a:p>
          <a:p>
            <a:pPr>
              <a:buNone/>
            </a:pPr>
            <a:endParaRPr lang="fr-FR" dirty="0"/>
          </a:p>
        </p:txBody>
      </p:sp>
      <p:sp>
        <p:nvSpPr>
          <p:cNvPr id="10" name="Rectangle 9"/>
          <p:cNvSpPr/>
          <p:nvPr/>
        </p:nvSpPr>
        <p:spPr>
          <a:xfrm>
            <a:off x="4788024" y="3356992"/>
            <a:ext cx="504056"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ysClr val="windowText" lastClr="000000"/>
                </a:solidFill>
              </a:ln>
            </a:endParaRPr>
          </a:p>
        </p:txBody>
      </p:sp>
      <p:sp>
        <p:nvSpPr>
          <p:cNvPr id="12" name="Rectangle 11"/>
          <p:cNvSpPr/>
          <p:nvPr/>
        </p:nvSpPr>
        <p:spPr>
          <a:xfrm>
            <a:off x="4788024" y="4005064"/>
            <a:ext cx="504056"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4788024" y="4653136"/>
            <a:ext cx="504056"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611560" y="3356992"/>
            <a:ext cx="504056"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ysClr val="windowText" lastClr="000000"/>
                </a:solidFill>
              </a:ln>
            </a:endParaRPr>
          </a:p>
        </p:txBody>
      </p:sp>
      <p:sp>
        <p:nvSpPr>
          <p:cNvPr id="15" name="Rectangle 14"/>
          <p:cNvSpPr/>
          <p:nvPr/>
        </p:nvSpPr>
        <p:spPr>
          <a:xfrm>
            <a:off x="611560" y="4005064"/>
            <a:ext cx="504056"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ysClr val="windowText" lastClr="000000"/>
                </a:solidFill>
              </a:ln>
            </a:endParaRPr>
          </a:p>
        </p:txBody>
      </p:sp>
      <p:sp>
        <p:nvSpPr>
          <p:cNvPr id="16" name="Rectangle 15"/>
          <p:cNvSpPr/>
          <p:nvPr/>
        </p:nvSpPr>
        <p:spPr>
          <a:xfrm>
            <a:off x="611560" y="4653136"/>
            <a:ext cx="504056"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ysClr val="windowText" lastClr="000000"/>
                </a:solidFill>
              </a:ln>
            </a:endParaRPr>
          </a:p>
        </p:txBody>
      </p:sp>
      <p:sp>
        <p:nvSpPr>
          <p:cNvPr id="17" name="ZoneTexte 16"/>
          <p:cNvSpPr txBox="1"/>
          <p:nvPr/>
        </p:nvSpPr>
        <p:spPr>
          <a:xfrm>
            <a:off x="4692973" y="2636912"/>
            <a:ext cx="3968715" cy="338554"/>
          </a:xfrm>
          <a:prstGeom prst="rect">
            <a:avLst/>
          </a:prstGeom>
          <a:noFill/>
        </p:spPr>
        <p:txBody>
          <a:bodyPr wrap="none" rtlCol="0">
            <a:spAutoFit/>
          </a:bodyPr>
          <a:lstStyle/>
          <a:p>
            <a:r>
              <a:rPr lang="fr-FR" sz="1600" dirty="0" smtClean="0"/>
              <a:t>B. Des aménagements en faveur du tourisme </a:t>
            </a:r>
            <a:endParaRPr lang="fr-FR" sz="1600" dirty="0"/>
          </a:p>
        </p:txBody>
      </p:sp>
      <p:sp>
        <p:nvSpPr>
          <p:cNvPr id="18" name="Ellipse 17"/>
          <p:cNvSpPr/>
          <p:nvPr/>
        </p:nvSpPr>
        <p:spPr>
          <a:xfrm>
            <a:off x="5004048" y="5301208"/>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smtClean="0"/>
              <a:t>Correction</a:t>
            </a:r>
            <a:endParaRPr lang="fr-FR" u="sng" dirty="0"/>
          </a:p>
        </p:txBody>
      </p:sp>
      <p:sp>
        <p:nvSpPr>
          <p:cNvPr id="3" name="Espace réservé du contenu 2"/>
          <p:cNvSpPr>
            <a:spLocks noGrp="1"/>
          </p:cNvSpPr>
          <p:nvPr>
            <p:ph sz="half" idx="1"/>
          </p:nvPr>
        </p:nvSpPr>
        <p:spPr>
          <a:xfrm>
            <a:off x="457200" y="1600200"/>
            <a:ext cx="3898776" cy="4525963"/>
          </a:xfrm>
        </p:spPr>
        <p:txBody>
          <a:bodyPr/>
          <a:lstStyle/>
          <a:p>
            <a:pPr>
              <a:buNone/>
            </a:pPr>
            <a:r>
              <a:rPr lang="fr-FR" dirty="0" smtClean="0"/>
              <a:t>Titre: Sotchi, un littoral touristique aménagé </a:t>
            </a:r>
          </a:p>
          <a:p>
            <a:pPr>
              <a:buNone/>
            </a:pPr>
            <a:endParaRPr lang="fr-FR" dirty="0" smtClean="0"/>
          </a:p>
          <a:p>
            <a:pPr>
              <a:buNone/>
            </a:pPr>
            <a:r>
              <a:rPr lang="fr-FR" sz="1600" dirty="0" smtClean="0"/>
              <a:t>A. Des éléments naturels favorables au tourisme </a:t>
            </a:r>
            <a:endParaRPr lang="fr-FR" sz="1600" dirty="0"/>
          </a:p>
          <a:p>
            <a:pPr>
              <a:buNone/>
            </a:pPr>
            <a:endParaRPr lang="fr-FR" dirty="0" smtClean="0"/>
          </a:p>
          <a:p>
            <a:pPr>
              <a:buNone/>
            </a:pPr>
            <a:r>
              <a:rPr lang="fr-FR" dirty="0" smtClean="0"/>
              <a:t> </a:t>
            </a:r>
          </a:p>
          <a:p>
            <a:pPr>
              <a:buNone/>
            </a:pPr>
            <a:endParaRPr lang="fr-FR" dirty="0"/>
          </a:p>
          <a:p>
            <a:pPr>
              <a:buNone/>
            </a:pPr>
            <a:endParaRPr lang="fr-FR" dirty="0"/>
          </a:p>
        </p:txBody>
      </p:sp>
      <p:sp>
        <p:nvSpPr>
          <p:cNvPr id="10" name="Rectangle 9"/>
          <p:cNvSpPr/>
          <p:nvPr/>
        </p:nvSpPr>
        <p:spPr>
          <a:xfrm>
            <a:off x="4788024" y="3356992"/>
            <a:ext cx="504056"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ysClr val="windowText" lastClr="000000"/>
                </a:solidFill>
              </a:ln>
            </a:endParaRPr>
          </a:p>
        </p:txBody>
      </p:sp>
      <p:sp>
        <p:nvSpPr>
          <p:cNvPr id="12" name="Rectangle 11"/>
          <p:cNvSpPr/>
          <p:nvPr/>
        </p:nvSpPr>
        <p:spPr>
          <a:xfrm>
            <a:off x="4788024" y="4005064"/>
            <a:ext cx="504056"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611560" y="3645024"/>
            <a:ext cx="504056"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ysClr val="windowText" lastClr="000000"/>
                </a:solidFill>
              </a:ln>
            </a:endParaRPr>
          </a:p>
        </p:txBody>
      </p:sp>
      <p:sp>
        <p:nvSpPr>
          <p:cNvPr id="15" name="Rectangle 14"/>
          <p:cNvSpPr/>
          <p:nvPr/>
        </p:nvSpPr>
        <p:spPr>
          <a:xfrm>
            <a:off x="611560" y="4221088"/>
            <a:ext cx="504056"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ysClr val="windowText" lastClr="000000"/>
                </a:solidFill>
              </a:ln>
            </a:endParaRPr>
          </a:p>
        </p:txBody>
      </p:sp>
      <p:sp>
        <p:nvSpPr>
          <p:cNvPr id="16" name="Rectangle 15"/>
          <p:cNvSpPr/>
          <p:nvPr/>
        </p:nvSpPr>
        <p:spPr>
          <a:xfrm>
            <a:off x="611560" y="4869160"/>
            <a:ext cx="504056"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ysClr val="windowText" lastClr="000000"/>
                </a:solidFill>
              </a:ln>
            </a:endParaRPr>
          </a:p>
        </p:txBody>
      </p:sp>
      <p:sp>
        <p:nvSpPr>
          <p:cNvPr id="17" name="ZoneTexte 16"/>
          <p:cNvSpPr txBox="1"/>
          <p:nvPr/>
        </p:nvSpPr>
        <p:spPr>
          <a:xfrm>
            <a:off x="4692973" y="2636912"/>
            <a:ext cx="3968715" cy="338554"/>
          </a:xfrm>
          <a:prstGeom prst="rect">
            <a:avLst/>
          </a:prstGeom>
          <a:noFill/>
        </p:spPr>
        <p:txBody>
          <a:bodyPr wrap="none" rtlCol="0">
            <a:spAutoFit/>
          </a:bodyPr>
          <a:lstStyle/>
          <a:p>
            <a:r>
              <a:rPr lang="fr-FR" sz="1600" dirty="0" smtClean="0"/>
              <a:t>B. Des aménagements en faveur du tourisme </a:t>
            </a:r>
            <a:endParaRPr lang="fr-FR" sz="1600" dirty="0"/>
          </a:p>
        </p:txBody>
      </p:sp>
      <p:sp>
        <p:nvSpPr>
          <p:cNvPr id="11" name="ZoneTexte 10"/>
          <p:cNvSpPr txBox="1"/>
          <p:nvPr/>
        </p:nvSpPr>
        <p:spPr>
          <a:xfrm>
            <a:off x="1187624" y="3645024"/>
            <a:ext cx="1460849" cy="369332"/>
          </a:xfrm>
          <a:prstGeom prst="rect">
            <a:avLst/>
          </a:prstGeom>
          <a:noFill/>
        </p:spPr>
        <p:txBody>
          <a:bodyPr wrap="none" rtlCol="0">
            <a:spAutoFit/>
          </a:bodyPr>
          <a:lstStyle/>
          <a:p>
            <a:r>
              <a:rPr lang="fr-FR" dirty="0" smtClean="0"/>
              <a:t>La Mer Noire </a:t>
            </a:r>
            <a:endParaRPr lang="fr-FR" dirty="0"/>
          </a:p>
        </p:txBody>
      </p:sp>
      <p:sp>
        <p:nvSpPr>
          <p:cNvPr id="18" name="ZoneTexte 17"/>
          <p:cNvSpPr txBox="1"/>
          <p:nvPr/>
        </p:nvSpPr>
        <p:spPr>
          <a:xfrm>
            <a:off x="1187624" y="4221088"/>
            <a:ext cx="1006686" cy="369332"/>
          </a:xfrm>
          <a:prstGeom prst="rect">
            <a:avLst/>
          </a:prstGeom>
          <a:noFill/>
        </p:spPr>
        <p:txBody>
          <a:bodyPr wrap="none" rtlCol="0">
            <a:spAutoFit/>
          </a:bodyPr>
          <a:lstStyle/>
          <a:p>
            <a:r>
              <a:rPr lang="fr-FR" dirty="0" smtClean="0"/>
              <a:t>La plage </a:t>
            </a:r>
            <a:endParaRPr lang="fr-FR" dirty="0"/>
          </a:p>
        </p:txBody>
      </p:sp>
      <p:sp>
        <p:nvSpPr>
          <p:cNvPr id="19" name="ZoneTexte 18"/>
          <p:cNvSpPr txBox="1"/>
          <p:nvPr/>
        </p:nvSpPr>
        <p:spPr>
          <a:xfrm>
            <a:off x="1187624" y="4869160"/>
            <a:ext cx="2595647" cy="369332"/>
          </a:xfrm>
          <a:prstGeom prst="rect">
            <a:avLst/>
          </a:prstGeom>
          <a:noFill/>
        </p:spPr>
        <p:txBody>
          <a:bodyPr wrap="none" rtlCol="0">
            <a:spAutoFit/>
          </a:bodyPr>
          <a:lstStyle/>
          <a:p>
            <a:r>
              <a:rPr lang="fr-FR" dirty="0" smtClean="0"/>
              <a:t>Arrière pays montagneux </a:t>
            </a:r>
            <a:endParaRPr lang="fr-FR" dirty="0"/>
          </a:p>
        </p:txBody>
      </p:sp>
      <p:sp>
        <p:nvSpPr>
          <p:cNvPr id="20" name="ZoneTexte 19"/>
          <p:cNvSpPr txBox="1"/>
          <p:nvPr/>
        </p:nvSpPr>
        <p:spPr>
          <a:xfrm>
            <a:off x="5364088" y="3356992"/>
            <a:ext cx="2807179" cy="369332"/>
          </a:xfrm>
          <a:prstGeom prst="rect">
            <a:avLst/>
          </a:prstGeom>
          <a:noFill/>
        </p:spPr>
        <p:txBody>
          <a:bodyPr wrap="none" rtlCol="0">
            <a:spAutoFit/>
          </a:bodyPr>
          <a:lstStyle/>
          <a:p>
            <a:r>
              <a:rPr lang="fr-FR" dirty="0" smtClean="0"/>
              <a:t>Quartiers des </a:t>
            </a:r>
            <a:r>
              <a:rPr lang="fr-FR" dirty="0"/>
              <a:t>g</a:t>
            </a:r>
            <a:r>
              <a:rPr lang="fr-FR" dirty="0" smtClean="0"/>
              <a:t>rands hôtels </a:t>
            </a:r>
            <a:endParaRPr lang="fr-FR" dirty="0"/>
          </a:p>
        </p:txBody>
      </p:sp>
      <p:sp>
        <p:nvSpPr>
          <p:cNvPr id="21" name="ZoneTexte 20"/>
          <p:cNvSpPr txBox="1"/>
          <p:nvPr/>
        </p:nvSpPr>
        <p:spPr>
          <a:xfrm>
            <a:off x="5364088" y="4005064"/>
            <a:ext cx="1686359" cy="369332"/>
          </a:xfrm>
          <a:prstGeom prst="rect">
            <a:avLst/>
          </a:prstGeom>
          <a:noFill/>
        </p:spPr>
        <p:txBody>
          <a:bodyPr wrap="none" rtlCol="0">
            <a:spAutoFit/>
          </a:bodyPr>
          <a:lstStyle/>
          <a:p>
            <a:r>
              <a:rPr lang="fr-FR" dirty="0" smtClean="0"/>
              <a:t>Parc olympique </a:t>
            </a:r>
            <a:endParaRPr lang="fr-FR" dirty="0"/>
          </a:p>
        </p:txBody>
      </p:sp>
      <p:sp>
        <p:nvSpPr>
          <p:cNvPr id="23" name="ZoneTexte 22"/>
          <p:cNvSpPr txBox="1"/>
          <p:nvPr/>
        </p:nvSpPr>
        <p:spPr>
          <a:xfrm>
            <a:off x="5436096" y="4653136"/>
            <a:ext cx="630494" cy="369332"/>
          </a:xfrm>
          <a:prstGeom prst="rect">
            <a:avLst/>
          </a:prstGeom>
          <a:noFill/>
        </p:spPr>
        <p:txBody>
          <a:bodyPr wrap="none" rtlCol="0">
            <a:spAutoFit/>
          </a:bodyPr>
          <a:lstStyle/>
          <a:p>
            <a:r>
              <a:rPr lang="fr-FR" dirty="0" smtClean="0"/>
              <a:t>Port </a:t>
            </a:r>
            <a:endParaRPr lang="fr-FR" dirty="0"/>
          </a:p>
        </p:txBody>
      </p:sp>
      <p:sp>
        <p:nvSpPr>
          <p:cNvPr id="25" name="ZoneTexte 24"/>
          <p:cNvSpPr txBox="1"/>
          <p:nvPr/>
        </p:nvSpPr>
        <p:spPr>
          <a:xfrm>
            <a:off x="5436096" y="5301208"/>
            <a:ext cx="1085041" cy="369332"/>
          </a:xfrm>
          <a:prstGeom prst="rect">
            <a:avLst/>
          </a:prstGeom>
          <a:noFill/>
        </p:spPr>
        <p:txBody>
          <a:bodyPr wrap="none" rtlCol="0">
            <a:spAutoFit/>
          </a:bodyPr>
          <a:lstStyle/>
          <a:p>
            <a:r>
              <a:rPr lang="fr-FR" dirty="0" smtClean="0"/>
              <a:t>Aéroport </a:t>
            </a:r>
            <a:endParaRPr lang="fr-FR" dirty="0"/>
          </a:p>
        </p:txBody>
      </p:sp>
      <p:sp>
        <p:nvSpPr>
          <p:cNvPr id="29" name="Rectangle 28"/>
          <p:cNvSpPr/>
          <p:nvPr/>
        </p:nvSpPr>
        <p:spPr>
          <a:xfrm>
            <a:off x="4788024" y="5301208"/>
            <a:ext cx="504056"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1" name="Connecteur droit 30"/>
          <p:cNvCxnSpPr/>
          <p:nvPr/>
        </p:nvCxnSpPr>
        <p:spPr>
          <a:xfrm>
            <a:off x="4788024" y="6093296"/>
            <a:ext cx="504000" cy="0"/>
          </a:xfrm>
          <a:prstGeom prst="line">
            <a:avLst/>
          </a:prstGeom>
          <a:ln/>
        </p:spPr>
        <p:style>
          <a:lnRef idx="1">
            <a:schemeClr val="dk1"/>
          </a:lnRef>
          <a:fillRef idx="0">
            <a:schemeClr val="dk1"/>
          </a:fillRef>
          <a:effectRef idx="0">
            <a:schemeClr val="dk1"/>
          </a:effectRef>
          <a:fontRef idx="minor">
            <a:schemeClr val="tx1"/>
          </a:fontRef>
        </p:style>
      </p:cxnSp>
      <p:sp>
        <p:nvSpPr>
          <p:cNvPr id="33" name="ZoneTexte 32"/>
          <p:cNvSpPr txBox="1"/>
          <p:nvPr/>
        </p:nvSpPr>
        <p:spPr>
          <a:xfrm>
            <a:off x="5436096" y="5877272"/>
            <a:ext cx="1198918" cy="369332"/>
          </a:xfrm>
          <a:prstGeom prst="rect">
            <a:avLst/>
          </a:prstGeom>
          <a:noFill/>
        </p:spPr>
        <p:txBody>
          <a:bodyPr wrap="none" rtlCol="0">
            <a:spAutoFit/>
          </a:bodyPr>
          <a:lstStyle/>
          <a:p>
            <a:r>
              <a:rPr lang="fr-FR" dirty="0" smtClean="0"/>
              <a:t>Autoroute </a:t>
            </a:r>
            <a:endParaRPr lang="fr-FR" dirty="0"/>
          </a:p>
        </p:txBody>
      </p:sp>
      <p:sp>
        <p:nvSpPr>
          <p:cNvPr id="34" name="Ellipse 33"/>
          <p:cNvSpPr/>
          <p:nvPr/>
        </p:nvSpPr>
        <p:spPr>
          <a:xfrm>
            <a:off x="4932040" y="4725144"/>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5"/>
          <p:cNvSpPr>
            <a:spLocks noGrp="1"/>
          </p:cNvSpPr>
          <p:nvPr>
            <p:ph type="subTitle" idx="1"/>
          </p:nvPr>
        </p:nvSpPr>
        <p:spPr>
          <a:xfrm>
            <a:off x="179512" y="1268760"/>
            <a:ext cx="8856984" cy="1752600"/>
          </a:xfrm>
        </p:spPr>
        <p:txBody>
          <a:bodyPr>
            <a:normAutofit fontScale="70000" lnSpcReduction="20000"/>
          </a:bodyPr>
          <a:lstStyle/>
          <a:p>
            <a:pPr algn="l"/>
            <a:r>
              <a:rPr lang="fr-FR" dirty="0" smtClean="0">
                <a:solidFill>
                  <a:srgbClr val="0070C0"/>
                </a:solidFill>
              </a:rPr>
              <a:t>Les littoraux sont la première destination touristique du monde. La mer attire chaque année des millions de personnes. Pour favoriser le tourisme, des aménagements sont mis en place autour de ces littoraux et ont transformé le paysage. Des petits villages de pêcheurs sont ainsi devenus des stations balnéaires (=ville touristique située sur un littoral) fréquentées. </a:t>
            </a:r>
            <a:endParaRPr lang="fr-FR" dirty="0">
              <a:solidFill>
                <a:srgbClr val="0070C0"/>
              </a:solidFill>
            </a:endParaRPr>
          </a:p>
        </p:txBody>
      </p:sp>
      <p:sp>
        <p:nvSpPr>
          <p:cNvPr id="7" name="Rectangle 6"/>
          <p:cNvSpPr/>
          <p:nvPr/>
        </p:nvSpPr>
        <p:spPr>
          <a:xfrm>
            <a:off x="107504" y="1052736"/>
            <a:ext cx="8928992" cy="2016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Carte hachette p.252-253</a:t>
            </a:r>
            <a:endParaRPr lang="fr-F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831153" y="1600200"/>
            <a:ext cx="7481694" cy="452596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sng" dirty="0" smtClean="0">
                <a:solidFill>
                  <a:srgbClr val="FF0000"/>
                </a:solidFill>
              </a:rPr>
              <a:t>III- Pourquoi les littoraux sont-ils des espaces vulnérables ? (2h)</a:t>
            </a:r>
            <a:endParaRPr lang="fr-FR" b="1" u="sng" dirty="0">
              <a:solidFill>
                <a:srgbClr val="FF0000"/>
              </a:solidFill>
            </a:endParaRPr>
          </a:p>
        </p:txBody>
      </p:sp>
      <p:sp>
        <p:nvSpPr>
          <p:cNvPr id="3" name="Espace réservé du contenu 2"/>
          <p:cNvSpPr>
            <a:spLocks noGrp="1"/>
          </p:cNvSpPr>
          <p:nvPr>
            <p:ph idx="1"/>
          </p:nvPr>
        </p:nvSpPr>
        <p:spPr/>
        <p:txBody>
          <a:bodyPr>
            <a:normAutofit fontScale="62500" lnSpcReduction="20000"/>
          </a:bodyPr>
          <a:lstStyle/>
          <a:p>
            <a:pPr>
              <a:buNone/>
            </a:pPr>
            <a:r>
              <a:rPr lang="fr-FR" dirty="0" smtClean="0"/>
              <a:t>L’idée est de traiter cette partie à travers 2 tâches complexes. La dernière tâche complexe que j’ai voulu faire avec cette classe a été difficile à mettre en place du fait de la différence de niveau énorme… du coup, je compte proposer deux tâches complexes différentes et faire ensuite des groupes de niveau. (des groupes de 4 élèves je pense)</a:t>
            </a:r>
          </a:p>
          <a:p>
            <a:pPr>
              <a:buNone/>
            </a:pPr>
            <a:r>
              <a:rPr lang="fr-FR" dirty="0" smtClean="0"/>
              <a:t>Une partie de la classe devra rédiger un rapport faisant le bilan des dangers qui pèsent sur les littoraux, et une autre s’intéressa aux dangers et proposera aussi des solutions de gestion durable (ça permettra surtout aux groupes les plus en difficulté d’avoir le temps de finir.)</a:t>
            </a:r>
          </a:p>
          <a:p>
            <a:pPr>
              <a:buNone/>
            </a:pPr>
            <a:r>
              <a:rPr lang="fr-FR" dirty="0" smtClean="0"/>
              <a:t>Pour la mise en commun, je compte désigner un représentant dans chaque groupe qui passera au tableau pour lire le bilan devant la classe. Et ensuite on construira ensemble un bilan qui servira de trace écrite. </a:t>
            </a:r>
          </a:p>
          <a:p>
            <a:pPr>
              <a:buNone/>
            </a:pPr>
            <a:r>
              <a:rPr lang="fr-FR" dirty="0" smtClean="0"/>
              <a:t>Qu’en penses-tu ? </a:t>
            </a:r>
          </a:p>
          <a:p>
            <a:pPr>
              <a:buNone/>
            </a:pPr>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55000" lnSpcReduction="20000"/>
          </a:bodyPr>
          <a:lstStyle/>
          <a:p>
            <a:pPr>
              <a:buNone/>
            </a:pPr>
            <a:r>
              <a:rPr lang="fr-FR" dirty="0" smtClean="0"/>
              <a:t>Tâche complexe n°1 (p.246-249 manuel enseignant) </a:t>
            </a:r>
          </a:p>
          <a:p>
            <a:pPr>
              <a:buNone/>
            </a:pPr>
            <a:endParaRPr lang="fr-FR" dirty="0"/>
          </a:p>
          <a:p>
            <a:pPr>
              <a:buNone/>
            </a:pPr>
            <a:r>
              <a:rPr lang="fr-FR" dirty="0" smtClean="0"/>
              <a:t>A la fin de l’année aura lieu, à Bonn en Allemagne, la COP 23. La COP est un grand rassemblement des pays pour lutter contre le réchauffement climatique. La 23</a:t>
            </a:r>
            <a:r>
              <a:rPr lang="fr-FR" baseline="30000" dirty="0" smtClean="0"/>
              <a:t>ème</a:t>
            </a:r>
            <a:r>
              <a:rPr lang="fr-FR" dirty="0" smtClean="0"/>
              <a:t> « conférence des parties » sera organisée par les îles Fidji, un Etat insulaire fortement touché par les difficultés environnementales et notamment la montée du niveau de la mer qui menace les espaces littoraux. </a:t>
            </a:r>
          </a:p>
          <a:p>
            <a:pPr>
              <a:buNone/>
            </a:pPr>
            <a:r>
              <a:rPr lang="fr-FR" dirty="0" smtClean="0"/>
              <a:t>Vous êtes chargés par le premier ministre fidjien</a:t>
            </a:r>
            <a:r>
              <a:rPr lang="fr-FR" dirty="0"/>
              <a:t> Frank </a:t>
            </a:r>
            <a:r>
              <a:rPr lang="fr-FR" dirty="0" err="1"/>
              <a:t>Bainimarama</a:t>
            </a:r>
            <a:r>
              <a:rPr lang="fr-FR" dirty="0" smtClean="0"/>
              <a:t> de rédiger un rapport montrant les différents dangers qui menacent les littoraux dans le monde. Vous donnerez des exemples concrets. </a:t>
            </a:r>
            <a:r>
              <a:rPr lang="fr-FR" dirty="0"/>
              <a:t>	</a:t>
            </a:r>
            <a:endParaRPr lang="fr-FR" dirty="0" smtClean="0"/>
          </a:p>
          <a:p>
            <a:pPr>
              <a:buNone/>
            </a:pPr>
            <a:r>
              <a:rPr lang="fr-FR" dirty="0" smtClean="0"/>
              <a:t>Ce rapport sera présenté aux différents chefs d’Etat présents à cette COP 23, qui décideront ensuite de signer, ou pas, un accord concernant la protection des littoraux dans le monde. Il faudra donc être très convaincants ! </a:t>
            </a:r>
          </a:p>
          <a:p>
            <a:pPr>
              <a:buNone/>
            </a:pPr>
            <a:r>
              <a:rPr lang="fr-FR" dirty="0" smtClean="0"/>
              <a:t>Le gouvernement vous a fourni des documents qui vous seront très précieux pour rédiger ce rapport. (voir votre manuel)</a:t>
            </a:r>
          </a:p>
          <a:p>
            <a:pPr>
              <a:buNone/>
            </a:pPr>
            <a:r>
              <a:rPr lang="fr-FR" dirty="0" smtClean="0"/>
              <a:t>Le premier ministre fidjien compte sur vous !</a:t>
            </a:r>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62500" lnSpcReduction="20000"/>
          </a:bodyPr>
          <a:lstStyle/>
          <a:p>
            <a:pPr>
              <a:buNone/>
            </a:pPr>
            <a:r>
              <a:rPr lang="fr-FR" dirty="0" smtClean="0"/>
              <a:t>Tâche complexe n°2: p.246-251 du manuel enseignant</a:t>
            </a:r>
          </a:p>
          <a:p>
            <a:pPr>
              <a:buNone/>
            </a:pPr>
            <a:endParaRPr lang="fr-FR" dirty="0"/>
          </a:p>
          <a:p>
            <a:pPr>
              <a:buNone/>
            </a:pPr>
            <a:r>
              <a:rPr lang="fr-FR" dirty="0" smtClean="0"/>
              <a:t>A la fin de l’année aura lieu l’assemblée de l’OMI (organisation maritime internationale) qui réunira tous les Etats membres à Londres. Le Secrétaire général de l’OMI vous a chargé de réaliser un rapport. Il souhaite que vous dressiez un bilan des dangers qui pèsent sur les littoraux dans le monde. Il faudra donner des exemples précis. Il vous demande également de proposer des solutions pour protéger les littoraux et leur assurer une gestion durable. Dans ce rapport, vous donnerez des exemples concrets de solutions qui ont déjà été mises en place et en proposerez de nouvelles. </a:t>
            </a:r>
          </a:p>
          <a:p>
            <a:pPr>
              <a:buNone/>
            </a:pPr>
            <a:r>
              <a:rPr lang="fr-FR" dirty="0" smtClean="0"/>
              <a:t>Ce rapport sera ensuite lu aux différents chefs d’Etat qui signeront, ou non, un accord concernant la protection des littoraux dans le monde. Il faudra donc être convaincants et innovants ! </a:t>
            </a:r>
          </a:p>
          <a:p>
            <a:pPr>
              <a:buNone/>
            </a:pPr>
            <a:r>
              <a:rPr lang="fr-FR" dirty="0" smtClean="0"/>
              <a:t>Le Secrétaire général vous a fourni des documents pour vous aider (voir votre manuel) qui vous seront très précieux pour rédiger ce rapport. </a:t>
            </a:r>
          </a:p>
          <a:p>
            <a:pPr>
              <a:buNone/>
            </a:pPr>
            <a:r>
              <a:rPr lang="fr-FR" dirty="0" smtClean="0"/>
              <a:t>L’OMI compte sur vous ! </a:t>
            </a:r>
          </a:p>
          <a:p>
            <a:pPr>
              <a:buNone/>
            </a:pP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Dans ce chapitre, je vais apprendre à </a:t>
            </a:r>
            <a:endParaRPr lang="fr-FR" dirty="0"/>
          </a:p>
        </p:txBody>
      </p:sp>
      <p:sp>
        <p:nvSpPr>
          <p:cNvPr id="3" name="Espace réservé du contenu 2"/>
          <p:cNvSpPr>
            <a:spLocks noGrp="1"/>
          </p:cNvSpPr>
          <p:nvPr>
            <p:ph idx="1"/>
          </p:nvPr>
        </p:nvSpPr>
        <p:spPr/>
        <p:txBody>
          <a:bodyPr/>
          <a:lstStyle/>
          <a:p>
            <a:r>
              <a:rPr lang="fr-FR" dirty="0" smtClean="0"/>
              <a:t>Me poser des questions et formuler des hypothèses </a:t>
            </a:r>
          </a:p>
          <a:p>
            <a:r>
              <a:rPr lang="fr-FR" dirty="0" smtClean="0"/>
              <a:t>Comprendre et analyser un document</a:t>
            </a:r>
          </a:p>
          <a:p>
            <a:r>
              <a:rPr lang="fr-FR" dirty="0" smtClean="0"/>
              <a:t>Réaliser un schéma </a:t>
            </a:r>
            <a:endParaRPr lang="fr-F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10000"/>
          </a:bodyPr>
          <a:lstStyle/>
          <a:p>
            <a:pPr>
              <a:buNone/>
            </a:pPr>
            <a:r>
              <a:rPr lang="fr-FR" dirty="0" smtClean="0">
                <a:solidFill>
                  <a:srgbClr val="0070C0"/>
                </a:solidFill>
              </a:rPr>
              <a:t>	Le réchauffement climatique, qui entraine une montée du niveau de la mer et qui menace certains archipels, les activités humaines comme l’implantation d’usines, ou encore l’exploitation intensive des richesses marines mettent en danger les littoraux et les rendent vulnérables.</a:t>
            </a:r>
          </a:p>
          <a:p>
            <a:pPr>
              <a:buNone/>
            </a:pPr>
            <a:r>
              <a:rPr lang="fr-FR" dirty="0" smtClean="0">
                <a:solidFill>
                  <a:srgbClr val="0070C0"/>
                </a:solidFill>
              </a:rPr>
              <a:t>	De nombreux acteurs (comme l’OMI: organisation maritime internationale), mais aussi des Etats, s’engagent pour protéger l’environnement littoral.</a:t>
            </a:r>
            <a:endParaRPr lang="fr-FR" dirty="0">
              <a:solidFill>
                <a:srgbClr val="0070C0"/>
              </a:solidFill>
            </a:endParaRPr>
          </a:p>
        </p:txBody>
      </p:sp>
      <p:sp>
        <p:nvSpPr>
          <p:cNvPr id="4" name="Rectangle 3"/>
          <p:cNvSpPr/>
          <p:nvPr/>
        </p:nvSpPr>
        <p:spPr>
          <a:xfrm>
            <a:off x="395536" y="1412776"/>
            <a:ext cx="8352928" cy="48245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solidFill>
                  <a:srgbClr val="FF0000"/>
                </a:solidFill>
              </a:rPr>
              <a:t>Conclusion </a:t>
            </a:r>
            <a:endParaRPr lang="fr-FR" b="1" u="sng" dirty="0">
              <a:solidFill>
                <a:srgbClr val="FF0000"/>
              </a:solidFill>
            </a:endParaRPr>
          </a:p>
        </p:txBody>
      </p:sp>
      <p:sp>
        <p:nvSpPr>
          <p:cNvPr id="3" name="Espace réservé du contenu 2"/>
          <p:cNvSpPr>
            <a:spLocks noGrp="1"/>
          </p:cNvSpPr>
          <p:nvPr>
            <p:ph idx="1"/>
          </p:nvPr>
        </p:nvSpPr>
        <p:spPr>
          <a:ln>
            <a:noFill/>
          </a:ln>
        </p:spPr>
        <p:txBody>
          <a:bodyPr/>
          <a:lstStyle/>
          <a:p>
            <a:pPr>
              <a:buNone/>
            </a:pPr>
            <a:r>
              <a:rPr lang="fr-FR" dirty="0" smtClean="0">
                <a:solidFill>
                  <a:srgbClr val="FF0000"/>
                </a:solidFill>
              </a:rPr>
              <a:t>	La littoralisation est un phénomène mondial, les Hommes sont attirés par la mer et ont aménagé les littoraux, soit pour en faire des lieux de commerce en développant des façade industrialo-portuaires, soit pour y favoriser le tourisme en créant des stations balnéaires. Ces différentes façons d’habiter la mer font aussi peser un risque environnemental sur ces espaces vulnérables. </a:t>
            </a:r>
            <a:endParaRPr lang="fr-FR" dirty="0">
              <a:solidFill>
                <a:srgbClr val="FF0000"/>
              </a:solidFill>
            </a:endParaRPr>
          </a:p>
        </p:txBody>
      </p:sp>
      <p:sp>
        <p:nvSpPr>
          <p:cNvPr id="4" name="Rectangle 3"/>
          <p:cNvSpPr/>
          <p:nvPr/>
        </p:nvSpPr>
        <p:spPr>
          <a:xfrm>
            <a:off x="323528" y="1556792"/>
            <a:ext cx="8424936" cy="47525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20000"/>
          </a:bodyPr>
          <a:lstStyle/>
          <a:p>
            <a:r>
              <a:rPr lang="fr-FR" dirty="0" smtClean="0"/>
              <a:t>Découverte d’un nuage de mots. </a:t>
            </a:r>
          </a:p>
          <a:p>
            <a:pPr>
              <a:buNone/>
            </a:pPr>
            <a:r>
              <a:rPr lang="fr-FR" dirty="0" smtClean="0"/>
              <a:t>A la fin de la séance précédente, je vais demander aux élèves de décrire, en quelques mots, l’endroit où ils rêveraient de vivre. Je compte sur le fait qu’une majorité d’entre eux décrira une région littorale.</a:t>
            </a:r>
          </a:p>
          <a:p>
            <a:pPr>
              <a:buNone/>
            </a:pPr>
            <a:endParaRPr lang="fr-FR" dirty="0"/>
          </a:p>
          <a:p>
            <a:pPr>
              <a:buNone/>
            </a:pPr>
            <a:r>
              <a:rPr lang="fr-FR" dirty="0" smtClean="0"/>
              <a:t>CM: il s’agira d’introduire la notion de « littoralisation » et voir que 50% des Hommes vivent à moins de 50km des côtes et que 16 métropoles parmi les 20 métropoles les plus importantes du monde sont situées sur un littoral, c’est-à-dire une zone de contact entre terre et mer.  </a:t>
            </a:r>
          </a:p>
          <a:p>
            <a:pPr>
              <a:buNone/>
            </a:pP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92696"/>
            <a:ext cx="8229600" cy="1143000"/>
          </a:xfrm>
        </p:spPr>
        <p:txBody>
          <a:bodyPr>
            <a:normAutofit fontScale="90000"/>
          </a:bodyPr>
          <a:lstStyle/>
          <a:p>
            <a:r>
              <a:rPr lang="fr-FR" b="1" u="sng" dirty="0" smtClean="0">
                <a:solidFill>
                  <a:srgbClr val="FF0000"/>
                </a:solidFill>
              </a:rPr>
              <a:t>I-Habiter un littoral industrialo-portuaire de Shanghai en Chine: comment et pourquoi a-t-il été transformé ?(1h30)</a:t>
            </a:r>
            <a:endParaRPr lang="fr-FR" b="1" u="sng" dirty="0">
              <a:solidFill>
                <a:srgbClr val="FF0000"/>
              </a:solidFill>
            </a:endParaRPr>
          </a:p>
        </p:txBody>
      </p:sp>
      <p:sp>
        <p:nvSpPr>
          <p:cNvPr id="3" name="Espace réservé du contenu 2"/>
          <p:cNvSpPr>
            <a:spLocks noGrp="1"/>
          </p:cNvSpPr>
          <p:nvPr>
            <p:ph idx="1"/>
          </p:nvPr>
        </p:nvSpPr>
        <p:spPr/>
        <p:txBody>
          <a:bodyPr/>
          <a:lstStyle/>
          <a:p>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(dialogué)</a:t>
            </a:r>
            <a:endParaRPr lang="fr-FR" dirty="0"/>
          </a:p>
        </p:txBody>
      </p:sp>
      <p:sp>
        <p:nvSpPr>
          <p:cNvPr id="3" name="Espace réservé du contenu 2"/>
          <p:cNvSpPr>
            <a:spLocks noGrp="1"/>
          </p:cNvSpPr>
          <p:nvPr>
            <p:ph idx="1"/>
          </p:nvPr>
        </p:nvSpPr>
        <p:spPr/>
        <p:txBody>
          <a:bodyPr>
            <a:normAutofit fontScale="92500" lnSpcReduction="20000"/>
          </a:bodyPr>
          <a:lstStyle/>
          <a:p>
            <a:pPr>
              <a:buNone/>
            </a:pPr>
            <a:r>
              <a:rPr lang="fr-FR" dirty="0" smtClean="0"/>
              <a:t>9 milliards de tonnes de marchandises sont transportées chaque année sur les mers. La voie maritime est le premier mode de transport. </a:t>
            </a:r>
          </a:p>
          <a:p>
            <a:pPr>
              <a:buNone/>
            </a:pPr>
            <a:r>
              <a:rPr lang="fr-FR" dirty="0" smtClean="0"/>
              <a:t>Pour leur montrer l’ampleur de ces transports maritime, je vais leur montrer un graphique comparant le tonnage du trafic maritime annuel à la pyramide de Khéops que nous avons vu dans le chapitre précédant.</a:t>
            </a:r>
          </a:p>
          <a:p>
            <a:pPr>
              <a:buNone/>
            </a:pPr>
            <a:r>
              <a:rPr lang="fr-FR" dirty="0" smtClean="0"/>
              <a:t>Avec l’augmentation des échanges de marchandises à travers le monde, les ports ont eu être aménagés par les Hommes.  </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Grp="1" noChangeAspect="1" noChangeArrowheads="1"/>
          </p:cNvPicPr>
          <p:nvPr>
            <p:ph idx="1"/>
          </p:nvPr>
        </p:nvPicPr>
        <p:blipFill>
          <a:blip r:embed="rId2" cstate="print"/>
          <a:srcRect/>
          <a:stretch>
            <a:fillRect/>
          </a:stretch>
        </p:blipFill>
        <p:spPr bwMode="auto">
          <a:xfrm>
            <a:off x="899592" y="0"/>
            <a:ext cx="7056783" cy="677654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Etude de cas p.238-239 du manuel </a:t>
            </a:r>
            <a:endParaRPr lang="fr-FR" dirty="0"/>
          </a:p>
        </p:txBody>
      </p:sp>
      <p:sp>
        <p:nvSpPr>
          <p:cNvPr id="3" name="Espace réservé du contenu 2"/>
          <p:cNvSpPr>
            <a:spLocks noGrp="1"/>
          </p:cNvSpPr>
          <p:nvPr>
            <p:ph idx="1"/>
          </p:nvPr>
        </p:nvSpPr>
        <p:spPr/>
        <p:txBody>
          <a:bodyPr>
            <a:normAutofit/>
          </a:bodyPr>
          <a:lstStyle/>
          <a:p>
            <a:pPr marL="514350" indent="-514350">
              <a:buAutoNum type="arabicPeriod"/>
            </a:pPr>
            <a:r>
              <a:rPr lang="fr-FR" dirty="0" smtClean="0"/>
              <a:t>Décris le port de </a:t>
            </a:r>
            <a:r>
              <a:rPr lang="fr-FR" dirty="0" err="1" smtClean="0"/>
              <a:t>Yangshan</a:t>
            </a:r>
            <a:r>
              <a:rPr lang="fr-FR" dirty="0" smtClean="0"/>
              <a:t>. (document 1)</a:t>
            </a:r>
          </a:p>
          <a:p>
            <a:pPr marL="514350" indent="-514350">
              <a:buAutoNum type="arabicPeriod"/>
            </a:pPr>
            <a:endParaRPr lang="fr-FR" dirty="0"/>
          </a:p>
          <a:p>
            <a:pPr marL="514350" indent="-514350">
              <a:buNone/>
            </a:pPr>
            <a:r>
              <a:rPr lang="fr-FR" sz="1700" dirty="0" smtClean="0"/>
              <a:t>	</a:t>
            </a:r>
            <a:r>
              <a:rPr lang="fr-FR" sz="1700" dirty="0" smtClean="0">
                <a:solidFill>
                  <a:srgbClr val="00B050"/>
                </a:solidFill>
              </a:rPr>
              <a:t>On premier plan on voit le port avec, sur la gauche, les postes d’amarrages et portiques qui servent à charger et décharger les bateaux. Au milieu, une étendue de conteneurs et à gauche des hangars et des immeubles. Au second plan, on voit la mer ainsi que le pont qui relie le port au continent. </a:t>
            </a:r>
          </a:p>
          <a:p>
            <a:pPr marL="514350" indent="-514350">
              <a:buNone/>
            </a:pPr>
            <a:endParaRPr lang="fr-FR" sz="1700" dirty="0" smtClean="0">
              <a:solidFill>
                <a:srgbClr val="00B050"/>
              </a:solidFill>
            </a:endParaRPr>
          </a:p>
          <a:p>
            <a:pPr marL="514350" indent="-514350">
              <a:buNone/>
            </a:pPr>
            <a:r>
              <a:rPr lang="fr-FR" sz="1700" dirty="0" smtClean="0">
                <a:solidFill>
                  <a:srgbClr val="00B050"/>
                </a:solidFill>
              </a:rPr>
              <a:t>	Ajout à l’oral:  Le conteneur est apparu dans les années 50 aux Etats-Unis, il permet d’éviter la casse et le vol lors du transport de marchandises. Cette pratique est devenue très courante, on parle de « conteneurisation. Pour les transporter, les bateaux se sont adaptés et il existe aujourd’hui des bateaux appelés des « porte-conteneurs ». Ce sont des navires très grands, donc les ports ont du être aménagés pour les accueillir et pouvoir les charger et les décharger. </a:t>
            </a:r>
          </a:p>
          <a:p>
            <a:pPr marL="514350" indent="-514350">
              <a:buNone/>
            </a:pPr>
            <a:endParaRPr lang="fr-FR" dirty="0" smtClean="0"/>
          </a:p>
          <a:p>
            <a:pPr marL="514350" indent="-514350">
              <a:buNone/>
            </a:pP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dirty="0" smtClean="0"/>
              <a:t>2. Que représente ce port aux yeux des touristes chinois ? (document 2)</a:t>
            </a:r>
          </a:p>
          <a:p>
            <a:pPr>
              <a:buNone/>
            </a:pPr>
            <a:endParaRPr lang="fr-FR" dirty="0" smtClean="0"/>
          </a:p>
          <a:p>
            <a:pPr>
              <a:buNone/>
            </a:pPr>
            <a:r>
              <a:rPr lang="fr-FR" dirty="0" smtClean="0">
                <a:solidFill>
                  <a:srgbClr val="00B050"/>
                </a:solidFill>
              </a:rPr>
              <a:t>Aux yeux des touristes chinois, ce port représente une fierté nationale car il montre la puissance de la Chine. </a:t>
            </a:r>
          </a:p>
          <a:p>
            <a:pPr>
              <a:buNone/>
            </a:pPr>
            <a:endParaRPr lang="fr-FR"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TotalTime>
  <Words>1124</Words>
  <Application>Microsoft Office PowerPoint</Application>
  <PresentationFormat>Affichage à l'écran (4:3)</PresentationFormat>
  <Paragraphs>107</Paragraphs>
  <Slides>31</Slides>
  <Notes>0</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Thème Office</vt:lpstr>
      <vt:lpstr>Thème 2: HABITER LES LITTORAUX</vt:lpstr>
      <vt:lpstr>Comment les populations ont-elles aménagé les littoraux pour y habiter ? </vt:lpstr>
      <vt:lpstr>Dans ce chapitre, je vais apprendre à </vt:lpstr>
      <vt:lpstr>Diapositive 4</vt:lpstr>
      <vt:lpstr>I-Habiter un littoral industrialo-portuaire de Shanghai en Chine: comment et pourquoi a-t-il été transformé ?(1h30)</vt:lpstr>
      <vt:lpstr>Introduction (dialogué)</vt:lpstr>
      <vt:lpstr>Diapositive 7</vt:lpstr>
      <vt:lpstr> Etude de cas p.238-239 du manuel </vt:lpstr>
      <vt:lpstr>Diapositive 9</vt:lpstr>
      <vt:lpstr>Diapositive 10</vt:lpstr>
      <vt:lpstr>4. Où Lingang est-elle située ? Pourquoi cette nouvelle ville a-t-elle été construite? (document 3 et 4) </vt:lpstr>
      <vt:lpstr>5. Quelles sont les activités installées sur le littoral ? Localise sites portuaires successifs. Comment peux-tu expliquer ce déplacement ? (document 3) </vt:lpstr>
      <vt:lpstr>6. Décris les conditions de vie des mingongs. </vt:lpstr>
      <vt:lpstr>Réaliser une trace écrite en utilisant les mots suivants: </vt:lpstr>
      <vt:lpstr>Diapositive 15</vt:lpstr>
      <vt:lpstr>II- Habiter un littoral touristique: comment la station balnéaire de Sotchi en Russie a-t-elle été aménagée ? (1h30) </vt:lpstr>
      <vt:lpstr>1. Décris et localise Sotchi. </vt:lpstr>
      <vt:lpstr>2. Quels éléments naturels font de Sotchi une ville touristique ? </vt:lpstr>
      <vt:lpstr>3. Quels aménagements ont été développés à Sotchi ? </vt:lpstr>
      <vt:lpstr>Ces aménagement ont-ils permis au tourisme d’augmenter à Sotchi ? </vt:lpstr>
      <vt:lpstr>Réalisation d’un croquis à partir d’une photographie </vt:lpstr>
      <vt:lpstr>Diapositive 22</vt:lpstr>
      <vt:lpstr>Réaliser une légende</vt:lpstr>
      <vt:lpstr>Correction</vt:lpstr>
      <vt:lpstr>Diapositive 25</vt:lpstr>
      <vt:lpstr>Carte hachette p.252-253</vt:lpstr>
      <vt:lpstr>III- Pourquoi les littoraux sont-ils des espaces vulnérables ? (2h)</vt:lpstr>
      <vt:lpstr>Diapositive 28</vt:lpstr>
      <vt:lpstr>Diapositive 29</vt:lpstr>
      <vt:lpstr>Diapositive 30</vt:lpstr>
      <vt:lpstr>Conclusion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Thème 2: HABITER LES LITTORAUX</dc:title>
  <dc:creator>Johanna</dc:creator>
  <cp:lastModifiedBy>Johanna</cp:lastModifiedBy>
  <cp:revision>48</cp:revision>
  <dcterms:created xsi:type="dcterms:W3CDTF">2017-02-17T08:44:58Z</dcterms:created>
  <dcterms:modified xsi:type="dcterms:W3CDTF">2017-02-17T16:43:57Z</dcterms:modified>
</cp:coreProperties>
</file>