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3" r:id="rId7"/>
    <p:sldId id="271" r:id="rId8"/>
    <p:sldId id="257" r:id="rId9"/>
    <p:sldId id="258" r:id="rId10"/>
    <p:sldId id="259" r:id="rId11"/>
    <p:sldId id="260" r:id="rId12"/>
    <p:sldId id="274" r:id="rId13"/>
    <p:sldId id="261" r:id="rId14"/>
    <p:sldId id="262" r:id="rId15"/>
    <p:sldId id="263" r:id="rId16"/>
    <p:sldId id="272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0574" y="220719"/>
            <a:ext cx="8825658" cy="3174122"/>
          </a:xfrm>
        </p:spPr>
        <p:txBody>
          <a:bodyPr/>
          <a:lstStyle/>
          <a:p>
            <a:pPr algn="ctr"/>
            <a:r>
              <a:rPr lang="fr-FR" dirty="0"/>
              <a:t>Luxations </a:t>
            </a:r>
            <a:br>
              <a:rPr lang="fr-FR" dirty="0"/>
            </a:br>
            <a:r>
              <a:rPr lang="fr-FR" dirty="0" err="1"/>
              <a:t>gléno</a:t>
            </a:r>
            <a:r>
              <a:rPr lang="fr-FR" dirty="0"/>
              <a:t>-humérales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8883" y="5412828"/>
            <a:ext cx="3342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COLLIGNON Maxime</a:t>
            </a:r>
          </a:p>
          <a:p>
            <a:r>
              <a:rPr lang="fr-FR" dirty="0"/>
              <a:t>DALL’ALBA Aurélia</a:t>
            </a:r>
          </a:p>
          <a:p>
            <a:r>
              <a:rPr lang="fr-FR" dirty="0"/>
              <a:t>FASM2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70731" y="5475889"/>
            <a:ext cx="28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Janvier-Février 2017</a:t>
            </a:r>
          </a:p>
        </p:txBody>
      </p:sp>
    </p:spTree>
    <p:extLst>
      <p:ext uri="{BB962C8B-B14F-4D97-AF65-F5344CB8AC3E}">
        <p14:creationId xmlns:p14="http://schemas.microsoft.com/office/powerpoint/2010/main" val="93914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antérieure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1530404"/>
            <a:ext cx="8946541" cy="4195481"/>
          </a:xfrm>
        </p:spPr>
        <p:txBody>
          <a:bodyPr/>
          <a:lstStyle/>
          <a:p>
            <a:r>
              <a:rPr lang="fr-FR" dirty="0"/>
              <a:t>Bilan des complications immédiates :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99166"/>
              </p:ext>
            </p:extLst>
          </p:nvPr>
        </p:nvGraphicFramePr>
        <p:xfrm>
          <a:off x="1922834" y="2152642"/>
          <a:ext cx="81280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0905782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95020335"/>
                    </a:ext>
                  </a:extLst>
                </a:gridCol>
              </a:tblGrid>
              <a:tr h="994405"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Osseuses :</a:t>
                      </a:r>
                    </a:p>
                    <a:p>
                      <a:endParaRPr lang="fr-FR" dirty="0">
                        <a:ln>
                          <a:noFill/>
                        </a:ln>
                      </a:endParaRP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Eculement bord antéro-inférieur de la glène</a:t>
                      </a: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Encoche de Malgaigne</a:t>
                      </a: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Fracture du trochiter</a:t>
                      </a: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Fracture de la tête humérale</a:t>
                      </a:r>
                    </a:p>
                    <a:p>
                      <a:endParaRPr lang="fr-FR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Neurologiques : médico-légal</a:t>
                      </a:r>
                    </a:p>
                    <a:p>
                      <a:endParaRPr lang="fr-FR" dirty="0">
                        <a:ln>
                          <a:noFill/>
                        </a:ln>
                      </a:endParaRP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Lésion du plexus brachial</a:t>
                      </a: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Lésion du nerf circonflexe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323058"/>
                  </a:ext>
                </a:extLst>
              </a:tr>
              <a:tr h="576124"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Vasculaires : (exceptionnelles)</a:t>
                      </a:r>
                    </a:p>
                    <a:p>
                      <a:endParaRPr lang="fr-FR" dirty="0">
                        <a:ln>
                          <a:noFill/>
                        </a:ln>
                      </a:endParaRP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Vaisseaux axillaires</a:t>
                      </a: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Hématome expansif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Musculo-tendineuses :</a:t>
                      </a:r>
                    </a:p>
                    <a:p>
                      <a:endParaRPr lang="fr-FR" dirty="0">
                        <a:ln>
                          <a:noFill/>
                        </a:ln>
                      </a:endParaRP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Rupture de coiffe des rotateurs</a:t>
                      </a:r>
                    </a:p>
                    <a:p>
                      <a:r>
                        <a:rPr lang="fr-FR" dirty="0">
                          <a:ln>
                            <a:noFill/>
                          </a:ln>
                        </a:rPr>
                        <a:t>   - Rupture tendon long biceps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93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49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antérieure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Bilan radiologique :</a:t>
            </a:r>
          </a:p>
          <a:p>
            <a:pPr lvl="1"/>
            <a:r>
              <a:rPr lang="fr-FR" dirty="0"/>
              <a:t>Face + profil de Lamy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Permet le diagnostic positif (vacuité de la </a:t>
            </a:r>
          </a:p>
          <a:p>
            <a:pPr marL="0" indent="0">
              <a:buNone/>
            </a:pPr>
            <a:r>
              <a:rPr lang="fr-FR" dirty="0"/>
              <a:t>glène et disparition de l’interligne) et le </a:t>
            </a:r>
          </a:p>
          <a:p>
            <a:pPr marL="0" indent="0">
              <a:buNone/>
            </a:pPr>
            <a:r>
              <a:rPr lang="fr-FR" dirty="0"/>
              <a:t>diagnostic topographique (extra-coracoïdienne, </a:t>
            </a:r>
          </a:p>
          <a:p>
            <a:pPr marL="0" indent="0">
              <a:buNone/>
            </a:pPr>
            <a:r>
              <a:rPr lang="fr-FR" dirty="0"/>
              <a:t>sous-coracoïdienne ou intra-coracoïdienne)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13" y="2242262"/>
            <a:ext cx="4240308" cy="28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antérieure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Evolution favorable dans 95% des cas après traitements bien conduits</a:t>
            </a:r>
          </a:p>
          <a:p>
            <a:endParaRPr lang="fr-FR" dirty="0"/>
          </a:p>
          <a:p>
            <a:r>
              <a:rPr lang="fr-FR" dirty="0"/>
              <a:t>Complications tardives :</a:t>
            </a:r>
          </a:p>
          <a:p>
            <a:pPr lvl="1"/>
            <a:r>
              <a:rPr lang="fr-FR" dirty="0"/>
              <a:t>Instabilité antérieure / Luxations récidivantes</a:t>
            </a:r>
          </a:p>
          <a:p>
            <a:pPr lvl="1"/>
            <a:r>
              <a:rPr lang="fr-FR" dirty="0"/>
              <a:t>Algodystrophie et raideur d’épaule (bonne rééducation)</a:t>
            </a:r>
          </a:p>
        </p:txBody>
      </p:sp>
    </p:spTree>
    <p:extLst>
      <p:ext uri="{BB962C8B-B14F-4D97-AF65-F5344CB8AC3E}">
        <p14:creationId xmlns:p14="http://schemas.microsoft.com/office/powerpoint/2010/main" val="293452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antérieure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Traitements :</a:t>
            </a:r>
          </a:p>
          <a:p>
            <a:pPr lvl="1"/>
            <a:r>
              <a:rPr lang="fr-FR" dirty="0"/>
              <a:t>Orthopédique en 2 temps :</a:t>
            </a:r>
          </a:p>
          <a:p>
            <a:pPr lvl="2"/>
            <a:r>
              <a:rPr lang="fr-FR" dirty="0"/>
              <a:t>Réduction après contrôle radio éliminant une fracture +/- sous AG au bloc, par des manœuvres douces et progressives en traction axiale, rotation externe et abduction, examen neuro vasculaire avant/après réduction</a:t>
            </a:r>
          </a:p>
          <a:p>
            <a:pPr lvl="2"/>
            <a:r>
              <a:rPr lang="fr-FR" dirty="0"/>
              <a:t>Immobilisation coude au corps pendant 3 à 6 semaines si 1</a:t>
            </a:r>
            <a:r>
              <a:rPr lang="fr-FR" baseline="30000" dirty="0"/>
              <a:t>er</a:t>
            </a:r>
            <a:r>
              <a:rPr lang="fr-FR" dirty="0"/>
              <a:t> épisode, quelques jours si récidive</a:t>
            </a:r>
          </a:p>
          <a:p>
            <a:pPr lvl="2"/>
            <a:r>
              <a:rPr lang="fr-FR" dirty="0"/>
              <a:t>+ Antalgiques, AT, surveillance radio post-réduction et à distance, rééducation pour lutter contre l’enraidissement dès l’ablation de l’immobilisation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Chirurgical si irréductible ou fracture associée</a:t>
            </a:r>
          </a:p>
        </p:txBody>
      </p:sp>
    </p:spTree>
    <p:extLst>
      <p:ext uri="{BB962C8B-B14F-4D97-AF65-F5344CB8AC3E}">
        <p14:creationId xmlns:p14="http://schemas.microsoft.com/office/powerpoint/2010/main" val="185855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récidivante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Définition : luxations de plus en plus fréquentes pour des traumatismes de moins en moins importants en abduction, rétropulsion et rotation externe</a:t>
            </a:r>
          </a:p>
          <a:p>
            <a:endParaRPr lang="fr-FR" dirty="0"/>
          </a:p>
          <a:p>
            <a:r>
              <a:rPr lang="fr-FR" dirty="0"/>
              <a:t>Clinique : tiroir antérieur, manœuvre d’appréhension, test du sillon</a:t>
            </a:r>
          </a:p>
          <a:p>
            <a:endParaRPr lang="fr-FR" dirty="0"/>
          </a:p>
          <a:p>
            <a:r>
              <a:rPr lang="fr-FR" dirty="0"/>
              <a:t>Signe l’instabilité chronique antérieure</a:t>
            </a:r>
          </a:p>
          <a:p>
            <a:endParaRPr lang="fr-FR" dirty="0"/>
          </a:p>
          <a:p>
            <a:r>
              <a:rPr lang="fr-FR" dirty="0"/>
              <a:t>Chirurgie : </a:t>
            </a:r>
            <a:r>
              <a:rPr lang="fr-FR" dirty="0" err="1"/>
              <a:t>Latarjet</a:t>
            </a:r>
            <a:r>
              <a:rPr lang="fr-FR" dirty="0"/>
              <a:t> (triple verrouillage), </a:t>
            </a:r>
            <a:r>
              <a:rPr lang="fr-FR" dirty="0" err="1"/>
              <a:t>Bankart</a:t>
            </a:r>
            <a:r>
              <a:rPr lang="fr-FR" dirty="0"/>
              <a:t> (vidéo)</a:t>
            </a:r>
          </a:p>
        </p:txBody>
      </p:sp>
    </p:spTree>
    <p:extLst>
      <p:ext uri="{BB962C8B-B14F-4D97-AF65-F5344CB8AC3E}">
        <p14:creationId xmlns:p14="http://schemas.microsoft.com/office/powerpoint/2010/main" val="46792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postérieure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Plus rare, contexte particulier (électrocution et crise convulsive), souvent bilatérale</a:t>
            </a:r>
          </a:p>
          <a:p>
            <a:endParaRPr lang="fr-FR" dirty="0"/>
          </a:p>
          <a:p>
            <a:r>
              <a:rPr lang="fr-FR" dirty="0"/>
              <a:t>Clinique :</a:t>
            </a:r>
          </a:p>
          <a:p>
            <a:pPr lvl="1"/>
            <a:r>
              <a:rPr lang="fr-FR" dirty="0"/>
              <a:t>Attitude vicieuse d’un traumatisé du membre supérieur</a:t>
            </a:r>
          </a:p>
          <a:p>
            <a:pPr lvl="1"/>
            <a:r>
              <a:rPr lang="fr-FR" dirty="0"/>
              <a:t>Rétropulsion, adduction et rotation interne</a:t>
            </a:r>
          </a:p>
          <a:p>
            <a:pPr lvl="1"/>
            <a:r>
              <a:rPr lang="fr-FR" dirty="0"/>
              <a:t>Tête humérale peu déplacée</a:t>
            </a:r>
          </a:p>
          <a:p>
            <a:pPr lvl="1"/>
            <a:r>
              <a:rPr lang="fr-FR" dirty="0"/>
              <a:t>Attitude irréductible du bras en rotation interne</a:t>
            </a:r>
          </a:p>
          <a:p>
            <a:pPr lvl="1"/>
            <a:r>
              <a:rPr lang="fr-FR" dirty="0"/>
              <a:t>Perte de la rotation externe passive et active : pathognomonique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6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uxationpost1_750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923" y="533401"/>
            <a:ext cx="8074648" cy="58347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postérieure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Radiographie : intérêt de l’incidence axillaire (vue axiale)</a:t>
            </a:r>
          </a:p>
          <a:p>
            <a:endParaRPr lang="fr-FR" dirty="0"/>
          </a:p>
          <a:p>
            <a:r>
              <a:rPr lang="fr-FR" dirty="0"/>
              <a:t>Traitements : </a:t>
            </a:r>
          </a:p>
          <a:p>
            <a:pPr lvl="1"/>
            <a:r>
              <a:rPr lang="fr-FR" dirty="0"/>
              <a:t>Réduction en urgence +/- sous AG au bloc</a:t>
            </a:r>
          </a:p>
          <a:p>
            <a:pPr lvl="1"/>
            <a:r>
              <a:rPr lang="fr-FR" dirty="0"/>
              <a:t>Immobilisation coude au corps 3 semaines</a:t>
            </a:r>
          </a:p>
          <a:p>
            <a:pPr lvl="1"/>
            <a:r>
              <a:rPr lang="fr-FR" dirty="0"/>
              <a:t>Kinésithérapie et </a:t>
            </a:r>
            <a:r>
              <a:rPr lang="fr-FR" dirty="0" err="1"/>
              <a:t>rééduction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r>
              <a:rPr lang="fr-FR" dirty="0"/>
              <a:t>La chirurgie peut être nécessaire si l’encoche de </a:t>
            </a:r>
            <a:r>
              <a:rPr lang="fr-FR" dirty="0" err="1"/>
              <a:t>MacLaughlin</a:t>
            </a:r>
            <a:r>
              <a:rPr lang="fr-FR" dirty="0"/>
              <a:t> est supérieure à 25% de la superficie de la surface articulaire de la tête humérale</a:t>
            </a:r>
          </a:p>
        </p:txBody>
      </p:sp>
      <p:sp>
        <p:nvSpPr>
          <p:cNvPr id="8194" name="AutoShape 2" descr="Résultat de recherche d'images pour &quot;luxation posterieure epau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38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Luxations inférieure et supérieure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Exceptionnelles</a:t>
            </a:r>
          </a:p>
          <a:p>
            <a:endParaRPr lang="fr-FR" dirty="0"/>
          </a:p>
          <a:p>
            <a:r>
              <a:rPr lang="fr-FR" dirty="0"/>
              <a:t>Luxation inférieure : traumatisme en abduction forcée</a:t>
            </a:r>
          </a:p>
          <a:p>
            <a:endParaRPr lang="fr-FR" dirty="0"/>
          </a:p>
          <a:p>
            <a:r>
              <a:rPr lang="fr-FR" dirty="0"/>
              <a:t>Luxation supérieure : systématiquement associée à une fracture de la voûte acromio-claviculaire</a:t>
            </a:r>
          </a:p>
        </p:txBody>
      </p:sp>
    </p:spTree>
    <p:extLst>
      <p:ext uri="{BB962C8B-B14F-4D97-AF65-F5344CB8AC3E}">
        <p14:creationId xmlns:p14="http://schemas.microsoft.com/office/powerpoint/2010/main" val="154672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Avez-vous des questions ? </a:t>
            </a: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7529" y="1853248"/>
            <a:ext cx="4201886" cy="4201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M.P, 21 ans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Antécédents: </a:t>
            </a:r>
          </a:p>
          <a:p>
            <a:pPr>
              <a:buNone/>
            </a:pPr>
            <a:r>
              <a:rPr lang="fr-FR" dirty="0"/>
              <a:t>         - luxation antérieure de l’épaule gauche en 2014</a:t>
            </a:r>
          </a:p>
          <a:p>
            <a:pPr>
              <a:buNone/>
            </a:pPr>
            <a:r>
              <a:rPr lang="fr-FR" dirty="0"/>
              <a:t>         - Pas d’autre antécédent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 </a:t>
            </a:r>
            <a:r>
              <a:rPr lang="fr-FR" dirty="0"/>
              <a:t>Aucun</a:t>
            </a: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/>
              <a:t>traitement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Aux urgences: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671146"/>
            <a:ext cx="8946541" cy="4577254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/>
              <a:t>Histoire de la maladie</a:t>
            </a:r>
            <a:r>
              <a:rPr lang="fr-FR" dirty="0"/>
              <a:t>: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Patient venant aux urgences pour suspicion de luxation de l’épaule gauche.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Contexte: a porté l’un de ses camarades lors d ’une soirée arrosée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 </a:t>
            </a:r>
            <a:r>
              <a:rPr lang="fr-FR" u="sng" dirty="0"/>
              <a:t>Examen</a:t>
            </a:r>
            <a:r>
              <a:rPr lang="fr-FR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fr-FR" u="sng" dirty="0"/>
              <a:t>clinique</a:t>
            </a:r>
            <a:r>
              <a:rPr lang="fr-FR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dirty="0"/>
              <a:t>Abduction et élévation antérieure impossibles</a:t>
            </a:r>
          </a:p>
          <a:p>
            <a:pPr>
              <a:buNone/>
            </a:pPr>
            <a:r>
              <a:rPr lang="fr-FR" dirty="0"/>
              <a:t>Pas de déficit sensitif </a:t>
            </a:r>
          </a:p>
          <a:p>
            <a:pPr>
              <a:buNone/>
            </a:pPr>
            <a:r>
              <a:rPr lang="fr-FR" dirty="0"/>
              <a:t>Pas d’anesthésie du moignon de l’épaule </a:t>
            </a:r>
          </a:p>
          <a:p>
            <a:pPr>
              <a:buNone/>
            </a:pPr>
            <a:r>
              <a:rPr lang="fr-FR" dirty="0"/>
              <a:t>Douleur intense à la mobilisation de l’épaule </a:t>
            </a:r>
          </a:p>
          <a:p>
            <a:pPr>
              <a:buNone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793288" cy="1400530"/>
          </a:xfrm>
        </p:spPr>
        <p:txBody>
          <a:bodyPr/>
          <a:lstStyle/>
          <a:p>
            <a:r>
              <a:rPr lang="fr-FR" dirty="0"/>
              <a:t>Imagerie avant réduction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7270" y="1402446"/>
            <a:ext cx="7590582" cy="521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Diagnostic: </a:t>
            </a:r>
            <a:br>
              <a:rPr lang="fr-FR" dirty="0"/>
            </a:br>
            <a:r>
              <a:rPr lang="fr-F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► </a:t>
            </a:r>
            <a:r>
              <a:rPr lang="fr-FR" sz="2000" dirty="0">
                <a:solidFill>
                  <a:schemeClr val="tx1">
                    <a:lumMod val="95000"/>
                  </a:schemeClr>
                </a:solidFill>
              </a:rPr>
              <a:t>Récidive de </a:t>
            </a:r>
            <a:r>
              <a:rPr lang="fr-FR" sz="2000" dirty="0"/>
              <a:t>luxation antérieure de l’épaule gauche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641" y="2052918"/>
            <a:ext cx="9398212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4000" dirty="0"/>
              <a:t>Prise en charge: </a:t>
            </a:r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 </a:t>
            </a:r>
            <a:r>
              <a:rPr lang="fr-FR" dirty="0"/>
              <a:t>Réduction sous </a:t>
            </a:r>
            <a:r>
              <a:rPr lang="fr-FR" dirty="0" err="1"/>
              <a:t>kalinox</a:t>
            </a:r>
            <a:r>
              <a:rPr lang="fr-FR" dirty="0"/>
              <a:t> </a:t>
            </a:r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</a:t>
            </a:r>
            <a:r>
              <a:rPr lang="fr-FR" dirty="0"/>
              <a:t> Contrôle radiologique </a:t>
            </a:r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</a:t>
            </a:r>
            <a:r>
              <a:rPr lang="fr-FR" dirty="0"/>
              <a:t> Sortie avec écharpe contre écharpe</a:t>
            </a:r>
          </a:p>
          <a:p>
            <a:pPr>
              <a:buNone/>
            </a:pPr>
            <a:endParaRPr lang="fr-F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296" y="2282825"/>
            <a:ext cx="4378105" cy="437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Imagerie après réduction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2360" y="1467835"/>
            <a:ext cx="6093141" cy="4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08" y="1449935"/>
            <a:ext cx="5761242" cy="473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891862"/>
            <a:ext cx="8946541" cy="435653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Port de l’écharpe contre écharpe pendant seulement 48h car mobilisation de l’épaule sans restriction ni douleur.</a:t>
            </a:r>
          </a:p>
          <a:p>
            <a:endParaRPr lang="fr-FR" dirty="0"/>
          </a:p>
          <a:p>
            <a:r>
              <a:rPr lang="fr-FR" dirty="0"/>
              <a:t>Examen clinique:</a:t>
            </a:r>
          </a:p>
          <a:p>
            <a:pPr>
              <a:buNone/>
            </a:pPr>
            <a:r>
              <a:rPr lang="fr-FR" dirty="0"/>
              <a:t>Abduction et élévation complètes</a:t>
            </a:r>
          </a:p>
          <a:p>
            <a:pPr>
              <a:buNone/>
            </a:pPr>
            <a:r>
              <a:rPr lang="fr-FR" dirty="0"/>
              <a:t>Rotations interne et externe non déficitaires</a:t>
            </a:r>
          </a:p>
          <a:p>
            <a:pPr>
              <a:buNone/>
            </a:pPr>
            <a:r>
              <a:rPr lang="fr-FR" dirty="0"/>
              <a:t>Pas de conflit sous acromial</a:t>
            </a:r>
          </a:p>
          <a:p>
            <a:pPr>
              <a:buNone/>
            </a:pPr>
            <a:r>
              <a:rPr lang="fr-FR" dirty="0"/>
              <a:t>Pas de douleur, pas de déficit sensitif, pas d’anesthésie du moignon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Proposition de prise en charge chirurgicale mais refus du patient</a:t>
            </a:r>
          </a:p>
          <a:p>
            <a:pPr>
              <a:buNone/>
            </a:pPr>
            <a:r>
              <a:rPr lang="fr-F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►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</a:rPr>
              <a:t>Pas de suivi systématique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Différentes formes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Luxation antérieure (&gt; 95% des cas)</a:t>
            </a:r>
          </a:p>
          <a:p>
            <a:endParaRPr lang="fr-FR" dirty="0"/>
          </a:p>
          <a:p>
            <a:r>
              <a:rPr lang="fr-FR" dirty="0"/>
              <a:t>Luxation postérieure</a:t>
            </a:r>
          </a:p>
          <a:p>
            <a:endParaRPr lang="fr-FR" dirty="0"/>
          </a:p>
          <a:p>
            <a:r>
              <a:rPr lang="fr-FR" dirty="0"/>
              <a:t>Luxation inférieure</a:t>
            </a:r>
          </a:p>
          <a:p>
            <a:endParaRPr lang="fr-FR" dirty="0"/>
          </a:p>
          <a:p>
            <a:r>
              <a:rPr lang="fr-FR" dirty="0"/>
              <a:t>Luxation supérieure</a:t>
            </a:r>
          </a:p>
        </p:txBody>
      </p:sp>
    </p:spTree>
    <p:extLst>
      <p:ext uri="{BB962C8B-B14F-4D97-AF65-F5344CB8AC3E}">
        <p14:creationId xmlns:p14="http://schemas.microsoft.com/office/powerpoint/2010/main" val="107350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Luxation antérieure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1524411"/>
            <a:ext cx="8946541" cy="4195481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Mécanisme :</a:t>
            </a:r>
          </a:p>
          <a:p>
            <a:pPr lvl="1"/>
            <a:r>
              <a:rPr lang="fr-FR" dirty="0"/>
              <a:t>Traumatisme indirect : le plus fréquent, chute en abduction, rotation externe et rétropulsion</a:t>
            </a:r>
          </a:p>
          <a:p>
            <a:pPr lvl="1"/>
            <a:r>
              <a:rPr lang="fr-FR" dirty="0"/>
              <a:t>Traumatisme direct</a:t>
            </a:r>
          </a:p>
          <a:p>
            <a:endParaRPr lang="fr-FR" dirty="0"/>
          </a:p>
          <a:p>
            <a:r>
              <a:rPr lang="fr-FR" dirty="0"/>
              <a:t>Diagnostic :</a:t>
            </a:r>
          </a:p>
          <a:p>
            <a:pPr lvl="1"/>
            <a:r>
              <a:rPr lang="fr-FR" dirty="0"/>
              <a:t>Douleur et impotence fonctionnelle totale</a:t>
            </a:r>
          </a:p>
          <a:p>
            <a:pPr lvl="1"/>
            <a:r>
              <a:rPr lang="fr-FR" dirty="0"/>
              <a:t>Attitude vicieuse</a:t>
            </a:r>
          </a:p>
          <a:p>
            <a:pPr lvl="1"/>
            <a:r>
              <a:rPr lang="fr-FR" dirty="0"/>
              <a:t>Abduction, rotation externe</a:t>
            </a:r>
          </a:p>
          <a:p>
            <a:pPr lvl="1"/>
            <a:r>
              <a:rPr lang="fr-FR" dirty="0"/>
              <a:t>Signe de l’épaulette</a:t>
            </a:r>
          </a:p>
          <a:p>
            <a:pPr lvl="1"/>
            <a:r>
              <a:rPr lang="fr-FR" dirty="0"/>
              <a:t>Coup de hache externe</a:t>
            </a:r>
          </a:p>
          <a:p>
            <a:pPr lvl="1"/>
            <a:r>
              <a:rPr lang="fr-FR" dirty="0"/>
              <a:t>Comblement sillon </a:t>
            </a:r>
            <a:r>
              <a:rPr lang="fr-FR" dirty="0" err="1"/>
              <a:t>delto</a:t>
            </a:r>
            <a:r>
              <a:rPr lang="fr-FR" dirty="0"/>
              <a:t>-pectoral</a:t>
            </a:r>
          </a:p>
          <a:p>
            <a:pPr lvl="1"/>
            <a:r>
              <a:rPr lang="fr-FR" dirty="0"/>
              <a:t>Elargissement antéro-postérieur de l’épaule</a:t>
            </a:r>
          </a:p>
          <a:p>
            <a:pPr lvl="1"/>
            <a:r>
              <a:rPr lang="fr-FR" dirty="0"/>
              <a:t>Vacuité de la glène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754" y="2493009"/>
            <a:ext cx="4821746" cy="35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639</Words>
  <Application>Microsoft Office PowerPoint</Application>
  <PresentationFormat>Grand écran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Luxations  gléno-humérales</vt:lpstr>
      <vt:lpstr>M.P, 21 ans </vt:lpstr>
      <vt:lpstr>Aux urgences:</vt:lpstr>
      <vt:lpstr>Imagerie avant réduction</vt:lpstr>
      <vt:lpstr>Diagnostic:   ► Récidive de luxation antérieure de l’épaule gauche</vt:lpstr>
      <vt:lpstr>Imagerie après réduction</vt:lpstr>
      <vt:lpstr>Consultation: </vt:lpstr>
      <vt:lpstr>Différentes formes cliniques</vt:lpstr>
      <vt:lpstr>Luxation antérieure</vt:lpstr>
      <vt:lpstr>Luxation antérieure</vt:lpstr>
      <vt:lpstr>Luxation antérieure</vt:lpstr>
      <vt:lpstr>Luxation antérieure</vt:lpstr>
      <vt:lpstr>Luxation antérieure</vt:lpstr>
      <vt:lpstr>Luxation récidivante</vt:lpstr>
      <vt:lpstr>Luxation postérieure</vt:lpstr>
      <vt:lpstr>Présentation PowerPoint</vt:lpstr>
      <vt:lpstr>Luxation postérieure</vt:lpstr>
      <vt:lpstr>Luxations inférieure et supérieure</vt:lpstr>
      <vt:lpstr>Avez-vous des questions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COLLIGNON</dc:creator>
  <cp:lastModifiedBy>Maxime COLLIGNON</cp:lastModifiedBy>
  <cp:revision>26</cp:revision>
  <dcterms:created xsi:type="dcterms:W3CDTF">2017-01-22T12:12:17Z</dcterms:created>
  <dcterms:modified xsi:type="dcterms:W3CDTF">2017-02-02T18:25:27Z</dcterms:modified>
</cp:coreProperties>
</file>