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0080625" cy="7559675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3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56C930B-40EA-4283-B0D1-1DB5BFE825BD}" type="slidenum">
              <a:t>‹N°›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480048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fr-FR"/>
          </a:p>
        </p:txBody>
      </p:sp>
      <p:sp>
        <p:nvSpPr>
          <p:cNvPr id="4" name="Espace réservé de l'en-têt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B9DC9F3D-DC0B-43B9-AE35-2328CE527E8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7965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fr-FR" sz="2000" b="0" i="0" u="none" strike="noStrike" kern="1200" cap="none" spc="0" baseline="0">
        <a:solidFill>
          <a:srgbClr val="000000"/>
        </a:solidFill>
        <a:highlight>
          <a:scrgbClr r="0" g="0" b="0">
            <a:alpha val="0"/>
          </a:scrgbClr>
        </a:highlight>
        <a:uFillTx/>
        <a:latin typeface="Liberation Sans" pitchFamily="18"/>
        <a:ea typeface="Microsoft YaHei" pitchFamily="2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FDFDE5E-9419-40F2-B1FF-069256F7E720}" type="slidenum">
              <a:t>1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AFC4489-1DF7-46D4-8399-924E98F90B4B}" type="slidenum">
              <a:t>10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4D0606E-CA6C-479A-983C-2CFC1F6AC2E2}" type="slidenum">
              <a:t>11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9666157-FBD4-4033-BF30-FAC8677E72CB}" type="slidenum">
              <a:t>12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6DFDB3A-B692-40C8-B5D0-3BD5E96AFC99}" type="slidenum">
              <a:t>13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533EA90-92C5-4728-8AD0-70BB3CD28318}" type="slidenum">
              <a:t>14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DD74564-FB05-4272-82EB-69AC1FA5A959}" type="slidenum">
              <a:t>15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24D75C7-B3FB-45D0-9479-4C13E4771310}" type="slidenum">
              <a:t>16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FA4DBDB-7691-4F28-A2BB-FDF677CAA258}" type="slidenum">
              <a:t>17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380F857-2868-4B9F-ACF6-27808C4290B2}" type="slidenum">
              <a:t>18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C259543-5600-4388-95AE-084D2DAE9479}" type="slidenum">
              <a:t>19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796CF2B-19DA-4022-92AC-C552C3AA70AD}" type="slidenum">
              <a:t>2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CF440D2-7A38-4A35-B72E-B90D4E4D640A}" type="slidenum">
              <a:t>20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E4E8CA5-C5B0-4616-B923-E354EA72A557}" type="slidenum">
              <a:t>21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67639F0-32CA-46D5-B55C-60DD4361F752}" type="slidenum">
              <a:t>22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F4C557C-72C5-47C1-BFA8-B8237C5EE0F7}" type="slidenum">
              <a:t>3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3436452-8726-43F3-ACB8-5F9926B665EE}" type="slidenum">
              <a:t>4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8731C22-F824-405E-BC77-AEBBFCF9ADA1}" type="slidenum">
              <a:t>5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2D5BA48-B78D-4E4D-8E3F-2E8A252E3303}" type="slidenum">
              <a:t>6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C06EE18-4CD6-4A8E-BFB9-0FD447936BC7}" type="slidenum">
              <a:t>7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0EB359E-11BC-4B04-AA2F-0FB45FFF1AB8}" type="slidenum">
              <a:t>8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A7038F6-98E8-41CC-837F-906DC137162C}" type="slidenum">
              <a:t>9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-9336" y="-9336"/>
            <a:ext cx="10109075" cy="7578346"/>
            <a:chOff x="-9336" y="-9336"/>
            <a:chExt cx="10109075" cy="7578346"/>
          </a:xfrm>
        </p:grpSpPr>
        <p:cxnSp>
          <p:nvCxnSpPr>
            <p:cNvPr id="3" name="Straight Connector 16"/>
            <p:cNvCxnSpPr/>
            <p:nvPr/>
          </p:nvCxnSpPr>
          <p:spPr>
            <a:xfrm flipV="1">
              <a:off x="5656386" y="4602833"/>
              <a:ext cx="4434493" cy="2956840"/>
            </a:xfrm>
            <a:prstGeom prst="straightConnector1">
              <a:avLst/>
            </a:prstGeom>
            <a:noFill/>
            <a:ln w="9528" cap="rnd">
              <a:solidFill>
                <a:srgbClr val="D9D9D9"/>
              </a:solidFill>
              <a:prstDash val="solid"/>
              <a:miter/>
            </a:ln>
          </p:spPr>
        </p:cxnSp>
        <p:cxnSp>
          <p:nvCxnSpPr>
            <p:cNvPr id="4" name="Straight Connector 17"/>
            <p:cNvCxnSpPr/>
            <p:nvPr/>
          </p:nvCxnSpPr>
          <p:spPr>
            <a:xfrm>
              <a:off x="7764097" y="0"/>
              <a:ext cx="1344076" cy="7559673"/>
            </a:xfrm>
            <a:prstGeom prst="straightConnector1">
              <a:avLst/>
            </a:prstGeom>
            <a:noFill/>
            <a:ln w="9528" cap="rnd">
              <a:solidFill>
                <a:srgbClr val="BFBFBF"/>
              </a:solidFill>
              <a:prstDash val="solid"/>
              <a:miter/>
            </a:ln>
          </p:spPr>
        </p:cxnSp>
        <p:sp>
          <p:nvSpPr>
            <p:cNvPr id="5" name="Freeform 18"/>
            <p:cNvSpPr/>
            <p:nvPr/>
          </p:nvSpPr>
          <p:spPr>
            <a:xfrm>
              <a:off x="7597841" y="0"/>
              <a:ext cx="2501898" cy="7569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69442"/>
                <a:gd name="f4" fmla="val 6866466"/>
                <a:gd name="f5" fmla="val 2023534"/>
                <a:gd name="f6" fmla="val 6858000"/>
                <a:gd name="f7" fmla="val 2269067"/>
                <a:gd name="f8" fmla="val 2271889"/>
                <a:gd name="f9" fmla="val 4580466"/>
                <a:gd name="f10" fmla="val 2257778"/>
                <a:gd name="f11" fmla="val 2294466"/>
                <a:gd name="f12" fmla="val 2260600"/>
                <a:gd name="f13" fmla="val 8466"/>
                <a:gd name="f14" fmla="*/ f0 1 2269442"/>
                <a:gd name="f15" fmla="*/ f1 1 6866466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2269442"/>
                <a:gd name="f22" fmla="*/ f19 1 6866466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2269442" h="6866466">
                  <a:moveTo>
                    <a:pt x="f5" y="f2"/>
                  </a:moveTo>
                  <a:lnTo>
                    <a:pt x="f2" y="f6"/>
                  </a:lnTo>
                  <a:lnTo>
                    <a:pt x="f7" y="f4"/>
                  </a:lnTo>
                  <a:cubicBezTo>
                    <a:pt x="f8" y="f9"/>
                    <a:pt x="f10" y="f11"/>
                    <a:pt x="f12" y="f13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6" name="Freeform 19"/>
            <p:cNvSpPr/>
            <p:nvPr/>
          </p:nvSpPr>
          <p:spPr>
            <a:xfrm>
              <a:off x="7943182" y="-9336"/>
              <a:ext cx="2147697" cy="7569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48147"/>
                <a:gd name="f4" fmla="val 6866467"/>
                <a:gd name="f5" fmla="val 1202267"/>
                <a:gd name="f6" fmla="val 1947333"/>
                <a:gd name="f7" fmla="val 1944511"/>
                <a:gd name="f8" fmla="val 4577645"/>
                <a:gd name="f9" fmla="val 1950155"/>
                <a:gd name="f10" fmla="val 2288822"/>
                <a:gd name="f11" fmla="*/ f0 1 1948147"/>
                <a:gd name="f12" fmla="*/ f1 1 686646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948147"/>
                <a:gd name="f19" fmla="*/ f16 1 686646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948147" h="6866467">
                  <a:moveTo>
                    <a:pt x="f2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6" y="f2"/>
                  </a:cubicBez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7" name="Freeform 20"/>
            <p:cNvSpPr/>
            <p:nvPr/>
          </p:nvSpPr>
          <p:spPr>
            <a:xfrm>
              <a:off x="7317815" y="4321143"/>
              <a:ext cx="2771034" cy="32385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59667"/>
                <a:gd name="f4" fmla="val 3810000"/>
                <a:gd name="f5" fmla="val 3251200"/>
                <a:gd name="f6" fmla="val 3254022"/>
                <a:gd name="f7" fmla="val 1270000"/>
                <a:gd name="f8" fmla="val 3256845"/>
                <a:gd name="f9" fmla="val 2540000"/>
                <a:gd name="f10" fmla="*/ f0 1 3259667"/>
                <a:gd name="f11" fmla="*/ f1 1 3810000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3259667"/>
                <a:gd name="f18" fmla="*/ f15 1 3810000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259667" h="3810000">
                  <a:moveTo>
                    <a:pt x="f2" y="f4"/>
                  </a:moveTo>
                  <a:lnTo>
                    <a:pt x="f5" y="f2"/>
                  </a:lnTo>
                  <a:cubicBezTo>
                    <a:pt x="f6" y="f7"/>
                    <a:pt x="f8" y="f9"/>
                    <a:pt x="f3" y="f4"/>
                  </a:cubicBezTo>
                  <a:lnTo>
                    <a:pt x="f2" y="f4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8" name="Freeform 21"/>
            <p:cNvSpPr/>
            <p:nvPr/>
          </p:nvSpPr>
          <p:spPr>
            <a:xfrm>
              <a:off x="7728508" y="-9336"/>
              <a:ext cx="2362370" cy="7569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3267"/>
                <a:gd name="f4" fmla="val 6866467"/>
                <a:gd name="f5" fmla="val 2472267"/>
                <a:gd name="f6" fmla="val 6858000"/>
                <a:gd name="f7" fmla="*/ f0 1 2853267"/>
                <a:gd name="f8" fmla="*/ f1 1 686646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853267"/>
                <a:gd name="f15" fmla="*/ f12 1 686646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853267" h="6866467">
                  <a:moveTo>
                    <a:pt x="f2" y="f2"/>
                  </a:moveTo>
                  <a:lnTo>
                    <a:pt x="f5" y="f4"/>
                  </a:lnTo>
                  <a:lnTo>
                    <a:pt x="f3" y="f6"/>
                  </a:lnTo>
                  <a:lnTo>
                    <a:pt x="f3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9" name="Freeform 22"/>
            <p:cNvSpPr/>
            <p:nvPr/>
          </p:nvSpPr>
          <p:spPr>
            <a:xfrm>
              <a:off x="9145517" y="-9336"/>
              <a:ext cx="945370" cy="7569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86933"/>
                <a:gd name="f4" fmla="val 6866467"/>
                <a:gd name="f5" fmla="val 1016000"/>
                <a:gd name="f6" fmla="val 1284111"/>
                <a:gd name="f7" fmla="val 4577645"/>
                <a:gd name="f8" fmla="val 1281288"/>
                <a:gd name="f9" fmla="val 2288822"/>
                <a:gd name="f10" fmla="val 1278466"/>
                <a:gd name="f11" fmla="*/ f0 1 1286933"/>
                <a:gd name="f12" fmla="*/ f1 1 686646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286933"/>
                <a:gd name="f19" fmla="*/ f16 1 686646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286933" h="6866467">
                  <a:moveTo>
                    <a:pt x="f5" y="f2"/>
                  </a:moveTo>
                  <a:lnTo>
                    <a:pt x="f2" y="f4"/>
                  </a:lnTo>
                  <a:lnTo>
                    <a:pt x="f3" y="f4"/>
                  </a:lnTo>
                  <a:cubicBezTo>
                    <a:pt x="f6" y="f7"/>
                    <a:pt x="f8" y="f9"/>
                    <a:pt x="f10" y="f2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0" name="Freeform 23"/>
            <p:cNvSpPr/>
            <p:nvPr/>
          </p:nvSpPr>
          <p:spPr>
            <a:xfrm>
              <a:off x="8904582" y="-9336"/>
              <a:ext cx="1176037" cy="7569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0244"/>
                <a:gd name="f4" fmla="val 6866467"/>
                <a:gd name="f5" fmla="val 1117600"/>
                <a:gd name="f6" fmla="val 1270000"/>
                <a:gd name="f7" fmla="val 1272822"/>
                <a:gd name="f8" fmla="val 4574822"/>
                <a:gd name="f9" fmla="val 1250245"/>
                <a:gd name="f10" fmla="val 2291645"/>
                <a:gd name="f11" fmla="val 1253067"/>
                <a:gd name="f12" fmla="*/ f0 1 1270244"/>
                <a:gd name="f13" fmla="*/ f1 1 6866467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270244"/>
                <a:gd name="f20" fmla="*/ f17 1 6866467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270244" h="6866467">
                  <a:moveTo>
                    <a:pt x="f2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2"/>
                  </a:cubicBez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1" name="Freeform 24"/>
            <p:cNvSpPr/>
            <p:nvPr/>
          </p:nvSpPr>
          <p:spPr>
            <a:xfrm>
              <a:off x="8885919" y="5394438"/>
              <a:ext cx="1206157" cy="21652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20333"/>
                <a:gd name="f4" fmla="val 3268133"/>
                <a:gd name="f5" fmla="val 1811866"/>
                <a:gd name="f6" fmla="val 1814688"/>
                <a:gd name="f7" fmla="val 1086555"/>
                <a:gd name="f8" fmla="val 1817511"/>
                <a:gd name="f9" fmla="val 2173111"/>
                <a:gd name="f10" fmla="val 3259666"/>
                <a:gd name="f11" fmla="*/ f0 1 1820333"/>
                <a:gd name="f12" fmla="*/ f1 1 326813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820333"/>
                <a:gd name="f19" fmla="*/ f16 1 326813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820333" h="3268133">
                  <a:moveTo>
                    <a:pt x="f2" y="f4"/>
                  </a:moveTo>
                  <a:lnTo>
                    <a:pt x="f5" y="f2"/>
                  </a:lnTo>
                  <a:cubicBezTo>
                    <a:pt x="f6" y="f7"/>
                    <a:pt x="f8" y="f9"/>
                    <a:pt x="f3" y="f10"/>
                  </a:cubicBezTo>
                  <a:lnTo>
                    <a:pt x="f2" y="f4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2" name="Freeform 27"/>
            <p:cNvSpPr/>
            <p:nvPr/>
          </p:nvSpPr>
          <p:spPr>
            <a:xfrm>
              <a:off x="-9336" y="-9336"/>
              <a:ext cx="952054" cy="62810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600"/>
                <a:gd name="f4" fmla="val 5698067"/>
                <a:gd name="f5" fmla="val 8467"/>
                <a:gd name="f6" fmla="val 16934"/>
                <a:gd name="f7" fmla="*/ f0 1 863600"/>
                <a:gd name="f8" fmla="*/ f1 1 569806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63600"/>
                <a:gd name="f15" fmla="*/ f12 1 569806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63600" h="5698067">
                  <a:moveTo>
                    <a:pt x="f2" y="f5"/>
                  </a:moveTo>
                  <a:lnTo>
                    <a:pt x="f3" y="f2"/>
                  </a:lnTo>
                  <a:lnTo>
                    <a:pt x="f3" y="f6"/>
                  </a:lnTo>
                  <a:lnTo>
                    <a:pt x="f2" y="f4"/>
                  </a:lnTo>
                  <a:lnTo>
                    <a:pt x="f2" y="f5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13" name="Title 1"/>
          <p:cNvSpPr txBox="1">
            <a:spLocks noGrp="1"/>
          </p:cNvSpPr>
          <p:nvPr>
            <p:ph type="ctrTitle"/>
          </p:nvPr>
        </p:nvSpPr>
        <p:spPr>
          <a:xfrm>
            <a:off x="1246400" y="2650552"/>
            <a:ext cx="6423550" cy="1814745"/>
          </a:xfrm>
        </p:spPr>
        <p:txBody>
          <a:bodyPr anchor="b">
            <a:noAutofit/>
          </a:bodyPr>
          <a:lstStyle>
            <a:lvl1pPr algn="r">
              <a:defRPr sz="5952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14" name="Subtitle 2"/>
          <p:cNvSpPr txBox="1">
            <a:spLocks noGrp="1"/>
          </p:cNvSpPr>
          <p:nvPr>
            <p:ph type="subTitle" idx="1"/>
          </p:nvPr>
        </p:nvSpPr>
        <p:spPr>
          <a:xfrm>
            <a:off x="1246400" y="4465298"/>
            <a:ext cx="6423550" cy="1209129"/>
          </a:xfrm>
        </p:spPr>
        <p:txBody>
          <a:bodyPr/>
          <a:lstStyle>
            <a:lvl1pPr marL="0" indent="0" algn="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fr-FR"/>
              <a:t>Modifier le style des sous-titres du masque</a:t>
            </a:r>
            <a:endParaRPr lang="en-US"/>
          </a:p>
        </p:txBody>
      </p:sp>
      <p:sp>
        <p:nvSpPr>
          <p:cNvPr id="1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1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1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9D8578-470E-4D53-8862-124334FBA99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847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72038" y="671974"/>
            <a:ext cx="6997912" cy="3751838"/>
          </a:xfrm>
        </p:spPr>
        <p:txBody>
          <a:bodyPr anchor="ctr"/>
          <a:lstStyle>
            <a:lvl1pPr>
              <a:defRPr sz="4850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72038" y="4927783"/>
            <a:ext cx="6997912" cy="1731690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F84DA8-259D-43A4-90E8-DA497BFF773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9914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54259" y="671974"/>
            <a:ext cx="6694157" cy="3331854"/>
          </a:xfrm>
        </p:spPr>
        <p:txBody>
          <a:bodyPr anchor="ctr"/>
          <a:lstStyle>
            <a:lvl1pPr>
              <a:defRPr sz="4850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1213856" y="4003828"/>
            <a:ext cx="5974954" cy="419983"/>
          </a:xfrm>
        </p:spPr>
        <p:txBody>
          <a:bodyPr anchor="ctr">
            <a:noAutofit/>
          </a:bodyPr>
          <a:lstStyle>
            <a:lvl1pPr marL="0" indent="0">
              <a:buNone/>
              <a:defRPr sz="1764">
                <a:solidFill>
                  <a:srgbClr val="7F7F7F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72038" y="4927783"/>
            <a:ext cx="6997912" cy="1731690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1DA1CEB-97EB-42BF-94BC-3EEC4EFA10C9}" type="slidenum">
              <a:t>‹N°›</a:t>
            </a:fld>
            <a:endParaRPr lang="fr-FR"/>
          </a:p>
        </p:txBody>
      </p:sp>
      <p:sp>
        <p:nvSpPr>
          <p:cNvPr id="8" name="TextBox 23"/>
          <p:cNvSpPr txBox="1"/>
          <p:nvPr/>
        </p:nvSpPr>
        <p:spPr>
          <a:xfrm>
            <a:off x="532153" y="871249"/>
            <a:ext cx="504163" cy="6446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0794" tIns="50401" rIns="100794" bIns="50401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818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9" name="TextBox 24"/>
          <p:cNvSpPr txBox="1"/>
          <p:nvPr/>
        </p:nvSpPr>
        <p:spPr>
          <a:xfrm>
            <a:off x="7438872" y="3181892"/>
            <a:ext cx="504163" cy="6446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0794" tIns="50401" rIns="100794" bIns="50401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818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6869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72038" y="2129655"/>
            <a:ext cx="6997912" cy="2861011"/>
          </a:xfrm>
        </p:spPr>
        <p:txBody>
          <a:bodyPr anchor="b"/>
          <a:lstStyle>
            <a:lvl1pPr>
              <a:defRPr sz="4850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72038" y="4990676"/>
            <a:ext cx="6997912" cy="166880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04329FF-3ADA-40A1-81EF-2B4AEA0DCCE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6466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54259" y="671974"/>
            <a:ext cx="6694157" cy="3331854"/>
          </a:xfrm>
        </p:spPr>
        <p:txBody>
          <a:bodyPr anchor="ctr"/>
          <a:lstStyle>
            <a:lvl1pPr>
              <a:defRPr sz="4850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672038" y="4423812"/>
            <a:ext cx="6997912" cy="566863"/>
          </a:xfrm>
        </p:spPr>
        <p:txBody>
          <a:bodyPr anchor="b">
            <a:noAutofit/>
          </a:bodyPr>
          <a:lstStyle>
            <a:lvl1pPr marL="0" indent="0">
              <a:buNone/>
              <a:defRPr sz="2646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72038" y="4990676"/>
            <a:ext cx="6997912" cy="1668807"/>
          </a:xfr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673EED-90CE-4C60-8742-3EFABC290A4B}" type="slidenum">
              <a:t>‹N°›</a:t>
            </a:fld>
            <a:endParaRPr lang="fr-FR"/>
          </a:p>
        </p:txBody>
      </p:sp>
      <p:sp>
        <p:nvSpPr>
          <p:cNvPr id="8" name="TextBox 23"/>
          <p:cNvSpPr txBox="1"/>
          <p:nvPr/>
        </p:nvSpPr>
        <p:spPr>
          <a:xfrm>
            <a:off x="532153" y="871249"/>
            <a:ext cx="504163" cy="6446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0794" tIns="50401" rIns="100794" bIns="50401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818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9" name="TextBox 24"/>
          <p:cNvSpPr txBox="1"/>
          <p:nvPr/>
        </p:nvSpPr>
        <p:spPr>
          <a:xfrm>
            <a:off x="7438872" y="3181892"/>
            <a:ext cx="504163" cy="6446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0794" tIns="50401" rIns="100794" bIns="50401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818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1262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78932" y="671974"/>
            <a:ext cx="6991026" cy="3331854"/>
          </a:xfrm>
        </p:spPr>
        <p:txBody>
          <a:bodyPr anchor="ctr"/>
          <a:lstStyle>
            <a:lvl1pPr>
              <a:defRPr sz="4850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672038" y="4423812"/>
            <a:ext cx="6997912" cy="566863"/>
          </a:xfrm>
        </p:spPr>
        <p:txBody>
          <a:bodyPr anchor="b">
            <a:noAutofit/>
          </a:bodyPr>
          <a:lstStyle>
            <a:lvl1pPr marL="0" indent="0">
              <a:buNone/>
              <a:defRPr sz="2646">
                <a:solidFill>
                  <a:srgbClr val="90C226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72038" y="4990676"/>
            <a:ext cx="6997912" cy="1668807"/>
          </a:xfr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9763E21-9401-4283-B5A5-3167DD07D20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8573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5921FF6-285F-4803-83FA-A83D8066258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9408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589568" y="671974"/>
            <a:ext cx="1079074" cy="5788755"/>
          </a:xfrm>
        </p:spPr>
        <p:txBody>
          <a:bodyPr vert="eaVert" anchor="ctr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672038" y="671974"/>
            <a:ext cx="5727152" cy="578875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4C70E3-D1C1-4DE6-B4FD-B709A487588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7990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DF82D9-A3EF-4AC2-95AB-4A054FDA09E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2058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72038" y="2977204"/>
            <a:ext cx="6997912" cy="2013463"/>
          </a:xfrm>
        </p:spPr>
        <p:txBody>
          <a:bodyPr anchor="b"/>
          <a:lstStyle>
            <a:lvl1pPr>
              <a:defRPr sz="4409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72038" y="4990676"/>
            <a:ext cx="6997912" cy="948433"/>
          </a:xfrm>
        </p:spPr>
        <p:txBody>
          <a:bodyPr/>
          <a:lstStyle>
            <a:lvl1pPr marL="0" indent="0">
              <a:buNone/>
              <a:defRPr sz="2205">
                <a:solidFill>
                  <a:srgbClr val="7F7F7F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A987AF-FBFD-421F-8A52-22396CEEE05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4057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72038" y="2381646"/>
            <a:ext cx="3404430" cy="427782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265529" y="2381655"/>
            <a:ext cx="3404430" cy="427783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16D74B-B9FB-49FF-8421-F17310C9484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9318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72038" y="2382085"/>
            <a:ext cx="3407255" cy="635224"/>
          </a:xfrm>
        </p:spPr>
        <p:txBody>
          <a:bodyPr anchor="b">
            <a:noAutofit/>
          </a:bodyPr>
          <a:lstStyle>
            <a:lvl1pPr marL="0" indent="0">
              <a:buNone/>
              <a:defRPr sz="2646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72038" y="3017309"/>
            <a:ext cx="3407255" cy="364217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262704" y="2382085"/>
            <a:ext cx="3407255" cy="635224"/>
          </a:xfrm>
        </p:spPr>
        <p:txBody>
          <a:bodyPr anchor="b">
            <a:noAutofit/>
          </a:bodyPr>
          <a:lstStyle>
            <a:lvl1pPr marL="0" indent="0">
              <a:buNone/>
              <a:defRPr sz="2646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262704" y="3017309"/>
            <a:ext cx="3407255" cy="364217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5B35A6-E7E5-4B3E-813B-1B53F97E8BB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0446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251261-1B02-42A1-B3D3-F6C651DD3C0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5062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BE0013-F9E7-4118-9823-E6B06D977F1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175010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72038" y="1651936"/>
            <a:ext cx="3075977" cy="1409273"/>
          </a:xfrm>
        </p:spPr>
        <p:txBody>
          <a:bodyPr anchor="b"/>
          <a:lstStyle>
            <a:lvl1pPr>
              <a:defRPr sz="2205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937086" y="567613"/>
            <a:ext cx="3732873" cy="609186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72038" y="3061200"/>
            <a:ext cx="3075977" cy="2848877"/>
          </a:xfrm>
        </p:spPr>
        <p:txBody>
          <a:bodyPr/>
          <a:lstStyle>
            <a:lvl1pPr marL="0" indent="0">
              <a:buNone/>
              <a:defRPr sz="1543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6639B3-4F57-42F4-A229-06DA4F5EECD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2216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72038" y="5291769"/>
            <a:ext cx="6997912" cy="624727"/>
          </a:xfrm>
        </p:spPr>
        <p:txBody>
          <a:bodyPr anchor="b"/>
          <a:lstStyle>
            <a:lvl1pPr>
              <a:defRPr sz="2646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672038" y="671974"/>
            <a:ext cx="6997912" cy="4239194"/>
          </a:xfrm>
        </p:spPr>
        <p:txBody>
          <a:bodyPr anchorCtr="1"/>
          <a:lstStyle>
            <a:lvl1pPr marL="0" indent="0" algn="ctr">
              <a:buNone/>
              <a:defRPr sz="1764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72038" y="5916497"/>
            <a:ext cx="6997912" cy="742986"/>
          </a:xfrm>
        </p:spPr>
        <p:txBody>
          <a:bodyPr/>
          <a:lstStyle>
            <a:lvl1pPr marL="0" indent="0">
              <a:buNone/>
              <a:defRPr sz="1323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A17257-0ABE-40AF-8DE4-2D01DE51113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1490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>
          <a:xfrm>
            <a:off x="-9336" y="-9336"/>
            <a:ext cx="10109075" cy="7578346"/>
            <a:chOff x="-9336" y="-9336"/>
            <a:chExt cx="10109075" cy="7578346"/>
          </a:xfrm>
        </p:grpSpPr>
        <p:sp>
          <p:nvSpPr>
            <p:cNvPr id="3" name="Freeform 6"/>
            <p:cNvSpPr/>
            <p:nvPr/>
          </p:nvSpPr>
          <p:spPr>
            <a:xfrm>
              <a:off x="-9336" y="4423812"/>
              <a:ext cx="504035" cy="31451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7200"/>
                <a:gd name="f4" fmla="val 2853267"/>
                <a:gd name="f5" fmla="val 2844800"/>
                <a:gd name="f6" fmla="val 2822"/>
                <a:gd name="f7" fmla="val 1905000"/>
                <a:gd name="f8" fmla="val 5645"/>
                <a:gd name="f9" fmla="val 965200"/>
                <a:gd name="f10" fmla="*/ f0 1 457200"/>
                <a:gd name="f11" fmla="*/ f1 1 285326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457200"/>
                <a:gd name="f18" fmla="*/ f15 1 285326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457200" h="2853267">
                  <a:moveTo>
                    <a:pt x="f2" y="f2"/>
                  </a:moveTo>
                  <a:lnTo>
                    <a:pt x="f3" y="f4"/>
                  </a:lnTo>
                  <a:lnTo>
                    <a:pt x="f2" y="f5"/>
                  </a:lnTo>
                  <a:cubicBezTo>
                    <a:pt x="f6" y="f7"/>
                    <a:pt x="f8" y="f9"/>
                    <a:pt x="f2" y="f2"/>
                  </a:cubicBez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cxnSp>
          <p:nvCxnSpPr>
            <p:cNvPr id="4" name="Straight Connector 7"/>
            <p:cNvCxnSpPr/>
            <p:nvPr/>
          </p:nvCxnSpPr>
          <p:spPr>
            <a:xfrm flipV="1">
              <a:off x="5656386" y="4602833"/>
              <a:ext cx="4434493" cy="2956840"/>
            </a:xfrm>
            <a:prstGeom prst="straightConnector1">
              <a:avLst/>
            </a:prstGeom>
            <a:noFill/>
            <a:ln w="9528" cap="rnd">
              <a:solidFill>
                <a:srgbClr val="D9D9D9"/>
              </a:solidFill>
              <a:prstDash val="solid"/>
              <a:miter/>
            </a:ln>
          </p:spPr>
        </p:cxnSp>
        <p:cxnSp>
          <p:nvCxnSpPr>
            <p:cNvPr id="5" name="Straight Connector 8"/>
            <p:cNvCxnSpPr/>
            <p:nvPr/>
          </p:nvCxnSpPr>
          <p:spPr>
            <a:xfrm>
              <a:off x="7764097" y="0"/>
              <a:ext cx="1344085" cy="7559673"/>
            </a:xfrm>
            <a:prstGeom prst="straightConnector1">
              <a:avLst/>
            </a:prstGeom>
            <a:noFill/>
            <a:ln w="9528" cap="rnd">
              <a:solidFill>
                <a:srgbClr val="BFBFBF"/>
              </a:solidFill>
              <a:prstDash val="solid"/>
              <a:miter/>
            </a:ln>
          </p:spPr>
        </p:cxnSp>
        <p:sp>
          <p:nvSpPr>
            <p:cNvPr id="6" name="Freeform 9"/>
            <p:cNvSpPr/>
            <p:nvPr/>
          </p:nvSpPr>
          <p:spPr>
            <a:xfrm>
              <a:off x="7597841" y="0"/>
              <a:ext cx="2501898" cy="7569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69442"/>
                <a:gd name="f4" fmla="val 6866466"/>
                <a:gd name="f5" fmla="val 2023534"/>
                <a:gd name="f6" fmla="val 6858000"/>
                <a:gd name="f7" fmla="val 2269067"/>
                <a:gd name="f8" fmla="val 2271889"/>
                <a:gd name="f9" fmla="val 4580466"/>
                <a:gd name="f10" fmla="val 2257778"/>
                <a:gd name="f11" fmla="val 2294466"/>
                <a:gd name="f12" fmla="val 2260600"/>
                <a:gd name="f13" fmla="val 8466"/>
                <a:gd name="f14" fmla="*/ f0 1 2269442"/>
                <a:gd name="f15" fmla="*/ f1 1 6866466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2269442"/>
                <a:gd name="f22" fmla="*/ f19 1 6866466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2269442" h="6866466">
                  <a:moveTo>
                    <a:pt x="f5" y="f2"/>
                  </a:moveTo>
                  <a:lnTo>
                    <a:pt x="f2" y="f6"/>
                  </a:lnTo>
                  <a:lnTo>
                    <a:pt x="f7" y="f4"/>
                  </a:lnTo>
                  <a:cubicBezTo>
                    <a:pt x="f8" y="f9"/>
                    <a:pt x="f10" y="f11"/>
                    <a:pt x="f12" y="f13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7" name="Freeform 10"/>
            <p:cNvSpPr/>
            <p:nvPr/>
          </p:nvSpPr>
          <p:spPr>
            <a:xfrm>
              <a:off x="7943182" y="-9336"/>
              <a:ext cx="2147697" cy="7569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48147"/>
                <a:gd name="f4" fmla="val 6866467"/>
                <a:gd name="f5" fmla="val 1202267"/>
                <a:gd name="f6" fmla="val 1947333"/>
                <a:gd name="f7" fmla="val 1944511"/>
                <a:gd name="f8" fmla="val 4577645"/>
                <a:gd name="f9" fmla="val 1950155"/>
                <a:gd name="f10" fmla="val 2288822"/>
                <a:gd name="f11" fmla="*/ f0 1 1948147"/>
                <a:gd name="f12" fmla="*/ f1 1 686646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948147"/>
                <a:gd name="f19" fmla="*/ f16 1 686646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948147" h="6866467">
                  <a:moveTo>
                    <a:pt x="f2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6" y="f2"/>
                  </a:cubicBez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8" name="Freeform 11"/>
            <p:cNvSpPr/>
            <p:nvPr/>
          </p:nvSpPr>
          <p:spPr>
            <a:xfrm>
              <a:off x="7317815" y="4321143"/>
              <a:ext cx="2771034" cy="32385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59667"/>
                <a:gd name="f4" fmla="val 3810000"/>
                <a:gd name="f5" fmla="val 3251200"/>
                <a:gd name="f6" fmla="val 3254022"/>
                <a:gd name="f7" fmla="val 1270000"/>
                <a:gd name="f8" fmla="val 3256845"/>
                <a:gd name="f9" fmla="val 2540000"/>
                <a:gd name="f10" fmla="*/ f0 1 3259667"/>
                <a:gd name="f11" fmla="*/ f1 1 3810000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3259667"/>
                <a:gd name="f18" fmla="*/ f15 1 3810000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259667" h="3810000">
                  <a:moveTo>
                    <a:pt x="f2" y="f4"/>
                  </a:moveTo>
                  <a:lnTo>
                    <a:pt x="f5" y="f2"/>
                  </a:lnTo>
                  <a:cubicBezTo>
                    <a:pt x="f6" y="f7"/>
                    <a:pt x="f8" y="f9"/>
                    <a:pt x="f3" y="f4"/>
                  </a:cubicBezTo>
                  <a:lnTo>
                    <a:pt x="f2" y="f4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9" name="Freeform 12"/>
            <p:cNvSpPr/>
            <p:nvPr/>
          </p:nvSpPr>
          <p:spPr>
            <a:xfrm>
              <a:off x="7728508" y="-9336"/>
              <a:ext cx="2362370" cy="7569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3267"/>
                <a:gd name="f4" fmla="val 6866467"/>
                <a:gd name="f5" fmla="val 2472267"/>
                <a:gd name="f6" fmla="val 6858000"/>
                <a:gd name="f7" fmla="*/ f0 1 2853267"/>
                <a:gd name="f8" fmla="*/ f1 1 686646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853267"/>
                <a:gd name="f15" fmla="*/ f12 1 686646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853267" h="6866467">
                  <a:moveTo>
                    <a:pt x="f2" y="f2"/>
                  </a:moveTo>
                  <a:lnTo>
                    <a:pt x="f5" y="f4"/>
                  </a:lnTo>
                  <a:lnTo>
                    <a:pt x="f3" y="f6"/>
                  </a:lnTo>
                  <a:lnTo>
                    <a:pt x="f3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0" name="Freeform 13"/>
            <p:cNvSpPr/>
            <p:nvPr/>
          </p:nvSpPr>
          <p:spPr>
            <a:xfrm>
              <a:off x="9145517" y="-9336"/>
              <a:ext cx="945370" cy="7569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86933"/>
                <a:gd name="f4" fmla="val 6866467"/>
                <a:gd name="f5" fmla="val 1016000"/>
                <a:gd name="f6" fmla="val 1284111"/>
                <a:gd name="f7" fmla="val 4577645"/>
                <a:gd name="f8" fmla="val 1281288"/>
                <a:gd name="f9" fmla="val 2288822"/>
                <a:gd name="f10" fmla="val 1278466"/>
                <a:gd name="f11" fmla="*/ f0 1 1286933"/>
                <a:gd name="f12" fmla="*/ f1 1 686646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286933"/>
                <a:gd name="f19" fmla="*/ f16 1 686646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286933" h="6866467">
                  <a:moveTo>
                    <a:pt x="f5" y="f2"/>
                  </a:moveTo>
                  <a:lnTo>
                    <a:pt x="f2" y="f4"/>
                  </a:lnTo>
                  <a:lnTo>
                    <a:pt x="f3" y="f4"/>
                  </a:lnTo>
                  <a:cubicBezTo>
                    <a:pt x="f6" y="f7"/>
                    <a:pt x="f8" y="f9"/>
                    <a:pt x="f10" y="f2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1" name="Freeform 14"/>
            <p:cNvSpPr/>
            <p:nvPr/>
          </p:nvSpPr>
          <p:spPr>
            <a:xfrm>
              <a:off x="8904582" y="-9336"/>
              <a:ext cx="1176037" cy="7569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0244"/>
                <a:gd name="f4" fmla="val 6866467"/>
                <a:gd name="f5" fmla="val 1117600"/>
                <a:gd name="f6" fmla="val 1270000"/>
                <a:gd name="f7" fmla="val 1272822"/>
                <a:gd name="f8" fmla="val 4574822"/>
                <a:gd name="f9" fmla="val 1250245"/>
                <a:gd name="f10" fmla="val 2291645"/>
                <a:gd name="f11" fmla="val 1253067"/>
                <a:gd name="f12" fmla="*/ f0 1 1270244"/>
                <a:gd name="f13" fmla="*/ f1 1 6866467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270244"/>
                <a:gd name="f20" fmla="*/ f17 1 6866467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270244" h="6866467">
                  <a:moveTo>
                    <a:pt x="f2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2"/>
                  </a:cubicBez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2" name="Freeform 15"/>
            <p:cNvSpPr/>
            <p:nvPr/>
          </p:nvSpPr>
          <p:spPr>
            <a:xfrm>
              <a:off x="8885919" y="5394438"/>
              <a:ext cx="1206157" cy="21652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20333"/>
                <a:gd name="f4" fmla="val 3268133"/>
                <a:gd name="f5" fmla="val 1811866"/>
                <a:gd name="f6" fmla="val 1814688"/>
                <a:gd name="f7" fmla="val 1086555"/>
                <a:gd name="f8" fmla="val 1817511"/>
                <a:gd name="f9" fmla="val 2173111"/>
                <a:gd name="f10" fmla="val 3259666"/>
                <a:gd name="f11" fmla="*/ f0 1 1820333"/>
                <a:gd name="f12" fmla="*/ f1 1 326813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820333"/>
                <a:gd name="f19" fmla="*/ f16 1 326813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820333" h="3268133">
                  <a:moveTo>
                    <a:pt x="f2" y="f4"/>
                  </a:moveTo>
                  <a:lnTo>
                    <a:pt x="f5" y="f2"/>
                  </a:lnTo>
                  <a:cubicBezTo>
                    <a:pt x="f6" y="f7"/>
                    <a:pt x="f8" y="f9"/>
                    <a:pt x="f3" y="f10"/>
                  </a:cubicBezTo>
                  <a:lnTo>
                    <a:pt x="f2" y="f4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13" name="Title Placeholder 1"/>
          <p:cNvSpPr txBox="1">
            <a:spLocks noGrp="1"/>
          </p:cNvSpPr>
          <p:nvPr>
            <p:ph type="title"/>
          </p:nvPr>
        </p:nvSpPr>
        <p:spPr>
          <a:xfrm>
            <a:off x="672038" y="671974"/>
            <a:ext cx="6997912" cy="14559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14" name="Text Placeholder 2"/>
          <p:cNvSpPr txBox="1">
            <a:spLocks noGrp="1"/>
          </p:cNvSpPr>
          <p:nvPr>
            <p:ph type="body" idx="1"/>
          </p:nvPr>
        </p:nvSpPr>
        <p:spPr>
          <a:xfrm>
            <a:off x="672038" y="2381655"/>
            <a:ext cx="6997912" cy="42778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5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958925" y="6659483"/>
            <a:ext cx="754206" cy="4024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992" b="0" i="0" u="none" strike="noStrike" kern="1200" cap="none" spc="0" baseline="0">
                <a:solidFill>
                  <a:srgbClr val="898989"/>
                </a:solidFill>
                <a:uFillTx/>
                <a:latin typeface="Trebuchet MS"/>
              </a:defRPr>
            </a:lvl1pPr>
          </a:lstStyle>
          <a:p>
            <a:pPr lvl="0"/>
            <a:endParaRPr lang="fr-FR"/>
          </a:p>
        </p:txBody>
      </p:sp>
      <p:sp>
        <p:nvSpPr>
          <p:cNvPr id="16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672038" y="6659483"/>
            <a:ext cx="5096508" cy="4024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992" b="0" i="0" u="none" strike="noStrike" kern="1200" cap="none" spc="0" baseline="0">
                <a:solidFill>
                  <a:srgbClr val="898989"/>
                </a:solidFill>
                <a:uFillTx/>
                <a:latin typeface="Trebuchet MS"/>
              </a:defRPr>
            </a:lvl1pPr>
          </a:lstStyle>
          <a:p>
            <a:pPr lvl="0"/>
            <a:endParaRPr lang="fr-FR"/>
          </a:p>
        </p:txBody>
      </p:sp>
      <p:sp>
        <p:nvSpPr>
          <p:cNvPr id="17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104805" y="6659483"/>
            <a:ext cx="565144" cy="4024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992" b="0" i="0" u="none" strike="noStrike" kern="1200" cap="none" spc="0" baseline="0">
                <a:solidFill>
                  <a:srgbClr val="90C226"/>
                </a:solidFill>
                <a:uFillTx/>
                <a:latin typeface="Trebuchet MS"/>
              </a:defRPr>
            </a:lvl1pPr>
          </a:lstStyle>
          <a:p>
            <a:pPr lvl="0"/>
            <a:fld id="{B070AB73-3726-4933-A283-2B3B6BE22476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marL="0" marR="0" lvl="0" indent="0" algn="l" defTabSz="503971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FR" sz="3968" b="0" i="0" u="none" strike="noStrike" kern="1200" cap="none" spc="0" baseline="0">
          <a:solidFill>
            <a:srgbClr val="90C226"/>
          </a:solidFill>
          <a:uFillTx/>
          <a:latin typeface="Trebuchet MS"/>
        </a:defRPr>
      </a:lvl1pPr>
    </p:titleStyle>
    <p:bodyStyle>
      <a:lvl1pPr marL="377976" marR="0" lvl="0" indent="-377976" algn="l" defTabSz="503971" rtl="0" fontAlgn="auto" hangingPunct="1">
        <a:lnSpc>
          <a:spcPct val="100000"/>
        </a:lnSpc>
        <a:spcBef>
          <a:spcPts val="11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fr-FR" sz="1984" b="0" i="0" u="none" strike="noStrike" kern="1200" cap="none" spc="0" baseline="0">
          <a:solidFill>
            <a:srgbClr val="404040"/>
          </a:solidFill>
          <a:uFillTx/>
          <a:latin typeface="Trebuchet MS"/>
        </a:defRPr>
      </a:lvl1pPr>
      <a:lvl2pPr marL="818954" marR="0" lvl="1" indent="-314983" algn="l" defTabSz="503971" rtl="0" fontAlgn="auto" hangingPunct="1">
        <a:lnSpc>
          <a:spcPct val="100000"/>
        </a:lnSpc>
        <a:spcBef>
          <a:spcPts val="11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fr-FR" sz="1764" b="0" i="0" u="none" strike="noStrike" kern="1200" cap="none" spc="0" baseline="0">
          <a:solidFill>
            <a:srgbClr val="404040"/>
          </a:solidFill>
          <a:uFillTx/>
          <a:latin typeface="Trebuchet MS"/>
        </a:defRPr>
      </a:lvl2pPr>
      <a:lvl3pPr marL="1259933" marR="0" lvl="2" indent="-251990" algn="l" defTabSz="503971" rtl="0" fontAlgn="auto" hangingPunct="1">
        <a:lnSpc>
          <a:spcPct val="100000"/>
        </a:lnSpc>
        <a:spcBef>
          <a:spcPts val="11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fr-FR" sz="1543" b="0" i="0" u="none" strike="noStrike" kern="1200" cap="none" spc="0" baseline="0">
          <a:solidFill>
            <a:srgbClr val="404040"/>
          </a:solidFill>
          <a:uFillTx/>
          <a:latin typeface="Trebuchet MS"/>
        </a:defRPr>
      </a:lvl3pPr>
      <a:lvl4pPr marL="1763895" marR="0" lvl="3" indent="-251990" algn="l" defTabSz="503971" rtl="0" fontAlgn="auto" hangingPunct="1">
        <a:lnSpc>
          <a:spcPct val="100000"/>
        </a:lnSpc>
        <a:spcBef>
          <a:spcPts val="11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fr-FR" sz="1323" b="0" i="0" u="none" strike="noStrike" kern="1200" cap="none" spc="0" baseline="0">
          <a:solidFill>
            <a:srgbClr val="404040"/>
          </a:solidFill>
          <a:uFillTx/>
          <a:latin typeface="Trebuchet MS"/>
        </a:defRPr>
      </a:lvl4pPr>
      <a:lvl5pPr marL="2267867" marR="0" lvl="4" indent="-251990" algn="l" defTabSz="503971" rtl="0" fontAlgn="auto" hangingPunct="1">
        <a:lnSpc>
          <a:spcPct val="100000"/>
        </a:lnSpc>
        <a:spcBef>
          <a:spcPts val="11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fr-FR" sz="1323" b="0" i="0" u="none" strike="noStrike" kern="1200" cap="none" spc="0" baseline="0">
          <a:solidFill>
            <a:srgbClr val="404040"/>
          </a:solidFill>
          <a:uFillTx/>
          <a:latin typeface="Trebuchet M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doc.ubuntu-fr.org/virtualisation" TargetMode="External"/><Relationship Id="rId3" Type="http://schemas.openxmlformats.org/officeDocument/2006/relationships/hyperlink" Target="https://fr.wikipedia.org/wiki/Virtualisation#Inconv.C3.A9nients" TargetMode="External"/><Relationship Id="rId7" Type="http://schemas.openxmlformats.org/officeDocument/2006/relationships/hyperlink" Target="http://www.tomshardware.fr/articles/virtualisation-serveur-hyperviseur-gratuit-logiciels,2-9.htm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vmware.com/fr/solutions/virtualization.html" TargetMode="External"/><Relationship Id="rId11" Type="http://schemas.openxmlformats.org/officeDocument/2006/relationships/hyperlink" Target="http://korben.info/wiki/virtualisation" TargetMode="External"/><Relationship Id="rId5" Type="http://schemas.openxmlformats.org/officeDocument/2006/relationships/hyperlink" Target="http://www-igm.univ-mlv.fr/~dr/XPOSE2008/virtualisation/definitions.html" TargetMode="External"/><Relationship Id="rId10" Type="http://schemas.openxmlformats.org/officeDocument/2006/relationships/hyperlink" Target="http://www.silicon.fr/hub/hpe-intel-hub/les-10-avantages-de-la-virtualisation-des-serveurs" TargetMode="External"/><Relationship Id="rId4" Type="http://schemas.openxmlformats.org/officeDocument/2006/relationships/hyperlink" Target="http://www.culture-informatique.net/cest-quoi-la-virtualisation/" TargetMode="External"/><Relationship Id="rId9" Type="http://schemas.openxmlformats.org/officeDocument/2006/relationships/hyperlink" Target="http://reseau-informatique.prestataires.com/conseils/virtualisatio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 txBox="1">
            <a:spLocks noGrp="1"/>
          </p:cNvSpPr>
          <p:nvPr>
            <p:ph type="subTitle" idx="4294967295"/>
          </p:nvPr>
        </p:nvSpPr>
        <p:spPr>
          <a:xfrm>
            <a:off x="0" y="1768477"/>
            <a:ext cx="9072567" cy="4384676"/>
          </a:xfrm>
        </p:spPr>
        <p:txBody>
          <a:bodyPr anchor="ctr" anchorCtr="1"/>
          <a:lstStyle/>
          <a:p>
            <a:pPr lvl="0" algn="ctr"/>
            <a:r>
              <a:rPr lang="fr-FR"/>
              <a:t>Virtualisation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03998" y="575998"/>
            <a:ext cx="2448004" cy="111419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rPr>
              <a:t>Anton Soubré</a:t>
            </a:r>
          </a:p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rPr>
              <a:t>Romain Meallet</a:t>
            </a:r>
          </a:p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rPr>
              <a:t>Dimitry Duong</a:t>
            </a:r>
          </a:p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rPr>
              <a:t>Jéremy Calado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0" y="301623"/>
            <a:ext cx="9072567" cy="1262064"/>
          </a:xfrm>
        </p:spPr>
        <p:txBody>
          <a:bodyPr/>
          <a:lstStyle/>
          <a:p>
            <a:pPr lvl="0"/>
            <a:r>
              <a:rPr lang="fr-FR"/>
              <a:t>Serveur physique</a:t>
            </a:r>
          </a:p>
        </p:txBody>
      </p:sp>
      <p:pic>
        <p:nvPicPr>
          <p:cNvPr id="3" name="Espace réservé pour une image 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11301" y="1778868"/>
            <a:ext cx="6049963" cy="438467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0" y="301623"/>
            <a:ext cx="9072567" cy="1262064"/>
          </a:xfrm>
        </p:spPr>
        <p:txBody>
          <a:bodyPr/>
          <a:lstStyle/>
          <a:p>
            <a:pPr lvl="0"/>
            <a:r>
              <a:rPr lang="fr-FR"/>
              <a:t>Serveur virtuel</a:t>
            </a:r>
          </a:p>
        </p:txBody>
      </p:sp>
      <p:pic>
        <p:nvPicPr>
          <p:cNvPr id="3" name="Espace réservé pour une image 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1768477"/>
            <a:ext cx="7970833" cy="438467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0" y="301623"/>
            <a:ext cx="9072567" cy="1262064"/>
          </a:xfrm>
        </p:spPr>
        <p:txBody>
          <a:bodyPr/>
          <a:lstStyle/>
          <a:p>
            <a:pPr lvl="0"/>
            <a:r>
              <a:rPr lang="fr-FR"/>
              <a:t>Les enjeux (en entreprise)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0" y="1768477"/>
            <a:ext cx="9072567" cy="4384676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fr-FR"/>
              <a:t>Réduction des coûts (-60%)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/>
              <a:t>Augmentation sécurité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/>
              <a:t>Economie d’énergie (-80%)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/>
              <a:t>Test d’applications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/>
              <a:t>Disponibilité des services</a:t>
            </a:r>
          </a:p>
        </p:txBody>
      </p:sp>
      <p:sp>
        <p:nvSpPr>
          <p:cNvPr id="4" name="AutoShape 2" descr="Résultat de recherche d'images pour &quot;Enjeux&quot;"/>
          <p:cNvSpPr>
            <a:spLocks noChangeAspect="1" noChangeArrowheads="1"/>
          </p:cNvSpPr>
          <p:nvPr/>
        </p:nvSpPr>
        <p:spPr bwMode="auto">
          <a:xfrm>
            <a:off x="155574" y="-144463"/>
            <a:ext cx="5663501" cy="566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Résultat de recherche d'images pour &quot;Enjeux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0" name="Picture 6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718" y="4011046"/>
            <a:ext cx="4169614" cy="301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0" y="301623"/>
            <a:ext cx="9072567" cy="1262064"/>
          </a:xfrm>
        </p:spPr>
        <p:txBody>
          <a:bodyPr/>
          <a:lstStyle/>
          <a:p>
            <a:pPr lvl="0"/>
            <a:r>
              <a:rPr lang="fr-FR"/>
              <a:t>Réduction des coûts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0" y="1768477"/>
            <a:ext cx="9072567" cy="4384676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fr-FR"/>
              <a:t>Pas de serveur physique donc :</a:t>
            </a:r>
          </a:p>
          <a:p>
            <a:pPr lvl="1" hangingPunct="0">
              <a:spcBef>
                <a:spcPts val="1415"/>
              </a:spcBef>
              <a:buSzPct val="75000"/>
              <a:buFont typeface="StarSymbol"/>
              <a:buChar char="–"/>
            </a:pPr>
            <a:r>
              <a:rPr lang="fr-FR" sz="3200"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rPr>
              <a:t>Pas de coût immobilier</a:t>
            </a:r>
          </a:p>
          <a:p>
            <a:pPr lvl="1" hangingPunct="0">
              <a:spcBef>
                <a:spcPts val="1415"/>
              </a:spcBef>
              <a:buSzPct val="75000"/>
              <a:buFont typeface="StarSymbol"/>
              <a:buChar char="–"/>
            </a:pPr>
            <a:r>
              <a:rPr lang="fr-FR" sz="3200"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rPr>
              <a:t>Frais de maintenance</a:t>
            </a:r>
          </a:p>
          <a:p>
            <a:pPr lvl="1" hangingPunct="0">
              <a:spcBef>
                <a:spcPts val="1415"/>
              </a:spcBef>
              <a:buSzPct val="75000"/>
              <a:buFont typeface="StarSymbol"/>
              <a:buChar char="–"/>
            </a:pPr>
            <a:r>
              <a:rPr lang="fr-FR" sz="3200"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rPr>
              <a:t>Coût énergétique amoindri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312002" y="4104000"/>
            <a:ext cx="3619076" cy="299988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0" y="301623"/>
            <a:ext cx="9072567" cy="1262064"/>
          </a:xfrm>
        </p:spPr>
        <p:txBody>
          <a:bodyPr/>
          <a:lstStyle/>
          <a:p>
            <a:pPr lvl="0"/>
            <a:r>
              <a:rPr lang="fr-FR"/>
              <a:t>Augmentation de la sécurité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0" y="1768477"/>
            <a:ext cx="9072567" cy="4384676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fr-FR" sz="2800"/>
              <a:t>Cloisonnement des systèmes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 sz="2800"/>
              <a:t>Serveurs physique invisible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 sz="2800"/>
              <a:t>Continuité d’activité en cas de « déplacement »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 sz="2800"/>
              <a:t>Indépendant au système d’hôte</a:t>
            </a:r>
          </a:p>
          <a:p>
            <a:pPr lvl="0"/>
            <a:endParaRPr lang="fr-FR" sz="280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50705" y="4060667"/>
            <a:ext cx="6784921" cy="332027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 txBox="1">
            <a:spLocks noGrp="1"/>
          </p:cNvSpPr>
          <p:nvPr>
            <p:ph type="body" idx="4294967295"/>
          </p:nvPr>
        </p:nvSpPr>
        <p:spPr>
          <a:xfrm>
            <a:off x="0" y="1768477"/>
            <a:ext cx="9072567" cy="4384676"/>
          </a:xfrm>
        </p:spPr>
        <p:txBody>
          <a:bodyPr/>
          <a:lstStyle/>
          <a:p>
            <a:pPr lvl="0"/>
            <a:endParaRPr lang="fr-FR"/>
          </a:p>
          <a:p>
            <a:pPr lvl="0"/>
            <a:endParaRPr lang="fr-FR"/>
          </a:p>
          <a:p>
            <a:pPr lvl="0">
              <a:buSzPct val="45000"/>
              <a:buFont typeface="StarSymbol"/>
              <a:buChar char="●"/>
            </a:pPr>
            <a:r>
              <a:rPr lang="fr-FR"/>
              <a:t>Politique GreenIT ( augmentation efficacité </a:t>
            </a:r>
          </a:p>
          <a:p>
            <a:pPr marL="0" lvl="0" indent="0">
              <a:buNone/>
            </a:pPr>
            <a:r>
              <a:rPr lang="fr-FR"/>
              <a:t>	énergétique )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/>
              <a:t>Pas de serveur physique</a:t>
            </a:r>
          </a:p>
        </p:txBody>
      </p:sp>
      <p:sp>
        <p:nvSpPr>
          <p:cNvPr id="3" name="Titre 3"/>
          <p:cNvSpPr txBox="1">
            <a:spLocks noGrp="1"/>
          </p:cNvSpPr>
          <p:nvPr>
            <p:ph type="title" idx="4294967295"/>
          </p:nvPr>
        </p:nvSpPr>
        <p:spPr>
          <a:xfrm>
            <a:off x="0" y="301623"/>
            <a:ext cx="9072567" cy="1262064"/>
          </a:xfrm>
        </p:spPr>
        <p:txBody>
          <a:bodyPr/>
          <a:lstStyle/>
          <a:p>
            <a:pPr lvl="0"/>
            <a:r>
              <a:rPr lang="fr-FR"/>
              <a:t>Économie d'énergie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586124" y="1754642"/>
            <a:ext cx="3989518" cy="439884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0" y="301623"/>
            <a:ext cx="9072567" cy="1262064"/>
          </a:xfrm>
        </p:spPr>
        <p:txBody>
          <a:bodyPr/>
          <a:lstStyle/>
          <a:p>
            <a:pPr lvl="0"/>
            <a:r>
              <a:rPr lang="fr-FR"/>
              <a:t>Test d’application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0" y="1768477"/>
            <a:ext cx="9072567" cy="4384676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fr-FR"/>
              <a:t>Grâce à l'installation de plusieurs systèmes sur une seule machine, les développeurs ont la possibilité de tester et de déboguer leurs applications.</a:t>
            </a:r>
          </a:p>
        </p:txBody>
      </p:sp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283" y="32004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0" y="301623"/>
            <a:ext cx="9072567" cy="1262064"/>
          </a:xfrm>
        </p:spPr>
        <p:txBody>
          <a:bodyPr/>
          <a:lstStyle/>
          <a:p>
            <a:pPr lvl="0"/>
            <a:r>
              <a:rPr lang="fr-FR"/>
              <a:t>Disponibilité des services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0" y="1768477"/>
            <a:ext cx="9072567" cy="4384676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fr-FR"/>
              <a:t>La virtualisation permet d'associer des machines virtuelles à des systèmes clés de l'entreprise et d'y assurer en permanence l'accès.</a:t>
            </a:r>
          </a:p>
        </p:txBody>
      </p:sp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631" y="2993572"/>
            <a:ext cx="3597275" cy="359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0" y="301623"/>
            <a:ext cx="9072567" cy="1262064"/>
          </a:xfrm>
        </p:spPr>
        <p:txBody>
          <a:bodyPr/>
          <a:lstStyle/>
          <a:p>
            <a:pPr lvl="0"/>
            <a:r>
              <a:rPr lang="fr-FR"/>
              <a:t>Scénario d'application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66318" y="2558518"/>
            <a:ext cx="7981916" cy="245735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0" y="301623"/>
            <a:ext cx="9072567" cy="1262064"/>
          </a:xfrm>
        </p:spPr>
        <p:txBody>
          <a:bodyPr/>
          <a:lstStyle/>
          <a:p>
            <a:pPr lvl="0"/>
            <a:r>
              <a:rPr lang="fr-FR"/>
              <a:t>Demande du client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0" y="1768477"/>
            <a:ext cx="9072567" cy="4384676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fr-FR"/>
              <a:t>Exécuter des logiciel uniquement compatible sur OS X sur Windows, sans avoir à remplacer toute les machines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944520" y="3528002"/>
            <a:ext cx="2679475" cy="252000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0" y="301623"/>
            <a:ext cx="9072567" cy="1262064"/>
          </a:xfrm>
        </p:spPr>
        <p:txBody>
          <a:bodyPr/>
          <a:lstStyle/>
          <a:p>
            <a:pPr lvl="0"/>
            <a:r>
              <a:rPr lang="fr-FR"/>
              <a:t>Sommaire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0" y="1768477"/>
            <a:ext cx="9072567" cy="4384676"/>
          </a:xfrm>
        </p:spPr>
        <p:txBody>
          <a:bodyPr/>
          <a:lstStyle/>
          <a:p>
            <a:pPr lvl="0">
              <a:lnSpc>
                <a:spcPct val="90000"/>
              </a:lnSpc>
              <a:buSzPct val="45000"/>
              <a:buFont typeface="StarSymbol"/>
              <a:buChar char="●"/>
            </a:pPr>
            <a:r>
              <a:rPr lang="fr-FR" sz="1800"/>
              <a:t>Définition</a:t>
            </a:r>
          </a:p>
          <a:p>
            <a:pPr lvl="0">
              <a:lnSpc>
                <a:spcPct val="90000"/>
              </a:lnSpc>
              <a:buSzPct val="45000"/>
              <a:buFont typeface="StarSymbol"/>
              <a:buChar char="●"/>
            </a:pPr>
            <a:r>
              <a:rPr lang="fr-FR" sz="1800"/>
              <a:t>Historique</a:t>
            </a:r>
          </a:p>
          <a:p>
            <a:pPr lvl="0">
              <a:lnSpc>
                <a:spcPct val="90000"/>
              </a:lnSpc>
              <a:buSzPct val="45000"/>
              <a:buFont typeface="StarSymbol"/>
              <a:buChar char="●"/>
            </a:pPr>
            <a:r>
              <a:rPr lang="fr-FR" sz="1800"/>
              <a:t>Pourquoi virtualiser ?</a:t>
            </a:r>
          </a:p>
          <a:p>
            <a:pPr lvl="0">
              <a:lnSpc>
                <a:spcPct val="90000"/>
              </a:lnSpc>
              <a:buSzPct val="45000"/>
              <a:buFont typeface="StarSymbol"/>
              <a:buChar char="●"/>
            </a:pPr>
            <a:r>
              <a:rPr lang="fr-FR" sz="1800"/>
              <a:t>Avantages/Inconvénients</a:t>
            </a:r>
          </a:p>
          <a:p>
            <a:pPr lvl="0">
              <a:lnSpc>
                <a:spcPct val="90000"/>
              </a:lnSpc>
              <a:buSzPct val="45000"/>
              <a:buFont typeface="StarSymbol"/>
              <a:buChar char="●"/>
            </a:pPr>
            <a:r>
              <a:rPr lang="fr-FR" sz="1800"/>
              <a:t>Enjeux</a:t>
            </a:r>
          </a:p>
          <a:p>
            <a:pPr lvl="0">
              <a:lnSpc>
                <a:spcPct val="90000"/>
              </a:lnSpc>
              <a:buSzPct val="45000"/>
              <a:buFont typeface="StarSymbol"/>
              <a:buChar char="●"/>
            </a:pPr>
            <a:r>
              <a:rPr lang="fr-FR" sz="1800"/>
              <a:t>Virtualisation de serveur</a:t>
            </a:r>
          </a:p>
          <a:p>
            <a:pPr lvl="0">
              <a:lnSpc>
                <a:spcPct val="90000"/>
              </a:lnSpc>
              <a:buSzPct val="45000"/>
              <a:buFont typeface="StarSymbol"/>
              <a:buChar char="●"/>
            </a:pPr>
            <a:r>
              <a:rPr lang="fr-FR" sz="1800"/>
              <a:t>Aspect juridique</a:t>
            </a:r>
          </a:p>
          <a:p>
            <a:pPr lvl="0">
              <a:lnSpc>
                <a:spcPct val="90000"/>
              </a:lnSpc>
              <a:buSzPct val="45000"/>
              <a:buFont typeface="StarSymbol"/>
              <a:buChar char="●"/>
            </a:pPr>
            <a:r>
              <a:rPr lang="fr-FR" sz="1800"/>
              <a:t>Client/Prestataire</a:t>
            </a:r>
          </a:p>
          <a:p>
            <a:pPr lvl="0">
              <a:lnSpc>
                <a:spcPct val="90000"/>
              </a:lnSpc>
              <a:buSzPct val="45000"/>
              <a:buFont typeface="StarSymbol"/>
              <a:buChar char="●"/>
            </a:pPr>
            <a:r>
              <a:rPr lang="fr-FR" sz="1800"/>
              <a:t>Solutions proposées</a:t>
            </a:r>
          </a:p>
          <a:p>
            <a:pPr lvl="0">
              <a:lnSpc>
                <a:spcPct val="90000"/>
              </a:lnSpc>
              <a:buSzPct val="45000"/>
              <a:buFont typeface="StarSymbol"/>
              <a:buChar char="●"/>
            </a:pPr>
            <a:r>
              <a:rPr lang="fr-FR" sz="1800"/>
              <a:t>Solution choisie</a:t>
            </a:r>
          </a:p>
          <a:p>
            <a:pPr lvl="0">
              <a:lnSpc>
                <a:spcPct val="90000"/>
              </a:lnSpc>
              <a:buSzPct val="45000"/>
              <a:buFont typeface="StarSymbol"/>
              <a:buChar char="●"/>
            </a:pPr>
            <a:r>
              <a:rPr lang="fr-FR" sz="1800"/>
              <a:t>Conclusion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0" y="301623"/>
            <a:ext cx="9072567" cy="1262064"/>
          </a:xfrm>
        </p:spPr>
        <p:txBody>
          <a:bodyPr/>
          <a:lstStyle/>
          <a:p>
            <a:pPr lvl="0"/>
            <a:r>
              <a:rPr lang="fr-FR"/>
              <a:t>Solution proposé et choisie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0" y="1768477"/>
            <a:ext cx="9072567" cy="4384676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fr-FR"/>
              <a:t>La virtualisation d'OS X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35998" y="2282040"/>
            <a:ext cx="3676683" cy="26859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646523" y="4198677"/>
            <a:ext cx="4857475" cy="28573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0" y="301623"/>
            <a:ext cx="9072567" cy="1262064"/>
          </a:xfrm>
        </p:spPr>
        <p:txBody>
          <a:bodyPr/>
          <a:lstStyle/>
          <a:p>
            <a:pPr lvl="0"/>
            <a:r>
              <a:rPr lang="fr-FR"/>
              <a:t>Outils utilisés</a:t>
            </a:r>
          </a:p>
        </p:txBody>
      </p:sp>
      <p:pic>
        <p:nvPicPr>
          <p:cNvPr id="3" name="Espace réservé pour une image 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019418" y="5176098"/>
            <a:ext cx="1944691" cy="569908"/>
          </a:xfr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247516" y="4278962"/>
            <a:ext cx="1320475" cy="97703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681880" y="2015995"/>
            <a:ext cx="2958120" cy="120959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1583996" y="2087995"/>
            <a:ext cx="3009601" cy="100295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976323" y="4277883"/>
            <a:ext cx="1759680" cy="155412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0" y="301623"/>
            <a:ext cx="9072567" cy="1262064"/>
          </a:xfrm>
        </p:spPr>
        <p:txBody>
          <a:bodyPr/>
          <a:lstStyle/>
          <a:p>
            <a:pPr lvl="0"/>
            <a:r>
              <a:rPr lang="fr-FR"/>
              <a:t>Sources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0" y="1768477"/>
            <a:ext cx="9072567" cy="4384676"/>
          </a:xfrm>
        </p:spPr>
        <p:txBody>
          <a:bodyPr/>
          <a:lstStyle/>
          <a:p>
            <a:pPr lvl="0">
              <a:lnSpc>
                <a:spcPct val="80000"/>
              </a:lnSpc>
              <a:buSzPct val="45000"/>
              <a:buFont typeface="StarSymbol"/>
              <a:buChar char="●"/>
            </a:pPr>
            <a:r>
              <a:rPr lang="fr-FR" sz="1700">
                <a:hlinkClick r:id="rId3"/>
              </a:rPr>
              <a:t>https://fr.wikipedia.org/wiki/Virtualisation#Inconv.C3.A9nients</a:t>
            </a:r>
          </a:p>
          <a:p>
            <a:pPr lvl="0">
              <a:lnSpc>
                <a:spcPct val="80000"/>
              </a:lnSpc>
              <a:buSzPct val="45000"/>
              <a:buFont typeface="StarSymbol"/>
              <a:buChar char="●"/>
            </a:pPr>
            <a:r>
              <a:rPr lang="fr-FR" sz="1700">
                <a:hlinkClick r:id="rId4"/>
              </a:rPr>
              <a:t>http://www.culture-informatique.net/cest-quoi-la-virtualisation/</a:t>
            </a:r>
          </a:p>
          <a:p>
            <a:pPr lvl="0">
              <a:lnSpc>
                <a:spcPct val="80000"/>
              </a:lnSpc>
              <a:buSzPct val="45000"/>
              <a:buFont typeface="StarSymbol"/>
              <a:buChar char="●"/>
            </a:pPr>
            <a:r>
              <a:rPr lang="fr-FR" sz="1700">
                <a:hlinkClick r:id="rId5"/>
              </a:rPr>
              <a:t>http://www-igm.univ-mlv.fr/~dr/XPOSE2008/virtualisation/definitions.html</a:t>
            </a:r>
          </a:p>
          <a:p>
            <a:pPr lvl="0">
              <a:lnSpc>
                <a:spcPct val="80000"/>
              </a:lnSpc>
              <a:buSzPct val="45000"/>
              <a:buFont typeface="StarSymbol"/>
              <a:buChar char="●"/>
            </a:pPr>
            <a:r>
              <a:rPr lang="fr-FR" sz="1700">
                <a:hlinkClick r:id="rId6"/>
              </a:rPr>
              <a:t>http://www.vmware.com/fr/solutions/virtualization.html</a:t>
            </a:r>
          </a:p>
          <a:p>
            <a:pPr lvl="0">
              <a:lnSpc>
                <a:spcPct val="80000"/>
              </a:lnSpc>
              <a:buSzPct val="45000"/>
              <a:buFont typeface="StarSymbol"/>
              <a:buChar char="●"/>
            </a:pPr>
            <a:r>
              <a:rPr lang="fr-FR" sz="1700">
                <a:hlinkClick r:id="rId7"/>
              </a:rPr>
              <a:t>http://www.tomshardware.fr/articles/virtualisation-serveur-hyperviseur-gratuit-logiciels,2-9.html</a:t>
            </a:r>
          </a:p>
          <a:p>
            <a:pPr lvl="0">
              <a:lnSpc>
                <a:spcPct val="80000"/>
              </a:lnSpc>
              <a:buSzPct val="45000"/>
              <a:buFont typeface="StarSymbol"/>
              <a:buChar char="●"/>
            </a:pPr>
            <a:r>
              <a:rPr lang="fr-FR" sz="1700"/>
              <a:t>http://www.elit-technologies.fr/editorial/qu-est-ce-que-virtualisation-serveurs/</a:t>
            </a:r>
          </a:p>
          <a:p>
            <a:pPr lvl="0">
              <a:lnSpc>
                <a:spcPct val="80000"/>
              </a:lnSpc>
              <a:buSzPct val="45000"/>
              <a:buFont typeface="StarSymbol"/>
              <a:buChar char="●"/>
            </a:pPr>
            <a:r>
              <a:rPr lang="fr-FR" sz="1700">
                <a:hlinkClick r:id="rId8"/>
              </a:rPr>
              <a:t>https://doc.ubuntu-fr.org/virtualisation</a:t>
            </a:r>
          </a:p>
          <a:p>
            <a:pPr lvl="0">
              <a:lnSpc>
                <a:spcPct val="80000"/>
              </a:lnSpc>
              <a:buSzPct val="45000"/>
              <a:buFont typeface="StarSymbol"/>
              <a:buChar char="●"/>
            </a:pPr>
            <a:r>
              <a:rPr lang="fr-FR" sz="1700">
                <a:hlinkClick r:id="rId9"/>
              </a:rPr>
              <a:t>http://reseau-informatique.prestataires.com/conseils/virtualisation</a:t>
            </a:r>
          </a:p>
          <a:p>
            <a:pPr lvl="0">
              <a:lnSpc>
                <a:spcPct val="80000"/>
              </a:lnSpc>
              <a:buSzPct val="45000"/>
              <a:buFont typeface="StarSymbol"/>
              <a:buChar char="●"/>
            </a:pPr>
            <a:r>
              <a:rPr lang="fr-FR" sz="1700">
                <a:hlinkClick r:id="rId10"/>
              </a:rPr>
              <a:t>http://www.silicon.fr/hub/hpe-intel-hub/les-10-avantages-de-la-virtualisation-des-serveurs</a:t>
            </a:r>
          </a:p>
          <a:p>
            <a:pPr lvl="0">
              <a:lnSpc>
                <a:spcPct val="80000"/>
              </a:lnSpc>
              <a:buSzPct val="45000"/>
              <a:buFont typeface="StarSymbol"/>
              <a:buChar char="●"/>
            </a:pPr>
            <a:r>
              <a:rPr lang="fr-FR" sz="1700">
                <a:hlinkClick r:id="rId11"/>
              </a:rPr>
              <a:t>http://korben.info/wiki/virtualisation</a:t>
            </a:r>
          </a:p>
          <a:p>
            <a:pPr lvl="0">
              <a:lnSpc>
                <a:spcPct val="80000"/>
              </a:lnSpc>
              <a:buSzPct val="45000"/>
              <a:buFont typeface="StarSymbol"/>
              <a:buChar char="●"/>
            </a:pPr>
            <a:r>
              <a:rPr lang="fr-FR" sz="1700"/>
              <a:t>http://www.lemagit.fr/definition/Virtualisation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0" y="301623"/>
            <a:ext cx="9072567" cy="1262064"/>
          </a:xfrm>
        </p:spPr>
        <p:txBody>
          <a:bodyPr/>
          <a:lstStyle/>
          <a:p>
            <a:pPr lvl="0"/>
            <a:r>
              <a:rPr lang="fr-FR"/>
              <a:t>Définition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0" y="1768477"/>
            <a:ext cx="9072567" cy="4384676"/>
          </a:xfrm>
        </p:spPr>
        <p:txBody>
          <a:bodyPr/>
          <a:lstStyle/>
          <a:p>
            <a:pPr lvl="0"/>
            <a:endParaRPr lang="fr-FR"/>
          </a:p>
          <a:p>
            <a:pPr lvl="0"/>
            <a:endParaRPr lang="fr-FR"/>
          </a:p>
          <a:p>
            <a:pPr lvl="0">
              <a:buSzPct val="45000"/>
              <a:buFont typeface="StarSymbol"/>
              <a:buChar char="●"/>
            </a:pPr>
            <a:r>
              <a:rPr lang="fr-FR"/>
              <a:t>La virtualisation → faire fonctionner un ou plusieurs systèmes d’exploitation / applications sur une ou plusieurs machines.</a:t>
            </a:r>
          </a:p>
        </p:txBody>
      </p:sp>
      <p:pic>
        <p:nvPicPr>
          <p:cNvPr id="4098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167" y="3554984"/>
            <a:ext cx="3018403" cy="301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0" y="301623"/>
            <a:ext cx="9072567" cy="1262064"/>
          </a:xfrm>
        </p:spPr>
        <p:txBody>
          <a:bodyPr/>
          <a:lstStyle/>
          <a:p>
            <a:pPr lvl="0"/>
            <a:r>
              <a:rPr lang="fr-FR"/>
              <a:t>Historique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0" y="1768477"/>
            <a:ext cx="9072567" cy="4384676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fr-FR"/>
              <a:t>1960 : Création du Projet System/360 par IBM.</a:t>
            </a:r>
          </a:p>
          <a:p>
            <a:pPr lvl="0">
              <a:buSzPct val="45000"/>
              <a:buFont typeface="StarSymbol"/>
              <a:buChar char="●"/>
            </a:pPr>
            <a:endParaRPr lang="fr-FR"/>
          </a:p>
          <a:p>
            <a:pPr lvl="0">
              <a:buSzPct val="45000"/>
              <a:buFont typeface="StarSymbol"/>
              <a:buChar char="●"/>
            </a:pPr>
            <a:r>
              <a:rPr lang="fr-FR"/>
              <a:t>1999 : Vmware intégré sur le système x86 la virtualisation.</a:t>
            </a:r>
          </a:p>
          <a:p>
            <a:pPr lvl="0">
              <a:buSzPct val="45000"/>
              <a:buFont typeface="StarSymbol"/>
              <a:buChar char="●"/>
            </a:pPr>
            <a:endParaRPr lang="fr-FR"/>
          </a:p>
          <a:p>
            <a:pPr lvl="0">
              <a:buSzPct val="45000"/>
              <a:buFont typeface="StarSymbol"/>
              <a:buChar char="●"/>
            </a:pPr>
            <a:r>
              <a:rPr lang="fr-FR"/>
              <a:t>1990-2000 : Apparition d’Amiga serveur X11.</a:t>
            </a:r>
          </a:p>
          <a:p>
            <a:pPr lvl="0">
              <a:buSzPct val="45000"/>
              <a:buFont typeface="StarSymbol"/>
              <a:buChar char="●"/>
            </a:pPr>
            <a:endParaRPr lang="fr-FR"/>
          </a:p>
          <a:p>
            <a:pPr lvl="0">
              <a:buSzPct val="45000"/>
              <a:buFont typeface="StarSymbol"/>
              <a:buChar char="●"/>
            </a:pPr>
            <a:r>
              <a:rPr lang="fr-FR"/>
              <a:t>2000 : Intel &amp; AMD ajout de fonctions de virtualisation dans processeurs.</a:t>
            </a:r>
          </a:p>
        </p:txBody>
      </p:sp>
      <p:pic>
        <p:nvPicPr>
          <p:cNvPr id="5122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245" y="4931915"/>
            <a:ext cx="28860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0" y="301623"/>
            <a:ext cx="9072567" cy="1262064"/>
          </a:xfrm>
        </p:spPr>
        <p:txBody>
          <a:bodyPr/>
          <a:lstStyle/>
          <a:p>
            <a:pPr lvl="0"/>
            <a:r>
              <a:rPr lang="fr-FR" sz="3600"/>
              <a:t>Types de virtualisation</a:t>
            </a:r>
            <a:br>
              <a:rPr lang="fr-FR" sz="3600"/>
            </a:br>
            <a:endParaRPr lang="fr-FR" sz="3600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0" y="1768477"/>
            <a:ext cx="9072567" cy="4384676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fr-FR" dirty="0"/>
              <a:t>Les serveurs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 dirty="0"/>
              <a:t>Les applications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 dirty="0"/>
              <a:t>Les postes de travail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 dirty="0"/>
              <a:t>Les réseaux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 dirty="0" err="1"/>
              <a:t>Data-Center</a:t>
            </a:r>
            <a:endParaRPr lang="fr-FR" dirty="0"/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18" y="4075113"/>
            <a:ext cx="262890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34" y="1563687"/>
            <a:ext cx="3354819" cy="234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ésultat de recherche d'images pour &quot;virtualisation.png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34" y="4114229"/>
            <a:ext cx="3354819" cy="235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0" y="301623"/>
            <a:ext cx="9072567" cy="1262064"/>
          </a:xfrm>
        </p:spPr>
        <p:txBody>
          <a:bodyPr/>
          <a:lstStyle/>
          <a:p>
            <a:pPr lvl="0"/>
            <a:r>
              <a:rPr lang="fr-FR"/>
              <a:t>Propriétés des machines virtuelles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0" y="1768477"/>
            <a:ext cx="9072567" cy="4384676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fr-FR" dirty="0"/>
              <a:t>Partitionnement</a:t>
            </a:r>
          </a:p>
          <a:p>
            <a:pPr lvl="0">
              <a:buSzPct val="45000"/>
              <a:buFont typeface="StarSymbol"/>
              <a:buChar char="●"/>
            </a:pPr>
            <a:endParaRPr lang="fr-FR" dirty="0"/>
          </a:p>
          <a:p>
            <a:pPr lvl="0">
              <a:buSzPct val="45000"/>
              <a:buFont typeface="StarSymbol"/>
              <a:buChar char="●"/>
            </a:pPr>
            <a:r>
              <a:rPr lang="fr-FR" dirty="0"/>
              <a:t>Isolation</a:t>
            </a:r>
          </a:p>
          <a:p>
            <a:pPr lvl="0">
              <a:buSzPct val="45000"/>
              <a:buFont typeface="StarSymbol"/>
              <a:buChar char="●"/>
            </a:pPr>
            <a:endParaRPr lang="fr-FR" dirty="0"/>
          </a:p>
          <a:p>
            <a:pPr lvl="0">
              <a:buSzPct val="45000"/>
              <a:buFont typeface="StarSymbol"/>
              <a:buChar char="●"/>
            </a:pPr>
            <a:r>
              <a:rPr lang="fr-FR" dirty="0"/>
              <a:t>Encapsulation</a:t>
            </a:r>
          </a:p>
          <a:p>
            <a:pPr lvl="0">
              <a:buSzPct val="45000"/>
              <a:buFont typeface="StarSymbol"/>
              <a:buChar char="●"/>
            </a:pPr>
            <a:endParaRPr lang="fr-FR" dirty="0"/>
          </a:p>
          <a:p>
            <a:pPr lvl="0">
              <a:buSzPct val="45000"/>
              <a:buFont typeface="StarSymbol"/>
              <a:buChar char="●"/>
            </a:pPr>
            <a:r>
              <a:rPr lang="fr-FR" dirty="0"/>
              <a:t>Interopérabilité du matériel</a:t>
            </a:r>
          </a:p>
        </p:txBody>
      </p:sp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967" y="1768477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611" y="5020038"/>
            <a:ext cx="3399344" cy="226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0" y="301623"/>
            <a:ext cx="9072567" cy="1262064"/>
          </a:xfrm>
        </p:spPr>
        <p:txBody>
          <a:bodyPr/>
          <a:lstStyle/>
          <a:p>
            <a:pPr lvl="0"/>
            <a:r>
              <a:rPr lang="fr-FR"/>
              <a:t>Avantages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0" y="1768477"/>
            <a:ext cx="9072567" cy="4384676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fr-FR"/>
              <a:t>Moins de serveurs physiques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/>
              <a:t>Installer plusieurs OS sur une même machine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/>
              <a:t>Économie d’énergie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/>
              <a:t>Certains hyperviseurs gratuits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/>
              <a:t>Plus grande utilisation des capacités d’un serveur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/>
              <a:t>Gain de temps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/>
              <a:t>Systèmes d’hyperviseurs redondés</a:t>
            </a:r>
          </a:p>
        </p:txBody>
      </p:sp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283" y="4824991"/>
            <a:ext cx="381000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0" y="301623"/>
            <a:ext cx="9072567" cy="1262064"/>
          </a:xfrm>
        </p:spPr>
        <p:txBody>
          <a:bodyPr/>
          <a:lstStyle/>
          <a:p>
            <a:pPr lvl="0"/>
            <a:r>
              <a:rPr lang="fr-FR"/>
              <a:t>Inconvénients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0" y="1600200"/>
            <a:ext cx="9072567" cy="4384676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fr-FR"/>
              <a:t>En cas de panne d’un serveur hôte → ensemble des machines hébergées sont affectées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/>
              <a:t>Certains hyperviseurs coûteux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/>
              <a:t>Besoin d’une grande capacité de stockage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/>
              <a:t>Quelques problèmes de sécurité liés aux patchs</a:t>
            </a:r>
          </a:p>
        </p:txBody>
      </p:sp>
      <p:pic>
        <p:nvPicPr>
          <p:cNvPr id="4098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533" y="395128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 txBox="1">
            <a:spLocks noGrp="1"/>
          </p:cNvSpPr>
          <p:nvPr>
            <p:ph type="body" idx="4294967295"/>
          </p:nvPr>
        </p:nvSpPr>
        <p:spPr>
          <a:xfrm>
            <a:off x="0" y="1768477"/>
            <a:ext cx="9072567" cy="4384676"/>
          </a:xfrm>
        </p:spPr>
        <p:txBody>
          <a:bodyPr anchorCtr="1"/>
          <a:lstStyle/>
          <a:p>
            <a:pPr marL="0" lvl="0" indent="0" algn="ctr">
              <a:buNone/>
            </a:pPr>
            <a:endParaRPr lang="fr-FR" sz="4000" dirty="0"/>
          </a:p>
          <a:p>
            <a:pPr lvl="0" algn="ctr"/>
            <a:endParaRPr lang="fr-FR" sz="4000" dirty="0"/>
          </a:p>
          <a:p>
            <a:pPr lvl="0" algn="ctr"/>
            <a:r>
              <a:rPr lang="fr-FR" sz="4000" dirty="0"/>
              <a:t>Qu’est-ce qu’un hyperviseur 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107</TotalTime>
  <Words>324</Words>
  <Application>Microsoft Office PowerPoint</Application>
  <PresentationFormat>Personnalisé</PresentationFormat>
  <Paragraphs>127</Paragraphs>
  <Slides>22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3" baseType="lpstr">
      <vt:lpstr>Microsoft YaHei</vt:lpstr>
      <vt:lpstr>Arial</vt:lpstr>
      <vt:lpstr>Calibri</vt:lpstr>
      <vt:lpstr>Liberation Sans</vt:lpstr>
      <vt:lpstr>Liberation Serif</vt:lpstr>
      <vt:lpstr>Segoe UI</vt:lpstr>
      <vt:lpstr>StarSymbol</vt:lpstr>
      <vt:lpstr>Tahoma</vt:lpstr>
      <vt:lpstr>Trebuchet MS</vt:lpstr>
      <vt:lpstr>Wingdings 3</vt:lpstr>
      <vt:lpstr>Facette</vt:lpstr>
      <vt:lpstr>Présentation PowerPoint</vt:lpstr>
      <vt:lpstr>Sommaire</vt:lpstr>
      <vt:lpstr>Définition</vt:lpstr>
      <vt:lpstr>Historique</vt:lpstr>
      <vt:lpstr>Types de virtualisation </vt:lpstr>
      <vt:lpstr>Propriétés des machines virtuelles</vt:lpstr>
      <vt:lpstr>Avantages</vt:lpstr>
      <vt:lpstr>Inconvénients</vt:lpstr>
      <vt:lpstr>Présentation PowerPoint</vt:lpstr>
      <vt:lpstr>Serveur physique</vt:lpstr>
      <vt:lpstr>Serveur virtuel</vt:lpstr>
      <vt:lpstr>Les enjeux (en entreprise)</vt:lpstr>
      <vt:lpstr>Réduction des coûts</vt:lpstr>
      <vt:lpstr>Augmentation de la sécurité</vt:lpstr>
      <vt:lpstr>Économie d'énergie</vt:lpstr>
      <vt:lpstr>Test d’application</vt:lpstr>
      <vt:lpstr>Disponibilité des services</vt:lpstr>
      <vt:lpstr>Scénario d'application</vt:lpstr>
      <vt:lpstr>Demande du client</vt:lpstr>
      <vt:lpstr>Solution proposé et choisie</vt:lpstr>
      <vt:lpstr>Outils utilisés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Dimitri DUONG</dc:creator>
  <cp:lastModifiedBy>Dimitri</cp:lastModifiedBy>
  <cp:revision>12</cp:revision>
  <dcterms:created xsi:type="dcterms:W3CDTF">2016-12-13T17:04:38Z</dcterms:created>
  <dcterms:modified xsi:type="dcterms:W3CDTF">2017-01-30T16:31:06Z</dcterms:modified>
</cp:coreProperties>
</file>