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  <p:sldId id="359" r:id="rId102"/>
    <p:sldId id="360" r:id="rId103"/>
    <p:sldId id="361" r:id="rId104"/>
    <p:sldId id="362" r:id="rId105"/>
    <p:sldId id="363" r:id="rId106"/>
    <p:sldId id="364" r:id="rId107"/>
    <p:sldId id="365" r:id="rId108"/>
    <p:sldId id="366" r:id="rId109"/>
    <p:sldId id="367" r:id="rId110"/>
    <p:sldId id="368" r:id="rId111"/>
    <p:sldId id="369" r:id="rId112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25C9-DD38-4D6A-AE8A-31D878AB50F4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75426-C8A7-4688-AD7F-94BB480BEA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996A-2F67-4D2E-BBC3-495E7644390F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923E-7095-4F33-9351-CCA2F2C5A5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02E1-743D-46C6-96A9-C565AD1D2F8A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FC27-682B-476B-ABD4-4A69E171B08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4BF3-D79F-47CB-865D-31BA33BC819B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0406-2299-4FB0-8323-71B88AE619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9AA05-E7EF-4983-85B3-FBD66F1EC3E2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86EFB-4AF3-4CC3-B882-34DEB424D53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B92F7-A1C0-4BE3-B93D-5915AA91AADA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0B66-662D-450C-AE56-C97A2A4B21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6EA3-D9A6-4851-B9AA-26DA0AEF14F9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C1901-D35D-4019-8CC4-033C66340B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5C21-BABB-4C7D-A4D1-0B44E807A3DF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B93D7-B873-47AC-A734-FE98B08546F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774CA-BF50-452E-8671-5DB3617F5F5A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2070D-02E9-4AA3-A9BF-72C07228F35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9B46-8211-4F7E-A0BF-4E254481A7D7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11A24-3ED5-4F97-8A6A-64479D3835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99BD-2190-4ACD-9F04-0EEE914850A8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22437-A7AF-47C6-9048-D515AB96ACD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87699F-4FB2-4D6E-A1D8-6AF5C3E02151}" type="datetimeFigureOut">
              <a:rPr lang="fr-FR"/>
              <a:pPr>
                <a:defRPr/>
              </a:pPr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E336DF9-400A-46F9-9BE2-9AC9ADB7C6E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24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24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09963"/>
          <a:ext cx="11704320" cy="2400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099738697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389844931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2591296198"/>
                    </a:ext>
                  </a:extLst>
                </a:gridCol>
                <a:gridCol w="534270">
                  <a:extLst>
                    <a:ext uri="{9D8B030D-6E8A-4147-A177-3AD203B41FA5}">
                      <a16:colId xmlns:a16="http://schemas.microsoft.com/office/drawing/2014/main" xmlns="" val="2632006656"/>
                    </a:ext>
                  </a:extLst>
                </a:gridCol>
                <a:gridCol w="2839260">
                  <a:extLst>
                    <a:ext uri="{9D8B030D-6E8A-4147-A177-3AD203B41FA5}">
                      <a16:colId xmlns:a16="http://schemas.microsoft.com/office/drawing/2014/main" xmlns="" val="3123875378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034011520"/>
                    </a:ext>
                  </a:extLst>
                </a:gridCol>
                <a:gridCol w="1068538">
                  <a:extLst>
                    <a:ext uri="{9D8B030D-6E8A-4147-A177-3AD203B41FA5}">
                      <a16:colId xmlns:a16="http://schemas.microsoft.com/office/drawing/2014/main" xmlns="" val="2664286484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4598191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135287895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62093371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847229363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4242796087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110161625"/>
                    </a:ext>
                  </a:extLst>
                </a:gridCol>
              </a:tblGrid>
              <a:tr h="6106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15.2015</a:t>
                      </a:r>
                      <a:endParaRPr lang="fr-FR" sz="1200" b="1" i="0" u="none" strike="noStrike" dirty="0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Application Informatique (Logiciel)  Archive et Documentation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234 000,00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234 000,00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20℅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Désengagé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03915621"/>
                  </a:ext>
                </a:extLst>
              </a:tr>
              <a:tr h="5689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Eclairage Public des localités Haizer Sud, Haizer Nord et Ighil Kelous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600 000,00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595 530,00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4 470,00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 99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98014981"/>
                  </a:ext>
                </a:extLst>
              </a:tr>
              <a:tr h="6106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9790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17.2015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Gaz de Ville localité Ain Allouane et Bouyahyi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159 504,05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159 504,05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16237122"/>
                  </a:ext>
                </a:extLst>
              </a:tr>
              <a:tr h="6106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9790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Rénovation Réseau de distribution AEP de la source AGHBALOU  au  réservoir   El MAHSAR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 cours  d'</a:t>
                      </a:r>
                      <a:r>
                        <a:rPr lang="fr-FR" sz="1200" u="none" strike="noStrike" dirty="0" err="1">
                          <a:effectLst/>
                        </a:rPr>
                        <a:t>aprobation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6205155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342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342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342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197225"/>
          <a:ext cx="11689082" cy="3431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084">
                  <a:extLst>
                    <a:ext uri="{9D8B030D-6E8A-4147-A177-3AD203B41FA5}">
                      <a16:colId xmlns:a16="http://schemas.microsoft.com/office/drawing/2014/main" xmlns="" val="4247252324"/>
                    </a:ext>
                  </a:extLst>
                </a:gridCol>
                <a:gridCol w="3389088">
                  <a:extLst>
                    <a:ext uri="{9D8B030D-6E8A-4147-A177-3AD203B41FA5}">
                      <a16:colId xmlns:a16="http://schemas.microsoft.com/office/drawing/2014/main" xmlns="" val="3252848825"/>
                    </a:ext>
                  </a:extLst>
                </a:gridCol>
                <a:gridCol w="892618">
                  <a:extLst>
                    <a:ext uri="{9D8B030D-6E8A-4147-A177-3AD203B41FA5}">
                      <a16:colId xmlns:a16="http://schemas.microsoft.com/office/drawing/2014/main" xmlns="" val="3501385596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1049261294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788038022"/>
                    </a:ext>
                  </a:extLst>
                </a:gridCol>
                <a:gridCol w="782734">
                  <a:extLst>
                    <a:ext uri="{9D8B030D-6E8A-4147-A177-3AD203B41FA5}">
                      <a16:colId xmlns:a16="http://schemas.microsoft.com/office/drawing/2014/main" xmlns="" val="2253142686"/>
                    </a:ext>
                  </a:extLst>
                </a:gridCol>
                <a:gridCol w="812087">
                  <a:extLst>
                    <a:ext uri="{9D8B030D-6E8A-4147-A177-3AD203B41FA5}">
                      <a16:colId xmlns:a16="http://schemas.microsoft.com/office/drawing/2014/main" xmlns="" val="4132753015"/>
                    </a:ext>
                  </a:extLst>
                </a:gridCol>
                <a:gridCol w="783487">
                  <a:extLst>
                    <a:ext uri="{9D8B030D-6E8A-4147-A177-3AD203B41FA5}">
                      <a16:colId xmlns:a16="http://schemas.microsoft.com/office/drawing/2014/main" xmlns="" val="604789683"/>
                    </a:ext>
                  </a:extLst>
                </a:gridCol>
                <a:gridCol w="741340">
                  <a:extLst>
                    <a:ext uri="{9D8B030D-6E8A-4147-A177-3AD203B41FA5}">
                      <a16:colId xmlns:a16="http://schemas.microsoft.com/office/drawing/2014/main" xmlns="" val="4203249405"/>
                    </a:ext>
                  </a:extLst>
                </a:gridCol>
                <a:gridCol w="337930">
                  <a:extLst>
                    <a:ext uri="{9D8B030D-6E8A-4147-A177-3AD203B41FA5}">
                      <a16:colId xmlns:a16="http://schemas.microsoft.com/office/drawing/2014/main" xmlns="" val="2836768961"/>
                    </a:ext>
                  </a:extLst>
                </a:gridCol>
                <a:gridCol w="700698">
                  <a:extLst>
                    <a:ext uri="{9D8B030D-6E8A-4147-A177-3AD203B41FA5}">
                      <a16:colId xmlns:a16="http://schemas.microsoft.com/office/drawing/2014/main" xmlns="" val="3517705906"/>
                    </a:ext>
                  </a:extLst>
                </a:gridCol>
              </a:tblGrid>
              <a:tr h="55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NK5.392.1.262475.12.01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et réalisation réseau assainissement localité Ighil-Igulzen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08/02/12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3637000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 l’arrêt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890952062"/>
                  </a:ext>
                </a:extLst>
              </a:tr>
              <a:tr h="40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NK5.392.1.262475.13.04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Achèvement réseau assainissement Laach Oufalkou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26/02/13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6275601"/>
                  </a:ext>
                </a:extLst>
              </a:tr>
              <a:tr h="55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NK5.392.1.262475.13.05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et réalisation réseau assainissement Tazemourth Haut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26/02/13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2916000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3023000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1977000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 chevé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29012241"/>
                  </a:ext>
                </a:extLst>
              </a:tr>
              <a:tr h="40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NK5.392.1.262475.13.06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et réalisation réseau assainissement coté 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26/02/13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 l’arrêt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393244790"/>
                  </a:ext>
                </a:extLst>
              </a:tr>
              <a:tr h="55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NK5.392.1.262475.14.09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et réalisation réseau assainissement périphérique à Haizer Centre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10/12/14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3527000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3527000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1912645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1561918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3474563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52437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3759201"/>
                  </a:ext>
                </a:extLst>
              </a:tr>
              <a:tr h="409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NK5.392.4.262475.15.01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Drainage des eaux pluviales à Haizer Centre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17/05/15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4558000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4558000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1806246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1806246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2751754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743355295"/>
                  </a:ext>
                </a:extLst>
              </a:tr>
              <a:tr h="550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Achèvement du collecteur d’assainissement en aval de la retenue collinaire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28/07/15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3705000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3705000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3705000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En cours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442393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445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445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445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117850"/>
          <a:ext cx="11689075" cy="3587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083">
                  <a:extLst>
                    <a:ext uri="{9D8B030D-6E8A-4147-A177-3AD203B41FA5}">
                      <a16:colId xmlns:a16="http://schemas.microsoft.com/office/drawing/2014/main" xmlns="" val="3070545669"/>
                    </a:ext>
                  </a:extLst>
                </a:gridCol>
                <a:gridCol w="3389088">
                  <a:extLst>
                    <a:ext uri="{9D8B030D-6E8A-4147-A177-3AD203B41FA5}">
                      <a16:colId xmlns:a16="http://schemas.microsoft.com/office/drawing/2014/main" xmlns="" val="87239961"/>
                    </a:ext>
                  </a:extLst>
                </a:gridCol>
                <a:gridCol w="892617">
                  <a:extLst>
                    <a:ext uri="{9D8B030D-6E8A-4147-A177-3AD203B41FA5}">
                      <a16:colId xmlns:a16="http://schemas.microsoft.com/office/drawing/2014/main" xmlns="" val="3311746495"/>
                    </a:ext>
                  </a:extLst>
                </a:gridCol>
                <a:gridCol w="789507">
                  <a:extLst>
                    <a:ext uri="{9D8B030D-6E8A-4147-A177-3AD203B41FA5}">
                      <a16:colId xmlns:a16="http://schemas.microsoft.com/office/drawing/2014/main" xmlns="" val="2740864179"/>
                    </a:ext>
                  </a:extLst>
                </a:gridCol>
                <a:gridCol w="789507">
                  <a:extLst>
                    <a:ext uri="{9D8B030D-6E8A-4147-A177-3AD203B41FA5}">
                      <a16:colId xmlns:a16="http://schemas.microsoft.com/office/drawing/2014/main" xmlns="" val="3299343120"/>
                    </a:ext>
                  </a:extLst>
                </a:gridCol>
                <a:gridCol w="782734">
                  <a:extLst>
                    <a:ext uri="{9D8B030D-6E8A-4147-A177-3AD203B41FA5}">
                      <a16:colId xmlns:a16="http://schemas.microsoft.com/office/drawing/2014/main" xmlns="" val="3955949252"/>
                    </a:ext>
                  </a:extLst>
                </a:gridCol>
                <a:gridCol w="812086">
                  <a:extLst>
                    <a:ext uri="{9D8B030D-6E8A-4147-A177-3AD203B41FA5}">
                      <a16:colId xmlns:a16="http://schemas.microsoft.com/office/drawing/2014/main" xmlns="" val="1014838263"/>
                    </a:ext>
                  </a:extLst>
                </a:gridCol>
                <a:gridCol w="783487">
                  <a:extLst>
                    <a:ext uri="{9D8B030D-6E8A-4147-A177-3AD203B41FA5}">
                      <a16:colId xmlns:a16="http://schemas.microsoft.com/office/drawing/2014/main" xmlns="" val="1583941551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xmlns="" val="3130888898"/>
                    </a:ext>
                  </a:extLst>
                </a:gridCol>
                <a:gridCol w="337930">
                  <a:extLst>
                    <a:ext uri="{9D8B030D-6E8A-4147-A177-3AD203B41FA5}">
                      <a16:colId xmlns:a16="http://schemas.microsoft.com/office/drawing/2014/main" xmlns="" val="887376992"/>
                    </a:ext>
                  </a:extLst>
                </a:gridCol>
                <a:gridCol w="700697">
                  <a:extLst>
                    <a:ext uri="{9D8B030D-6E8A-4147-A177-3AD203B41FA5}">
                      <a16:colId xmlns:a16="http://schemas.microsoft.com/office/drawing/2014/main" xmlns="" val="306444711"/>
                    </a:ext>
                  </a:extLst>
                </a:gridCol>
              </a:tblGrid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NK5.392.1.262475.16.01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réseau assainissement VSA Tikboucht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05/06/16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10992000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10992000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10992000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51478393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 392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08 Projets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36282000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36282000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2382645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6284164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8666809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27615191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97743143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NK5.591.2.262475.15.01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de la route RN33 ( Mahsar sur 150ml)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10/09/15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7898000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7898000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7897793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7897793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35486013"/>
                  </a:ext>
                </a:extLst>
              </a:tr>
              <a:tr h="578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NK5.591.2.262475.14.05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d’un dalot sur oued tassal localité Laach Oufalkou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31/12/14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99727553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 392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02 Projets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8568000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8568000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7897793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7897793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670208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36227946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NK5.793.1.262475.15.01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des voies tertiaires à Haizer Centre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17/06/15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5929000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5929000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5929000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65247254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NK5.793.1.262475.14.04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urbain de la cité 50 logts sociaux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31/12/14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14311000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14311000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4891161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7660184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12551345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1759655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5803867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NK5.793.1.262475.14.06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urbain des 58 logts à Haizer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08/04/15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7488000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7488000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1889550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5598450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7488000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 chevé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305844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547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547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547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259138"/>
          <a:ext cx="11689077" cy="3264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083">
                  <a:extLst>
                    <a:ext uri="{9D8B030D-6E8A-4147-A177-3AD203B41FA5}">
                      <a16:colId xmlns:a16="http://schemas.microsoft.com/office/drawing/2014/main" xmlns="" val="1211737089"/>
                    </a:ext>
                  </a:extLst>
                </a:gridCol>
                <a:gridCol w="3389088">
                  <a:extLst>
                    <a:ext uri="{9D8B030D-6E8A-4147-A177-3AD203B41FA5}">
                      <a16:colId xmlns:a16="http://schemas.microsoft.com/office/drawing/2014/main" xmlns="" val="2804863555"/>
                    </a:ext>
                  </a:extLst>
                </a:gridCol>
                <a:gridCol w="892617">
                  <a:extLst>
                    <a:ext uri="{9D8B030D-6E8A-4147-A177-3AD203B41FA5}">
                      <a16:colId xmlns:a16="http://schemas.microsoft.com/office/drawing/2014/main" xmlns="" val="257571234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962002062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1747543989"/>
                    </a:ext>
                  </a:extLst>
                </a:gridCol>
                <a:gridCol w="782734">
                  <a:extLst>
                    <a:ext uri="{9D8B030D-6E8A-4147-A177-3AD203B41FA5}">
                      <a16:colId xmlns:a16="http://schemas.microsoft.com/office/drawing/2014/main" xmlns="" val="3676879516"/>
                    </a:ext>
                  </a:extLst>
                </a:gridCol>
                <a:gridCol w="812087">
                  <a:extLst>
                    <a:ext uri="{9D8B030D-6E8A-4147-A177-3AD203B41FA5}">
                      <a16:colId xmlns:a16="http://schemas.microsoft.com/office/drawing/2014/main" xmlns="" val="3646611071"/>
                    </a:ext>
                  </a:extLst>
                </a:gridCol>
                <a:gridCol w="783486">
                  <a:extLst>
                    <a:ext uri="{9D8B030D-6E8A-4147-A177-3AD203B41FA5}">
                      <a16:colId xmlns:a16="http://schemas.microsoft.com/office/drawing/2014/main" xmlns="" val="3676014835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xmlns="" val="787823060"/>
                    </a:ext>
                  </a:extLst>
                </a:gridCol>
                <a:gridCol w="337930">
                  <a:extLst>
                    <a:ext uri="{9D8B030D-6E8A-4147-A177-3AD203B41FA5}">
                      <a16:colId xmlns:a16="http://schemas.microsoft.com/office/drawing/2014/main" xmlns="" val="2262182394"/>
                    </a:ext>
                  </a:extLst>
                </a:gridCol>
                <a:gridCol w="700697">
                  <a:extLst>
                    <a:ext uri="{9D8B030D-6E8A-4147-A177-3AD203B41FA5}">
                      <a16:colId xmlns:a16="http://schemas.microsoft.com/office/drawing/2014/main" xmlns="" val="1446726060"/>
                    </a:ext>
                  </a:extLst>
                </a:gridCol>
              </a:tblGrid>
              <a:tr h="544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TOTAL CHAPITRE 793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03 Projets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27728000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27728000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6780711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13258634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20039345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7688655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06077289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NK5.795.1.262475.11.01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Achèvement bibliothèque communale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10/10/11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 chevé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211644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 795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 Projet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33021374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NK5.891.1.262475.13.04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et suivi d’un siège APC à Haizer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27/01/14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35991000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37627000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30542023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6411953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36953976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673024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317663577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 891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 Projet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35991000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37627000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30542023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6411953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36953976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673024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12774886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 Projets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167673000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169309000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50749379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47557873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98307253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71001748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1014712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649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650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63575" y="3444875"/>
          <a:ext cx="10767063" cy="304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762">
                  <a:extLst>
                    <a:ext uri="{9D8B030D-6E8A-4147-A177-3AD203B41FA5}">
                      <a16:colId xmlns:a16="http://schemas.microsoft.com/office/drawing/2014/main" xmlns="" val="2143745031"/>
                    </a:ext>
                  </a:extLst>
                </a:gridCol>
                <a:gridCol w="7525925">
                  <a:extLst>
                    <a:ext uri="{9D8B030D-6E8A-4147-A177-3AD203B41FA5}">
                      <a16:colId xmlns:a16="http://schemas.microsoft.com/office/drawing/2014/main" xmlns="" val="4077953648"/>
                    </a:ext>
                  </a:extLst>
                </a:gridCol>
                <a:gridCol w="959376">
                  <a:extLst>
                    <a:ext uri="{9D8B030D-6E8A-4147-A177-3AD203B41FA5}">
                      <a16:colId xmlns:a16="http://schemas.microsoft.com/office/drawing/2014/main" xmlns="" val="1395764274"/>
                    </a:ext>
                  </a:extLst>
                </a:gridCol>
              </a:tblGrid>
              <a:tr h="55199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200" u="none" strike="noStrike">
                          <a:effectLst/>
                        </a:rPr>
                        <a:t>إسم ولقب الرئيس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200" u="none" strike="noStrike">
                          <a:effectLst/>
                        </a:rPr>
                        <a:t>تسمية الجمعية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200" u="none" strike="noStrike">
                          <a:effectLst/>
                        </a:rPr>
                        <a:t>الرقم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29106122"/>
                  </a:ext>
                </a:extLst>
              </a:tr>
              <a:tr h="62400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نجادي سماعيل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الثقافية إغيل زوڤاغن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01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54726855"/>
                  </a:ext>
                </a:extLst>
              </a:tr>
              <a:tr h="62400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رزقي رزيق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الثقافية للنشاطات الشباب" إثران"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02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38845381"/>
                  </a:ext>
                </a:extLst>
              </a:tr>
              <a:tr h="62400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محفوف رمضان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الثقافية  للمديح الديني " الإنشاد"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03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89294083"/>
                  </a:ext>
                </a:extLst>
              </a:tr>
              <a:tr h="62400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رزين أحمد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الثقافية ثينيثران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04</a:t>
                      </a:r>
                      <a:endParaRPr lang="fr-FR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5115545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517900" y="2713038"/>
            <a:ext cx="5057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CULTURELLES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752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752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895725" y="2662238"/>
            <a:ext cx="440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SOCIALES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3246438"/>
          <a:ext cx="11262359" cy="343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725">
                  <a:extLst>
                    <a:ext uri="{9D8B030D-6E8A-4147-A177-3AD203B41FA5}">
                      <a16:colId xmlns:a16="http://schemas.microsoft.com/office/drawing/2014/main" xmlns="" val="1724518292"/>
                    </a:ext>
                  </a:extLst>
                </a:gridCol>
                <a:gridCol w="7872124">
                  <a:extLst>
                    <a:ext uri="{9D8B030D-6E8A-4147-A177-3AD203B41FA5}">
                      <a16:colId xmlns:a16="http://schemas.microsoft.com/office/drawing/2014/main" xmlns="" val="1267617212"/>
                    </a:ext>
                  </a:extLst>
                </a:gridCol>
                <a:gridCol w="1003510">
                  <a:extLst>
                    <a:ext uri="{9D8B030D-6E8A-4147-A177-3AD203B41FA5}">
                      <a16:colId xmlns:a16="http://schemas.microsoft.com/office/drawing/2014/main" xmlns="" val="3244905099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إسم ولقب الرئيس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تسمية الجمعية 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الرقم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3907255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مزهود حسن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"أسيرم"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8572065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دوار شعبان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  "أسالو"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02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754682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صايت العيد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 "ثقماس"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03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346108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رزقي حموش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 " أثخروف"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04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9637057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دوان سالم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   ثزمورث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05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5547453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توات أرزقي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 " ثويزي"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06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4265202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إدر حسن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أث أحمد واعمر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07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7455059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عيس أحمد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قنتور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08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5009272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فدي عبد القادر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ثزمورث بودرار (عين علوان)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09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52793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سي العربي علي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أمغروس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10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903536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نجادي حموش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ثادرث إنجارن لقرية إغيل زوقاغن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2573219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حجوج رشيد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لقرية إزمورن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12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561690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سي ناصر   أكلي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الإجتماعية " اث بومشرف"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13</a:t>
                      </a:r>
                      <a:endParaRPr lang="fr-FR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566439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854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854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895725" y="2662238"/>
            <a:ext cx="4651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SPORTIVES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63575" y="3341688"/>
          <a:ext cx="10904221" cy="3303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828">
                  <a:extLst>
                    <a:ext uri="{9D8B030D-6E8A-4147-A177-3AD203B41FA5}">
                      <a16:colId xmlns:a16="http://schemas.microsoft.com/office/drawing/2014/main" xmlns="" val="2940978002"/>
                    </a:ext>
                  </a:extLst>
                </a:gridCol>
                <a:gridCol w="7621794">
                  <a:extLst>
                    <a:ext uri="{9D8B030D-6E8A-4147-A177-3AD203B41FA5}">
                      <a16:colId xmlns:a16="http://schemas.microsoft.com/office/drawing/2014/main" xmlns="" val="4121244992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xmlns="" val="875515245"/>
                    </a:ext>
                  </a:extLst>
                </a:gridCol>
              </a:tblGrid>
              <a:tr h="26844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إسم ولقب الرئيس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تسمية الجمعية 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الرقم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50317356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 dirty="0" err="1">
                          <a:effectLst/>
                        </a:rPr>
                        <a:t>قارو</a:t>
                      </a:r>
                      <a:r>
                        <a:rPr lang="ar-DZ" sz="1200" u="none" strike="noStrike" dirty="0">
                          <a:effectLst/>
                        </a:rPr>
                        <a:t> أكلي </a:t>
                      </a:r>
                      <a:endParaRPr lang="ar-D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للجيدو ( </a:t>
                      </a:r>
                      <a:r>
                        <a:rPr lang="fr-FR" sz="1200" u="none" strike="noStrike">
                          <a:effectLst/>
                        </a:rPr>
                        <a:t>JCH 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02117160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خرفي   فريد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ثاليوين   (</a:t>
                      </a:r>
                      <a:r>
                        <a:rPr lang="fr-FR" sz="1200" u="none" strike="noStrike">
                          <a:effectLst/>
                        </a:rPr>
                        <a:t>THALIOUINE)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02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18373747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ثابت الطاهر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 أمال شرطة حيزر  (</a:t>
                      </a:r>
                      <a:r>
                        <a:rPr lang="fr-FR" sz="1200" u="none" strike="noStrike">
                          <a:effectLst/>
                        </a:rPr>
                        <a:t>AMAL CHARTA)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03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24730410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عباد حسن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للسباحة  ( </a:t>
                      </a:r>
                      <a:r>
                        <a:rPr lang="fr-FR" sz="1200" u="none" strike="noStrike">
                          <a:effectLst/>
                        </a:rPr>
                        <a:t>CNH)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04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32731349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زوقاري حكيم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رائد شباب حيزر (</a:t>
                      </a:r>
                      <a:r>
                        <a:rPr lang="fr-FR" sz="1200" u="none" strike="noStrike">
                          <a:effectLst/>
                        </a:rPr>
                        <a:t>RCH)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05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65426152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جيلالي  أحمد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أسيرم للكاراتي دو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06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17044269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روجيات سعيد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جرجرة (</a:t>
                      </a:r>
                      <a:r>
                        <a:rPr lang="fr-FR" sz="1200" u="none" strike="noStrike">
                          <a:effectLst/>
                        </a:rPr>
                        <a:t>JSD)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07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5407077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زيوش أعمر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 الإتحاد الرياضي لبلدية حيزر (</a:t>
                      </a:r>
                      <a:r>
                        <a:rPr lang="fr-FR" sz="1200" u="none" strike="noStrike">
                          <a:effectLst/>
                        </a:rPr>
                        <a:t>IRBH)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08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10085797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فنري السعيد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النادي الرياضي الهاوي  ميمونة (</a:t>
                      </a:r>
                      <a:r>
                        <a:rPr lang="fr-FR" sz="1200" u="none" strike="noStrike">
                          <a:effectLst/>
                        </a:rPr>
                        <a:t>MIMOUNA)</a:t>
                      </a:r>
                      <a:endParaRPr lang="fr-FR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09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10646946"/>
                  </a:ext>
                </a:extLst>
              </a:tr>
              <a:tr h="30345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سعيدي طارق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الرياضية للاخوة والتضامن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10</a:t>
                      </a:r>
                      <a:endParaRPr lang="fr-FR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084328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957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957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895725" y="2662238"/>
            <a:ext cx="4926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RELIGIEUSES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63575" y="3341688"/>
          <a:ext cx="10904222" cy="322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828">
                  <a:extLst>
                    <a:ext uri="{9D8B030D-6E8A-4147-A177-3AD203B41FA5}">
                      <a16:colId xmlns:a16="http://schemas.microsoft.com/office/drawing/2014/main" xmlns="" val="3129331621"/>
                    </a:ext>
                  </a:extLst>
                </a:gridCol>
                <a:gridCol w="7621796">
                  <a:extLst>
                    <a:ext uri="{9D8B030D-6E8A-4147-A177-3AD203B41FA5}">
                      <a16:colId xmlns:a16="http://schemas.microsoft.com/office/drawing/2014/main" xmlns="" val="801648060"/>
                    </a:ext>
                  </a:extLst>
                </a:gridCol>
                <a:gridCol w="971598">
                  <a:extLst>
                    <a:ext uri="{9D8B030D-6E8A-4147-A177-3AD203B41FA5}">
                      <a16:colId xmlns:a16="http://schemas.microsoft.com/office/drawing/2014/main" xmlns="" val="2799976284"/>
                    </a:ext>
                  </a:extLst>
                </a:gridCol>
              </a:tblGrid>
              <a:tr h="48507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إسم ولقب الرئيس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 dirty="0">
                          <a:effectLst/>
                        </a:rPr>
                        <a:t>تسمية الجمعية </a:t>
                      </a:r>
                      <a:endParaRPr lang="ar-DZ" sz="13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الرقم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21462750"/>
                  </a:ext>
                </a:extLst>
              </a:tr>
              <a:tr h="54834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سيد ويس محمد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الدينية لمسجد صلاح الدين الأيوبي - سليم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0406106"/>
                  </a:ext>
                </a:extLst>
              </a:tr>
              <a:tr h="54834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طابوش أكلي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الدينية لمسجد طارق بن زياد بقنتور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02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34415747"/>
                  </a:ext>
                </a:extLst>
              </a:tr>
              <a:tr h="54834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رزقي أحمد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الدينية لمسجد عثمان بن عفان حيزر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03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5130335"/>
                  </a:ext>
                </a:extLst>
              </a:tr>
              <a:tr h="54834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حماش علي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الدينية لمسجد أبو بكر الصديق لقرية تيكبوشت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04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4550254"/>
                  </a:ext>
                </a:extLst>
              </a:tr>
              <a:tr h="548346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لكحل أمحمد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الدينية لمسجد عمر إبن الخطاب بقرية تغيلت أنسكسو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05</a:t>
                      </a:r>
                      <a:endParaRPr lang="fr-FR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747688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059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1059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332038" y="2662238"/>
            <a:ext cx="756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de DEVELOPPEMENT RURAL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63575" y="3894138"/>
          <a:ext cx="10904221" cy="2307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828">
                  <a:extLst>
                    <a:ext uri="{9D8B030D-6E8A-4147-A177-3AD203B41FA5}">
                      <a16:colId xmlns:a16="http://schemas.microsoft.com/office/drawing/2014/main" xmlns="" val="2199609388"/>
                    </a:ext>
                  </a:extLst>
                </a:gridCol>
                <a:gridCol w="7621795">
                  <a:extLst>
                    <a:ext uri="{9D8B030D-6E8A-4147-A177-3AD203B41FA5}">
                      <a16:colId xmlns:a16="http://schemas.microsoft.com/office/drawing/2014/main" xmlns="" val="615170887"/>
                    </a:ext>
                  </a:extLst>
                </a:gridCol>
                <a:gridCol w="971598">
                  <a:extLst>
                    <a:ext uri="{9D8B030D-6E8A-4147-A177-3AD203B41FA5}">
                      <a16:colId xmlns:a16="http://schemas.microsoft.com/office/drawing/2014/main" xmlns="" val="1912860697"/>
                    </a:ext>
                  </a:extLst>
                </a:gridCol>
              </a:tblGrid>
              <a:tr h="70775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إسم ولقب الرئيس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تسمية الجمعية 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الرقم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52166931"/>
                  </a:ext>
                </a:extLst>
              </a:tr>
              <a:tr h="800075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غانمي أحمد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جمعية التنمية الريفية لقرية تزمورث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831543"/>
                  </a:ext>
                </a:extLst>
              </a:tr>
              <a:tr h="800075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سيد إدريس بوعلام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جمعية التنمية الريفية لقرية سليم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02</a:t>
                      </a:r>
                      <a:endParaRPr lang="fr-FR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90283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161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1162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332038" y="2662238"/>
            <a:ext cx="6510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de PARENTS D’ELEVES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63575" y="3341688"/>
          <a:ext cx="10904221" cy="2922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828">
                  <a:extLst>
                    <a:ext uri="{9D8B030D-6E8A-4147-A177-3AD203B41FA5}">
                      <a16:colId xmlns:a16="http://schemas.microsoft.com/office/drawing/2014/main" xmlns="" val="327492492"/>
                    </a:ext>
                  </a:extLst>
                </a:gridCol>
                <a:gridCol w="7621794">
                  <a:extLst>
                    <a:ext uri="{9D8B030D-6E8A-4147-A177-3AD203B41FA5}">
                      <a16:colId xmlns:a16="http://schemas.microsoft.com/office/drawing/2014/main" xmlns="" val="3459035910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xmlns="" val="2846095278"/>
                    </a:ext>
                  </a:extLst>
                </a:gridCol>
              </a:tblGrid>
              <a:tr h="89608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إسم ولقب الرئيس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تسمية الجمعية 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الرقم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76258891"/>
                  </a:ext>
                </a:extLst>
              </a:tr>
              <a:tr h="1012961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تيوتي أكلي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جمعية أولياء التلاميذ لمؤسسة جلاوي أعماروش بڤنتور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9613183"/>
                  </a:ext>
                </a:extLst>
              </a:tr>
              <a:tr h="1012961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العربي حميد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 dirty="0">
                          <a:effectLst/>
                        </a:rPr>
                        <a:t>جمعية أولياء التلاميذ ثانوية حيزر</a:t>
                      </a:r>
                      <a:endParaRPr lang="ar-D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02</a:t>
                      </a:r>
                      <a:endParaRPr lang="fr-FR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493925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264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1264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Mouvement Associatif 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332038" y="2662238"/>
            <a:ext cx="7566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ASSOCIATIONS de DEVELOPPEMENT RURAL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63575" y="3246438"/>
          <a:ext cx="10904222" cy="3245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828">
                  <a:extLst>
                    <a:ext uri="{9D8B030D-6E8A-4147-A177-3AD203B41FA5}">
                      <a16:colId xmlns:a16="http://schemas.microsoft.com/office/drawing/2014/main" xmlns="" val="934379518"/>
                    </a:ext>
                  </a:extLst>
                </a:gridCol>
                <a:gridCol w="7621796">
                  <a:extLst>
                    <a:ext uri="{9D8B030D-6E8A-4147-A177-3AD203B41FA5}">
                      <a16:colId xmlns:a16="http://schemas.microsoft.com/office/drawing/2014/main" xmlns="" val="2279179788"/>
                    </a:ext>
                  </a:extLst>
                </a:gridCol>
                <a:gridCol w="971598">
                  <a:extLst>
                    <a:ext uri="{9D8B030D-6E8A-4147-A177-3AD203B41FA5}">
                      <a16:colId xmlns:a16="http://schemas.microsoft.com/office/drawing/2014/main" xmlns="" val="360489363"/>
                    </a:ext>
                  </a:extLst>
                </a:gridCol>
              </a:tblGrid>
              <a:tr h="739067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إسم ولقب الرئيس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 dirty="0">
                          <a:effectLst/>
                        </a:rPr>
                        <a:t>تسمية الجمعية </a:t>
                      </a:r>
                      <a:endParaRPr lang="ar-DZ" sz="13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300" u="none" strike="noStrike">
                          <a:effectLst/>
                        </a:rPr>
                        <a:t>الرقم</a:t>
                      </a:r>
                      <a:endParaRPr lang="ar-DZ" sz="13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50489200"/>
                  </a:ext>
                </a:extLst>
              </a:tr>
              <a:tr h="835467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جلاوي ماليك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الجمعية السياحية أصدقاء جرجرة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94856848"/>
                  </a:ext>
                </a:extLst>
              </a:tr>
              <a:tr h="835467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عيباش حسن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جمعية تطوير السياحة و الرياضة تيكجدة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</a:rPr>
                        <a:t>02</a:t>
                      </a:r>
                      <a:endParaRPr lang="fr-FR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26774732"/>
                  </a:ext>
                </a:extLst>
              </a:tr>
              <a:tr h="835467"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>
                          <a:effectLst/>
                        </a:rPr>
                        <a:t>رزين قاسي </a:t>
                      </a:r>
                      <a:endParaRPr lang="ar-DZ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DZ" sz="1200" u="none" strike="noStrike" dirty="0">
                          <a:effectLst/>
                        </a:rPr>
                        <a:t>جمعية حي 50 مسكن </a:t>
                      </a:r>
                      <a:r>
                        <a:rPr lang="ar-DZ" sz="1200" u="none" strike="noStrike" dirty="0" err="1">
                          <a:effectLst/>
                        </a:rPr>
                        <a:t>إجتماعي</a:t>
                      </a:r>
                      <a:r>
                        <a:rPr lang="ar-DZ" sz="1200" u="none" strike="noStrike" dirty="0">
                          <a:effectLst/>
                        </a:rPr>
                        <a:t> المسماة "  الــــنــــــور " </a:t>
                      </a:r>
                      <a:endParaRPr lang="ar-DZ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03</a:t>
                      </a:r>
                      <a:endParaRPr lang="fr-FR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01816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26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126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432175"/>
          <a:ext cx="11704321" cy="2756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734224593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945542377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960618521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4102808397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2158508665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1127950312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4410188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29332253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90465256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434365515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586159048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72926926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769592431"/>
                    </a:ext>
                  </a:extLst>
                </a:gridCol>
              </a:tblGrid>
              <a:tr h="6891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19.2015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Acquisition des Climatiseurs pour les écoles Primaires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339 300,00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338 999,90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300,10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99,91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58959492"/>
                  </a:ext>
                </a:extLst>
              </a:tr>
              <a:tr h="6891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 d’étanchéité pour les écoles primaires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1 224 207,22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1 209 663,00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1 209 663,00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14 544,22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98,81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02735860"/>
                  </a:ext>
                </a:extLst>
              </a:tr>
              <a:tr h="6891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21-2015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et renforcement  réseau A.E.P  localité  Guentour sur 220 ML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64930527"/>
                  </a:ext>
                </a:extLst>
              </a:tr>
              <a:tr h="6891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et renforcement réseau AEP vers réservoir localité IGHIL IZOUGAGHENE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6432437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366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1366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706438"/>
          </a:xfrm>
          <a:prstGeom prst="rect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solidFill>
                  <a:srgbClr val="FFFF00"/>
                </a:solidFill>
                <a:latin typeface="+mn-lt"/>
              </a:rPr>
              <a:t>PROPOSITIONS PCD 2017</a:t>
            </a:r>
            <a:endParaRPr lang="fr-FR" sz="40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40918" y="2846388"/>
          <a:ext cx="11349445" cy="388057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17922">
                  <a:extLst>
                    <a:ext uri="{9D8B030D-6E8A-4147-A177-3AD203B41FA5}">
                      <a16:colId xmlns:a16="http://schemas.microsoft.com/office/drawing/2014/main" xmlns="" val="3153154264"/>
                    </a:ext>
                  </a:extLst>
                </a:gridCol>
                <a:gridCol w="7185897">
                  <a:extLst>
                    <a:ext uri="{9D8B030D-6E8A-4147-A177-3AD203B41FA5}">
                      <a16:colId xmlns:a16="http://schemas.microsoft.com/office/drawing/2014/main" xmlns="" val="3183208628"/>
                    </a:ext>
                  </a:extLst>
                </a:gridCol>
                <a:gridCol w="3245626">
                  <a:extLst>
                    <a:ext uri="{9D8B030D-6E8A-4147-A177-3AD203B41FA5}">
                      <a16:colId xmlns:a16="http://schemas.microsoft.com/office/drawing/2014/main" xmlns="" val="4029902225"/>
                    </a:ext>
                  </a:extLst>
                </a:gridCol>
              </a:tblGrid>
              <a:tr h="39989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 dirty="0">
                          <a:effectLst/>
                        </a:rPr>
                        <a:t>الرقم</a:t>
                      </a:r>
                      <a:endParaRPr lang="fr-FR" sz="1400" b="1" i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تعيين العمليات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 dirty="0">
                          <a:effectLst/>
                        </a:rPr>
                        <a:t>ملاحظات</a:t>
                      </a:r>
                      <a:endParaRPr lang="fr-FR" sz="1400" b="1" i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51710415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01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 dirty="0">
                          <a:effectLst/>
                        </a:rPr>
                        <a:t>- التحسين الحضري </a:t>
                      </a:r>
                      <a:r>
                        <a:rPr lang="ar-SA" sz="1400" u="none" strike="noStrike" dirty="0" err="1">
                          <a:effectLst/>
                        </a:rPr>
                        <a:t>لتكبوشت</a:t>
                      </a:r>
                      <a:r>
                        <a:rPr lang="ar-SA" sz="1400" u="none" strike="noStrike" dirty="0">
                          <a:effectLst/>
                        </a:rPr>
                        <a:t> ( إتمام قنوات الصرف + تعبيد الطريق)</a:t>
                      </a:r>
                      <a:endParaRPr lang="fr-FR" sz="1400" b="1" i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3590817"/>
                  </a:ext>
                </a:extLst>
              </a:tr>
              <a:tr h="46681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02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 dirty="0">
                          <a:effectLst/>
                        </a:rPr>
                        <a:t>- التحسين الحضري لمنطقة الشمال الغربي لحيزر ( شبكة المياه+ تعبيد الطريق )</a:t>
                      </a:r>
                      <a:endParaRPr lang="fr-FR" sz="1400" b="1" i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6970290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03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 التحسين الحضري لمنطقة الشمال لحيزر ( التطهير و تعبيد الطريق)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udir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359610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04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 تعبيد الممر من منطقة أقريفي إلى تزمورث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udir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307350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05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 تهيئة الساحة المتواجدة بين سكنات المعلمين و مدارس سحالي و أمزال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udir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805275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06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 إعادة تهيئة شبكة مياه إزمورن و تناقوث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udir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9440621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07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 إنهاء شبكة تطهير إغيل إڤـلــزن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udir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>
                          <a:effectLst/>
                        </a:rPr>
                        <a:t> 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9108364"/>
                  </a:ext>
                </a:extLst>
              </a:tr>
              <a:tr h="39989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u="none" strike="noStrike">
                          <a:effectLst/>
                        </a:rPr>
                        <a:t>08</a:t>
                      </a:r>
                      <a:endParaRPr lang="fr-FR" sz="1400" b="1" i="1" u="sng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- تهيئة طرق تانشيط ، تقصرة و تغيلت أنسكسو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udir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1" i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90258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92680" y="1991975"/>
            <a:ext cx="7833359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MERCI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De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VOTRE ATTENTION</a:t>
            </a:r>
            <a:endParaRPr lang="fr-FR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29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229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09963"/>
          <a:ext cx="11704321" cy="2838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107315562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120089407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898231508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1806916960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2780656406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475165942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55226623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076313094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25180120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653351401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761099589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355044843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297789382"/>
                    </a:ext>
                  </a:extLst>
                </a:gridCol>
              </a:tblGrid>
              <a:tr h="7407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23-2015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Branchement et réfection réseau AEP village M'ZABEL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31051195"/>
                  </a:ext>
                </a:extLst>
              </a:tr>
              <a:tr h="7407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Renforcement  conduite  A.E.P  localité TIKBOUCHT  sur 100 ML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11177779"/>
                  </a:ext>
                </a:extLst>
              </a:tr>
              <a:tr h="74074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9565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25-2015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travaux d'aménagement des 58 logts  à Haizer centre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7 900 000,00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6 416 598,24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1 483 401,76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81,22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08636983"/>
                  </a:ext>
                </a:extLst>
              </a:tr>
              <a:tr h="6160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9511</a:t>
                      </a:r>
                      <a:endParaRPr lang="fr-FR" sz="1200" b="1" i="0" u="none" strike="noStrike" dirty="0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d'espace vert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1 600 000,00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1 591 200,00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1 600 000,00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99,45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53963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31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331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713163"/>
          <a:ext cx="11704321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470150260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415281083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130337449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1608925166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95041713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91301962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2141218984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81543192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60204240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48098726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408176884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754595122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3084560467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portique avec messagerie variable à l'entrée de la ville de HAIZER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3 744 000,00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3 744 000,00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5027364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29-2015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Réalisation du 5 </a:t>
                      </a:r>
                      <a:r>
                        <a:rPr lang="fr-FR" sz="1200" u="none" strike="noStrike" dirty="0" err="1">
                          <a:effectLst/>
                        </a:rPr>
                        <a:t>eme</a:t>
                      </a:r>
                      <a:r>
                        <a:rPr lang="fr-FR" sz="1200" u="none" strike="noStrike" dirty="0">
                          <a:effectLst/>
                        </a:rPr>
                        <a:t> fil pour </a:t>
                      </a:r>
                      <a:r>
                        <a:rPr lang="fr-FR" sz="1200" u="none" strike="noStrike" dirty="0" err="1">
                          <a:effectLst/>
                        </a:rPr>
                        <a:t>l'ep</a:t>
                      </a:r>
                      <a:r>
                        <a:rPr lang="fr-FR" sz="1200" u="none" strike="noStrike" dirty="0">
                          <a:effectLst/>
                        </a:rPr>
                        <a:t> à travers la Commune 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491 400,00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8 600,00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98,28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4393586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9561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d'un permis d'aménagement  à TIKBOUCHT sur 08 HA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  d'aprobation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1829878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d'une stèle "Dent de lion" dans la placette de la commune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1 993 860,00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6 140,00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99,69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6032498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433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434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09963"/>
          <a:ext cx="11704321" cy="3103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886447522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2077676740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2390932932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1933015606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999517584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1149733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1838395254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67811654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83536892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538096790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3513407715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239759831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011211067"/>
                    </a:ext>
                  </a:extLst>
                </a:gridCol>
              </a:tblGrid>
              <a:tr h="5665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d'un groupe électrogène de 55 KVA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1 300 000,00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1 280 000,00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20 000,00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98,46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73930133"/>
                  </a:ext>
                </a:extLst>
              </a:tr>
              <a:tr h="8455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panneaux sur potence de bienvenue et de remerciements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159 120,00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159 120,00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100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37462582"/>
                  </a:ext>
                </a:extLst>
              </a:tr>
              <a:tr h="8455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rideaux de projection pour le centre culturel et placette publique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135 720,00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135 720,00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100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91849583"/>
                  </a:ext>
                </a:extLst>
              </a:tr>
              <a:tr h="8455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Branchement d'électricité pour les réservoir d'eau potable de la commune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470 000,00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470 000,00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20℅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à l'arrêt opposition  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6652995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36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536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09963"/>
          <a:ext cx="11704321" cy="3050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3852764511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366358737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2697900015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2481849628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3679118017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1561952328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9183500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03016803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18588191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15848814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791817966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4210771963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847149799"/>
                    </a:ext>
                  </a:extLst>
                </a:gridCol>
              </a:tblGrid>
              <a:tr h="4893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plants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570 000,00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561 600,00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8 400,00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98,53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156679"/>
                  </a:ext>
                </a:extLst>
              </a:tr>
              <a:tr h="9309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38-2015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, branchements et intervention au matière eau potable au niveau des points d'eaux et bâtiments communaux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951 560,36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674 231,22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277 329,14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70,86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36523155"/>
                  </a:ext>
                </a:extLst>
              </a:tr>
              <a:tr h="6990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39-2015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et contrôles  technique des travaux d'aménagement des pistes à travers la commune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415 350,00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415 350,00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100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44767291"/>
                  </a:ext>
                </a:extLst>
              </a:tr>
              <a:tr h="9309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F/P de Rideaux pour fenetres et capitonnage de portes des bureaux du niveau supérieur de siege de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480 636,00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480 636,00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100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15969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638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638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79813"/>
          <a:ext cx="11704321" cy="2900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803291561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1083849744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468814048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2060661510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3584730198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728011504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427704312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58761262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39355652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811304330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4255008268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559211457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090395641"/>
                    </a:ext>
                  </a:extLst>
                </a:gridCol>
              </a:tblGrid>
              <a:tr h="7251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Eclairage Public à travers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6335830"/>
                  </a:ext>
                </a:extLst>
              </a:tr>
              <a:tr h="7251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49.2015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Renforcement AEP - IGHIL IZOUGAGHENE du village SELIM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5 384 326,00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5 384 326,00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Non lancé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15675445"/>
                  </a:ext>
                </a:extLst>
              </a:tr>
              <a:tr h="7251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de deux (02) pistes village IGHIL IZOUGAGHENE sur 600 ML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2 700 000,00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2 700 000,00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1791579"/>
                  </a:ext>
                </a:extLst>
              </a:tr>
              <a:tr h="7251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51.2015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Eclairage public à travers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546953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741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741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09963"/>
          <a:ext cx="11704321" cy="3182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352812920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99466726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2068673956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3675537372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630701162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612230333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1633346265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73214962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36166184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810319465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4170615985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654395942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131735090"/>
                    </a:ext>
                  </a:extLst>
                </a:gridCol>
              </a:tblGrid>
              <a:tr h="830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Acquisition Bacs à Ordures ménagères  (240L)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5 867 767,94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5 850 000,00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17 767,94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100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52300673"/>
                  </a:ext>
                </a:extLst>
              </a:tr>
              <a:tr h="6908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242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d'un Bus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15934564"/>
                  </a:ext>
                </a:extLst>
              </a:tr>
              <a:tr h="830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étanchéité pour école DRICI YAHIA à    Tighilt N'Seksou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328 557,06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328 557,06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43759303"/>
                  </a:ext>
                </a:extLst>
              </a:tr>
              <a:tr h="830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numérissation de l'état Civil antenne administratif TKBOUCHT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197 964,00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197 964,00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197 964,00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560569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843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843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13138"/>
          <a:ext cx="11704321" cy="3046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366266968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750582964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24552701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394970136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3342585243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3815129501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297389493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91033159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61496885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195615687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3911716204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764401603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945172532"/>
                    </a:ext>
                  </a:extLst>
                </a:gridCol>
              </a:tblGrid>
              <a:tr h="6915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AEP-TIFTICINE et TAZEMOURTH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1 329 786,90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1 135 730,70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194 056,20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 85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52235639"/>
                  </a:ext>
                </a:extLst>
              </a:tr>
              <a:tr h="6915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éclairage public au VSA TIKBOUCHT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23923852"/>
                  </a:ext>
                </a:extLst>
              </a:tr>
              <a:tr h="8315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(02) deux classes extansible école KERDJOUDJ HAMDACHE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494 617,50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494 617,50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5 382,50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98,92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78634640"/>
                  </a:ext>
                </a:extLst>
              </a:tr>
              <a:tr h="8315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classe extansible école TERDJEMANE LAKHDAR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480 870,00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480 870,00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19 130,00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96,17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5996326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945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946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492500"/>
          <a:ext cx="11704321" cy="3080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33582760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238292893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484542166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3567861839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2158891810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856162017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227703355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76339515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92151248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093669318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977470402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4126648324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543121755"/>
                    </a:ext>
                  </a:extLst>
                </a:gridCol>
              </a:tblGrid>
              <a:tr h="5449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08.2016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Etude, réalisation et renforcement AEP-Haizer centre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180 000,00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180 000,00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88462638"/>
                  </a:ext>
                </a:extLst>
              </a:tr>
              <a:tr h="9612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09.2016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pour les deuxs salles de classes ecoles KERDJOUDJ HAMDACHE et TERDJEMANE LAKHDAR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160 000,00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160 000,00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51257960"/>
                  </a:ext>
                </a:extLst>
              </a:tr>
              <a:tr h="7568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Bureaux C.N.I, Cartes Grises et Passeport (1er T)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235 036,31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235 036,31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57977873"/>
                  </a:ext>
                </a:extLst>
              </a:tr>
              <a:tr h="8174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des locaux Administratif du Siège de la Commune pour CNI, Cartes Grises et Passeport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292 500,00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292 500,00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941261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98535" y="3461656"/>
            <a:ext cx="7873372" cy="1938992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</a:rPr>
              <a:t>BILAN 2012 – 2016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>
                <a:ln w="285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+mn-lt"/>
              </a:rPr>
              <a:t>PROGRAMME 2017</a:t>
            </a:r>
            <a:endParaRPr lang="fr-FR" sz="6000" b="1" dirty="0">
              <a:ln w="28575"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048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048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492500"/>
          <a:ext cx="11704321" cy="3053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543321345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610613889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660025502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2624024158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4256579191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4025213334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46408979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11607167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678915652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760563601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90548029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3634070567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277243706"/>
                    </a:ext>
                  </a:extLst>
                </a:gridCol>
              </a:tblGrid>
              <a:tr h="8737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9549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Dallage de la cour et réalistion d'un Mûr de clôture pour la stèle AIN ALLOUANE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999 969,75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999 969,75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30,25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22819408"/>
                  </a:ext>
                </a:extLst>
              </a:tr>
              <a:tr h="7267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Fossé bétonnée à TIFTICINE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812 989,58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811 161,00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811 161,00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1 828,58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99,78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70182776"/>
                  </a:ext>
                </a:extLst>
              </a:tr>
              <a:tr h="7267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9549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Cimetière Chauhadas village SELIM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75 000,00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75 000,00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Non lancé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13343511"/>
                  </a:ext>
                </a:extLst>
              </a:tr>
              <a:tr h="7267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fossés bétonné localité Laach Oufalkou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800 000,00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795 600,00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4 400,00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 99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90073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150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150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09963"/>
          <a:ext cx="11704321" cy="311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3993367277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1228410838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108573561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2694774913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3288821199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1650332777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562078875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281695652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79350807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194787148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4122621655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872779384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3984667614"/>
                    </a:ext>
                  </a:extLst>
                </a:gridCol>
              </a:tblGrid>
              <a:tr h="5908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Raccordement en gaz naturel école Touat Hamouche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180 000,00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180 000,00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43984924"/>
                  </a:ext>
                </a:extLst>
              </a:tr>
              <a:tr h="10479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pour les deuxs salles de classes ecoles KERDJOUDJ HAMDACHE et TERDJEMANE LAKHDAR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150 000,00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150 000,00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38929043"/>
                  </a:ext>
                </a:extLst>
              </a:tr>
              <a:tr h="7673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recfection éclairage public y compris le 5èm fils Ighil Iguelzene Tikboucht et ighil Maamer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1 000 000,00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22696450"/>
                  </a:ext>
                </a:extLst>
              </a:tr>
              <a:tr h="7104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29.2016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naturel d'une structure Communale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200 000,00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137149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253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253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468688"/>
          <a:ext cx="11704321" cy="302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591045030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733729836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4201233717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1663085763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1874688344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1012167829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261657465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87965034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16140610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326446818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214070512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232542513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379700531"/>
                    </a:ext>
                  </a:extLst>
                </a:gridCol>
              </a:tblGrid>
              <a:tr h="6066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Panneau d'orientation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297 470,10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297 470,10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Non lancé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3897400"/>
                  </a:ext>
                </a:extLst>
              </a:tr>
              <a:tr h="9054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31.2016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Bureau pour délivrance de passeport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3 432 195,00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3 432 195,00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96245261"/>
                  </a:ext>
                </a:extLst>
              </a:tr>
              <a:tr h="9054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 Bureaux Etat Civil ( Service Passeport) APC de Haizer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578 705,40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578 705,40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3355570"/>
                  </a:ext>
                </a:extLst>
              </a:tr>
              <a:tr h="6066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Forage Bastos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874 066,48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874 066,48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à Réceptionner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708615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355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355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492500"/>
          <a:ext cx="11704321" cy="3136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703457331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2093154570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479114061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1681974633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545605322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3892268970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55862745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65926456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935570534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463690018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4053962639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234453901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119995708"/>
                    </a:ext>
                  </a:extLst>
                </a:gridCol>
              </a:tblGrid>
              <a:tr h="5987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AEP famille HABI et DABOUZ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350 000,00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350 000,00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66099953"/>
                  </a:ext>
                </a:extLst>
              </a:tr>
              <a:tr h="5987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Panneau de signalisation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101 619,88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101 619,88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10879822"/>
                  </a:ext>
                </a:extLst>
              </a:tr>
              <a:tr h="10455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réseau AEP - localité SELIM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10 000 000,00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10 000 000,00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N. lancé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52118360"/>
                  </a:ext>
                </a:extLst>
              </a:tr>
              <a:tr h="8936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48-2016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adduction AEP localités  T.N'Seksou et El Mahçar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6 900 000,00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6 900 000,00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 cours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448823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457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458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492500"/>
          <a:ext cx="11704321" cy="312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388174314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1896831540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425249804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3923458563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4167963324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1496568240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192154562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53258216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59179565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547723462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1850830066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762432983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888346300"/>
                    </a:ext>
                  </a:extLst>
                </a:gridCol>
              </a:tblGrid>
              <a:tr h="8931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49-2016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de distribution AEP localité El Mahçar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1 030 000,00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1 030 000,00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60℅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81582840"/>
                  </a:ext>
                </a:extLst>
              </a:tr>
              <a:tr h="742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Bacs à ordures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3 000 000,00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38068391"/>
                  </a:ext>
                </a:extLst>
              </a:tr>
              <a:tr h="742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51-2016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des nids poule et pose de ralentisseur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1 400 000,00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1 394 464,50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1 394 464,50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5 535,50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99,60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71674752"/>
                  </a:ext>
                </a:extLst>
              </a:tr>
              <a:tr h="742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piste à Ighoraf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1 700 000,00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1 700 000,00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60℅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 cours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83719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60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09963"/>
          <a:ext cx="11704321" cy="3089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942614009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4038100736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1986578982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659616166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3103173530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724644636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18127846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36892142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43697676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298230152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1418770177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716478933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987289387"/>
                    </a:ext>
                  </a:extLst>
                </a:gridCol>
              </a:tblGrid>
              <a:tr h="7013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Entretien réseau éclairage public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2321607"/>
                  </a:ext>
                </a:extLst>
              </a:tr>
              <a:tr h="8433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54-2016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d'entretien du Parc roulant Communal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1 700 000,00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1 700 000,00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8803670"/>
                  </a:ext>
                </a:extLst>
              </a:tr>
              <a:tr h="7013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poste à souder et groupe électrogène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550 000,00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503 100,00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46 900,00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91,47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30160728"/>
                  </a:ext>
                </a:extLst>
              </a:tr>
              <a:tr h="8433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56-2016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et contrôle technique des travaux de route à travers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435 825,00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435 825,00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à Réceptionner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392541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62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662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09963"/>
          <a:ext cx="11704321" cy="3135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315440223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2056934734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129335762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3125240822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4062958363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4052601722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64968258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807041716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77423402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734562693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703160159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764948345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795120989"/>
                    </a:ext>
                  </a:extLst>
                </a:gridCol>
              </a:tblGrid>
              <a:tr h="7460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57-2016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Installation d'une potence de Bienvenue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700 000,00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696 150,00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3 850,00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6164873"/>
                  </a:ext>
                </a:extLst>
              </a:tr>
              <a:tr h="7460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58-2016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caissons pour ordures ménagères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15332738"/>
                  </a:ext>
                </a:extLst>
              </a:tr>
              <a:tr h="7460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59-2016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panneaux de signalisation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100%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4497426"/>
                  </a:ext>
                </a:extLst>
              </a:tr>
              <a:tr h="8970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60-2016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Climatiseurs pour Siège de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347 549,33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347 549,33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 lancé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869890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765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765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09963"/>
          <a:ext cx="11704321" cy="3180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449326362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595747895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715537943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2329281640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364135806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2550497622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1016331336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850033072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55188635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978524673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3159749698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926980988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467522846"/>
                    </a:ext>
                  </a:extLst>
                </a:gridCol>
              </a:tblGrid>
              <a:tr h="6176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61-2016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étanchéité pour les écoles primaires AMZAL, DEMOUCHE et KERDJOUDJE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1 300 000,00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1 288 404,00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1 288 404,00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11 596,00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99,11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62310043"/>
                  </a:ext>
                </a:extLst>
              </a:tr>
              <a:tr h="6176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62-2016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Bacs à ordures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0355933"/>
                  </a:ext>
                </a:extLst>
              </a:tr>
              <a:tr h="6176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9790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63-2016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Gaz et électricité raral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Non lancé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95365979"/>
                  </a:ext>
                </a:extLst>
              </a:tr>
              <a:tr h="6176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64-2016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04 habitations en Gaz localité Guentour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125 315,00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125 315,00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Engagement au C.F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95309148"/>
                  </a:ext>
                </a:extLst>
              </a:tr>
              <a:tr h="71029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Installation des logiciels pour déférents services administratives de la commune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9 500 000,00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 </a:t>
                      </a:r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  <a:r>
                        <a:rPr lang="fr-FR" sz="1200" u="none" strike="noStrike" dirty="0">
                          <a:effectLst/>
                        </a:rPr>
                        <a:t>9 500 000,00   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En cours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526790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867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867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484688" y="4087813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Montant Consommé :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128713" y="4406900"/>
            <a:ext cx="22685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sz="4400" b="1">
                <a:solidFill>
                  <a:srgbClr val="002060"/>
                </a:solidFill>
              </a:rPr>
              <a:t>TOTAL : 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4495800" y="3443288"/>
            <a:ext cx="1947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Montant AP : 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4473575" y="5326063"/>
            <a:ext cx="1855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Année 2016: 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4449763" y="4792663"/>
            <a:ext cx="2830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Dépense Décembre: 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484688" y="6015038"/>
            <a:ext cx="1246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Reliquat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650038" y="3533775"/>
            <a:ext cx="155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b="1">
                <a:latin typeface="Arial Narrow" pitchFamily="34" charset="0"/>
              </a:rPr>
              <a:t>144 570 433,55</a:t>
            </a:r>
            <a:r>
              <a:rPr lang="fr-FR" b="1"/>
              <a:t>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429500" y="4181475"/>
            <a:ext cx="1349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b="1">
                <a:latin typeface="Arial Narrow" pitchFamily="34" charset="0"/>
              </a:rPr>
              <a:t>8 027 825,72</a:t>
            </a:r>
            <a:r>
              <a:rPr lang="fr-FR"/>
              <a:t>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45350" y="4884738"/>
            <a:ext cx="1349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b="1">
                <a:latin typeface="Arial Narrow" pitchFamily="34" charset="0"/>
              </a:rPr>
              <a:t>6 874 583,63</a:t>
            </a:r>
            <a:r>
              <a:rPr lang="fr-FR"/>
              <a:t>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05588" y="5372100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b="1">
                <a:latin typeface="Arial Narrow" pitchFamily="34" charset="0"/>
              </a:rPr>
              <a:t>53 253 564,24</a:t>
            </a:r>
            <a:r>
              <a:rPr lang="fr-FR"/>
              <a:t>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316663" y="6127750"/>
            <a:ext cx="145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b="1">
                <a:latin typeface="Arial Narrow" pitchFamily="34" charset="0"/>
              </a:rPr>
              <a:t>85 273 641,47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5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969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2970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99050" y="2193925"/>
            <a:ext cx="1993900" cy="646113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solidFill>
                  <a:srgbClr val="FF0000"/>
                </a:solidFill>
                <a:latin typeface="+mn-lt"/>
              </a:rPr>
              <a:t>PCD 2016</a:t>
            </a:r>
            <a:endParaRPr lang="fr-FR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085850" y="3117850"/>
          <a:ext cx="10480675" cy="3182940"/>
        </p:xfrm>
        <a:graphic>
          <a:graphicData uri="http://schemas.openxmlformats.org/drawingml/2006/table">
            <a:tbl>
              <a:tblPr rtl="1"/>
              <a:tblGrid>
                <a:gridCol w="1965325"/>
                <a:gridCol w="8515350"/>
              </a:tblGrid>
              <a:tr h="5603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 1 000 DA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INTITULE PROJET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3.100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Rénovation et extension réseau AEP VSA Tikboucht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12.900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Rénovation et extension réseau Assainissement VAS Tikboucht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4.000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Renforcement réseau de distribution AEP Haizer Sud Ouest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5.500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16200" algn="ctr"/>
                          <a:tab pos="5233988" algn="r"/>
                        </a:tabLst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Rénovation et extension réseau de distribution AEP localité Slim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2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01613" y="3492500"/>
          <a:ext cx="11751229" cy="1979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21">
                  <a:extLst>
                    <a:ext uri="{9D8B030D-6E8A-4147-A177-3AD203B41FA5}">
                      <a16:colId xmlns:a16="http://schemas.microsoft.com/office/drawing/2014/main" xmlns="" val="2360576504"/>
                    </a:ext>
                  </a:extLst>
                </a:gridCol>
                <a:gridCol w="402308">
                  <a:extLst>
                    <a:ext uri="{9D8B030D-6E8A-4147-A177-3AD203B41FA5}">
                      <a16:colId xmlns:a16="http://schemas.microsoft.com/office/drawing/2014/main" xmlns="" val="2304232611"/>
                    </a:ext>
                  </a:extLst>
                </a:gridCol>
                <a:gridCol w="291194">
                  <a:extLst>
                    <a:ext uri="{9D8B030D-6E8A-4147-A177-3AD203B41FA5}">
                      <a16:colId xmlns:a16="http://schemas.microsoft.com/office/drawing/2014/main" xmlns="" val="3595006419"/>
                    </a:ext>
                  </a:extLst>
                </a:gridCol>
                <a:gridCol w="536411">
                  <a:extLst>
                    <a:ext uri="{9D8B030D-6E8A-4147-A177-3AD203B41FA5}">
                      <a16:colId xmlns:a16="http://schemas.microsoft.com/office/drawing/2014/main" xmlns="" val="162731746"/>
                    </a:ext>
                  </a:extLst>
                </a:gridCol>
                <a:gridCol w="2850640">
                  <a:extLst>
                    <a:ext uri="{9D8B030D-6E8A-4147-A177-3AD203B41FA5}">
                      <a16:colId xmlns:a16="http://schemas.microsoft.com/office/drawing/2014/main" xmlns="" val="1222408055"/>
                    </a:ext>
                  </a:extLst>
                </a:gridCol>
                <a:gridCol w="1091979">
                  <a:extLst>
                    <a:ext uri="{9D8B030D-6E8A-4147-A177-3AD203B41FA5}">
                      <a16:colId xmlns:a16="http://schemas.microsoft.com/office/drawing/2014/main" xmlns="" val="2659633270"/>
                    </a:ext>
                  </a:extLst>
                </a:gridCol>
                <a:gridCol w="1072821">
                  <a:extLst>
                    <a:ext uri="{9D8B030D-6E8A-4147-A177-3AD203B41FA5}">
                      <a16:colId xmlns:a16="http://schemas.microsoft.com/office/drawing/2014/main" xmlns="" val="964912393"/>
                    </a:ext>
                  </a:extLst>
                </a:gridCol>
                <a:gridCol w="1057496">
                  <a:extLst>
                    <a:ext uri="{9D8B030D-6E8A-4147-A177-3AD203B41FA5}">
                      <a16:colId xmlns:a16="http://schemas.microsoft.com/office/drawing/2014/main" xmlns="" val="2035615314"/>
                    </a:ext>
                  </a:extLst>
                </a:gridCol>
                <a:gridCol w="1057496">
                  <a:extLst>
                    <a:ext uri="{9D8B030D-6E8A-4147-A177-3AD203B41FA5}">
                      <a16:colId xmlns:a16="http://schemas.microsoft.com/office/drawing/2014/main" xmlns="" val="1674353516"/>
                    </a:ext>
                  </a:extLst>
                </a:gridCol>
                <a:gridCol w="1057496">
                  <a:extLst>
                    <a:ext uri="{9D8B030D-6E8A-4147-A177-3AD203B41FA5}">
                      <a16:colId xmlns:a16="http://schemas.microsoft.com/office/drawing/2014/main" xmlns="" val="3279663873"/>
                    </a:ext>
                  </a:extLst>
                </a:gridCol>
                <a:gridCol w="494264">
                  <a:extLst>
                    <a:ext uri="{9D8B030D-6E8A-4147-A177-3AD203B41FA5}">
                      <a16:colId xmlns:a16="http://schemas.microsoft.com/office/drawing/2014/main" xmlns="" val="3062643347"/>
                    </a:ext>
                  </a:extLst>
                </a:gridCol>
                <a:gridCol w="613041">
                  <a:extLst>
                    <a:ext uri="{9D8B030D-6E8A-4147-A177-3AD203B41FA5}">
                      <a16:colId xmlns:a16="http://schemas.microsoft.com/office/drawing/2014/main" xmlns="" val="2578128228"/>
                    </a:ext>
                  </a:extLst>
                </a:gridCol>
                <a:gridCol w="919562">
                  <a:extLst>
                    <a:ext uri="{9D8B030D-6E8A-4147-A177-3AD203B41FA5}">
                      <a16:colId xmlns:a16="http://schemas.microsoft.com/office/drawing/2014/main" xmlns="" val="1698888622"/>
                    </a:ext>
                  </a:extLst>
                </a:gridCol>
              </a:tblGrid>
              <a:tr h="6598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9799</a:t>
                      </a:r>
                      <a:endParaRPr lang="fr-FR" sz="11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0 60</a:t>
                      </a:r>
                      <a:endParaRPr lang="fr-FR" sz="11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18.2013</a:t>
                      </a:r>
                      <a:endParaRPr lang="fr-FR" sz="11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Régularisation excédent de dépenses</a:t>
                      </a:r>
                      <a:endParaRPr lang="fr-FR" sz="11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90 783,30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             -  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  90 783,30   </a:t>
                      </a:r>
                      <a:endParaRPr lang="fr-FR" sz="11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00℅ 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0,00 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à régulariser au C.A</a:t>
                      </a:r>
                      <a:endParaRPr lang="fr-FR" sz="11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94175770"/>
                  </a:ext>
                </a:extLst>
              </a:tr>
              <a:tr h="6598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9521</a:t>
                      </a:r>
                      <a:endParaRPr lang="fr-FR" sz="11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280</a:t>
                      </a:r>
                      <a:endParaRPr lang="fr-FR" sz="11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27.2013</a:t>
                      </a:r>
                      <a:endParaRPr lang="fr-FR" sz="11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Réalisation réseau AEP -TIFTICINE et TAZEMOURTH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7 637 705,10    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7 441 956,99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195 433,88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195 433,88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195 748,11   </a:t>
                      </a:r>
                      <a:endParaRPr lang="fr-FR" sz="11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100℅ 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97,44       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  Réceptionné</a:t>
                      </a:r>
                      <a:endParaRPr lang="fr-FR" sz="11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858717"/>
                  </a:ext>
                </a:extLst>
              </a:tr>
              <a:tr h="6598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9521</a:t>
                      </a:r>
                      <a:endParaRPr lang="fr-FR" sz="11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280</a:t>
                      </a:r>
                      <a:endParaRPr lang="fr-FR" sz="11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04.2014</a:t>
                      </a:r>
                      <a:endParaRPr lang="fr-FR" sz="11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Suivi projet réalisation réseau AEP des localités TIFTICINE et TAZEMOURTH</a:t>
                      </a:r>
                      <a:endParaRPr lang="fr-FR" sz="11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335 420,78    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 246 868,83  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u="none" strike="noStrike">
                          <a:effectLst/>
                        </a:rPr>
                        <a:t>            88 551,95   </a:t>
                      </a:r>
                      <a:endParaRPr lang="fr-FR" sz="11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100℅ 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 73,60       </a:t>
                      </a:r>
                      <a:endParaRPr lang="fr-FR" sz="11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</a:rPr>
                        <a:t>  Réceptionné</a:t>
                      </a:r>
                      <a:endParaRPr lang="fr-FR" sz="11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739803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072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072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072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42900" y="3443288"/>
          <a:ext cx="11544301" cy="2607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37353243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206984484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3053255016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618792538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923922070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1607298768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2618808216"/>
                    </a:ext>
                  </a:extLst>
                </a:gridCol>
              </a:tblGrid>
              <a:tr h="83379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 dirty="0">
                          <a:effectLst/>
                        </a:rPr>
                        <a:t>Acquisition équipement informatique pour l'état Civil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2012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    1 400 000,00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869223550"/>
                  </a:ext>
                </a:extLst>
              </a:tr>
              <a:tr h="55308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Acquisition Equipement de Bureaux et Climatisation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02.2012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850 000,00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66439740"/>
                  </a:ext>
                </a:extLst>
              </a:tr>
              <a:tr h="719844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Installation Réseau Informatique pour Services de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02.2013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650 000,00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5941745"/>
                  </a:ext>
                </a:extLst>
              </a:tr>
              <a:tr h="500277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Réfection, Entretien et Installation Réseau Téléphonique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03.2013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600 000,00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592681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174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174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174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75050"/>
          <a:ext cx="11544301" cy="3008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402621381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780433631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4032622708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4151533891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1845263190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1520611857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1624858746"/>
                    </a:ext>
                  </a:extLst>
                </a:gridCol>
              </a:tblGrid>
              <a:tr h="482023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Réfection, Entretien et Installation Réseau Téléphonique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03.2013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57385376"/>
                  </a:ext>
                </a:extLst>
              </a:tr>
              <a:tr h="598513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13A1A14:F19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Acquisition d'u Rétrochargeur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04.2013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9 509 216,70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08006798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Acquisition des Panneaux de Signalisation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06.2013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216708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Aménagement d'une Toillette Publique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08.2013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700 000,00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12934702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Equipements des Forages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09.2013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3 000 000,00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85759245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Acquisition véhicule Utilitaire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10.2013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3 000 000,00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636697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277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277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79813"/>
          <a:ext cx="11544301" cy="306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481423948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2094656180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2965226087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670305161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2826661229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416232438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255021810"/>
                    </a:ext>
                  </a:extLst>
                </a:gridCol>
              </a:tblGrid>
              <a:tr h="4640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TIKBOUCHT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Réalisation Eclairage public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11.2013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1747977"/>
                  </a:ext>
                </a:extLst>
              </a:tr>
              <a:tr h="4640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Equipements de la Voirie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14.2013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666 538,25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75606446"/>
                  </a:ext>
                </a:extLst>
              </a:tr>
              <a:tr h="4640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Equipement de Bureaux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15.2013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00296169"/>
                  </a:ext>
                </a:extLst>
              </a:tr>
              <a:tr h="4640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Régularisation excédent de dépenses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17.2013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90 783,30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0444814"/>
                  </a:ext>
                </a:extLst>
              </a:tr>
              <a:tr h="46407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Réalisation éclairage public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18.2013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1 800 000,00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027503149"/>
                  </a:ext>
                </a:extLst>
              </a:tr>
              <a:tr h="74509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 Etanchéité des Bâtiments Administratives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23.2013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 dirty="0">
                          <a:effectLst/>
                        </a:rPr>
                        <a:t>   5 431 671,00       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62266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379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379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44888"/>
          <a:ext cx="11544301" cy="2917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3346942872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520580402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999290759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970809897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941223915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2559765136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990827465"/>
                    </a:ext>
                  </a:extLst>
                </a:gridCol>
              </a:tblGrid>
              <a:tr h="4570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des pistes dégradées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24/2013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10 000 000,00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83461297"/>
                  </a:ext>
                </a:extLst>
              </a:tr>
              <a:tr h="64445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Guentour, Ain Alouane Sud et coté URS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réseau assainissement Guentour, Ain Alouane Sud et coté URS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25/2013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7 000 000,00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9078616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Tifticine et Tazemourth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réseau AEP Tifticine et Tazemourth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26/2013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16 700 000,00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21866588"/>
                  </a:ext>
                </a:extLst>
              </a:tr>
              <a:tr h="56505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PARC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d'un Mur de clôture pour parc Communale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27/2013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2 000 000,00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74400359"/>
                  </a:ext>
                </a:extLst>
              </a:tr>
              <a:tr h="40901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BIBLIOTHEQUE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Equipement Bibliothèque Communale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28/2013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2 500 000,00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493995459"/>
                  </a:ext>
                </a:extLst>
              </a:tr>
              <a:tr h="4330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CENTRE CULTUREL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Equipement Centre Culturel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29/2013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 dirty="0">
                          <a:effectLst/>
                        </a:rPr>
                        <a:t>     600 000,00       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668492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481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482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482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75050"/>
          <a:ext cx="11544301" cy="2917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2594498704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1104691147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267281714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2979913915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3036726272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4075092920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121414967"/>
                    </a:ext>
                  </a:extLst>
                </a:gridCol>
              </a:tblGrid>
              <a:tr h="40284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SALLE DE SOIN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Salle de soin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30/2013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  800 000,00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37226105"/>
                  </a:ext>
                </a:extLst>
              </a:tr>
              <a:tr h="3819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PARC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Renovation urbaine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31/2013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2 826 684,00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566395113"/>
                  </a:ext>
                </a:extLst>
              </a:tr>
              <a:tr h="5456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les écoles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chauffage central pour les écoles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32/2013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18 000 000,00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131840294"/>
                  </a:ext>
                </a:extLst>
              </a:tr>
              <a:tr h="6347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 TRAVERS DE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d'éléctricité Rural à travers de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33/2013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2 000 000,00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171600169"/>
                  </a:ext>
                </a:extLst>
              </a:tr>
              <a:tr h="6347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BIBLIOTHEQUE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chauffage central pour Bibliothèque Communale et centre culturel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38/2013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8 500 000,00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01246375"/>
                  </a:ext>
                </a:extLst>
              </a:tr>
              <a:tr h="3173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la voirie Communale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39/2013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 dirty="0">
                          <a:effectLst/>
                        </a:rPr>
                        <a:t>   1 500 000,00       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0192839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584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584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584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9250" y="3562350"/>
          <a:ext cx="11538594" cy="3082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863">
                  <a:extLst>
                    <a:ext uri="{9D8B030D-6E8A-4147-A177-3AD203B41FA5}">
                      <a16:colId xmlns:a16="http://schemas.microsoft.com/office/drawing/2014/main" xmlns="" val="3174723940"/>
                    </a:ext>
                  </a:extLst>
                </a:gridCol>
                <a:gridCol w="3709770">
                  <a:extLst>
                    <a:ext uri="{9D8B030D-6E8A-4147-A177-3AD203B41FA5}">
                      <a16:colId xmlns:a16="http://schemas.microsoft.com/office/drawing/2014/main" xmlns="" val="3534361098"/>
                    </a:ext>
                  </a:extLst>
                </a:gridCol>
                <a:gridCol w="64512">
                  <a:extLst>
                    <a:ext uri="{9D8B030D-6E8A-4147-A177-3AD203B41FA5}">
                      <a16:colId xmlns:a16="http://schemas.microsoft.com/office/drawing/2014/main" xmlns="" val="935961006"/>
                    </a:ext>
                  </a:extLst>
                </a:gridCol>
                <a:gridCol w="3843081">
                  <a:extLst>
                    <a:ext uri="{9D8B030D-6E8A-4147-A177-3AD203B41FA5}">
                      <a16:colId xmlns:a16="http://schemas.microsoft.com/office/drawing/2014/main" xmlns="" val="3033865974"/>
                    </a:ext>
                  </a:extLst>
                </a:gridCol>
                <a:gridCol w="1084889">
                  <a:extLst>
                    <a:ext uri="{9D8B030D-6E8A-4147-A177-3AD203B41FA5}">
                      <a16:colId xmlns:a16="http://schemas.microsoft.com/office/drawing/2014/main" xmlns="" val="971652580"/>
                    </a:ext>
                  </a:extLst>
                </a:gridCol>
                <a:gridCol w="1089486">
                  <a:extLst>
                    <a:ext uri="{9D8B030D-6E8A-4147-A177-3AD203B41FA5}">
                      <a16:colId xmlns:a16="http://schemas.microsoft.com/office/drawing/2014/main" xmlns="" val="4269377429"/>
                    </a:ext>
                  </a:extLst>
                </a:gridCol>
                <a:gridCol w="1231993">
                  <a:extLst>
                    <a:ext uri="{9D8B030D-6E8A-4147-A177-3AD203B41FA5}">
                      <a16:colId xmlns:a16="http://schemas.microsoft.com/office/drawing/2014/main" xmlns="" val="1187576246"/>
                    </a:ext>
                  </a:extLst>
                </a:gridCol>
              </a:tblGrid>
              <a:tr h="52229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LES ECOLES PRIMAIRERS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des écoles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40/2013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6 000 000,00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31931735"/>
                  </a:ext>
                </a:extLst>
              </a:tr>
              <a:tr h="3394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d'une benne tasseuse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41/2013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5 500 000,00    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34319512"/>
                  </a:ext>
                </a:extLst>
              </a:tr>
              <a:tr h="4570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Equipement de Bureau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42/2013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12341782"/>
                  </a:ext>
                </a:extLst>
              </a:tr>
              <a:tr h="5473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AEP TIFTICINE et TAZAMOURTH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projet réalisation réseau AEP des localités Tifticine et Tazamourth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0851502"/>
                  </a:ext>
                </a:extLst>
              </a:tr>
              <a:tr h="6528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plan D'orientation pour Gestion des ordures ménagères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04.2014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700 000,00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06841690"/>
                  </a:ext>
                </a:extLst>
              </a:tr>
              <a:tr h="5636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LAACH OUFALKOU LOCALITE AMBER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Route reliant C.C LAACH Oufalkou localité AMBER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900 000,00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001795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686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686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686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62350"/>
          <a:ext cx="11544301" cy="3021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253873671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2325669817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2039448811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94306786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554889395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2509336268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2752684634"/>
                    </a:ext>
                  </a:extLst>
                </a:gridCol>
              </a:tblGrid>
              <a:tr h="5175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T.N'SEKSOU LOCALITE SAIFI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Route reliant C.C  T.N'Seksou localité SAIFI  sur 600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09.2014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3 600 000,00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48460232"/>
                  </a:ext>
                </a:extLst>
              </a:tr>
              <a:tr h="4862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IGHIL IZOUGAGHENE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Route RN 33 TIFRENT  (Ighil Izougaghene) sur 1200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3 600 000,00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49455849"/>
                  </a:ext>
                </a:extLst>
              </a:tr>
              <a:tr h="5625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T,N'SEKSOU -THADJMAITHE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Route reliant C.C T.N'Seksou -THAJMAITHE sur 300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27651686"/>
                  </a:ext>
                </a:extLst>
              </a:tr>
              <a:tr h="5175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TIKBOUCHT-THIGHZARTH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Route reliant C.C Tikboucht -Thighzarth sur 600 ML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1 100 000,00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97156716"/>
                  </a:ext>
                </a:extLst>
              </a:tr>
              <a:tr h="386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TANCHIT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réseau assainissement localité Tanchit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5 200 000,00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1321495"/>
                  </a:ext>
                </a:extLst>
              </a:tr>
              <a:tr h="5515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Déplacement ligne électrique B T qui gênant Siège de L'APC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557 414,24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040857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789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789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789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44888"/>
          <a:ext cx="11544301" cy="3009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842789325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4059329918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549201500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889639531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879254202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4031520139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77210698"/>
                    </a:ext>
                  </a:extLst>
                </a:gridCol>
              </a:tblGrid>
              <a:tr h="6098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TANAGOTH, IGHIL GUEFRANNE, TAOUIRIRT et BOUMCHARREF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pour gaz de ville (Tanagoht, Ighil Guefranne, Taouirirt, et Boumcharref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5166296"/>
                  </a:ext>
                </a:extLst>
              </a:tr>
              <a:tr h="4228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CENTRE CULTUREL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Amphithéâtre (Centre Culturel)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700 000,00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90740905"/>
                  </a:ext>
                </a:extLst>
              </a:tr>
              <a:tr h="4003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Antenne Administrative à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900 000,00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4357260"/>
                  </a:ext>
                </a:extLst>
              </a:tr>
              <a:tr h="6832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GUENTOUR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Ecole primaire DEMOUCHE MOHAMED -GUENTOUR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1 200 000,00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409011"/>
                  </a:ext>
                </a:extLst>
              </a:tr>
              <a:tr h="5178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SLIM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Ecole primaire SID ALI AHMED -SLIM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46135222"/>
                  </a:ext>
                </a:extLst>
              </a:tr>
              <a:tr h="3749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 CENTRE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Toillettes Publiques pour Femmes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600 000,00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501295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891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891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891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452813"/>
          <a:ext cx="11544301" cy="3084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3020400676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824237534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3075230727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917345552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4232082027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3507837123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723443782"/>
                    </a:ext>
                  </a:extLst>
                </a:gridCol>
              </a:tblGrid>
              <a:tr h="6155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44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T,N'SEKSOU</a:t>
                      </a:r>
                      <a:r>
                        <a:rPr lang="fr-FR" sz="900" u="none" strike="noStrike" dirty="0">
                          <a:effectLst/>
                        </a:rPr>
                        <a:t> -THADJMAITHE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Revêtement route reliant Chemin Communale  T.N'Seksou -Tajmaith sur 430 ML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38;2014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B C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1 360 000,00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47823151"/>
                  </a:ext>
                </a:extLst>
              </a:tr>
              <a:tr h="4965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45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u="none" strike="noStrike">
                          <a:effectLst/>
                        </a:rPr>
                        <a:t>TIKBOUCHT-THIGHZARTH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Revêtement route reliant Chemin Communale  Tikboucht -Taghzarth  sur 600 ML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40.2014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B C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1 900 000,00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33204574"/>
                  </a:ext>
                </a:extLst>
              </a:tr>
              <a:tr h="2980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46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u="none" strike="noStrike">
                          <a:effectLst/>
                        </a:rPr>
                        <a:t>TIFRENT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Revêtement route reliant R.N 33  TIFRENT sur 1200 ML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41.2014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B C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3 040 000,00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07164259"/>
                  </a:ext>
                </a:extLst>
              </a:tr>
              <a:tr h="6155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47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u="none" strike="noStrike">
                          <a:effectLst/>
                        </a:rPr>
                        <a:t>LAACH OUFALKOU -HAMEAU AMBER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Revêtement route reliant Chemin Communale  Laach Oufalkou -Hameau AMBER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42.2014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B C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1 900 000,00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5969204"/>
                  </a:ext>
                </a:extLst>
              </a:tr>
              <a:tr h="6155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48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u="none" strike="noStrike">
                          <a:effectLst/>
                        </a:rPr>
                        <a:t>T,N'SEKSOU -HAMEAU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Revêtement route reliant Chemin Communale T.N'Seksou - -Hameau SAIFI sur 460 ML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43.2014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B C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1 500 000,00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7374885"/>
                  </a:ext>
                </a:extLst>
              </a:tr>
              <a:tr h="443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49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900" u="none" strike="noStrike">
                          <a:effectLst/>
                        </a:rPr>
                        <a:t>Famille TERDJEMANE)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Aménagement d'une piste  (Famille TERDJEMANE)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44.2014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B C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 dirty="0">
                          <a:effectLst/>
                        </a:rPr>
                        <a:t>   3 500 000,00      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264601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993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3994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492500"/>
          <a:ext cx="11544301" cy="3060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104072225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573016932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64315271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561282692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1485414859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3101139830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1301757984"/>
                    </a:ext>
                  </a:extLst>
                </a:gridCol>
              </a:tblGrid>
              <a:tr h="4563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d'Abri-Bus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720 000,00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354584"/>
                  </a:ext>
                </a:extLst>
              </a:tr>
              <a:tr h="4563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Equipenets de Bureaux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2 911 374,40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18260652"/>
                  </a:ext>
                </a:extLst>
              </a:tr>
              <a:tr h="4563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VSA 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d'Aménagement VSA 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47.2014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1730049"/>
                  </a:ext>
                </a:extLst>
              </a:tr>
              <a:tr h="6332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logiciels pour Bibliothèque, Service Urbanisme, Service Contentieux, Archives ,  et Service Social)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49.2014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57246121"/>
                  </a:ext>
                </a:extLst>
              </a:tr>
              <a:tr h="4254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Ighil Zougaghen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AEP - Ighil Zougaghen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78663608"/>
                  </a:ext>
                </a:extLst>
              </a:tr>
              <a:tr h="6332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200" u="none" strike="noStrike">
                          <a:effectLst/>
                        </a:rPr>
                        <a:t>DERBOUA (Famille KERRKOUD et  IGHORAF (Famille HABI  et DABOUZ</a:t>
                      </a:r>
                      <a:endParaRPr lang="da-DK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 E P- DERBOUA (Famille KERRKOUD et  IGHORAF (Famille HABI  et DABOUZ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2 500 000,00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523866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09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10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09963"/>
          <a:ext cx="11704321" cy="3119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002866571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1387915948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377984626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1789781677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2990100205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1399450148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16049937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402116260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32239804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689505219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1166706663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661742679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711719114"/>
                    </a:ext>
                  </a:extLst>
                </a:gridCol>
              </a:tblGrid>
              <a:tr h="8242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plan D'orientation pour gestion des ordures ménagères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468 000,00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468 000,00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100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89668314"/>
                  </a:ext>
                </a:extLst>
              </a:tr>
              <a:tr h="6472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projet réalisation Siège Communale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50℅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Désengagé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86116278"/>
                  </a:ext>
                </a:extLst>
              </a:tr>
              <a:tr h="8242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pour Gaz de ville (Tanagoht, Ighil Guefranne, Taouirirt, et Boumcharref)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54092556"/>
                  </a:ext>
                </a:extLst>
              </a:tr>
              <a:tr h="8242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Ecole primaire DEMOUCHE MOHAMED -GUENTOUR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1 478 733,80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1 153 503,00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325 230,80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78,01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1058376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096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096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096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497263"/>
          <a:ext cx="11544301" cy="3070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925062499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1723539034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807657763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822239993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499549960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4010960949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455726704"/>
                    </a:ext>
                  </a:extLst>
                </a:gridCol>
              </a:tblGrid>
              <a:tr h="5810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(Famille AISSOUS)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AEP -GUENTOUR  (Famille AISSOUS)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53136248"/>
                  </a:ext>
                </a:extLst>
              </a:tr>
              <a:tr h="6901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familles AGHBECHE, ASSAM, ANSEUR, et prolongement du réseau Assainissement localité Oued L' EMROUDJ)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Assainissement des familles AGHBECHE, ASSAM, ANSEUR, et prolongement du réseau Assainissement localité Oued L' EMROUDJ)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2 314 845,00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3162319"/>
                  </a:ext>
                </a:extLst>
              </a:tr>
              <a:tr h="6901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Déplacement de poteaux électriques gênant la Réalisation du nouveau Siège de la Commune (Devis Complémentaire)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58.2014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358 602,16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85788013"/>
                  </a:ext>
                </a:extLst>
              </a:tr>
              <a:tr h="40956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Diverses Etudes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60.2014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80 000,00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24167478"/>
                  </a:ext>
                </a:extLst>
              </a:tr>
              <a:tr h="3904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les Ecoles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des Climatiseurs pour les Ecoles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62.2014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339 300,00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79288563"/>
                  </a:ext>
                </a:extLst>
              </a:tr>
              <a:tr h="309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les Ecoles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 étanchéité pour les Ecoles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1 224 207,22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52946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198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198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44888"/>
          <a:ext cx="11544301" cy="3024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2674405771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864712706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747209193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663806965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3968397949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1836467481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129848117"/>
                    </a:ext>
                  </a:extLst>
                </a:gridCol>
              </a:tblGrid>
              <a:tr h="5446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Siège APC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Habillage des façades principales du Siège APC en Allucoband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64.2014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4 801 268,00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09991910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IGHIL GUEFRANE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Ouverture d'une Piste à IGHIL GUEFRANE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01.2015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35574294"/>
                  </a:ext>
                </a:extLst>
              </a:tr>
              <a:tr h="4643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 Gué à TIKSRA (Oued Tassala)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d'un Passage à Gué à TIKSRA (Oued Tassala)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04.2015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13411346"/>
                  </a:ext>
                </a:extLst>
              </a:tr>
              <a:tr h="5117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Tighilt N'SEKSOU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AEP  Tighilt N'SEKSOU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25974592"/>
                  </a:ext>
                </a:extLst>
              </a:tr>
              <a:tr h="6752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Laach Oufalkou Famille HAMDACHE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et Réalisation Piste reliant Laach Oufalkou Famille HAMDACHE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06.2015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6344756"/>
                  </a:ext>
                </a:extLst>
              </a:tr>
              <a:tr h="385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TAZMOURTH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Extention Réseau Assainissement TAZMOURTH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07.2015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2 453 233,33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1197306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301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301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301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62350"/>
          <a:ext cx="11544301" cy="3021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609153652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3313532607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3541683431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217225406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3321322025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789323485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267024706"/>
                    </a:ext>
                  </a:extLst>
                </a:gridCol>
              </a:tblGrid>
              <a:tr h="3776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 dirty="0">
                          <a:effectLst/>
                        </a:rPr>
                        <a:t>à travers la Commune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Eclairage public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08.2015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33791162"/>
                  </a:ext>
                </a:extLst>
              </a:tr>
              <a:tr h="56198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Réparation des nids de poule en zône urbaine et traversées de route à travers les routes de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590 591,66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54435828"/>
                  </a:ext>
                </a:extLst>
              </a:tr>
              <a:tr h="4927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Réparation Réseau d'Assainissement 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210 000,00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80721632"/>
                  </a:ext>
                </a:extLst>
              </a:tr>
              <a:tr h="4653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les Ecoles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Equipement Informatique pour les Ecoles Primaires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55661303"/>
                  </a:ext>
                </a:extLst>
              </a:tr>
              <a:tr h="56198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Equipement Urbain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2 259 223,33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19315669"/>
                  </a:ext>
                </a:extLst>
              </a:tr>
              <a:tr h="56198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Haizer Sud, Haizer Nord et Ighil Kelous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Eclairage Public des localités Haizer Sud, Haizer Nord et Ighil Kelous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600 000,00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092058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403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403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20675" y="3467100"/>
          <a:ext cx="11567161" cy="3070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137">
                  <a:extLst>
                    <a:ext uri="{9D8B030D-6E8A-4147-A177-3AD203B41FA5}">
                      <a16:colId xmlns:a16="http://schemas.microsoft.com/office/drawing/2014/main" xmlns="" val="654644630"/>
                    </a:ext>
                  </a:extLst>
                </a:gridCol>
                <a:gridCol w="3718955">
                  <a:extLst>
                    <a:ext uri="{9D8B030D-6E8A-4147-A177-3AD203B41FA5}">
                      <a16:colId xmlns:a16="http://schemas.microsoft.com/office/drawing/2014/main" xmlns="" val="2352085990"/>
                    </a:ext>
                  </a:extLst>
                </a:gridCol>
                <a:gridCol w="64672">
                  <a:extLst>
                    <a:ext uri="{9D8B030D-6E8A-4147-A177-3AD203B41FA5}">
                      <a16:colId xmlns:a16="http://schemas.microsoft.com/office/drawing/2014/main" xmlns="" val="3027137566"/>
                    </a:ext>
                  </a:extLst>
                </a:gridCol>
                <a:gridCol w="3852596">
                  <a:extLst>
                    <a:ext uri="{9D8B030D-6E8A-4147-A177-3AD203B41FA5}">
                      <a16:colId xmlns:a16="http://schemas.microsoft.com/office/drawing/2014/main" xmlns="" val="2453525415"/>
                    </a:ext>
                  </a:extLst>
                </a:gridCol>
                <a:gridCol w="1087575">
                  <a:extLst>
                    <a:ext uri="{9D8B030D-6E8A-4147-A177-3AD203B41FA5}">
                      <a16:colId xmlns:a16="http://schemas.microsoft.com/office/drawing/2014/main" xmlns="" val="3003729645"/>
                    </a:ext>
                  </a:extLst>
                </a:gridCol>
                <a:gridCol w="1092183">
                  <a:extLst>
                    <a:ext uri="{9D8B030D-6E8A-4147-A177-3AD203B41FA5}">
                      <a16:colId xmlns:a16="http://schemas.microsoft.com/office/drawing/2014/main" xmlns="" val="514615509"/>
                    </a:ext>
                  </a:extLst>
                </a:gridCol>
                <a:gridCol w="1235043">
                  <a:extLst>
                    <a:ext uri="{9D8B030D-6E8A-4147-A177-3AD203B41FA5}">
                      <a16:colId xmlns:a16="http://schemas.microsoft.com/office/drawing/2014/main" xmlns="" val="2352840112"/>
                    </a:ext>
                  </a:extLst>
                </a:gridCol>
              </a:tblGrid>
              <a:tr h="3479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Ain Allouane et Bouyahyi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Gaz de Ville localité Ain Allouane et Bouyahyi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159 504,05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89095636"/>
                  </a:ext>
                </a:extLst>
              </a:tr>
              <a:tr h="5621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El MAHSAR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Rénovation Réseau de distribution AEP de la source AGHBALOU  au  réservoir   El MAHSAR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17.2015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11259528"/>
                  </a:ext>
                </a:extLst>
              </a:tr>
              <a:tr h="5621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GUENTOUR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et Renforcement Réseau AEP localité GUENTOUR sur 220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3955290"/>
                  </a:ext>
                </a:extLst>
              </a:tr>
              <a:tr h="5621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IGHIL IZOUGAGHENE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et Renforcement Réseau AEP vers Réservoir IGHIL IZOUGAGHENE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19.2015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43621014"/>
                  </a:ext>
                </a:extLst>
              </a:tr>
              <a:tr h="5621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M'ZABEL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Branchement et Réfection réseau AEP village M'ZABEL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30448513"/>
                  </a:ext>
                </a:extLst>
              </a:tr>
              <a:tr h="4743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Renforcement conduite AEP localité TIKBOUCHT                 sur 100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21.2015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100 000,00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2137392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505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506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506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</a:t>
                      </a:r>
                      <a:r>
                        <a:rPr lang="fr-FR" sz="1200" dirty="0" err="1" smtClean="0"/>
                        <a:t>finacement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03613"/>
          <a:ext cx="11544301" cy="3095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4033136902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3637367986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3280834009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685051125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1574340521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3911218549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1717717066"/>
                    </a:ext>
                  </a:extLst>
                </a:gridCol>
              </a:tblGrid>
              <a:tr h="4662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cité ABDOU-Haizer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d'Aménagement cité ABDOU-Haizer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94299752"/>
                  </a:ext>
                </a:extLst>
              </a:tr>
              <a:tr h="5005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Antenne administratif TKBOUCHT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numérissation de l'état Civil antenne administratif TKBOUCHT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30/2015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197 964,00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38568882"/>
                  </a:ext>
                </a:extLst>
              </a:tr>
              <a:tr h="4801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TIFTICINE et TAZEMOURTH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AEP-TIFTICINE et TAZEMOURTH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1 329 786,90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6170964"/>
                  </a:ext>
                </a:extLst>
              </a:tr>
              <a:tr h="3549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VSA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éclairage public au VSA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52390927"/>
                  </a:ext>
                </a:extLst>
              </a:tr>
              <a:tr h="6469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Ecole KERDJOUDJ HAMDACHE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(02) deux classes extansible école KERDJOUDJ HAMDACHE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48323027"/>
                  </a:ext>
                </a:extLst>
              </a:tr>
              <a:tr h="64694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Ecole TERDJEMANE LAKHDAR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classe extansible école TERDJEMANE LAKHDAR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500 000,00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06953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608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608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608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44888"/>
          <a:ext cx="11544301" cy="3039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943828152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3380932570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4047425245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594415148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2975066073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745596096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4091897736"/>
                    </a:ext>
                  </a:extLst>
                </a:gridCol>
              </a:tblGrid>
              <a:tr h="40325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 centre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Etude, réalisation et renforcement AEP-Haizer centre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180 000,00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50510699"/>
                  </a:ext>
                </a:extLst>
              </a:tr>
              <a:tr h="5863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Ecoles KERDJOUDJ HAMDACHE et TERDJEMANE LAKHDAR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pour les deuxs salles de classes ecoles KERDJOUDJ HAMDACHE et TERDJEMANE LAKHDAR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08.2016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160 000,00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2155313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Bureaux C.N.I, Cartes Grises et Passeport (1er T)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09.2016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235 036,31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46237452"/>
                  </a:ext>
                </a:extLst>
              </a:tr>
              <a:tr h="5863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des locaux Administratif du Siège de la Commune pour CNI, Cartes Grises et Passeport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292 500,00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3301144"/>
                  </a:ext>
                </a:extLst>
              </a:tr>
              <a:tr h="5863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AIN ALLOUANE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Dallage de la cour et réalistion d'un Mûr de clôture pour la stèle AIN ALLOUANE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758438"/>
                  </a:ext>
                </a:extLst>
              </a:tr>
              <a:tr h="4133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TIFTICINE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Fossé bétonnée à TIFTICINE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812 989,58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15381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710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710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710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44888"/>
          <a:ext cx="11544301" cy="2993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3535703682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2020481048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3072632795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999367929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1687176355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1407533260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2733779280"/>
                    </a:ext>
                  </a:extLst>
                </a:gridCol>
              </a:tblGrid>
              <a:tr h="365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SELIM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Cimetière Chauhadas village SELIM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75 000,00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86457585"/>
                  </a:ext>
                </a:extLst>
              </a:tr>
              <a:tr h="47208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Laach Oufalkou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fossés bétonné localité Laach Oufalkou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67595601"/>
                  </a:ext>
                </a:extLst>
              </a:tr>
              <a:tr h="34324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école Touat Hamouche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naturel école Touat Hamouche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180 000,00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24826084"/>
                  </a:ext>
                </a:extLst>
              </a:tr>
              <a:tr h="6864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école Kerdjoudj Hamdache et Terdjemane Lakhdar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naturel pour (02) deux classes école Kerdjoudj Hamdache et Terdjemane Lakhdar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150 000,00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8324442"/>
                  </a:ext>
                </a:extLst>
              </a:tr>
              <a:tr h="6864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Ighil Iguelzene Tikboucht et ighil Maamer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recfection éclairage public y compris le 5èm fils Ighil Iguelzene Tikboucht et ighil Maamer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1 000 000,00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56032053"/>
                  </a:ext>
                </a:extLst>
              </a:tr>
              <a:tr h="43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structure Communale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naturel d'une structure Communale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200 000,00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96332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813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813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813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62350"/>
          <a:ext cx="11544301" cy="3189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723984464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452039753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548084831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278365269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954749792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2968095388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786066124"/>
                    </a:ext>
                  </a:extLst>
                </a:gridCol>
              </a:tblGrid>
              <a:tr h="520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Panneau d'orientation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29.2016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297 470,10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9481009"/>
                  </a:ext>
                </a:extLst>
              </a:tr>
              <a:tr h="72159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Bureau pour délivrance de passeport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30.2016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3 432 195,00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3750425"/>
                  </a:ext>
                </a:extLst>
              </a:tr>
              <a:tr h="55825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 Bureaux Etat Civil ( Service Passeport) APC de 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31.2016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578 705,40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81892152"/>
                  </a:ext>
                </a:extLst>
              </a:tr>
              <a:tr h="52000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Forage Bastos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Forage Bastos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874 066,48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66337659"/>
                  </a:ext>
                </a:extLst>
              </a:tr>
              <a:tr h="42282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famille HABI et DABOUZ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AEP famille HABI et DABOUZ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350 000,00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0843155"/>
                  </a:ext>
                </a:extLst>
              </a:tr>
              <a:tr h="446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Panneau de signalisation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101 619,88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97976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915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4915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4915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95688"/>
          <a:ext cx="11544301" cy="2973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145551635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4194855752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2596460348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104830651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1536555809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170503371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2176365398"/>
                    </a:ext>
                  </a:extLst>
                </a:gridCol>
              </a:tblGrid>
              <a:tr h="40941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SELIM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réseau AEP - localité SELIM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10 000 000,00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43056727"/>
                  </a:ext>
                </a:extLst>
              </a:tr>
              <a:tr h="68041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T.N'Seksou et El Mahçar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adduction AEP localités  T.N'Seksou et El Mahçar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6 900 000,00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70627478"/>
                  </a:ext>
                </a:extLst>
              </a:tr>
              <a:tr h="46790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El Mahçar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réseau de distribution AEP localité El Mahçar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48-2016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1 030 000,00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93758448"/>
                  </a:ext>
                </a:extLst>
              </a:tr>
              <a:tr h="45718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Bacs à ordures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49-2016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3232854"/>
                  </a:ext>
                </a:extLst>
              </a:tr>
              <a:tr h="46790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des nids poule et pose de ralentisseur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50-2016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1 400 000,00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2156140"/>
                  </a:ext>
                </a:extLst>
              </a:tr>
              <a:tr h="49032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 Ighoraf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piste à Ighoraf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51-2016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1 700 000,00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670448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017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018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018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517900"/>
          <a:ext cx="11544301" cy="3081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2534236844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218447214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698120144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4228339339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3080112490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2964859161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1403459550"/>
                    </a:ext>
                  </a:extLst>
                </a:gridCol>
              </a:tblGrid>
              <a:tr h="4283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Entretien réseau éclairage public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84565882"/>
                  </a:ext>
                </a:extLst>
              </a:tr>
              <a:tr h="65275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PARC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d'entretien du Parc roulant Communal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53-2016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1 700 000,00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56165555"/>
                  </a:ext>
                </a:extLst>
              </a:tr>
              <a:tr h="4283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PARC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poste à souder et groupe électrogène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54-2016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550 000,00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05332718"/>
                  </a:ext>
                </a:extLst>
              </a:tr>
              <a:tr h="65275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et contrôle technique des travaux de route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435 825,00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87813865"/>
                  </a:ext>
                </a:extLst>
              </a:tr>
              <a:tr h="448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Installation d'une potence de Bienvenue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56-2016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700 000,00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56199464"/>
                  </a:ext>
                </a:extLst>
              </a:tr>
              <a:tr h="47039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caissons pour ordures ménagères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57-2016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1 000 000,00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49784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2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09963"/>
          <a:ext cx="11800371" cy="282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803">
                  <a:extLst>
                    <a:ext uri="{9D8B030D-6E8A-4147-A177-3AD203B41FA5}">
                      <a16:colId xmlns:a16="http://schemas.microsoft.com/office/drawing/2014/main" xmlns="" val="3125372125"/>
                    </a:ext>
                  </a:extLst>
                </a:gridCol>
                <a:gridCol w="403991">
                  <a:extLst>
                    <a:ext uri="{9D8B030D-6E8A-4147-A177-3AD203B41FA5}">
                      <a16:colId xmlns:a16="http://schemas.microsoft.com/office/drawing/2014/main" xmlns="" val="3895981491"/>
                    </a:ext>
                  </a:extLst>
                </a:gridCol>
                <a:gridCol w="292412">
                  <a:extLst>
                    <a:ext uri="{9D8B030D-6E8A-4147-A177-3AD203B41FA5}">
                      <a16:colId xmlns:a16="http://schemas.microsoft.com/office/drawing/2014/main" xmlns="" val="2812980537"/>
                    </a:ext>
                  </a:extLst>
                </a:gridCol>
                <a:gridCol w="538654">
                  <a:extLst>
                    <a:ext uri="{9D8B030D-6E8A-4147-A177-3AD203B41FA5}">
                      <a16:colId xmlns:a16="http://schemas.microsoft.com/office/drawing/2014/main" xmlns="" val="1617790681"/>
                    </a:ext>
                  </a:extLst>
                </a:gridCol>
                <a:gridCol w="2862561">
                  <a:extLst>
                    <a:ext uri="{9D8B030D-6E8A-4147-A177-3AD203B41FA5}">
                      <a16:colId xmlns:a16="http://schemas.microsoft.com/office/drawing/2014/main" xmlns="" val="3116447585"/>
                    </a:ext>
                  </a:extLst>
                </a:gridCol>
                <a:gridCol w="1096546">
                  <a:extLst>
                    <a:ext uri="{9D8B030D-6E8A-4147-A177-3AD203B41FA5}">
                      <a16:colId xmlns:a16="http://schemas.microsoft.com/office/drawing/2014/main" xmlns="" val="77811410"/>
                    </a:ext>
                  </a:extLst>
                </a:gridCol>
                <a:gridCol w="1077308">
                  <a:extLst>
                    <a:ext uri="{9D8B030D-6E8A-4147-A177-3AD203B41FA5}">
                      <a16:colId xmlns:a16="http://schemas.microsoft.com/office/drawing/2014/main" xmlns="" val="3657232994"/>
                    </a:ext>
                  </a:extLst>
                </a:gridCol>
                <a:gridCol w="1061918">
                  <a:extLst>
                    <a:ext uri="{9D8B030D-6E8A-4147-A177-3AD203B41FA5}">
                      <a16:colId xmlns:a16="http://schemas.microsoft.com/office/drawing/2014/main" xmlns="" val="3026158956"/>
                    </a:ext>
                  </a:extLst>
                </a:gridCol>
                <a:gridCol w="1061918">
                  <a:extLst>
                    <a:ext uri="{9D8B030D-6E8A-4147-A177-3AD203B41FA5}">
                      <a16:colId xmlns:a16="http://schemas.microsoft.com/office/drawing/2014/main" xmlns="" val="1975703389"/>
                    </a:ext>
                  </a:extLst>
                </a:gridCol>
                <a:gridCol w="1061918">
                  <a:extLst>
                    <a:ext uri="{9D8B030D-6E8A-4147-A177-3AD203B41FA5}">
                      <a16:colId xmlns:a16="http://schemas.microsoft.com/office/drawing/2014/main" xmlns="" val="4164146275"/>
                    </a:ext>
                  </a:extLst>
                </a:gridCol>
                <a:gridCol w="496331">
                  <a:extLst>
                    <a:ext uri="{9D8B030D-6E8A-4147-A177-3AD203B41FA5}">
                      <a16:colId xmlns:a16="http://schemas.microsoft.com/office/drawing/2014/main" xmlns="" val="843974519"/>
                    </a:ext>
                  </a:extLst>
                </a:gridCol>
                <a:gridCol w="615604">
                  <a:extLst>
                    <a:ext uri="{9D8B030D-6E8A-4147-A177-3AD203B41FA5}">
                      <a16:colId xmlns:a16="http://schemas.microsoft.com/office/drawing/2014/main" xmlns="" val="380653248"/>
                    </a:ext>
                  </a:extLst>
                </a:gridCol>
                <a:gridCol w="923407">
                  <a:extLst>
                    <a:ext uri="{9D8B030D-6E8A-4147-A177-3AD203B41FA5}">
                      <a16:colId xmlns:a16="http://schemas.microsoft.com/office/drawing/2014/main" xmlns="" val="3718772611"/>
                    </a:ext>
                  </a:extLst>
                </a:gridCol>
              </a:tblGrid>
              <a:tr h="622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9523</a:t>
                      </a:r>
                      <a:endParaRPr lang="fr-FR" sz="1200" b="1" i="0" u="none" strike="noStrike" dirty="0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280</a:t>
                      </a:r>
                      <a:endParaRPr lang="fr-FR" sz="1200" b="1" i="0" u="none" strike="noStrike" dirty="0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Raccordement en Gaz de ville Ecole primaire SID ALI AHMED -SLIM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1 778 733,80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1 446 588,00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332 145,80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81,33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39102076"/>
                  </a:ext>
                </a:extLst>
              </a:tr>
              <a:tr h="622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40.2014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Revêtement route reliant chemin Communale  T.N'Seksou -Tajmaith sur 430 ML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1 360 000,00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1 360 000,00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l'arrêt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79883224"/>
                  </a:ext>
                </a:extLst>
              </a:tr>
              <a:tr h="622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Revêtement route reliant chemin Communale  </a:t>
                      </a:r>
                      <a:r>
                        <a:rPr lang="fr-FR" sz="1200" u="none" strike="noStrike" dirty="0" err="1">
                          <a:effectLst/>
                        </a:rPr>
                        <a:t>Laach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Oufalkou</a:t>
                      </a:r>
                      <a:r>
                        <a:rPr lang="fr-FR" sz="1200" u="none" strike="noStrike" dirty="0">
                          <a:effectLst/>
                        </a:rPr>
                        <a:t> -Hameau AMBER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1 900 000,00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1 453 140,00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446 860,00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 76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78181192"/>
                  </a:ext>
                </a:extLst>
              </a:tr>
              <a:tr h="4008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d'une piste  Famille TERDJEMANE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3 500 000,00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2 549 079,00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950 921,00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 73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22018020"/>
                  </a:ext>
                </a:extLst>
              </a:tr>
              <a:tr h="5556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d'Abri-Bus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720 000,00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720 000,00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 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524228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120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120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487738"/>
          <a:ext cx="11544301" cy="305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3750284827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4025177441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991986447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227485342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881648452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3298138036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474370249"/>
                    </a:ext>
                  </a:extLst>
                </a:gridCol>
              </a:tblGrid>
              <a:tr h="46605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panneaux de signalisation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58-2016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500 000,00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71914125"/>
                  </a:ext>
                </a:extLst>
              </a:tr>
              <a:tr h="39857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APC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de Climatiseurs pour Siège de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59-2016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B 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347 549,33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0815682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Tikboucht et Tiksra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Réalisation éclairage public au village Tikboucht et Tiksra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  500 000,00       </a:t>
                      </a:r>
                      <a:endParaRPr lang="fr-FR" sz="1200" b="1" i="0" u="none" strike="noStrike">
                        <a:solidFill>
                          <a:srgbClr val="3399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439838297"/>
                  </a:ext>
                </a:extLst>
              </a:tr>
              <a:tr h="242924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Ighil Izougaghene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Réalisation d'une Route au village Ighil Izougaghene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20.2011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2 500 000,00</a:t>
                      </a:r>
                      <a:endParaRPr lang="fr-FR" sz="1200" b="1" i="0" u="none" strike="noStrike">
                        <a:solidFill>
                          <a:srgbClr val="3399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26942658"/>
                  </a:ext>
                </a:extLst>
              </a:tr>
              <a:tr h="971697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Izemourene, Laach Oufalkou, Tikboucht, Tighilt M'Telguith et compris déplacement poteau éléctrique au groupe  d'abitant  DABOUZ DJAMEL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Réalisation Eclairage des localités Izemourene, Laach Oufalkou, Tikboucht, Tighilt M'Telguith et compris déplacement poteau éléctrique au groupe  d'abitant  DABOUZ DJAMEL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13.2012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1 000 000,00</a:t>
                      </a:r>
                      <a:endParaRPr lang="fr-FR" sz="1200" b="1" i="0" u="none" strike="noStrike">
                        <a:solidFill>
                          <a:srgbClr val="3399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56956746"/>
                  </a:ext>
                </a:extLst>
              </a:tr>
              <a:tr h="485849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Tanagouth et Izemourene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Aménagement Cimetière de Chouhadas à Tanagouth et Izemourene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14.2012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1 000 000,00</a:t>
                      </a:r>
                      <a:endParaRPr lang="fr-FR" sz="1200" b="1" i="0" u="none" strike="noStrike" dirty="0">
                        <a:solidFill>
                          <a:srgbClr val="3399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466543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222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222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222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900" y="3495675"/>
          <a:ext cx="11544301" cy="3118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3878869855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2655863526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1783336084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1559307797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2747955434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4144949632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101472142"/>
                    </a:ext>
                  </a:extLst>
                </a:gridCol>
              </a:tblGrid>
              <a:tr h="61015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(Amzal Ali  et Touat Hamouche)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u="none" strike="noStrike">
                          <a:effectLst/>
                        </a:rPr>
                        <a:t>Réalisation des Baches à eaux au niveau des écoles  primaire (Amzal Ali  et Touat Hamouche)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15.2012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FR" sz="1200" u="none" strike="noStrike">
                          <a:effectLst/>
                        </a:rPr>
                        <a:t>   1 800 000,00       </a:t>
                      </a:r>
                      <a:endParaRPr lang="fr-FR" sz="1200" b="1" i="0" u="none" strike="noStrike">
                        <a:solidFill>
                          <a:srgbClr val="3399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12299973"/>
                  </a:ext>
                </a:extLst>
              </a:tr>
              <a:tr h="61015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AGUACHE  AMAR-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et Aménagement Ecole primaire AGUACHE  AMAR- Tikboucht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22/2013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777 348,00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48327589"/>
                  </a:ext>
                </a:extLst>
              </a:tr>
              <a:tr h="33897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PARC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d'un camion empliroll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7 800 000,00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23909590"/>
                  </a:ext>
                </a:extLst>
              </a:tr>
              <a:tr h="33897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TANAGOUT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du chemin de TANAGOUT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42-2015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2 000 000,00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965021"/>
                  </a:ext>
                </a:extLst>
              </a:tr>
              <a:tr h="61015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Haizer centre, Izemourene et Tanagouth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cimetière chouhadas Haizer centre, Izemourene et Tanagouth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48-2015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201 986,73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28309831"/>
                  </a:ext>
                </a:extLst>
              </a:tr>
              <a:tr h="610156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TIKBOUCHT localité MOUSSLI sur 320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piste reliant C.C TIKBOUCHT localité MOUSSLI sur 320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1 830 000,00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218539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325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325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325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75050"/>
          <a:ext cx="11544301" cy="1804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989476376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764231780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428613852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899790446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88758613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3284146657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130758652"/>
                    </a:ext>
                  </a:extLst>
                </a:gridCol>
              </a:tblGrid>
              <a:tr h="70617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  EL-MAHSAR  localité HADDAD sur 120 ML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piste reliant C.C  EL-MAHSAR  localité HADDAD sur 120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705 262,00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81043674"/>
                  </a:ext>
                </a:extLst>
              </a:tr>
              <a:tr h="3923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éclairage public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351 996,41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37924713"/>
                  </a:ext>
                </a:extLst>
              </a:tr>
              <a:tr h="70617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l'école primaire SID ALI  AHMED à SLIM  lot: Fosse Septique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de l'école primaire SID ALI  AHMED à SLIM  lot: Fosse Septique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325 800,00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96971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427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427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427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2900" y="2925763"/>
          <a:ext cx="115443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8">
                  <a:extLst>
                    <a:ext uri="{9D8B030D-6E8A-4147-A177-3AD203B41FA5}">
                      <a16:colId xmlns:a16="http://schemas.microsoft.com/office/drawing/2014/main" xmlns="" val="3538748710"/>
                    </a:ext>
                  </a:extLst>
                </a:gridCol>
                <a:gridCol w="3742291">
                  <a:extLst>
                    <a:ext uri="{9D8B030D-6E8A-4147-A177-3AD203B41FA5}">
                      <a16:colId xmlns:a16="http://schemas.microsoft.com/office/drawing/2014/main" xmlns="" val="2329026384"/>
                    </a:ext>
                  </a:extLst>
                </a:gridCol>
                <a:gridCol w="3875945">
                  <a:extLst>
                    <a:ext uri="{9D8B030D-6E8A-4147-A177-3AD203B41FA5}">
                      <a16:colId xmlns:a16="http://schemas.microsoft.com/office/drawing/2014/main" xmlns="" val="1398814440"/>
                    </a:ext>
                  </a:extLst>
                </a:gridCol>
                <a:gridCol w="1069226">
                  <a:extLst>
                    <a:ext uri="{9D8B030D-6E8A-4147-A177-3AD203B41FA5}">
                      <a16:colId xmlns:a16="http://schemas.microsoft.com/office/drawing/2014/main" xmlns="" val="3076606469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xmlns="" val="147847948"/>
                    </a:ext>
                  </a:extLst>
                </a:gridCol>
                <a:gridCol w="1261352">
                  <a:extLst>
                    <a:ext uri="{9D8B030D-6E8A-4147-A177-3AD203B41FA5}">
                      <a16:colId xmlns:a16="http://schemas.microsoft.com/office/drawing/2014/main" xmlns="" val="2875679791"/>
                    </a:ext>
                  </a:extLst>
                </a:gridCol>
              </a:tblGrid>
              <a:tr h="3868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Ord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Village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Source de financement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</a:t>
                      </a:r>
                      <a:r>
                        <a:rPr lang="fr-FR" sz="1200" dirty="0" err="1" smtClean="0"/>
                        <a:t>apres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réévaluation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973426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0000"/>
                </a:solidFill>
                <a:latin typeface="+mn-lt"/>
              </a:rPr>
              <a:t> Programme de développement de la commune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</a:rPr>
              <a:t>Haizer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 2012 - 2017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42900" y="3575050"/>
          <a:ext cx="11544301" cy="1804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117">
                  <a:extLst>
                    <a:ext uri="{9D8B030D-6E8A-4147-A177-3AD203B41FA5}">
                      <a16:colId xmlns:a16="http://schemas.microsoft.com/office/drawing/2014/main" xmlns="" val="989476376"/>
                    </a:ext>
                  </a:extLst>
                </a:gridCol>
                <a:gridCol w="3711605">
                  <a:extLst>
                    <a:ext uri="{9D8B030D-6E8A-4147-A177-3AD203B41FA5}">
                      <a16:colId xmlns:a16="http://schemas.microsoft.com/office/drawing/2014/main" xmlns="" val="764231780"/>
                    </a:ext>
                  </a:extLst>
                </a:gridCol>
                <a:gridCol w="64544">
                  <a:extLst>
                    <a:ext uri="{9D8B030D-6E8A-4147-A177-3AD203B41FA5}">
                      <a16:colId xmlns:a16="http://schemas.microsoft.com/office/drawing/2014/main" xmlns="" val="428613852"/>
                    </a:ext>
                  </a:extLst>
                </a:gridCol>
                <a:gridCol w="3844982">
                  <a:extLst>
                    <a:ext uri="{9D8B030D-6E8A-4147-A177-3AD203B41FA5}">
                      <a16:colId xmlns:a16="http://schemas.microsoft.com/office/drawing/2014/main" xmlns="" val="3899790446"/>
                    </a:ext>
                  </a:extLst>
                </a:gridCol>
                <a:gridCol w="1085426">
                  <a:extLst>
                    <a:ext uri="{9D8B030D-6E8A-4147-A177-3AD203B41FA5}">
                      <a16:colId xmlns:a16="http://schemas.microsoft.com/office/drawing/2014/main" xmlns="" val="88758613"/>
                    </a:ext>
                  </a:extLst>
                </a:gridCol>
                <a:gridCol w="1090025">
                  <a:extLst>
                    <a:ext uri="{9D8B030D-6E8A-4147-A177-3AD203B41FA5}">
                      <a16:colId xmlns:a16="http://schemas.microsoft.com/office/drawing/2014/main" xmlns="" val="3284146657"/>
                    </a:ext>
                  </a:extLst>
                </a:gridCol>
                <a:gridCol w="1232602">
                  <a:extLst>
                    <a:ext uri="{9D8B030D-6E8A-4147-A177-3AD203B41FA5}">
                      <a16:colId xmlns:a16="http://schemas.microsoft.com/office/drawing/2014/main" xmlns="" val="3130758652"/>
                    </a:ext>
                  </a:extLst>
                </a:gridCol>
              </a:tblGrid>
              <a:tr h="70617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  EL-MAHSAR  localité HADDAD sur 120 ML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piste reliant C.C  EL-MAHSAR  localité HADDAD sur 120 ML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705 262,00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81043674"/>
                  </a:ext>
                </a:extLst>
              </a:tr>
              <a:tr h="39232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éclairage public à travers la Commune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351 996,41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37924713"/>
                  </a:ext>
                </a:extLst>
              </a:tr>
              <a:tr h="70617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>
                          <a:effectLst/>
                        </a:rPr>
                        <a:t> l'école primaire SID ALI  AHMED à SLIM  lot: Fosse Septique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de l'école primaire SID ALI  AHMED à SLIM  lot: Fosse Septique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200" u="none" strike="noStrike">
                          <a:effectLst/>
                        </a:rPr>
                        <a:t>B W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325 800,00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969712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632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632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632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BUDGET  DE  WILAYA  - ANNEE  2016</a:t>
            </a:r>
            <a:endParaRPr lang="fr-FR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47650" y="3663950"/>
          <a:ext cx="11704321" cy="2904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999">
                  <a:extLst>
                    <a:ext uri="{9D8B030D-6E8A-4147-A177-3AD203B41FA5}">
                      <a16:colId xmlns:a16="http://schemas.microsoft.com/office/drawing/2014/main" xmlns="" val="670362915"/>
                    </a:ext>
                  </a:extLst>
                </a:gridCol>
                <a:gridCol w="381248">
                  <a:extLst>
                    <a:ext uri="{9D8B030D-6E8A-4147-A177-3AD203B41FA5}">
                      <a16:colId xmlns:a16="http://schemas.microsoft.com/office/drawing/2014/main" xmlns="" val="1244425103"/>
                    </a:ext>
                  </a:extLst>
                </a:gridCol>
                <a:gridCol w="335498">
                  <a:extLst>
                    <a:ext uri="{9D8B030D-6E8A-4147-A177-3AD203B41FA5}">
                      <a16:colId xmlns:a16="http://schemas.microsoft.com/office/drawing/2014/main" xmlns="" val="1815485040"/>
                    </a:ext>
                  </a:extLst>
                </a:gridCol>
                <a:gridCol w="564247">
                  <a:extLst>
                    <a:ext uri="{9D8B030D-6E8A-4147-A177-3AD203B41FA5}">
                      <a16:colId xmlns:a16="http://schemas.microsoft.com/office/drawing/2014/main" xmlns="" val="2615056260"/>
                    </a:ext>
                  </a:extLst>
                </a:gridCol>
                <a:gridCol w="2729737">
                  <a:extLst>
                    <a:ext uri="{9D8B030D-6E8A-4147-A177-3AD203B41FA5}">
                      <a16:colId xmlns:a16="http://schemas.microsoft.com/office/drawing/2014/main" xmlns="" val="1810497686"/>
                    </a:ext>
                  </a:extLst>
                </a:gridCol>
                <a:gridCol w="1052245">
                  <a:extLst>
                    <a:ext uri="{9D8B030D-6E8A-4147-A177-3AD203B41FA5}">
                      <a16:colId xmlns:a16="http://schemas.microsoft.com/office/drawing/2014/main" xmlns="" val="2007092016"/>
                    </a:ext>
                  </a:extLst>
                </a:gridCol>
                <a:gridCol w="1082745">
                  <a:extLst>
                    <a:ext uri="{9D8B030D-6E8A-4147-A177-3AD203B41FA5}">
                      <a16:colId xmlns:a16="http://schemas.microsoft.com/office/drawing/2014/main" xmlns="" val="2739467230"/>
                    </a:ext>
                  </a:extLst>
                </a:gridCol>
                <a:gridCol w="1128495">
                  <a:extLst>
                    <a:ext uri="{9D8B030D-6E8A-4147-A177-3AD203B41FA5}">
                      <a16:colId xmlns:a16="http://schemas.microsoft.com/office/drawing/2014/main" xmlns="" val="1619944659"/>
                    </a:ext>
                  </a:extLst>
                </a:gridCol>
                <a:gridCol w="1052245">
                  <a:extLst>
                    <a:ext uri="{9D8B030D-6E8A-4147-A177-3AD203B41FA5}">
                      <a16:colId xmlns:a16="http://schemas.microsoft.com/office/drawing/2014/main" xmlns="" val="2134663720"/>
                    </a:ext>
                  </a:extLst>
                </a:gridCol>
                <a:gridCol w="1132307">
                  <a:extLst>
                    <a:ext uri="{9D8B030D-6E8A-4147-A177-3AD203B41FA5}">
                      <a16:colId xmlns:a16="http://schemas.microsoft.com/office/drawing/2014/main" xmlns="" val="1986714118"/>
                    </a:ext>
                  </a:extLst>
                </a:gridCol>
                <a:gridCol w="503248">
                  <a:extLst>
                    <a:ext uri="{9D8B030D-6E8A-4147-A177-3AD203B41FA5}">
                      <a16:colId xmlns:a16="http://schemas.microsoft.com/office/drawing/2014/main" xmlns="" val="4153435217"/>
                    </a:ext>
                  </a:extLst>
                </a:gridCol>
                <a:gridCol w="579498">
                  <a:extLst>
                    <a:ext uri="{9D8B030D-6E8A-4147-A177-3AD203B41FA5}">
                      <a16:colId xmlns:a16="http://schemas.microsoft.com/office/drawing/2014/main" xmlns="" val="4202441568"/>
                    </a:ext>
                  </a:extLst>
                </a:gridCol>
                <a:gridCol w="857809">
                  <a:extLst>
                    <a:ext uri="{9D8B030D-6E8A-4147-A177-3AD203B41FA5}">
                      <a16:colId xmlns:a16="http://schemas.microsoft.com/office/drawing/2014/main" xmlns="" val="2130528964"/>
                    </a:ext>
                  </a:extLst>
                </a:gridCol>
              </a:tblGrid>
              <a:tr h="58000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9549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15.2006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de cimetière (2T).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176,50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176,50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3144844"/>
                  </a:ext>
                </a:extLst>
              </a:tr>
              <a:tr h="7385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242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26.2008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d’une ambulance pour secteur sanitaire.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2 857,14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2 857,14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270601"/>
                  </a:ext>
                </a:extLst>
              </a:tr>
              <a:tr h="7927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9549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28.2009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d’une stèle commémorative à IZEMOURENE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14 356,00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14 356,00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3528162"/>
                  </a:ext>
                </a:extLst>
              </a:tr>
              <a:tr h="79272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63.2014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et Aménagement Ecole primaire AGUACHE  AMAR- Tikboucht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777 348,00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777 348,00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100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886969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734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734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734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BUDGET  DE  WILAYA  - ANNEE  2016</a:t>
            </a:r>
            <a:endParaRPr lang="fr-FR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73463"/>
          <a:ext cx="11704320" cy="2993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999">
                  <a:extLst>
                    <a:ext uri="{9D8B030D-6E8A-4147-A177-3AD203B41FA5}">
                      <a16:colId xmlns:a16="http://schemas.microsoft.com/office/drawing/2014/main" xmlns="" val="2868693377"/>
                    </a:ext>
                  </a:extLst>
                </a:gridCol>
                <a:gridCol w="381248">
                  <a:extLst>
                    <a:ext uri="{9D8B030D-6E8A-4147-A177-3AD203B41FA5}">
                      <a16:colId xmlns:a16="http://schemas.microsoft.com/office/drawing/2014/main" xmlns="" val="463943767"/>
                    </a:ext>
                  </a:extLst>
                </a:gridCol>
                <a:gridCol w="335498">
                  <a:extLst>
                    <a:ext uri="{9D8B030D-6E8A-4147-A177-3AD203B41FA5}">
                      <a16:colId xmlns:a16="http://schemas.microsoft.com/office/drawing/2014/main" xmlns="" val="628387713"/>
                    </a:ext>
                  </a:extLst>
                </a:gridCol>
                <a:gridCol w="564247">
                  <a:extLst>
                    <a:ext uri="{9D8B030D-6E8A-4147-A177-3AD203B41FA5}">
                      <a16:colId xmlns:a16="http://schemas.microsoft.com/office/drawing/2014/main" xmlns="" val="3222571634"/>
                    </a:ext>
                  </a:extLst>
                </a:gridCol>
                <a:gridCol w="2729737">
                  <a:extLst>
                    <a:ext uri="{9D8B030D-6E8A-4147-A177-3AD203B41FA5}">
                      <a16:colId xmlns:a16="http://schemas.microsoft.com/office/drawing/2014/main" xmlns="" val="531767329"/>
                    </a:ext>
                  </a:extLst>
                </a:gridCol>
                <a:gridCol w="1052245">
                  <a:extLst>
                    <a:ext uri="{9D8B030D-6E8A-4147-A177-3AD203B41FA5}">
                      <a16:colId xmlns:a16="http://schemas.microsoft.com/office/drawing/2014/main" xmlns="" val="846204381"/>
                    </a:ext>
                  </a:extLst>
                </a:gridCol>
                <a:gridCol w="1082745">
                  <a:extLst>
                    <a:ext uri="{9D8B030D-6E8A-4147-A177-3AD203B41FA5}">
                      <a16:colId xmlns:a16="http://schemas.microsoft.com/office/drawing/2014/main" xmlns="" val="4069077432"/>
                    </a:ext>
                  </a:extLst>
                </a:gridCol>
                <a:gridCol w="1128495">
                  <a:extLst>
                    <a:ext uri="{9D8B030D-6E8A-4147-A177-3AD203B41FA5}">
                      <a16:colId xmlns:a16="http://schemas.microsoft.com/office/drawing/2014/main" xmlns="" val="3195960322"/>
                    </a:ext>
                  </a:extLst>
                </a:gridCol>
                <a:gridCol w="1052245">
                  <a:extLst>
                    <a:ext uri="{9D8B030D-6E8A-4147-A177-3AD203B41FA5}">
                      <a16:colId xmlns:a16="http://schemas.microsoft.com/office/drawing/2014/main" xmlns="" val="1849642263"/>
                    </a:ext>
                  </a:extLst>
                </a:gridCol>
                <a:gridCol w="1132307">
                  <a:extLst>
                    <a:ext uri="{9D8B030D-6E8A-4147-A177-3AD203B41FA5}">
                      <a16:colId xmlns:a16="http://schemas.microsoft.com/office/drawing/2014/main" xmlns="" val="849800422"/>
                    </a:ext>
                  </a:extLst>
                </a:gridCol>
                <a:gridCol w="503248">
                  <a:extLst>
                    <a:ext uri="{9D8B030D-6E8A-4147-A177-3AD203B41FA5}">
                      <a16:colId xmlns:a16="http://schemas.microsoft.com/office/drawing/2014/main" xmlns="" val="1860634639"/>
                    </a:ext>
                  </a:extLst>
                </a:gridCol>
                <a:gridCol w="579497">
                  <a:extLst>
                    <a:ext uri="{9D8B030D-6E8A-4147-A177-3AD203B41FA5}">
                      <a16:colId xmlns:a16="http://schemas.microsoft.com/office/drawing/2014/main" xmlns="" val="2950348926"/>
                    </a:ext>
                  </a:extLst>
                </a:gridCol>
                <a:gridCol w="857809">
                  <a:extLst>
                    <a:ext uri="{9D8B030D-6E8A-4147-A177-3AD203B41FA5}">
                      <a16:colId xmlns:a16="http://schemas.microsoft.com/office/drawing/2014/main" xmlns="" val="2070559927"/>
                    </a:ext>
                  </a:extLst>
                </a:gridCol>
              </a:tblGrid>
              <a:tr h="4380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2422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42-2015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d'un camion empliroll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7 800 000,00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7 800 000,00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89302065"/>
                  </a:ext>
                </a:extLst>
              </a:tr>
              <a:tr h="4380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48-2015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Réfection du chemin de TANAGOUT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2 000 000,00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2 000 000,00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16178747"/>
                  </a:ext>
                </a:extLst>
              </a:tr>
              <a:tr h="4380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9549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Aménagement cimetière chouhadas Haizer centre, Izemourene et Tanagouth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201 986,73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201 591,00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201 591,00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395,73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99,80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45178728"/>
                  </a:ext>
                </a:extLst>
              </a:tr>
              <a:tr h="4380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piste reliant C.C TIKBOUCHT localité MOUSSLI sur 320 ML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1 830 000,00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1 830 000,00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21697445"/>
                  </a:ext>
                </a:extLst>
              </a:tr>
              <a:tr h="4380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piste reliant C.C  EL-MAHSAR  localité HADDAD sur 120 ML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705 262,00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705 262,00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78999646"/>
                  </a:ext>
                </a:extLst>
              </a:tr>
              <a:tr h="3204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éclairage public à travers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351 996,41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351 996,41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à Réceptionner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87999532"/>
                  </a:ext>
                </a:extLst>
              </a:tr>
              <a:tr h="4380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de l'école primaire SID ALI  AHMED à SLIM  lot: Fosse Septique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325 800,00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269 100,00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269 100,00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56 700,00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82,60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à Réceptionner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40157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837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837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837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BUDGET  DE  WILAYA  - ANNEE  2016</a:t>
            </a:r>
            <a:endParaRPr lang="fr-FR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47650" y="3735388"/>
          <a:ext cx="11704321" cy="668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998">
                  <a:extLst>
                    <a:ext uri="{9D8B030D-6E8A-4147-A177-3AD203B41FA5}">
                      <a16:colId xmlns:a16="http://schemas.microsoft.com/office/drawing/2014/main" xmlns="" val="3490531734"/>
                    </a:ext>
                  </a:extLst>
                </a:gridCol>
                <a:gridCol w="4010730">
                  <a:extLst>
                    <a:ext uri="{9D8B030D-6E8A-4147-A177-3AD203B41FA5}">
                      <a16:colId xmlns:a16="http://schemas.microsoft.com/office/drawing/2014/main" xmlns="" val="1698090353"/>
                    </a:ext>
                  </a:extLst>
                </a:gridCol>
                <a:gridCol w="1052245">
                  <a:extLst>
                    <a:ext uri="{9D8B030D-6E8A-4147-A177-3AD203B41FA5}">
                      <a16:colId xmlns:a16="http://schemas.microsoft.com/office/drawing/2014/main" xmlns="" val="564977337"/>
                    </a:ext>
                  </a:extLst>
                </a:gridCol>
                <a:gridCol w="1082746">
                  <a:extLst>
                    <a:ext uri="{9D8B030D-6E8A-4147-A177-3AD203B41FA5}">
                      <a16:colId xmlns:a16="http://schemas.microsoft.com/office/drawing/2014/main" xmlns="" val="1069162779"/>
                    </a:ext>
                  </a:extLst>
                </a:gridCol>
                <a:gridCol w="1128495">
                  <a:extLst>
                    <a:ext uri="{9D8B030D-6E8A-4147-A177-3AD203B41FA5}">
                      <a16:colId xmlns:a16="http://schemas.microsoft.com/office/drawing/2014/main" xmlns="" val="2397837578"/>
                    </a:ext>
                  </a:extLst>
                </a:gridCol>
                <a:gridCol w="1052245">
                  <a:extLst>
                    <a:ext uri="{9D8B030D-6E8A-4147-A177-3AD203B41FA5}">
                      <a16:colId xmlns:a16="http://schemas.microsoft.com/office/drawing/2014/main" xmlns="" val="1381564425"/>
                    </a:ext>
                  </a:extLst>
                </a:gridCol>
                <a:gridCol w="1132308">
                  <a:extLst>
                    <a:ext uri="{9D8B030D-6E8A-4147-A177-3AD203B41FA5}">
                      <a16:colId xmlns:a16="http://schemas.microsoft.com/office/drawing/2014/main" xmlns="" val="521067918"/>
                    </a:ext>
                  </a:extLst>
                </a:gridCol>
                <a:gridCol w="503248">
                  <a:extLst>
                    <a:ext uri="{9D8B030D-6E8A-4147-A177-3AD203B41FA5}">
                      <a16:colId xmlns:a16="http://schemas.microsoft.com/office/drawing/2014/main" xmlns="" val="566923124"/>
                    </a:ext>
                  </a:extLst>
                </a:gridCol>
                <a:gridCol w="579497">
                  <a:extLst>
                    <a:ext uri="{9D8B030D-6E8A-4147-A177-3AD203B41FA5}">
                      <a16:colId xmlns:a16="http://schemas.microsoft.com/office/drawing/2014/main" xmlns="" val="2067349698"/>
                    </a:ext>
                  </a:extLst>
                </a:gridCol>
                <a:gridCol w="857809">
                  <a:extLst>
                    <a:ext uri="{9D8B030D-6E8A-4147-A177-3AD203B41FA5}">
                      <a16:colId xmlns:a16="http://schemas.microsoft.com/office/drawing/2014/main" xmlns="" val="506421371"/>
                    </a:ext>
                  </a:extLst>
                </a:gridCol>
              </a:tblGrid>
              <a:tr h="6684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TOTAL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u="none" strike="noStrike">
                          <a:effectLst/>
                        </a:rPr>
                        <a:t>  14 009 782,78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u="none" strike="noStrike">
                          <a:effectLst/>
                        </a:rPr>
                        <a:t>       777 348,00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u="none" strike="noStrike" dirty="0">
                          <a:effectLst/>
                        </a:rPr>
                        <a:t>        470 691,00       </a:t>
                      </a:r>
                      <a:endParaRPr lang="fr-FR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u="none" strike="noStrike">
                          <a:effectLst/>
                        </a:rPr>
                        <a:t>      470 691,00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u="none" strike="noStrike">
                          <a:effectLst/>
                        </a:rPr>
                        <a:t>    12 761 743,78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962879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939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5939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5939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PSD ( DLEP ) 2016</a:t>
            </a:r>
            <a:endParaRPr lang="fr-FR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705225"/>
          <a:ext cx="11704318" cy="2924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79">
                  <a:extLst>
                    <a:ext uri="{9D8B030D-6E8A-4147-A177-3AD203B41FA5}">
                      <a16:colId xmlns:a16="http://schemas.microsoft.com/office/drawing/2014/main" xmlns="" val="1913232408"/>
                    </a:ext>
                  </a:extLst>
                </a:gridCol>
                <a:gridCol w="395035">
                  <a:extLst>
                    <a:ext uri="{9D8B030D-6E8A-4147-A177-3AD203B41FA5}">
                      <a16:colId xmlns:a16="http://schemas.microsoft.com/office/drawing/2014/main" xmlns="" val="564772606"/>
                    </a:ext>
                  </a:extLst>
                </a:gridCol>
                <a:gridCol w="300979">
                  <a:extLst>
                    <a:ext uri="{9D8B030D-6E8A-4147-A177-3AD203B41FA5}">
                      <a16:colId xmlns:a16="http://schemas.microsoft.com/office/drawing/2014/main" xmlns="" val="2188412674"/>
                    </a:ext>
                  </a:extLst>
                </a:gridCol>
                <a:gridCol w="556811">
                  <a:extLst>
                    <a:ext uri="{9D8B030D-6E8A-4147-A177-3AD203B41FA5}">
                      <a16:colId xmlns:a16="http://schemas.microsoft.com/office/drawing/2014/main" xmlns="" val="1381091145"/>
                    </a:ext>
                  </a:extLst>
                </a:gridCol>
                <a:gridCol w="2889398">
                  <a:extLst>
                    <a:ext uri="{9D8B030D-6E8A-4147-A177-3AD203B41FA5}">
                      <a16:colId xmlns:a16="http://schemas.microsoft.com/office/drawing/2014/main" xmlns="" val="2800725712"/>
                    </a:ext>
                  </a:extLst>
                </a:gridCol>
                <a:gridCol w="1113622">
                  <a:extLst>
                    <a:ext uri="{9D8B030D-6E8A-4147-A177-3AD203B41FA5}">
                      <a16:colId xmlns:a16="http://schemas.microsoft.com/office/drawing/2014/main" xmlns="" val="528441071"/>
                    </a:ext>
                  </a:extLst>
                </a:gridCol>
                <a:gridCol w="1098573">
                  <a:extLst>
                    <a:ext uri="{9D8B030D-6E8A-4147-A177-3AD203B41FA5}">
                      <a16:colId xmlns:a16="http://schemas.microsoft.com/office/drawing/2014/main" xmlns="" val="3084799933"/>
                    </a:ext>
                  </a:extLst>
                </a:gridCol>
                <a:gridCol w="1023328">
                  <a:extLst>
                    <a:ext uri="{9D8B030D-6E8A-4147-A177-3AD203B41FA5}">
                      <a16:colId xmlns:a16="http://schemas.microsoft.com/office/drawing/2014/main" xmlns="" val="3921119731"/>
                    </a:ext>
                  </a:extLst>
                </a:gridCol>
                <a:gridCol w="1027090">
                  <a:extLst>
                    <a:ext uri="{9D8B030D-6E8A-4147-A177-3AD203B41FA5}">
                      <a16:colId xmlns:a16="http://schemas.microsoft.com/office/drawing/2014/main" xmlns="" val="808697256"/>
                    </a:ext>
                  </a:extLst>
                </a:gridCol>
                <a:gridCol w="1068475">
                  <a:extLst>
                    <a:ext uri="{9D8B030D-6E8A-4147-A177-3AD203B41FA5}">
                      <a16:colId xmlns:a16="http://schemas.microsoft.com/office/drawing/2014/main" xmlns="" val="1078301064"/>
                    </a:ext>
                  </a:extLst>
                </a:gridCol>
                <a:gridCol w="496615">
                  <a:extLst>
                    <a:ext uri="{9D8B030D-6E8A-4147-A177-3AD203B41FA5}">
                      <a16:colId xmlns:a16="http://schemas.microsoft.com/office/drawing/2014/main" xmlns="" val="3493299099"/>
                    </a:ext>
                  </a:extLst>
                </a:gridCol>
                <a:gridCol w="632056">
                  <a:extLst>
                    <a:ext uri="{9D8B030D-6E8A-4147-A177-3AD203B41FA5}">
                      <a16:colId xmlns:a16="http://schemas.microsoft.com/office/drawing/2014/main" xmlns="" val="3209173921"/>
                    </a:ext>
                  </a:extLst>
                </a:gridCol>
                <a:gridCol w="801357">
                  <a:extLst>
                    <a:ext uri="{9D8B030D-6E8A-4147-A177-3AD203B41FA5}">
                      <a16:colId xmlns:a16="http://schemas.microsoft.com/office/drawing/2014/main" xmlns="" val="269949371"/>
                    </a:ext>
                  </a:extLst>
                </a:gridCol>
              </a:tblGrid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16.2008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Réalisation de deux (02) classes école TOUAT HAMOUCHE -Haizer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5 140 000,00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4 115 461,48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1 024 538,52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80,07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Clôturé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61724433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Etude extension d'une (01) classe école Kerdjoudj Hamache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70 000,00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65 000,00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92,86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Clôturé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87850060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16.2011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Etude extension d'une (01) classe école Terdjemane Lakhdar (AMNAKH)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70 000,00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65 000,00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92,86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Clôturé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17330133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17.2011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Réalisation d'une (01) classe école Kerdjoudj Hamache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2 520 000,00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1 013 568,66   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1 506 431,34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 40,22      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à Réceptionner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33845441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5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18.2011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Réalisation d'une (01) classe écoleTerdjemane Lakhdar (AMNAKH)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2 520 000,00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1 036 968,66   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1 483 031,34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 41,15      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Réceptionné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5256274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15140887"/>
                  </a:ext>
                </a:extLst>
              </a:tr>
              <a:tr h="26589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TOTAL  =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 10 320 000,00       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  6 295 998,80       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 4 024 001,20       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940504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041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042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042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</a:t>
            </a:r>
            <a:r>
              <a:rPr lang="fr-FR" sz="2800" b="1">
                <a:solidFill>
                  <a:srgbClr val="0070C0"/>
                </a:solidFill>
                <a:latin typeface="+mn-lt"/>
              </a:rPr>
              <a:t>PROJETS </a:t>
            </a:r>
            <a:r>
              <a:rPr lang="fr-FR" sz="2800" b="1" smtClean="0">
                <a:solidFill>
                  <a:srgbClr val="0070C0"/>
                </a:solidFill>
                <a:latin typeface="+mn-lt"/>
              </a:rPr>
              <a:t>: PSD ( DLEP )</a:t>
            </a:r>
            <a:endParaRPr lang="fr-FR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705225"/>
          <a:ext cx="11704318" cy="2924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79">
                  <a:extLst>
                    <a:ext uri="{9D8B030D-6E8A-4147-A177-3AD203B41FA5}">
                      <a16:colId xmlns:a16="http://schemas.microsoft.com/office/drawing/2014/main" xmlns="" val="1913232408"/>
                    </a:ext>
                  </a:extLst>
                </a:gridCol>
                <a:gridCol w="395035">
                  <a:extLst>
                    <a:ext uri="{9D8B030D-6E8A-4147-A177-3AD203B41FA5}">
                      <a16:colId xmlns:a16="http://schemas.microsoft.com/office/drawing/2014/main" xmlns="" val="564772606"/>
                    </a:ext>
                  </a:extLst>
                </a:gridCol>
                <a:gridCol w="300979">
                  <a:extLst>
                    <a:ext uri="{9D8B030D-6E8A-4147-A177-3AD203B41FA5}">
                      <a16:colId xmlns:a16="http://schemas.microsoft.com/office/drawing/2014/main" xmlns="" val="2188412674"/>
                    </a:ext>
                  </a:extLst>
                </a:gridCol>
                <a:gridCol w="556811">
                  <a:extLst>
                    <a:ext uri="{9D8B030D-6E8A-4147-A177-3AD203B41FA5}">
                      <a16:colId xmlns:a16="http://schemas.microsoft.com/office/drawing/2014/main" xmlns="" val="1381091145"/>
                    </a:ext>
                  </a:extLst>
                </a:gridCol>
                <a:gridCol w="2889398">
                  <a:extLst>
                    <a:ext uri="{9D8B030D-6E8A-4147-A177-3AD203B41FA5}">
                      <a16:colId xmlns:a16="http://schemas.microsoft.com/office/drawing/2014/main" xmlns="" val="2800725712"/>
                    </a:ext>
                  </a:extLst>
                </a:gridCol>
                <a:gridCol w="1113622">
                  <a:extLst>
                    <a:ext uri="{9D8B030D-6E8A-4147-A177-3AD203B41FA5}">
                      <a16:colId xmlns:a16="http://schemas.microsoft.com/office/drawing/2014/main" xmlns="" val="528441071"/>
                    </a:ext>
                  </a:extLst>
                </a:gridCol>
                <a:gridCol w="1098573">
                  <a:extLst>
                    <a:ext uri="{9D8B030D-6E8A-4147-A177-3AD203B41FA5}">
                      <a16:colId xmlns:a16="http://schemas.microsoft.com/office/drawing/2014/main" xmlns="" val="3084799933"/>
                    </a:ext>
                  </a:extLst>
                </a:gridCol>
                <a:gridCol w="1023328">
                  <a:extLst>
                    <a:ext uri="{9D8B030D-6E8A-4147-A177-3AD203B41FA5}">
                      <a16:colId xmlns:a16="http://schemas.microsoft.com/office/drawing/2014/main" xmlns="" val="3921119731"/>
                    </a:ext>
                  </a:extLst>
                </a:gridCol>
                <a:gridCol w="1027090">
                  <a:extLst>
                    <a:ext uri="{9D8B030D-6E8A-4147-A177-3AD203B41FA5}">
                      <a16:colId xmlns:a16="http://schemas.microsoft.com/office/drawing/2014/main" xmlns="" val="808697256"/>
                    </a:ext>
                  </a:extLst>
                </a:gridCol>
                <a:gridCol w="1068475">
                  <a:extLst>
                    <a:ext uri="{9D8B030D-6E8A-4147-A177-3AD203B41FA5}">
                      <a16:colId xmlns:a16="http://schemas.microsoft.com/office/drawing/2014/main" xmlns="" val="1078301064"/>
                    </a:ext>
                  </a:extLst>
                </a:gridCol>
                <a:gridCol w="496615">
                  <a:extLst>
                    <a:ext uri="{9D8B030D-6E8A-4147-A177-3AD203B41FA5}">
                      <a16:colId xmlns:a16="http://schemas.microsoft.com/office/drawing/2014/main" xmlns="" val="3493299099"/>
                    </a:ext>
                  </a:extLst>
                </a:gridCol>
                <a:gridCol w="632056">
                  <a:extLst>
                    <a:ext uri="{9D8B030D-6E8A-4147-A177-3AD203B41FA5}">
                      <a16:colId xmlns:a16="http://schemas.microsoft.com/office/drawing/2014/main" xmlns="" val="3209173921"/>
                    </a:ext>
                  </a:extLst>
                </a:gridCol>
                <a:gridCol w="801357">
                  <a:extLst>
                    <a:ext uri="{9D8B030D-6E8A-4147-A177-3AD203B41FA5}">
                      <a16:colId xmlns:a16="http://schemas.microsoft.com/office/drawing/2014/main" xmlns="" val="269949371"/>
                    </a:ext>
                  </a:extLst>
                </a:gridCol>
              </a:tblGrid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16.2008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Réalisation de deux (02) classes école TOUAT HAMOUCHE -Haizer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5 140 000,00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4 115 461,48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1 024 538,52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80,07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Clôturé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61724433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15.2011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Etude extension d'une (01) classe école Kerdjoudj Hamache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70 000,00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65 000,00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92,86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Clôturé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87850060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3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16.2011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Etude extension d'une (01) classe école Terdjemane Lakhdar (AMNAKH)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70 000,00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65 000,00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     5 000,00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92,86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Clôturé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17330133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4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17.2011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Réalisation d'une (01) classe école Kerdjoudj Hamache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2 520 000,00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1 013 568,66   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1 506 431,34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 40,22      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à Réceptionner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33845441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5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9530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280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18.2011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Réalisation d'une (01) classe écoleTerdjemane Lakhdar (AMNAKH)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2 520 000,00      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 1 036 968,66   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        1 483 031,34   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100℅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  41,15       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Réceptionné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5256274"/>
                  </a:ext>
                </a:extLst>
              </a:tr>
              <a:tr h="443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15140887"/>
                  </a:ext>
                </a:extLst>
              </a:tr>
              <a:tr h="26589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TOTAL  =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 10 320 000,00       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  6 295 998,80       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u="none" strike="noStrike">
                          <a:effectLst/>
                        </a:rPr>
                        <a:t> 4 024 001,20       </a:t>
                      </a:r>
                      <a:endParaRPr lang="fr-FR" sz="10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940504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144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144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144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C.G.S.C.L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&amp; FCCL &amp; PSD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47650" y="3575050"/>
          <a:ext cx="11704319" cy="2932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496">
                  <a:extLst>
                    <a:ext uri="{9D8B030D-6E8A-4147-A177-3AD203B41FA5}">
                      <a16:colId xmlns:a16="http://schemas.microsoft.com/office/drawing/2014/main" xmlns="" val="2973592735"/>
                    </a:ext>
                  </a:extLst>
                </a:gridCol>
                <a:gridCol w="381870">
                  <a:extLst>
                    <a:ext uri="{9D8B030D-6E8A-4147-A177-3AD203B41FA5}">
                      <a16:colId xmlns:a16="http://schemas.microsoft.com/office/drawing/2014/main" xmlns="" val="478924422"/>
                    </a:ext>
                  </a:extLst>
                </a:gridCol>
                <a:gridCol w="336046">
                  <a:extLst>
                    <a:ext uri="{9D8B030D-6E8A-4147-A177-3AD203B41FA5}">
                      <a16:colId xmlns:a16="http://schemas.microsoft.com/office/drawing/2014/main" xmlns="" val="704778453"/>
                    </a:ext>
                  </a:extLst>
                </a:gridCol>
                <a:gridCol w="565168">
                  <a:extLst>
                    <a:ext uri="{9D8B030D-6E8A-4147-A177-3AD203B41FA5}">
                      <a16:colId xmlns:a16="http://schemas.microsoft.com/office/drawing/2014/main" xmlns="" val="3951077009"/>
                    </a:ext>
                  </a:extLst>
                </a:gridCol>
                <a:gridCol w="2783834">
                  <a:extLst>
                    <a:ext uri="{9D8B030D-6E8A-4147-A177-3AD203B41FA5}">
                      <a16:colId xmlns:a16="http://schemas.microsoft.com/office/drawing/2014/main" xmlns="" val="2319283067"/>
                    </a:ext>
                  </a:extLst>
                </a:gridCol>
                <a:gridCol w="1115061">
                  <a:extLst>
                    <a:ext uri="{9D8B030D-6E8A-4147-A177-3AD203B41FA5}">
                      <a16:colId xmlns:a16="http://schemas.microsoft.com/office/drawing/2014/main" xmlns="" val="4115016161"/>
                    </a:ext>
                  </a:extLst>
                </a:gridCol>
                <a:gridCol w="962313">
                  <a:extLst>
                    <a:ext uri="{9D8B030D-6E8A-4147-A177-3AD203B41FA5}">
                      <a16:colId xmlns:a16="http://schemas.microsoft.com/office/drawing/2014/main" xmlns="" val="792788695"/>
                    </a:ext>
                  </a:extLst>
                </a:gridCol>
                <a:gridCol w="1130335">
                  <a:extLst>
                    <a:ext uri="{9D8B030D-6E8A-4147-A177-3AD203B41FA5}">
                      <a16:colId xmlns:a16="http://schemas.microsoft.com/office/drawing/2014/main" xmlns="" val="1975434823"/>
                    </a:ext>
                  </a:extLst>
                </a:gridCol>
                <a:gridCol w="1099786">
                  <a:extLst>
                    <a:ext uri="{9D8B030D-6E8A-4147-A177-3AD203B41FA5}">
                      <a16:colId xmlns:a16="http://schemas.microsoft.com/office/drawing/2014/main" xmlns="" val="454722259"/>
                    </a:ext>
                  </a:extLst>
                </a:gridCol>
                <a:gridCol w="1053961">
                  <a:extLst>
                    <a:ext uri="{9D8B030D-6E8A-4147-A177-3AD203B41FA5}">
                      <a16:colId xmlns:a16="http://schemas.microsoft.com/office/drawing/2014/main" xmlns="" val="923582948"/>
                    </a:ext>
                  </a:extLst>
                </a:gridCol>
                <a:gridCol w="488793">
                  <a:extLst>
                    <a:ext uri="{9D8B030D-6E8A-4147-A177-3AD203B41FA5}">
                      <a16:colId xmlns:a16="http://schemas.microsoft.com/office/drawing/2014/main" xmlns="" val="1626586810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244839612"/>
                    </a:ext>
                  </a:extLst>
                </a:gridCol>
                <a:gridCol w="885939">
                  <a:extLst>
                    <a:ext uri="{9D8B030D-6E8A-4147-A177-3AD203B41FA5}">
                      <a16:colId xmlns:a16="http://schemas.microsoft.com/office/drawing/2014/main" xmlns="" val="2765062208"/>
                    </a:ext>
                  </a:extLst>
                </a:gridCol>
              </a:tblGrid>
              <a:tr h="4887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9560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08.1995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Achèvement  lotissement sociaux .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1 494 248,50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1 494 248,50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49048666"/>
                  </a:ext>
                </a:extLst>
              </a:tr>
              <a:tr h="4887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9710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11.2001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Assainissement dettes  équipement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1 329 525,03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1 329 525,03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41949993"/>
                  </a:ext>
                </a:extLst>
              </a:tr>
              <a:tr h="3801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9534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14.2006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réalisation et équipement  Crèche.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606 306,64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606 306,64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47557968"/>
                  </a:ext>
                </a:extLst>
              </a:tr>
              <a:tr h="4887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9714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26.2007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Assainissement dettes équipements.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582 270,99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582 270,99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50062479"/>
                  </a:ext>
                </a:extLst>
              </a:tr>
              <a:tr h="5430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9534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27.2007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réalisation et équipement d’une Bibliothèque  Communal.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13 624 224,95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13 624 224,95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04777807"/>
                  </a:ext>
                </a:extLst>
              </a:tr>
              <a:tr h="5430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6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35.2007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d’entretien et réparation du Parc Communal.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130 863,50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130 863,50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815789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14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14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09963"/>
          <a:ext cx="11704321" cy="2997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229455231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1261329263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028284286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2405401408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445236102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3606609415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3856471471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64085971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37232319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3890891150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100004840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2563127439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189054332"/>
                    </a:ext>
                  </a:extLst>
                </a:gridCol>
              </a:tblGrid>
              <a:tr h="5608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9565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48.2014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d'Aménagement cité ABDOU-Haizer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700 000,00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  d'aprobation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30201743"/>
                  </a:ext>
                </a:extLst>
              </a:tr>
              <a:tr h="4517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280</a:t>
                      </a:r>
                      <a:endParaRPr lang="fr-FR" sz="1200" b="1" i="0" u="none" strike="noStrike" dirty="0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52.2014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AEP - Ighil Zougaghen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03501674"/>
                  </a:ext>
                </a:extLst>
              </a:tr>
              <a:tr h="7282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55.2014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 E P- Djerboua (Famille KERRKOUD et  IGHORAF (Famille HABI  et DABOUZ)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</a:rPr>
                        <a:t>     2 500 000,00      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2 096 932,50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403 067,50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83,88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67676543"/>
                  </a:ext>
                </a:extLst>
              </a:tr>
              <a:tr h="628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56.2014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AEP -GUENTOUR   Famille AISSOUS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46355887"/>
                  </a:ext>
                </a:extLst>
              </a:tr>
              <a:tr h="62823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57.2014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et Branchement A.E.P - IGHIL KLOUS, Famille HAMADOUCHE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Désengagé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6730483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246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246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246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C.G.S.C.L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&amp; FCCL &amp; PSD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675063"/>
          <a:ext cx="11704319" cy="2953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496">
                  <a:extLst>
                    <a:ext uri="{9D8B030D-6E8A-4147-A177-3AD203B41FA5}">
                      <a16:colId xmlns:a16="http://schemas.microsoft.com/office/drawing/2014/main" xmlns="" val="1493592968"/>
                    </a:ext>
                  </a:extLst>
                </a:gridCol>
                <a:gridCol w="381870">
                  <a:extLst>
                    <a:ext uri="{9D8B030D-6E8A-4147-A177-3AD203B41FA5}">
                      <a16:colId xmlns:a16="http://schemas.microsoft.com/office/drawing/2014/main" xmlns="" val="2274912741"/>
                    </a:ext>
                  </a:extLst>
                </a:gridCol>
                <a:gridCol w="336046">
                  <a:extLst>
                    <a:ext uri="{9D8B030D-6E8A-4147-A177-3AD203B41FA5}">
                      <a16:colId xmlns:a16="http://schemas.microsoft.com/office/drawing/2014/main" xmlns="" val="1856892854"/>
                    </a:ext>
                  </a:extLst>
                </a:gridCol>
                <a:gridCol w="565168">
                  <a:extLst>
                    <a:ext uri="{9D8B030D-6E8A-4147-A177-3AD203B41FA5}">
                      <a16:colId xmlns:a16="http://schemas.microsoft.com/office/drawing/2014/main" xmlns="" val="263371940"/>
                    </a:ext>
                  </a:extLst>
                </a:gridCol>
                <a:gridCol w="2783834">
                  <a:extLst>
                    <a:ext uri="{9D8B030D-6E8A-4147-A177-3AD203B41FA5}">
                      <a16:colId xmlns:a16="http://schemas.microsoft.com/office/drawing/2014/main" xmlns="" val="344836507"/>
                    </a:ext>
                  </a:extLst>
                </a:gridCol>
                <a:gridCol w="1115061">
                  <a:extLst>
                    <a:ext uri="{9D8B030D-6E8A-4147-A177-3AD203B41FA5}">
                      <a16:colId xmlns:a16="http://schemas.microsoft.com/office/drawing/2014/main" xmlns="" val="1453027295"/>
                    </a:ext>
                  </a:extLst>
                </a:gridCol>
                <a:gridCol w="962313">
                  <a:extLst>
                    <a:ext uri="{9D8B030D-6E8A-4147-A177-3AD203B41FA5}">
                      <a16:colId xmlns:a16="http://schemas.microsoft.com/office/drawing/2014/main" xmlns="" val="923772982"/>
                    </a:ext>
                  </a:extLst>
                </a:gridCol>
                <a:gridCol w="1130335">
                  <a:extLst>
                    <a:ext uri="{9D8B030D-6E8A-4147-A177-3AD203B41FA5}">
                      <a16:colId xmlns:a16="http://schemas.microsoft.com/office/drawing/2014/main" xmlns="" val="3473777681"/>
                    </a:ext>
                  </a:extLst>
                </a:gridCol>
                <a:gridCol w="1099786">
                  <a:extLst>
                    <a:ext uri="{9D8B030D-6E8A-4147-A177-3AD203B41FA5}">
                      <a16:colId xmlns:a16="http://schemas.microsoft.com/office/drawing/2014/main" xmlns="" val="2026422354"/>
                    </a:ext>
                  </a:extLst>
                </a:gridCol>
                <a:gridCol w="1053961">
                  <a:extLst>
                    <a:ext uri="{9D8B030D-6E8A-4147-A177-3AD203B41FA5}">
                      <a16:colId xmlns:a16="http://schemas.microsoft.com/office/drawing/2014/main" xmlns="" val="2842345534"/>
                    </a:ext>
                  </a:extLst>
                </a:gridCol>
                <a:gridCol w="488793">
                  <a:extLst>
                    <a:ext uri="{9D8B030D-6E8A-4147-A177-3AD203B41FA5}">
                      <a16:colId xmlns:a16="http://schemas.microsoft.com/office/drawing/2014/main" xmlns="" val="2442463626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675608991"/>
                    </a:ext>
                  </a:extLst>
                </a:gridCol>
                <a:gridCol w="885939">
                  <a:extLst>
                    <a:ext uri="{9D8B030D-6E8A-4147-A177-3AD203B41FA5}">
                      <a16:colId xmlns:a16="http://schemas.microsoft.com/office/drawing/2014/main" xmlns="" val="4121723569"/>
                    </a:ext>
                  </a:extLst>
                </a:gridCol>
              </a:tblGrid>
              <a:tr h="5470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7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9714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36.2007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Créances impayés (Assainissement dettes équipement)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240,00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240,00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79401102"/>
                  </a:ext>
                </a:extLst>
              </a:tr>
              <a:tr h="5470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34.2009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bureaux et matériaux de construction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2 063 770,96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2 063 770,96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50039271"/>
                  </a:ext>
                </a:extLst>
              </a:tr>
              <a:tr h="4923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36.2009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travaux d’Assainissement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722 451,60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722 451,60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96966321"/>
                  </a:ext>
                </a:extLst>
              </a:tr>
              <a:tr h="4923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37.2009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équipement de forages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1 888 364,71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1 888 364,71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19362220"/>
                  </a:ext>
                </a:extLst>
              </a:tr>
              <a:tr h="4923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9790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133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38.2009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Frais d’études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351 936,00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351 936,00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Assain. dettes équipement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0720308"/>
                  </a:ext>
                </a:extLst>
              </a:tr>
              <a:tr h="3829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05.2011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Annexe Administrative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1 697 796,09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1 577 106,77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120 689,32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92,89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269278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349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349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349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C.G.S.C.L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&amp; FCCL &amp; PSD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47650" y="3675063"/>
          <a:ext cx="11704319" cy="301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496">
                  <a:extLst>
                    <a:ext uri="{9D8B030D-6E8A-4147-A177-3AD203B41FA5}">
                      <a16:colId xmlns:a16="http://schemas.microsoft.com/office/drawing/2014/main" xmlns="" val="89122763"/>
                    </a:ext>
                  </a:extLst>
                </a:gridCol>
                <a:gridCol w="381870">
                  <a:extLst>
                    <a:ext uri="{9D8B030D-6E8A-4147-A177-3AD203B41FA5}">
                      <a16:colId xmlns:a16="http://schemas.microsoft.com/office/drawing/2014/main" xmlns="" val="65860190"/>
                    </a:ext>
                  </a:extLst>
                </a:gridCol>
                <a:gridCol w="336046">
                  <a:extLst>
                    <a:ext uri="{9D8B030D-6E8A-4147-A177-3AD203B41FA5}">
                      <a16:colId xmlns:a16="http://schemas.microsoft.com/office/drawing/2014/main" xmlns="" val="4217948831"/>
                    </a:ext>
                  </a:extLst>
                </a:gridCol>
                <a:gridCol w="565168">
                  <a:extLst>
                    <a:ext uri="{9D8B030D-6E8A-4147-A177-3AD203B41FA5}">
                      <a16:colId xmlns:a16="http://schemas.microsoft.com/office/drawing/2014/main" xmlns="" val="3426751636"/>
                    </a:ext>
                  </a:extLst>
                </a:gridCol>
                <a:gridCol w="2783834">
                  <a:extLst>
                    <a:ext uri="{9D8B030D-6E8A-4147-A177-3AD203B41FA5}">
                      <a16:colId xmlns:a16="http://schemas.microsoft.com/office/drawing/2014/main" xmlns="" val="4025367324"/>
                    </a:ext>
                  </a:extLst>
                </a:gridCol>
                <a:gridCol w="1115061">
                  <a:extLst>
                    <a:ext uri="{9D8B030D-6E8A-4147-A177-3AD203B41FA5}">
                      <a16:colId xmlns:a16="http://schemas.microsoft.com/office/drawing/2014/main" xmlns="" val="3636308725"/>
                    </a:ext>
                  </a:extLst>
                </a:gridCol>
                <a:gridCol w="962313">
                  <a:extLst>
                    <a:ext uri="{9D8B030D-6E8A-4147-A177-3AD203B41FA5}">
                      <a16:colId xmlns:a16="http://schemas.microsoft.com/office/drawing/2014/main" xmlns="" val="3585109889"/>
                    </a:ext>
                  </a:extLst>
                </a:gridCol>
                <a:gridCol w="1130335">
                  <a:extLst>
                    <a:ext uri="{9D8B030D-6E8A-4147-A177-3AD203B41FA5}">
                      <a16:colId xmlns:a16="http://schemas.microsoft.com/office/drawing/2014/main" xmlns="" val="4131895923"/>
                    </a:ext>
                  </a:extLst>
                </a:gridCol>
                <a:gridCol w="1099786">
                  <a:extLst>
                    <a:ext uri="{9D8B030D-6E8A-4147-A177-3AD203B41FA5}">
                      <a16:colId xmlns:a16="http://schemas.microsoft.com/office/drawing/2014/main" xmlns="" val="2806858541"/>
                    </a:ext>
                  </a:extLst>
                </a:gridCol>
                <a:gridCol w="1053961">
                  <a:extLst>
                    <a:ext uri="{9D8B030D-6E8A-4147-A177-3AD203B41FA5}">
                      <a16:colId xmlns:a16="http://schemas.microsoft.com/office/drawing/2014/main" xmlns="" val="465365823"/>
                    </a:ext>
                  </a:extLst>
                </a:gridCol>
                <a:gridCol w="488793">
                  <a:extLst>
                    <a:ext uri="{9D8B030D-6E8A-4147-A177-3AD203B41FA5}">
                      <a16:colId xmlns:a16="http://schemas.microsoft.com/office/drawing/2014/main" xmlns="" val="2895543792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1333026349"/>
                    </a:ext>
                  </a:extLst>
                </a:gridCol>
                <a:gridCol w="885939">
                  <a:extLst>
                    <a:ext uri="{9D8B030D-6E8A-4147-A177-3AD203B41FA5}">
                      <a16:colId xmlns:a16="http://schemas.microsoft.com/office/drawing/2014/main" xmlns="" val="980210204"/>
                    </a:ext>
                  </a:extLst>
                </a:gridCol>
              </a:tblGrid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9533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32.2014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Equipement Biiothèque Communale et Salle de lecture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3 057 210,00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342 790,00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15℅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89,92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66429731"/>
                  </a:ext>
                </a:extLst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15.2016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TIKBOUCHT à IGHIL IGUELZENE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4 527 900,00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4 527 900,00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09249697"/>
                  </a:ext>
                </a:extLst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 RN-33 à la famille KERKOUD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680 940,00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680 940,00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04855695"/>
                  </a:ext>
                </a:extLst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El AACH OUFALKOU et famille HAMDACHE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2 569 320,00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2 569 320,00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46827674"/>
                  </a:ext>
                </a:extLst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route TIKBOUCHT  famille DOUAR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2 305 485,00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2 305 485,00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08118895"/>
                  </a:ext>
                </a:extLst>
              </a:tr>
              <a:tr h="50246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19.2016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chemin EL Mahçar et famille  LARIBI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1 888 390,00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1 888 390,00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Confie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276284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451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451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451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C.G.S.C.L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&amp; FCCL &amp; PSD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47650" y="3575050"/>
          <a:ext cx="11704319" cy="3170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496">
                  <a:extLst>
                    <a:ext uri="{9D8B030D-6E8A-4147-A177-3AD203B41FA5}">
                      <a16:colId xmlns:a16="http://schemas.microsoft.com/office/drawing/2014/main" xmlns="" val="2826028492"/>
                    </a:ext>
                  </a:extLst>
                </a:gridCol>
                <a:gridCol w="381870">
                  <a:extLst>
                    <a:ext uri="{9D8B030D-6E8A-4147-A177-3AD203B41FA5}">
                      <a16:colId xmlns:a16="http://schemas.microsoft.com/office/drawing/2014/main" xmlns="" val="2704350469"/>
                    </a:ext>
                  </a:extLst>
                </a:gridCol>
                <a:gridCol w="336046">
                  <a:extLst>
                    <a:ext uri="{9D8B030D-6E8A-4147-A177-3AD203B41FA5}">
                      <a16:colId xmlns:a16="http://schemas.microsoft.com/office/drawing/2014/main" xmlns="" val="2579288190"/>
                    </a:ext>
                  </a:extLst>
                </a:gridCol>
                <a:gridCol w="565168">
                  <a:extLst>
                    <a:ext uri="{9D8B030D-6E8A-4147-A177-3AD203B41FA5}">
                      <a16:colId xmlns:a16="http://schemas.microsoft.com/office/drawing/2014/main" xmlns="" val="2790597498"/>
                    </a:ext>
                  </a:extLst>
                </a:gridCol>
                <a:gridCol w="2783834">
                  <a:extLst>
                    <a:ext uri="{9D8B030D-6E8A-4147-A177-3AD203B41FA5}">
                      <a16:colId xmlns:a16="http://schemas.microsoft.com/office/drawing/2014/main" xmlns="" val="839833649"/>
                    </a:ext>
                  </a:extLst>
                </a:gridCol>
                <a:gridCol w="1115061">
                  <a:extLst>
                    <a:ext uri="{9D8B030D-6E8A-4147-A177-3AD203B41FA5}">
                      <a16:colId xmlns:a16="http://schemas.microsoft.com/office/drawing/2014/main" xmlns="" val="4076400482"/>
                    </a:ext>
                  </a:extLst>
                </a:gridCol>
                <a:gridCol w="962313">
                  <a:extLst>
                    <a:ext uri="{9D8B030D-6E8A-4147-A177-3AD203B41FA5}">
                      <a16:colId xmlns:a16="http://schemas.microsoft.com/office/drawing/2014/main" xmlns="" val="1296120142"/>
                    </a:ext>
                  </a:extLst>
                </a:gridCol>
                <a:gridCol w="1130335">
                  <a:extLst>
                    <a:ext uri="{9D8B030D-6E8A-4147-A177-3AD203B41FA5}">
                      <a16:colId xmlns:a16="http://schemas.microsoft.com/office/drawing/2014/main" xmlns="" val="1976270162"/>
                    </a:ext>
                  </a:extLst>
                </a:gridCol>
                <a:gridCol w="1099786">
                  <a:extLst>
                    <a:ext uri="{9D8B030D-6E8A-4147-A177-3AD203B41FA5}">
                      <a16:colId xmlns:a16="http://schemas.microsoft.com/office/drawing/2014/main" xmlns="" val="910774897"/>
                    </a:ext>
                  </a:extLst>
                </a:gridCol>
                <a:gridCol w="1053961">
                  <a:extLst>
                    <a:ext uri="{9D8B030D-6E8A-4147-A177-3AD203B41FA5}">
                      <a16:colId xmlns:a16="http://schemas.microsoft.com/office/drawing/2014/main" xmlns="" val="2443563927"/>
                    </a:ext>
                  </a:extLst>
                </a:gridCol>
                <a:gridCol w="488793">
                  <a:extLst>
                    <a:ext uri="{9D8B030D-6E8A-4147-A177-3AD203B41FA5}">
                      <a16:colId xmlns:a16="http://schemas.microsoft.com/office/drawing/2014/main" xmlns="" val="2308245027"/>
                    </a:ext>
                  </a:extLst>
                </a:gridCol>
                <a:gridCol w="595717">
                  <a:extLst>
                    <a:ext uri="{9D8B030D-6E8A-4147-A177-3AD203B41FA5}">
                      <a16:colId xmlns:a16="http://schemas.microsoft.com/office/drawing/2014/main" xmlns="" val="3026066113"/>
                    </a:ext>
                  </a:extLst>
                </a:gridCol>
                <a:gridCol w="885939">
                  <a:extLst>
                    <a:ext uri="{9D8B030D-6E8A-4147-A177-3AD203B41FA5}">
                      <a16:colId xmlns:a16="http://schemas.microsoft.com/office/drawing/2014/main" xmlns="" val="3273314342"/>
                    </a:ext>
                  </a:extLst>
                </a:gridCol>
              </a:tblGrid>
              <a:tr h="524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chemin AIN ALLOUANE (TAGUENITS) vers la mosquée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2 120 040,00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2 120 040,00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70219052"/>
                  </a:ext>
                </a:extLst>
              </a:tr>
              <a:tr h="524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21.2016</a:t>
                      </a:r>
                      <a:endParaRPr lang="fr-FR" sz="1200" b="1" i="0" u="none" strike="noStrike" dirty="0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RN-33 reliant TIFTICINE vers famille TABTI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647 010,00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647 010,00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68130849"/>
                  </a:ext>
                </a:extLst>
              </a:tr>
              <a:tr h="524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TIKBOUCHT et DOUAR AMMOUCHE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2 457 000,00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2 457 000,00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51560803"/>
                  </a:ext>
                </a:extLst>
              </a:tr>
              <a:tr h="524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23.2016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reliant TIKBOUCHT et  EL MARDJ  famille  NEDJARI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6 650 280,00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6 650 280,00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Confie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36506044"/>
                  </a:ext>
                </a:extLst>
              </a:tr>
              <a:tr h="524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chemin Communal RN-33 vers famille BOULIL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2 054 520,00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2 054 520,00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Infructueuse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72778526"/>
                  </a:ext>
                </a:extLst>
              </a:tr>
              <a:tr h="5242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37.2016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Réhabilitation école primaire SAIDI ZAROUK à TIKSRA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3 198 288,60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2 153 970,00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2 153 970,00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1 044 318,60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67,35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456037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553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6554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6554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ETAT DES PROJETS :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C.G.S.C.L </a:t>
            </a:r>
            <a:r>
              <a:rPr lang="fr-FR" sz="2800" b="1" dirty="0">
                <a:solidFill>
                  <a:srgbClr val="FF0000"/>
                </a:solidFill>
                <a:latin typeface="+mn-lt"/>
              </a:rPr>
              <a:t>&amp; FCCL &amp; PSD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47650" y="2890838"/>
          <a:ext cx="11704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852057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942703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 2015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4163" y="3675063"/>
          <a:ext cx="11668036" cy="2892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549">
                  <a:extLst>
                    <a:ext uri="{9D8B030D-6E8A-4147-A177-3AD203B41FA5}">
                      <a16:colId xmlns:a16="http://schemas.microsoft.com/office/drawing/2014/main" xmlns="" val="2899813770"/>
                    </a:ext>
                  </a:extLst>
                </a:gridCol>
                <a:gridCol w="380686">
                  <a:extLst>
                    <a:ext uri="{9D8B030D-6E8A-4147-A177-3AD203B41FA5}">
                      <a16:colId xmlns:a16="http://schemas.microsoft.com/office/drawing/2014/main" xmlns="" val="1549895757"/>
                    </a:ext>
                  </a:extLst>
                </a:gridCol>
                <a:gridCol w="335004">
                  <a:extLst>
                    <a:ext uri="{9D8B030D-6E8A-4147-A177-3AD203B41FA5}">
                      <a16:colId xmlns:a16="http://schemas.microsoft.com/office/drawing/2014/main" xmlns="" val="1814522457"/>
                    </a:ext>
                  </a:extLst>
                </a:gridCol>
                <a:gridCol w="563416">
                  <a:extLst>
                    <a:ext uri="{9D8B030D-6E8A-4147-A177-3AD203B41FA5}">
                      <a16:colId xmlns:a16="http://schemas.microsoft.com/office/drawing/2014/main" xmlns="" val="675719969"/>
                    </a:ext>
                  </a:extLst>
                </a:gridCol>
                <a:gridCol w="2775203">
                  <a:extLst>
                    <a:ext uri="{9D8B030D-6E8A-4147-A177-3AD203B41FA5}">
                      <a16:colId xmlns:a16="http://schemas.microsoft.com/office/drawing/2014/main" xmlns="" val="2552373902"/>
                    </a:ext>
                  </a:extLst>
                </a:gridCol>
                <a:gridCol w="1111605">
                  <a:extLst>
                    <a:ext uri="{9D8B030D-6E8A-4147-A177-3AD203B41FA5}">
                      <a16:colId xmlns:a16="http://schemas.microsoft.com/office/drawing/2014/main" xmlns="" val="3872911411"/>
                    </a:ext>
                  </a:extLst>
                </a:gridCol>
                <a:gridCol w="959330">
                  <a:extLst>
                    <a:ext uri="{9D8B030D-6E8A-4147-A177-3AD203B41FA5}">
                      <a16:colId xmlns:a16="http://schemas.microsoft.com/office/drawing/2014/main" xmlns="" val="2992753495"/>
                    </a:ext>
                  </a:extLst>
                </a:gridCol>
                <a:gridCol w="1126831">
                  <a:extLst>
                    <a:ext uri="{9D8B030D-6E8A-4147-A177-3AD203B41FA5}">
                      <a16:colId xmlns:a16="http://schemas.microsoft.com/office/drawing/2014/main" xmlns="" val="1562887494"/>
                    </a:ext>
                  </a:extLst>
                </a:gridCol>
                <a:gridCol w="1096377">
                  <a:extLst>
                    <a:ext uri="{9D8B030D-6E8A-4147-A177-3AD203B41FA5}">
                      <a16:colId xmlns:a16="http://schemas.microsoft.com/office/drawing/2014/main" xmlns="" val="3633434376"/>
                    </a:ext>
                  </a:extLst>
                </a:gridCol>
                <a:gridCol w="1050694">
                  <a:extLst>
                    <a:ext uri="{9D8B030D-6E8A-4147-A177-3AD203B41FA5}">
                      <a16:colId xmlns:a16="http://schemas.microsoft.com/office/drawing/2014/main" xmlns="" val="2042323123"/>
                    </a:ext>
                  </a:extLst>
                </a:gridCol>
                <a:gridCol w="487278">
                  <a:extLst>
                    <a:ext uri="{9D8B030D-6E8A-4147-A177-3AD203B41FA5}">
                      <a16:colId xmlns:a16="http://schemas.microsoft.com/office/drawing/2014/main" xmlns="" val="92326751"/>
                    </a:ext>
                  </a:extLst>
                </a:gridCol>
                <a:gridCol w="593870">
                  <a:extLst>
                    <a:ext uri="{9D8B030D-6E8A-4147-A177-3AD203B41FA5}">
                      <a16:colId xmlns:a16="http://schemas.microsoft.com/office/drawing/2014/main" xmlns="" val="2563758241"/>
                    </a:ext>
                  </a:extLst>
                </a:gridCol>
                <a:gridCol w="883193">
                  <a:extLst>
                    <a:ext uri="{9D8B030D-6E8A-4147-A177-3AD203B41FA5}">
                      <a16:colId xmlns:a16="http://schemas.microsoft.com/office/drawing/2014/main" xmlns="" val="102449273"/>
                    </a:ext>
                  </a:extLst>
                </a:gridCol>
              </a:tblGrid>
              <a:tr h="5295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38.2016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Aménagement d'une cantine scolaire école DRICI YAHIA à T.N'SEKSOU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1 165 554,00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1 165 554,00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56746966"/>
                  </a:ext>
                </a:extLst>
              </a:tr>
              <a:tr h="5295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39.2016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Réalisation Dallage école KERDJOUDJ HAMDACHE  à </a:t>
                      </a:r>
                      <a:r>
                        <a:rPr lang="fr-FR" sz="1200" u="none" strike="noStrike" dirty="0" err="1">
                          <a:effectLst/>
                        </a:rPr>
                        <a:t>Haizer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1 143 675,00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1 143 675,00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85198442"/>
                  </a:ext>
                </a:extLst>
              </a:tr>
              <a:tr h="3874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40.2016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Réalisation Dallage école AMZAL  ALI  à </a:t>
                      </a:r>
                      <a:r>
                        <a:rPr lang="fr-FR" sz="1200" u="none" strike="noStrike" dirty="0" err="1">
                          <a:effectLst/>
                        </a:rPr>
                        <a:t>Haizer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1 749 150,00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1 216 800,00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1 216 800,00      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532 350,00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69,57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54055589"/>
                  </a:ext>
                </a:extLst>
              </a:tr>
              <a:tr h="5295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41.2016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Réhabilitation école primaire SAHALI  CHERIF à  </a:t>
                      </a:r>
                      <a:r>
                        <a:rPr lang="fr-FR" sz="1200" u="none" strike="noStrike" dirty="0" err="1">
                          <a:effectLst/>
                        </a:rPr>
                        <a:t>Haizer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400 140,00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400 140,00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52716858"/>
                  </a:ext>
                </a:extLst>
              </a:tr>
              <a:tr h="5295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42.2016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Réalisation portails métalliques coulissants pour les écoles primaires de la Commune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737 460,90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737 460,90   </a:t>
                      </a:r>
                      <a:endParaRPr lang="fr-FR" sz="12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Réceptionné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99625553"/>
                  </a:ext>
                </a:extLst>
              </a:tr>
              <a:tr h="3874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 TOTAL =</a:t>
                      </a:r>
                      <a:endParaRPr lang="fr-FR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62 187 152,47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1 577 106,77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3 370 770,00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6 427 980,00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54 182 065,70    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9235956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GNL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2010-2014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47713" y="5662613"/>
            <a:ext cx="21923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Observation :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47713" y="4187825"/>
            <a:ext cx="179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TRANCHE: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44750" y="4000500"/>
            <a:ext cx="809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01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4862513"/>
            <a:ext cx="754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12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2010 - 2014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4984750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82913" y="5649913"/>
            <a:ext cx="6226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>
                <a:latin typeface="Arial" pitchFamily="34" charset="0"/>
                <a:cs typeface="Times New Roman" pitchFamily="18" charset="0"/>
              </a:rPr>
              <a:t>mise en service est le </a:t>
            </a:r>
            <a:r>
              <a:rPr lang="fr-FR" sz="3200" u="sng">
                <a:latin typeface="Arial" pitchFamily="34" charset="0"/>
                <a:cs typeface="Times New Roman" pitchFamily="18" charset="0"/>
              </a:rPr>
              <a:t>01/11/2011</a:t>
            </a:r>
            <a:endParaRPr lang="fr-FR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/>
      <p:bldP spid="8" grpId="0"/>
      <p:bldP spid="10" grpId="0"/>
      <p:bldP spid="11" grpId="0"/>
      <p:bldP spid="12" grpId="0"/>
      <p:bldP spid="13" grpId="0"/>
      <p:bldP spid="14" grpId="0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GNL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2010-2014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44538" y="4478338"/>
            <a:ext cx="1792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TRANCHE: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36825" y="4295775"/>
            <a:ext cx="80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02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5318125"/>
            <a:ext cx="754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05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2010 - 2014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5440363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GNL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2010-2014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44538" y="4519613"/>
            <a:ext cx="17922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TRANCHE: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36825" y="4338638"/>
            <a:ext cx="809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03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5318125"/>
            <a:ext cx="754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03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2010 - 2014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5440363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GNL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2015 - 2019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4862513"/>
            <a:ext cx="47863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02 ( </a:t>
            </a:r>
            <a:r>
              <a:rPr lang="fr-FR" sz="2400" b="1"/>
              <a:t>Tanagouth - Boumecheraf </a:t>
            </a:r>
            <a:r>
              <a:rPr lang="fr-FR" sz="4400" b="1"/>
              <a:t>)</a:t>
            </a:r>
            <a:r>
              <a:rPr lang="fr-FR" sz="2400" b="1"/>
              <a:t>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2015 - 2019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4984750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1" grpId="0"/>
      <p:bldP spid="12" grpId="0"/>
      <p:bldP spid="13" grpId="0"/>
      <p:bldP spid="1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GNL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COMPLEMENTAIRE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47713" y="5662613"/>
            <a:ext cx="21923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Observation :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4364038"/>
            <a:ext cx="2565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01 ( </a:t>
            </a:r>
            <a:r>
              <a:rPr lang="fr-FR" sz="2400" b="1"/>
              <a:t>Alouane </a:t>
            </a:r>
            <a:r>
              <a:rPr lang="fr-FR" sz="4400" b="1"/>
              <a:t>)</a:t>
            </a:r>
            <a:r>
              <a:rPr lang="fr-FR" sz="2400" b="1"/>
              <a:t>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403600"/>
            <a:ext cx="3386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600" b="1"/>
              <a:t>Complémentaire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4533900"/>
            <a:ext cx="6343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940050" y="5630863"/>
            <a:ext cx="1397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Retenu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/>
      <p:bldP spid="11" grpId="0"/>
      <p:bldP spid="12" grpId="0"/>
      <p:bldP spid="13" grpId="0"/>
      <p:bldP spid="14" grpId="0"/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ELECTRICITE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2010-2014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82638" y="4551363"/>
            <a:ext cx="17938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TRANCHE: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76513" y="4327525"/>
            <a:ext cx="80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01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5373688"/>
            <a:ext cx="754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04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2010 - 2014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5495925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17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717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552825"/>
          <a:ext cx="11704320" cy="312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2867610621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581985471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3306911469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804120613"/>
                    </a:ext>
                  </a:extLst>
                </a:gridCol>
                <a:gridCol w="2839260">
                  <a:extLst>
                    <a:ext uri="{9D8B030D-6E8A-4147-A177-3AD203B41FA5}">
                      <a16:colId xmlns:a16="http://schemas.microsoft.com/office/drawing/2014/main" xmlns="" val="2803164065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3000252358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795570758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71998226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413834299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754240882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2584448713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3589144535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747763922"/>
                    </a:ext>
                  </a:extLst>
                </a:gridCol>
              </a:tblGrid>
              <a:tr h="10164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280</a:t>
                      </a:r>
                      <a:endParaRPr lang="fr-FR" sz="1200" b="1" i="0" u="none" strike="noStrike" dirty="0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58.2014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Réalisation Assainissement des familles AGHBECHE, ASSAM, ANSEUR, et prolongement du réseau Assainissement localité Oued L' EMROUDJ)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2 314 845,00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2 082 051,03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232 793,97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89,94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29066634"/>
                  </a:ext>
                </a:extLst>
              </a:tr>
              <a:tr h="7111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9500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01.2015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Habillage des façades principales du Siège APC en Allucoband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4 801 268,50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4 629 514,50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171 754,00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96,42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40188162"/>
                  </a:ext>
                </a:extLst>
              </a:tr>
              <a:tr h="63481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20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04.2015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Ouverture d'une Piste à IGHIL GUEFRANE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2 000 000,00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2 000 000,00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40℅ 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4089395"/>
                  </a:ext>
                </a:extLst>
              </a:tr>
              <a:tr h="7633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21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05.2015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d'un Passage à Gué à TIKSRA (Oued Tassala)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400 000,00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 Réceptionné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883156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ELECTRICITE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2010-2014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44538" y="4486275"/>
            <a:ext cx="17922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TRANCHE: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36825" y="4333875"/>
            <a:ext cx="80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02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5373688"/>
            <a:ext cx="754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05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2010 - 2014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5495925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ELECTRICITE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2010-2014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44538" y="4387850"/>
            <a:ext cx="17922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TRANCHE: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36825" y="4233863"/>
            <a:ext cx="809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03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8188" y="5246688"/>
            <a:ext cx="34337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01 (</a:t>
            </a:r>
            <a:r>
              <a:rPr lang="fr-FR" sz="3600" b="1"/>
              <a:t>Haizer Sud )</a:t>
            </a:r>
            <a:endParaRPr lang="fr-FR" sz="4400" b="1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336925"/>
            <a:ext cx="3152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800" b="1"/>
              <a:t>2010 - 2014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5370513"/>
            <a:ext cx="6343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ELECTRICITE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COMPLEMENTAIRE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47713" y="5662613"/>
            <a:ext cx="21923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Observation :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10375" y="4456113"/>
            <a:ext cx="54991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03 (</a:t>
            </a:r>
            <a:r>
              <a:rPr lang="fr-FR" sz="2000" b="1"/>
              <a:t>Mahsar – Thighilt n Seksou – Tiftissine</a:t>
            </a:r>
            <a:r>
              <a:rPr lang="fr-FR" sz="4400" b="1"/>
              <a:t>)</a:t>
            </a:r>
            <a:r>
              <a:rPr lang="fr-FR" sz="2400" b="1"/>
              <a:t> 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403600"/>
            <a:ext cx="3386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600" b="1"/>
              <a:t>Complémentaire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38188" y="4629150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940050" y="5630863"/>
            <a:ext cx="1397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Retenu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/>
      <p:bldP spid="11" grpId="0"/>
      <p:bldP spid="12" grpId="0"/>
      <p:bldP spid="13" grpId="0"/>
      <p:bldP spid="14" grpId="0"/>
      <p:bldP spid="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PROJETS  ELECTRICITE </a:t>
            </a:r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</a:rPr>
              <a:t>2015 - 2019</a:t>
            </a:r>
            <a:r>
              <a:rPr lang="fr-FR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GAZ et ELECTRICITE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73888" y="4357688"/>
            <a:ext cx="754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4400" b="1"/>
              <a:t>08</a:t>
            </a:r>
            <a:endParaRPr lang="fr-FR" sz="2400" b="1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4538" y="3478213"/>
            <a:ext cx="2105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Programme: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89225" y="3403600"/>
            <a:ext cx="259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600" b="1"/>
              <a:t>2015 – 2019 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744538" y="4479925"/>
            <a:ext cx="634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0000"/>
                </a:solidFill>
              </a:rPr>
              <a:t>Nombre Localités ( vilages et quartiers )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1" grpId="0"/>
      <p:bldP spid="12" grpId="0"/>
      <p:bldP spid="13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4163"/>
            <a:ext cx="12192000" cy="1344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59565" y="1881385"/>
            <a:ext cx="9872869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RECAPITULATIF</a:t>
            </a:r>
            <a:endParaRPr lang="fr-FR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1600"/>
            <a:ext cx="12192000" cy="1344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7788" y="253930"/>
            <a:ext cx="90364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HABITAT RURAL</a:t>
            </a:r>
            <a:endParaRPr lang="fr-FR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42938" y="4721225"/>
            <a:ext cx="35607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600" b="1">
                <a:solidFill>
                  <a:srgbClr val="FF0000"/>
                </a:solidFill>
              </a:rPr>
              <a:t>NOMBRE D’AIDE :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42938" y="3810000"/>
            <a:ext cx="309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600" b="1">
                <a:solidFill>
                  <a:srgbClr val="FF0000"/>
                </a:solidFill>
              </a:rPr>
              <a:t>PROGRAMME :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42938" y="5632450"/>
            <a:ext cx="4914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600" b="1">
                <a:solidFill>
                  <a:srgbClr val="FF0000"/>
                </a:solidFill>
              </a:rPr>
              <a:t>NOMBRE D’ELIGIBILITE :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78275" y="3876675"/>
            <a:ext cx="1722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PEC ,RHP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373563" y="4751388"/>
            <a:ext cx="10175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1845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557838" y="5662613"/>
            <a:ext cx="10191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3200" b="1"/>
              <a:t>1845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/>
      <p:bldP spid="15" grpId="0"/>
      <p:bldP spid="16" grpId="0"/>
      <p:bldP spid="7" grpId="0"/>
      <p:bldP spid="17" grpId="0"/>
      <p:bldP spid="1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782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7782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7782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Réhabilitation des routes et ouverture des pistes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71800"/>
          <a:ext cx="11506200" cy="3581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73675">
                  <a:extLst>
                    <a:ext uri="{9D8B030D-6E8A-4147-A177-3AD203B41FA5}">
                      <a16:colId xmlns:a16="http://schemas.microsoft.com/office/drawing/2014/main" xmlns="" val="3873539835"/>
                    </a:ext>
                  </a:extLst>
                </a:gridCol>
                <a:gridCol w="8832525">
                  <a:extLst>
                    <a:ext uri="{9D8B030D-6E8A-4147-A177-3AD203B41FA5}">
                      <a16:colId xmlns:a16="http://schemas.microsoft.com/office/drawing/2014/main" xmlns="" val="3544727418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4.527.900,00</a:t>
                      </a:r>
                      <a:r>
                        <a:rPr lang="ar-SA" sz="1800">
                          <a:effectLst/>
                        </a:rPr>
                        <a:t> دج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إعادة تأهيل الطريق البلدي الرابط بين تيكبوشت واغيل اقلزام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09602105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680.940,00</a:t>
                      </a:r>
                      <a:r>
                        <a:rPr lang="ar-SA" sz="1800" dirty="0">
                          <a:effectLst/>
                        </a:rPr>
                        <a:t> دج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إعادة تأهيل الطريق البلدي الرابط بين الطريق الوطني رقم 33 ومنطقة كركود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51676234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 2.569.320,00</a:t>
                      </a:r>
                      <a:r>
                        <a:rPr lang="ar-SA" sz="1800" dirty="0">
                          <a:effectLst/>
                        </a:rPr>
                        <a:t> دج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إعادة تأهيل الطريق البلدي الرابط بين لعش أوفالكو ومنطقة حمداش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92160318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2.305.485,00</a:t>
                      </a:r>
                      <a:r>
                        <a:rPr lang="ar-SA" sz="1800">
                          <a:effectLst/>
                        </a:rPr>
                        <a:t> دج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إعادة تأهيل الطريق البلدي الرابط بين الطريق البلدي تيكبوشت ومنطقة دوار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85842656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  دج</a:t>
                      </a:r>
                      <a:r>
                        <a:rPr lang="fr-FR" sz="1800" dirty="0">
                          <a:effectLst/>
                        </a:rPr>
                        <a:t> 1.888.390,00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إعادة تأهيل الطريق البلدي الرابط بين الطريق البلدي </a:t>
                      </a:r>
                      <a:r>
                        <a:rPr lang="ar-DZ" sz="1800" dirty="0" err="1">
                          <a:effectLst/>
                        </a:rPr>
                        <a:t>المحصر</a:t>
                      </a:r>
                      <a:r>
                        <a:rPr lang="ar-DZ" sz="1800" dirty="0">
                          <a:effectLst/>
                        </a:rPr>
                        <a:t> تجاه عائلة لعريبي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8916849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885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7885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7885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Réhabilitation des routes et ouverture des pistes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31800" y="2841625"/>
          <a:ext cx="11379926" cy="3771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44334">
                  <a:extLst>
                    <a:ext uri="{9D8B030D-6E8A-4147-A177-3AD203B41FA5}">
                      <a16:colId xmlns:a16="http://schemas.microsoft.com/office/drawing/2014/main" xmlns="" val="1349960630"/>
                    </a:ext>
                  </a:extLst>
                </a:gridCol>
                <a:gridCol w="8735592">
                  <a:extLst>
                    <a:ext uri="{9D8B030D-6E8A-4147-A177-3AD203B41FA5}">
                      <a16:colId xmlns:a16="http://schemas.microsoft.com/office/drawing/2014/main" xmlns="" val="3632989758"/>
                    </a:ext>
                  </a:extLst>
                </a:gridCol>
              </a:tblGrid>
              <a:tr h="6124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2.120.040 ,00</a:t>
                      </a:r>
                      <a:r>
                        <a:rPr lang="ar-SA" sz="1400" dirty="0">
                          <a:effectLst/>
                        </a:rPr>
                        <a:t> دج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إعادة تأهيل الطريق البلدي الرابط بين الطريق البلدي علوان "</a:t>
                      </a:r>
                      <a:r>
                        <a:rPr lang="ar-DZ" sz="1400" dirty="0" err="1">
                          <a:effectLst/>
                        </a:rPr>
                        <a:t>ثقنيتس</a:t>
                      </a:r>
                      <a:r>
                        <a:rPr lang="ar-DZ" sz="1400" dirty="0">
                          <a:effectLst/>
                        </a:rPr>
                        <a:t>" اتجاه المسجد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86009986"/>
                  </a:ext>
                </a:extLst>
              </a:tr>
              <a:tr h="131120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 647.010,00</a:t>
                      </a:r>
                      <a:r>
                        <a:rPr lang="ar-SA" sz="1400">
                          <a:effectLst/>
                        </a:rPr>
                        <a:t> دج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إعادة تأهيل الطريق البلدي الرابط بين </a:t>
                      </a:r>
                      <a:r>
                        <a:rPr lang="ar-DZ" sz="1400" dirty="0" err="1">
                          <a:effectLst/>
                        </a:rPr>
                        <a:t>ثفثسين</a:t>
                      </a:r>
                      <a:r>
                        <a:rPr lang="ar-DZ" sz="1400" dirty="0">
                          <a:effectLst/>
                        </a:rPr>
                        <a:t> والطريق الوطني رقم 33 عبر عائلة تابتي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75553336"/>
                  </a:ext>
                </a:extLst>
              </a:tr>
              <a:tr h="6124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2.457.000,00</a:t>
                      </a:r>
                      <a:r>
                        <a:rPr lang="ar-SA" sz="1400">
                          <a:effectLst/>
                        </a:rPr>
                        <a:t> دج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إعادة تأهيل الطريق البلدي الرابط بين تيكبوشت وعائلة دوار عموش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1106378"/>
                  </a:ext>
                </a:extLst>
              </a:tr>
              <a:tr h="62350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6.650.280,00</a:t>
                      </a:r>
                      <a:r>
                        <a:rPr lang="ar-SA" sz="1400">
                          <a:effectLst/>
                        </a:rPr>
                        <a:t> دج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>
                          <a:effectLst/>
                        </a:rPr>
                        <a:t>إعادة تأهيل الطريق البلدي الرابط بين تيكبوشت ومنطقة المروج</a:t>
                      </a:r>
                      <a:r>
                        <a:rPr lang="fr-FR" sz="1400">
                          <a:effectLst/>
                        </a:rPr>
                        <a:t>) </a:t>
                      </a:r>
                      <a:r>
                        <a:rPr lang="ar-DZ" sz="1400">
                          <a:effectLst/>
                        </a:rPr>
                        <a:t>انجارن)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8715109"/>
                  </a:ext>
                </a:extLst>
              </a:tr>
              <a:tr h="6124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2.054.520,00</a:t>
                      </a:r>
                      <a:r>
                        <a:rPr lang="ar-SA" sz="1400">
                          <a:effectLst/>
                        </a:rPr>
                        <a:t> دج</a:t>
                      </a:r>
                      <a:endParaRPr lang="fr-F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400" dirty="0">
                          <a:effectLst/>
                        </a:rPr>
                        <a:t>إعادة تأهيل الطريق البلدي الرابط بين الطريق الوطني رقم 33 ومنطقة بوليل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6394018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987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7987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7987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3528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ACTUELLE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04800" y="3802063"/>
          <a:ext cx="11689081" cy="2812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309973782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177882469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566912064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29660935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662105039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37726706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8145850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7128324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54176791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984862438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4139399485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191737003"/>
                    </a:ext>
                  </a:extLst>
                </a:gridCol>
              </a:tblGrid>
              <a:tr h="56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NK5.226.2.262110.11.07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de pistes forestières sur 100has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13/02/20011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59 423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59 423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59,42%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40 577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42903132"/>
                  </a:ext>
                </a:extLst>
              </a:tr>
              <a:tr h="281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de pistes forestières sur 50has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4000968"/>
                  </a:ext>
                </a:extLst>
              </a:tr>
              <a:tr h="56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NK5.226.8.262110.12.13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Travaux sylvicoles sur 2000 Ha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04/07/2012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55 964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56 420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70,53%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23 580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1164160"/>
                  </a:ext>
                </a:extLst>
              </a:tr>
              <a:tr h="56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Travaux sylvicoles sur 100 Ha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8420618"/>
                  </a:ext>
                </a:extLst>
              </a:tr>
              <a:tr h="562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NK5.226.8.262110.14.01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Travaux sylvicoles sur 1000 Ha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18/03/2014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19 873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19 873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49,68%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20 127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89%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4344152"/>
                  </a:ext>
                </a:extLst>
              </a:tr>
              <a:tr h="281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200Ha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52776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089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090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090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3528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ACTUELLE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04800" y="3767138"/>
          <a:ext cx="11689081" cy="2908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470665327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169135730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88895606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87000077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43948551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2915907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34216265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53347458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200260547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839372973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82142705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3086199991"/>
                    </a:ext>
                  </a:extLst>
                </a:gridCol>
              </a:tblGrid>
              <a:tr h="46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NK5.226.8.262110.14.01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de pistes forestières sur 30km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18/03/2014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30 000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13 118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348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13 466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44,89%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16 534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84%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7495814"/>
                  </a:ext>
                </a:extLst>
              </a:tr>
              <a:tr h="23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10km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62382052"/>
                  </a:ext>
                </a:extLst>
              </a:tr>
              <a:tr h="562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226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148 378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149 182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59,67%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100 818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57118337"/>
                  </a:ext>
                </a:extLst>
              </a:tr>
              <a:tr h="703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NK5.227.8.262110.10.13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Repeuplement sur 450 Ha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16/02/2010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32 453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32 453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81,13%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7 547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5572097"/>
                  </a:ext>
                </a:extLst>
              </a:tr>
              <a:tr h="23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50Ha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1051880"/>
                  </a:ext>
                </a:extLst>
              </a:tr>
              <a:tr h="46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NK5.227.8.262110.11.16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Repeuplement sur 400 Has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13/02/2011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19 744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2 242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21 986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36,64%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38 014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6428634"/>
                  </a:ext>
                </a:extLst>
              </a:tr>
              <a:tr h="23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 Has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8088329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192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192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192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3528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ACTUELLE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04800" y="3771900"/>
          <a:ext cx="11689081" cy="2629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32612404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333746426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464821148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43726191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2162681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34239035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38436239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66446780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71437458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1549604993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42412525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1142480021"/>
                    </a:ext>
                  </a:extLst>
                </a:gridCol>
              </a:tblGrid>
              <a:tr h="505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NK5.227.2.262110.12.08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Construction de poste vigie à Haizer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04/07/2012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949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949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94,90%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2305698"/>
                  </a:ext>
                </a:extLst>
              </a:tr>
              <a:tr h="505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NK5.227.5.262110.09.07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Correction torrentielle sur 10000m3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08/02/2009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75 674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48 298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2 075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50 373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66,57%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25 301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81%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0871803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3000m3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1260086"/>
                  </a:ext>
                </a:extLst>
              </a:tr>
              <a:tr h="505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NK5.227.8.262110.14.01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Reboisement de 1000 Ha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18/03/2014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59 011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12 285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71 296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47,53%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78 704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69%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6606126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Ha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3875345"/>
                  </a:ext>
                </a:extLst>
              </a:tr>
              <a:tr h="606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227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291 000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326 674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160 455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16 602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177 057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54,20%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149 617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83726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19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19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0825" y="3475038"/>
          <a:ext cx="11701126" cy="2939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14">
                  <a:extLst>
                    <a:ext uri="{9D8B030D-6E8A-4147-A177-3AD203B41FA5}">
                      <a16:colId xmlns:a16="http://schemas.microsoft.com/office/drawing/2014/main" xmlns="" val="877145039"/>
                    </a:ext>
                  </a:extLst>
                </a:gridCol>
                <a:gridCol w="400593">
                  <a:extLst>
                    <a:ext uri="{9D8B030D-6E8A-4147-A177-3AD203B41FA5}">
                      <a16:colId xmlns:a16="http://schemas.microsoft.com/office/drawing/2014/main" xmlns="" val="489385530"/>
                    </a:ext>
                  </a:extLst>
                </a:gridCol>
                <a:gridCol w="289953">
                  <a:extLst>
                    <a:ext uri="{9D8B030D-6E8A-4147-A177-3AD203B41FA5}">
                      <a16:colId xmlns:a16="http://schemas.microsoft.com/office/drawing/2014/main" xmlns="" val="3437335417"/>
                    </a:ext>
                  </a:extLst>
                </a:gridCol>
                <a:gridCol w="534124">
                  <a:extLst>
                    <a:ext uri="{9D8B030D-6E8A-4147-A177-3AD203B41FA5}">
                      <a16:colId xmlns:a16="http://schemas.microsoft.com/office/drawing/2014/main" xmlns="" val="2350026334"/>
                    </a:ext>
                  </a:extLst>
                </a:gridCol>
                <a:gridCol w="2838486">
                  <a:extLst>
                    <a:ext uri="{9D8B030D-6E8A-4147-A177-3AD203B41FA5}">
                      <a16:colId xmlns:a16="http://schemas.microsoft.com/office/drawing/2014/main" xmlns="" val="3450710371"/>
                    </a:ext>
                  </a:extLst>
                </a:gridCol>
                <a:gridCol w="1087324">
                  <a:extLst>
                    <a:ext uri="{9D8B030D-6E8A-4147-A177-3AD203B41FA5}">
                      <a16:colId xmlns:a16="http://schemas.microsoft.com/office/drawing/2014/main" xmlns="" val="111173828"/>
                    </a:ext>
                  </a:extLst>
                </a:gridCol>
                <a:gridCol w="1068247">
                  <a:extLst>
                    <a:ext uri="{9D8B030D-6E8A-4147-A177-3AD203B41FA5}">
                      <a16:colId xmlns:a16="http://schemas.microsoft.com/office/drawing/2014/main" xmlns="" val="2849848829"/>
                    </a:ext>
                  </a:extLst>
                </a:gridCol>
                <a:gridCol w="1052987">
                  <a:extLst>
                    <a:ext uri="{9D8B030D-6E8A-4147-A177-3AD203B41FA5}">
                      <a16:colId xmlns:a16="http://schemas.microsoft.com/office/drawing/2014/main" xmlns="" val="2520338667"/>
                    </a:ext>
                  </a:extLst>
                </a:gridCol>
                <a:gridCol w="1052987">
                  <a:extLst>
                    <a:ext uri="{9D8B030D-6E8A-4147-A177-3AD203B41FA5}">
                      <a16:colId xmlns:a16="http://schemas.microsoft.com/office/drawing/2014/main" xmlns="" val="2955522773"/>
                    </a:ext>
                  </a:extLst>
                </a:gridCol>
                <a:gridCol w="1052987">
                  <a:extLst>
                    <a:ext uri="{9D8B030D-6E8A-4147-A177-3AD203B41FA5}">
                      <a16:colId xmlns:a16="http://schemas.microsoft.com/office/drawing/2014/main" xmlns="" val="2586002715"/>
                    </a:ext>
                  </a:extLst>
                </a:gridCol>
                <a:gridCol w="492156">
                  <a:extLst>
                    <a:ext uri="{9D8B030D-6E8A-4147-A177-3AD203B41FA5}">
                      <a16:colId xmlns:a16="http://schemas.microsoft.com/office/drawing/2014/main" xmlns="" val="1162420506"/>
                    </a:ext>
                  </a:extLst>
                </a:gridCol>
                <a:gridCol w="610427">
                  <a:extLst>
                    <a:ext uri="{9D8B030D-6E8A-4147-A177-3AD203B41FA5}">
                      <a16:colId xmlns:a16="http://schemas.microsoft.com/office/drawing/2014/main" xmlns="" val="3532483403"/>
                    </a:ext>
                  </a:extLst>
                </a:gridCol>
                <a:gridCol w="915641">
                  <a:extLst>
                    <a:ext uri="{9D8B030D-6E8A-4147-A177-3AD203B41FA5}">
                      <a16:colId xmlns:a16="http://schemas.microsoft.com/office/drawing/2014/main" xmlns="" val="1505463861"/>
                    </a:ext>
                  </a:extLst>
                </a:gridCol>
              </a:tblGrid>
              <a:tr h="58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22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06.2015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Achèvement Réseau AEP  </a:t>
                      </a:r>
                      <a:r>
                        <a:rPr lang="fr-FR" sz="1200" u="none" strike="noStrike" dirty="0" err="1">
                          <a:effectLst/>
                        </a:rPr>
                        <a:t>Tighilt</a:t>
                      </a:r>
                      <a:r>
                        <a:rPr lang="fr-FR" sz="1200" u="none" strike="noStrike" dirty="0">
                          <a:effectLst/>
                        </a:rPr>
                        <a:t> N'SEKSOU BAS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1 325 951,64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974 048,36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57,65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79108753"/>
                  </a:ext>
                </a:extLst>
              </a:tr>
              <a:tr h="8801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23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07.2015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Suivi et Réalisation Piste reliant Laach Oufalkou Famille HAMDACHE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2 400 000,00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2 400 000,00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20℅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En cours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63530696"/>
                  </a:ext>
                </a:extLst>
              </a:tr>
              <a:tr h="589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24</a:t>
                      </a:r>
                      <a:endParaRPr lang="fr-F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08.2015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Extention réseau Assainissement TAZEMOURTH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2 453 233,33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2 104 086,78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349 146,55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85,77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69295020"/>
                  </a:ext>
                </a:extLst>
              </a:tr>
              <a:tr h="8801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25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9549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09.2015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Etude et Réalisation d'une Stèle de Chouhadas  à Ain ALLOUANE 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1 731 046,67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1 712 000,00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19 046,67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    99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448422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294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294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294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3528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ACTUELLE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04800" y="3568700"/>
          <a:ext cx="11689081" cy="2954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242967011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44643703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755503896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43020144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031658835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164955735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9304844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37194588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035237412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13666335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3690380477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665975246"/>
                    </a:ext>
                  </a:extLst>
                </a:gridCol>
              </a:tblGrid>
              <a:tr h="59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NK5.333.1.262110.11.12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de 07 retenues collinaires à travers la wilaya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11/04/2011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277 762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206 914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206 914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59,12%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143 086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0737050"/>
                  </a:ext>
                </a:extLst>
              </a:tr>
              <a:tr h="196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 retenue collinaire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2197420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333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277 762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206 914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206 914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59,12%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143 086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1856965"/>
                  </a:ext>
                </a:extLst>
              </a:tr>
              <a:tr h="59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NK5.341.1.262110.10.11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des aménagements aval d’AEP du système du barrage de Koudiat Acerdoune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29/03/2010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14 779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11 445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1 641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13 086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43,62%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16 914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9175691"/>
                  </a:ext>
                </a:extLst>
              </a:tr>
              <a:tr h="196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d’AEP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5272071"/>
                  </a:ext>
                </a:extLst>
              </a:tr>
              <a:tr h="393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NL5.341.2.262110.15.01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Alimentation en eau potable de Haizer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0504/2016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0,00%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2469384"/>
                  </a:ext>
                </a:extLst>
              </a:tr>
              <a:tr h="59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NK5.341.9.262110.14.01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des réseaux d’alimentation en eau potable à travers la wilaya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12/06/2014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570 301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307 531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26 374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333 905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55,56%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266 095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86778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397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397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397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3528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ACTUELLE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04800" y="3552825"/>
          <a:ext cx="11689081" cy="3018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495326464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140260516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722139306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42913743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1298995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60995321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5047819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21516424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97115553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618622635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862689940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840917035"/>
                    </a:ext>
                  </a:extLst>
                </a:gridCol>
              </a:tblGrid>
              <a:tr h="241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du réseau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8523086"/>
                  </a:ext>
                </a:extLst>
              </a:tr>
              <a:tr h="482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341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1 180 000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1 180 000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981 187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681 315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28 149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709 464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60,12%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470 536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2842799"/>
                  </a:ext>
                </a:extLst>
              </a:tr>
              <a:tr h="12056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NK5.521.8.262110.12.08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Réparation des  dégats causés par les intempéries 2012 sur les RN (Réparation des chaussées, traitement des glissements, reconstruction et réparation des ouvrages d’art et d’assainissement)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01/08/2012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87,50%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71 476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3651810"/>
                  </a:ext>
                </a:extLst>
              </a:tr>
              <a:tr h="241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d’ouvrages d’art ( deux 02) sur la RN 33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479087"/>
                  </a:ext>
                </a:extLst>
              </a:tr>
              <a:tr h="723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NK5.521.8.262110.12.01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du dédoublement de la RN 33 entre RN5 et Haizer sur 10 KMS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12/02/2012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569 625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18 120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587 745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67,17%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287 255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22125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499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499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499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224088"/>
            <a:ext cx="10902950" cy="523875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04800" y="293528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ACTUELLE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04800" y="3576638"/>
          <a:ext cx="11689081" cy="2076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3121031565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26082962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840573050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13452314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466658165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7061288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2515147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28984659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027666502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629615180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3617578835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057084433"/>
                    </a:ext>
                  </a:extLst>
                </a:gridCol>
              </a:tblGrid>
              <a:tr h="1483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NK5.521.6.262110.12.08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Réparation des  </a:t>
                      </a:r>
                      <a:r>
                        <a:rPr lang="fr-FR" sz="1200" kern="1600" dirty="0" err="1">
                          <a:effectLst/>
                        </a:rPr>
                        <a:t>dégats</a:t>
                      </a:r>
                      <a:r>
                        <a:rPr lang="fr-FR" sz="1200" kern="1600" dirty="0">
                          <a:effectLst/>
                        </a:rPr>
                        <a:t> causés par les intempéries 2012 sur les RN (Réparation des chaussées, traitement des glissements, reconstruction et réparation des ouvrages d’art et d’assainissement)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01/08/2012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0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87,50%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71 476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9531995"/>
                  </a:ext>
                </a:extLst>
              </a:tr>
              <a:tr h="593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Traitement des glissements et reconstruction ouvrages d’assainissements sur la RN 33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127944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601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602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602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31/08/2016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65125" y="3221038"/>
          <a:ext cx="11689079" cy="3426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755881492"/>
                    </a:ext>
                  </a:extLst>
                </a:gridCol>
                <a:gridCol w="836611">
                  <a:extLst>
                    <a:ext uri="{9D8B030D-6E8A-4147-A177-3AD203B41FA5}">
                      <a16:colId xmlns:a16="http://schemas.microsoft.com/office/drawing/2014/main" xmlns="" val="175739617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42541162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305858524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97927352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56528274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92185771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28138493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3168211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982055344"/>
                    </a:ext>
                  </a:extLst>
                </a:gridCol>
                <a:gridCol w="519579">
                  <a:extLst>
                    <a:ext uri="{9D8B030D-6E8A-4147-A177-3AD203B41FA5}">
                      <a16:colId xmlns:a16="http://schemas.microsoft.com/office/drawing/2014/main" xmlns="" val="1835992489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3801505969"/>
                    </a:ext>
                  </a:extLst>
                </a:gridCol>
              </a:tblGrid>
              <a:tr h="1001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NK5.521.6.262110.12.08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Réparation des  dégâts causés par les intempéries 2012 sur les RN (Réparation des chaussées, traitement des glissements, reconstruction et réparation des ouvrages d’art et d’assainissement)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01/08/2012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571 980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87,50%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71 476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2478936"/>
                  </a:ext>
                </a:extLst>
              </a:tr>
              <a:tr h="225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des déats causés par les intempéries sur la RN33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6353288"/>
                  </a:ext>
                </a:extLst>
              </a:tr>
              <a:tr h="1001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NK5.521.6.262110.12.08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Réparation des  dégâts causés par les intempéries 2012 sur les RN (Réparation des chaussées, traitement des glissements, reconstruction et réparation des ouvrages d’art et d’assainissement)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01/08/2012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571 980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0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500 504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87,50%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71 476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4408103"/>
                  </a:ext>
                </a:extLst>
              </a:tr>
              <a:tr h="225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d’ouvrages d’art (deux 02) sur la RN33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4054461"/>
                  </a:ext>
                </a:extLst>
              </a:tr>
              <a:tr h="500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TOTAL chapitre : 521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2 987 920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3 162 920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2 571 641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18 120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2 589 761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81,88%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573 159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54933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704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704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704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Numéro et intitule de l’opération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233738"/>
          <a:ext cx="11689080" cy="3407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897990459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318142417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386607621"/>
                    </a:ext>
                  </a:extLst>
                </a:gridCol>
                <a:gridCol w="936417">
                  <a:extLst>
                    <a:ext uri="{9D8B030D-6E8A-4147-A177-3AD203B41FA5}">
                      <a16:colId xmlns:a16="http://schemas.microsoft.com/office/drawing/2014/main" xmlns="" val="195368264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741050808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80894248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5891675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6266798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755176388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621338809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700084077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1673229769"/>
                    </a:ext>
                  </a:extLst>
                </a:gridCol>
              </a:tblGrid>
              <a:tr h="65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NK5.535.1.262110.12.20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Réparation des  dégâts causés par les intempéries 2011 sur les chemines communaux à travers la wilaya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01/08/2012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242 917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242 917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229 240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3 554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232 794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95,83%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10 123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6377121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Réparation de la route relient RN33- Lemroudj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1156724"/>
                  </a:ext>
                </a:extLst>
              </a:tr>
              <a:tr h="65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NK5.535.1.262110.14.02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Entretien des chemins communaux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16/04/2014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390 682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46 483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437 165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87,43%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62 835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0308169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de la chaussés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9529604"/>
                  </a:ext>
                </a:extLst>
              </a:tr>
              <a:tr h="657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NK5.535.1.262110.12.20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Réparation des  dégâts causés par les intempéries 2011 sur les chemines communaux à travers la wilaya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01/08/2012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242 917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242 917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229 240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3 554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232 794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95,83%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10 123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42940849"/>
                  </a:ext>
                </a:extLst>
              </a:tr>
              <a:tr h="246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Traitement du glissements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6192473"/>
                  </a:ext>
                </a:extLst>
              </a:tr>
              <a:tr h="54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TOTAL chapitre : 535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985 834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985 834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849 462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53 591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902 753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91,5%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83 081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807396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806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806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806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197225"/>
          <a:ext cx="11689081" cy="3361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4288119018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8442285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223651597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26806906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001296419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33405709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6100557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56052017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98286107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818981627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2540111363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1564900310"/>
                    </a:ext>
                  </a:extLst>
                </a:gridCol>
              </a:tblGrid>
              <a:tr h="1084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NK5.622.6.262110.13.01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et réhabilitation des établissements scolaires cycle secondaire y compris chauffage et climatisation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11/03/2013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32 325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32 325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64,65%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17 675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5754290"/>
                  </a:ext>
                </a:extLst>
              </a:tr>
              <a:tr h="305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Lycées </a:t>
                      </a:r>
                      <a:r>
                        <a:rPr lang="fr-FR" sz="1200" kern="1600" dirty="0" err="1">
                          <a:effectLst/>
                        </a:rPr>
                        <a:t>Amzil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8230162"/>
                  </a:ext>
                </a:extLst>
              </a:tr>
              <a:tr h="8134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NK5.622.6.262110.08.18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et réhabilitation des établissements du secondaire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31/12/2008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28 524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28 524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95,08%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1 476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76531991"/>
                  </a:ext>
                </a:extLst>
              </a:tr>
              <a:tr h="305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Lycées Haizer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3285292"/>
                  </a:ext>
                </a:extLst>
              </a:tr>
              <a:tr h="542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NK5.622.6.262110.09.19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des établissements du secondaires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15/02/2009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102 000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95 392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95 392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93,52%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6 608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0635764"/>
                  </a:ext>
                </a:extLst>
              </a:tr>
              <a:tr h="305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Lycées Haizer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71484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909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8909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8909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300413"/>
          <a:ext cx="11689081" cy="3176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854946573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95677879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829962337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64367040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394412365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67431454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89009144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72674382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659970643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1241254197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214171404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3785371967"/>
                    </a:ext>
                  </a:extLst>
                </a:gridCol>
              </a:tblGrid>
              <a:tr h="690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622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182 000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156 241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156 241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85,85%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25 759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9972250"/>
                  </a:ext>
                </a:extLst>
              </a:tr>
              <a:tr h="828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NK5.623.8.262110.12.87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Etude, réparation, acquisition et installation du chauffage au profit de 17 collèges à travers la wilaya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31/12/2012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8 401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8 401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42,01%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11 599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7023391"/>
                  </a:ext>
                </a:extLst>
              </a:tr>
              <a:tr h="276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CEM Aigoune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8854776"/>
                  </a:ext>
                </a:extLst>
              </a:tr>
              <a:tr h="552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NK5.623.3.262110.09.29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et réalisation de 42 cantines scolaires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18/07/2009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418 000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207 292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207 292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92,13%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17 708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27284027"/>
                  </a:ext>
                </a:extLst>
              </a:tr>
              <a:tr h="276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Hadid Said (200 rations)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12 250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7 500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2146068"/>
                  </a:ext>
                </a:extLst>
              </a:tr>
              <a:tr h="552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NK5.623.8.262110.09.55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de douze (12) terrains de sports 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13/04/2009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22 912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22 912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63,64%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13 088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338375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011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011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011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392488"/>
          <a:ext cx="11689081" cy="3085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3204196541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11323340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840684923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99144197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98266993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46963764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16471624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23059007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23216297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4170580646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4093298399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70204155"/>
                    </a:ext>
                  </a:extLst>
                </a:gridCol>
              </a:tblGrid>
              <a:tr h="342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EF Aigoune Ali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5629525"/>
                  </a:ext>
                </a:extLst>
              </a:tr>
              <a:tr h="102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NK5.623.6.262110.14.02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Etude, suivi, aménagement et réhabilitation du CEM Aigoune Ali à Haizer y compris chauffage et climatisation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30/03/2014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18 587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18 749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62,50%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11 251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6904290"/>
                  </a:ext>
                </a:extLst>
              </a:tr>
              <a:tr h="685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NK5.623.2.262110.06.61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Etude, construction et équipement d’une EF 600 B5 à Haizer 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15/02/2006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68 000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132 211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122 798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122 798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92,88%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9 413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8873883"/>
                  </a:ext>
                </a:extLst>
              </a:tr>
              <a:tr h="102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NK5.623.6.262110.14.07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et mise à niveau des établissements d’enseignement primaire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23/06/2014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206 587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12 640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219 227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73,08%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80 773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61%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02653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113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114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114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270250"/>
          <a:ext cx="11689081" cy="3222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610034625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155263784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70091325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305076137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1460451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119673644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2183042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58538374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211829016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464144180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620155289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784458344"/>
                    </a:ext>
                  </a:extLst>
                </a:gridCol>
              </a:tblGrid>
              <a:tr h="107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Sanitaire et revêtement cour pour les écoles : DRICI Yahia Tighilt Nseksou , DEMOUCHE Mohamed , TOUAT Hamouche, KERDJOUDJ Hamdache , SAHALI Cherif Haizer centre , TERDJMANE Lakhdar Amnakh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3940392"/>
                  </a:ext>
                </a:extLst>
              </a:tr>
              <a:tr h="805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NK5.622.6.262110.11.58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Suivi, construction et équipement de 192 salles de classe en extension pour le cycle primaire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01/09/2011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518 400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518 400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227 012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19 368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246 380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47,53%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272 020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1086513"/>
                  </a:ext>
                </a:extLst>
              </a:tr>
              <a:tr h="537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</a:t>
                      </a:r>
                      <a:r>
                        <a:rPr lang="en-US" sz="1200" kern="1600">
                          <a:effectLst/>
                        </a:rPr>
                        <a:t>KERDJOUDJ Hamdache( 01s/c) , TERDJMANE Lakhdar (Amnakh) (01s/c)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5 400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5 400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3443407"/>
                  </a:ext>
                </a:extLst>
              </a:tr>
              <a:tr h="805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NK5.623.4.262110.11.57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d’adaptation pour la constrction de 192 salles de classe en extension pour le cycle primaire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01/09/2011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13 440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13 440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5 819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6 063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45,11%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7 377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51252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216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216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216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197225"/>
          <a:ext cx="11689083" cy="3325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085092624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158688224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496912112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31378223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3321173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66369938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05992416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51193854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84454994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027573927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738352689"/>
                    </a:ext>
                  </a:extLst>
                </a:gridCol>
                <a:gridCol w="1202814">
                  <a:extLst>
                    <a:ext uri="{9D8B030D-6E8A-4147-A177-3AD203B41FA5}">
                      <a16:colId xmlns:a16="http://schemas.microsoft.com/office/drawing/2014/main" xmlns="" val="3834313039"/>
                    </a:ext>
                  </a:extLst>
                </a:gridCol>
              </a:tblGrid>
              <a:tr h="9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KERDJOUDJ Hamdache( 01s/c) , TERDJMANE Lakhdar (Amnakh) (01s/c)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140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140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53197"/>
                  </a:ext>
                </a:extLst>
              </a:tr>
              <a:tr h="9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NF5.623.8.262110.09.58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Equipment de 42 cantines scolaires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18/07/2009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102 000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73 788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73 788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98,38%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1 212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0263918"/>
                  </a:ext>
                </a:extLst>
              </a:tr>
              <a:tr h="475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HADID Said (200 rations 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3411741"/>
                  </a:ext>
                </a:extLst>
              </a:tr>
              <a:tr h="9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NF5.623.6.262110.14.06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des établissements du moyen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12/06/2014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98 567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1 033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99 600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49,80%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100 400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36630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998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21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22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62263" y="2286000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>
                <a:solidFill>
                  <a:srgbClr val="C00000"/>
                </a:solidFill>
              </a:rPr>
              <a:t>ETAT DES PROJETS  BUDGET COMMUNAL  - ANNEE  2016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47650" y="2890838"/>
          <a:ext cx="117043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9">
                  <a:extLst>
                    <a:ext uri="{9D8B030D-6E8A-4147-A177-3AD203B41FA5}">
                      <a16:colId xmlns:a16="http://schemas.microsoft.com/office/drawing/2014/main" xmlns="" val="199362399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xmlns="" val="2550682662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4276229444"/>
                    </a:ext>
                  </a:extLst>
                </a:gridCol>
                <a:gridCol w="2756263">
                  <a:extLst>
                    <a:ext uri="{9D8B030D-6E8A-4147-A177-3AD203B41FA5}">
                      <a16:colId xmlns:a16="http://schemas.microsoft.com/office/drawing/2014/main" xmlns="" val="19917375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57316251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3364359650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xmlns="" val="964012990"/>
                    </a:ext>
                  </a:extLst>
                </a:gridCol>
                <a:gridCol w="1031965">
                  <a:extLst>
                    <a:ext uri="{9D8B030D-6E8A-4147-A177-3AD203B41FA5}">
                      <a16:colId xmlns:a16="http://schemas.microsoft.com/office/drawing/2014/main" xmlns="" val="360644706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35121236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668877139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xmlns="" val="1000414231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xmlns="" val="344426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Article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N°</a:t>
                      </a:r>
                      <a:r>
                        <a:rPr lang="fr-FR" sz="1200" baseline="0" dirty="0" smtClean="0"/>
                        <a:t> de projet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INTITULE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MONTANT</a:t>
                      </a:r>
                    </a:p>
                    <a:p>
                      <a:pPr algn="ctr"/>
                      <a:r>
                        <a:rPr lang="fr-FR" sz="1200" dirty="0" smtClean="0"/>
                        <a:t>AP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Montant consommé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Dépense </a:t>
                      </a:r>
                    </a:p>
                    <a:p>
                      <a:pPr algn="ctr"/>
                      <a:r>
                        <a:rPr lang="fr-FR" sz="1200" dirty="0" smtClean="0"/>
                        <a:t>Décembre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Année 2016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Reliquat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phys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Taux</a:t>
                      </a:r>
                    </a:p>
                    <a:p>
                      <a:r>
                        <a:rPr lang="fr-FR" sz="1200" dirty="0" err="1" smtClean="0"/>
                        <a:t>Financ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Obs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982242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7650" y="3660775"/>
          <a:ext cx="11704321" cy="2912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97">
                  <a:extLst>
                    <a:ext uri="{9D8B030D-6E8A-4147-A177-3AD203B41FA5}">
                      <a16:colId xmlns:a16="http://schemas.microsoft.com/office/drawing/2014/main" xmlns="" val="1525702135"/>
                    </a:ext>
                  </a:extLst>
                </a:gridCol>
                <a:gridCol w="400702">
                  <a:extLst>
                    <a:ext uri="{9D8B030D-6E8A-4147-A177-3AD203B41FA5}">
                      <a16:colId xmlns:a16="http://schemas.microsoft.com/office/drawing/2014/main" xmlns="" val="3021740402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xmlns="" val="2914550058"/>
                    </a:ext>
                  </a:extLst>
                </a:gridCol>
                <a:gridCol w="534269">
                  <a:extLst>
                    <a:ext uri="{9D8B030D-6E8A-4147-A177-3AD203B41FA5}">
                      <a16:colId xmlns:a16="http://schemas.microsoft.com/office/drawing/2014/main" xmlns="" val="3631432618"/>
                    </a:ext>
                  </a:extLst>
                </a:gridCol>
                <a:gridCol w="2839261">
                  <a:extLst>
                    <a:ext uri="{9D8B030D-6E8A-4147-A177-3AD203B41FA5}">
                      <a16:colId xmlns:a16="http://schemas.microsoft.com/office/drawing/2014/main" xmlns="" val="409649348"/>
                    </a:ext>
                  </a:extLst>
                </a:gridCol>
                <a:gridCol w="1087620">
                  <a:extLst>
                    <a:ext uri="{9D8B030D-6E8A-4147-A177-3AD203B41FA5}">
                      <a16:colId xmlns:a16="http://schemas.microsoft.com/office/drawing/2014/main" xmlns="" val="51771016"/>
                    </a:ext>
                  </a:extLst>
                </a:gridCol>
                <a:gridCol w="1068539">
                  <a:extLst>
                    <a:ext uri="{9D8B030D-6E8A-4147-A177-3AD203B41FA5}">
                      <a16:colId xmlns:a16="http://schemas.microsoft.com/office/drawing/2014/main" xmlns="" val="1407784293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276789487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1978895790"/>
                    </a:ext>
                  </a:extLst>
                </a:gridCol>
                <a:gridCol w="1053275">
                  <a:extLst>
                    <a:ext uri="{9D8B030D-6E8A-4147-A177-3AD203B41FA5}">
                      <a16:colId xmlns:a16="http://schemas.microsoft.com/office/drawing/2014/main" xmlns="" val="2426216771"/>
                    </a:ext>
                  </a:extLst>
                </a:gridCol>
                <a:gridCol w="492291">
                  <a:extLst>
                    <a:ext uri="{9D8B030D-6E8A-4147-A177-3AD203B41FA5}">
                      <a16:colId xmlns:a16="http://schemas.microsoft.com/office/drawing/2014/main" xmlns="" val="315370381"/>
                    </a:ext>
                  </a:extLst>
                </a:gridCol>
                <a:gridCol w="610594">
                  <a:extLst>
                    <a:ext uri="{9D8B030D-6E8A-4147-A177-3AD203B41FA5}">
                      <a16:colId xmlns:a16="http://schemas.microsoft.com/office/drawing/2014/main" xmlns="" val="1469733837"/>
                    </a:ext>
                  </a:extLst>
                </a:gridCol>
                <a:gridCol w="915891">
                  <a:extLst>
                    <a:ext uri="{9D8B030D-6E8A-4147-A177-3AD203B41FA5}">
                      <a16:colId xmlns:a16="http://schemas.microsoft.com/office/drawing/2014/main" xmlns="" val="2645123247"/>
                    </a:ext>
                  </a:extLst>
                </a:gridCol>
              </a:tblGrid>
              <a:tr h="4875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26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9522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10.2015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Réalisation éclairage public è travers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800 000,00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794 664,00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5 336,00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99,33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18947786"/>
                  </a:ext>
                </a:extLst>
              </a:tr>
              <a:tr h="96910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27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9511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280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11.2015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Réparation des nids de poule en zône urbaine et traversées de route à travers les routes de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590 591,66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589 680,00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911,66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99,85      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5965758"/>
                  </a:ext>
                </a:extLst>
              </a:tr>
              <a:tr h="7277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9520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281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12.2015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Réparation Réseau d'Assainissement  à travers la Commune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210 000,00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210 000,00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 Clôturé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27488022"/>
                  </a:ext>
                </a:extLst>
              </a:tr>
              <a:tr h="7277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29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9530</a:t>
                      </a:r>
                      <a:endParaRPr lang="fr-FR" sz="1200" b="1" i="0" u="none" strike="noStrike">
                        <a:solidFill>
                          <a:srgbClr val="99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241</a:t>
                      </a:r>
                      <a:endParaRPr lang="fr-FR" sz="1200" b="1" i="0" u="none" strike="noStrike">
                        <a:solidFill>
                          <a:srgbClr val="00808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13.2015</a:t>
                      </a:r>
                      <a:endParaRPr lang="fr-FR" sz="1200" b="1" i="0" u="none" strike="noStrike">
                        <a:solidFill>
                          <a:srgbClr val="008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Acquisition Equipement Informatique pour les Ecoles Primaires</a:t>
                      </a:r>
                      <a:endParaRPr lang="fr-F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300 000,00  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             -    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</a:rPr>
                        <a:t>          300 000,00   </a:t>
                      </a:r>
                      <a:endParaRPr lang="fr-FR" sz="1200" b="1" i="0" u="none" strike="noStrike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 100℅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0,00 </a:t>
                      </a:r>
                      <a:endParaRPr lang="fr-FR" sz="1200" b="1" i="0" u="none" strike="noStrike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 Clôturé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042506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318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318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318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197225"/>
          <a:ext cx="11689083" cy="3325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085092624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158688224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496912112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31378223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3321173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66369938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05992416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51193854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844549944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027573927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738352689"/>
                    </a:ext>
                  </a:extLst>
                </a:gridCol>
                <a:gridCol w="1202814">
                  <a:extLst>
                    <a:ext uri="{9D8B030D-6E8A-4147-A177-3AD203B41FA5}">
                      <a16:colId xmlns:a16="http://schemas.microsoft.com/office/drawing/2014/main" xmlns="" val="3834313039"/>
                    </a:ext>
                  </a:extLst>
                </a:gridCol>
              </a:tblGrid>
              <a:tr h="9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 dirty="0">
                          <a:effectLst/>
                        </a:rPr>
                        <a:t>KERDJOUDJ </a:t>
                      </a:r>
                      <a:r>
                        <a:rPr lang="en-US" sz="1200" kern="1600" dirty="0" err="1">
                          <a:effectLst/>
                        </a:rPr>
                        <a:t>Hamdache</a:t>
                      </a:r>
                      <a:r>
                        <a:rPr lang="en-US" sz="1200" kern="1600" dirty="0">
                          <a:effectLst/>
                        </a:rPr>
                        <a:t>( 01s/c) , TERDJMANE </a:t>
                      </a:r>
                      <a:r>
                        <a:rPr lang="en-US" sz="1200" kern="1600" dirty="0" err="1">
                          <a:effectLst/>
                        </a:rPr>
                        <a:t>Lakhdar</a:t>
                      </a:r>
                      <a:r>
                        <a:rPr lang="en-US" sz="1200" kern="1600" dirty="0">
                          <a:effectLst/>
                        </a:rPr>
                        <a:t> (</a:t>
                      </a:r>
                      <a:r>
                        <a:rPr lang="en-US" sz="1200" kern="1600" dirty="0" err="1">
                          <a:effectLst/>
                        </a:rPr>
                        <a:t>Amnakh</a:t>
                      </a:r>
                      <a:r>
                        <a:rPr lang="en-US" sz="1200" kern="1600" dirty="0">
                          <a:effectLst/>
                        </a:rPr>
                        <a:t>) (01s/c)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140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140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853197"/>
                  </a:ext>
                </a:extLst>
              </a:tr>
              <a:tr h="9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NF5.623.8.262110.09.58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Equipment de 42 cantines scolaires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18/07/2009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102 000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73 788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73 788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98,38%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1 212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0263918"/>
                  </a:ext>
                </a:extLst>
              </a:tr>
              <a:tr h="475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HADID Said (200 rations )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3411741"/>
                  </a:ext>
                </a:extLst>
              </a:tr>
              <a:tr h="9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NF5.623.6.262110.14.06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 err="1" smtClean="0">
                          <a:effectLst/>
                        </a:rPr>
                        <a:t>Réhabilittion</a:t>
                      </a:r>
                      <a:r>
                        <a:rPr lang="fr-FR" sz="1200" kern="1600" dirty="0" smtClean="0">
                          <a:effectLst/>
                        </a:rPr>
                        <a:t> </a:t>
                      </a:r>
                      <a:r>
                        <a:rPr lang="fr-FR" sz="1200" kern="1600" dirty="0">
                          <a:effectLst/>
                        </a:rPr>
                        <a:t>des établissements du moyen  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12/06/2014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98 567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1 033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99 600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49,80%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100 400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36630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421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421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421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279775"/>
          <a:ext cx="11689081" cy="3333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371700309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2434582927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74793420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73374818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489397489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78488810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38600092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8509386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553842418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4228510316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716477452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282939069"/>
                    </a:ext>
                  </a:extLst>
                </a:gridCol>
              </a:tblGrid>
              <a:tr h="23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CEM Allioui Ahmed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2841160"/>
                  </a:ext>
                </a:extLst>
              </a:tr>
              <a:tr h="701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NK5.623.3.262110.14.01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et équipement de 20 cantines scolaires type 100 rations à travers la wilaya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23/06/2014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40 412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3 264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43 676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31,20%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96 324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0171649"/>
                  </a:ext>
                </a:extLst>
              </a:tr>
              <a:tr h="23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Ecole TOUAT Hamouche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6150344"/>
                  </a:ext>
                </a:extLst>
              </a:tr>
              <a:tr h="701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NK5.623.6.262110.10.07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et mise à niveau des établissements d’enseignement primaire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23/06/2014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206 587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12 640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219 227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73,08%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80 773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61%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95837357"/>
                  </a:ext>
                </a:extLst>
              </a:tr>
              <a:tr h="701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Sanitaire et revêtement cour pour les écoles : Aggache Amar Tikboucht , Hadid Said Tikboucht , Amzal Ali Haizer centre , Sid Ali Ahmed SLIM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57873438"/>
                  </a:ext>
                </a:extLst>
              </a:tr>
              <a:tr h="701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NK5.535.1.262110.12.87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, réparation , acquisition et installation du chauffage au profit de 17 collèges à travers la wilaya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31/12/2012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8 401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8 401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42,01%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11 599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349808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523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523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523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178175"/>
          <a:ext cx="11689081" cy="3557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932234645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112600623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237696505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339726312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121150087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19411609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66283930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5692055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637398511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1712887721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2832302924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1932866928"/>
                    </a:ext>
                  </a:extLst>
                </a:gridCol>
              </a:tblGrid>
              <a:tr h="296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CEM Aigoune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7027325"/>
                  </a:ext>
                </a:extLst>
              </a:tr>
              <a:tr h="88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NK5.622.6.262110.13.01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et réhabilitation des établissements du cycle moyen y compris chauffage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23/05/2011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52 500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52 500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46 270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46 270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88,13%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6 230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9970083"/>
                  </a:ext>
                </a:extLst>
              </a:tr>
              <a:tr h="296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EF ALIOUI Ahmed , EF AIGOUNE Ali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352833"/>
                  </a:ext>
                </a:extLst>
              </a:tr>
              <a:tr h="88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NK5.623.6.262110.14.03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Etude, suivi, réalisation et aménagement du chauffage pour 18 collèges à travers la wilaya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29/05/2014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34 202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34 202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46,22%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39 798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01005826"/>
                  </a:ext>
                </a:extLst>
              </a:tr>
              <a:tr h="296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CEM Allioui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37361256"/>
                  </a:ext>
                </a:extLst>
              </a:tr>
              <a:tr h="88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NF5.623.6.262110.08.29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et réhabilitation des établissements du moyen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31/12/2008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96 096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96 096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96,10%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3 904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916665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625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626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626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178175"/>
          <a:ext cx="11689081" cy="3572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65112134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220491871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726282402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64826553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64288459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409231723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740240733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62492994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13372542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898561991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2949638434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3834606995"/>
                    </a:ext>
                  </a:extLst>
                </a:gridCol>
              </a:tblGrid>
              <a:tr h="297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EF Aigoune Ali, EF Haizer ville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62962427"/>
                  </a:ext>
                </a:extLst>
              </a:tr>
              <a:tr h="595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NF5.623.6.262110.09.31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Réhabilitation des établissements du moyen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15/02/2009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117 000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101 548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2 637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104 185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89,05%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12 815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6250166"/>
                  </a:ext>
                </a:extLst>
              </a:tr>
              <a:tr h="297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EF Aigoune Ali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69640657"/>
                  </a:ext>
                </a:extLst>
              </a:tr>
              <a:tr h="595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NF5.623.8.262110.09.57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Equipement de 05 demi- pensions 200 rations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29/06/2009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21 126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21 126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84,50%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3 874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24853615"/>
                  </a:ext>
                </a:extLst>
              </a:tr>
              <a:tr h="297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EF Ighil Zougaghene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09342712"/>
                  </a:ext>
                </a:extLst>
              </a:tr>
              <a:tr h="595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NF5.623.3.262110.09.28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Etude  et réalisation de 05 demi-pensions 200rations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29/06/2009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51 844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51 844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94,26%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3 156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0037963"/>
                  </a:ext>
                </a:extLst>
              </a:tr>
              <a:tr h="2977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EF Ighil Zougaghene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1038409"/>
                  </a:ext>
                </a:extLst>
              </a:tr>
              <a:tr h="595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SD5.623.8.262110.00.20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de 13 cantines scolaires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02/08/2000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14 500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13 968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13 966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13 966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99,99%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538719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728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728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728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65125" y="3282950"/>
          <a:ext cx="11567160" cy="332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903">
                  <a:extLst>
                    <a:ext uri="{9D8B030D-6E8A-4147-A177-3AD203B41FA5}">
                      <a16:colId xmlns:a16="http://schemas.microsoft.com/office/drawing/2014/main" xmlns="" val="3957568739"/>
                    </a:ext>
                  </a:extLst>
                </a:gridCol>
                <a:gridCol w="827885">
                  <a:extLst>
                    <a:ext uri="{9D8B030D-6E8A-4147-A177-3AD203B41FA5}">
                      <a16:colId xmlns:a16="http://schemas.microsoft.com/office/drawing/2014/main" xmlns="" val="3013209549"/>
                    </a:ext>
                  </a:extLst>
                </a:gridCol>
                <a:gridCol w="720406">
                  <a:extLst>
                    <a:ext uri="{9D8B030D-6E8A-4147-A177-3AD203B41FA5}">
                      <a16:colId xmlns:a16="http://schemas.microsoft.com/office/drawing/2014/main" xmlns="" val="2761188014"/>
                    </a:ext>
                  </a:extLst>
                </a:gridCol>
                <a:gridCol w="926651">
                  <a:extLst>
                    <a:ext uri="{9D8B030D-6E8A-4147-A177-3AD203B41FA5}">
                      <a16:colId xmlns:a16="http://schemas.microsoft.com/office/drawing/2014/main" xmlns="" val="3912408269"/>
                    </a:ext>
                  </a:extLst>
                </a:gridCol>
                <a:gridCol w="720406">
                  <a:extLst>
                    <a:ext uri="{9D8B030D-6E8A-4147-A177-3AD203B41FA5}">
                      <a16:colId xmlns:a16="http://schemas.microsoft.com/office/drawing/2014/main" xmlns="" val="3598530832"/>
                    </a:ext>
                  </a:extLst>
                </a:gridCol>
                <a:gridCol w="721132">
                  <a:extLst>
                    <a:ext uri="{9D8B030D-6E8A-4147-A177-3AD203B41FA5}">
                      <a16:colId xmlns:a16="http://schemas.microsoft.com/office/drawing/2014/main" xmlns="" val="2159209606"/>
                    </a:ext>
                  </a:extLst>
                </a:gridCol>
                <a:gridCol w="720406">
                  <a:extLst>
                    <a:ext uri="{9D8B030D-6E8A-4147-A177-3AD203B41FA5}">
                      <a16:colId xmlns:a16="http://schemas.microsoft.com/office/drawing/2014/main" xmlns="" val="830568910"/>
                    </a:ext>
                  </a:extLst>
                </a:gridCol>
                <a:gridCol w="720406">
                  <a:extLst>
                    <a:ext uri="{9D8B030D-6E8A-4147-A177-3AD203B41FA5}">
                      <a16:colId xmlns:a16="http://schemas.microsoft.com/office/drawing/2014/main" xmlns="" val="3818118232"/>
                    </a:ext>
                  </a:extLst>
                </a:gridCol>
                <a:gridCol w="720406">
                  <a:extLst>
                    <a:ext uri="{9D8B030D-6E8A-4147-A177-3AD203B41FA5}">
                      <a16:colId xmlns:a16="http://schemas.microsoft.com/office/drawing/2014/main" xmlns="" val="275190741"/>
                    </a:ext>
                  </a:extLst>
                </a:gridCol>
                <a:gridCol w="721132">
                  <a:extLst>
                    <a:ext uri="{9D8B030D-6E8A-4147-A177-3AD203B41FA5}">
                      <a16:colId xmlns:a16="http://schemas.microsoft.com/office/drawing/2014/main" xmlns="" val="1775627611"/>
                    </a:ext>
                  </a:extLst>
                </a:gridCol>
                <a:gridCol w="514160">
                  <a:extLst>
                    <a:ext uri="{9D8B030D-6E8A-4147-A177-3AD203B41FA5}">
                      <a16:colId xmlns:a16="http://schemas.microsoft.com/office/drawing/2014/main" xmlns="" val="416247284"/>
                    </a:ext>
                  </a:extLst>
                </a:gridCol>
                <a:gridCol w="1190267">
                  <a:extLst>
                    <a:ext uri="{9D8B030D-6E8A-4147-A177-3AD203B41FA5}">
                      <a16:colId xmlns:a16="http://schemas.microsoft.com/office/drawing/2014/main" xmlns="" val="3122145992"/>
                    </a:ext>
                  </a:extLst>
                </a:gridCol>
              </a:tblGrid>
              <a:tr h="541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623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2 526 840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2 447 519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1 612 215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51 988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1 664 203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68,00%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783 316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7249152"/>
                  </a:ext>
                </a:extLst>
              </a:tr>
              <a:tr h="665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NK5.631.6.262110.14.01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Etude , réhabilitation et aménagement de l’INSFP Bouira  et CFPA Haizer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16/10/2014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22 805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32 127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54 932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57,82%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09475444"/>
                  </a:ext>
                </a:extLst>
              </a:tr>
              <a:tr h="221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CFPA Haizer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5209840"/>
                  </a:ext>
                </a:extLst>
              </a:tr>
              <a:tr h="541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631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opération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22 805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32 127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54 932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57,82%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40 068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4798902"/>
                  </a:ext>
                </a:extLst>
              </a:tr>
              <a:tr h="44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NF5.721.3.262110.06.18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Amélioration urbaine (P. rattrapage)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27/12/2006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850 000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791 977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1 481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793 458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93,35%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56 542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5543219"/>
                  </a:ext>
                </a:extLst>
              </a:tr>
              <a:tr h="886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Cité Said Abdoune, RN 33 polyclinique, cit 58 logts évolutif à Tikboucht, RN33  Tighilt Nseksou , chef lieu de Haizer , carrefour Taghzout, aménagement de la placette de Haizer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09654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8307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8308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8309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246438"/>
          <a:ext cx="11689081" cy="3306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2460588404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96047977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442681501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25495905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67980500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741851260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68462506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3286194604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116186983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3656259798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40250803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22857055"/>
                    </a:ext>
                  </a:extLst>
                </a:gridCol>
              </a:tblGrid>
              <a:tr h="601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NF5.721.3.262110.07.19</a:t>
                      </a:r>
                      <a:endParaRPr lang="fr-FR" sz="1400" kern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Résorption du déficit en VRD  à travers la wilaya 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24/03/2007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2 000 000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 dirty="0">
                          <a:effectLst/>
                        </a:rPr>
                        <a:t>2 200 000</a:t>
                      </a:r>
                      <a:endParaRPr lang="fr-FR" sz="14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2 159 626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3 757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2 163 383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98,34%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36 617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90%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325506"/>
                  </a:ext>
                </a:extLst>
              </a:tr>
              <a:tr h="120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Grands ensembles ( chef lieu, aménagement des voies secondaires </a:t>
                      </a:r>
                      <a:r>
                        <a:rPr lang="fr-FR" sz="1200" kern="1600" dirty="0" err="1">
                          <a:effectLst/>
                        </a:rPr>
                        <a:t>Haizer</a:t>
                      </a:r>
                      <a:r>
                        <a:rPr lang="fr-FR" sz="1200" kern="1600" dirty="0">
                          <a:effectLst/>
                        </a:rPr>
                        <a:t> centre , RN 33 </a:t>
                      </a:r>
                      <a:r>
                        <a:rPr lang="fr-FR" sz="1200" kern="1600" dirty="0" err="1">
                          <a:effectLst/>
                        </a:rPr>
                        <a:t>Tighilt</a:t>
                      </a:r>
                      <a:r>
                        <a:rPr lang="fr-FR" sz="1200" kern="1600" dirty="0">
                          <a:effectLst/>
                        </a:rPr>
                        <a:t> </a:t>
                      </a:r>
                      <a:r>
                        <a:rPr lang="fr-FR" sz="1200" kern="1600" dirty="0" err="1">
                          <a:effectLst/>
                        </a:rPr>
                        <a:t>Nseksou</a:t>
                      </a:r>
                      <a:r>
                        <a:rPr lang="fr-FR" sz="1200" kern="1600" dirty="0">
                          <a:effectLst/>
                        </a:rPr>
                        <a:t>, aménagement de la voie RN 33 , 58 </a:t>
                      </a:r>
                      <a:r>
                        <a:rPr lang="fr-FR" sz="1200" kern="1600" dirty="0" err="1">
                          <a:effectLst/>
                        </a:rPr>
                        <a:t>logts</a:t>
                      </a:r>
                      <a:r>
                        <a:rPr lang="fr-FR" sz="1200" kern="1600" dirty="0">
                          <a:effectLst/>
                        </a:rPr>
                        <a:t> </a:t>
                      </a:r>
                      <a:r>
                        <a:rPr lang="fr-FR" sz="1200" kern="1600" dirty="0" err="1">
                          <a:effectLst/>
                        </a:rPr>
                        <a:t>évomutifs</a:t>
                      </a:r>
                      <a:r>
                        <a:rPr lang="fr-FR" sz="1200" kern="1600" dirty="0">
                          <a:effectLst/>
                        </a:rPr>
                        <a:t> </a:t>
                      </a:r>
                      <a:r>
                        <a:rPr lang="fr-FR" sz="1200" kern="1600" dirty="0" err="1">
                          <a:effectLst/>
                        </a:rPr>
                        <a:t>Tikboucht</a:t>
                      </a:r>
                      <a:r>
                        <a:rPr lang="fr-FR" sz="1200" kern="1600" dirty="0">
                          <a:effectLst/>
                        </a:rPr>
                        <a:t>)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9947477"/>
                  </a:ext>
                </a:extLst>
              </a:tr>
              <a:tr h="901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NF5.721.3.262110.09.26</a:t>
                      </a:r>
                      <a:endParaRPr lang="fr-FR" sz="1400" kern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Travaux  de VRD des sites de logements sociaux participatifs (LSP) ( 2</a:t>
                      </a:r>
                      <a:r>
                        <a:rPr lang="fr-FR" sz="900" kern="1600" baseline="30000">
                          <a:effectLst/>
                        </a:rPr>
                        <a:t>ème</a:t>
                      </a:r>
                      <a:r>
                        <a:rPr lang="fr-FR" sz="900" kern="1600">
                          <a:effectLst/>
                        </a:rPr>
                        <a:t> tranche ) 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08/03/2009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1 200 000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700 000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645 595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5 326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650 921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92,99%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49 079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80%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0561285"/>
                  </a:ext>
                </a:extLst>
              </a:tr>
              <a:tr h="601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60 logts LSP , 50 logts LSL, 32/80/2000 logts LSL</a:t>
                      </a:r>
                      <a:endParaRPr lang="fr-FR" sz="1400" kern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 ( RHP) ,48/80/2000 logts LSL (RHP)   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0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900" kern="1600">
                          <a:effectLst/>
                        </a:rPr>
                        <a:t> </a:t>
                      </a:r>
                      <a:endParaRPr lang="fr-FR" sz="14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kern="1600" dirty="0">
                          <a:effectLst/>
                        </a:rPr>
                        <a:t> </a:t>
                      </a:r>
                      <a:endParaRPr lang="fr-FR" sz="14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360008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9331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99332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99333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216275"/>
          <a:ext cx="11689081" cy="3336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3490333738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xmlns="" val="282277208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679403797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31690008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162927888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232734486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267880135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95249414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701144557"/>
                    </a:ext>
                  </a:extLst>
                </a:gridCol>
                <a:gridCol w="728733">
                  <a:extLst>
                    <a:ext uri="{9D8B030D-6E8A-4147-A177-3AD203B41FA5}">
                      <a16:colId xmlns:a16="http://schemas.microsoft.com/office/drawing/2014/main" xmlns="" val="14339707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94286279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525827078"/>
                    </a:ext>
                  </a:extLst>
                </a:gridCol>
              </a:tblGrid>
              <a:tr h="583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60 logts LSP , 50 logts LSL, 32/80/2000 logts LSL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( RHP) ,48/80/2000 logts LSL (RHP) 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2940454"/>
                  </a:ext>
                </a:extLst>
              </a:tr>
              <a:tr h="583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NF5.721.3.262110.06.17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Aménagement urbain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08/11/2006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330 000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192 868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1 575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194 443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88,38%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25 557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3137072"/>
                  </a:ext>
                </a:extLst>
              </a:tr>
              <a:tr h="291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Voie RN 33- CFPA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5238764"/>
                  </a:ext>
                </a:extLst>
              </a:tr>
              <a:tr h="712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 : 721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 opérations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4 280 000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3 970 000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3 790 066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12 139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3 802 205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95,77%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167 795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0671865"/>
                  </a:ext>
                </a:extLst>
              </a:tr>
              <a:tr h="874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NF5.722.2.262110.11.07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 Suivi et réalisation de 08 logements incessibles pour la formation professionnelle 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30/10/2011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21 960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38 960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27 146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882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28 028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71,94%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10 932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90%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0508675"/>
                  </a:ext>
                </a:extLst>
              </a:tr>
              <a:tr h="291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02 logements à annexe CFPA Haizer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12227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0355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0356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0357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65125" y="3128963"/>
          <a:ext cx="11689081" cy="3515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084">
                  <a:extLst>
                    <a:ext uri="{9D8B030D-6E8A-4147-A177-3AD203B41FA5}">
                      <a16:colId xmlns:a16="http://schemas.microsoft.com/office/drawing/2014/main" xmlns="" val="2140666423"/>
                    </a:ext>
                  </a:extLst>
                </a:gridCol>
                <a:gridCol w="3389087">
                  <a:extLst>
                    <a:ext uri="{9D8B030D-6E8A-4147-A177-3AD203B41FA5}">
                      <a16:colId xmlns:a16="http://schemas.microsoft.com/office/drawing/2014/main" xmlns="" val="3397211002"/>
                    </a:ext>
                  </a:extLst>
                </a:gridCol>
                <a:gridCol w="892618">
                  <a:extLst>
                    <a:ext uri="{9D8B030D-6E8A-4147-A177-3AD203B41FA5}">
                      <a16:colId xmlns:a16="http://schemas.microsoft.com/office/drawing/2014/main" xmlns="" val="3668786542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1368611332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3594264728"/>
                    </a:ext>
                  </a:extLst>
                </a:gridCol>
                <a:gridCol w="782734">
                  <a:extLst>
                    <a:ext uri="{9D8B030D-6E8A-4147-A177-3AD203B41FA5}">
                      <a16:colId xmlns:a16="http://schemas.microsoft.com/office/drawing/2014/main" xmlns="" val="1967087800"/>
                    </a:ext>
                  </a:extLst>
                </a:gridCol>
                <a:gridCol w="812087">
                  <a:extLst>
                    <a:ext uri="{9D8B030D-6E8A-4147-A177-3AD203B41FA5}">
                      <a16:colId xmlns:a16="http://schemas.microsoft.com/office/drawing/2014/main" xmlns="" val="3779123045"/>
                    </a:ext>
                  </a:extLst>
                </a:gridCol>
                <a:gridCol w="783487">
                  <a:extLst>
                    <a:ext uri="{9D8B030D-6E8A-4147-A177-3AD203B41FA5}">
                      <a16:colId xmlns:a16="http://schemas.microsoft.com/office/drawing/2014/main" xmlns="" val="2249771616"/>
                    </a:ext>
                  </a:extLst>
                </a:gridCol>
                <a:gridCol w="741340">
                  <a:extLst>
                    <a:ext uri="{9D8B030D-6E8A-4147-A177-3AD203B41FA5}">
                      <a16:colId xmlns:a16="http://schemas.microsoft.com/office/drawing/2014/main" xmlns="" val="1504188259"/>
                    </a:ext>
                  </a:extLst>
                </a:gridCol>
                <a:gridCol w="337930">
                  <a:extLst>
                    <a:ext uri="{9D8B030D-6E8A-4147-A177-3AD203B41FA5}">
                      <a16:colId xmlns:a16="http://schemas.microsoft.com/office/drawing/2014/main" xmlns="" val="2619459642"/>
                    </a:ext>
                  </a:extLst>
                </a:gridCol>
                <a:gridCol w="700698">
                  <a:extLst>
                    <a:ext uri="{9D8B030D-6E8A-4147-A177-3AD203B41FA5}">
                      <a16:colId xmlns:a16="http://schemas.microsoft.com/office/drawing/2014/main" xmlns="" val="3440629839"/>
                    </a:ext>
                  </a:extLst>
                </a:gridCol>
              </a:tblGrid>
              <a:tr h="476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NK5.391.4.262475.14.12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Réhabilitation du réseau AEP Tighilt N’seksou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28/05/14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741000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Non lancé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093172513"/>
                  </a:ext>
                </a:extLst>
              </a:tr>
              <a:tr h="476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NK5.391.4.262475.14.13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Rénovation réseau AEP localité Tikboucht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28/05/14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3039000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3039000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2784000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87984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2871984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167016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 chevé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64225975"/>
                  </a:ext>
                </a:extLst>
              </a:tr>
              <a:tr h="640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NK5.391.4.262475.14.15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du réseau AEP localité Laach Oufalkou Haut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28/05/14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2131000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2131000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1760000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1760000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371000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 chevé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000431504"/>
                  </a:ext>
                </a:extLst>
              </a:tr>
              <a:tr h="640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Renforcement de la conduite d’AEP Haouch Thika à partir du réservoir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28/07/15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1401000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1401000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1070950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1070950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330050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16556493"/>
                  </a:ext>
                </a:extLst>
              </a:tr>
              <a:tr h="640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du réseau de distribution AEP Guentour bas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11/07/15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4893000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4893000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2220705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2220705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2672295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87564990"/>
                  </a:ext>
                </a:extLst>
              </a:tr>
              <a:tr h="640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NK5.391.4.262475.15.02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du réseau de distribution AEP+réservoir 100 m3 M’zabel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11/10/15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6791000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6791000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1013909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1013909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5777091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En cours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0042769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1379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1380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1381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65125" y="3211513"/>
          <a:ext cx="11689077" cy="3372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0083">
                  <a:extLst>
                    <a:ext uri="{9D8B030D-6E8A-4147-A177-3AD203B41FA5}">
                      <a16:colId xmlns:a16="http://schemas.microsoft.com/office/drawing/2014/main" xmlns="" val="3739868173"/>
                    </a:ext>
                  </a:extLst>
                </a:gridCol>
                <a:gridCol w="3389088">
                  <a:extLst>
                    <a:ext uri="{9D8B030D-6E8A-4147-A177-3AD203B41FA5}">
                      <a16:colId xmlns:a16="http://schemas.microsoft.com/office/drawing/2014/main" xmlns="" val="976767093"/>
                    </a:ext>
                  </a:extLst>
                </a:gridCol>
                <a:gridCol w="892617">
                  <a:extLst>
                    <a:ext uri="{9D8B030D-6E8A-4147-A177-3AD203B41FA5}">
                      <a16:colId xmlns:a16="http://schemas.microsoft.com/office/drawing/2014/main" xmlns="" val="4124897296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2800769102"/>
                    </a:ext>
                  </a:extLst>
                </a:gridCol>
                <a:gridCol w="789508">
                  <a:extLst>
                    <a:ext uri="{9D8B030D-6E8A-4147-A177-3AD203B41FA5}">
                      <a16:colId xmlns:a16="http://schemas.microsoft.com/office/drawing/2014/main" xmlns="" val="3359177618"/>
                    </a:ext>
                  </a:extLst>
                </a:gridCol>
                <a:gridCol w="782734">
                  <a:extLst>
                    <a:ext uri="{9D8B030D-6E8A-4147-A177-3AD203B41FA5}">
                      <a16:colId xmlns:a16="http://schemas.microsoft.com/office/drawing/2014/main" xmlns="" val="1341826183"/>
                    </a:ext>
                  </a:extLst>
                </a:gridCol>
                <a:gridCol w="812087">
                  <a:extLst>
                    <a:ext uri="{9D8B030D-6E8A-4147-A177-3AD203B41FA5}">
                      <a16:colId xmlns:a16="http://schemas.microsoft.com/office/drawing/2014/main" xmlns="" val="1389871745"/>
                    </a:ext>
                  </a:extLst>
                </a:gridCol>
                <a:gridCol w="783486">
                  <a:extLst>
                    <a:ext uri="{9D8B030D-6E8A-4147-A177-3AD203B41FA5}">
                      <a16:colId xmlns:a16="http://schemas.microsoft.com/office/drawing/2014/main" xmlns="" val="4126026211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xmlns="" val="193959529"/>
                    </a:ext>
                  </a:extLst>
                </a:gridCol>
                <a:gridCol w="337930">
                  <a:extLst>
                    <a:ext uri="{9D8B030D-6E8A-4147-A177-3AD203B41FA5}">
                      <a16:colId xmlns:a16="http://schemas.microsoft.com/office/drawing/2014/main" xmlns="" val="2758689493"/>
                    </a:ext>
                  </a:extLst>
                </a:gridCol>
                <a:gridCol w="700697">
                  <a:extLst>
                    <a:ext uri="{9D8B030D-6E8A-4147-A177-3AD203B41FA5}">
                      <a16:colId xmlns:a16="http://schemas.microsoft.com/office/drawing/2014/main" xmlns="" val="3461626181"/>
                    </a:ext>
                  </a:extLst>
                </a:gridCol>
              </a:tblGrid>
              <a:tr h="71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NK5.391.4.262475.15.03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Rénovation du réseau de distribution AEP Tanchit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11/10/15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3936000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3936000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1856746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1856746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2079254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47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736879264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NK5.391.4.262475.15.04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du réseau de distribution AEP Tikboucht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11/10/15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7360000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7360000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3811468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3811468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3548532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62902532"/>
                  </a:ext>
                </a:extLst>
              </a:tr>
              <a:tr h="528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NK5.391.2.262475.15.01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du reervoir 100m3 à Haizer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28/10/15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7211000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7211000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1710025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1710025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5500975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24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99712548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NK5.391.4.262475.15.05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Réalisation de conduite de distribution AEP Haizer centre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28/10/15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4163000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4163000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1933542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1933542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2229458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252313334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NK5.391.7.262475.16.02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Rénovation et extension réseau de distribution AEP localité Slim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31/05/16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3676000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3676000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3676000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En cours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71087845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175"/>
            <a:ext cx="12192000" cy="1819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2403" name="ZoneTexte 2"/>
          <p:cNvSpPr txBox="1">
            <a:spLocks noChangeArrowheads="1"/>
          </p:cNvSpPr>
          <p:nvPr/>
        </p:nvSpPr>
        <p:spPr bwMode="auto">
          <a:xfrm>
            <a:off x="2262188" y="182563"/>
            <a:ext cx="766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/>
              <a:t>République Algérienne Démocratique et Populaire</a:t>
            </a:r>
          </a:p>
        </p:txBody>
      </p:sp>
      <p:sp>
        <p:nvSpPr>
          <p:cNvPr id="102404" name="ZoneTexte 3"/>
          <p:cNvSpPr txBox="1">
            <a:spLocks noChangeArrowheads="1"/>
          </p:cNvSpPr>
          <p:nvPr/>
        </p:nvSpPr>
        <p:spPr bwMode="auto">
          <a:xfrm>
            <a:off x="431800" y="7493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400" b="1"/>
              <a:t>Wilaya de Bouira</a:t>
            </a:r>
          </a:p>
          <a:p>
            <a:pPr eaLnBrk="1" hangingPunct="1"/>
            <a:r>
              <a:rPr lang="fr-FR" sz="2400" b="1"/>
              <a:t>Daira de Haizer</a:t>
            </a:r>
          </a:p>
          <a:p>
            <a:pPr eaLnBrk="1" hangingPunct="1"/>
            <a:r>
              <a:rPr lang="fr-FR" sz="2400" b="1"/>
              <a:t>Commune de Haizer</a:t>
            </a:r>
          </a:p>
        </p:txBody>
      </p:sp>
      <p:sp>
        <p:nvSpPr>
          <p:cNvPr id="102405" name="Rectangle 1"/>
          <p:cNvSpPr>
            <a:spLocks noChangeArrowheads="1"/>
          </p:cNvSpPr>
          <p:nvPr/>
        </p:nvSpPr>
        <p:spPr bwMode="auto">
          <a:xfrm>
            <a:off x="2781300" y="3117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63575" y="2044700"/>
            <a:ext cx="10902950" cy="522288"/>
          </a:xfrm>
          <a:prstGeom prst="rect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  <a:latin typeface="+mn-lt"/>
              </a:rPr>
              <a:t>PSD 2016</a:t>
            </a:r>
            <a:endParaRPr lang="fr-FR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65125" y="2649538"/>
          <a:ext cx="1168908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197">
                  <a:extLst>
                    <a:ext uri="{9D8B030D-6E8A-4147-A177-3AD203B41FA5}">
                      <a16:colId xmlns:a16="http://schemas.microsoft.com/office/drawing/2014/main" xmlns="" val="1334947075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xmlns="" val="979288359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589520379"/>
                    </a:ext>
                  </a:extLst>
                </a:gridCol>
                <a:gridCol w="936418">
                  <a:extLst>
                    <a:ext uri="{9D8B030D-6E8A-4147-A177-3AD203B41FA5}">
                      <a16:colId xmlns:a16="http://schemas.microsoft.com/office/drawing/2014/main" xmlns="" val="1619012691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81422072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09036822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1272919122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409078208"/>
                    </a:ext>
                  </a:extLst>
                </a:gridCol>
                <a:gridCol w="727999">
                  <a:extLst>
                    <a:ext uri="{9D8B030D-6E8A-4147-A177-3AD203B41FA5}">
                      <a16:colId xmlns:a16="http://schemas.microsoft.com/office/drawing/2014/main" xmlns="" val="203529261"/>
                    </a:ext>
                  </a:extLst>
                </a:gridCol>
                <a:gridCol w="728732">
                  <a:extLst>
                    <a:ext uri="{9D8B030D-6E8A-4147-A177-3AD203B41FA5}">
                      <a16:colId xmlns:a16="http://schemas.microsoft.com/office/drawing/2014/main" xmlns="" val="45031502"/>
                    </a:ext>
                  </a:extLst>
                </a:gridCol>
                <a:gridCol w="519580">
                  <a:extLst>
                    <a:ext uri="{9D8B030D-6E8A-4147-A177-3AD203B41FA5}">
                      <a16:colId xmlns:a16="http://schemas.microsoft.com/office/drawing/2014/main" xmlns="" val="1276522471"/>
                    </a:ext>
                  </a:extLst>
                </a:gridCol>
                <a:gridCol w="1202813">
                  <a:extLst>
                    <a:ext uri="{9D8B030D-6E8A-4147-A177-3AD203B41FA5}">
                      <a16:colId xmlns:a16="http://schemas.microsoft.com/office/drawing/2014/main" xmlns="" val="2910032045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Numéro et intitule de l’opération 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cap="all" dirty="0">
                          <a:effectLst/>
                        </a:rPr>
                        <a:t>Date </a:t>
                      </a:r>
                      <a:r>
                        <a:rPr lang="fr-FR" sz="1200" kern="1600" cap="all" dirty="0" err="1">
                          <a:effectLst/>
                        </a:rPr>
                        <a:t>inscr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AP INITIALE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AP ACTUELLE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ENGAG COMULES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CONS ANT 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AONS 2016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CONS 31/08/2016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CONS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PEC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TAUX PHY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OBSERVATIONS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279033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31800" y="3544888"/>
          <a:ext cx="11623768" cy="2536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0752">
                  <a:extLst>
                    <a:ext uri="{9D8B030D-6E8A-4147-A177-3AD203B41FA5}">
                      <a16:colId xmlns:a16="http://schemas.microsoft.com/office/drawing/2014/main" xmlns="" val="4269890683"/>
                    </a:ext>
                  </a:extLst>
                </a:gridCol>
                <a:gridCol w="3370152">
                  <a:extLst>
                    <a:ext uri="{9D8B030D-6E8A-4147-A177-3AD203B41FA5}">
                      <a16:colId xmlns:a16="http://schemas.microsoft.com/office/drawing/2014/main" xmlns="" val="2471404421"/>
                    </a:ext>
                  </a:extLst>
                </a:gridCol>
                <a:gridCol w="887630">
                  <a:extLst>
                    <a:ext uri="{9D8B030D-6E8A-4147-A177-3AD203B41FA5}">
                      <a16:colId xmlns:a16="http://schemas.microsoft.com/office/drawing/2014/main" xmlns="" val="524179480"/>
                    </a:ext>
                  </a:extLst>
                </a:gridCol>
                <a:gridCol w="785097">
                  <a:extLst>
                    <a:ext uri="{9D8B030D-6E8A-4147-A177-3AD203B41FA5}">
                      <a16:colId xmlns:a16="http://schemas.microsoft.com/office/drawing/2014/main" xmlns="" val="910549381"/>
                    </a:ext>
                  </a:extLst>
                </a:gridCol>
                <a:gridCol w="785097">
                  <a:extLst>
                    <a:ext uri="{9D8B030D-6E8A-4147-A177-3AD203B41FA5}">
                      <a16:colId xmlns:a16="http://schemas.microsoft.com/office/drawing/2014/main" xmlns="" val="3792095923"/>
                    </a:ext>
                  </a:extLst>
                </a:gridCol>
                <a:gridCol w="778361">
                  <a:extLst>
                    <a:ext uri="{9D8B030D-6E8A-4147-A177-3AD203B41FA5}">
                      <a16:colId xmlns:a16="http://schemas.microsoft.com/office/drawing/2014/main" xmlns="" val="1556020963"/>
                    </a:ext>
                  </a:extLst>
                </a:gridCol>
                <a:gridCol w="807549">
                  <a:extLst>
                    <a:ext uri="{9D8B030D-6E8A-4147-A177-3AD203B41FA5}">
                      <a16:colId xmlns:a16="http://schemas.microsoft.com/office/drawing/2014/main" xmlns="" val="3552248699"/>
                    </a:ext>
                  </a:extLst>
                </a:gridCol>
                <a:gridCol w="779109">
                  <a:extLst>
                    <a:ext uri="{9D8B030D-6E8A-4147-A177-3AD203B41FA5}">
                      <a16:colId xmlns:a16="http://schemas.microsoft.com/office/drawing/2014/main" xmlns="" val="1284744875"/>
                    </a:ext>
                  </a:extLst>
                </a:gridCol>
                <a:gridCol w="737197">
                  <a:extLst>
                    <a:ext uri="{9D8B030D-6E8A-4147-A177-3AD203B41FA5}">
                      <a16:colId xmlns:a16="http://schemas.microsoft.com/office/drawing/2014/main" xmlns="" val="1479183446"/>
                    </a:ext>
                  </a:extLst>
                </a:gridCol>
                <a:gridCol w="336042">
                  <a:extLst>
                    <a:ext uri="{9D8B030D-6E8A-4147-A177-3AD203B41FA5}">
                      <a16:colId xmlns:a16="http://schemas.microsoft.com/office/drawing/2014/main" xmlns="" val="446483329"/>
                    </a:ext>
                  </a:extLst>
                </a:gridCol>
                <a:gridCol w="696782">
                  <a:extLst>
                    <a:ext uri="{9D8B030D-6E8A-4147-A177-3AD203B41FA5}">
                      <a16:colId xmlns:a16="http://schemas.microsoft.com/office/drawing/2014/main" xmlns="" val="872528210"/>
                    </a:ext>
                  </a:extLst>
                </a:gridCol>
              </a:tblGrid>
              <a:tr h="924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NK5.391.7.262475.16.03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Renforcement réseau de distribution AEP Haizer sud ouest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31/05/16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3846000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3846000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3846000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53468130"/>
                  </a:ext>
                </a:extLst>
              </a:tr>
              <a:tr h="924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NK5.391.7.262475.16.01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Rénovation et extension réseau de distribution AEP Vsa Tikboucht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28/05/16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2916000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2916000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2915999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En cours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5910480"/>
                  </a:ext>
                </a:extLst>
              </a:tr>
              <a:tr h="687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TOTAL CHAPITRE 391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 Projets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52104000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52104000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4544000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13705329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18249330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33854670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>
                          <a:effectLst/>
                        </a:rPr>
                        <a:t> </a:t>
                      </a:r>
                      <a:endParaRPr lang="fr-FR" sz="1200" b="1" i="1" kern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1600" dirty="0">
                          <a:effectLst/>
                        </a:rPr>
                        <a:t> </a:t>
                      </a:r>
                      <a:endParaRPr lang="fr-FR" sz="1200" b="1" i="1" kern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960678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14273</Words>
  <Application>Microsoft Office PowerPoint</Application>
  <PresentationFormat>Personnalisé</PresentationFormat>
  <Paragraphs>6448</Paragraphs>
  <Slides>111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111</vt:i4>
      </vt:variant>
    </vt:vector>
  </HeadingPairs>
  <TitlesOfParts>
    <vt:vector size="119" baseType="lpstr">
      <vt:lpstr>Calibri</vt:lpstr>
      <vt:lpstr>Arial</vt:lpstr>
      <vt:lpstr>Calibri Light</vt:lpstr>
      <vt:lpstr>Arial Narrow</vt:lpstr>
      <vt:lpstr>Times New Roman</vt:lpstr>
      <vt:lpstr>Traditional Arabic</vt:lpstr>
      <vt:lpstr>Mudir MT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  <vt:lpstr>Diapositive 86</vt:lpstr>
      <vt:lpstr>Diapositive 87</vt:lpstr>
      <vt:lpstr>Diapositive 88</vt:lpstr>
      <vt:lpstr>Diapositive 89</vt:lpstr>
      <vt:lpstr>Diapositive 90</vt:lpstr>
      <vt:lpstr>Diapositive 91</vt:lpstr>
      <vt:lpstr>Diapositive 92</vt:lpstr>
      <vt:lpstr>Diapositive 93</vt:lpstr>
      <vt:lpstr>Diapositive 94</vt:lpstr>
      <vt:lpstr>Diapositive 95</vt:lpstr>
      <vt:lpstr>Diapositive 96</vt:lpstr>
      <vt:lpstr>Diapositive 97</vt:lpstr>
      <vt:lpstr>Diapositive 98</vt:lpstr>
      <vt:lpstr>Diapositive 99</vt:lpstr>
      <vt:lpstr>Diapositive 100</vt:lpstr>
      <vt:lpstr>Diapositive 101</vt:lpstr>
      <vt:lpstr>Diapositive 102</vt:lpstr>
      <vt:lpstr>Diapositive 103</vt:lpstr>
      <vt:lpstr>Diapositive 104</vt:lpstr>
      <vt:lpstr>Diapositive 105</vt:lpstr>
      <vt:lpstr>Diapositive 106</vt:lpstr>
      <vt:lpstr>Diapositive 107</vt:lpstr>
      <vt:lpstr>Diapositive 108</vt:lpstr>
      <vt:lpstr>Diapositive 109</vt:lpstr>
      <vt:lpstr>Diapositive 110</vt:lpstr>
      <vt:lpstr>Diapositive 111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</dc:creator>
  <cp:lastModifiedBy>IDIR INFO</cp:lastModifiedBy>
  <cp:revision>33</cp:revision>
  <dcterms:created xsi:type="dcterms:W3CDTF">2017-01-26T12:45:52Z</dcterms:created>
  <dcterms:modified xsi:type="dcterms:W3CDTF">2017-01-27T06:53:51Z</dcterms:modified>
</cp:coreProperties>
</file>