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94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s/slide102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9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97.xml" ContentType="application/vnd.openxmlformats-officedocument.presentationml.slide+xml"/>
  <Override PartName="/ppt/slides/slide10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95.xml" ContentType="application/vnd.openxmlformats-officedocument.presentationml.slide+xml"/>
  <Override PartName="/ppt/slides/slide103.xml" ContentType="application/vnd.openxmlformats-officedocument.presentationml.slide+xml"/>
  <Override PartName="/ppt/slides/slide105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93.xml" ContentType="application/vnd.openxmlformats-officedocument.presentationml.slide+xml"/>
  <Override PartName="/ppt/slides/slide101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s/slide91.xml" ContentType="application/vnd.openxmlformats-officedocument.presentationml.slide+xml"/>
  <Override PartName="/ppt/slides/slide110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9.xml" ContentType="application/vnd.openxmlformats-officedocument.presentationml.slide+xml"/>
  <Override PartName="/ppt/slides/slide98.xml" ContentType="application/vnd.openxmlformats-officedocument.presentationml.slide+xml"/>
  <Override PartName="/ppt/slides/slide108.xml" ContentType="application/vnd.openxmlformats-officedocument.presentationml.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ppt/slides/slide96.xml" ContentType="application/vnd.openxmlformats-officedocument.presentationml.slide+xml"/>
  <Override PartName="/ppt/slides/slide106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s/slide104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s/slide111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s/slide100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slides/slide10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1" r:id="rId55"/>
    <p:sldId id="312" r:id="rId56"/>
    <p:sldId id="313" r:id="rId57"/>
    <p:sldId id="314" r:id="rId58"/>
    <p:sldId id="315" r:id="rId59"/>
    <p:sldId id="316" r:id="rId60"/>
    <p:sldId id="317" r:id="rId61"/>
    <p:sldId id="318" r:id="rId62"/>
    <p:sldId id="319" r:id="rId63"/>
    <p:sldId id="320" r:id="rId64"/>
    <p:sldId id="322" r:id="rId65"/>
    <p:sldId id="323" r:id="rId66"/>
    <p:sldId id="324" r:id="rId67"/>
    <p:sldId id="325" r:id="rId68"/>
    <p:sldId id="326" r:id="rId69"/>
    <p:sldId id="327" r:id="rId70"/>
    <p:sldId id="328" r:id="rId71"/>
    <p:sldId id="329" r:id="rId72"/>
    <p:sldId id="330" r:id="rId73"/>
    <p:sldId id="331" r:id="rId74"/>
    <p:sldId id="332" r:id="rId75"/>
    <p:sldId id="333" r:id="rId76"/>
    <p:sldId id="334" r:id="rId77"/>
    <p:sldId id="335" r:id="rId78"/>
    <p:sldId id="336" r:id="rId79"/>
    <p:sldId id="337" r:id="rId80"/>
    <p:sldId id="338" r:id="rId81"/>
    <p:sldId id="339" r:id="rId82"/>
    <p:sldId id="340" r:id="rId83"/>
    <p:sldId id="341" r:id="rId84"/>
    <p:sldId id="342" r:id="rId85"/>
    <p:sldId id="343" r:id="rId86"/>
    <p:sldId id="344" r:id="rId87"/>
    <p:sldId id="345" r:id="rId88"/>
    <p:sldId id="346" r:id="rId89"/>
    <p:sldId id="347" r:id="rId90"/>
    <p:sldId id="348" r:id="rId91"/>
    <p:sldId id="349" r:id="rId92"/>
    <p:sldId id="350" r:id="rId93"/>
    <p:sldId id="351" r:id="rId94"/>
    <p:sldId id="352" r:id="rId95"/>
    <p:sldId id="353" r:id="rId96"/>
    <p:sldId id="354" r:id="rId97"/>
    <p:sldId id="355" r:id="rId98"/>
    <p:sldId id="356" r:id="rId99"/>
    <p:sldId id="357" r:id="rId100"/>
    <p:sldId id="358" r:id="rId101"/>
    <p:sldId id="359" r:id="rId102"/>
    <p:sldId id="360" r:id="rId103"/>
    <p:sldId id="361" r:id="rId104"/>
    <p:sldId id="362" r:id="rId105"/>
    <p:sldId id="363" r:id="rId106"/>
    <p:sldId id="364" r:id="rId107"/>
    <p:sldId id="365" r:id="rId108"/>
    <p:sldId id="366" r:id="rId109"/>
    <p:sldId id="367" r:id="rId110"/>
    <p:sldId id="368" r:id="rId111"/>
    <p:sldId id="369" r:id="rId112"/>
  </p:sldIdLst>
  <p:sldSz cx="12192000" cy="6858000"/>
  <p:notesSz cx="6858000" cy="9144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3" autoAdjust="0"/>
    <p:restoredTop sz="94660"/>
  </p:normalViewPr>
  <p:slideViewPr>
    <p:cSldViewPr snapToGrid="0">
      <p:cViewPr varScale="1">
        <p:scale>
          <a:sx n="71" d="100"/>
          <a:sy n="71" d="100"/>
        </p:scale>
        <p:origin x="-13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110" Type="http://schemas.openxmlformats.org/officeDocument/2006/relationships/slide" Target="slides/slide109.xml"/><Relationship Id="rId115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E25C9-DD38-4D6A-AE8A-31D878AB50F4}" type="datetimeFigureOut">
              <a:rPr lang="fr-FR"/>
              <a:pPr>
                <a:defRPr/>
              </a:pPr>
              <a:t>27/01/2017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A75426-C8A7-4688-AD7F-94BB480BEAD2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64996A-2F67-4D2E-BBC3-495E7644390F}" type="datetimeFigureOut">
              <a:rPr lang="fr-FR"/>
              <a:pPr>
                <a:defRPr/>
              </a:pPr>
              <a:t>27/01/2017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6F923E-7095-4F33-9351-CCA2F2C5A581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3802E1-743D-46C6-96A9-C565AD1D2F8A}" type="datetimeFigureOut">
              <a:rPr lang="fr-FR"/>
              <a:pPr>
                <a:defRPr/>
              </a:pPr>
              <a:t>27/01/2017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F6FC27-682B-476B-ABD4-4A69E171B080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D4BF3-D79F-47CB-865D-31BA33BC819B}" type="datetimeFigureOut">
              <a:rPr lang="fr-FR"/>
              <a:pPr>
                <a:defRPr/>
              </a:pPr>
              <a:t>27/01/2017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710406-2299-4FB0-8323-71B88AE619E7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9AA05-E7EF-4983-85B3-FBD66F1EC3E2}" type="datetimeFigureOut">
              <a:rPr lang="fr-FR"/>
              <a:pPr>
                <a:defRPr/>
              </a:pPr>
              <a:t>27/01/2017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686EFB-4AF3-4CC3-B882-34DEB424D531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B92F7-A1C0-4BE3-B93D-5915AA91AADA}" type="datetimeFigureOut">
              <a:rPr lang="fr-FR"/>
              <a:pPr>
                <a:defRPr/>
              </a:pPr>
              <a:t>27/01/2017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DF0B66-662D-450C-AE56-C97A2A4B210F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B66EA3-D9A6-4851-B9AA-26DA0AEF14F9}" type="datetimeFigureOut">
              <a:rPr lang="fr-FR"/>
              <a:pPr>
                <a:defRPr/>
              </a:pPr>
              <a:t>27/01/2017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CC1901-D35D-4019-8CC4-033C66340B37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F5C21-BABB-4C7D-A4D1-0B44E807A3DF}" type="datetimeFigureOut">
              <a:rPr lang="fr-FR"/>
              <a:pPr>
                <a:defRPr/>
              </a:pPr>
              <a:t>27/01/2017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DB93D7-B873-47AC-A734-FE98B08546F8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2774CA-BF50-452E-8671-5DB3617F5F5A}" type="datetimeFigureOut">
              <a:rPr lang="fr-FR"/>
              <a:pPr>
                <a:defRPr/>
              </a:pPr>
              <a:t>27/01/2017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22070D-02E9-4AA3-A9BF-72C07228F354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B09B46-8211-4F7E-A0BF-4E254481A7D7}" type="datetimeFigureOut">
              <a:rPr lang="fr-FR"/>
              <a:pPr>
                <a:defRPr/>
              </a:pPr>
              <a:t>27/01/2017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711A24-3ED5-4F97-8A6A-64479D38355F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699BD-2190-4ACD-9F04-0EEE914850A8}" type="datetimeFigureOut">
              <a:rPr lang="fr-FR"/>
              <a:pPr>
                <a:defRPr/>
              </a:pPr>
              <a:t>27/01/2017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622437-A7AF-47C6-9048-D515AB96ACD7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D87699F-4FB2-4D6E-A1D8-6AF5C3E02151}" type="datetimeFigureOut">
              <a:rPr lang="fr-FR"/>
              <a:pPr>
                <a:defRPr/>
              </a:pPr>
              <a:t>27/01/2017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9E336DF9-400A-46F9-9BE2-9AC9ADB7C6E0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0175"/>
            <a:ext cx="12192000" cy="1998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0243" name="ZoneTexte 2"/>
          <p:cNvSpPr txBox="1">
            <a:spLocks noChangeArrowheads="1"/>
          </p:cNvSpPr>
          <p:nvPr/>
        </p:nvSpPr>
        <p:spPr bwMode="auto">
          <a:xfrm>
            <a:off x="2262188" y="182563"/>
            <a:ext cx="7667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/>
              <a:t>République Algérienne Démocratique et Populaire</a:t>
            </a:r>
          </a:p>
        </p:txBody>
      </p:sp>
      <p:sp>
        <p:nvSpPr>
          <p:cNvPr id="10244" name="ZoneTexte 3"/>
          <p:cNvSpPr txBox="1">
            <a:spLocks noChangeArrowheads="1"/>
          </p:cNvSpPr>
          <p:nvPr/>
        </p:nvSpPr>
        <p:spPr bwMode="auto">
          <a:xfrm>
            <a:off x="431800" y="749300"/>
            <a:ext cx="27590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/>
              <a:t>Wilaya de Bouira</a:t>
            </a:r>
          </a:p>
          <a:p>
            <a:pPr eaLnBrk="1" hangingPunct="1"/>
            <a:r>
              <a:rPr lang="fr-FR" sz="2400" b="1"/>
              <a:t>Daira de Haizer</a:t>
            </a:r>
          </a:p>
          <a:p>
            <a:pPr eaLnBrk="1" hangingPunct="1"/>
            <a:r>
              <a:rPr lang="fr-FR" sz="2400" b="1"/>
              <a:t>Commune de Haizer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2862263" y="2286000"/>
            <a:ext cx="73437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>
                <a:solidFill>
                  <a:srgbClr val="C00000"/>
                </a:solidFill>
              </a:rPr>
              <a:t>ETAT DES PROJETS  BUDGET COMMUNAL  - ANNEE  2016</a:t>
            </a:r>
          </a:p>
        </p:txBody>
      </p:sp>
      <p:graphicFrame>
        <p:nvGraphicFramePr>
          <p:cNvPr id="9" name="Tableau 8"/>
          <p:cNvGraphicFramePr>
            <a:graphicFrameLocks noGrp="1"/>
          </p:cNvGraphicFramePr>
          <p:nvPr/>
        </p:nvGraphicFramePr>
        <p:xfrm>
          <a:off x="247650" y="2890838"/>
          <a:ext cx="1170432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509">
                  <a:extLst>
                    <a:ext uri="{9D8B030D-6E8A-4147-A177-3AD203B41FA5}">
                      <a16:colId xmlns:a16="http://schemas.microsoft.com/office/drawing/2014/main" xmlns="" val="1993623990"/>
                    </a:ext>
                  </a:extLst>
                </a:gridCol>
                <a:gridCol w="653143">
                  <a:extLst>
                    <a:ext uri="{9D8B030D-6E8A-4147-A177-3AD203B41FA5}">
                      <a16:colId xmlns:a16="http://schemas.microsoft.com/office/drawing/2014/main" xmlns="" val="2550682662"/>
                    </a:ext>
                  </a:extLst>
                </a:gridCol>
                <a:gridCol w="627017">
                  <a:extLst>
                    <a:ext uri="{9D8B030D-6E8A-4147-A177-3AD203B41FA5}">
                      <a16:colId xmlns:a16="http://schemas.microsoft.com/office/drawing/2014/main" xmlns="" val="4276229444"/>
                    </a:ext>
                  </a:extLst>
                </a:gridCol>
                <a:gridCol w="2756263">
                  <a:extLst>
                    <a:ext uri="{9D8B030D-6E8A-4147-A177-3AD203B41FA5}">
                      <a16:colId xmlns:a16="http://schemas.microsoft.com/office/drawing/2014/main" xmlns="" val="1991737518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xmlns="" val="573162510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xmlns="" val="3364359650"/>
                    </a:ext>
                  </a:extLst>
                </a:gridCol>
                <a:gridCol w="1018903">
                  <a:extLst>
                    <a:ext uri="{9D8B030D-6E8A-4147-A177-3AD203B41FA5}">
                      <a16:colId xmlns:a16="http://schemas.microsoft.com/office/drawing/2014/main" xmlns="" val="964012990"/>
                    </a:ext>
                  </a:extLst>
                </a:gridCol>
                <a:gridCol w="1031965">
                  <a:extLst>
                    <a:ext uri="{9D8B030D-6E8A-4147-A177-3AD203B41FA5}">
                      <a16:colId xmlns:a16="http://schemas.microsoft.com/office/drawing/2014/main" xmlns="" val="3606447062"/>
                    </a:ext>
                  </a:extLst>
                </a:gridCol>
                <a:gridCol w="1045029">
                  <a:extLst>
                    <a:ext uri="{9D8B030D-6E8A-4147-A177-3AD203B41FA5}">
                      <a16:colId xmlns:a16="http://schemas.microsoft.com/office/drawing/2014/main" xmlns="" val="3512123605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xmlns="" val="2668877139"/>
                    </a:ext>
                  </a:extLst>
                </a:gridCol>
                <a:gridCol w="627017">
                  <a:extLst>
                    <a:ext uri="{9D8B030D-6E8A-4147-A177-3AD203B41FA5}">
                      <a16:colId xmlns:a16="http://schemas.microsoft.com/office/drawing/2014/main" xmlns="" val="1000414231"/>
                    </a:ext>
                  </a:extLst>
                </a:gridCol>
                <a:gridCol w="888274">
                  <a:extLst>
                    <a:ext uri="{9D8B030D-6E8A-4147-A177-3AD203B41FA5}">
                      <a16:colId xmlns:a16="http://schemas.microsoft.com/office/drawing/2014/main" xmlns="" val="34442688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Article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</a:t>
                      </a:r>
                      <a:r>
                        <a:rPr lang="fr-FR" sz="1200" baseline="0" dirty="0" smtClean="0"/>
                        <a:t> de projet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INTITULE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MONTANT</a:t>
                      </a:r>
                    </a:p>
                    <a:p>
                      <a:pPr algn="ctr"/>
                      <a:r>
                        <a:rPr lang="fr-FR" sz="1200" dirty="0" smtClean="0"/>
                        <a:t>AP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Montant consommé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Dépense </a:t>
                      </a:r>
                    </a:p>
                    <a:p>
                      <a:pPr algn="ctr"/>
                      <a:r>
                        <a:rPr lang="fr-FR" sz="1200" dirty="0" smtClean="0"/>
                        <a:t>Décembre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Année 2016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Reliquat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Taux</a:t>
                      </a:r>
                    </a:p>
                    <a:p>
                      <a:r>
                        <a:rPr lang="fr-FR" sz="1200" dirty="0" err="1" smtClean="0"/>
                        <a:t>phys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Taux</a:t>
                      </a:r>
                    </a:p>
                    <a:p>
                      <a:r>
                        <a:rPr lang="fr-FR" sz="1200" dirty="0" err="1" smtClean="0"/>
                        <a:t>Financ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err="1" smtClean="0"/>
                        <a:t>Obs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37982242"/>
                  </a:ext>
                </a:extLst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247650" y="3509963"/>
          <a:ext cx="11704320" cy="24009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5297">
                  <a:extLst>
                    <a:ext uri="{9D8B030D-6E8A-4147-A177-3AD203B41FA5}">
                      <a16:colId xmlns:a16="http://schemas.microsoft.com/office/drawing/2014/main" xmlns="" val="2099738697"/>
                    </a:ext>
                  </a:extLst>
                </a:gridCol>
                <a:gridCol w="400702">
                  <a:extLst>
                    <a:ext uri="{9D8B030D-6E8A-4147-A177-3AD203B41FA5}">
                      <a16:colId xmlns:a16="http://schemas.microsoft.com/office/drawing/2014/main" xmlns="" val="3389844931"/>
                    </a:ext>
                  </a:extLst>
                </a:gridCol>
                <a:gridCol w="290032">
                  <a:extLst>
                    <a:ext uri="{9D8B030D-6E8A-4147-A177-3AD203B41FA5}">
                      <a16:colId xmlns:a16="http://schemas.microsoft.com/office/drawing/2014/main" xmlns="" val="2591296198"/>
                    </a:ext>
                  </a:extLst>
                </a:gridCol>
                <a:gridCol w="534270">
                  <a:extLst>
                    <a:ext uri="{9D8B030D-6E8A-4147-A177-3AD203B41FA5}">
                      <a16:colId xmlns:a16="http://schemas.microsoft.com/office/drawing/2014/main" xmlns="" val="2632006656"/>
                    </a:ext>
                  </a:extLst>
                </a:gridCol>
                <a:gridCol w="2839260">
                  <a:extLst>
                    <a:ext uri="{9D8B030D-6E8A-4147-A177-3AD203B41FA5}">
                      <a16:colId xmlns:a16="http://schemas.microsoft.com/office/drawing/2014/main" xmlns="" val="3123875378"/>
                    </a:ext>
                  </a:extLst>
                </a:gridCol>
                <a:gridCol w="1087620">
                  <a:extLst>
                    <a:ext uri="{9D8B030D-6E8A-4147-A177-3AD203B41FA5}">
                      <a16:colId xmlns:a16="http://schemas.microsoft.com/office/drawing/2014/main" xmlns="" val="2034011520"/>
                    </a:ext>
                  </a:extLst>
                </a:gridCol>
                <a:gridCol w="1068538">
                  <a:extLst>
                    <a:ext uri="{9D8B030D-6E8A-4147-A177-3AD203B41FA5}">
                      <a16:colId xmlns:a16="http://schemas.microsoft.com/office/drawing/2014/main" xmlns="" val="2664286484"/>
                    </a:ext>
                  </a:extLst>
                </a:gridCol>
                <a:gridCol w="1053275">
                  <a:extLst>
                    <a:ext uri="{9D8B030D-6E8A-4147-A177-3AD203B41FA5}">
                      <a16:colId xmlns:a16="http://schemas.microsoft.com/office/drawing/2014/main" xmlns="" val="145981911"/>
                    </a:ext>
                  </a:extLst>
                </a:gridCol>
                <a:gridCol w="1053275">
                  <a:extLst>
                    <a:ext uri="{9D8B030D-6E8A-4147-A177-3AD203B41FA5}">
                      <a16:colId xmlns:a16="http://schemas.microsoft.com/office/drawing/2014/main" xmlns="" val="3135287895"/>
                    </a:ext>
                  </a:extLst>
                </a:gridCol>
                <a:gridCol w="1053275">
                  <a:extLst>
                    <a:ext uri="{9D8B030D-6E8A-4147-A177-3AD203B41FA5}">
                      <a16:colId xmlns:a16="http://schemas.microsoft.com/office/drawing/2014/main" xmlns="" val="362093371"/>
                    </a:ext>
                  </a:extLst>
                </a:gridCol>
                <a:gridCol w="492291">
                  <a:extLst>
                    <a:ext uri="{9D8B030D-6E8A-4147-A177-3AD203B41FA5}">
                      <a16:colId xmlns:a16="http://schemas.microsoft.com/office/drawing/2014/main" xmlns="" val="2847229363"/>
                    </a:ext>
                  </a:extLst>
                </a:gridCol>
                <a:gridCol w="610594">
                  <a:extLst>
                    <a:ext uri="{9D8B030D-6E8A-4147-A177-3AD203B41FA5}">
                      <a16:colId xmlns:a16="http://schemas.microsoft.com/office/drawing/2014/main" xmlns="" val="4242796087"/>
                    </a:ext>
                  </a:extLst>
                </a:gridCol>
                <a:gridCol w="915891">
                  <a:extLst>
                    <a:ext uri="{9D8B030D-6E8A-4147-A177-3AD203B41FA5}">
                      <a16:colId xmlns:a16="http://schemas.microsoft.com/office/drawing/2014/main" xmlns="" val="1110161625"/>
                    </a:ext>
                  </a:extLst>
                </a:gridCol>
              </a:tblGrid>
              <a:tr h="6106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30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9529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280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 dirty="0">
                          <a:effectLst/>
                        </a:rPr>
                        <a:t>15.2015</a:t>
                      </a:r>
                      <a:endParaRPr lang="fr-FR" sz="1200" b="1" i="0" u="none" strike="noStrike" dirty="0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Application Informatique (Logiciel)  Archive et Documentation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234 000,00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             -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234 000,00  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20℅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0,00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Désengagé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603915621"/>
                  </a:ext>
                </a:extLst>
              </a:tr>
              <a:tr h="568949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31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9522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280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16.2015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Eclairage Public des localités Haizer Sud, Haizer Nord et Ighil Kelous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600 000,00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595 530,00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4 470,00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     99      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 Clôturé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598014981"/>
                  </a:ext>
                </a:extLst>
              </a:tr>
              <a:tr h="6106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32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9790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133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17.2015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Etude Gaz de Ville localité Ain Allouane et Bouyahyi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159 504,05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             -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159 504,05  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0,00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 Réceptionné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016237122"/>
                  </a:ext>
                </a:extLst>
              </a:tr>
              <a:tr h="6106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33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9790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133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18.2015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Etude Rénovation Réseau de distribution AEP de la source AGHBALOU  au  réservoir   El MAHSAR 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2 000 000,00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             -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2 000 000,00  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0,00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</a:rPr>
                        <a:t>En cours  d'</a:t>
                      </a:r>
                      <a:r>
                        <a:rPr lang="fr-FR" sz="1200" u="none" strike="noStrike" dirty="0" err="1">
                          <a:effectLst/>
                        </a:rPr>
                        <a:t>aprobation</a:t>
                      </a:r>
                      <a:endParaRPr lang="fr-FR" sz="12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76205155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0175"/>
            <a:ext cx="12192000" cy="18192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03427" name="ZoneTexte 2"/>
          <p:cNvSpPr txBox="1">
            <a:spLocks noChangeArrowheads="1"/>
          </p:cNvSpPr>
          <p:nvPr/>
        </p:nvSpPr>
        <p:spPr bwMode="auto">
          <a:xfrm>
            <a:off x="2262188" y="182563"/>
            <a:ext cx="7667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/>
              <a:t>République Algérienne Démocratique et Populaire</a:t>
            </a:r>
          </a:p>
        </p:txBody>
      </p:sp>
      <p:sp>
        <p:nvSpPr>
          <p:cNvPr id="103428" name="ZoneTexte 3"/>
          <p:cNvSpPr txBox="1">
            <a:spLocks noChangeArrowheads="1"/>
          </p:cNvSpPr>
          <p:nvPr/>
        </p:nvSpPr>
        <p:spPr bwMode="auto">
          <a:xfrm>
            <a:off x="431800" y="749300"/>
            <a:ext cx="27590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/>
              <a:t>Wilaya de Bouira</a:t>
            </a:r>
          </a:p>
          <a:p>
            <a:pPr eaLnBrk="1" hangingPunct="1"/>
            <a:r>
              <a:rPr lang="fr-FR" sz="2400" b="1"/>
              <a:t>Daira de Haizer</a:t>
            </a:r>
          </a:p>
          <a:p>
            <a:pPr eaLnBrk="1" hangingPunct="1"/>
            <a:r>
              <a:rPr lang="fr-FR" sz="2400" b="1"/>
              <a:t>Commune de Haizer</a:t>
            </a:r>
          </a:p>
        </p:txBody>
      </p:sp>
      <p:sp>
        <p:nvSpPr>
          <p:cNvPr id="103429" name="Rectangle 1"/>
          <p:cNvSpPr>
            <a:spLocks noChangeArrowheads="1"/>
          </p:cNvSpPr>
          <p:nvPr/>
        </p:nvSpPr>
        <p:spPr bwMode="auto">
          <a:xfrm>
            <a:off x="2781300" y="311785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663575" y="2044700"/>
            <a:ext cx="10902950" cy="522288"/>
          </a:xfrm>
          <a:prstGeom prst="rect">
            <a:avLst/>
          </a:prstGeom>
          <a:solidFill>
            <a:srgbClr val="FFC00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solidFill>
                  <a:srgbClr val="0070C0"/>
                </a:solidFill>
                <a:latin typeface="+mn-lt"/>
              </a:rPr>
              <a:t>PSD 2016</a:t>
            </a:r>
            <a:endParaRPr lang="fr-FR" sz="2800" b="1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365125" y="2649538"/>
          <a:ext cx="11689080" cy="548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96197">
                  <a:extLst>
                    <a:ext uri="{9D8B030D-6E8A-4147-A177-3AD203B41FA5}">
                      <a16:colId xmlns:a16="http://schemas.microsoft.com/office/drawing/2014/main" xmlns="" val="1334947075"/>
                    </a:ext>
                  </a:extLst>
                </a:gridCol>
                <a:gridCol w="836613">
                  <a:extLst>
                    <a:ext uri="{9D8B030D-6E8A-4147-A177-3AD203B41FA5}">
                      <a16:colId xmlns:a16="http://schemas.microsoft.com/office/drawing/2014/main" xmlns="" val="979288359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589520379"/>
                    </a:ext>
                  </a:extLst>
                </a:gridCol>
                <a:gridCol w="936418">
                  <a:extLst>
                    <a:ext uri="{9D8B030D-6E8A-4147-A177-3AD203B41FA5}">
                      <a16:colId xmlns:a16="http://schemas.microsoft.com/office/drawing/2014/main" xmlns="" val="1619012691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81422072"/>
                    </a:ext>
                  </a:extLst>
                </a:gridCol>
                <a:gridCol w="728732">
                  <a:extLst>
                    <a:ext uri="{9D8B030D-6E8A-4147-A177-3AD203B41FA5}">
                      <a16:colId xmlns:a16="http://schemas.microsoft.com/office/drawing/2014/main" xmlns="" val="4090368228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272919122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409078208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203529261"/>
                    </a:ext>
                  </a:extLst>
                </a:gridCol>
                <a:gridCol w="728732">
                  <a:extLst>
                    <a:ext uri="{9D8B030D-6E8A-4147-A177-3AD203B41FA5}">
                      <a16:colId xmlns:a16="http://schemas.microsoft.com/office/drawing/2014/main" xmlns="" val="45031502"/>
                    </a:ext>
                  </a:extLst>
                </a:gridCol>
                <a:gridCol w="519580">
                  <a:extLst>
                    <a:ext uri="{9D8B030D-6E8A-4147-A177-3AD203B41FA5}">
                      <a16:colId xmlns:a16="http://schemas.microsoft.com/office/drawing/2014/main" xmlns="" val="1276522471"/>
                    </a:ext>
                  </a:extLst>
                </a:gridCol>
                <a:gridCol w="1202813">
                  <a:extLst>
                    <a:ext uri="{9D8B030D-6E8A-4147-A177-3AD203B41FA5}">
                      <a16:colId xmlns:a16="http://schemas.microsoft.com/office/drawing/2014/main" xmlns="" val="2910032045"/>
                    </a:ext>
                  </a:extLst>
                </a:gridCol>
              </a:tblGrid>
              <a:tr h="4330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Numéro et intitule de l’opération 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cap="all" dirty="0">
                          <a:effectLst/>
                        </a:rPr>
                        <a:t>Date </a:t>
                      </a:r>
                      <a:r>
                        <a:rPr lang="fr-FR" sz="1200" kern="1600" cap="all" dirty="0" err="1">
                          <a:effectLst/>
                        </a:rPr>
                        <a:t>inscr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AP INITIALE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AP ACTUELLE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ENGAG COMULES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CONS ANT 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AONS 2016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CONS 31/08/2016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TAUX CONS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PEC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TAUX PHY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OBSERVATIONS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832790333"/>
                  </a:ext>
                </a:extLst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365125" y="3197225"/>
          <a:ext cx="11689082" cy="34317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70084">
                  <a:extLst>
                    <a:ext uri="{9D8B030D-6E8A-4147-A177-3AD203B41FA5}">
                      <a16:colId xmlns:a16="http://schemas.microsoft.com/office/drawing/2014/main" xmlns="" val="4247252324"/>
                    </a:ext>
                  </a:extLst>
                </a:gridCol>
                <a:gridCol w="3389088">
                  <a:extLst>
                    <a:ext uri="{9D8B030D-6E8A-4147-A177-3AD203B41FA5}">
                      <a16:colId xmlns:a16="http://schemas.microsoft.com/office/drawing/2014/main" xmlns="" val="3252848825"/>
                    </a:ext>
                  </a:extLst>
                </a:gridCol>
                <a:gridCol w="892618">
                  <a:extLst>
                    <a:ext uri="{9D8B030D-6E8A-4147-A177-3AD203B41FA5}">
                      <a16:colId xmlns:a16="http://schemas.microsoft.com/office/drawing/2014/main" xmlns="" val="3501385596"/>
                    </a:ext>
                  </a:extLst>
                </a:gridCol>
                <a:gridCol w="789508">
                  <a:extLst>
                    <a:ext uri="{9D8B030D-6E8A-4147-A177-3AD203B41FA5}">
                      <a16:colId xmlns:a16="http://schemas.microsoft.com/office/drawing/2014/main" xmlns="" val="1049261294"/>
                    </a:ext>
                  </a:extLst>
                </a:gridCol>
                <a:gridCol w="789508">
                  <a:extLst>
                    <a:ext uri="{9D8B030D-6E8A-4147-A177-3AD203B41FA5}">
                      <a16:colId xmlns:a16="http://schemas.microsoft.com/office/drawing/2014/main" xmlns="" val="788038022"/>
                    </a:ext>
                  </a:extLst>
                </a:gridCol>
                <a:gridCol w="782734">
                  <a:extLst>
                    <a:ext uri="{9D8B030D-6E8A-4147-A177-3AD203B41FA5}">
                      <a16:colId xmlns:a16="http://schemas.microsoft.com/office/drawing/2014/main" xmlns="" val="2253142686"/>
                    </a:ext>
                  </a:extLst>
                </a:gridCol>
                <a:gridCol w="812087">
                  <a:extLst>
                    <a:ext uri="{9D8B030D-6E8A-4147-A177-3AD203B41FA5}">
                      <a16:colId xmlns:a16="http://schemas.microsoft.com/office/drawing/2014/main" xmlns="" val="4132753015"/>
                    </a:ext>
                  </a:extLst>
                </a:gridCol>
                <a:gridCol w="783487">
                  <a:extLst>
                    <a:ext uri="{9D8B030D-6E8A-4147-A177-3AD203B41FA5}">
                      <a16:colId xmlns:a16="http://schemas.microsoft.com/office/drawing/2014/main" xmlns="" val="604789683"/>
                    </a:ext>
                  </a:extLst>
                </a:gridCol>
                <a:gridCol w="741340">
                  <a:extLst>
                    <a:ext uri="{9D8B030D-6E8A-4147-A177-3AD203B41FA5}">
                      <a16:colId xmlns:a16="http://schemas.microsoft.com/office/drawing/2014/main" xmlns="" val="4203249405"/>
                    </a:ext>
                  </a:extLst>
                </a:gridCol>
                <a:gridCol w="337930">
                  <a:extLst>
                    <a:ext uri="{9D8B030D-6E8A-4147-A177-3AD203B41FA5}">
                      <a16:colId xmlns:a16="http://schemas.microsoft.com/office/drawing/2014/main" xmlns="" val="2836768961"/>
                    </a:ext>
                  </a:extLst>
                </a:gridCol>
                <a:gridCol w="700698">
                  <a:extLst>
                    <a:ext uri="{9D8B030D-6E8A-4147-A177-3AD203B41FA5}">
                      <a16:colId xmlns:a16="http://schemas.microsoft.com/office/drawing/2014/main" xmlns="" val="3517705906"/>
                    </a:ext>
                  </a:extLst>
                </a:gridCol>
              </a:tblGrid>
              <a:tr h="5509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NK5.392.1.262475.12.01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Etude et réalisation réseau assainissement localité Ighil-Igulzen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08/02/12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4000000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4000000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363000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363000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3637000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A l’arrêt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3890952062"/>
                  </a:ext>
                </a:extLst>
              </a:tr>
              <a:tr h="4092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NK5.392.1.262475.13.04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Achèvement réseau assainissement Laach Oufalkou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26/02/13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1000000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1000000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1000000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En cours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86275601"/>
                  </a:ext>
                </a:extLst>
              </a:tr>
              <a:tr h="5509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NK5.392.1.262475.13.05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Etude et réalisation réseau assainissement Tazemourth Haut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26/02/13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5000000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5000000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107000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2916000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3023000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1977000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A chevé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429012241"/>
                  </a:ext>
                </a:extLst>
              </a:tr>
              <a:tr h="4092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NK5.392.1.262475.13.06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Etude et réalisation réseau assainissement coté URS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26/02/13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3500000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3500000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3500000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A l’arrêt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3393244790"/>
                  </a:ext>
                </a:extLst>
              </a:tr>
              <a:tr h="5509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NK5.392.1.262475.14.09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Etude et réalisation réseau assainissement périphérique à Haizer Centre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10/12/14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3527000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3527000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1912645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1561918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3474563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52437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50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En cours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003759201"/>
                  </a:ext>
                </a:extLst>
              </a:tr>
              <a:tr h="4092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NK5.392.4.262475.15.01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Drainage des eaux pluviales à Haizer Centre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17/05/15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4558000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4558000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1806246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1806246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2751754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40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En cours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2743355295"/>
                  </a:ext>
                </a:extLst>
              </a:tr>
              <a:tr h="5509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NK5.392.1.262475.15.01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Achèvement du collecteur d’assainissement en aval de la retenue collinaire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28/07/15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3705000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3705000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3705000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En cours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34423934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0175"/>
            <a:ext cx="12192000" cy="18192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04451" name="ZoneTexte 2"/>
          <p:cNvSpPr txBox="1">
            <a:spLocks noChangeArrowheads="1"/>
          </p:cNvSpPr>
          <p:nvPr/>
        </p:nvSpPr>
        <p:spPr bwMode="auto">
          <a:xfrm>
            <a:off x="2262188" y="182563"/>
            <a:ext cx="7667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/>
              <a:t>République Algérienne Démocratique et Populaire</a:t>
            </a:r>
          </a:p>
        </p:txBody>
      </p:sp>
      <p:sp>
        <p:nvSpPr>
          <p:cNvPr id="104452" name="ZoneTexte 3"/>
          <p:cNvSpPr txBox="1">
            <a:spLocks noChangeArrowheads="1"/>
          </p:cNvSpPr>
          <p:nvPr/>
        </p:nvSpPr>
        <p:spPr bwMode="auto">
          <a:xfrm>
            <a:off x="431800" y="749300"/>
            <a:ext cx="27590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/>
              <a:t>Wilaya de Bouira</a:t>
            </a:r>
          </a:p>
          <a:p>
            <a:pPr eaLnBrk="1" hangingPunct="1"/>
            <a:r>
              <a:rPr lang="fr-FR" sz="2400" b="1"/>
              <a:t>Daira de Haizer</a:t>
            </a:r>
          </a:p>
          <a:p>
            <a:pPr eaLnBrk="1" hangingPunct="1"/>
            <a:r>
              <a:rPr lang="fr-FR" sz="2400" b="1"/>
              <a:t>Commune de Haizer</a:t>
            </a:r>
          </a:p>
        </p:txBody>
      </p:sp>
      <p:sp>
        <p:nvSpPr>
          <p:cNvPr id="104453" name="Rectangle 1"/>
          <p:cNvSpPr>
            <a:spLocks noChangeArrowheads="1"/>
          </p:cNvSpPr>
          <p:nvPr/>
        </p:nvSpPr>
        <p:spPr bwMode="auto">
          <a:xfrm>
            <a:off x="2781300" y="311785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663575" y="2044700"/>
            <a:ext cx="10902950" cy="522288"/>
          </a:xfrm>
          <a:prstGeom prst="rect">
            <a:avLst/>
          </a:prstGeom>
          <a:solidFill>
            <a:srgbClr val="FFC00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solidFill>
                  <a:srgbClr val="0070C0"/>
                </a:solidFill>
                <a:latin typeface="+mn-lt"/>
              </a:rPr>
              <a:t>PSD 2016</a:t>
            </a:r>
            <a:endParaRPr lang="fr-FR" sz="2800" b="1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365125" y="2649538"/>
          <a:ext cx="11689080" cy="548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96197">
                  <a:extLst>
                    <a:ext uri="{9D8B030D-6E8A-4147-A177-3AD203B41FA5}">
                      <a16:colId xmlns:a16="http://schemas.microsoft.com/office/drawing/2014/main" xmlns="" val="1334947075"/>
                    </a:ext>
                  </a:extLst>
                </a:gridCol>
                <a:gridCol w="836613">
                  <a:extLst>
                    <a:ext uri="{9D8B030D-6E8A-4147-A177-3AD203B41FA5}">
                      <a16:colId xmlns:a16="http://schemas.microsoft.com/office/drawing/2014/main" xmlns="" val="979288359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589520379"/>
                    </a:ext>
                  </a:extLst>
                </a:gridCol>
                <a:gridCol w="936418">
                  <a:extLst>
                    <a:ext uri="{9D8B030D-6E8A-4147-A177-3AD203B41FA5}">
                      <a16:colId xmlns:a16="http://schemas.microsoft.com/office/drawing/2014/main" xmlns="" val="1619012691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81422072"/>
                    </a:ext>
                  </a:extLst>
                </a:gridCol>
                <a:gridCol w="728732">
                  <a:extLst>
                    <a:ext uri="{9D8B030D-6E8A-4147-A177-3AD203B41FA5}">
                      <a16:colId xmlns:a16="http://schemas.microsoft.com/office/drawing/2014/main" xmlns="" val="4090368228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272919122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409078208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203529261"/>
                    </a:ext>
                  </a:extLst>
                </a:gridCol>
                <a:gridCol w="728732">
                  <a:extLst>
                    <a:ext uri="{9D8B030D-6E8A-4147-A177-3AD203B41FA5}">
                      <a16:colId xmlns:a16="http://schemas.microsoft.com/office/drawing/2014/main" xmlns="" val="45031502"/>
                    </a:ext>
                  </a:extLst>
                </a:gridCol>
                <a:gridCol w="519580">
                  <a:extLst>
                    <a:ext uri="{9D8B030D-6E8A-4147-A177-3AD203B41FA5}">
                      <a16:colId xmlns:a16="http://schemas.microsoft.com/office/drawing/2014/main" xmlns="" val="1276522471"/>
                    </a:ext>
                  </a:extLst>
                </a:gridCol>
                <a:gridCol w="1202813">
                  <a:extLst>
                    <a:ext uri="{9D8B030D-6E8A-4147-A177-3AD203B41FA5}">
                      <a16:colId xmlns:a16="http://schemas.microsoft.com/office/drawing/2014/main" xmlns="" val="2910032045"/>
                    </a:ext>
                  </a:extLst>
                </a:gridCol>
              </a:tblGrid>
              <a:tr h="4330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Numéro et intitule de l’opération 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cap="all" dirty="0">
                          <a:effectLst/>
                        </a:rPr>
                        <a:t>Date </a:t>
                      </a:r>
                      <a:r>
                        <a:rPr lang="fr-FR" sz="1200" kern="1600" cap="all" dirty="0" err="1">
                          <a:effectLst/>
                        </a:rPr>
                        <a:t>inscr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AP INITIALE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AP ACTUELLE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ENGAG COMULES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CONS ANT 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AONS 2016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CONS 31/08/2016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TAUX CONS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PEC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TAUX PHY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OBSERVATIONS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832790333"/>
                  </a:ext>
                </a:extLst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365125" y="3117850"/>
          <a:ext cx="11689075" cy="35877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70083">
                  <a:extLst>
                    <a:ext uri="{9D8B030D-6E8A-4147-A177-3AD203B41FA5}">
                      <a16:colId xmlns:a16="http://schemas.microsoft.com/office/drawing/2014/main" xmlns="" val="3070545669"/>
                    </a:ext>
                  </a:extLst>
                </a:gridCol>
                <a:gridCol w="3389088">
                  <a:extLst>
                    <a:ext uri="{9D8B030D-6E8A-4147-A177-3AD203B41FA5}">
                      <a16:colId xmlns:a16="http://schemas.microsoft.com/office/drawing/2014/main" xmlns="" val="87239961"/>
                    </a:ext>
                  </a:extLst>
                </a:gridCol>
                <a:gridCol w="892617">
                  <a:extLst>
                    <a:ext uri="{9D8B030D-6E8A-4147-A177-3AD203B41FA5}">
                      <a16:colId xmlns:a16="http://schemas.microsoft.com/office/drawing/2014/main" xmlns="" val="3311746495"/>
                    </a:ext>
                  </a:extLst>
                </a:gridCol>
                <a:gridCol w="789507">
                  <a:extLst>
                    <a:ext uri="{9D8B030D-6E8A-4147-A177-3AD203B41FA5}">
                      <a16:colId xmlns:a16="http://schemas.microsoft.com/office/drawing/2014/main" xmlns="" val="2740864179"/>
                    </a:ext>
                  </a:extLst>
                </a:gridCol>
                <a:gridCol w="789507">
                  <a:extLst>
                    <a:ext uri="{9D8B030D-6E8A-4147-A177-3AD203B41FA5}">
                      <a16:colId xmlns:a16="http://schemas.microsoft.com/office/drawing/2014/main" xmlns="" val="3299343120"/>
                    </a:ext>
                  </a:extLst>
                </a:gridCol>
                <a:gridCol w="782734">
                  <a:extLst>
                    <a:ext uri="{9D8B030D-6E8A-4147-A177-3AD203B41FA5}">
                      <a16:colId xmlns:a16="http://schemas.microsoft.com/office/drawing/2014/main" xmlns="" val="3955949252"/>
                    </a:ext>
                  </a:extLst>
                </a:gridCol>
                <a:gridCol w="812086">
                  <a:extLst>
                    <a:ext uri="{9D8B030D-6E8A-4147-A177-3AD203B41FA5}">
                      <a16:colId xmlns:a16="http://schemas.microsoft.com/office/drawing/2014/main" xmlns="" val="1014838263"/>
                    </a:ext>
                  </a:extLst>
                </a:gridCol>
                <a:gridCol w="783487">
                  <a:extLst>
                    <a:ext uri="{9D8B030D-6E8A-4147-A177-3AD203B41FA5}">
                      <a16:colId xmlns:a16="http://schemas.microsoft.com/office/drawing/2014/main" xmlns="" val="1583941551"/>
                    </a:ext>
                  </a:extLst>
                </a:gridCol>
                <a:gridCol w="741339">
                  <a:extLst>
                    <a:ext uri="{9D8B030D-6E8A-4147-A177-3AD203B41FA5}">
                      <a16:colId xmlns:a16="http://schemas.microsoft.com/office/drawing/2014/main" xmlns="" val="3130888898"/>
                    </a:ext>
                  </a:extLst>
                </a:gridCol>
                <a:gridCol w="337930">
                  <a:extLst>
                    <a:ext uri="{9D8B030D-6E8A-4147-A177-3AD203B41FA5}">
                      <a16:colId xmlns:a16="http://schemas.microsoft.com/office/drawing/2014/main" xmlns="" val="887376992"/>
                    </a:ext>
                  </a:extLst>
                </a:gridCol>
                <a:gridCol w="700697">
                  <a:extLst>
                    <a:ext uri="{9D8B030D-6E8A-4147-A177-3AD203B41FA5}">
                      <a16:colId xmlns:a16="http://schemas.microsoft.com/office/drawing/2014/main" xmlns="" val="306444711"/>
                    </a:ext>
                  </a:extLst>
                </a:gridCol>
              </a:tblGrid>
              <a:tr h="4298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NK5.392.1.262475.16.01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Réalisation réseau assainissement VSA Tikboucht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05/06/16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10992000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10992000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10992000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En cours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851478393"/>
                  </a:ext>
                </a:extLst>
              </a:tr>
              <a:tr h="4298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TOTAL CHAPITRE 392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08 Projets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36282000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36282000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2382645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6284164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8666809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27615191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3197743143"/>
                  </a:ext>
                </a:extLst>
              </a:tr>
              <a:tr h="4298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NK5.591.2.262475.15.01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Réalisation de la route RN33 ( Mahsar sur 150ml)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10/09/15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7898000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7898000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7897793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7897793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208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En cours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635486013"/>
                  </a:ext>
                </a:extLst>
              </a:tr>
              <a:tr h="5786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NK5.591.2.262475.14.05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Etude d’un dalot sur oued tassal localité Laach Oufalkou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31/12/14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670000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670000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670000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5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En cours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2399727553"/>
                  </a:ext>
                </a:extLst>
              </a:tr>
              <a:tr h="4298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TOTAL CHAPITRE 392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02 Projets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8568000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8568000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7897793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7897793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670208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2836227946"/>
                  </a:ext>
                </a:extLst>
              </a:tr>
              <a:tr h="4298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NK5.793.1.262475.15.01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Aménagement des voies tertiaires à Haizer Centre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17/06/15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5929000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5929000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5929000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En cours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465247254"/>
                  </a:ext>
                </a:extLst>
              </a:tr>
              <a:tr h="4298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NK5.793.1.262475.14.04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Aménagement urbain de la cité 50 logts sociaux 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31/12/14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14311000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14311000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4891161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7660184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12551345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1759655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En cours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245803867"/>
                  </a:ext>
                </a:extLst>
              </a:tr>
              <a:tr h="4298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NK5.793.1.262475.14.06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Aménagement urbain des 58 logts à Haizer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08/04/15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7488000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7488000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1889550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5598450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7488000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A chevé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03058441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0175"/>
            <a:ext cx="12192000" cy="18192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05475" name="ZoneTexte 2"/>
          <p:cNvSpPr txBox="1">
            <a:spLocks noChangeArrowheads="1"/>
          </p:cNvSpPr>
          <p:nvPr/>
        </p:nvSpPr>
        <p:spPr bwMode="auto">
          <a:xfrm>
            <a:off x="2262188" y="182563"/>
            <a:ext cx="7667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/>
              <a:t>République Algérienne Démocratique et Populaire</a:t>
            </a:r>
          </a:p>
        </p:txBody>
      </p:sp>
      <p:sp>
        <p:nvSpPr>
          <p:cNvPr id="105476" name="ZoneTexte 3"/>
          <p:cNvSpPr txBox="1">
            <a:spLocks noChangeArrowheads="1"/>
          </p:cNvSpPr>
          <p:nvPr/>
        </p:nvSpPr>
        <p:spPr bwMode="auto">
          <a:xfrm>
            <a:off x="431800" y="749300"/>
            <a:ext cx="27590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/>
              <a:t>Wilaya de Bouira</a:t>
            </a:r>
          </a:p>
          <a:p>
            <a:pPr eaLnBrk="1" hangingPunct="1"/>
            <a:r>
              <a:rPr lang="fr-FR" sz="2400" b="1"/>
              <a:t>Daira de Haizer</a:t>
            </a:r>
          </a:p>
          <a:p>
            <a:pPr eaLnBrk="1" hangingPunct="1"/>
            <a:r>
              <a:rPr lang="fr-FR" sz="2400" b="1"/>
              <a:t>Commune de Haizer</a:t>
            </a:r>
          </a:p>
        </p:txBody>
      </p:sp>
      <p:sp>
        <p:nvSpPr>
          <p:cNvPr id="105477" name="Rectangle 1"/>
          <p:cNvSpPr>
            <a:spLocks noChangeArrowheads="1"/>
          </p:cNvSpPr>
          <p:nvPr/>
        </p:nvSpPr>
        <p:spPr bwMode="auto">
          <a:xfrm>
            <a:off x="2781300" y="311785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663575" y="2044700"/>
            <a:ext cx="10902950" cy="522288"/>
          </a:xfrm>
          <a:prstGeom prst="rect">
            <a:avLst/>
          </a:prstGeom>
          <a:solidFill>
            <a:srgbClr val="FFC00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solidFill>
                  <a:srgbClr val="0070C0"/>
                </a:solidFill>
                <a:latin typeface="+mn-lt"/>
              </a:rPr>
              <a:t>PSD 2016</a:t>
            </a:r>
            <a:endParaRPr lang="fr-FR" sz="2800" b="1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365125" y="2649538"/>
          <a:ext cx="11689080" cy="548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96197">
                  <a:extLst>
                    <a:ext uri="{9D8B030D-6E8A-4147-A177-3AD203B41FA5}">
                      <a16:colId xmlns:a16="http://schemas.microsoft.com/office/drawing/2014/main" xmlns="" val="1334947075"/>
                    </a:ext>
                  </a:extLst>
                </a:gridCol>
                <a:gridCol w="836613">
                  <a:extLst>
                    <a:ext uri="{9D8B030D-6E8A-4147-A177-3AD203B41FA5}">
                      <a16:colId xmlns:a16="http://schemas.microsoft.com/office/drawing/2014/main" xmlns="" val="979288359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589520379"/>
                    </a:ext>
                  </a:extLst>
                </a:gridCol>
                <a:gridCol w="936418">
                  <a:extLst>
                    <a:ext uri="{9D8B030D-6E8A-4147-A177-3AD203B41FA5}">
                      <a16:colId xmlns:a16="http://schemas.microsoft.com/office/drawing/2014/main" xmlns="" val="1619012691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81422072"/>
                    </a:ext>
                  </a:extLst>
                </a:gridCol>
                <a:gridCol w="728732">
                  <a:extLst>
                    <a:ext uri="{9D8B030D-6E8A-4147-A177-3AD203B41FA5}">
                      <a16:colId xmlns:a16="http://schemas.microsoft.com/office/drawing/2014/main" xmlns="" val="4090368228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272919122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409078208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203529261"/>
                    </a:ext>
                  </a:extLst>
                </a:gridCol>
                <a:gridCol w="728732">
                  <a:extLst>
                    <a:ext uri="{9D8B030D-6E8A-4147-A177-3AD203B41FA5}">
                      <a16:colId xmlns:a16="http://schemas.microsoft.com/office/drawing/2014/main" xmlns="" val="45031502"/>
                    </a:ext>
                  </a:extLst>
                </a:gridCol>
                <a:gridCol w="519580">
                  <a:extLst>
                    <a:ext uri="{9D8B030D-6E8A-4147-A177-3AD203B41FA5}">
                      <a16:colId xmlns:a16="http://schemas.microsoft.com/office/drawing/2014/main" xmlns="" val="1276522471"/>
                    </a:ext>
                  </a:extLst>
                </a:gridCol>
                <a:gridCol w="1202813">
                  <a:extLst>
                    <a:ext uri="{9D8B030D-6E8A-4147-A177-3AD203B41FA5}">
                      <a16:colId xmlns:a16="http://schemas.microsoft.com/office/drawing/2014/main" xmlns="" val="2910032045"/>
                    </a:ext>
                  </a:extLst>
                </a:gridCol>
              </a:tblGrid>
              <a:tr h="4330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Numéro et intitule de l’opération 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cap="all" dirty="0">
                          <a:effectLst/>
                        </a:rPr>
                        <a:t>Date </a:t>
                      </a:r>
                      <a:r>
                        <a:rPr lang="fr-FR" sz="1200" kern="1600" cap="all" dirty="0" err="1">
                          <a:effectLst/>
                        </a:rPr>
                        <a:t>inscr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AP INITIALE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AP ACTUELLE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ENGAG COMULES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CONS ANT 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AONS 2016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CONS 31/08/2016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TAUX CONS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PEC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TAUX PHY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OBSERVATIONS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832790333"/>
                  </a:ext>
                </a:extLst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365125" y="3259138"/>
          <a:ext cx="11689077" cy="32643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70083">
                  <a:extLst>
                    <a:ext uri="{9D8B030D-6E8A-4147-A177-3AD203B41FA5}">
                      <a16:colId xmlns:a16="http://schemas.microsoft.com/office/drawing/2014/main" xmlns="" val="1211737089"/>
                    </a:ext>
                  </a:extLst>
                </a:gridCol>
                <a:gridCol w="3389088">
                  <a:extLst>
                    <a:ext uri="{9D8B030D-6E8A-4147-A177-3AD203B41FA5}">
                      <a16:colId xmlns:a16="http://schemas.microsoft.com/office/drawing/2014/main" xmlns="" val="2804863555"/>
                    </a:ext>
                  </a:extLst>
                </a:gridCol>
                <a:gridCol w="892617">
                  <a:extLst>
                    <a:ext uri="{9D8B030D-6E8A-4147-A177-3AD203B41FA5}">
                      <a16:colId xmlns:a16="http://schemas.microsoft.com/office/drawing/2014/main" xmlns="" val="257571234"/>
                    </a:ext>
                  </a:extLst>
                </a:gridCol>
                <a:gridCol w="789508">
                  <a:extLst>
                    <a:ext uri="{9D8B030D-6E8A-4147-A177-3AD203B41FA5}">
                      <a16:colId xmlns:a16="http://schemas.microsoft.com/office/drawing/2014/main" xmlns="" val="962002062"/>
                    </a:ext>
                  </a:extLst>
                </a:gridCol>
                <a:gridCol w="789508">
                  <a:extLst>
                    <a:ext uri="{9D8B030D-6E8A-4147-A177-3AD203B41FA5}">
                      <a16:colId xmlns:a16="http://schemas.microsoft.com/office/drawing/2014/main" xmlns="" val="1747543989"/>
                    </a:ext>
                  </a:extLst>
                </a:gridCol>
                <a:gridCol w="782734">
                  <a:extLst>
                    <a:ext uri="{9D8B030D-6E8A-4147-A177-3AD203B41FA5}">
                      <a16:colId xmlns:a16="http://schemas.microsoft.com/office/drawing/2014/main" xmlns="" val="3676879516"/>
                    </a:ext>
                  </a:extLst>
                </a:gridCol>
                <a:gridCol w="812087">
                  <a:extLst>
                    <a:ext uri="{9D8B030D-6E8A-4147-A177-3AD203B41FA5}">
                      <a16:colId xmlns:a16="http://schemas.microsoft.com/office/drawing/2014/main" xmlns="" val="3646611071"/>
                    </a:ext>
                  </a:extLst>
                </a:gridCol>
                <a:gridCol w="783486">
                  <a:extLst>
                    <a:ext uri="{9D8B030D-6E8A-4147-A177-3AD203B41FA5}">
                      <a16:colId xmlns:a16="http://schemas.microsoft.com/office/drawing/2014/main" xmlns="" val="3676014835"/>
                    </a:ext>
                  </a:extLst>
                </a:gridCol>
                <a:gridCol w="741339">
                  <a:extLst>
                    <a:ext uri="{9D8B030D-6E8A-4147-A177-3AD203B41FA5}">
                      <a16:colId xmlns:a16="http://schemas.microsoft.com/office/drawing/2014/main" xmlns="" val="787823060"/>
                    </a:ext>
                  </a:extLst>
                </a:gridCol>
                <a:gridCol w="337930">
                  <a:extLst>
                    <a:ext uri="{9D8B030D-6E8A-4147-A177-3AD203B41FA5}">
                      <a16:colId xmlns:a16="http://schemas.microsoft.com/office/drawing/2014/main" xmlns="" val="2262182394"/>
                    </a:ext>
                  </a:extLst>
                </a:gridCol>
                <a:gridCol w="700697">
                  <a:extLst>
                    <a:ext uri="{9D8B030D-6E8A-4147-A177-3AD203B41FA5}">
                      <a16:colId xmlns:a16="http://schemas.microsoft.com/office/drawing/2014/main" xmlns="" val="1446726060"/>
                    </a:ext>
                  </a:extLst>
                </a:gridCol>
              </a:tblGrid>
              <a:tr h="5440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TOTAL CHAPITRE 793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03 Projets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27728000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27728000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6780711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13258634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20039345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7688655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706077289"/>
                  </a:ext>
                </a:extLst>
              </a:tr>
              <a:tr h="5440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NK5.795.1.262475.11.01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Achèvement bibliothèque communale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10/10/11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7000000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7000000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6500000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6500000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500000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A chevé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36211644"/>
                  </a:ext>
                </a:extLst>
              </a:tr>
              <a:tr h="5440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TOTAL CHAPITRE 795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01 Projet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7000000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7000000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6500000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6500000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500000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3133021374"/>
                  </a:ext>
                </a:extLst>
              </a:tr>
              <a:tr h="5440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NK5.891.1.262475.13.04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Réalisation et suivi d’un siège APC à Haizer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27/01/14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35991000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37627000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30542023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6411953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36953976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673024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En cours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317663577"/>
                  </a:ext>
                </a:extLst>
              </a:tr>
              <a:tr h="5440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TOTAL CHAPITRE 891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01 Projet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35991000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37627000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30542023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6411953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36953976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673024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112774886"/>
                  </a:ext>
                </a:extLst>
              </a:tr>
              <a:tr h="5440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TOTAL 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28 Projets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167673000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169309000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50749379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47557873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98307253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71001748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 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210147123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0175"/>
            <a:ext cx="12192000" cy="18192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06499" name="ZoneTexte 2"/>
          <p:cNvSpPr txBox="1">
            <a:spLocks noChangeArrowheads="1"/>
          </p:cNvSpPr>
          <p:nvPr/>
        </p:nvSpPr>
        <p:spPr bwMode="auto">
          <a:xfrm>
            <a:off x="2262188" y="182563"/>
            <a:ext cx="7667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/>
              <a:t>République Algérienne Démocratique et Populaire</a:t>
            </a:r>
          </a:p>
        </p:txBody>
      </p:sp>
      <p:sp>
        <p:nvSpPr>
          <p:cNvPr id="106500" name="ZoneTexte 3"/>
          <p:cNvSpPr txBox="1">
            <a:spLocks noChangeArrowheads="1"/>
          </p:cNvSpPr>
          <p:nvPr/>
        </p:nvSpPr>
        <p:spPr bwMode="auto">
          <a:xfrm>
            <a:off x="431800" y="749300"/>
            <a:ext cx="27590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/>
              <a:t>Wilaya de Bouira</a:t>
            </a:r>
          </a:p>
          <a:p>
            <a:pPr eaLnBrk="1" hangingPunct="1"/>
            <a:r>
              <a:rPr lang="fr-FR" sz="2400" b="1"/>
              <a:t>Daira de Haizer</a:t>
            </a:r>
          </a:p>
          <a:p>
            <a:pPr eaLnBrk="1" hangingPunct="1"/>
            <a:r>
              <a:rPr lang="fr-FR" sz="2400" b="1"/>
              <a:t>Commune de Haizer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63575" y="2044700"/>
            <a:ext cx="10902950" cy="522288"/>
          </a:xfrm>
          <a:prstGeom prst="rect">
            <a:avLst/>
          </a:prstGeom>
          <a:solidFill>
            <a:srgbClr val="FFC00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solidFill>
                  <a:srgbClr val="0070C0"/>
                </a:solidFill>
                <a:latin typeface="+mn-lt"/>
              </a:rPr>
              <a:t>Mouvement Associatif </a:t>
            </a:r>
            <a:endParaRPr lang="fr-FR" sz="2800" b="1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663575" y="3444875"/>
          <a:ext cx="10767063" cy="30479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81762">
                  <a:extLst>
                    <a:ext uri="{9D8B030D-6E8A-4147-A177-3AD203B41FA5}">
                      <a16:colId xmlns:a16="http://schemas.microsoft.com/office/drawing/2014/main" xmlns="" val="2143745031"/>
                    </a:ext>
                  </a:extLst>
                </a:gridCol>
                <a:gridCol w="7525925">
                  <a:extLst>
                    <a:ext uri="{9D8B030D-6E8A-4147-A177-3AD203B41FA5}">
                      <a16:colId xmlns:a16="http://schemas.microsoft.com/office/drawing/2014/main" xmlns="" val="4077953648"/>
                    </a:ext>
                  </a:extLst>
                </a:gridCol>
                <a:gridCol w="959376">
                  <a:extLst>
                    <a:ext uri="{9D8B030D-6E8A-4147-A177-3AD203B41FA5}">
                      <a16:colId xmlns:a16="http://schemas.microsoft.com/office/drawing/2014/main" xmlns="" val="1395764274"/>
                    </a:ext>
                  </a:extLst>
                </a:gridCol>
              </a:tblGrid>
              <a:tr h="551999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DZ" sz="1200" u="none" strike="noStrike">
                          <a:effectLst/>
                        </a:rPr>
                        <a:t>إسم ولقب الرئيس</a:t>
                      </a:r>
                      <a:endParaRPr lang="ar-DZ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DZ" sz="1200" u="none" strike="noStrike">
                          <a:effectLst/>
                        </a:rPr>
                        <a:t>تسمية الجمعية </a:t>
                      </a:r>
                      <a:endParaRPr lang="ar-DZ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DZ" sz="1200" u="none" strike="noStrike">
                          <a:effectLst/>
                        </a:rPr>
                        <a:t>الرقم</a:t>
                      </a:r>
                      <a:endParaRPr lang="ar-DZ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729106122"/>
                  </a:ext>
                </a:extLst>
              </a:tr>
              <a:tr h="624000">
                <a:tc>
                  <a:txBody>
                    <a:bodyPr/>
                    <a:lstStyle/>
                    <a:p>
                      <a:pPr algn="r" rtl="1" fontAlgn="ctr"/>
                      <a:r>
                        <a:rPr lang="ar-DZ" sz="1200" u="none" strike="noStrike">
                          <a:effectLst/>
                        </a:rPr>
                        <a:t>نجادي سماعيل</a:t>
                      </a:r>
                      <a:endParaRPr lang="ar-DZ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DZ" sz="1200" u="none" strike="noStrike">
                          <a:effectLst/>
                        </a:rPr>
                        <a:t>الجمعية الثقافية إغيل زوڤاغن </a:t>
                      </a:r>
                      <a:endParaRPr lang="ar-DZ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01</a:t>
                      </a:r>
                      <a:endParaRPr lang="fr-FR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554726855"/>
                  </a:ext>
                </a:extLst>
              </a:tr>
              <a:tr h="624000">
                <a:tc>
                  <a:txBody>
                    <a:bodyPr/>
                    <a:lstStyle/>
                    <a:p>
                      <a:pPr algn="r" rtl="1" fontAlgn="ctr"/>
                      <a:r>
                        <a:rPr lang="ar-DZ" sz="1200" u="none" strike="noStrike">
                          <a:effectLst/>
                        </a:rPr>
                        <a:t>رزقي رزيق</a:t>
                      </a:r>
                      <a:endParaRPr lang="ar-DZ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DZ" sz="1200" u="none" strike="noStrike">
                          <a:effectLst/>
                        </a:rPr>
                        <a:t>الجمعية الثقافية للنشاطات الشباب" إثران"</a:t>
                      </a:r>
                      <a:endParaRPr lang="ar-DZ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02</a:t>
                      </a:r>
                      <a:endParaRPr lang="fr-FR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938845381"/>
                  </a:ext>
                </a:extLst>
              </a:tr>
              <a:tr h="624000">
                <a:tc>
                  <a:txBody>
                    <a:bodyPr/>
                    <a:lstStyle/>
                    <a:p>
                      <a:pPr algn="r" rtl="1" fontAlgn="ctr"/>
                      <a:r>
                        <a:rPr lang="ar-DZ" sz="1200" u="none" strike="noStrike">
                          <a:effectLst/>
                        </a:rPr>
                        <a:t>محفوف رمضان</a:t>
                      </a:r>
                      <a:endParaRPr lang="ar-DZ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DZ" sz="1200" u="none" strike="noStrike">
                          <a:effectLst/>
                        </a:rPr>
                        <a:t>الجمعية الثقافية  للمديح الديني " الإنشاد"</a:t>
                      </a:r>
                      <a:endParaRPr lang="ar-DZ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03</a:t>
                      </a:r>
                      <a:endParaRPr lang="fr-FR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989294083"/>
                  </a:ext>
                </a:extLst>
              </a:tr>
              <a:tr h="624000">
                <a:tc>
                  <a:txBody>
                    <a:bodyPr/>
                    <a:lstStyle/>
                    <a:p>
                      <a:pPr algn="r" rtl="1" fontAlgn="ctr"/>
                      <a:r>
                        <a:rPr lang="ar-DZ" sz="1200" u="none" strike="noStrike">
                          <a:effectLst/>
                        </a:rPr>
                        <a:t>رزين أحمد</a:t>
                      </a:r>
                      <a:endParaRPr lang="ar-DZ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DZ" sz="1200" u="none" strike="noStrike">
                          <a:effectLst/>
                        </a:rPr>
                        <a:t>الجمعية الثقافية ثينيثران </a:t>
                      </a:r>
                      <a:endParaRPr lang="ar-DZ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 dirty="0">
                          <a:effectLst/>
                        </a:rPr>
                        <a:t>04</a:t>
                      </a:r>
                      <a:endParaRPr lang="fr-FR" sz="1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351155458"/>
                  </a:ext>
                </a:extLst>
              </a:tr>
            </a:tbl>
          </a:graphicData>
        </a:graphic>
      </p:graphicFrame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3517900" y="2713038"/>
            <a:ext cx="5057775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3200" b="1"/>
              <a:t>ASSOCIATIONS CULTURELLES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8" grpId="0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0175"/>
            <a:ext cx="12192000" cy="18192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07523" name="ZoneTexte 2"/>
          <p:cNvSpPr txBox="1">
            <a:spLocks noChangeArrowheads="1"/>
          </p:cNvSpPr>
          <p:nvPr/>
        </p:nvSpPr>
        <p:spPr bwMode="auto">
          <a:xfrm>
            <a:off x="2262188" y="182563"/>
            <a:ext cx="7667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/>
              <a:t>République Algérienne Démocratique et Populaire</a:t>
            </a:r>
          </a:p>
        </p:txBody>
      </p:sp>
      <p:sp>
        <p:nvSpPr>
          <p:cNvPr id="107524" name="ZoneTexte 3"/>
          <p:cNvSpPr txBox="1">
            <a:spLocks noChangeArrowheads="1"/>
          </p:cNvSpPr>
          <p:nvPr/>
        </p:nvSpPr>
        <p:spPr bwMode="auto">
          <a:xfrm>
            <a:off x="431800" y="749300"/>
            <a:ext cx="27590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/>
              <a:t>Wilaya de Bouira</a:t>
            </a:r>
          </a:p>
          <a:p>
            <a:pPr eaLnBrk="1" hangingPunct="1"/>
            <a:r>
              <a:rPr lang="fr-FR" sz="2400" b="1"/>
              <a:t>Daira de Haizer</a:t>
            </a:r>
          </a:p>
          <a:p>
            <a:pPr eaLnBrk="1" hangingPunct="1"/>
            <a:r>
              <a:rPr lang="fr-FR" sz="2400" b="1"/>
              <a:t>Commune de Haizer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63575" y="2044700"/>
            <a:ext cx="10902950" cy="522288"/>
          </a:xfrm>
          <a:prstGeom prst="rect">
            <a:avLst/>
          </a:prstGeom>
          <a:solidFill>
            <a:srgbClr val="FFC00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solidFill>
                  <a:srgbClr val="0070C0"/>
                </a:solidFill>
                <a:latin typeface="+mn-lt"/>
              </a:rPr>
              <a:t>Mouvement Associatif </a:t>
            </a:r>
            <a:endParaRPr lang="fr-FR" sz="28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3895725" y="2662238"/>
            <a:ext cx="44005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3200" b="1"/>
              <a:t>ASSOCIATIONS SOCIALES</a:t>
            </a: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304800" y="3246438"/>
          <a:ext cx="11262359" cy="34385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86725">
                  <a:extLst>
                    <a:ext uri="{9D8B030D-6E8A-4147-A177-3AD203B41FA5}">
                      <a16:colId xmlns:a16="http://schemas.microsoft.com/office/drawing/2014/main" xmlns="" val="1724518292"/>
                    </a:ext>
                  </a:extLst>
                </a:gridCol>
                <a:gridCol w="7872124">
                  <a:extLst>
                    <a:ext uri="{9D8B030D-6E8A-4147-A177-3AD203B41FA5}">
                      <a16:colId xmlns:a16="http://schemas.microsoft.com/office/drawing/2014/main" xmlns="" val="1267617212"/>
                    </a:ext>
                  </a:extLst>
                </a:gridCol>
                <a:gridCol w="1003510">
                  <a:extLst>
                    <a:ext uri="{9D8B030D-6E8A-4147-A177-3AD203B41FA5}">
                      <a16:colId xmlns:a16="http://schemas.microsoft.com/office/drawing/2014/main" xmlns="" val="3244905099"/>
                    </a:ext>
                  </a:extLst>
                </a:gridCol>
              </a:tblGrid>
              <a:tr h="219075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DZ" sz="1300" u="none" strike="noStrike">
                          <a:effectLst/>
                        </a:rPr>
                        <a:t>إسم ولقب الرئيس</a:t>
                      </a:r>
                      <a:endParaRPr lang="ar-DZ" sz="13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DZ" sz="1300" u="none" strike="noStrike">
                          <a:effectLst/>
                        </a:rPr>
                        <a:t>تسمية الجمعية </a:t>
                      </a:r>
                      <a:endParaRPr lang="ar-DZ" sz="13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DZ" sz="1300" u="none" strike="noStrike">
                          <a:effectLst/>
                        </a:rPr>
                        <a:t>الرقم</a:t>
                      </a:r>
                      <a:endParaRPr lang="ar-DZ" sz="13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439072557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r" rtl="1" fontAlgn="ctr"/>
                      <a:r>
                        <a:rPr lang="ar-DZ" sz="1200" u="none" strike="noStrike">
                          <a:effectLst/>
                        </a:rPr>
                        <a:t>مزهود حسن </a:t>
                      </a:r>
                      <a:endParaRPr lang="ar-DZ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DZ" sz="1200" u="none" strike="noStrike">
                          <a:effectLst/>
                        </a:rPr>
                        <a:t>الجمعية الإجتماعية "أسيرم"</a:t>
                      </a:r>
                      <a:endParaRPr lang="ar-DZ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>
                          <a:effectLst/>
                        </a:rPr>
                        <a:t>01</a:t>
                      </a:r>
                      <a:endParaRPr lang="fr-FR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585720654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r" rtl="1" fontAlgn="ctr"/>
                      <a:r>
                        <a:rPr lang="ar-DZ" sz="1200" u="none" strike="noStrike">
                          <a:effectLst/>
                        </a:rPr>
                        <a:t>دوار شعبان</a:t>
                      </a:r>
                      <a:endParaRPr lang="ar-DZ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DZ" sz="1200" u="none" strike="noStrike">
                          <a:effectLst/>
                        </a:rPr>
                        <a:t>الجمعية الإجتماعية   "أسالو"</a:t>
                      </a:r>
                      <a:endParaRPr lang="ar-DZ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>
                          <a:effectLst/>
                        </a:rPr>
                        <a:t>02</a:t>
                      </a:r>
                      <a:endParaRPr lang="fr-FR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19754682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r" rtl="1" fontAlgn="ctr"/>
                      <a:r>
                        <a:rPr lang="ar-DZ" sz="1200" u="none" strike="noStrike">
                          <a:effectLst/>
                        </a:rPr>
                        <a:t>صايت العيد</a:t>
                      </a:r>
                      <a:endParaRPr lang="ar-DZ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DZ" sz="1200" u="none" strike="noStrike">
                          <a:effectLst/>
                        </a:rPr>
                        <a:t>الجمعية الإجتماعية  "ثقماس" </a:t>
                      </a:r>
                      <a:endParaRPr lang="ar-DZ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>
                          <a:effectLst/>
                        </a:rPr>
                        <a:t>03</a:t>
                      </a:r>
                      <a:endParaRPr lang="fr-FR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493461088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r" rtl="1" fontAlgn="ctr"/>
                      <a:r>
                        <a:rPr lang="ar-DZ" sz="1200" u="none" strike="noStrike">
                          <a:effectLst/>
                        </a:rPr>
                        <a:t>رزقي حموش</a:t>
                      </a:r>
                      <a:endParaRPr lang="ar-DZ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DZ" sz="1200" u="none" strike="noStrike">
                          <a:effectLst/>
                        </a:rPr>
                        <a:t>الجمعية الإجتماعية  " أثخروف"</a:t>
                      </a:r>
                      <a:endParaRPr lang="ar-DZ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>
                          <a:effectLst/>
                        </a:rPr>
                        <a:t>04</a:t>
                      </a:r>
                      <a:endParaRPr lang="fr-FR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596370573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r" rtl="1" fontAlgn="ctr"/>
                      <a:r>
                        <a:rPr lang="ar-DZ" sz="1200" u="none" strike="noStrike">
                          <a:effectLst/>
                        </a:rPr>
                        <a:t>دوان سالم</a:t>
                      </a:r>
                      <a:endParaRPr lang="ar-DZ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DZ" sz="1200" u="none" strike="noStrike">
                          <a:effectLst/>
                        </a:rPr>
                        <a:t>الجمعية الإجتماعية    ثزمورث</a:t>
                      </a:r>
                      <a:endParaRPr lang="ar-DZ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>
                          <a:effectLst/>
                        </a:rPr>
                        <a:t>05</a:t>
                      </a:r>
                      <a:endParaRPr lang="fr-FR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755474538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r" rtl="1" fontAlgn="ctr"/>
                      <a:r>
                        <a:rPr lang="ar-DZ" sz="1200" u="none" strike="noStrike">
                          <a:effectLst/>
                        </a:rPr>
                        <a:t>توات أرزقي </a:t>
                      </a:r>
                      <a:endParaRPr lang="ar-DZ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DZ" sz="1200" u="none" strike="noStrike">
                          <a:effectLst/>
                        </a:rPr>
                        <a:t>الجمعية الإجتماعية  " ثويزي" </a:t>
                      </a:r>
                      <a:endParaRPr lang="ar-DZ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>
                          <a:effectLst/>
                        </a:rPr>
                        <a:t>06</a:t>
                      </a:r>
                      <a:endParaRPr lang="fr-FR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442652021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r" rtl="1" fontAlgn="ctr"/>
                      <a:r>
                        <a:rPr lang="ar-DZ" sz="1200" u="none" strike="noStrike">
                          <a:effectLst/>
                        </a:rPr>
                        <a:t>إدر حسن</a:t>
                      </a:r>
                      <a:endParaRPr lang="ar-DZ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DZ" sz="1200" u="none" strike="noStrike">
                          <a:effectLst/>
                        </a:rPr>
                        <a:t>الجمعية الإجتماعية أث أحمد واعمر </a:t>
                      </a:r>
                      <a:endParaRPr lang="ar-DZ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>
                          <a:effectLst/>
                        </a:rPr>
                        <a:t>07</a:t>
                      </a:r>
                      <a:endParaRPr lang="fr-FR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274550591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r" rtl="1" fontAlgn="ctr"/>
                      <a:r>
                        <a:rPr lang="ar-DZ" sz="1200" u="none" strike="noStrike">
                          <a:effectLst/>
                        </a:rPr>
                        <a:t>عيس أحمد</a:t>
                      </a:r>
                      <a:endParaRPr lang="ar-DZ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DZ" sz="1200" u="none" strike="noStrike">
                          <a:effectLst/>
                        </a:rPr>
                        <a:t>الجمعية الإجتماعية قنتور </a:t>
                      </a:r>
                      <a:endParaRPr lang="ar-DZ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>
                          <a:effectLst/>
                        </a:rPr>
                        <a:t>08</a:t>
                      </a:r>
                      <a:endParaRPr lang="fr-FR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850092725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r" rtl="1" fontAlgn="ctr"/>
                      <a:r>
                        <a:rPr lang="ar-DZ" sz="1200" u="none" strike="noStrike">
                          <a:effectLst/>
                        </a:rPr>
                        <a:t>فدي عبد القادر</a:t>
                      </a:r>
                      <a:endParaRPr lang="ar-DZ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DZ" sz="1200" u="none" strike="noStrike">
                          <a:effectLst/>
                        </a:rPr>
                        <a:t>الجمعية الإجتماعية ثزمورث بودرار (عين علوان)</a:t>
                      </a:r>
                      <a:endParaRPr lang="ar-DZ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>
                          <a:effectLst/>
                        </a:rPr>
                        <a:t>09</a:t>
                      </a:r>
                      <a:endParaRPr lang="fr-FR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07527931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r" rtl="1" fontAlgn="ctr"/>
                      <a:r>
                        <a:rPr lang="ar-DZ" sz="1200" u="none" strike="noStrike">
                          <a:effectLst/>
                        </a:rPr>
                        <a:t>سي العربي علي</a:t>
                      </a:r>
                      <a:endParaRPr lang="ar-DZ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DZ" sz="1200" u="none" strike="noStrike">
                          <a:effectLst/>
                        </a:rPr>
                        <a:t>الجمعية الإجتماعية أمغروس</a:t>
                      </a:r>
                      <a:endParaRPr lang="ar-DZ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>
                          <a:effectLst/>
                        </a:rPr>
                        <a:t>10</a:t>
                      </a:r>
                      <a:endParaRPr lang="fr-FR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569035360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r" rtl="1" fontAlgn="ctr"/>
                      <a:r>
                        <a:rPr lang="ar-DZ" sz="1200" u="none" strike="noStrike">
                          <a:effectLst/>
                        </a:rPr>
                        <a:t>نجادي حموش </a:t>
                      </a:r>
                      <a:endParaRPr lang="ar-DZ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DZ" sz="1200" u="none" strike="noStrike">
                          <a:effectLst/>
                        </a:rPr>
                        <a:t>الجمعية الإجتماعية ثادرث إنجارن لقرية إغيل زوقاغن</a:t>
                      </a:r>
                      <a:endParaRPr lang="ar-DZ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>
                          <a:effectLst/>
                        </a:rPr>
                        <a:t>11</a:t>
                      </a:r>
                      <a:endParaRPr lang="fr-FR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025732190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r" rtl="1" fontAlgn="ctr"/>
                      <a:r>
                        <a:rPr lang="ar-DZ" sz="1200" u="none" strike="noStrike">
                          <a:effectLst/>
                        </a:rPr>
                        <a:t>حجوج رشيد </a:t>
                      </a:r>
                      <a:endParaRPr lang="ar-DZ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DZ" sz="1200" u="none" strike="noStrike">
                          <a:effectLst/>
                        </a:rPr>
                        <a:t>الجمعية الإجتماعية لقرية إزمورن</a:t>
                      </a:r>
                      <a:endParaRPr lang="ar-DZ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>
                          <a:effectLst/>
                        </a:rPr>
                        <a:t>12</a:t>
                      </a:r>
                      <a:endParaRPr lang="fr-FR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245616909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r" rtl="1" fontAlgn="ctr"/>
                      <a:r>
                        <a:rPr lang="ar-DZ" sz="1200" u="none" strike="noStrike">
                          <a:effectLst/>
                        </a:rPr>
                        <a:t>سي ناصر   أكلي</a:t>
                      </a:r>
                      <a:endParaRPr lang="ar-DZ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DZ" sz="1200" u="none" strike="noStrike">
                          <a:effectLst/>
                        </a:rPr>
                        <a:t>الجمعية الإجتماعية " اث بومشرف" </a:t>
                      </a:r>
                      <a:endParaRPr lang="ar-DZ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13</a:t>
                      </a:r>
                      <a:endParaRPr lang="fr-FR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9566439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0175"/>
            <a:ext cx="12192000" cy="18192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08547" name="ZoneTexte 2"/>
          <p:cNvSpPr txBox="1">
            <a:spLocks noChangeArrowheads="1"/>
          </p:cNvSpPr>
          <p:nvPr/>
        </p:nvSpPr>
        <p:spPr bwMode="auto">
          <a:xfrm>
            <a:off x="2262188" y="182563"/>
            <a:ext cx="7667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/>
              <a:t>République Algérienne Démocratique et Populaire</a:t>
            </a:r>
          </a:p>
        </p:txBody>
      </p:sp>
      <p:sp>
        <p:nvSpPr>
          <p:cNvPr id="108548" name="ZoneTexte 3"/>
          <p:cNvSpPr txBox="1">
            <a:spLocks noChangeArrowheads="1"/>
          </p:cNvSpPr>
          <p:nvPr/>
        </p:nvSpPr>
        <p:spPr bwMode="auto">
          <a:xfrm>
            <a:off x="431800" y="749300"/>
            <a:ext cx="27590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/>
              <a:t>Wilaya de Bouira</a:t>
            </a:r>
          </a:p>
          <a:p>
            <a:pPr eaLnBrk="1" hangingPunct="1"/>
            <a:r>
              <a:rPr lang="fr-FR" sz="2400" b="1"/>
              <a:t>Daira de Haizer</a:t>
            </a:r>
          </a:p>
          <a:p>
            <a:pPr eaLnBrk="1" hangingPunct="1"/>
            <a:r>
              <a:rPr lang="fr-FR" sz="2400" b="1"/>
              <a:t>Commune de Haizer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63575" y="2044700"/>
            <a:ext cx="10902950" cy="522288"/>
          </a:xfrm>
          <a:prstGeom prst="rect">
            <a:avLst/>
          </a:prstGeom>
          <a:solidFill>
            <a:srgbClr val="FFC00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solidFill>
                  <a:srgbClr val="0070C0"/>
                </a:solidFill>
                <a:latin typeface="+mn-lt"/>
              </a:rPr>
              <a:t>Mouvement Associatif </a:t>
            </a:r>
            <a:endParaRPr lang="fr-FR" sz="28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3895725" y="2662238"/>
            <a:ext cx="46513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3200" b="1"/>
              <a:t>ASSOCIATIONS SPORTIVES</a:t>
            </a:r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663575" y="3341688"/>
          <a:ext cx="10904221" cy="33030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10828">
                  <a:extLst>
                    <a:ext uri="{9D8B030D-6E8A-4147-A177-3AD203B41FA5}">
                      <a16:colId xmlns:a16="http://schemas.microsoft.com/office/drawing/2014/main" xmlns="" val="2940978002"/>
                    </a:ext>
                  </a:extLst>
                </a:gridCol>
                <a:gridCol w="7621794">
                  <a:extLst>
                    <a:ext uri="{9D8B030D-6E8A-4147-A177-3AD203B41FA5}">
                      <a16:colId xmlns:a16="http://schemas.microsoft.com/office/drawing/2014/main" xmlns="" val="4121244992"/>
                    </a:ext>
                  </a:extLst>
                </a:gridCol>
                <a:gridCol w="971599">
                  <a:extLst>
                    <a:ext uri="{9D8B030D-6E8A-4147-A177-3AD203B41FA5}">
                      <a16:colId xmlns:a16="http://schemas.microsoft.com/office/drawing/2014/main" xmlns="" val="875515245"/>
                    </a:ext>
                  </a:extLst>
                </a:gridCol>
              </a:tblGrid>
              <a:tr h="268442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DZ" sz="1300" u="none" strike="noStrike">
                          <a:effectLst/>
                        </a:rPr>
                        <a:t>إسم ولقب الرئيس</a:t>
                      </a:r>
                      <a:endParaRPr lang="ar-DZ" sz="13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DZ" sz="1300" u="none" strike="noStrike">
                          <a:effectLst/>
                        </a:rPr>
                        <a:t>تسمية الجمعية </a:t>
                      </a:r>
                      <a:endParaRPr lang="ar-DZ" sz="13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DZ" sz="1300" u="none" strike="noStrike">
                          <a:effectLst/>
                        </a:rPr>
                        <a:t>الرقم</a:t>
                      </a:r>
                      <a:endParaRPr lang="ar-DZ" sz="13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950317356"/>
                  </a:ext>
                </a:extLst>
              </a:tr>
              <a:tr h="303456">
                <a:tc>
                  <a:txBody>
                    <a:bodyPr/>
                    <a:lstStyle/>
                    <a:p>
                      <a:pPr algn="r" rtl="1" fontAlgn="ctr"/>
                      <a:r>
                        <a:rPr lang="ar-DZ" sz="1200" u="none" strike="noStrike" dirty="0" err="1">
                          <a:effectLst/>
                        </a:rPr>
                        <a:t>قارو</a:t>
                      </a:r>
                      <a:r>
                        <a:rPr lang="ar-DZ" sz="1200" u="none" strike="noStrike" dirty="0">
                          <a:effectLst/>
                        </a:rPr>
                        <a:t> أكلي </a:t>
                      </a:r>
                      <a:endParaRPr lang="ar-DZ" sz="1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DZ" sz="1200" u="none" strike="noStrike">
                          <a:effectLst/>
                        </a:rPr>
                        <a:t>النادي الرياضي الهاوي  للجيدو ( </a:t>
                      </a:r>
                      <a:r>
                        <a:rPr lang="fr-FR" sz="1200" u="none" strike="noStrike">
                          <a:effectLst/>
                        </a:rPr>
                        <a:t>JCH )</a:t>
                      </a:r>
                      <a:endParaRPr lang="fr-FR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>
                          <a:effectLst/>
                        </a:rPr>
                        <a:t>01</a:t>
                      </a:r>
                      <a:endParaRPr lang="fr-FR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002117160"/>
                  </a:ext>
                </a:extLst>
              </a:tr>
              <a:tr h="303456">
                <a:tc>
                  <a:txBody>
                    <a:bodyPr/>
                    <a:lstStyle/>
                    <a:p>
                      <a:pPr algn="r" rtl="1" fontAlgn="ctr"/>
                      <a:r>
                        <a:rPr lang="ar-DZ" sz="1200" u="none" strike="noStrike">
                          <a:effectLst/>
                        </a:rPr>
                        <a:t>خرفي   فريد</a:t>
                      </a:r>
                      <a:endParaRPr lang="ar-DZ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DZ" sz="1200" u="none" strike="noStrike">
                          <a:effectLst/>
                        </a:rPr>
                        <a:t>النادي الرياضي الهاوي  ثاليوين   (</a:t>
                      </a:r>
                      <a:r>
                        <a:rPr lang="fr-FR" sz="1200" u="none" strike="noStrike">
                          <a:effectLst/>
                        </a:rPr>
                        <a:t>THALIOUINE)</a:t>
                      </a:r>
                      <a:endParaRPr lang="fr-FR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>
                          <a:effectLst/>
                        </a:rPr>
                        <a:t>02</a:t>
                      </a:r>
                      <a:endParaRPr lang="fr-FR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118373747"/>
                  </a:ext>
                </a:extLst>
              </a:tr>
              <a:tr h="303456">
                <a:tc>
                  <a:txBody>
                    <a:bodyPr/>
                    <a:lstStyle/>
                    <a:p>
                      <a:pPr algn="r" rtl="1" fontAlgn="ctr"/>
                      <a:r>
                        <a:rPr lang="ar-DZ" sz="1200" u="none" strike="noStrike">
                          <a:effectLst/>
                        </a:rPr>
                        <a:t>ثابت الطاهر</a:t>
                      </a:r>
                      <a:endParaRPr lang="ar-DZ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DZ" sz="1200" u="none" strike="noStrike">
                          <a:effectLst/>
                        </a:rPr>
                        <a:t>النادي الرياضي الهاوي   أمال شرطة حيزر  (</a:t>
                      </a:r>
                      <a:r>
                        <a:rPr lang="fr-FR" sz="1200" u="none" strike="noStrike">
                          <a:effectLst/>
                        </a:rPr>
                        <a:t>AMAL CHARTA)</a:t>
                      </a:r>
                      <a:endParaRPr lang="fr-FR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>
                          <a:effectLst/>
                        </a:rPr>
                        <a:t>03</a:t>
                      </a:r>
                      <a:endParaRPr lang="fr-FR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824730410"/>
                  </a:ext>
                </a:extLst>
              </a:tr>
              <a:tr h="303456">
                <a:tc>
                  <a:txBody>
                    <a:bodyPr/>
                    <a:lstStyle/>
                    <a:p>
                      <a:pPr algn="r" rtl="1" fontAlgn="ctr"/>
                      <a:r>
                        <a:rPr lang="ar-DZ" sz="1200" u="none" strike="noStrike">
                          <a:effectLst/>
                        </a:rPr>
                        <a:t>عباد حسن</a:t>
                      </a:r>
                      <a:endParaRPr lang="ar-DZ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DZ" sz="1200" u="none" strike="noStrike">
                          <a:effectLst/>
                        </a:rPr>
                        <a:t>النادي الرياضي الهاوي للسباحة  ( </a:t>
                      </a:r>
                      <a:r>
                        <a:rPr lang="fr-FR" sz="1200" u="none" strike="noStrike">
                          <a:effectLst/>
                        </a:rPr>
                        <a:t>CNH)</a:t>
                      </a:r>
                      <a:endParaRPr lang="fr-FR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>
                          <a:effectLst/>
                        </a:rPr>
                        <a:t>04</a:t>
                      </a:r>
                      <a:endParaRPr lang="fr-FR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932731349"/>
                  </a:ext>
                </a:extLst>
              </a:tr>
              <a:tr h="303456">
                <a:tc>
                  <a:txBody>
                    <a:bodyPr/>
                    <a:lstStyle/>
                    <a:p>
                      <a:pPr algn="r" rtl="1" fontAlgn="ctr"/>
                      <a:r>
                        <a:rPr lang="ar-DZ" sz="1200" u="none" strike="noStrike">
                          <a:effectLst/>
                        </a:rPr>
                        <a:t>زوقاري حكيم</a:t>
                      </a:r>
                      <a:endParaRPr lang="ar-DZ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DZ" sz="1200" u="none" strike="noStrike">
                          <a:effectLst/>
                        </a:rPr>
                        <a:t>النادي الرياضي الهاوي رائد شباب حيزر (</a:t>
                      </a:r>
                      <a:r>
                        <a:rPr lang="fr-FR" sz="1200" u="none" strike="noStrike">
                          <a:effectLst/>
                        </a:rPr>
                        <a:t>RCH)</a:t>
                      </a:r>
                      <a:endParaRPr lang="fr-FR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>
                          <a:effectLst/>
                        </a:rPr>
                        <a:t>05</a:t>
                      </a:r>
                      <a:endParaRPr lang="fr-FR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265426152"/>
                  </a:ext>
                </a:extLst>
              </a:tr>
              <a:tr h="303456">
                <a:tc>
                  <a:txBody>
                    <a:bodyPr/>
                    <a:lstStyle/>
                    <a:p>
                      <a:pPr algn="r" rtl="1" fontAlgn="ctr"/>
                      <a:r>
                        <a:rPr lang="ar-DZ" sz="1200" u="none" strike="noStrike">
                          <a:effectLst/>
                        </a:rPr>
                        <a:t>جيلالي  أحمد</a:t>
                      </a:r>
                      <a:endParaRPr lang="ar-DZ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DZ" sz="1200" u="none" strike="noStrike">
                          <a:effectLst/>
                        </a:rPr>
                        <a:t>النادي الرياضي الهاوي  أسيرم للكاراتي دو</a:t>
                      </a:r>
                      <a:endParaRPr lang="ar-DZ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>
                          <a:effectLst/>
                        </a:rPr>
                        <a:t>06</a:t>
                      </a:r>
                      <a:endParaRPr lang="fr-FR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917044269"/>
                  </a:ext>
                </a:extLst>
              </a:tr>
              <a:tr h="303456">
                <a:tc>
                  <a:txBody>
                    <a:bodyPr/>
                    <a:lstStyle/>
                    <a:p>
                      <a:pPr algn="r" rtl="1" fontAlgn="ctr"/>
                      <a:r>
                        <a:rPr lang="ar-DZ" sz="1200" u="none" strike="noStrike">
                          <a:effectLst/>
                        </a:rPr>
                        <a:t>روجيات سعيد</a:t>
                      </a:r>
                      <a:endParaRPr lang="ar-DZ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DZ" sz="1200" u="none" strike="noStrike">
                          <a:effectLst/>
                        </a:rPr>
                        <a:t>النادي الرياضي الهاوي  جرجرة (</a:t>
                      </a:r>
                      <a:r>
                        <a:rPr lang="fr-FR" sz="1200" u="none" strike="noStrike">
                          <a:effectLst/>
                        </a:rPr>
                        <a:t>JSD)</a:t>
                      </a:r>
                      <a:endParaRPr lang="fr-FR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>
                          <a:effectLst/>
                        </a:rPr>
                        <a:t>07</a:t>
                      </a:r>
                      <a:endParaRPr lang="fr-FR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95407077"/>
                  </a:ext>
                </a:extLst>
              </a:tr>
              <a:tr h="303456">
                <a:tc>
                  <a:txBody>
                    <a:bodyPr/>
                    <a:lstStyle/>
                    <a:p>
                      <a:pPr algn="r" rtl="1" fontAlgn="ctr"/>
                      <a:r>
                        <a:rPr lang="ar-DZ" sz="1200" u="none" strike="noStrike">
                          <a:effectLst/>
                        </a:rPr>
                        <a:t>زيوش أعمر </a:t>
                      </a:r>
                      <a:endParaRPr lang="ar-DZ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DZ" sz="1200" u="none" strike="noStrike">
                          <a:effectLst/>
                        </a:rPr>
                        <a:t>النادي الرياضي الهاوي   الإتحاد الرياضي لبلدية حيزر (</a:t>
                      </a:r>
                      <a:r>
                        <a:rPr lang="fr-FR" sz="1200" u="none" strike="noStrike">
                          <a:effectLst/>
                        </a:rPr>
                        <a:t>IRBH)</a:t>
                      </a:r>
                      <a:endParaRPr lang="fr-FR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>
                          <a:effectLst/>
                        </a:rPr>
                        <a:t>08</a:t>
                      </a:r>
                      <a:endParaRPr lang="fr-FR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810085797"/>
                  </a:ext>
                </a:extLst>
              </a:tr>
              <a:tr h="303456">
                <a:tc>
                  <a:txBody>
                    <a:bodyPr/>
                    <a:lstStyle/>
                    <a:p>
                      <a:pPr algn="r" rtl="1" fontAlgn="ctr"/>
                      <a:r>
                        <a:rPr lang="ar-DZ" sz="1200" u="none" strike="noStrike">
                          <a:effectLst/>
                        </a:rPr>
                        <a:t>فنري السعيد</a:t>
                      </a:r>
                      <a:endParaRPr lang="ar-DZ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DZ" sz="1200" u="none" strike="noStrike">
                          <a:effectLst/>
                        </a:rPr>
                        <a:t>النادي الرياضي الهاوي  ميمونة (</a:t>
                      </a:r>
                      <a:r>
                        <a:rPr lang="fr-FR" sz="1200" u="none" strike="noStrike">
                          <a:effectLst/>
                        </a:rPr>
                        <a:t>MIMOUNA)</a:t>
                      </a:r>
                      <a:endParaRPr lang="fr-FR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>
                          <a:effectLst/>
                        </a:rPr>
                        <a:t>09</a:t>
                      </a:r>
                      <a:endParaRPr lang="fr-FR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110646946"/>
                  </a:ext>
                </a:extLst>
              </a:tr>
              <a:tr h="303456">
                <a:tc>
                  <a:txBody>
                    <a:bodyPr/>
                    <a:lstStyle/>
                    <a:p>
                      <a:pPr algn="r" rtl="1" fontAlgn="ctr"/>
                      <a:r>
                        <a:rPr lang="ar-DZ" sz="1200" u="none" strike="noStrike">
                          <a:effectLst/>
                        </a:rPr>
                        <a:t>سعيدي طارق</a:t>
                      </a:r>
                      <a:endParaRPr lang="ar-DZ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DZ" sz="1200" u="none" strike="noStrike">
                          <a:effectLst/>
                        </a:rPr>
                        <a:t>الجمعية الرياضية للاخوة والتضامن</a:t>
                      </a:r>
                      <a:endParaRPr lang="ar-DZ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10</a:t>
                      </a:r>
                      <a:endParaRPr lang="fr-FR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60843286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0175"/>
            <a:ext cx="12192000" cy="18192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09571" name="ZoneTexte 2"/>
          <p:cNvSpPr txBox="1">
            <a:spLocks noChangeArrowheads="1"/>
          </p:cNvSpPr>
          <p:nvPr/>
        </p:nvSpPr>
        <p:spPr bwMode="auto">
          <a:xfrm>
            <a:off x="2262188" y="182563"/>
            <a:ext cx="7667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/>
              <a:t>République Algérienne Démocratique et Populaire</a:t>
            </a:r>
          </a:p>
        </p:txBody>
      </p:sp>
      <p:sp>
        <p:nvSpPr>
          <p:cNvPr id="109572" name="ZoneTexte 3"/>
          <p:cNvSpPr txBox="1">
            <a:spLocks noChangeArrowheads="1"/>
          </p:cNvSpPr>
          <p:nvPr/>
        </p:nvSpPr>
        <p:spPr bwMode="auto">
          <a:xfrm>
            <a:off x="431800" y="749300"/>
            <a:ext cx="27590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/>
              <a:t>Wilaya de Bouira</a:t>
            </a:r>
          </a:p>
          <a:p>
            <a:pPr eaLnBrk="1" hangingPunct="1"/>
            <a:r>
              <a:rPr lang="fr-FR" sz="2400" b="1"/>
              <a:t>Daira de Haizer</a:t>
            </a:r>
          </a:p>
          <a:p>
            <a:pPr eaLnBrk="1" hangingPunct="1"/>
            <a:r>
              <a:rPr lang="fr-FR" sz="2400" b="1"/>
              <a:t>Commune de Haizer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63575" y="2044700"/>
            <a:ext cx="10902950" cy="522288"/>
          </a:xfrm>
          <a:prstGeom prst="rect">
            <a:avLst/>
          </a:prstGeom>
          <a:solidFill>
            <a:srgbClr val="FFC00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solidFill>
                  <a:srgbClr val="0070C0"/>
                </a:solidFill>
                <a:latin typeface="+mn-lt"/>
              </a:rPr>
              <a:t>Mouvement Associatif </a:t>
            </a:r>
            <a:endParaRPr lang="fr-FR" sz="28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3895725" y="2662238"/>
            <a:ext cx="49260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3200" b="1"/>
              <a:t>ASSOCIATIONS RELIGIEUSES</a:t>
            </a: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663575" y="3341688"/>
          <a:ext cx="10904222" cy="32268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10828">
                  <a:extLst>
                    <a:ext uri="{9D8B030D-6E8A-4147-A177-3AD203B41FA5}">
                      <a16:colId xmlns:a16="http://schemas.microsoft.com/office/drawing/2014/main" xmlns="" val="3129331621"/>
                    </a:ext>
                  </a:extLst>
                </a:gridCol>
                <a:gridCol w="7621796">
                  <a:extLst>
                    <a:ext uri="{9D8B030D-6E8A-4147-A177-3AD203B41FA5}">
                      <a16:colId xmlns:a16="http://schemas.microsoft.com/office/drawing/2014/main" xmlns="" val="801648060"/>
                    </a:ext>
                  </a:extLst>
                </a:gridCol>
                <a:gridCol w="971598">
                  <a:extLst>
                    <a:ext uri="{9D8B030D-6E8A-4147-A177-3AD203B41FA5}">
                      <a16:colId xmlns:a16="http://schemas.microsoft.com/office/drawing/2014/main" xmlns="" val="2799976284"/>
                    </a:ext>
                  </a:extLst>
                </a:gridCol>
              </a:tblGrid>
              <a:tr h="485075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DZ" sz="1300" u="none" strike="noStrike">
                          <a:effectLst/>
                        </a:rPr>
                        <a:t>إسم ولقب الرئيس</a:t>
                      </a:r>
                      <a:endParaRPr lang="ar-DZ" sz="13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DZ" sz="1300" u="none" strike="noStrike" dirty="0">
                          <a:effectLst/>
                        </a:rPr>
                        <a:t>تسمية الجمعية </a:t>
                      </a:r>
                      <a:endParaRPr lang="ar-DZ" sz="13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DZ" sz="1300" u="none" strike="noStrike">
                          <a:effectLst/>
                        </a:rPr>
                        <a:t>الرقم</a:t>
                      </a:r>
                      <a:endParaRPr lang="ar-DZ" sz="13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321462750"/>
                  </a:ext>
                </a:extLst>
              </a:tr>
              <a:tr h="548346">
                <a:tc>
                  <a:txBody>
                    <a:bodyPr/>
                    <a:lstStyle/>
                    <a:p>
                      <a:pPr algn="r" rtl="1" fontAlgn="ctr"/>
                      <a:r>
                        <a:rPr lang="ar-DZ" sz="1200" u="none" strike="noStrike">
                          <a:effectLst/>
                        </a:rPr>
                        <a:t>سيد ويس محمد</a:t>
                      </a:r>
                      <a:endParaRPr lang="ar-DZ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DZ" sz="1200" u="none" strike="noStrike">
                          <a:effectLst/>
                        </a:rPr>
                        <a:t>الجمعية الدينية لمسجد صلاح الدين الأيوبي - سليم</a:t>
                      </a:r>
                      <a:endParaRPr lang="ar-DZ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>
                          <a:effectLst/>
                        </a:rPr>
                        <a:t>01</a:t>
                      </a:r>
                      <a:endParaRPr lang="fr-FR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930406106"/>
                  </a:ext>
                </a:extLst>
              </a:tr>
              <a:tr h="548346">
                <a:tc>
                  <a:txBody>
                    <a:bodyPr/>
                    <a:lstStyle/>
                    <a:p>
                      <a:pPr algn="r" rtl="1" fontAlgn="ctr"/>
                      <a:r>
                        <a:rPr lang="ar-DZ" sz="1200" u="none" strike="noStrike">
                          <a:effectLst/>
                        </a:rPr>
                        <a:t>طابوش أكلي </a:t>
                      </a:r>
                      <a:endParaRPr lang="ar-DZ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DZ" sz="1200" u="none" strike="noStrike">
                          <a:effectLst/>
                        </a:rPr>
                        <a:t>الجمعية الدينية لمسجد طارق بن زياد بقنتور</a:t>
                      </a:r>
                      <a:endParaRPr lang="ar-DZ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>
                          <a:effectLst/>
                        </a:rPr>
                        <a:t>02</a:t>
                      </a:r>
                      <a:endParaRPr lang="fr-FR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434415747"/>
                  </a:ext>
                </a:extLst>
              </a:tr>
              <a:tr h="548346">
                <a:tc>
                  <a:txBody>
                    <a:bodyPr/>
                    <a:lstStyle/>
                    <a:p>
                      <a:pPr algn="r" rtl="1" fontAlgn="ctr"/>
                      <a:r>
                        <a:rPr lang="ar-DZ" sz="1200" u="none" strike="noStrike">
                          <a:effectLst/>
                        </a:rPr>
                        <a:t>رزقي أحمد</a:t>
                      </a:r>
                      <a:endParaRPr lang="ar-DZ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DZ" sz="1200" u="none" strike="noStrike">
                          <a:effectLst/>
                        </a:rPr>
                        <a:t>الجمعية الدينية لمسجد عثمان بن عفان حيزر</a:t>
                      </a:r>
                      <a:endParaRPr lang="ar-DZ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>
                          <a:effectLst/>
                        </a:rPr>
                        <a:t>03</a:t>
                      </a:r>
                      <a:endParaRPr lang="fr-FR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905130335"/>
                  </a:ext>
                </a:extLst>
              </a:tr>
              <a:tr h="548346">
                <a:tc>
                  <a:txBody>
                    <a:bodyPr/>
                    <a:lstStyle/>
                    <a:p>
                      <a:pPr algn="r" rtl="1" fontAlgn="ctr"/>
                      <a:r>
                        <a:rPr lang="ar-DZ" sz="1200" u="none" strike="noStrike">
                          <a:effectLst/>
                        </a:rPr>
                        <a:t>حماش علي </a:t>
                      </a:r>
                      <a:endParaRPr lang="ar-DZ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DZ" sz="1200" u="none" strike="noStrike">
                          <a:effectLst/>
                        </a:rPr>
                        <a:t>الجمعية الدينية لمسجد أبو بكر الصديق لقرية تيكبوشت</a:t>
                      </a:r>
                      <a:endParaRPr lang="ar-DZ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>
                          <a:effectLst/>
                        </a:rPr>
                        <a:t>04</a:t>
                      </a:r>
                      <a:endParaRPr lang="fr-FR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344550254"/>
                  </a:ext>
                </a:extLst>
              </a:tr>
              <a:tr h="548346">
                <a:tc>
                  <a:txBody>
                    <a:bodyPr/>
                    <a:lstStyle/>
                    <a:p>
                      <a:pPr algn="r" rtl="1" fontAlgn="ctr"/>
                      <a:r>
                        <a:rPr lang="ar-DZ" sz="1200" u="none" strike="noStrike">
                          <a:effectLst/>
                        </a:rPr>
                        <a:t>لكحل أمحمد</a:t>
                      </a:r>
                      <a:endParaRPr lang="ar-DZ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DZ" sz="1200" u="none" strike="noStrike">
                          <a:effectLst/>
                        </a:rPr>
                        <a:t>الجمعية الدينية لمسجد عمر إبن الخطاب بقرية تغيلت أنسكسو </a:t>
                      </a:r>
                      <a:endParaRPr lang="ar-DZ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05</a:t>
                      </a:r>
                      <a:endParaRPr lang="fr-FR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97747688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0175"/>
            <a:ext cx="12192000" cy="18192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10595" name="ZoneTexte 2"/>
          <p:cNvSpPr txBox="1">
            <a:spLocks noChangeArrowheads="1"/>
          </p:cNvSpPr>
          <p:nvPr/>
        </p:nvSpPr>
        <p:spPr bwMode="auto">
          <a:xfrm>
            <a:off x="2262188" y="182563"/>
            <a:ext cx="7667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/>
              <a:t>République Algérienne Démocratique et Populaire</a:t>
            </a:r>
          </a:p>
        </p:txBody>
      </p:sp>
      <p:sp>
        <p:nvSpPr>
          <p:cNvPr id="110596" name="ZoneTexte 3"/>
          <p:cNvSpPr txBox="1">
            <a:spLocks noChangeArrowheads="1"/>
          </p:cNvSpPr>
          <p:nvPr/>
        </p:nvSpPr>
        <p:spPr bwMode="auto">
          <a:xfrm>
            <a:off x="431800" y="749300"/>
            <a:ext cx="27590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/>
              <a:t>Wilaya de Bouira</a:t>
            </a:r>
          </a:p>
          <a:p>
            <a:pPr eaLnBrk="1" hangingPunct="1"/>
            <a:r>
              <a:rPr lang="fr-FR" sz="2400" b="1"/>
              <a:t>Daira de Haizer</a:t>
            </a:r>
          </a:p>
          <a:p>
            <a:pPr eaLnBrk="1" hangingPunct="1"/>
            <a:r>
              <a:rPr lang="fr-FR" sz="2400" b="1"/>
              <a:t>Commune de Haizer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63575" y="2044700"/>
            <a:ext cx="10902950" cy="522288"/>
          </a:xfrm>
          <a:prstGeom prst="rect">
            <a:avLst/>
          </a:prstGeom>
          <a:solidFill>
            <a:srgbClr val="FFC00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solidFill>
                  <a:srgbClr val="0070C0"/>
                </a:solidFill>
                <a:latin typeface="+mn-lt"/>
              </a:rPr>
              <a:t>Mouvement Associatif </a:t>
            </a:r>
            <a:endParaRPr lang="fr-FR" sz="28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2332038" y="2662238"/>
            <a:ext cx="75660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3200" b="1"/>
              <a:t>ASSOCIATIONS de DEVELOPPEMENT RURAL</a:t>
            </a:r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663575" y="3894138"/>
          <a:ext cx="10904221" cy="23079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10828">
                  <a:extLst>
                    <a:ext uri="{9D8B030D-6E8A-4147-A177-3AD203B41FA5}">
                      <a16:colId xmlns:a16="http://schemas.microsoft.com/office/drawing/2014/main" xmlns="" val="2199609388"/>
                    </a:ext>
                  </a:extLst>
                </a:gridCol>
                <a:gridCol w="7621795">
                  <a:extLst>
                    <a:ext uri="{9D8B030D-6E8A-4147-A177-3AD203B41FA5}">
                      <a16:colId xmlns:a16="http://schemas.microsoft.com/office/drawing/2014/main" xmlns="" val="615170887"/>
                    </a:ext>
                  </a:extLst>
                </a:gridCol>
                <a:gridCol w="971598">
                  <a:extLst>
                    <a:ext uri="{9D8B030D-6E8A-4147-A177-3AD203B41FA5}">
                      <a16:colId xmlns:a16="http://schemas.microsoft.com/office/drawing/2014/main" xmlns="" val="1912860697"/>
                    </a:ext>
                  </a:extLst>
                </a:gridCol>
              </a:tblGrid>
              <a:tr h="707758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DZ" sz="1300" u="none" strike="noStrike">
                          <a:effectLst/>
                        </a:rPr>
                        <a:t>إسم ولقب الرئيس</a:t>
                      </a:r>
                      <a:endParaRPr lang="ar-DZ" sz="13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DZ" sz="1300" u="none" strike="noStrike">
                          <a:effectLst/>
                        </a:rPr>
                        <a:t>تسمية الجمعية </a:t>
                      </a:r>
                      <a:endParaRPr lang="ar-DZ" sz="13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DZ" sz="1300" u="none" strike="noStrike">
                          <a:effectLst/>
                        </a:rPr>
                        <a:t>الرقم</a:t>
                      </a:r>
                      <a:endParaRPr lang="ar-DZ" sz="13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052166931"/>
                  </a:ext>
                </a:extLst>
              </a:tr>
              <a:tr h="800075">
                <a:tc>
                  <a:txBody>
                    <a:bodyPr/>
                    <a:lstStyle/>
                    <a:p>
                      <a:pPr algn="r" rtl="1" fontAlgn="ctr"/>
                      <a:r>
                        <a:rPr lang="ar-DZ" sz="1200" u="none" strike="noStrike">
                          <a:effectLst/>
                        </a:rPr>
                        <a:t>غانمي أحمد </a:t>
                      </a:r>
                      <a:endParaRPr lang="ar-DZ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DZ" sz="1200" u="none" strike="noStrike">
                          <a:effectLst/>
                        </a:rPr>
                        <a:t>جمعية التنمية الريفية لقرية تزمورث</a:t>
                      </a:r>
                      <a:endParaRPr lang="ar-DZ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>
                          <a:effectLst/>
                        </a:rPr>
                        <a:t>01</a:t>
                      </a:r>
                      <a:endParaRPr lang="fr-FR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9831543"/>
                  </a:ext>
                </a:extLst>
              </a:tr>
              <a:tr h="800075">
                <a:tc>
                  <a:txBody>
                    <a:bodyPr/>
                    <a:lstStyle/>
                    <a:p>
                      <a:pPr algn="r" rtl="1" fontAlgn="ctr"/>
                      <a:r>
                        <a:rPr lang="ar-DZ" sz="1200" u="none" strike="noStrike">
                          <a:effectLst/>
                        </a:rPr>
                        <a:t>سيد إدريس بوعلام </a:t>
                      </a:r>
                      <a:endParaRPr lang="ar-DZ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DZ" sz="1200" u="none" strike="noStrike">
                          <a:effectLst/>
                        </a:rPr>
                        <a:t>جمعية التنمية الريفية لقرية سليم</a:t>
                      </a:r>
                      <a:endParaRPr lang="ar-DZ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02</a:t>
                      </a:r>
                      <a:endParaRPr lang="fr-FR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24902837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0175"/>
            <a:ext cx="12192000" cy="18192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11619" name="ZoneTexte 2"/>
          <p:cNvSpPr txBox="1">
            <a:spLocks noChangeArrowheads="1"/>
          </p:cNvSpPr>
          <p:nvPr/>
        </p:nvSpPr>
        <p:spPr bwMode="auto">
          <a:xfrm>
            <a:off x="2262188" y="182563"/>
            <a:ext cx="7667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/>
              <a:t>République Algérienne Démocratique et Populaire</a:t>
            </a:r>
          </a:p>
        </p:txBody>
      </p:sp>
      <p:sp>
        <p:nvSpPr>
          <p:cNvPr id="111620" name="ZoneTexte 3"/>
          <p:cNvSpPr txBox="1">
            <a:spLocks noChangeArrowheads="1"/>
          </p:cNvSpPr>
          <p:nvPr/>
        </p:nvSpPr>
        <p:spPr bwMode="auto">
          <a:xfrm>
            <a:off x="431800" y="749300"/>
            <a:ext cx="27590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/>
              <a:t>Wilaya de Bouira</a:t>
            </a:r>
          </a:p>
          <a:p>
            <a:pPr eaLnBrk="1" hangingPunct="1"/>
            <a:r>
              <a:rPr lang="fr-FR" sz="2400" b="1"/>
              <a:t>Daira de Haizer</a:t>
            </a:r>
          </a:p>
          <a:p>
            <a:pPr eaLnBrk="1" hangingPunct="1"/>
            <a:r>
              <a:rPr lang="fr-FR" sz="2400" b="1"/>
              <a:t>Commune de Haizer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63575" y="2044700"/>
            <a:ext cx="10902950" cy="522288"/>
          </a:xfrm>
          <a:prstGeom prst="rect">
            <a:avLst/>
          </a:prstGeom>
          <a:solidFill>
            <a:srgbClr val="FFC00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solidFill>
                  <a:srgbClr val="0070C0"/>
                </a:solidFill>
                <a:latin typeface="+mn-lt"/>
              </a:rPr>
              <a:t>Mouvement Associatif </a:t>
            </a:r>
            <a:endParaRPr lang="fr-FR" sz="28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2332038" y="2662238"/>
            <a:ext cx="651033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3200" b="1"/>
              <a:t>ASSOCIATIONS de PARENTS D’ELEVES</a:t>
            </a: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663575" y="3341688"/>
          <a:ext cx="10904221" cy="29220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10828">
                  <a:extLst>
                    <a:ext uri="{9D8B030D-6E8A-4147-A177-3AD203B41FA5}">
                      <a16:colId xmlns:a16="http://schemas.microsoft.com/office/drawing/2014/main" xmlns="" val="327492492"/>
                    </a:ext>
                  </a:extLst>
                </a:gridCol>
                <a:gridCol w="7621794">
                  <a:extLst>
                    <a:ext uri="{9D8B030D-6E8A-4147-A177-3AD203B41FA5}">
                      <a16:colId xmlns:a16="http://schemas.microsoft.com/office/drawing/2014/main" xmlns="" val="3459035910"/>
                    </a:ext>
                  </a:extLst>
                </a:gridCol>
                <a:gridCol w="971599">
                  <a:extLst>
                    <a:ext uri="{9D8B030D-6E8A-4147-A177-3AD203B41FA5}">
                      <a16:colId xmlns:a16="http://schemas.microsoft.com/office/drawing/2014/main" xmlns="" val="2846095278"/>
                    </a:ext>
                  </a:extLst>
                </a:gridCol>
              </a:tblGrid>
              <a:tr h="896082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DZ" sz="1300" u="none" strike="noStrike">
                          <a:effectLst/>
                        </a:rPr>
                        <a:t>إسم ولقب الرئيس</a:t>
                      </a:r>
                      <a:endParaRPr lang="ar-DZ" sz="13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DZ" sz="1300" u="none" strike="noStrike">
                          <a:effectLst/>
                        </a:rPr>
                        <a:t>تسمية الجمعية </a:t>
                      </a:r>
                      <a:endParaRPr lang="ar-DZ" sz="13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DZ" sz="1300" u="none" strike="noStrike">
                          <a:effectLst/>
                        </a:rPr>
                        <a:t>الرقم</a:t>
                      </a:r>
                      <a:endParaRPr lang="ar-DZ" sz="13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876258891"/>
                  </a:ext>
                </a:extLst>
              </a:tr>
              <a:tr h="1012961">
                <a:tc>
                  <a:txBody>
                    <a:bodyPr/>
                    <a:lstStyle/>
                    <a:p>
                      <a:pPr algn="r" rtl="1" fontAlgn="ctr"/>
                      <a:r>
                        <a:rPr lang="ar-DZ" sz="1200" u="none" strike="noStrike">
                          <a:effectLst/>
                        </a:rPr>
                        <a:t>تيوتي أكلي</a:t>
                      </a:r>
                      <a:endParaRPr lang="ar-DZ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DZ" sz="1200" u="none" strike="noStrike">
                          <a:effectLst/>
                        </a:rPr>
                        <a:t>جمعية أولياء التلاميذ لمؤسسة جلاوي أعماروش بڤنتور</a:t>
                      </a:r>
                      <a:endParaRPr lang="ar-DZ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>
                          <a:effectLst/>
                        </a:rPr>
                        <a:t>01</a:t>
                      </a:r>
                      <a:endParaRPr lang="fr-FR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579613183"/>
                  </a:ext>
                </a:extLst>
              </a:tr>
              <a:tr h="1012961">
                <a:tc>
                  <a:txBody>
                    <a:bodyPr/>
                    <a:lstStyle/>
                    <a:p>
                      <a:pPr algn="r" rtl="1" fontAlgn="ctr"/>
                      <a:r>
                        <a:rPr lang="ar-DZ" sz="1200" u="none" strike="noStrike">
                          <a:effectLst/>
                        </a:rPr>
                        <a:t>العربي حميد</a:t>
                      </a:r>
                      <a:endParaRPr lang="ar-DZ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DZ" sz="1200" u="none" strike="noStrike" dirty="0">
                          <a:effectLst/>
                        </a:rPr>
                        <a:t>جمعية أولياء التلاميذ ثانوية حيزر</a:t>
                      </a:r>
                      <a:endParaRPr lang="ar-DZ" sz="1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02</a:t>
                      </a:r>
                      <a:endParaRPr lang="fr-FR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64939259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0175"/>
            <a:ext cx="12192000" cy="18192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12643" name="ZoneTexte 2"/>
          <p:cNvSpPr txBox="1">
            <a:spLocks noChangeArrowheads="1"/>
          </p:cNvSpPr>
          <p:nvPr/>
        </p:nvSpPr>
        <p:spPr bwMode="auto">
          <a:xfrm>
            <a:off x="2262188" y="182563"/>
            <a:ext cx="7667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/>
              <a:t>République Algérienne Démocratique et Populaire</a:t>
            </a:r>
          </a:p>
        </p:txBody>
      </p:sp>
      <p:sp>
        <p:nvSpPr>
          <p:cNvPr id="112644" name="ZoneTexte 3"/>
          <p:cNvSpPr txBox="1">
            <a:spLocks noChangeArrowheads="1"/>
          </p:cNvSpPr>
          <p:nvPr/>
        </p:nvSpPr>
        <p:spPr bwMode="auto">
          <a:xfrm>
            <a:off x="431800" y="749300"/>
            <a:ext cx="27590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/>
              <a:t>Wilaya de Bouira</a:t>
            </a:r>
          </a:p>
          <a:p>
            <a:pPr eaLnBrk="1" hangingPunct="1"/>
            <a:r>
              <a:rPr lang="fr-FR" sz="2400" b="1"/>
              <a:t>Daira de Haizer</a:t>
            </a:r>
          </a:p>
          <a:p>
            <a:pPr eaLnBrk="1" hangingPunct="1"/>
            <a:r>
              <a:rPr lang="fr-FR" sz="2400" b="1"/>
              <a:t>Commune de Haizer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63575" y="2044700"/>
            <a:ext cx="10902950" cy="522288"/>
          </a:xfrm>
          <a:prstGeom prst="rect">
            <a:avLst/>
          </a:prstGeom>
          <a:solidFill>
            <a:srgbClr val="FFC00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solidFill>
                  <a:srgbClr val="0070C0"/>
                </a:solidFill>
                <a:latin typeface="+mn-lt"/>
              </a:rPr>
              <a:t>Mouvement Associatif </a:t>
            </a:r>
            <a:endParaRPr lang="fr-FR" sz="28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2332038" y="2662238"/>
            <a:ext cx="75660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3200" b="1"/>
              <a:t>ASSOCIATIONS de DEVELOPPEMENT RURAL</a:t>
            </a:r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663575" y="3246438"/>
          <a:ext cx="10904222" cy="32454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10828">
                  <a:extLst>
                    <a:ext uri="{9D8B030D-6E8A-4147-A177-3AD203B41FA5}">
                      <a16:colId xmlns:a16="http://schemas.microsoft.com/office/drawing/2014/main" xmlns="" val="934379518"/>
                    </a:ext>
                  </a:extLst>
                </a:gridCol>
                <a:gridCol w="7621796">
                  <a:extLst>
                    <a:ext uri="{9D8B030D-6E8A-4147-A177-3AD203B41FA5}">
                      <a16:colId xmlns:a16="http://schemas.microsoft.com/office/drawing/2014/main" xmlns="" val="2279179788"/>
                    </a:ext>
                  </a:extLst>
                </a:gridCol>
                <a:gridCol w="971598">
                  <a:extLst>
                    <a:ext uri="{9D8B030D-6E8A-4147-A177-3AD203B41FA5}">
                      <a16:colId xmlns:a16="http://schemas.microsoft.com/office/drawing/2014/main" xmlns="" val="360489363"/>
                    </a:ext>
                  </a:extLst>
                </a:gridCol>
              </a:tblGrid>
              <a:tr h="739067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DZ" sz="1300" u="none" strike="noStrike">
                          <a:effectLst/>
                        </a:rPr>
                        <a:t>إسم ولقب الرئيس</a:t>
                      </a:r>
                      <a:endParaRPr lang="ar-DZ" sz="13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DZ" sz="1300" u="none" strike="noStrike" dirty="0">
                          <a:effectLst/>
                        </a:rPr>
                        <a:t>تسمية الجمعية </a:t>
                      </a:r>
                      <a:endParaRPr lang="ar-DZ" sz="13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DZ" sz="1300" u="none" strike="noStrike">
                          <a:effectLst/>
                        </a:rPr>
                        <a:t>الرقم</a:t>
                      </a:r>
                      <a:endParaRPr lang="ar-DZ" sz="13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150489200"/>
                  </a:ext>
                </a:extLst>
              </a:tr>
              <a:tr h="835467">
                <a:tc>
                  <a:txBody>
                    <a:bodyPr/>
                    <a:lstStyle/>
                    <a:p>
                      <a:pPr algn="r" rtl="1" fontAlgn="ctr"/>
                      <a:r>
                        <a:rPr lang="ar-DZ" sz="1200" u="none" strike="noStrike">
                          <a:effectLst/>
                        </a:rPr>
                        <a:t>جلاوي ماليك</a:t>
                      </a:r>
                      <a:endParaRPr lang="ar-DZ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DZ" sz="1200" u="none" strike="noStrike">
                          <a:effectLst/>
                        </a:rPr>
                        <a:t>الجمعية السياحية أصدقاء جرجرة</a:t>
                      </a:r>
                      <a:endParaRPr lang="ar-DZ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>
                          <a:effectLst/>
                        </a:rPr>
                        <a:t>01</a:t>
                      </a:r>
                      <a:endParaRPr lang="fr-FR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494856848"/>
                  </a:ext>
                </a:extLst>
              </a:tr>
              <a:tr h="835467">
                <a:tc>
                  <a:txBody>
                    <a:bodyPr/>
                    <a:lstStyle/>
                    <a:p>
                      <a:pPr algn="r" rtl="1" fontAlgn="ctr"/>
                      <a:r>
                        <a:rPr lang="ar-DZ" sz="1200" u="none" strike="noStrike">
                          <a:effectLst/>
                        </a:rPr>
                        <a:t>عيباش حسن</a:t>
                      </a:r>
                      <a:endParaRPr lang="ar-DZ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DZ" sz="1200" u="none" strike="noStrike">
                          <a:effectLst/>
                        </a:rPr>
                        <a:t>جمعية تطوير السياحة و الرياضة تيكجدة</a:t>
                      </a:r>
                      <a:endParaRPr lang="ar-DZ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>
                          <a:effectLst/>
                        </a:rPr>
                        <a:t>02</a:t>
                      </a:r>
                      <a:endParaRPr lang="fr-FR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126774732"/>
                  </a:ext>
                </a:extLst>
              </a:tr>
              <a:tr h="835467">
                <a:tc>
                  <a:txBody>
                    <a:bodyPr/>
                    <a:lstStyle/>
                    <a:p>
                      <a:pPr algn="r" rtl="1" fontAlgn="ctr"/>
                      <a:r>
                        <a:rPr lang="ar-DZ" sz="1200" u="none" strike="noStrike">
                          <a:effectLst/>
                        </a:rPr>
                        <a:t>رزين قاسي </a:t>
                      </a:r>
                      <a:endParaRPr lang="ar-DZ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DZ" sz="1200" u="none" strike="noStrike" dirty="0">
                          <a:effectLst/>
                        </a:rPr>
                        <a:t>جمعية حي 50 مسكن </a:t>
                      </a:r>
                      <a:r>
                        <a:rPr lang="ar-DZ" sz="1200" u="none" strike="noStrike" dirty="0" err="1">
                          <a:effectLst/>
                        </a:rPr>
                        <a:t>إجتماعي</a:t>
                      </a:r>
                      <a:r>
                        <a:rPr lang="ar-DZ" sz="1200" u="none" strike="noStrike" dirty="0">
                          <a:effectLst/>
                        </a:rPr>
                        <a:t> المسماة "  الــــنــــــور " </a:t>
                      </a:r>
                      <a:endParaRPr lang="ar-DZ" sz="1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03</a:t>
                      </a:r>
                      <a:endParaRPr lang="fr-FR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42018169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0175"/>
            <a:ext cx="12192000" cy="1998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1267" name="ZoneTexte 2"/>
          <p:cNvSpPr txBox="1">
            <a:spLocks noChangeArrowheads="1"/>
          </p:cNvSpPr>
          <p:nvPr/>
        </p:nvSpPr>
        <p:spPr bwMode="auto">
          <a:xfrm>
            <a:off x="2262188" y="182563"/>
            <a:ext cx="7667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/>
              <a:t>République Algérienne Démocratique et Populaire</a:t>
            </a:r>
          </a:p>
        </p:txBody>
      </p:sp>
      <p:sp>
        <p:nvSpPr>
          <p:cNvPr id="11268" name="ZoneTexte 3"/>
          <p:cNvSpPr txBox="1">
            <a:spLocks noChangeArrowheads="1"/>
          </p:cNvSpPr>
          <p:nvPr/>
        </p:nvSpPr>
        <p:spPr bwMode="auto">
          <a:xfrm>
            <a:off x="431800" y="749300"/>
            <a:ext cx="27590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/>
              <a:t>Wilaya de Bouira</a:t>
            </a:r>
          </a:p>
          <a:p>
            <a:pPr eaLnBrk="1" hangingPunct="1"/>
            <a:r>
              <a:rPr lang="fr-FR" sz="2400" b="1"/>
              <a:t>Daira de Haizer</a:t>
            </a:r>
          </a:p>
          <a:p>
            <a:pPr eaLnBrk="1" hangingPunct="1"/>
            <a:r>
              <a:rPr lang="fr-FR" sz="2400" b="1"/>
              <a:t>Commune de Haizer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2862263" y="2286000"/>
            <a:ext cx="73437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>
                <a:solidFill>
                  <a:srgbClr val="C00000"/>
                </a:solidFill>
              </a:rPr>
              <a:t>ETAT DES PROJETS  BUDGET COMMUNAL  - ANNEE  2016</a:t>
            </a:r>
          </a:p>
        </p:txBody>
      </p:sp>
      <p:graphicFrame>
        <p:nvGraphicFramePr>
          <p:cNvPr id="9" name="Tableau 8"/>
          <p:cNvGraphicFramePr>
            <a:graphicFrameLocks noGrp="1"/>
          </p:cNvGraphicFramePr>
          <p:nvPr/>
        </p:nvGraphicFramePr>
        <p:xfrm>
          <a:off x="247650" y="2890838"/>
          <a:ext cx="1170432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509">
                  <a:extLst>
                    <a:ext uri="{9D8B030D-6E8A-4147-A177-3AD203B41FA5}">
                      <a16:colId xmlns:a16="http://schemas.microsoft.com/office/drawing/2014/main" xmlns="" val="1993623990"/>
                    </a:ext>
                  </a:extLst>
                </a:gridCol>
                <a:gridCol w="653143">
                  <a:extLst>
                    <a:ext uri="{9D8B030D-6E8A-4147-A177-3AD203B41FA5}">
                      <a16:colId xmlns:a16="http://schemas.microsoft.com/office/drawing/2014/main" xmlns="" val="2550682662"/>
                    </a:ext>
                  </a:extLst>
                </a:gridCol>
                <a:gridCol w="627017">
                  <a:extLst>
                    <a:ext uri="{9D8B030D-6E8A-4147-A177-3AD203B41FA5}">
                      <a16:colId xmlns:a16="http://schemas.microsoft.com/office/drawing/2014/main" xmlns="" val="4276229444"/>
                    </a:ext>
                  </a:extLst>
                </a:gridCol>
                <a:gridCol w="2756263">
                  <a:extLst>
                    <a:ext uri="{9D8B030D-6E8A-4147-A177-3AD203B41FA5}">
                      <a16:colId xmlns:a16="http://schemas.microsoft.com/office/drawing/2014/main" xmlns="" val="1991737518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xmlns="" val="573162510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xmlns="" val="3364359650"/>
                    </a:ext>
                  </a:extLst>
                </a:gridCol>
                <a:gridCol w="1018903">
                  <a:extLst>
                    <a:ext uri="{9D8B030D-6E8A-4147-A177-3AD203B41FA5}">
                      <a16:colId xmlns:a16="http://schemas.microsoft.com/office/drawing/2014/main" xmlns="" val="964012990"/>
                    </a:ext>
                  </a:extLst>
                </a:gridCol>
                <a:gridCol w="1031965">
                  <a:extLst>
                    <a:ext uri="{9D8B030D-6E8A-4147-A177-3AD203B41FA5}">
                      <a16:colId xmlns:a16="http://schemas.microsoft.com/office/drawing/2014/main" xmlns="" val="3606447062"/>
                    </a:ext>
                  </a:extLst>
                </a:gridCol>
                <a:gridCol w="1045029">
                  <a:extLst>
                    <a:ext uri="{9D8B030D-6E8A-4147-A177-3AD203B41FA5}">
                      <a16:colId xmlns:a16="http://schemas.microsoft.com/office/drawing/2014/main" xmlns="" val="3512123605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xmlns="" val="2668877139"/>
                    </a:ext>
                  </a:extLst>
                </a:gridCol>
                <a:gridCol w="627017">
                  <a:extLst>
                    <a:ext uri="{9D8B030D-6E8A-4147-A177-3AD203B41FA5}">
                      <a16:colId xmlns:a16="http://schemas.microsoft.com/office/drawing/2014/main" xmlns="" val="1000414231"/>
                    </a:ext>
                  </a:extLst>
                </a:gridCol>
                <a:gridCol w="888274">
                  <a:extLst>
                    <a:ext uri="{9D8B030D-6E8A-4147-A177-3AD203B41FA5}">
                      <a16:colId xmlns:a16="http://schemas.microsoft.com/office/drawing/2014/main" xmlns="" val="34442688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Article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</a:t>
                      </a:r>
                      <a:r>
                        <a:rPr lang="fr-FR" sz="1200" baseline="0" dirty="0" smtClean="0"/>
                        <a:t> de projet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INTITULE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MONTANT</a:t>
                      </a:r>
                    </a:p>
                    <a:p>
                      <a:pPr algn="ctr"/>
                      <a:r>
                        <a:rPr lang="fr-FR" sz="1200" dirty="0" smtClean="0"/>
                        <a:t>AP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Montant consommé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Dépense </a:t>
                      </a:r>
                    </a:p>
                    <a:p>
                      <a:pPr algn="ctr"/>
                      <a:r>
                        <a:rPr lang="fr-FR" sz="1200" dirty="0" smtClean="0"/>
                        <a:t>Décembre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Année 2016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Reliquat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Taux</a:t>
                      </a:r>
                    </a:p>
                    <a:p>
                      <a:r>
                        <a:rPr lang="fr-FR" sz="1200" dirty="0" err="1" smtClean="0"/>
                        <a:t>phys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Taux</a:t>
                      </a:r>
                    </a:p>
                    <a:p>
                      <a:r>
                        <a:rPr lang="fr-FR" sz="1200" dirty="0" err="1" smtClean="0"/>
                        <a:t>Financ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err="1" smtClean="0"/>
                        <a:t>Obs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37982242"/>
                  </a:ext>
                </a:extLst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247650" y="3432175"/>
          <a:ext cx="11704321" cy="2756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5297">
                  <a:extLst>
                    <a:ext uri="{9D8B030D-6E8A-4147-A177-3AD203B41FA5}">
                      <a16:colId xmlns:a16="http://schemas.microsoft.com/office/drawing/2014/main" xmlns="" val="2734224593"/>
                    </a:ext>
                  </a:extLst>
                </a:gridCol>
                <a:gridCol w="400702">
                  <a:extLst>
                    <a:ext uri="{9D8B030D-6E8A-4147-A177-3AD203B41FA5}">
                      <a16:colId xmlns:a16="http://schemas.microsoft.com/office/drawing/2014/main" xmlns="" val="945542377"/>
                    </a:ext>
                  </a:extLst>
                </a:gridCol>
                <a:gridCol w="290032">
                  <a:extLst>
                    <a:ext uri="{9D8B030D-6E8A-4147-A177-3AD203B41FA5}">
                      <a16:colId xmlns:a16="http://schemas.microsoft.com/office/drawing/2014/main" xmlns="" val="3960618521"/>
                    </a:ext>
                  </a:extLst>
                </a:gridCol>
                <a:gridCol w="534269">
                  <a:extLst>
                    <a:ext uri="{9D8B030D-6E8A-4147-A177-3AD203B41FA5}">
                      <a16:colId xmlns:a16="http://schemas.microsoft.com/office/drawing/2014/main" xmlns="" val="4102808397"/>
                    </a:ext>
                  </a:extLst>
                </a:gridCol>
                <a:gridCol w="2839261">
                  <a:extLst>
                    <a:ext uri="{9D8B030D-6E8A-4147-A177-3AD203B41FA5}">
                      <a16:colId xmlns:a16="http://schemas.microsoft.com/office/drawing/2014/main" xmlns="" val="2158508665"/>
                    </a:ext>
                  </a:extLst>
                </a:gridCol>
                <a:gridCol w="1087620">
                  <a:extLst>
                    <a:ext uri="{9D8B030D-6E8A-4147-A177-3AD203B41FA5}">
                      <a16:colId xmlns:a16="http://schemas.microsoft.com/office/drawing/2014/main" xmlns="" val="1127950312"/>
                    </a:ext>
                  </a:extLst>
                </a:gridCol>
                <a:gridCol w="1068539">
                  <a:extLst>
                    <a:ext uri="{9D8B030D-6E8A-4147-A177-3AD203B41FA5}">
                      <a16:colId xmlns:a16="http://schemas.microsoft.com/office/drawing/2014/main" xmlns="" val="344101881"/>
                    </a:ext>
                  </a:extLst>
                </a:gridCol>
                <a:gridCol w="1053275">
                  <a:extLst>
                    <a:ext uri="{9D8B030D-6E8A-4147-A177-3AD203B41FA5}">
                      <a16:colId xmlns:a16="http://schemas.microsoft.com/office/drawing/2014/main" xmlns="" val="2293322530"/>
                    </a:ext>
                  </a:extLst>
                </a:gridCol>
                <a:gridCol w="1053275">
                  <a:extLst>
                    <a:ext uri="{9D8B030D-6E8A-4147-A177-3AD203B41FA5}">
                      <a16:colId xmlns:a16="http://schemas.microsoft.com/office/drawing/2014/main" xmlns="" val="904652568"/>
                    </a:ext>
                  </a:extLst>
                </a:gridCol>
                <a:gridCol w="1053275">
                  <a:extLst>
                    <a:ext uri="{9D8B030D-6E8A-4147-A177-3AD203B41FA5}">
                      <a16:colId xmlns:a16="http://schemas.microsoft.com/office/drawing/2014/main" xmlns="" val="2434365515"/>
                    </a:ext>
                  </a:extLst>
                </a:gridCol>
                <a:gridCol w="492291">
                  <a:extLst>
                    <a:ext uri="{9D8B030D-6E8A-4147-A177-3AD203B41FA5}">
                      <a16:colId xmlns:a16="http://schemas.microsoft.com/office/drawing/2014/main" xmlns="" val="2586159048"/>
                    </a:ext>
                  </a:extLst>
                </a:gridCol>
                <a:gridCol w="610594">
                  <a:extLst>
                    <a:ext uri="{9D8B030D-6E8A-4147-A177-3AD203B41FA5}">
                      <a16:colId xmlns:a16="http://schemas.microsoft.com/office/drawing/2014/main" xmlns="" val="172926926"/>
                    </a:ext>
                  </a:extLst>
                </a:gridCol>
                <a:gridCol w="915891">
                  <a:extLst>
                    <a:ext uri="{9D8B030D-6E8A-4147-A177-3AD203B41FA5}">
                      <a16:colId xmlns:a16="http://schemas.microsoft.com/office/drawing/2014/main" xmlns="" val="1769592431"/>
                    </a:ext>
                  </a:extLst>
                </a:gridCol>
              </a:tblGrid>
              <a:tr h="68913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34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9530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241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19.2015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</a:rPr>
                        <a:t>Acquisition des Climatiseurs pour les écoles Primaires</a:t>
                      </a:r>
                      <a:endParaRPr lang="fr-FR" sz="12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339 300,00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 338 999,90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      300,10  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99,91      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 Clôturé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758959492"/>
                  </a:ext>
                </a:extLst>
              </a:tr>
              <a:tr h="68913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35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9530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281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20.2015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Réfection  d’étanchéité pour les écoles primaires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1 224 207,22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             -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1 209 663,00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1 209 663,00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  14 544,22  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98,81      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 Réceptionné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602735860"/>
                  </a:ext>
                </a:extLst>
              </a:tr>
              <a:tr h="68913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36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9521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281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21-2015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réfection et renforcement  réseau A.E.P  localité  Guentour sur 220 ML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500 000,00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             -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500 000,00  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0,00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 Réceptionné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864930527"/>
                  </a:ext>
                </a:extLst>
              </a:tr>
              <a:tr h="68913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37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9521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281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22-2015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réfection et renforcement réseau AEP vers réservoir localité IGHIL IZOUGAGHENE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500 000,00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             -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500 000,00  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0,00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</a:rPr>
                        <a:t> Réceptionné</a:t>
                      </a:r>
                      <a:endParaRPr lang="fr-FR" sz="12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86432437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0175"/>
            <a:ext cx="12192000" cy="18192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13667" name="ZoneTexte 2"/>
          <p:cNvSpPr txBox="1">
            <a:spLocks noChangeArrowheads="1"/>
          </p:cNvSpPr>
          <p:nvPr/>
        </p:nvSpPr>
        <p:spPr bwMode="auto">
          <a:xfrm>
            <a:off x="2262188" y="182563"/>
            <a:ext cx="7667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/>
              <a:t>République Algérienne Démocratique et Populaire</a:t>
            </a:r>
          </a:p>
        </p:txBody>
      </p:sp>
      <p:sp>
        <p:nvSpPr>
          <p:cNvPr id="113668" name="ZoneTexte 3"/>
          <p:cNvSpPr txBox="1">
            <a:spLocks noChangeArrowheads="1"/>
          </p:cNvSpPr>
          <p:nvPr/>
        </p:nvSpPr>
        <p:spPr bwMode="auto">
          <a:xfrm>
            <a:off x="431800" y="749300"/>
            <a:ext cx="27590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/>
              <a:t>Wilaya de Bouira</a:t>
            </a:r>
          </a:p>
          <a:p>
            <a:pPr eaLnBrk="1" hangingPunct="1"/>
            <a:r>
              <a:rPr lang="fr-FR" sz="2400" b="1"/>
              <a:t>Daira de Haizer</a:t>
            </a:r>
          </a:p>
          <a:p>
            <a:pPr eaLnBrk="1" hangingPunct="1"/>
            <a:r>
              <a:rPr lang="fr-FR" sz="2400" b="1"/>
              <a:t>Commune de Haizer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63575" y="2044700"/>
            <a:ext cx="10902950" cy="706438"/>
          </a:xfrm>
          <a:prstGeom prst="rect">
            <a:avLst/>
          </a:prstGeom>
          <a:solidFill>
            <a:schemeClr val="accent1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b="1" dirty="0">
                <a:solidFill>
                  <a:srgbClr val="FFFF00"/>
                </a:solidFill>
                <a:latin typeface="+mn-lt"/>
              </a:rPr>
              <a:t>PROPOSITIONS PCD 2017</a:t>
            </a:r>
            <a:endParaRPr lang="fr-FR" sz="4000" b="1" dirty="0">
              <a:solidFill>
                <a:srgbClr val="FFFF00"/>
              </a:solidFill>
              <a:latin typeface="+mn-lt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440918" y="2846388"/>
          <a:ext cx="11349445" cy="3880579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917922">
                  <a:extLst>
                    <a:ext uri="{9D8B030D-6E8A-4147-A177-3AD203B41FA5}">
                      <a16:colId xmlns:a16="http://schemas.microsoft.com/office/drawing/2014/main" xmlns="" val="3153154264"/>
                    </a:ext>
                  </a:extLst>
                </a:gridCol>
                <a:gridCol w="7185897">
                  <a:extLst>
                    <a:ext uri="{9D8B030D-6E8A-4147-A177-3AD203B41FA5}">
                      <a16:colId xmlns:a16="http://schemas.microsoft.com/office/drawing/2014/main" xmlns="" val="3183208628"/>
                    </a:ext>
                  </a:extLst>
                </a:gridCol>
                <a:gridCol w="3245626">
                  <a:extLst>
                    <a:ext uri="{9D8B030D-6E8A-4147-A177-3AD203B41FA5}">
                      <a16:colId xmlns:a16="http://schemas.microsoft.com/office/drawing/2014/main" xmlns="" val="4029902225"/>
                    </a:ext>
                  </a:extLst>
                </a:gridCol>
              </a:tblGrid>
              <a:tr h="399891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400" u="none" strike="noStrike" dirty="0">
                          <a:effectLst/>
                        </a:rPr>
                        <a:t>الرقم</a:t>
                      </a:r>
                      <a:endParaRPr lang="fr-FR" sz="1400" b="1" i="1" u="sng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SA" sz="1400" u="none" strike="noStrike">
                          <a:effectLst/>
                        </a:rPr>
                        <a:t>تعيين العمليات</a:t>
                      </a:r>
                      <a:endParaRPr lang="fr-FR" sz="1400" b="1" i="1" u="sng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SA" sz="1400" u="none" strike="noStrike" dirty="0">
                          <a:effectLst/>
                        </a:rPr>
                        <a:t>ملاحظات</a:t>
                      </a:r>
                      <a:endParaRPr lang="fr-FR" sz="1400" b="1" i="1" u="sng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351710415"/>
                  </a:ext>
                </a:extLst>
              </a:tr>
              <a:tr h="399891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400" u="none" strike="noStrike">
                          <a:effectLst/>
                        </a:rPr>
                        <a:t>01</a:t>
                      </a:r>
                      <a:endParaRPr lang="fr-FR" sz="1400" b="1" i="1" u="sng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SA" sz="1400" u="none" strike="noStrike" dirty="0">
                          <a:effectLst/>
                        </a:rPr>
                        <a:t>- التحسين الحضري </a:t>
                      </a:r>
                      <a:r>
                        <a:rPr lang="ar-SA" sz="1400" u="none" strike="noStrike" dirty="0" err="1">
                          <a:effectLst/>
                        </a:rPr>
                        <a:t>لتكبوشت</a:t>
                      </a:r>
                      <a:r>
                        <a:rPr lang="ar-SA" sz="1400" u="none" strike="noStrike" dirty="0">
                          <a:effectLst/>
                        </a:rPr>
                        <a:t> ( إتمام قنوات الصرف + تعبيد الطريق)</a:t>
                      </a:r>
                      <a:endParaRPr lang="fr-FR" sz="1400" b="1" i="1" u="sng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400" u="none" strike="noStrike">
                          <a:effectLst/>
                        </a:rPr>
                        <a:t> </a:t>
                      </a:r>
                      <a:endParaRPr lang="fr-FR" sz="1400" b="1" i="1" u="sng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913590817"/>
                  </a:ext>
                </a:extLst>
              </a:tr>
              <a:tr h="466819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400" u="none" strike="noStrike">
                          <a:effectLst/>
                        </a:rPr>
                        <a:t>02</a:t>
                      </a:r>
                      <a:endParaRPr lang="fr-FR" sz="1400" b="1" i="1" u="sng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u="none" strike="noStrike" dirty="0">
                          <a:effectLst/>
                        </a:rPr>
                        <a:t>- التحسين الحضري لمنطقة الشمال الغربي لحيزر ( شبكة المياه+ تعبيد الطريق )</a:t>
                      </a:r>
                      <a:endParaRPr lang="fr-FR" sz="1400" b="1" i="1" u="sng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400" u="none" strike="noStrike">
                          <a:effectLst/>
                        </a:rPr>
                        <a:t> </a:t>
                      </a:r>
                      <a:endParaRPr lang="fr-FR" sz="1400" b="1" i="1" u="sng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996970290"/>
                  </a:ext>
                </a:extLst>
              </a:tr>
              <a:tr h="399891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400" u="none" strike="noStrike">
                          <a:effectLst/>
                        </a:rPr>
                        <a:t>03</a:t>
                      </a:r>
                      <a:endParaRPr lang="fr-FR" sz="1400" b="1" i="1" u="sng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 hangingPunct="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</a:rPr>
                        <a:t>- التحسين الحضري لمنطقة الشمال لحيزر ( التطهير و تعبيد الطريق)</a:t>
                      </a:r>
                      <a:endParaRPr lang="fr-F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udir M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400" u="none" strike="noStrike">
                          <a:effectLst/>
                        </a:rPr>
                        <a:t> </a:t>
                      </a:r>
                      <a:endParaRPr lang="fr-FR" sz="1400" b="1" i="1" u="sng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451359610"/>
                  </a:ext>
                </a:extLst>
              </a:tr>
              <a:tr h="399891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400" u="none" strike="noStrike">
                          <a:effectLst/>
                        </a:rPr>
                        <a:t>04</a:t>
                      </a:r>
                      <a:endParaRPr lang="fr-FR" sz="1400" b="1" i="1" u="sng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 hangingPunct="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</a:rPr>
                        <a:t>- تعبيد الممر من منطقة أقريفي إلى تزمورث</a:t>
                      </a:r>
                      <a:endParaRPr lang="fr-F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udir M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400" u="none" strike="noStrike">
                          <a:effectLst/>
                        </a:rPr>
                        <a:t> </a:t>
                      </a:r>
                      <a:endParaRPr lang="fr-FR" sz="1400" b="1" i="1" u="sng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23307350"/>
                  </a:ext>
                </a:extLst>
              </a:tr>
              <a:tr h="399891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400" u="none" strike="noStrike">
                          <a:effectLst/>
                        </a:rPr>
                        <a:t>05</a:t>
                      </a:r>
                      <a:endParaRPr lang="fr-FR" sz="1400" b="1" i="1" u="sng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 hangingPunct="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</a:rPr>
                        <a:t>- تهيئة الساحة المتواجدة بين سكنات المعلمين و مدارس سحالي و أمزال</a:t>
                      </a:r>
                      <a:endParaRPr lang="fr-F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udir M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400" u="none" strike="noStrike">
                          <a:effectLst/>
                        </a:rPr>
                        <a:t> </a:t>
                      </a:r>
                      <a:endParaRPr lang="fr-FR" sz="1400" b="1" i="1" u="sng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39805275"/>
                  </a:ext>
                </a:extLst>
              </a:tr>
              <a:tr h="399891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400" u="none" strike="noStrike">
                          <a:effectLst/>
                        </a:rPr>
                        <a:t>06</a:t>
                      </a:r>
                      <a:endParaRPr lang="fr-FR" sz="1400" b="1" i="1" u="sng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 hangingPunct="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</a:rPr>
                        <a:t>- إعادة تهيئة شبكة مياه إزمورن و تناقوث</a:t>
                      </a:r>
                      <a:endParaRPr lang="fr-F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udir M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400" u="none" strike="noStrike">
                          <a:effectLst/>
                        </a:rPr>
                        <a:t> </a:t>
                      </a:r>
                      <a:endParaRPr lang="fr-FR" sz="1400" b="1" i="1" u="sng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529440621"/>
                  </a:ext>
                </a:extLst>
              </a:tr>
              <a:tr h="399891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400" u="none" strike="noStrike">
                          <a:effectLst/>
                        </a:rPr>
                        <a:t>07</a:t>
                      </a:r>
                      <a:endParaRPr lang="fr-FR" sz="1400" b="1" i="1" u="sng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 hangingPunct="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</a:rPr>
                        <a:t>- إنهاء شبكة تطهير إغيل إڤـلــزن</a:t>
                      </a:r>
                      <a:endParaRPr lang="fr-F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udir M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400" u="none" strike="noStrike">
                          <a:effectLst/>
                        </a:rPr>
                        <a:t> </a:t>
                      </a:r>
                      <a:endParaRPr lang="fr-FR" sz="1400" b="1" i="1" u="sng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499108364"/>
                  </a:ext>
                </a:extLst>
              </a:tr>
              <a:tr h="399891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400" u="none" strike="noStrike">
                          <a:effectLst/>
                        </a:rPr>
                        <a:t>08</a:t>
                      </a:r>
                      <a:endParaRPr lang="fr-FR" sz="1400" b="1" i="1" u="sng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 hangingPunct="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</a:rPr>
                        <a:t>- تهيئة طرق تانشيط ، تقصرة و تغيلت أنسكسو</a:t>
                      </a:r>
                      <a:endParaRPr lang="fr-F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udir M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400" u="none" strike="noStrike" dirty="0">
                          <a:effectLst/>
                        </a:rPr>
                        <a:t> </a:t>
                      </a:r>
                      <a:endParaRPr lang="fr-FR" sz="1400" b="1" i="1" u="sng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91902581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392680" y="1991975"/>
            <a:ext cx="7833359" cy="313932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6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MERCI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6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De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6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VOTRE ATTENTION</a:t>
            </a:r>
            <a:endParaRPr lang="fr-FR" sz="66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0175"/>
            <a:ext cx="12192000" cy="1998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2291" name="ZoneTexte 2"/>
          <p:cNvSpPr txBox="1">
            <a:spLocks noChangeArrowheads="1"/>
          </p:cNvSpPr>
          <p:nvPr/>
        </p:nvSpPr>
        <p:spPr bwMode="auto">
          <a:xfrm>
            <a:off x="2262188" y="182563"/>
            <a:ext cx="7667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/>
              <a:t>République Algérienne Démocratique et Populaire</a:t>
            </a:r>
          </a:p>
        </p:txBody>
      </p:sp>
      <p:sp>
        <p:nvSpPr>
          <p:cNvPr id="12292" name="ZoneTexte 3"/>
          <p:cNvSpPr txBox="1">
            <a:spLocks noChangeArrowheads="1"/>
          </p:cNvSpPr>
          <p:nvPr/>
        </p:nvSpPr>
        <p:spPr bwMode="auto">
          <a:xfrm>
            <a:off x="431800" y="749300"/>
            <a:ext cx="27590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/>
              <a:t>Wilaya de Bouira</a:t>
            </a:r>
          </a:p>
          <a:p>
            <a:pPr eaLnBrk="1" hangingPunct="1"/>
            <a:r>
              <a:rPr lang="fr-FR" sz="2400" b="1"/>
              <a:t>Daira de Haizer</a:t>
            </a:r>
          </a:p>
          <a:p>
            <a:pPr eaLnBrk="1" hangingPunct="1"/>
            <a:r>
              <a:rPr lang="fr-FR" sz="2400" b="1"/>
              <a:t>Commune de Haizer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2862263" y="2286000"/>
            <a:ext cx="73437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>
                <a:solidFill>
                  <a:srgbClr val="C00000"/>
                </a:solidFill>
              </a:rPr>
              <a:t>ETAT DES PROJETS  BUDGET COMMUNAL  - ANNEE  2016</a:t>
            </a:r>
          </a:p>
        </p:txBody>
      </p:sp>
      <p:graphicFrame>
        <p:nvGraphicFramePr>
          <p:cNvPr id="9" name="Tableau 8"/>
          <p:cNvGraphicFramePr>
            <a:graphicFrameLocks noGrp="1"/>
          </p:cNvGraphicFramePr>
          <p:nvPr/>
        </p:nvGraphicFramePr>
        <p:xfrm>
          <a:off x="247650" y="2890838"/>
          <a:ext cx="1170432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509">
                  <a:extLst>
                    <a:ext uri="{9D8B030D-6E8A-4147-A177-3AD203B41FA5}">
                      <a16:colId xmlns:a16="http://schemas.microsoft.com/office/drawing/2014/main" xmlns="" val="1993623990"/>
                    </a:ext>
                  </a:extLst>
                </a:gridCol>
                <a:gridCol w="653143">
                  <a:extLst>
                    <a:ext uri="{9D8B030D-6E8A-4147-A177-3AD203B41FA5}">
                      <a16:colId xmlns:a16="http://schemas.microsoft.com/office/drawing/2014/main" xmlns="" val="2550682662"/>
                    </a:ext>
                  </a:extLst>
                </a:gridCol>
                <a:gridCol w="627017">
                  <a:extLst>
                    <a:ext uri="{9D8B030D-6E8A-4147-A177-3AD203B41FA5}">
                      <a16:colId xmlns:a16="http://schemas.microsoft.com/office/drawing/2014/main" xmlns="" val="4276229444"/>
                    </a:ext>
                  </a:extLst>
                </a:gridCol>
                <a:gridCol w="2756263">
                  <a:extLst>
                    <a:ext uri="{9D8B030D-6E8A-4147-A177-3AD203B41FA5}">
                      <a16:colId xmlns:a16="http://schemas.microsoft.com/office/drawing/2014/main" xmlns="" val="1991737518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xmlns="" val="573162510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xmlns="" val="3364359650"/>
                    </a:ext>
                  </a:extLst>
                </a:gridCol>
                <a:gridCol w="1018903">
                  <a:extLst>
                    <a:ext uri="{9D8B030D-6E8A-4147-A177-3AD203B41FA5}">
                      <a16:colId xmlns:a16="http://schemas.microsoft.com/office/drawing/2014/main" xmlns="" val="964012990"/>
                    </a:ext>
                  </a:extLst>
                </a:gridCol>
                <a:gridCol w="1031965">
                  <a:extLst>
                    <a:ext uri="{9D8B030D-6E8A-4147-A177-3AD203B41FA5}">
                      <a16:colId xmlns:a16="http://schemas.microsoft.com/office/drawing/2014/main" xmlns="" val="3606447062"/>
                    </a:ext>
                  </a:extLst>
                </a:gridCol>
                <a:gridCol w="1045029">
                  <a:extLst>
                    <a:ext uri="{9D8B030D-6E8A-4147-A177-3AD203B41FA5}">
                      <a16:colId xmlns:a16="http://schemas.microsoft.com/office/drawing/2014/main" xmlns="" val="3512123605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xmlns="" val="2668877139"/>
                    </a:ext>
                  </a:extLst>
                </a:gridCol>
                <a:gridCol w="627017">
                  <a:extLst>
                    <a:ext uri="{9D8B030D-6E8A-4147-A177-3AD203B41FA5}">
                      <a16:colId xmlns:a16="http://schemas.microsoft.com/office/drawing/2014/main" xmlns="" val="1000414231"/>
                    </a:ext>
                  </a:extLst>
                </a:gridCol>
                <a:gridCol w="888274">
                  <a:extLst>
                    <a:ext uri="{9D8B030D-6E8A-4147-A177-3AD203B41FA5}">
                      <a16:colId xmlns:a16="http://schemas.microsoft.com/office/drawing/2014/main" xmlns="" val="34442688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Article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</a:t>
                      </a:r>
                      <a:r>
                        <a:rPr lang="fr-FR" sz="1200" baseline="0" dirty="0" smtClean="0"/>
                        <a:t> de projet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INTITULE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MONTANT</a:t>
                      </a:r>
                    </a:p>
                    <a:p>
                      <a:pPr algn="ctr"/>
                      <a:r>
                        <a:rPr lang="fr-FR" sz="1200" dirty="0" smtClean="0"/>
                        <a:t>AP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Montant consommé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Dépense </a:t>
                      </a:r>
                    </a:p>
                    <a:p>
                      <a:pPr algn="ctr"/>
                      <a:r>
                        <a:rPr lang="fr-FR" sz="1200" dirty="0" smtClean="0"/>
                        <a:t>Décembre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Année 2016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Reliquat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Taux</a:t>
                      </a:r>
                    </a:p>
                    <a:p>
                      <a:r>
                        <a:rPr lang="fr-FR" sz="1200" dirty="0" err="1" smtClean="0"/>
                        <a:t>phys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Taux</a:t>
                      </a:r>
                    </a:p>
                    <a:p>
                      <a:r>
                        <a:rPr lang="fr-FR" sz="1200" dirty="0" err="1" smtClean="0"/>
                        <a:t>Financ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err="1" smtClean="0"/>
                        <a:t>Obs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37982242"/>
                  </a:ext>
                </a:extLst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247650" y="3509963"/>
          <a:ext cx="11704321" cy="28383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5297">
                  <a:extLst>
                    <a:ext uri="{9D8B030D-6E8A-4147-A177-3AD203B41FA5}">
                      <a16:colId xmlns:a16="http://schemas.microsoft.com/office/drawing/2014/main" xmlns="" val="1107315562"/>
                    </a:ext>
                  </a:extLst>
                </a:gridCol>
                <a:gridCol w="400702">
                  <a:extLst>
                    <a:ext uri="{9D8B030D-6E8A-4147-A177-3AD203B41FA5}">
                      <a16:colId xmlns:a16="http://schemas.microsoft.com/office/drawing/2014/main" xmlns="" val="120089407"/>
                    </a:ext>
                  </a:extLst>
                </a:gridCol>
                <a:gridCol w="290032">
                  <a:extLst>
                    <a:ext uri="{9D8B030D-6E8A-4147-A177-3AD203B41FA5}">
                      <a16:colId xmlns:a16="http://schemas.microsoft.com/office/drawing/2014/main" xmlns="" val="3898231508"/>
                    </a:ext>
                  </a:extLst>
                </a:gridCol>
                <a:gridCol w="534269">
                  <a:extLst>
                    <a:ext uri="{9D8B030D-6E8A-4147-A177-3AD203B41FA5}">
                      <a16:colId xmlns:a16="http://schemas.microsoft.com/office/drawing/2014/main" xmlns="" val="1806916960"/>
                    </a:ext>
                  </a:extLst>
                </a:gridCol>
                <a:gridCol w="2839261">
                  <a:extLst>
                    <a:ext uri="{9D8B030D-6E8A-4147-A177-3AD203B41FA5}">
                      <a16:colId xmlns:a16="http://schemas.microsoft.com/office/drawing/2014/main" xmlns="" val="2780656406"/>
                    </a:ext>
                  </a:extLst>
                </a:gridCol>
                <a:gridCol w="1087620">
                  <a:extLst>
                    <a:ext uri="{9D8B030D-6E8A-4147-A177-3AD203B41FA5}">
                      <a16:colId xmlns:a16="http://schemas.microsoft.com/office/drawing/2014/main" xmlns="" val="475165942"/>
                    </a:ext>
                  </a:extLst>
                </a:gridCol>
                <a:gridCol w="1068539">
                  <a:extLst>
                    <a:ext uri="{9D8B030D-6E8A-4147-A177-3AD203B41FA5}">
                      <a16:colId xmlns:a16="http://schemas.microsoft.com/office/drawing/2014/main" xmlns="" val="552266230"/>
                    </a:ext>
                  </a:extLst>
                </a:gridCol>
                <a:gridCol w="1053275">
                  <a:extLst>
                    <a:ext uri="{9D8B030D-6E8A-4147-A177-3AD203B41FA5}">
                      <a16:colId xmlns:a16="http://schemas.microsoft.com/office/drawing/2014/main" xmlns="" val="2076313094"/>
                    </a:ext>
                  </a:extLst>
                </a:gridCol>
                <a:gridCol w="1053275">
                  <a:extLst>
                    <a:ext uri="{9D8B030D-6E8A-4147-A177-3AD203B41FA5}">
                      <a16:colId xmlns:a16="http://schemas.microsoft.com/office/drawing/2014/main" xmlns="" val="1251801208"/>
                    </a:ext>
                  </a:extLst>
                </a:gridCol>
                <a:gridCol w="1053275">
                  <a:extLst>
                    <a:ext uri="{9D8B030D-6E8A-4147-A177-3AD203B41FA5}">
                      <a16:colId xmlns:a16="http://schemas.microsoft.com/office/drawing/2014/main" xmlns="" val="3653351401"/>
                    </a:ext>
                  </a:extLst>
                </a:gridCol>
                <a:gridCol w="492291">
                  <a:extLst>
                    <a:ext uri="{9D8B030D-6E8A-4147-A177-3AD203B41FA5}">
                      <a16:colId xmlns:a16="http://schemas.microsoft.com/office/drawing/2014/main" xmlns="" val="2761099589"/>
                    </a:ext>
                  </a:extLst>
                </a:gridCol>
                <a:gridCol w="610594">
                  <a:extLst>
                    <a:ext uri="{9D8B030D-6E8A-4147-A177-3AD203B41FA5}">
                      <a16:colId xmlns:a16="http://schemas.microsoft.com/office/drawing/2014/main" xmlns="" val="1355044843"/>
                    </a:ext>
                  </a:extLst>
                </a:gridCol>
                <a:gridCol w="915891">
                  <a:extLst>
                    <a:ext uri="{9D8B030D-6E8A-4147-A177-3AD203B41FA5}">
                      <a16:colId xmlns:a16="http://schemas.microsoft.com/office/drawing/2014/main" xmlns="" val="1297789382"/>
                    </a:ext>
                  </a:extLst>
                </a:gridCol>
              </a:tblGrid>
              <a:tr h="740749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38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9521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281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23-2015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Branchement et réfection réseau AEP village M'ZABEL 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500 000,00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             -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500 000,00  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0,00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 Réceptionné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631051195"/>
                  </a:ext>
                </a:extLst>
              </a:tr>
              <a:tr h="740749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39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9521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280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24-2015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Renforcement  conduite  A.E.P  localité TIKBOUCHT  sur 100 ML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100 000,00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             -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100 000,00  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0,00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 Réceptionné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811177779"/>
                  </a:ext>
                </a:extLst>
              </a:tr>
              <a:tr h="740749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40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9565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280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25-2015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Achèvement travaux d'aménagement des 58 logts  à Haizer centre 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7 900 000,00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             -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6 416 598,24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1 483 401,76  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100%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81,22      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 Clôturé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808636983"/>
                  </a:ext>
                </a:extLst>
              </a:tr>
              <a:tr h="61605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41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 dirty="0">
                          <a:effectLst/>
                        </a:rPr>
                        <a:t>9511</a:t>
                      </a:r>
                      <a:endParaRPr lang="fr-FR" sz="1200" b="1" i="0" u="none" strike="noStrike" dirty="0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280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26-2015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Aménagement d'espace vert 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1 600 000,00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             -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1 591 200,00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1 600 000,00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99,45      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</a:rPr>
                        <a:t> Clôturé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9539634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0175"/>
            <a:ext cx="12192000" cy="1998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3315" name="ZoneTexte 2"/>
          <p:cNvSpPr txBox="1">
            <a:spLocks noChangeArrowheads="1"/>
          </p:cNvSpPr>
          <p:nvPr/>
        </p:nvSpPr>
        <p:spPr bwMode="auto">
          <a:xfrm>
            <a:off x="2262188" y="182563"/>
            <a:ext cx="7667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/>
              <a:t>République Algérienne Démocratique et Populaire</a:t>
            </a:r>
          </a:p>
        </p:txBody>
      </p:sp>
      <p:sp>
        <p:nvSpPr>
          <p:cNvPr id="13316" name="ZoneTexte 3"/>
          <p:cNvSpPr txBox="1">
            <a:spLocks noChangeArrowheads="1"/>
          </p:cNvSpPr>
          <p:nvPr/>
        </p:nvSpPr>
        <p:spPr bwMode="auto">
          <a:xfrm>
            <a:off x="431800" y="749300"/>
            <a:ext cx="27590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/>
              <a:t>Wilaya de Bouira</a:t>
            </a:r>
          </a:p>
          <a:p>
            <a:pPr eaLnBrk="1" hangingPunct="1"/>
            <a:r>
              <a:rPr lang="fr-FR" sz="2400" b="1"/>
              <a:t>Daira de Haizer</a:t>
            </a:r>
          </a:p>
          <a:p>
            <a:pPr eaLnBrk="1" hangingPunct="1"/>
            <a:r>
              <a:rPr lang="fr-FR" sz="2400" b="1"/>
              <a:t>Commune de Haizer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2862263" y="2286000"/>
            <a:ext cx="73437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>
                <a:solidFill>
                  <a:srgbClr val="C00000"/>
                </a:solidFill>
              </a:rPr>
              <a:t>ETAT DES PROJETS  BUDGET COMMUNAL  - ANNEE  2016</a:t>
            </a:r>
          </a:p>
        </p:txBody>
      </p:sp>
      <p:graphicFrame>
        <p:nvGraphicFramePr>
          <p:cNvPr id="9" name="Tableau 8"/>
          <p:cNvGraphicFramePr>
            <a:graphicFrameLocks noGrp="1"/>
          </p:cNvGraphicFramePr>
          <p:nvPr/>
        </p:nvGraphicFramePr>
        <p:xfrm>
          <a:off x="247650" y="2890838"/>
          <a:ext cx="1170432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509">
                  <a:extLst>
                    <a:ext uri="{9D8B030D-6E8A-4147-A177-3AD203B41FA5}">
                      <a16:colId xmlns:a16="http://schemas.microsoft.com/office/drawing/2014/main" xmlns="" val="1993623990"/>
                    </a:ext>
                  </a:extLst>
                </a:gridCol>
                <a:gridCol w="653143">
                  <a:extLst>
                    <a:ext uri="{9D8B030D-6E8A-4147-A177-3AD203B41FA5}">
                      <a16:colId xmlns:a16="http://schemas.microsoft.com/office/drawing/2014/main" xmlns="" val="2550682662"/>
                    </a:ext>
                  </a:extLst>
                </a:gridCol>
                <a:gridCol w="627017">
                  <a:extLst>
                    <a:ext uri="{9D8B030D-6E8A-4147-A177-3AD203B41FA5}">
                      <a16:colId xmlns:a16="http://schemas.microsoft.com/office/drawing/2014/main" xmlns="" val="4276229444"/>
                    </a:ext>
                  </a:extLst>
                </a:gridCol>
                <a:gridCol w="2756263">
                  <a:extLst>
                    <a:ext uri="{9D8B030D-6E8A-4147-A177-3AD203B41FA5}">
                      <a16:colId xmlns:a16="http://schemas.microsoft.com/office/drawing/2014/main" xmlns="" val="1991737518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xmlns="" val="573162510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xmlns="" val="3364359650"/>
                    </a:ext>
                  </a:extLst>
                </a:gridCol>
                <a:gridCol w="1018903">
                  <a:extLst>
                    <a:ext uri="{9D8B030D-6E8A-4147-A177-3AD203B41FA5}">
                      <a16:colId xmlns:a16="http://schemas.microsoft.com/office/drawing/2014/main" xmlns="" val="964012990"/>
                    </a:ext>
                  </a:extLst>
                </a:gridCol>
                <a:gridCol w="1031965">
                  <a:extLst>
                    <a:ext uri="{9D8B030D-6E8A-4147-A177-3AD203B41FA5}">
                      <a16:colId xmlns:a16="http://schemas.microsoft.com/office/drawing/2014/main" xmlns="" val="3606447062"/>
                    </a:ext>
                  </a:extLst>
                </a:gridCol>
                <a:gridCol w="1045029">
                  <a:extLst>
                    <a:ext uri="{9D8B030D-6E8A-4147-A177-3AD203B41FA5}">
                      <a16:colId xmlns:a16="http://schemas.microsoft.com/office/drawing/2014/main" xmlns="" val="3512123605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xmlns="" val="2668877139"/>
                    </a:ext>
                  </a:extLst>
                </a:gridCol>
                <a:gridCol w="627017">
                  <a:extLst>
                    <a:ext uri="{9D8B030D-6E8A-4147-A177-3AD203B41FA5}">
                      <a16:colId xmlns:a16="http://schemas.microsoft.com/office/drawing/2014/main" xmlns="" val="1000414231"/>
                    </a:ext>
                  </a:extLst>
                </a:gridCol>
                <a:gridCol w="888274">
                  <a:extLst>
                    <a:ext uri="{9D8B030D-6E8A-4147-A177-3AD203B41FA5}">
                      <a16:colId xmlns:a16="http://schemas.microsoft.com/office/drawing/2014/main" xmlns="" val="34442688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Article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</a:t>
                      </a:r>
                      <a:r>
                        <a:rPr lang="fr-FR" sz="1200" baseline="0" dirty="0" smtClean="0"/>
                        <a:t> de projet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INTITULE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MONTANT</a:t>
                      </a:r>
                    </a:p>
                    <a:p>
                      <a:pPr algn="ctr"/>
                      <a:r>
                        <a:rPr lang="fr-FR" sz="1200" dirty="0" smtClean="0"/>
                        <a:t>AP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Montant consommé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Dépense </a:t>
                      </a:r>
                    </a:p>
                    <a:p>
                      <a:pPr algn="ctr"/>
                      <a:r>
                        <a:rPr lang="fr-FR" sz="1200" dirty="0" smtClean="0"/>
                        <a:t>Décembre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Année 2016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Reliquat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Taux</a:t>
                      </a:r>
                    </a:p>
                    <a:p>
                      <a:r>
                        <a:rPr lang="fr-FR" sz="1200" dirty="0" err="1" smtClean="0"/>
                        <a:t>phys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Taux</a:t>
                      </a:r>
                    </a:p>
                    <a:p>
                      <a:r>
                        <a:rPr lang="fr-FR" sz="1200" dirty="0" err="1" smtClean="0"/>
                        <a:t>Financ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err="1" smtClean="0"/>
                        <a:t>Obs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37982242"/>
                  </a:ext>
                </a:extLst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247650" y="3713163"/>
          <a:ext cx="11704321" cy="2819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5297">
                  <a:extLst>
                    <a:ext uri="{9D8B030D-6E8A-4147-A177-3AD203B41FA5}">
                      <a16:colId xmlns:a16="http://schemas.microsoft.com/office/drawing/2014/main" xmlns="" val="1470150260"/>
                    </a:ext>
                  </a:extLst>
                </a:gridCol>
                <a:gridCol w="400702">
                  <a:extLst>
                    <a:ext uri="{9D8B030D-6E8A-4147-A177-3AD203B41FA5}">
                      <a16:colId xmlns:a16="http://schemas.microsoft.com/office/drawing/2014/main" xmlns="" val="415281083"/>
                    </a:ext>
                  </a:extLst>
                </a:gridCol>
                <a:gridCol w="290032">
                  <a:extLst>
                    <a:ext uri="{9D8B030D-6E8A-4147-A177-3AD203B41FA5}">
                      <a16:colId xmlns:a16="http://schemas.microsoft.com/office/drawing/2014/main" xmlns="" val="130337449"/>
                    </a:ext>
                  </a:extLst>
                </a:gridCol>
                <a:gridCol w="534269">
                  <a:extLst>
                    <a:ext uri="{9D8B030D-6E8A-4147-A177-3AD203B41FA5}">
                      <a16:colId xmlns:a16="http://schemas.microsoft.com/office/drawing/2014/main" xmlns="" val="1608925166"/>
                    </a:ext>
                  </a:extLst>
                </a:gridCol>
                <a:gridCol w="2839261">
                  <a:extLst>
                    <a:ext uri="{9D8B030D-6E8A-4147-A177-3AD203B41FA5}">
                      <a16:colId xmlns:a16="http://schemas.microsoft.com/office/drawing/2014/main" xmlns="" val="95041713"/>
                    </a:ext>
                  </a:extLst>
                </a:gridCol>
                <a:gridCol w="1087620">
                  <a:extLst>
                    <a:ext uri="{9D8B030D-6E8A-4147-A177-3AD203B41FA5}">
                      <a16:colId xmlns:a16="http://schemas.microsoft.com/office/drawing/2014/main" xmlns="" val="291301962"/>
                    </a:ext>
                  </a:extLst>
                </a:gridCol>
                <a:gridCol w="1068539">
                  <a:extLst>
                    <a:ext uri="{9D8B030D-6E8A-4147-A177-3AD203B41FA5}">
                      <a16:colId xmlns:a16="http://schemas.microsoft.com/office/drawing/2014/main" xmlns="" val="2141218984"/>
                    </a:ext>
                  </a:extLst>
                </a:gridCol>
                <a:gridCol w="1053275">
                  <a:extLst>
                    <a:ext uri="{9D8B030D-6E8A-4147-A177-3AD203B41FA5}">
                      <a16:colId xmlns:a16="http://schemas.microsoft.com/office/drawing/2014/main" xmlns="" val="1815431928"/>
                    </a:ext>
                  </a:extLst>
                </a:gridCol>
                <a:gridCol w="1053275">
                  <a:extLst>
                    <a:ext uri="{9D8B030D-6E8A-4147-A177-3AD203B41FA5}">
                      <a16:colId xmlns:a16="http://schemas.microsoft.com/office/drawing/2014/main" xmlns="" val="1602042407"/>
                    </a:ext>
                  </a:extLst>
                </a:gridCol>
                <a:gridCol w="1053275">
                  <a:extLst>
                    <a:ext uri="{9D8B030D-6E8A-4147-A177-3AD203B41FA5}">
                      <a16:colId xmlns:a16="http://schemas.microsoft.com/office/drawing/2014/main" xmlns="" val="448098726"/>
                    </a:ext>
                  </a:extLst>
                </a:gridCol>
                <a:gridCol w="492291">
                  <a:extLst>
                    <a:ext uri="{9D8B030D-6E8A-4147-A177-3AD203B41FA5}">
                      <a16:colId xmlns:a16="http://schemas.microsoft.com/office/drawing/2014/main" xmlns="" val="2408176884"/>
                    </a:ext>
                  </a:extLst>
                </a:gridCol>
                <a:gridCol w="610594">
                  <a:extLst>
                    <a:ext uri="{9D8B030D-6E8A-4147-A177-3AD203B41FA5}">
                      <a16:colId xmlns:a16="http://schemas.microsoft.com/office/drawing/2014/main" xmlns="" val="2754595122"/>
                    </a:ext>
                  </a:extLst>
                </a:gridCol>
                <a:gridCol w="915891">
                  <a:extLst>
                    <a:ext uri="{9D8B030D-6E8A-4147-A177-3AD203B41FA5}">
                      <a16:colId xmlns:a16="http://schemas.microsoft.com/office/drawing/2014/main" xmlns="" val="3084560467"/>
                    </a:ext>
                  </a:extLst>
                </a:gridCol>
              </a:tblGrid>
              <a:tr h="70485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42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9539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280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27-2015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Acquisition de portique avec messagerie variable à l'entrée de la ville de HAIZER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3 744 000,00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             -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3 744 000,00  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0,00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à Réceptionner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650273641"/>
                  </a:ext>
                </a:extLst>
              </a:tr>
              <a:tr h="70485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43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9522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280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29-2015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</a:rPr>
                        <a:t>Réalisation du 5 </a:t>
                      </a:r>
                      <a:r>
                        <a:rPr lang="fr-FR" sz="1200" u="none" strike="noStrike" dirty="0" err="1">
                          <a:effectLst/>
                        </a:rPr>
                        <a:t>eme</a:t>
                      </a:r>
                      <a:r>
                        <a:rPr lang="fr-FR" sz="1200" u="none" strike="noStrike" dirty="0">
                          <a:effectLst/>
                        </a:rPr>
                        <a:t> fil pour </a:t>
                      </a:r>
                      <a:r>
                        <a:rPr lang="fr-FR" sz="1200" u="none" strike="noStrike" dirty="0" err="1">
                          <a:effectLst/>
                        </a:rPr>
                        <a:t>l'ep</a:t>
                      </a:r>
                      <a:r>
                        <a:rPr lang="fr-FR" sz="1200" u="none" strike="noStrike" dirty="0">
                          <a:effectLst/>
                        </a:rPr>
                        <a:t> à travers la Commune </a:t>
                      </a:r>
                      <a:endParaRPr lang="fr-FR" sz="12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500 000,00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             -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491 400,00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8 600,00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100%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98,28      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Clôturé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143935866"/>
                  </a:ext>
                </a:extLst>
              </a:tr>
              <a:tr h="70485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44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9561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280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30-2015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Réalisation d'un permis d'aménagement  à TIKBOUCHT sur 08 HA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1 000 000,00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             -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1 000 000,00  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0,00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En cours  d'aprobation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018298784"/>
                  </a:ext>
                </a:extLst>
              </a:tr>
              <a:tr h="70485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45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9533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280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32-2015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Réalisation d'une stèle "Dent de lion" dans la placette de la commune 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2 000 000,00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             -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1 993 860,00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6 140,00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100%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99,69      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</a:rPr>
                        <a:t>Clôturé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56032498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0175"/>
            <a:ext cx="12192000" cy="1998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4339" name="ZoneTexte 2"/>
          <p:cNvSpPr txBox="1">
            <a:spLocks noChangeArrowheads="1"/>
          </p:cNvSpPr>
          <p:nvPr/>
        </p:nvSpPr>
        <p:spPr bwMode="auto">
          <a:xfrm>
            <a:off x="2262188" y="182563"/>
            <a:ext cx="7667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/>
              <a:t>République Algérienne Démocratique et Populaire</a:t>
            </a:r>
          </a:p>
        </p:txBody>
      </p:sp>
      <p:sp>
        <p:nvSpPr>
          <p:cNvPr id="14340" name="ZoneTexte 3"/>
          <p:cNvSpPr txBox="1">
            <a:spLocks noChangeArrowheads="1"/>
          </p:cNvSpPr>
          <p:nvPr/>
        </p:nvSpPr>
        <p:spPr bwMode="auto">
          <a:xfrm>
            <a:off x="431800" y="749300"/>
            <a:ext cx="27590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/>
              <a:t>Wilaya de Bouira</a:t>
            </a:r>
          </a:p>
          <a:p>
            <a:pPr eaLnBrk="1" hangingPunct="1"/>
            <a:r>
              <a:rPr lang="fr-FR" sz="2400" b="1"/>
              <a:t>Daira de Haizer</a:t>
            </a:r>
          </a:p>
          <a:p>
            <a:pPr eaLnBrk="1" hangingPunct="1"/>
            <a:r>
              <a:rPr lang="fr-FR" sz="2400" b="1"/>
              <a:t>Commune de Haizer</a:t>
            </a: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2862263" y="2286000"/>
            <a:ext cx="73437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>
                <a:solidFill>
                  <a:srgbClr val="C00000"/>
                </a:solidFill>
              </a:rPr>
              <a:t>ETAT DES PROJETS  BUDGET COMMUNAL  - ANNEE  2016</a:t>
            </a:r>
          </a:p>
        </p:txBody>
      </p:sp>
      <p:graphicFrame>
        <p:nvGraphicFramePr>
          <p:cNvPr id="9" name="Tableau 8"/>
          <p:cNvGraphicFramePr>
            <a:graphicFrameLocks noGrp="1"/>
          </p:cNvGraphicFramePr>
          <p:nvPr/>
        </p:nvGraphicFramePr>
        <p:xfrm>
          <a:off x="247650" y="2890838"/>
          <a:ext cx="1170432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509">
                  <a:extLst>
                    <a:ext uri="{9D8B030D-6E8A-4147-A177-3AD203B41FA5}">
                      <a16:colId xmlns:a16="http://schemas.microsoft.com/office/drawing/2014/main" xmlns="" val="1993623990"/>
                    </a:ext>
                  </a:extLst>
                </a:gridCol>
                <a:gridCol w="653143">
                  <a:extLst>
                    <a:ext uri="{9D8B030D-6E8A-4147-A177-3AD203B41FA5}">
                      <a16:colId xmlns:a16="http://schemas.microsoft.com/office/drawing/2014/main" xmlns="" val="2550682662"/>
                    </a:ext>
                  </a:extLst>
                </a:gridCol>
                <a:gridCol w="627017">
                  <a:extLst>
                    <a:ext uri="{9D8B030D-6E8A-4147-A177-3AD203B41FA5}">
                      <a16:colId xmlns:a16="http://schemas.microsoft.com/office/drawing/2014/main" xmlns="" val="4276229444"/>
                    </a:ext>
                  </a:extLst>
                </a:gridCol>
                <a:gridCol w="2756263">
                  <a:extLst>
                    <a:ext uri="{9D8B030D-6E8A-4147-A177-3AD203B41FA5}">
                      <a16:colId xmlns:a16="http://schemas.microsoft.com/office/drawing/2014/main" xmlns="" val="1991737518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xmlns="" val="573162510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xmlns="" val="3364359650"/>
                    </a:ext>
                  </a:extLst>
                </a:gridCol>
                <a:gridCol w="1018903">
                  <a:extLst>
                    <a:ext uri="{9D8B030D-6E8A-4147-A177-3AD203B41FA5}">
                      <a16:colId xmlns:a16="http://schemas.microsoft.com/office/drawing/2014/main" xmlns="" val="964012990"/>
                    </a:ext>
                  </a:extLst>
                </a:gridCol>
                <a:gridCol w="1031965">
                  <a:extLst>
                    <a:ext uri="{9D8B030D-6E8A-4147-A177-3AD203B41FA5}">
                      <a16:colId xmlns:a16="http://schemas.microsoft.com/office/drawing/2014/main" xmlns="" val="3606447062"/>
                    </a:ext>
                  </a:extLst>
                </a:gridCol>
                <a:gridCol w="1045029">
                  <a:extLst>
                    <a:ext uri="{9D8B030D-6E8A-4147-A177-3AD203B41FA5}">
                      <a16:colId xmlns:a16="http://schemas.microsoft.com/office/drawing/2014/main" xmlns="" val="3512123605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xmlns="" val="2668877139"/>
                    </a:ext>
                  </a:extLst>
                </a:gridCol>
                <a:gridCol w="627017">
                  <a:extLst>
                    <a:ext uri="{9D8B030D-6E8A-4147-A177-3AD203B41FA5}">
                      <a16:colId xmlns:a16="http://schemas.microsoft.com/office/drawing/2014/main" xmlns="" val="1000414231"/>
                    </a:ext>
                  </a:extLst>
                </a:gridCol>
                <a:gridCol w="888274">
                  <a:extLst>
                    <a:ext uri="{9D8B030D-6E8A-4147-A177-3AD203B41FA5}">
                      <a16:colId xmlns:a16="http://schemas.microsoft.com/office/drawing/2014/main" xmlns="" val="34442688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Article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</a:t>
                      </a:r>
                      <a:r>
                        <a:rPr lang="fr-FR" sz="1200" baseline="0" dirty="0" smtClean="0"/>
                        <a:t> de projet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INTITULE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MONTANT</a:t>
                      </a:r>
                    </a:p>
                    <a:p>
                      <a:pPr algn="ctr"/>
                      <a:r>
                        <a:rPr lang="fr-FR" sz="1200" dirty="0" smtClean="0"/>
                        <a:t>AP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Montant consommé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Dépense </a:t>
                      </a:r>
                    </a:p>
                    <a:p>
                      <a:pPr algn="ctr"/>
                      <a:r>
                        <a:rPr lang="fr-FR" sz="1200" dirty="0" smtClean="0"/>
                        <a:t>Décembre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Année 2016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Reliquat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Taux</a:t>
                      </a:r>
                    </a:p>
                    <a:p>
                      <a:r>
                        <a:rPr lang="fr-FR" sz="1200" dirty="0" err="1" smtClean="0"/>
                        <a:t>phys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Taux</a:t>
                      </a:r>
                    </a:p>
                    <a:p>
                      <a:r>
                        <a:rPr lang="fr-FR" sz="1200" dirty="0" err="1" smtClean="0"/>
                        <a:t>Financ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err="1" smtClean="0"/>
                        <a:t>Obs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37982242"/>
                  </a:ext>
                </a:extLst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247650" y="3509963"/>
          <a:ext cx="11704321" cy="31033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5297">
                  <a:extLst>
                    <a:ext uri="{9D8B030D-6E8A-4147-A177-3AD203B41FA5}">
                      <a16:colId xmlns:a16="http://schemas.microsoft.com/office/drawing/2014/main" xmlns="" val="886447522"/>
                    </a:ext>
                  </a:extLst>
                </a:gridCol>
                <a:gridCol w="400702">
                  <a:extLst>
                    <a:ext uri="{9D8B030D-6E8A-4147-A177-3AD203B41FA5}">
                      <a16:colId xmlns:a16="http://schemas.microsoft.com/office/drawing/2014/main" xmlns="" val="2077676740"/>
                    </a:ext>
                  </a:extLst>
                </a:gridCol>
                <a:gridCol w="290032">
                  <a:extLst>
                    <a:ext uri="{9D8B030D-6E8A-4147-A177-3AD203B41FA5}">
                      <a16:colId xmlns:a16="http://schemas.microsoft.com/office/drawing/2014/main" xmlns="" val="2390932932"/>
                    </a:ext>
                  </a:extLst>
                </a:gridCol>
                <a:gridCol w="534269">
                  <a:extLst>
                    <a:ext uri="{9D8B030D-6E8A-4147-A177-3AD203B41FA5}">
                      <a16:colId xmlns:a16="http://schemas.microsoft.com/office/drawing/2014/main" xmlns="" val="1933015606"/>
                    </a:ext>
                  </a:extLst>
                </a:gridCol>
                <a:gridCol w="2839261">
                  <a:extLst>
                    <a:ext uri="{9D8B030D-6E8A-4147-A177-3AD203B41FA5}">
                      <a16:colId xmlns:a16="http://schemas.microsoft.com/office/drawing/2014/main" xmlns="" val="999517584"/>
                    </a:ext>
                  </a:extLst>
                </a:gridCol>
                <a:gridCol w="1087620">
                  <a:extLst>
                    <a:ext uri="{9D8B030D-6E8A-4147-A177-3AD203B41FA5}">
                      <a16:colId xmlns:a16="http://schemas.microsoft.com/office/drawing/2014/main" xmlns="" val="21149733"/>
                    </a:ext>
                  </a:extLst>
                </a:gridCol>
                <a:gridCol w="1068539">
                  <a:extLst>
                    <a:ext uri="{9D8B030D-6E8A-4147-A177-3AD203B41FA5}">
                      <a16:colId xmlns:a16="http://schemas.microsoft.com/office/drawing/2014/main" xmlns="" val="1838395254"/>
                    </a:ext>
                  </a:extLst>
                </a:gridCol>
                <a:gridCol w="1053275">
                  <a:extLst>
                    <a:ext uri="{9D8B030D-6E8A-4147-A177-3AD203B41FA5}">
                      <a16:colId xmlns:a16="http://schemas.microsoft.com/office/drawing/2014/main" xmlns="" val="3678116547"/>
                    </a:ext>
                  </a:extLst>
                </a:gridCol>
                <a:gridCol w="1053275">
                  <a:extLst>
                    <a:ext uri="{9D8B030D-6E8A-4147-A177-3AD203B41FA5}">
                      <a16:colId xmlns:a16="http://schemas.microsoft.com/office/drawing/2014/main" xmlns="" val="1835368921"/>
                    </a:ext>
                  </a:extLst>
                </a:gridCol>
                <a:gridCol w="1053275">
                  <a:extLst>
                    <a:ext uri="{9D8B030D-6E8A-4147-A177-3AD203B41FA5}">
                      <a16:colId xmlns:a16="http://schemas.microsoft.com/office/drawing/2014/main" xmlns="" val="538096790"/>
                    </a:ext>
                  </a:extLst>
                </a:gridCol>
                <a:gridCol w="492291">
                  <a:extLst>
                    <a:ext uri="{9D8B030D-6E8A-4147-A177-3AD203B41FA5}">
                      <a16:colId xmlns:a16="http://schemas.microsoft.com/office/drawing/2014/main" xmlns="" val="3513407715"/>
                    </a:ext>
                  </a:extLst>
                </a:gridCol>
                <a:gridCol w="610594">
                  <a:extLst>
                    <a:ext uri="{9D8B030D-6E8A-4147-A177-3AD203B41FA5}">
                      <a16:colId xmlns:a16="http://schemas.microsoft.com/office/drawing/2014/main" xmlns="" val="2239759831"/>
                    </a:ext>
                  </a:extLst>
                </a:gridCol>
                <a:gridCol w="915891">
                  <a:extLst>
                    <a:ext uri="{9D8B030D-6E8A-4147-A177-3AD203B41FA5}">
                      <a16:colId xmlns:a16="http://schemas.microsoft.com/office/drawing/2014/main" xmlns="" val="2011211067"/>
                    </a:ext>
                  </a:extLst>
                </a:gridCol>
              </a:tblGrid>
              <a:tr h="56655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46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9522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241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33-2015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Acquisition d'un groupe électrogène de 55 KVA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1 300 000,00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             -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1 280 000,00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20 000,00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100%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98,46      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Clôturé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073930133"/>
                  </a:ext>
                </a:extLst>
              </a:tr>
              <a:tr h="845599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47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9510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241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34-2015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Acquisition de panneaux sur potence de bienvenue et de remerciements 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159 120,00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159 120,00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0,00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    100      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Clôturé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537462582"/>
                  </a:ext>
                </a:extLst>
              </a:tr>
              <a:tr h="845599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48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9539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241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35-2015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Acquisition de rideaux de projection pour le centre culturel et placette publique 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135 720,00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135 720,00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0,00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    100      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Clôturé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091849583"/>
                  </a:ext>
                </a:extLst>
              </a:tr>
              <a:tr h="845599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49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9521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280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36-2015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Branchement d'électricité pour les réservoir d'eau potable de la commune 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470 000,00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             -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470 000,00  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20℅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0,00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</a:rPr>
                        <a:t>à l'arrêt opposition  </a:t>
                      </a:r>
                      <a:endParaRPr lang="fr-FR" sz="12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86652995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0175"/>
            <a:ext cx="12192000" cy="1998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5363" name="ZoneTexte 2"/>
          <p:cNvSpPr txBox="1">
            <a:spLocks noChangeArrowheads="1"/>
          </p:cNvSpPr>
          <p:nvPr/>
        </p:nvSpPr>
        <p:spPr bwMode="auto">
          <a:xfrm>
            <a:off x="2262188" y="182563"/>
            <a:ext cx="7667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/>
              <a:t>République Algérienne Démocratique et Populaire</a:t>
            </a:r>
          </a:p>
        </p:txBody>
      </p:sp>
      <p:sp>
        <p:nvSpPr>
          <p:cNvPr id="15364" name="ZoneTexte 3"/>
          <p:cNvSpPr txBox="1">
            <a:spLocks noChangeArrowheads="1"/>
          </p:cNvSpPr>
          <p:nvPr/>
        </p:nvSpPr>
        <p:spPr bwMode="auto">
          <a:xfrm>
            <a:off x="431800" y="749300"/>
            <a:ext cx="27590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/>
              <a:t>Wilaya de Bouira</a:t>
            </a:r>
          </a:p>
          <a:p>
            <a:pPr eaLnBrk="1" hangingPunct="1"/>
            <a:r>
              <a:rPr lang="fr-FR" sz="2400" b="1"/>
              <a:t>Daira de Haizer</a:t>
            </a:r>
          </a:p>
          <a:p>
            <a:pPr eaLnBrk="1" hangingPunct="1"/>
            <a:r>
              <a:rPr lang="fr-FR" sz="2400" b="1"/>
              <a:t>Commune de Haizer</a:t>
            </a: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2862263" y="2286000"/>
            <a:ext cx="73437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>
                <a:solidFill>
                  <a:srgbClr val="C00000"/>
                </a:solidFill>
              </a:rPr>
              <a:t>ETAT DES PROJETS  BUDGET COMMUNAL  - ANNEE  2016</a:t>
            </a:r>
          </a:p>
        </p:txBody>
      </p:sp>
      <p:graphicFrame>
        <p:nvGraphicFramePr>
          <p:cNvPr id="9" name="Tableau 8"/>
          <p:cNvGraphicFramePr>
            <a:graphicFrameLocks noGrp="1"/>
          </p:cNvGraphicFramePr>
          <p:nvPr/>
        </p:nvGraphicFramePr>
        <p:xfrm>
          <a:off x="247650" y="2890838"/>
          <a:ext cx="1170432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509">
                  <a:extLst>
                    <a:ext uri="{9D8B030D-6E8A-4147-A177-3AD203B41FA5}">
                      <a16:colId xmlns:a16="http://schemas.microsoft.com/office/drawing/2014/main" xmlns="" val="1993623990"/>
                    </a:ext>
                  </a:extLst>
                </a:gridCol>
                <a:gridCol w="653143">
                  <a:extLst>
                    <a:ext uri="{9D8B030D-6E8A-4147-A177-3AD203B41FA5}">
                      <a16:colId xmlns:a16="http://schemas.microsoft.com/office/drawing/2014/main" xmlns="" val="2550682662"/>
                    </a:ext>
                  </a:extLst>
                </a:gridCol>
                <a:gridCol w="627017">
                  <a:extLst>
                    <a:ext uri="{9D8B030D-6E8A-4147-A177-3AD203B41FA5}">
                      <a16:colId xmlns:a16="http://schemas.microsoft.com/office/drawing/2014/main" xmlns="" val="4276229444"/>
                    </a:ext>
                  </a:extLst>
                </a:gridCol>
                <a:gridCol w="2756263">
                  <a:extLst>
                    <a:ext uri="{9D8B030D-6E8A-4147-A177-3AD203B41FA5}">
                      <a16:colId xmlns:a16="http://schemas.microsoft.com/office/drawing/2014/main" xmlns="" val="1991737518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xmlns="" val="573162510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xmlns="" val="3364359650"/>
                    </a:ext>
                  </a:extLst>
                </a:gridCol>
                <a:gridCol w="1018903">
                  <a:extLst>
                    <a:ext uri="{9D8B030D-6E8A-4147-A177-3AD203B41FA5}">
                      <a16:colId xmlns:a16="http://schemas.microsoft.com/office/drawing/2014/main" xmlns="" val="964012990"/>
                    </a:ext>
                  </a:extLst>
                </a:gridCol>
                <a:gridCol w="1031965">
                  <a:extLst>
                    <a:ext uri="{9D8B030D-6E8A-4147-A177-3AD203B41FA5}">
                      <a16:colId xmlns:a16="http://schemas.microsoft.com/office/drawing/2014/main" xmlns="" val="3606447062"/>
                    </a:ext>
                  </a:extLst>
                </a:gridCol>
                <a:gridCol w="1045029">
                  <a:extLst>
                    <a:ext uri="{9D8B030D-6E8A-4147-A177-3AD203B41FA5}">
                      <a16:colId xmlns:a16="http://schemas.microsoft.com/office/drawing/2014/main" xmlns="" val="3512123605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xmlns="" val="2668877139"/>
                    </a:ext>
                  </a:extLst>
                </a:gridCol>
                <a:gridCol w="627017">
                  <a:extLst>
                    <a:ext uri="{9D8B030D-6E8A-4147-A177-3AD203B41FA5}">
                      <a16:colId xmlns:a16="http://schemas.microsoft.com/office/drawing/2014/main" xmlns="" val="1000414231"/>
                    </a:ext>
                  </a:extLst>
                </a:gridCol>
                <a:gridCol w="888274">
                  <a:extLst>
                    <a:ext uri="{9D8B030D-6E8A-4147-A177-3AD203B41FA5}">
                      <a16:colId xmlns:a16="http://schemas.microsoft.com/office/drawing/2014/main" xmlns="" val="34442688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Article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</a:t>
                      </a:r>
                      <a:r>
                        <a:rPr lang="fr-FR" sz="1200" baseline="0" dirty="0" smtClean="0"/>
                        <a:t> de projet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INTITULE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MONTANT</a:t>
                      </a:r>
                    </a:p>
                    <a:p>
                      <a:pPr algn="ctr"/>
                      <a:r>
                        <a:rPr lang="fr-FR" sz="1200" dirty="0" smtClean="0"/>
                        <a:t>AP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Montant consommé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Dépense </a:t>
                      </a:r>
                    </a:p>
                    <a:p>
                      <a:pPr algn="ctr"/>
                      <a:r>
                        <a:rPr lang="fr-FR" sz="1200" dirty="0" smtClean="0"/>
                        <a:t>Décembre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Année 2016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Reliquat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Taux</a:t>
                      </a:r>
                    </a:p>
                    <a:p>
                      <a:r>
                        <a:rPr lang="fr-FR" sz="1200" dirty="0" err="1" smtClean="0"/>
                        <a:t>phys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Taux</a:t>
                      </a:r>
                    </a:p>
                    <a:p>
                      <a:r>
                        <a:rPr lang="fr-FR" sz="1200" dirty="0" err="1" smtClean="0"/>
                        <a:t>Financ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err="1" smtClean="0"/>
                        <a:t>Obs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37982242"/>
                  </a:ext>
                </a:extLst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247650" y="3509963"/>
          <a:ext cx="11704321" cy="30503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5297">
                  <a:extLst>
                    <a:ext uri="{9D8B030D-6E8A-4147-A177-3AD203B41FA5}">
                      <a16:colId xmlns:a16="http://schemas.microsoft.com/office/drawing/2014/main" xmlns="" val="3852764511"/>
                    </a:ext>
                  </a:extLst>
                </a:gridCol>
                <a:gridCol w="400702">
                  <a:extLst>
                    <a:ext uri="{9D8B030D-6E8A-4147-A177-3AD203B41FA5}">
                      <a16:colId xmlns:a16="http://schemas.microsoft.com/office/drawing/2014/main" xmlns="" val="3366358737"/>
                    </a:ext>
                  </a:extLst>
                </a:gridCol>
                <a:gridCol w="290032">
                  <a:extLst>
                    <a:ext uri="{9D8B030D-6E8A-4147-A177-3AD203B41FA5}">
                      <a16:colId xmlns:a16="http://schemas.microsoft.com/office/drawing/2014/main" xmlns="" val="2697900015"/>
                    </a:ext>
                  </a:extLst>
                </a:gridCol>
                <a:gridCol w="534269">
                  <a:extLst>
                    <a:ext uri="{9D8B030D-6E8A-4147-A177-3AD203B41FA5}">
                      <a16:colId xmlns:a16="http://schemas.microsoft.com/office/drawing/2014/main" xmlns="" val="2481849628"/>
                    </a:ext>
                  </a:extLst>
                </a:gridCol>
                <a:gridCol w="2839261">
                  <a:extLst>
                    <a:ext uri="{9D8B030D-6E8A-4147-A177-3AD203B41FA5}">
                      <a16:colId xmlns:a16="http://schemas.microsoft.com/office/drawing/2014/main" xmlns="" val="3679118017"/>
                    </a:ext>
                  </a:extLst>
                </a:gridCol>
                <a:gridCol w="1087620">
                  <a:extLst>
                    <a:ext uri="{9D8B030D-6E8A-4147-A177-3AD203B41FA5}">
                      <a16:colId xmlns:a16="http://schemas.microsoft.com/office/drawing/2014/main" xmlns="" val="1561952328"/>
                    </a:ext>
                  </a:extLst>
                </a:gridCol>
                <a:gridCol w="1068539">
                  <a:extLst>
                    <a:ext uri="{9D8B030D-6E8A-4147-A177-3AD203B41FA5}">
                      <a16:colId xmlns:a16="http://schemas.microsoft.com/office/drawing/2014/main" xmlns="" val="391835009"/>
                    </a:ext>
                  </a:extLst>
                </a:gridCol>
                <a:gridCol w="1053275">
                  <a:extLst>
                    <a:ext uri="{9D8B030D-6E8A-4147-A177-3AD203B41FA5}">
                      <a16:colId xmlns:a16="http://schemas.microsoft.com/office/drawing/2014/main" xmlns="" val="2030168031"/>
                    </a:ext>
                  </a:extLst>
                </a:gridCol>
                <a:gridCol w="1053275">
                  <a:extLst>
                    <a:ext uri="{9D8B030D-6E8A-4147-A177-3AD203B41FA5}">
                      <a16:colId xmlns:a16="http://schemas.microsoft.com/office/drawing/2014/main" xmlns="" val="4185881919"/>
                    </a:ext>
                  </a:extLst>
                </a:gridCol>
                <a:gridCol w="1053275">
                  <a:extLst>
                    <a:ext uri="{9D8B030D-6E8A-4147-A177-3AD203B41FA5}">
                      <a16:colId xmlns:a16="http://schemas.microsoft.com/office/drawing/2014/main" xmlns="" val="415848814"/>
                    </a:ext>
                  </a:extLst>
                </a:gridCol>
                <a:gridCol w="492291">
                  <a:extLst>
                    <a:ext uri="{9D8B030D-6E8A-4147-A177-3AD203B41FA5}">
                      <a16:colId xmlns:a16="http://schemas.microsoft.com/office/drawing/2014/main" xmlns="" val="2791817966"/>
                    </a:ext>
                  </a:extLst>
                </a:gridCol>
                <a:gridCol w="610594">
                  <a:extLst>
                    <a:ext uri="{9D8B030D-6E8A-4147-A177-3AD203B41FA5}">
                      <a16:colId xmlns:a16="http://schemas.microsoft.com/office/drawing/2014/main" xmlns="" val="4210771963"/>
                    </a:ext>
                  </a:extLst>
                </a:gridCol>
                <a:gridCol w="915891">
                  <a:extLst>
                    <a:ext uri="{9D8B030D-6E8A-4147-A177-3AD203B41FA5}">
                      <a16:colId xmlns:a16="http://schemas.microsoft.com/office/drawing/2014/main" xmlns="" val="1847149799"/>
                    </a:ext>
                  </a:extLst>
                </a:gridCol>
              </a:tblGrid>
              <a:tr h="489359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50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9511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280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37-2015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Acquisition de plants 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570 000,00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             -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561 600,00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8 400,00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100%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98,53      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Clôturé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5156679"/>
                  </a:ext>
                </a:extLst>
              </a:tr>
              <a:tr h="93094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51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9521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280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38-2015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Réalisation , branchements et intervention au matière eau potable au niveau des points d'eaux et bâtiments communaux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951 560,36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             -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674 231,22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277 329,14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70,86      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 Réceptionné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636523155"/>
                  </a:ext>
                </a:extLst>
              </a:tr>
              <a:tr h="69908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52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9511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280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39-2015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Suivi et contrôles  technique des travaux d'aménagement des pistes à travers la commune 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415 350,00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             -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415 350,00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0,00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    100      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Clôturé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444767291"/>
                  </a:ext>
                </a:extLst>
              </a:tr>
              <a:tr h="93094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53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9500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241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43-2015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F/P de Rideaux pour fenetres et capitonnage de portes des bureaux du niveau supérieur de siege de la commune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480 636,00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480 636,00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0,00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    100      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</a:rPr>
                        <a:t>Clôturé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6159699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0175"/>
            <a:ext cx="12192000" cy="1998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6387" name="ZoneTexte 2"/>
          <p:cNvSpPr txBox="1">
            <a:spLocks noChangeArrowheads="1"/>
          </p:cNvSpPr>
          <p:nvPr/>
        </p:nvSpPr>
        <p:spPr bwMode="auto">
          <a:xfrm>
            <a:off x="2262188" y="182563"/>
            <a:ext cx="7667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/>
              <a:t>République Algérienne Démocratique et Populaire</a:t>
            </a:r>
          </a:p>
        </p:txBody>
      </p:sp>
      <p:sp>
        <p:nvSpPr>
          <p:cNvPr id="16388" name="ZoneTexte 3"/>
          <p:cNvSpPr txBox="1">
            <a:spLocks noChangeArrowheads="1"/>
          </p:cNvSpPr>
          <p:nvPr/>
        </p:nvSpPr>
        <p:spPr bwMode="auto">
          <a:xfrm>
            <a:off x="431800" y="749300"/>
            <a:ext cx="27590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/>
              <a:t>Wilaya de Bouira</a:t>
            </a:r>
          </a:p>
          <a:p>
            <a:pPr eaLnBrk="1" hangingPunct="1"/>
            <a:r>
              <a:rPr lang="fr-FR" sz="2400" b="1"/>
              <a:t>Daira de Haizer</a:t>
            </a:r>
          </a:p>
          <a:p>
            <a:pPr eaLnBrk="1" hangingPunct="1"/>
            <a:r>
              <a:rPr lang="fr-FR" sz="2400" b="1"/>
              <a:t>Commune de Haizer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2862263" y="2286000"/>
            <a:ext cx="73437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>
                <a:solidFill>
                  <a:srgbClr val="C00000"/>
                </a:solidFill>
              </a:rPr>
              <a:t>ETAT DES PROJETS  BUDGET COMMUNAL  - ANNEE  2016</a:t>
            </a:r>
          </a:p>
        </p:txBody>
      </p:sp>
      <p:graphicFrame>
        <p:nvGraphicFramePr>
          <p:cNvPr id="9" name="Tableau 8"/>
          <p:cNvGraphicFramePr>
            <a:graphicFrameLocks noGrp="1"/>
          </p:cNvGraphicFramePr>
          <p:nvPr/>
        </p:nvGraphicFramePr>
        <p:xfrm>
          <a:off x="247650" y="2890838"/>
          <a:ext cx="1170432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509">
                  <a:extLst>
                    <a:ext uri="{9D8B030D-6E8A-4147-A177-3AD203B41FA5}">
                      <a16:colId xmlns:a16="http://schemas.microsoft.com/office/drawing/2014/main" xmlns="" val="1993623990"/>
                    </a:ext>
                  </a:extLst>
                </a:gridCol>
                <a:gridCol w="653143">
                  <a:extLst>
                    <a:ext uri="{9D8B030D-6E8A-4147-A177-3AD203B41FA5}">
                      <a16:colId xmlns:a16="http://schemas.microsoft.com/office/drawing/2014/main" xmlns="" val="2550682662"/>
                    </a:ext>
                  </a:extLst>
                </a:gridCol>
                <a:gridCol w="627017">
                  <a:extLst>
                    <a:ext uri="{9D8B030D-6E8A-4147-A177-3AD203B41FA5}">
                      <a16:colId xmlns:a16="http://schemas.microsoft.com/office/drawing/2014/main" xmlns="" val="4276229444"/>
                    </a:ext>
                  </a:extLst>
                </a:gridCol>
                <a:gridCol w="2756263">
                  <a:extLst>
                    <a:ext uri="{9D8B030D-6E8A-4147-A177-3AD203B41FA5}">
                      <a16:colId xmlns:a16="http://schemas.microsoft.com/office/drawing/2014/main" xmlns="" val="1991737518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xmlns="" val="573162510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xmlns="" val="3364359650"/>
                    </a:ext>
                  </a:extLst>
                </a:gridCol>
                <a:gridCol w="1018903">
                  <a:extLst>
                    <a:ext uri="{9D8B030D-6E8A-4147-A177-3AD203B41FA5}">
                      <a16:colId xmlns:a16="http://schemas.microsoft.com/office/drawing/2014/main" xmlns="" val="964012990"/>
                    </a:ext>
                  </a:extLst>
                </a:gridCol>
                <a:gridCol w="1031965">
                  <a:extLst>
                    <a:ext uri="{9D8B030D-6E8A-4147-A177-3AD203B41FA5}">
                      <a16:colId xmlns:a16="http://schemas.microsoft.com/office/drawing/2014/main" xmlns="" val="3606447062"/>
                    </a:ext>
                  </a:extLst>
                </a:gridCol>
                <a:gridCol w="1045029">
                  <a:extLst>
                    <a:ext uri="{9D8B030D-6E8A-4147-A177-3AD203B41FA5}">
                      <a16:colId xmlns:a16="http://schemas.microsoft.com/office/drawing/2014/main" xmlns="" val="3512123605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xmlns="" val="2668877139"/>
                    </a:ext>
                  </a:extLst>
                </a:gridCol>
                <a:gridCol w="627017">
                  <a:extLst>
                    <a:ext uri="{9D8B030D-6E8A-4147-A177-3AD203B41FA5}">
                      <a16:colId xmlns:a16="http://schemas.microsoft.com/office/drawing/2014/main" xmlns="" val="1000414231"/>
                    </a:ext>
                  </a:extLst>
                </a:gridCol>
                <a:gridCol w="888274">
                  <a:extLst>
                    <a:ext uri="{9D8B030D-6E8A-4147-A177-3AD203B41FA5}">
                      <a16:colId xmlns:a16="http://schemas.microsoft.com/office/drawing/2014/main" xmlns="" val="34442688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Article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</a:t>
                      </a:r>
                      <a:r>
                        <a:rPr lang="fr-FR" sz="1200" baseline="0" dirty="0" smtClean="0"/>
                        <a:t> de projet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INTITULE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MONTANT</a:t>
                      </a:r>
                    </a:p>
                    <a:p>
                      <a:pPr algn="ctr"/>
                      <a:r>
                        <a:rPr lang="fr-FR" sz="1200" dirty="0" smtClean="0"/>
                        <a:t>AP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Montant consommé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Dépense </a:t>
                      </a:r>
                    </a:p>
                    <a:p>
                      <a:pPr algn="ctr"/>
                      <a:r>
                        <a:rPr lang="fr-FR" sz="1200" dirty="0" smtClean="0"/>
                        <a:t>Décembre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Année 2016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Reliquat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Taux</a:t>
                      </a:r>
                    </a:p>
                    <a:p>
                      <a:r>
                        <a:rPr lang="fr-FR" sz="1200" dirty="0" err="1" smtClean="0"/>
                        <a:t>phys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Taux</a:t>
                      </a:r>
                    </a:p>
                    <a:p>
                      <a:r>
                        <a:rPr lang="fr-FR" sz="1200" dirty="0" err="1" smtClean="0"/>
                        <a:t>Financ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err="1" smtClean="0"/>
                        <a:t>Obs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37982242"/>
                  </a:ext>
                </a:extLst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247650" y="3579813"/>
          <a:ext cx="11704321" cy="29004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5297">
                  <a:extLst>
                    <a:ext uri="{9D8B030D-6E8A-4147-A177-3AD203B41FA5}">
                      <a16:colId xmlns:a16="http://schemas.microsoft.com/office/drawing/2014/main" xmlns="" val="803291561"/>
                    </a:ext>
                  </a:extLst>
                </a:gridCol>
                <a:gridCol w="400702">
                  <a:extLst>
                    <a:ext uri="{9D8B030D-6E8A-4147-A177-3AD203B41FA5}">
                      <a16:colId xmlns:a16="http://schemas.microsoft.com/office/drawing/2014/main" xmlns="" val="1083849744"/>
                    </a:ext>
                  </a:extLst>
                </a:gridCol>
                <a:gridCol w="290032">
                  <a:extLst>
                    <a:ext uri="{9D8B030D-6E8A-4147-A177-3AD203B41FA5}">
                      <a16:colId xmlns:a16="http://schemas.microsoft.com/office/drawing/2014/main" xmlns="" val="468814048"/>
                    </a:ext>
                  </a:extLst>
                </a:gridCol>
                <a:gridCol w="534269">
                  <a:extLst>
                    <a:ext uri="{9D8B030D-6E8A-4147-A177-3AD203B41FA5}">
                      <a16:colId xmlns:a16="http://schemas.microsoft.com/office/drawing/2014/main" xmlns="" val="2060661510"/>
                    </a:ext>
                  </a:extLst>
                </a:gridCol>
                <a:gridCol w="2839261">
                  <a:extLst>
                    <a:ext uri="{9D8B030D-6E8A-4147-A177-3AD203B41FA5}">
                      <a16:colId xmlns:a16="http://schemas.microsoft.com/office/drawing/2014/main" xmlns="" val="3584730198"/>
                    </a:ext>
                  </a:extLst>
                </a:gridCol>
                <a:gridCol w="1087620">
                  <a:extLst>
                    <a:ext uri="{9D8B030D-6E8A-4147-A177-3AD203B41FA5}">
                      <a16:colId xmlns:a16="http://schemas.microsoft.com/office/drawing/2014/main" xmlns="" val="728011504"/>
                    </a:ext>
                  </a:extLst>
                </a:gridCol>
                <a:gridCol w="1068539">
                  <a:extLst>
                    <a:ext uri="{9D8B030D-6E8A-4147-A177-3AD203B41FA5}">
                      <a16:colId xmlns:a16="http://schemas.microsoft.com/office/drawing/2014/main" xmlns="" val="4277043123"/>
                    </a:ext>
                  </a:extLst>
                </a:gridCol>
                <a:gridCol w="1053275">
                  <a:extLst>
                    <a:ext uri="{9D8B030D-6E8A-4147-A177-3AD203B41FA5}">
                      <a16:colId xmlns:a16="http://schemas.microsoft.com/office/drawing/2014/main" xmlns="" val="3587612627"/>
                    </a:ext>
                  </a:extLst>
                </a:gridCol>
                <a:gridCol w="1053275">
                  <a:extLst>
                    <a:ext uri="{9D8B030D-6E8A-4147-A177-3AD203B41FA5}">
                      <a16:colId xmlns:a16="http://schemas.microsoft.com/office/drawing/2014/main" xmlns="" val="2393556529"/>
                    </a:ext>
                  </a:extLst>
                </a:gridCol>
                <a:gridCol w="1053275">
                  <a:extLst>
                    <a:ext uri="{9D8B030D-6E8A-4147-A177-3AD203B41FA5}">
                      <a16:colId xmlns:a16="http://schemas.microsoft.com/office/drawing/2014/main" xmlns="" val="811304330"/>
                    </a:ext>
                  </a:extLst>
                </a:gridCol>
                <a:gridCol w="492291">
                  <a:extLst>
                    <a:ext uri="{9D8B030D-6E8A-4147-A177-3AD203B41FA5}">
                      <a16:colId xmlns:a16="http://schemas.microsoft.com/office/drawing/2014/main" xmlns="" val="4255008268"/>
                    </a:ext>
                  </a:extLst>
                </a:gridCol>
                <a:gridCol w="610594">
                  <a:extLst>
                    <a:ext uri="{9D8B030D-6E8A-4147-A177-3AD203B41FA5}">
                      <a16:colId xmlns:a16="http://schemas.microsoft.com/office/drawing/2014/main" xmlns="" val="1559211457"/>
                    </a:ext>
                  </a:extLst>
                </a:gridCol>
                <a:gridCol w="915891">
                  <a:extLst>
                    <a:ext uri="{9D8B030D-6E8A-4147-A177-3AD203B41FA5}">
                      <a16:colId xmlns:a16="http://schemas.microsoft.com/office/drawing/2014/main" xmlns="" val="1090395641"/>
                    </a:ext>
                  </a:extLst>
                </a:gridCol>
              </a:tblGrid>
              <a:tr h="72510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54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9522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280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45.2015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Eclairage Public à travers la Commune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600 000,00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             -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600 000,00  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100%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0,00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Réceptionné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626335830"/>
                  </a:ext>
                </a:extLst>
              </a:tr>
              <a:tr h="72510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55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9521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280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49.2015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Renforcement AEP - IGHIL IZOUGAGHENE du village SELIM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5 384 326,00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             -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5 384 326,00  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0,00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Non lancé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515675445"/>
                  </a:ext>
                </a:extLst>
              </a:tr>
              <a:tr h="72510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56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9511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281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50.2015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Réhabilitation de deux (02) pistes village IGHIL IZOUGAGHENE sur 600 ML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2 700 000,00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             -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2 700 000,00  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80℅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0,00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en cours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71791579"/>
                  </a:ext>
                </a:extLst>
              </a:tr>
              <a:tr h="72510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57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9522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280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51.2015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Réalisation Eclairage public à travers la Commune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600 000,00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             -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600 000,00  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0,00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</a:rPr>
                        <a:t> Réceptionné</a:t>
                      </a:r>
                      <a:endParaRPr lang="fr-FR" sz="12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55469539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0175"/>
            <a:ext cx="12192000" cy="1998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7411" name="ZoneTexte 2"/>
          <p:cNvSpPr txBox="1">
            <a:spLocks noChangeArrowheads="1"/>
          </p:cNvSpPr>
          <p:nvPr/>
        </p:nvSpPr>
        <p:spPr bwMode="auto">
          <a:xfrm>
            <a:off x="2262188" y="182563"/>
            <a:ext cx="7667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/>
              <a:t>République Algérienne Démocratique et Populaire</a:t>
            </a:r>
          </a:p>
        </p:txBody>
      </p:sp>
      <p:sp>
        <p:nvSpPr>
          <p:cNvPr id="17412" name="ZoneTexte 3"/>
          <p:cNvSpPr txBox="1">
            <a:spLocks noChangeArrowheads="1"/>
          </p:cNvSpPr>
          <p:nvPr/>
        </p:nvSpPr>
        <p:spPr bwMode="auto">
          <a:xfrm>
            <a:off x="431800" y="749300"/>
            <a:ext cx="27590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/>
              <a:t>Wilaya de Bouira</a:t>
            </a:r>
          </a:p>
          <a:p>
            <a:pPr eaLnBrk="1" hangingPunct="1"/>
            <a:r>
              <a:rPr lang="fr-FR" sz="2400" b="1"/>
              <a:t>Daira de Haizer</a:t>
            </a:r>
          </a:p>
          <a:p>
            <a:pPr eaLnBrk="1" hangingPunct="1"/>
            <a:r>
              <a:rPr lang="fr-FR" sz="2400" b="1"/>
              <a:t>Commune de Haizer</a:t>
            </a: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2862263" y="2286000"/>
            <a:ext cx="73437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>
                <a:solidFill>
                  <a:srgbClr val="C00000"/>
                </a:solidFill>
              </a:rPr>
              <a:t>ETAT DES PROJETS  BUDGET COMMUNAL  - ANNEE  2016</a:t>
            </a:r>
          </a:p>
        </p:txBody>
      </p:sp>
      <p:graphicFrame>
        <p:nvGraphicFramePr>
          <p:cNvPr id="9" name="Tableau 8"/>
          <p:cNvGraphicFramePr>
            <a:graphicFrameLocks noGrp="1"/>
          </p:cNvGraphicFramePr>
          <p:nvPr/>
        </p:nvGraphicFramePr>
        <p:xfrm>
          <a:off x="247650" y="2890838"/>
          <a:ext cx="1170432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509">
                  <a:extLst>
                    <a:ext uri="{9D8B030D-6E8A-4147-A177-3AD203B41FA5}">
                      <a16:colId xmlns:a16="http://schemas.microsoft.com/office/drawing/2014/main" xmlns="" val="1993623990"/>
                    </a:ext>
                  </a:extLst>
                </a:gridCol>
                <a:gridCol w="653143">
                  <a:extLst>
                    <a:ext uri="{9D8B030D-6E8A-4147-A177-3AD203B41FA5}">
                      <a16:colId xmlns:a16="http://schemas.microsoft.com/office/drawing/2014/main" xmlns="" val="2550682662"/>
                    </a:ext>
                  </a:extLst>
                </a:gridCol>
                <a:gridCol w="627017">
                  <a:extLst>
                    <a:ext uri="{9D8B030D-6E8A-4147-A177-3AD203B41FA5}">
                      <a16:colId xmlns:a16="http://schemas.microsoft.com/office/drawing/2014/main" xmlns="" val="4276229444"/>
                    </a:ext>
                  </a:extLst>
                </a:gridCol>
                <a:gridCol w="2756263">
                  <a:extLst>
                    <a:ext uri="{9D8B030D-6E8A-4147-A177-3AD203B41FA5}">
                      <a16:colId xmlns:a16="http://schemas.microsoft.com/office/drawing/2014/main" xmlns="" val="1991737518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xmlns="" val="573162510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xmlns="" val="3364359650"/>
                    </a:ext>
                  </a:extLst>
                </a:gridCol>
                <a:gridCol w="1018903">
                  <a:extLst>
                    <a:ext uri="{9D8B030D-6E8A-4147-A177-3AD203B41FA5}">
                      <a16:colId xmlns:a16="http://schemas.microsoft.com/office/drawing/2014/main" xmlns="" val="964012990"/>
                    </a:ext>
                  </a:extLst>
                </a:gridCol>
                <a:gridCol w="1031965">
                  <a:extLst>
                    <a:ext uri="{9D8B030D-6E8A-4147-A177-3AD203B41FA5}">
                      <a16:colId xmlns:a16="http://schemas.microsoft.com/office/drawing/2014/main" xmlns="" val="3606447062"/>
                    </a:ext>
                  </a:extLst>
                </a:gridCol>
                <a:gridCol w="1045029">
                  <a:extLst>
                    <a:ext uri="{9D8B030D-6E8A-4147-A177-3AD203B41FA5}">
                      <a16:colId xmlns:a16="http://schemas.microsoft.com/office/drawing/2014/main" xmlns="" val="3512123605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xmlns="" val="2668877139"/>
                    </a:ext>
                  </a:extLst>
                </a:gridCol>
                <a:gridCol w="627017">
                  <a:extLst>
                    <a:ext uri="{9D8B030D-6E8A-4147-A177-3AD203B41FA5}">
                      <a16:colId xmlns:a16="http://schemas.microsoft.com/office/drawing/2014/main" xmlns="" val="1000414231"/>
                    </a:ext>
                  </a:extLst>
                </a:gridCol>
                <a:gridCol w="888274">
                  <a:extLst>
                    <a:ext uri="{9D8B030D-6E8A-4147-A177-3AD203B41FA5}">
                      <a16:colId xmlns:a16="http://schemas.microsoft.com/office/drawing/2014/main" xmlns="" val="34442688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Article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</a:t>
                      </a:r>
                      <a:r>
                        <a:rPr lang="fr-FR" sz="1200" baseline="0" dirty="0" smtClean="0"/>
                        <a:t> de projet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INTITULE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MONTANT</a:t>
                      </a:r>
                    </a:p>
                    <a:p>
                      <a:pPr algn="ctr"/>
                      <a:r>
                        <a:rPr lang="fr-FR" sz="1200" dirty="0" smtClean="0"/>
                        <a:t>AP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Montant consommé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Dépense </a:t>
                      </a:r>
                    </a:p>
                    <a:p>
                      <a:pPr algn="ctr"/>
                      <a:r>
                        <a:rPr lang="fr-FR" sz="1200" dirty="0" smtClean="0"/>
                        <a:t>Décembre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Année 2016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Reliquat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Taux</a:t>
                      </a:r>
                    </a:p>
                    <a:p>
                      <a:r>
                        <a:rPr lang="fr-FR" sz="1200" dirty="0" err="1" smtClean="0"/>
                        <a:t>phys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Taux</a:t>
                      </a:r>
                    </a:p>
                    <a:p>
                      <a:r>
                        <a:rPr lang="fr-FR" sz="1200" dirty="0" err="1" smtClean="0"/>
                        <a:t>Financ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err="1" smtClean="0"/>
                        <a:t>Obs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37982242"/>
                  </a:ext>
                </a:extLst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247650" y="3509963"/>
          <a:ext cx="11704321" cy="31828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5297">
                  <a:extLst>
                    <a:ext uri="{9D8B030D-6E8A-4147-A177-3AD203B41FA5}">
                      <a16:colId xmlns:a16="http://schemas.microsoft.com/office/drawing/2014/main" xmlns="" val="352812920"/>
                    </a:ext>
                  </a:extLst>
                </a:gridCol>
                <a:gridCol w="400702">
                  <a:extLst>
                    <a:ext uri="{9D8B030D-6E8A-4147-A177-3AD203B41FA5}">
                      <a16:colId xmlns:a16="http://schemas.microsoft.com/office/drawing/2014/main" xmlns="" val="99466726"/>
                    </a:ext>
                  </a:extLst>
                </a:gridCol>
                <a:gridCol w="290032">
                  <a:extLst>
                    <a:ext uri="{9D8B030D-6E8A-4147-A177-3AD203B41FA5}">
                      <a16:colId xmlns:a16="http://schemas.microsoft.com/office/drawing/2014/main" xmlns="" val="2068673956"/>
                    </a:ext>
                  </a:extLst>
                </a:gridCol>
                <a:gridCol w="534269">
                  <a:extLst>
                    <a:ext uri="{9D8B030D-6E8A-4147-A177-3AD203B41FA5}">
                      <a16:colId xmlns:a16="http://schemas.microsoft.com/office/drawing/2014/main" xmlns="" val="3675537372"/>
                    </a:ext>
                  </a:extLst>
                </a:gridCol>
                <a:gridCol w="2839261">
                  <a:extLst>
                    <a:ext uri="{9D8B030D-6E8A-4147-A177-3AD203B41FA5}">
                      <a16:colId xmlns:a16="http://schemas.microsoft.com/office/drawing/2014/main" xmlns="" val="630701162"/>
                    </a:ext>
                  </a:extLst>
                </a:gridCol>
                <a:gridCol w="1087620">
                  <a:extLst>
                    <a:ext uri="{9D8B030D-6E8A-4147-A177-3AD203B41FA5}">
                      <a16:colId xmlns:a16="http://schemas.microsoft.com/office/drawing/2014/main" xmlns="" val="2612230333"/>
                    </a:ext>
                  </a:extLst>
                </a:gridCol>
                <a:gridCol w="1068539">
                  <a:extLst>
                    <a:ext uri="{9D8B030D-6E8A-4147-A177-3AD203B41FA5}">
                      <a16:colId xmlns:a16="http://schemas.microsoft.com/office/drawing/2014/main" xmlns="" val="1633346265"/>
                    </a:ext>
                  </a:extLst>
                </a:gridCol>
                <a:gridCol w="1053275">
                  <a:extLst>
                    <a:ext uri="{9D8B030D-6E8A-4147-A177-3AD203B41FA5}">
                      <a16:colId xmlns:a16="http://schemas.microsoft.com/office/drawing/2014/main" xmlns="" val="273214962"/>
                    </a:ext>
                  </a:extLst>
                </a:gridCol>
                <a:gridCol w="1053275">
                  <a:extLst>
                    <a:ext uri="{9D8B030D-6E8A-4147-A177-3AD203B41FA5}">
                      <a16:colId xmlns:a16="http://schemas.microsoft.com/office/drawing/2014/main" xmlns="" val="436166184"/>
                    </a:ext>
                  </a:extLst>
                </a:gridCol>
                <a:gridCol w="1053275">
                  <a:extLst>
                    <a:ext uri="{9D8B030D-6E8A-4147-A177-3AD203B41FA5}">
                      <a16:colId xmlns:a16="http://schemas.microsoft.com/office/drawing/2014/main" xmlns="" val="2810319465"/>
                    </a:ext>
                  </a:extLst>
                </a:gridCol>
                <a:gridCol w="492291">
                  <a:extLst>
                    <a:ext uri="{9D8B030D-6E8A-4147-A177-3AD203B41FA5}">
                      <a16:colId xmlns:a16="http://schemas.microsoft.com/office/drawing/2014/main" xmlns="" val="4170615985"/>
                    </a:ext>
                  </a:extLst>
                </a:gridCol>
                <a:gridCol w="610594">
                  <a:extLst>
                    <a:ext uri="{9D8B030D-6E8A-4147-A177-3AD203B41FA5}">
                      <a16:colId xmlns:a16="http://schemas.microsoft.com/office/drawing/2014/main" xmlns="" val="2654395942"/>
                    </a:ext>
                  </a:extLst>
                </a:gridCol>
                <a:gridCol w="915891">
                  <a:extLst>
                    <a:ext uri="{9D8B030D-6E8A-4147-A177-3AD203B41FA5}">
                      <a16:colId xmlns:a16="http://schemas.microsoft.com/office/drawing/2014/main" xmlns="" val="1131735090"/>
                    </a:ext>
                  </a:extLst>
                </a:gridCol>
              </a:tblGrid>
              <a:tr h="83067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58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9500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241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52.2015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</a:rPr>
                        <a:t>Acquisition Bacs à Ordures ménagères  (240L)</a:t>
                      </a:r>
                      <a:endParaRPr lang="fr-FR" sz="12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5 867 767,94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             -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5 850 000,00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17 767,94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    100      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 Réceptionné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052300673"/>
                  </a:ext>
                </a:extLst>
              </a:tr>
              <a:tr h="69084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59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9500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242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53.2015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Acquisition d'un Bus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400 000,00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400 000,00  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0,00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 Réceptionné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315934564"/>
                  </a:ext>
                </a:extLst>
              </a:tr>
              <a:tr h="83067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60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9530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281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55.2015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Réfection étanchéité pour école DRICI YAHIA à    Tighilt N'Seksou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328 557,06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328 557,06  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0,00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 Réceptionné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443759303"/>
                  </a:ext>
                </a:extLst>
              </a:tr>
              <a:tr h="83067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61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9500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241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03.2016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Acquisition équipement de numérissation de l'état Civil antenne administratif TKBOUCHT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197 964,00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             -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197 964,00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197 964,00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0,00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</a:rPr>
                        <a:t> Réceptionné</a:t>
                      </a:r>
                      <a:endParaRPr lang="fr-FR" sz="12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9560569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0175"/>
            <a:ext cx="12192000" cy="1998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8435" name="ZoneTexte 2"/>
          <p:cNvSpPr txBox="1">
            <a:spLocks noChangeArrowheads="1"/>
          </p:cNvSpPr>
          <p:nvPr/>
        </p:nvSpPr>
        <p:spPr bwMode="auto">
          <a:xfrm>
            <a:off x="2262188" y="182563"/>
            <a:ext cx="7667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/>
              <a:t>République Algérienne Démocratique et Populaire</a:t>
            </a:r>
          </a:p>
        </p:txBody>
      </p:sp>
      <p:sp>
        <p:nvSpPr>
          <p:cNvPr id="18436" name="ZoneTexte 3"/>
          <p:cNvSpPr txBox="1">
            <a:spLocks noChangeArrowheads="1"/>
          </p:cNvSpPr>
          <p:nvPr/>
        </p:nvSpPr>
        <p:spPr bwMode="auto">
          <a:xfrm>
            <a:off x="431800" y="749300"/>
            <a:ext cx="27590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/>
              <a:t>Wilaya de Bouira</a:t>
            </a:r>
          </a:p>
          <a:p>
            <a:pPr eaLnBrk="1" hangingPunct="1"/>
            <a:r>
              <a:rPr lang="fr-FR" sz="2400" b="1"/>
              <a:t>Daira de Haizer</a:t>
            </a:r>
          </a:p>
          <a:p>
            <a:pPr eaLnBrk="1" hangingPunct="1"/>
            <a:r>
              <a:rPr lang="fr-FR" sz="2400" b="1"/>
              <a:t>Commune de Haizer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2862263" y="2286000"/>
            <a:ext cx="73437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>
                <a:solidFill>
                  <a:srgbClr val="C00000"/>
                </a:solidFill>
              </a:rPr>
              <a:t>ETAT DES PROJETS  BUDGET COMMUNAL  - ANNEE  2016</a:t>
            </a:r>
          </a:p>
        </p:txBody>
      </p:sp>
      <p:graphicFrame>
        <p:nvGraphicFramePr>
          <p:cNvPr id="9" name="Tableau 8"/>
          <p:cNvGraphicFramePr>
            <a:graphicFrameLocks noGrp="1"/>
          </p:cNvGraphicFramePr>
          <p:nvPr/>
        </p:nvGraphicFramePr>
        <p:xfrm>
          <a:off x="247650" y="2890838"/>
          <a:ext cx="1170432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509">
                  <a:extLst>
                    <a:ext uri="{9D8B030D-6E8A-4147-A177-3AD203B41FA5}">
                      <a16:colId xmlns:a16="http://schemas.microsoft.com/office/drawing/2014/main" xmlns="" val="1993623990"/>
                    </a:ext>
                  </a:extLst>
                </a:gridCol>
                <a:gridCol w="653143">
                  <a:extLst>
                    <a:ext uri="{9D8B030D-6E8A-4147-A177-3AD203B41FA5}">
                      <a16:colId xmlns:a16="http://schemas.microsoft.com/office/drawing/2014/main" xmlns="" val="2550682662"/>
                    </a:ext>
                  </a:extLst>
                </a:gridCol>
                <a:gridCol w="627017">
                  <a:extLst>
                    <a:ext uri="{9D8B030D-6E8A-4147-A177-3AD203B41FA5}">
                      <a16:colId xmlns:a16="http://schemas.microsoft.com/office/drawing/2014/main" xmlns="" val="4276229444"/>
                    </a:ext>
                  </a:extLst>
                </a:gridCol>
                <a:gridCol w="2756263">
                  <a:extLst>
                    <a:ext uri="{9D8B030D-6E8A-4147-A177-3AD203B41FA5}">
                      <a16:colId xmlns:a16="http://schemas.microsoft.com/office/drawing/2014/main" xmlns="" val="1991737518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xmlns="" val="573162510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xmlns="" val="3364359650"/>
                    </a:ext>
                  </a:extLst>
                </a:gridCol>
                <a:gridCol w="1018903">
                  <a:extLst>
                    <a:ext uri="{9D8B030D-6E8A-4147-A177-3AD203B41FA5}">
                      <a16:colId xmlns:a16="http://schemas.microsoft.com/office/drawing/2014/main" xmlns="" val="964012990"/>
                    </a:ext>
                  </a:extLst>
                </a:gridCol>
                <a:gridCol w="1031965">
                  <a:extLst>
                    <a:ext uri="{9D8B030D-6E8A-4147-A177-3AD203B41FA5}">
                      <a16:colId xmlns:a16="http://schemas.microsoft.com/office/drawing/2014/main" xmlns="" val="3606447062"/>
                    </a:ext>
                  </a:extLst>
                </a:gridCol>
                <a:gridCol w="1045029">
                  <a:extLst>
                    <a:ext uri="{9D8B030D-6E8A-4147-A177-3AD203B41FA5}">
                      <a16:colId xmlns:a16="http://schemas.microsoft.com/office/drawing/2014/main" xmlns="" val="3512123605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xmlns="" val="2668877139"/>
                    </a:ext>
                  </a:extLst>
                </a:gridCol>
                <a:gridCol w="627017">
                  <a:extLst>
                    <a:ext uri="{9D8B030D-6E8A-4147-A177-3AD203B41FA5}">
                      <a16:colId xmlns:a16="http://schemas.microsoft.com/office/drawing/2014/main" xmlns="" val="1000414231"/>
                    </a:ext>
                  </a:extLst>
                </a:gridCol>
                <a:gridCol w="888274">
                  <a:extLst>
                    <a:ext uri="{9D8B030D-6E8A-4147-A177-3AD203B41FA5}">
                      <a16:colId xmlns:a16="http://schemas.microsoft.com/office/drawing/2014/main" xmlns="" val="34442688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Article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</a:t>
                      </a:r>
                      <a:r>
                        <a:rPr lang="fr-FR" sz="1200" baseline="0" dirty="0" smtClean="0"/>
                        <a:t> de projet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INTITULE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MONTANT</a:t>
                      </a:r>
                    </a:p>
                    <a:p>
                      <a:pPr algn="ctr"/>
                      <a:r>
                        <a:rPr lang="fr-FR" sz="1200" dirty="0" smtClean="0"/>
                        <a:t>AP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Montant consommé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Dépense </a:t>
                      </a:r>
                    </a:p>
                    <a:p>
                      <a:pPr algn="ctr"/>
                      <a:r>
                        <a:rPr lang="fr-FR" sz="1200" dirty="0" smtClean="0"/>
                        <a:t>Décembre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Année 2016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Reliquat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Taux</a:t>
                      </a:r>
                    </a:p>
                    <a:p>
                      <a:r>
                        <a:rPr lang="fr-FR" sz="1200" dirty="0" err="1" smtClean="0"/>
                        <a:t>phys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Taux</a:t>
                      </a:r>
                    </a:p>
                    <a:p>
                      <a:r>
                        <a:rPr lang="fr-FR" sz="1200" dirty="0" err="1" smtClean="0"/>
                        <a:t>Financ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err="1" smtClean="0"/>
                        <a:t>Obs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37982242"/>
                  </a:ext>
                </a:extLst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247650" y="3513138"/>
          <a:ext cx="11704321" cy="30462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5297">
                  <a:extLst>
                    <a:ext uri="{9D8B030D-6E8A-4147-A177-3AD203B41FA5}">
                      <a16:colId xmlns:a16="http://schemas.microsoft.com/office/drawing/2014/main" xmlns="" val="1366266968"/>
                    </a:ext>
                  </a:extLst>
                </a:gridCol>
                <a:gridCol w="400702">
                  <a:extLst>
                    <a:ext uri="{9D8B030D-6E8A-4147-A177-3AD203B41FA5}">
                      <a16:colId xmlns:a16="http://schemas.microsoft.com/office/drawing/2014/main" xmlns="" val="3750582964"/>
                    </a:ext>
                  </a:extLst>
                </a:gridCol>
                <a:gridCol w="290032">
                  <a:extLst>
                    <a:ext uri="{9D8B030D-6E8A-4147-A177-3AD203B41FA5}">
                      <a16:colId xmlns:a16="http://schemas.microsoft.com/office/drawing/2014/main" xmlns="" val="324552701"/>
                    </a:ext>
                  </a:extLst>
                </a:gridCol>
                <a:gridCol w="534269">
                  <a:extLst>
                    <a:ext uri="{9D8B030D-6E8A-4147-A177-3AD203B41FA5}">
                      <a16:colId xmlns:a16="http://schemas.microsoft.com/office/drawing/2014/main" xmlns="" val="394970136"/>
                    </a:ext>
                  </a:extLst>
                </a:gridCol>
                <a:gridCol w="2839261">
                  <a:extLst>
                    <a:ext uri="{9D8B030D-6E8A-4147-A177-3AD203B41FA5}">
                      <a16:colId xmlns:a16="http://schemas.microsoft.com/office/drawing/2014/main" xmlns="" val="3342585243"/>
                    </a:ext>
                  </a:extLst>
                </a:gridCol>
                <a:gridCol w="1087620">
                  <a:extLst>
                    <a:ext uri="{9D8B030D-6E8A-4147-A177-3AD203B41FA5}">
                      <a16:colId xmlns:a16="http://schemas.microsoft.com/office/drawing/2014/main" xmlns="" val="3815129501"/>
                    </a:ext>
                  </a:extLst>
                </a:gridCol>
                <a:gridCol w="1068539">
                  <a:extLst>
                    <a:ext uri="{9D8B030D-6E8A-4147-A177-3AD203B41FA5}">
                      <a16:colId xmlns:a16="http://schemas.microsoft.com/office/drawing/2014/main" xmlns="" val="2973894930"/>
                    </a:ext>
                  </a:extLst>
                </a:gridCol>
                <a:gridCol w="1053275">
                  <a:extLst>
                    <a:ext uri="{9D8B030D-6E8A-4147-A177-3AD203B41FA5}">
                      <a16:colId xmlns:a16="http://schemas.microsoft.com/office/drawing/2014/main" xmlns="" val="2910331593"/>
                    </a:ext>
                  </a:extLst>
                </a:gridCol>
                <a:gridCol w="1053275">
                  <a:extLst>
                    <a:ext uri="{9D8B030D-6E8A-4147-A177-3AD203B41FA5}">
                      <a16:colId xmlns:a16="http://schemas.microsoft.com/office/drawing/2014/main" xmlns="" val="1614968857"/>
                    </a:ext>
                  </a:extLst>
                </a:gridCol>
                <a:gridCol w="1053275">
                  <a:extLst>
                    <a:ext uri="{9D8B030D-6E8A-4147-A177-3AD203B41FA5}">
                      <a16:colId xmlns:a16="http://schemas.microsoft.com/office/drawing/2014/main" xmlns="" val="4195615687"/>
                    </a:ext>
                  </a:extLst>
                </a:gridCol>
                <a:gridCol w="492291">
                  <a:extLst>
                    <a:ext uri="{9D8B030D-6E8A-4147-A177-3AD203B41FA5}">
                      <a16:colId xmlns:a16="http://schemas.microsoft.com/office/drawing/2014/main" xmlns="" val="3911716204"/>
                    </a:ext>
                  </a:extLst>
                </a:gridCol>
                <a:gridCol w="610594">
                  <a:extLst>
                    <a:ext uri="{9D8B030D-6E8A-4147-A177-3AD203B41FA5}">
                      <a16:colId xmlns:a16="http://schemas.microsoft.com/office/drawing/2014/main" xmlns="" val="1764401603"/>
                    </a:ext>
                  </a:extLst>
                </a:gridCol>
                <a:gridCol w="915891">
                  <a:extLst>
                    <a:ext uri="{9D8B030D-6E8A-4147-A177-3AD203B41FA5}">
                      <a16:colId xmlns:a16="http://schemas.microsoft.com/office/drawing/2014/main" xmlns="" val="945172532"/>
                    </a:ext>
                  </a:extLst>
                </a:gridCol>
              </a:tblGrid>
              <a:tr h="69156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62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9521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280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04.2016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Achèvement réseau AEP-TIFTICINE et TAZEMOURTH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1 329 786,90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1 135 730,70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194 056,20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     85      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Clôturé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952235639"/>
                  </a:ext>
                </a:extLst>
              </a:tr>
              <a:tr h="69156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63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9522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280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05.2016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Réalisation éclairage public au VSA TIKBOUCHT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600 000,00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600 000,00  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0,00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 Réceptionné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223923852"/>
                  </a:ext>
                </a:extLst>
              </a:tr>
              <a:tr h="83154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64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9530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280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06.2016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Achèvement (02) deux classes extansible école KERDJOUDJ HAMDACHE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500 000,00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494 617,50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494 617,50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    5 382,50  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98,92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 Réceptionné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878634640"/>
                  </a:ext>
                </a:extLst>
              </a:tr>
              <a:tr h="83154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65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9531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280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07.2016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Achèvement classe extansible école TERDJEMANE LAKHDAR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500 000,00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480 870,00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480 870,00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  19 130,00  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96,17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</a:rPr>
                        <a:t> Réceptionné</a:t>
                      </a:r>
                      <a:endParaRPr lang="fr-FR" sz="12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415996326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0175"/>
            <a:ext cx="12192000" cy="1998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9459" name="ZoneTexte 2"/>
          <p:cNvSpPr txBox="1">
            <a:spLocks noChangeArrowheads="1"/>
          </p:cNvSpPr>
          <p:nvPr/>
        </p:nvSpPr>
        <p:spPr bwMode="auto">
          <a:xfrm>
            <a:off x="2262188" y="182563"/>
            <a:ext cx="7667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/>
              <a:t>République Algérienne Démocratique et Populaire</a:t>
            </a:r>
          </a:p>
        </p:txBody>
      </p:sp>
      <p:sp>
        <p:nvSpPr>
          <p:cNvPr id="19460" name="ZoneTexte 3"/>
          <p:cNvSpPr txBox="1">
            <a:spLocks noChangeArrowheads="1"/>
          </p:cNvSpPr>
          <p:nvPr/>
        </p:nvSpPr>
        <p:spPr bwMode="auto">
          <a:xfrm>
            <a:off x="431800" y="749300"/>
            <a:ext cx="27590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/>
              <a:t>Wilaya de Bouira</a:t>
            </a:r>
          </a:p>
          <a:p>
            <a:pPr eaLnBrk="1" hangingPunct="1"/>
            <a:r>
              <a:rPr lang="fr-FR" sz="2400" b="1"/>
              <a:t>Daira de Haizer</a:t>
            </a:r>
          </a:p>
          <a:p>
            <a:pPr eaLnBrk="1" hangingPunct="1"/>
            <a:r>
              <a:rPr lang="fr-FR" sz="2400" b="1"/>
              <a:t>Commune de Haizer</a:t>
            </a: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2862263" y="2286000"/>
            <a:ext cx="73437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>
                <a:solidFill>
                  <a:srgbClr val="C00000"/>
                </a:solidFill>
              </a:rPr>
              <a:t>ETAT DES PROJETS  BUDGET COMMUNAL  - ANNEE  2016</a:t>
            </a:r>
          </a:p>
        </p:txBody>
      </p:sp>
      <p:graphicFrame>
        <p:nvGraphicFramePr>
          <p:cNvPr id="9" name="Tableau 8"/>
          <p:cNvGraphicFramePr>
            <a:graphicFrameLocks noGrp="1"/>
          </p:cNvGraphicFramePr>
          <p:nvPr/>
        </p:nvGraphicFramePr>
        <p:xfrm>
          <a:off x="247650" y="2890838"/>
          <a:ext cx="1170432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509">
                  <a:extLst>
                    <a:ext uri="{9D8B030D-6E8A-4147-A177-3AD203B41FA5}">
                      <a16:colId xmlns:a16="http://schemas.microsoft.com/office/drawing/2014/main" xmlns="" val="1993623990"/>
                    </a:ext>
                  </a:extLst>
                </a:gridCol>
                <a:gridCol w="653143">
                  <a:extLst>
                    <a:ext uri="{9D8B030D-6E8A-4147-A177-3AD203B41FA5}">
                      <a16:colId xmlns:a16="http://schemas.microsoft.com/office/drawing/2014/main" xmlns="" val="2550682662"/>
                    </a:ext>
                  </a:extLst>
                </a:gridCol>
                <a:gridCol w="627017">
                  <a:extLst>
                    <a:ext uri="{9D8B030D-6E8A-4147-A177-3AD203B41FA5}">
                      <a16:colId xmlns:a16="http://schemas.microsoft.com/office/drawing/2014/main" xmlns="" val="4276229444"/>
                    </a:ext>
                  </a:extLst>
                </a:gridCol>
                <a:gridCol w="2756263">
                  <a:extLst>
                    <a:ext uri="{9D8B030D-6E8A-4147-A177-3AD203B41FA5}">
                      <a16:colId xmlns:a16="http://schemas.microsoft.com/office/drawing/2014/main" xmlns="" val="1991737518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xmlns="" val="573162510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xmlns="" val="3364359650"/>
                    </a:ext>
                  </a:extLst>
                </a:gridCol>
                <a:gridCol w="1018903">
                  <a:extLst>
                    <a:ext uri="{9D8B030D-6E8A-4147-A177-3AD203B41FA5}">
                      <a16:colId xmlns:a16="http://schemas.microsoft.com/office/drawing/2014/main" xmlns="" val="964012990"/>
                    </a:ext>
                  </a:extLst>
                </a:gridCol>
                <a:gridCol w="1031965">
                  <a:extLst>
                    <a:ext uri="{9D8B030D-6E8A-4147-A177-3AD203B41FA5}">
                      <a16:colId xmlns:a16="http://schemas.microsoft.com/office/drawing/2014/main" xmlns="" val="3606447062"/>
                    </a:ext>
                  </a:extLst>
                </a:gridCol>
                <a:gridCol w="1045029">
                  <a:extLst>
                    <a:ext uri="{9D8B030D-6E8A-4147-A177-3AD203B41FA5}">
                      <a16:colId xmlns:a16="http://schemas.microsoft.com/office/drawing/2014/main" xmlns="" val="3512123605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xmlns="" val="2668877139"/>
                    </a:ext>
                  </a:extLst>
                </a:gridCol>
                <a:gridCol w="627017">
                  <a:extLst>
                    <a:ext uri="{9D8B030D-6E8A-4147-A177-3AD203B41FA5}">
                      <a16:colId xmlns:a16="http://schemas.microsoft.com/office/drawing/2014/main" xmlns="" val="1000414231"/>
                    </a:ext>
                  </a:extLst>
                </a:gridCol>
                <a:gridCol w="888274">
                  <a:extLst>
                    <a:ext uri="{9D8B030D-6E8A-4147-A177-3AD203B41FA5}">
                      <a16:colId xmlns:a16="http://schemas.microsoft.com/office/drawing/2014/main" xmlns="" val="34442688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Article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</a:t>
                      </a:r>
                      <a:r>
                        <a:rPr lang="fr-FR" sz="1200" baseline="0" dirty="0" smtClean="0"/>
                        <a:t> de projet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INTITULE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MONTANT</a:t>
                      </a:r>
                    </a:p>
                    <a:p>
                      <a:pPr algn="ctr"/>
                      <a:r>
                        <a:rPr lang="fr-FR" sz="1200" dirty="0" smtClean="0"/>
                        <a:t>AP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Montant consommé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Dépense </a:t>
                      </a:r>
                    </a:p>
                    <a:p>
                      <a:pPr algn="ctr"/>
                      <a:r>
                        <a:rPr lang="fr-FR" sz="1200" dirty="0" smtClean="0"/>
                        <a:t>Décembre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Année 2016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Reliquat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Taux</a:t>
                      </a:r>
                    </a:p>
                    <a:p>
                      <a:r>
                        <a:rPr lang="fr-FR" sz="1200" dirty="0" err="1" smtClean="0"/>
                        <a:t>phys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Taux</a:t>
                      </a:r>
                    </a:p>
                    <a:p>
                      <a:r>
                        <a:rPr lang="fr-FR" sz="1200" dirty="0" err="1" smtClean="0"/>
                        <a:t>Financ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err="1" smtClean="0"/>
                        <a:t>Obs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37982242"/>
                  </a:ext>
                </a:extLst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247650" y="3492500"/>
          <a:ext cx="11704321" cy="30804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5297">
                  <a:extLst>
                    <a:ext uri="{9D8B030D-6E8A-4147-A177-3AD203B41FA5}">
                      <a16:colId xmlns:a16="http://schemas.microsoft.com/office/drawing/2014/main" xmlns="" val="33582760"/>
                    </a:ext>
                  </a:extLst>
                </a:gridCol>
                <a:gridCol w="400702">
                  <a:extLst>
                    <a:ext uri="{9D8B030D-6E8A-4147-A177-3AD203B41FA5}">
                      <a16:colId xmlns:a16="http://schemas.microsoft.com/office/drawing/2014/main" xmlns="" val="3238292893"/>
                    </a:ext>
                  </a:extLst>
                </a:gridCol>
                <a:gridCol w="290032">
                  <a:extLst>
                    <a:ext uri="{9D8B030D-6E8A-4147-A177-3AD203B41FA5}">
                      <a16:colId xmlns:a16="http://schemas.microsoft.com/office/drawing/2014/main" xmlns="" val="3484542166"/>
                    </a:ext>
                  </a:extLst>
                </a:gridCol>
                <a:gridCol w="534269">
                  <a:extLst>
                    <a:ext uri="{9D8B030D-6E8A-4147-A177-3AD203B41FA5}">
                      <a16:colId xmlns:a16="http://schemas.microsoft.com/office/drawing/2014/main" xmlns="" val="3567861839"/>
                    </a:ext>
                  </a:extLst>
                </a:gridCol>
                <a:gridCol w="2839261">
                  <a:extLst>
                    <a:ext uri="{9D8B030D-6E8A-4147-A177-3AD203B41FA5}">
                      <a16:colId xmlns:a16="http://schemas.microsoft.com/office/drawing/2014/main" xmlns="" val="2158891810"/>
                    </a:ext>
                  </a:extLst>
                </a:gridCol>
                <a:gridCol w="1087620">
                  <a:extLst>
                    <a:ext uri="{9D8B030D-6E8A-4147-A177-3AD203B41FA5}">
                      <a16:colId xmlns:a16="http://schemas.microsoft.com/office/drawing/2014/main" xmlns="" val="2856162017"/>
                    </a:ext>
                  </a:extLst>
                </a:gridCol>
                <a:gridCol w="1068539">
                  <a:extLst>
                    <a:ext uri="{9D8B030D-6E8A-4147-A177-3AD203B41FA5}">
                      <a16:colId xmlns:a16="http://schemas.microsoft.com/office/drawing/2014/main" xmlns="" val="2277033550"/>
                    </a:ext>
                  </a:extLst>
                </a:gridCol>
                <a:gridCol w="1053275">
                  <a:extLst>
                    <a:ext uri="{9D8B030D-6E8A-4147-A177-3AD203B41FA5}">
                      <a16:colId xmlns:a16="http://schemas.microsoft.com/office/drawing/2014/main" xmlns="" val="1763395158"/>
                    </a:ext>
                  </a:extLst>
                </a:gridCol>
                <a:gridCol w="1053275">
                  <a:extLst>
                    <a:ext uri="{9D8B030D-6E8A-4147-A177-3AD203B41FA5}">
                      <a16:colId xmlns:a16="http://schemas.microsoft.com/office/drawing/2014/main" xmlns="" val="921512483"/>
                    </a:ext>
                  </a:extLst>
                </a:gridCol>
                <a:gridCol w="1053275">
                  <a:extLst>
                    <a:ext uri="{9D8B030D-6E8A-4147-A177-3AD203B41FA5}">
                      <a16:colId xmlns:a16="http://schemas.microsoft.com/office/drawing/2014/main" xmlns="" val="3093669318"/>
                    </a:ext>
                  </a:extLst>
                </a:gridCol>
                <a:gridCol w="492291">
                  <a:extLst>
                    <a:ext uri="{9D8B030D-6E8A-4147-A177-3AD203B41FA5}">
                      <a16:colId xmlns:a16="http://schemas.microsoft.com/office/drawing/2014/main" xmlns="" val="2977470402"/>
                    </a:ext>
                  </a:extLst>
                </a:gridCol>
                <a:gridCol w="610594">
                  <a:extLst>
                    <a:ext uri="{9D8B030D-6E8A-4147-A177-3AD203B41FA5}">
                      <a16:colId xmlns:a16="http://schemas.microsoft.com/office/drawing/2014/main" xmlns="" val="4126648324"/>
                    </a:ext>
                  </a:extLst>
                </a:gridCol>
                <a:gridCol w="915891">
                  <a:extLst>
                    <a:ext uri="{9D8B030D-6E8A-4147-A177-3AD203B41FA5}">
                      <a16:colId xmlns:a16="http://schemas.microsoft.com/office/drawing/2014/main" xmlns="" val="543121755"/>
                    </a:ext>
                  </a:extLst>
                </a:gridCol>
              </a:tblGrid>
              <a:tr h="54493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66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9521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280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08.2016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Etude, réalisation et renforcement AEP-Haizer centre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180 000,00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180 000,00  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0,00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 Réceptionné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788462638"/>
                  </a:ext>
                </a:extLst>
              </a:tr>
              <a:tr h="96121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67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9523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280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09.2016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Raccordement en Gaz de ville pour les deuxs salles de classes ecoles KERDJOUDJ HAMDACHE et TERDJEMANE LAKHDAR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160 000,00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160 000,00  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0,00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Réceptionné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851257960"/>
                  </a:ext>
                </a:extLst>
              </a:tr>
              <a:tr h="75685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68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9500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241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10.2016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Acquisition équipement de Bureaux C.N.I, Cartes Grises et Passeport (1er T)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235 036,31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235 036,31  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0,00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Réceptionné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857977873"/>
                  </a:ext>
                </a:extLst>
              </a:tr>
              <a:tr h="81740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69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9500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281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11.2016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Aménagement des locaux Administratif du Siège de la Commune pour CNI, Cartes Grises et Passeport  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292 500,00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292 500,00  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0,00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</a:rPr>
                        <a:t>Réceptionné</a:t>
                      </a:r>
                      <a:endParaRPr lang="fr-FR" sz="12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29412613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0175"/>
            <a:ext cx="12192000" cy="1998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3" name="ZoneTexte 2"/>
          <p:cNvSpPr txBox="1">
            <a:spLocks noChangeArrowheads="1"/>
          </p:cNvSpPr>
          <p:nvPr/>
        </p:nvSpPr>
        <p:spPr bwMode="auto">
          <a:xfrm>
            <a:off x="2262188" y="182563"/>
            <a:ext cx="7667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/>
              <a:t>République Algérienne Démocratique et Populaire</a:t>
            </a:r>
          </a:p>
        </p:txBody>
      </p:sp>
      <p:sp>
        <p:nvSpPr>
          <p:cNvPr id="4" name="ZoneTexte 3"/>
          <p:cNvSpPr txBox="1">
            <a:spLocks noChangeArrowheads="1"/>
          </p:cNvSpPr>
          <p:nvPr/>
        </p:nvSpPr>
        <p:spPr bwMode="auto">
          <a:xfrm>
            <a:off x="431800" y="749300"/>
            <a:ext cx="27590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/>
              <a:t>Wilaya de Bouira</a:t>
            </a:r>
          </a:p>
          <a:p>
            <a:pPr eaLnBrk="1" hangingPunct="1"/>
            <a:r>
              <a:rPr lang="fr-FR" sz="2400" b="1"/>
              <a:t>Daira de Haizer</a:t>
            </a:r>
          </a:p>
          <a:p>
            <a:pPr eaLnBrk="1" hangingPunct="1"/>
            <a:r>
              <a:rPr lang="fr-FR" sz="2400" b="1"/>
              <a:t>Commune de Haizer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2498535" y="3461656"/>
            <a:ext cx="7873372" cy="1938992"/>
          </a:xfrm>
          <a:prstGeom prst="rect">
            <a:avLst/>
          </a:prstGeom>
          <a:noFill/>
        </p:spPr>
        <p:txBody>
          <a:bodyPr>
            <a:prstTxWarp prst="textInflate">
              <a:avLst/>
            </a:prstTxWarp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6000" b="1" dirty="0">
                <a:ln w="28575"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FF0000"/>
                </a:solidFill>
                <a:latin typeface="+mn-lt"/>
              </a:rPr>
              <a:t>BILAN 2012 – 2016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6000" b="1" dirty="0">
                <a:ln w="28575"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FF0000"/>
                </a:solidFill>
                <a:latin typeface="+mn-lt"/>
              </a:rPr>
              <a:t>PROGRAMME 2017</a:t>
            </a:r>
            <a:endParaRPr lang="fr-FR" sz="6000" b="1" dirty="0">
              <a:ln w="28575">
                <a:solidFill>
                  <a:schemeClr val="accent6">
                    <a:lumMod val="75000"/>
                  </a:schemeClr>
                </a:solidFill>
              </a:ln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0175"/>
            <a:ext cx="12192000" cy="1998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20483" name="ZoneTexte 2"/>
          <p:cNvSpPr txBox="1">
            <a:spLocks noChangeArrowheads="1"/>
          </p:cNvSpPr>
          <p:nvPr/>
        </p:nvSpPr>
        <p:spPr bwMode="auto">
          <a:xfrm>
            <a:off x="2262188" y="182563"/>
            <a:ext cx="7667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/>
              <a:t>République Algérienne Démocratique et Populaire</a:t>
            </a:r>
          </a:p>
        </p:txBody>
      </p:sp>
      <p:sp>
        <p:nvSpPr>
          <p:cNvPr id="20484" name="ZoneTexte 3"/>
          <p:cNvSpPr txBox="1">
            <a:spLocks noChangeArrowheads="1"/>
          </p:cNvSpPr>
          <p:nvPr/>
        </p:nvSpPr>
        <p:spPr bwMode="auto">
          <a:xfrm>
            <a:off x="431800" y="749300"/>
            <a:ext cx="27590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/>
              <a:t>Wilaya de Bouira</a:t>
            </a:r>
          </a:p>
          <a:p>
            <a:pPr eaLnBrk="1" hangingPunct="1"/>
            <a:r>
              <a:rPr lang="fr-FR" sz="2400" b="1"/>
              <a:t>Daira de Haizer</a:t>
            </a:r>
          </a:p>
          <a:p>
            <a:pPr eaLnBrk="1" hangingPunct="1"/>
            <a:r>
              <a:rPr lang="fr-FR" sz="2400" b="1"/>
              <a:t>Commune de Haizer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2862263" y="2286000"/>
            <a:ext cx="73437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>
                <a:solidFill>
                  <a:srgbClr val="C00000"/>
                </a:solidFill>
              </a:rPr>
              <a:t>ETAT DES PROJETS  BUDGET COMMUNAL  - ANNEE  2016</a:t>
            </a:r>
          </a:p>
        </p:txBody>
      </p:sp>
      <p:graphicFrame>
        <p:nvGraphicFramePr>
          <p:cNvPr id="9" name="Tableau 8"/>
          <p:cNvGraphicFramePr>
            <a:graphicFrameLocks noGrp="1"/>
          </p:cNvGraphicFramePr>
          <p:nvPr/>
        </p:nvGraphicFramePr>
        <p:xfrm>
          <a:off x="247650" y="2890838"/>
          <a:ext cx="1170432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509">
                  <a:extLst>
                    <a:ext uri="{9D8B030D-6E8A-4147-A177-3AD203B41FA5}">
                      <a16:colId xmlns:a16="http://schemas.microsoft.com/office/drawing/2014/main" xmlns="" val="1993623990"/>
                    </a:ext>
                  </a:extLst>
                </a:gridCol>
                <a:gridCol w="653143">
                  <a:extLst>
                    <a:ext uri="{9D8B030D-6E8A-4147-A177-3AD203B41FA5}">
                      <a16:colId xmlns:a16="http://schemas.microsoft.com/office/drawing/2014/main" xmlns="" val="2550682662"/>
                    </a:ext>
                  </a:extLst>
                </a:gridCol>
                <a:gridCol w="627017">
                  <a:extLst>
                    <a:ext uri="{9D8B030D-6E8A-4147-A177-3AD203B41FA5}">
                      <a16:colId xmlns:a16="http://schemas.microsoft.com/office/drawing/2014/main" xmlns="" val="4276229444"/>
                    </a:ext>
                  </a:extLst>
                </a:gridCol>
                <a:gridCol w="2756263">
                  <a:extLst>
                    <a:ext uri="{9D8B030D-6E8A-4147-A177-3AD203B41FA5}">
                      <a16:colId xmlns:a16="http://schemas.microsoft.com/office/drawing/2014/main" xmlns="" val="1991737518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xmlns="" val="573162510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xmlns="" val="3364359650"/>
                    </a:ext>
                  </a:extLst>
                </a:gridCol>
                <a:gridCol w="1018903">
                  <a:extLst>
                    <a:ext uri="{9D8B030D-6E8A-4147-A177-3AD203B41FA5}">
                      <a16:colId xmlns:a16="http://schemas.microsoft.com/office/drawing/2014/main" xmlns="" val="964012990"/>
                    </a:ext>
                  </a:extLst>
                </a:gridCol>
                <a:gridCol w="1031965">
                  <a:extLst>
                    <a:ext uri="{9D8B030D-6E8A-4147-A177-3AD203B41FA5}">
                      <a16:colId xmlns:a16="http://schemas.microsoft.com/office/drawing/2014/main" xmlns="" val="3606447062"/>
                    </a:ext>
                  </a:extLst>
                </a:gridCol>
                <a:gridCol w="1045029">
                  <a:extLst>
                    <a:ext uri="{9D8B030D-6E8A-4147-A177-3AD203B41FA5}">
                      <a16:colId xmlns:a16="http://schemas.microsoft.com/office/drawing/2014/main" xmlns="" val="3512123605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xmlns="" val="2668877139"/>
                    </a:ext>
                  </a:extLst>
                </a:gridCol>
                <a:gridCol w="627017">
                  <a:extLst>
                    <a:ext uri="{9D8B030D-6E8A-4147-A177-3AD203B41FA5}">
                      <a16:colId xmlns:a16="http://schemas.microsoft.com/office/drawing/2014/main" xmlns="" val="1000414231"/>
                    </a:ext>
                  </a:extLst>
                </a:gridCol>
                <a:gridCol w="888274">
                  <a:extLst>
                    <a:ext uri="{9D8B030D-6E8A-4147-A177-3AD203B41FA5}">
                      <a16:colId xmlns:a16="http://schemas.microsoft.com/office/drawing/2014/main" xmlns="" val="34442688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Article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</a:t>
                      </a:r>
                      <a:r>
                        <a:rPr lang="fr-FR" sz="1200" baseline="0" dirty="0" smtClean="0"/>
                        <a:t> de projet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INTITULE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MONTANT</a:t>
                      </a:r>
                    </a:p>
                    <a:p>
                      <a:pPr algn="ctr"/>
                      <a:r>
                        <a:rPr lang="fr-FR" sz="1200" dirty="0" smtClean="0"/>
                        <a:t>AP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Montant consommé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Dépense </a:t>
                      </a:r>
                    </a:p>
                    <a:p>
                      <a:pPr algn="ctr"/>
                      <a:r>
                        <a:rPr lang="fr-FR" sz="1200" dirty="0" smtClean="0"/>
                        <a:t>Décembre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Année 2016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Reliquat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Taux</a:t>
                      </a:r>
                    </a:p>
                    <a:p>
                      <a:r>
                        <a:rPr lang="fr-FR" sz="1200" dirty="0" err="1" smtClean="0"/>
                        <a:t>phys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Taux</a:t>
                      </a:r>
                    </a:p>
                    <a:p>
                      <a:r>
                        <a:rPr lang="fr-FR" sz="1200" dirty="0" err="1" smtClean="0"/>
                        <a:t>Financ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err="1" smtClean="0"/>
                        <a:t>Obs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37982242"/>
                  </a:ext>
                </a:extLst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247650" y="3492500"/>
          <a:ext cx="11704321" cy="30539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5297">
                  <a:extLst>
                    <a:ext uri="{9D8B030D-6E8A-4147-A177-3AD203B41FA5}">
                      <a16:colId xmlns:a16="http://schemas.microsoft.com/office/drawing/2014/main" xmlns="" val="1543321345"/>
                    </a:ext>
                  </a:extLst>
                </a:gridCol>
                <a:gridCol w="400702">
                  <a:extLst>
                    <a:ext uri="{9D8B030D-6E8A-4147-A177-3AD203B41FA5}">
                      <a16:colId xmlns:a16="http://schemas.microsoft.com/office/drawing/2014/main" xmlns="" val="3610613889"/>
                    </a:ext>
                  </a:extLst>
                </a:gridCol>
                <a:gridCol w="290032">
                  <a:extLst>
                    <a:ext uri="{9D8B030D-6E8A-4147-A177-3AD203B41FA5}">
                      <a16:colId xmlns:a16="http://schemas.microsoft.com/office/drawing/2014/main" xmlns="" val="660025502"/>
                    </a:ext>
                  </a:extLst>
                </a:gridCol>
                <a:gridCol w="534269">
                  <a:extLst>
                    <a:ext uri="{9D8B030D-6E8A-4147-A177-3AD203B41FA5}">
                      <a16:colId xmlns:a16="http://schemas.microsoft.com/office/drawing/2014/main" xmlns="" val="2624024158"/>
                    </a:ext>
                  </a:extLst>
                </a:gridCol>
                <a:gridCol w="2839261">
                  <a:extLst>
                    <a:ext uri="{9D8B030D-6E8A-4147-A177-3AD203B41FA5}">
                      <a16:colId xmlns:a16="http://schemas.microsoft.com/office/drawing/2014/main" xmlns="" val="4256579191"/>
                    </a:ext>
                  </a:extLst>
                </a:gridCol>
                <a:gridCol w="1087620">
                  <a:extLst>
                    <a:ext uri="{9D8B030D-6E8A-4147-A177-3AD203B41FA5}">
                      <a16:colId xmlns:a16="http://schemas.microsoft.com/office/drawing/2014/main" xmlns="" val="4025213334"/>
                    </a:ext>
                  </a:extLst>
                </a:gridCol>
                <a:gridCol w="1068539">
                  <a:extLst>
                    <a:ext uri="{9D8B030D-6E8A-4147-A177-3AD203B41FA5}">
                      <a16:colId xmlns:a16="http://schemas.microsoft.com/office/drawing/2014/main" xmlns="" val="3464089791"/>
                    </a:ext>
                  </a:extLst>
                </a:gridCol>
                <a:gridCol w="1053275">
                  <a:extLst>
                    <a:ext uri="{9D8B030D-6E8A-4147-A177-3AD203B41FA5}">
                      <a16:colId xmlns:a16="http://schemas.microsoft.com/office/drawing/2014/main" xmlns="" val="4116071677"/>
                    </a:ext>
                  </a:extLst>
                </a:gridCol>
                <a:gridCol w="1053275">
                  <a:extLst>
                    <a:ext uri="{9D8B030D-6E8A-4147-A177-3AD203B41FA5}">
                      <a16:colId xmlns:a16="http://schemas.microsoft.com/office/drawing/2014/main" xmlns="" val="1678915652"/>
                    </a:ext>
                  </a:extLst>
                </a:gridCol>
                <a:gridCol w="1053275">
                  <a:extLst>
                    <a:ext uri="{9D8B030D-6E8A-4147-A177-3AD203B41FA5}">
                      <a16:colId xmlns:a16="http://schemas.microsoft.com/office/drawing/2014/main" xmlns="" val="760563601"/>
                    </a:ext>
                  </a:extLst>
                </a:gridCol>
                <a:gridCol w="492291">
                  <a:extLst>
                    <a:ext uri="{9D8B030D-6E8A-4147-A177-3AD203B41FA5}">
                      <a16:colId xmlns:a16="http://schemas.microsoft.com/office/drawing/2014/main" xmlns="" val="290548029"/>
                    </a:ext>
                  </a:extLst>
                </a:gridCol>
                <a:gridCol w="610594">
                  <a:extLst>
                    <a:ext uri="{9D8B030D-6E8A-4147-A177-3AD203B41FA5}">
                      <a16:colId xmlns:a16="http://schemas.microsoft.com/office/drawing/2014/main" xmlns="" val="3634070567"/>
                    </a:ext>
                  </a:extLst>
                </a:gridCol>
                <a:gridCol w="915891">
                  <a:extLst>
                    <a:ext uri="{9D8B030D-6E8A-4147-A177-3AD203B41FA5}">
                      <a16:colId xmlns:a16="http://schemas.microsoft.com/office/drawing/2014/main" xmlns="" val="2277243706"/>
                    </a:ext>
                  </a:extLst>
                </a:gridCol>
              </a:tblGrid>
              <a:tr h="87379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70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9549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280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12.2016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Dallage de la cour et réalistion d'un Mûr de clôture pour la stèle AIN ALLOUANE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1 000 000,00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999 969,75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999 969,75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        30,25  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100,00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Réceptionné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622819408"/>
                  </a:ext>
                </a:extLst>
              </a:tr>
              <a:tr h="72670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71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9511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280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13.2016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Réalisation Fossé bétonnée à TIFTICINE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812 989,58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811 161,00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811 161,00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    1 828,58  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99,78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Réceptionné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4070182776"/>
                  </a:ext>
                </a:extLst>
              </a:tr>
              <a:tr h="72670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72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9549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281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14.2016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Aménagement Cimetière Chauhadas village SELIM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75 000,00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  75 000,00  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0,00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Non lancé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913343511"/>
                  </a:ext>
                </a:extLst>
              </a:tr>
              <a:tr h="72670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73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9511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280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25.2016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Réalisation fossés bétonné localité Laach Oufalkou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800 000,00       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795 600,00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4 400,00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100%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     99      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</a:rPr>
                        <a:t>Clôturé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34900737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0175"/>
            <a:ext cx="12192000" cy="1998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21507" name="ZoneTexte 2"/>
          <p:cNvSpPr txBox="1">
            <a:spLocks noChangeArrowheads="1"/>
          </p:cNvSpPr>
          <p:nvPr/>
        </p:nvSpPr>
        <p:spPr bwMode="auto">
          <a:xfrm>
            <a:off x="2262188" y="182563"/>
            <a:ext cx="7667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/>
              <a:t>République Algérienne Démocratique et Populaire</a:t>
            </a:r>
          </a:p>
        </p:txBody>
      </p:sp>
      <p:sp>
        <p:nvSpPr>
          <p:cNvPr id="21508" name="ZoneTexte 3"/>
          <p:cNvSpPr txBox="1">
            <a:spLocks noChangeArrowheads="1"/>
          </p:cNvSpPr>
          <p:nvPr/>
        </p:nvSpPr>
        <p:spPr bwMode="auto">
          <a:xfrm>
            <a:off x="431800" y="749300"/>
            <a:ext cx="27590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/>
              <a:t>Wilaya de Bouira</a:t>
            </a:r>
          </a:p>
          <a:p>
            <a:pPr eaLnBrk="1" hangingPunct="1"/>
            <a:r>
              <a:rPr lang="fr-FR" sz="2400" b="1"/>
              <a:t>Daira de Haizer</a:t>
            </a:r>
          </a:p>
          <a:p>
            <a:pPr eaLnBrk="1" hangingPunct="1"/>
            <a:r>
              <a:rPr lang="fr-FR" sz="2400" b="1"/>
              <a:t>Commune de Haizer</a:t>
            </a: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2862263" y="2286000"/>
            <a:ext cx="73437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>
                <a:solidFill>
                  <a:srgbClr val="C00000"/>
                </a:solidFill>
              </a:rPr>
              <a:t>ETAT DES PROJETS  BUDGET COMMUNAL  - ANNEE  2016</a:t>
            </a:r>
          </a:p>
        </p:txBody>
      </p:sp>
      <p:graphicFrame>
        <p:nvGraphicFramePr>
          <p:cNvPr id="9" name="Tableau 8"/>
          <p:cNvGraphicFramePr>
            <a:graphicFrameLocks noGrp="1"/>
          </p:cNvGraphicFramePr>
          <p:nvPr/>
        </p:nvGraphicFramePr>
        <p:xfrm>
          <a:off x="247650" y="2890838"/>
          <a:ext cx="1170432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509">
                  <a:extLst>
                    <a:ext uri="{9D8B030D-6E8A-4147-A177-3AD203B41FA5}">
                      <a16:colId xmlns:a16="http://schemas.microsoft.com/office/drawing/2014/main" xmlns="" val="1993623990"/>
                    </a:ext>
                  </a:extLst>
                </a:gridCol>
                <a:gridCol w="653143">
                  <a:extLst>
                    <a:ext uri="{9D8B030D-6E8A-4147-A177-3AD203B41FA5}">
                      <a16:colId xmlns:a16="http://schemas.microsoft.com/office/drawing/2014/main" xmlns="" val="2550682662"/>
                    </a:ext>
                  </a:extLst>
                </a:gridCol>
                <a:gridCol w="627017">
                  <a:extLst>
                    <a:ext uri="{9D8B030D-6E8A-4147-A177-3AD203B41FA5}">
                      <a16:colId xmlns:a16="http://schemas.microsoft.com/office/drawing/2014/main" xmlns="" val="4276229444"/>
                    </a:ext>
                  </a:extLst>
                </a:gridCol>
                <a:gridCol w="2756263">
                  <a:extLst>
                    <a:ext uri="{9D8B030D-6E8A-4147-A177-3AD203B41FA5}">
                      <a16:colId xmlns:a16="http://schemas.microsoft.com/office/drawing/2014/main" xmlns="" val="1991737518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xmlns="" val="573162510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xmlns="" val="3364359650"/>
                    </a:ext>
                  </a:extLst>
                </a:gridCol>
                <a:gridCol w="1018903">
                  <a:extLst>
                    <a:ext uri="{9D8B030D-6E8A-4147-A177-3AD203B41FA5}">
                      <a16:colId xmlns:a16="http://schemas.microsoft.com/office/drawing/2014/main" xmlns="" val="964012990"/>
                    </a:ext>
                  </a:extLst>
                </a:gridCol>
                <a:gridCol w="1031965">
                  <a:extLst>
                    <a:ext uri="{9D8B030D-6E8A-4147-A177-3AD203B41FA5}">
                      <a16:colId xmlns:a16="http://schemas.microsoft.com/office/drawing/2014/main" xmlns="" val="3606447062"/>
                    </a:ext>
                  </a:extLst>
                </a:gridCol>
                <a:gridCol w="1045029">
                  <a:extLst>
                    <a:ext uri="{9D8B030D-6E8A-4147-A177-3AD203B41FA5}">
                      <a16:colId xmlns:a16="http://schemas.microsoft.com/office/drawing/2014/main" xmlns="" val="3512123605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xmlns="" val="2668877139"/>
                    </a:ext>
                  </a:extLst>
                </a:gridCol>
                <a:gridCol w="627017">
                  <a:extLst>
                    <a:ext uri="{9D8B030D-6E8A-4147-A177-3AD203B41FA5}">
                      <a16:colId xmlns:a16="http://schemas.microsoft.com/office/drawing/2014/main" xmlns="" val="1000414231"/>
                    </a:ext>
                  </a:extLst>
                </a:gridCol>
                <a:gridCol w="888274">
                  <a:extLst>
                    <a:ext uri="{9D8B030D-6E8A-4147-A177-3AD203B41FA5}">
                      <a16:colId xmlns:a16="http://schemas.microsoft.com/office/drawing/2014/main" xmlns="" val="34442688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Article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</a:t>
                      </a:r>
                      <a:r>
                        <a:rPr lang="fr-FR" sz="1200" baseline="0" dirty="0" smtClean="0"/>
                        <a:t> de projet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INTITULE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MONTANT</a:t>
                      </a:r>
                    </a:p>
                    <a:p>
                      <a:pPr algn="ctr"/>
                      <a:r>
                        <a:rPr lang="fr-FR" sz="1200" dirty="0" smtClean="0"/>
                        <a:t>AP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Montant consommé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Dépense </a:t>
                      </a:r>
                    </a:p>
                    <a:p>
                      <a:pPr algn="ctr"/>
                      <a:r>
                        <a:rPr lang="fr-FR" sz="1200" dirty="0" smtClean="0"/>
                        <a:t>Décembre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Année 2016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Reliquat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Taux</a:t>
                      </a:r>
                    </a:p>
                    <a:p>
                      <a:r>
                        <a:rPr lang="fr-FR" sz="1200" dirty="0" err="1" smtClean="0"/>
                        <a:t>phys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Taux</a:t>
                      </a:r>
                    </a:p>
                    <a:p>
                      <a:r>
                        <a:rPr lang="fr-FR" sz="1200" dirty="0" err="1" smtClean="0"/>
                        <a:t>Financ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err="1" smtClean="0"/>
                        <a:t>Obs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37982242"/>
                  </a:ext>
                </a:extLst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247650" y="3509963"/>
          <a:ext cx="11704321" cy="3116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5297">
                  <a:extLst>
                    <a:ext uri="{9D8B030D-6E8A-4147-A177-3AD203B41FA5}">
                      <a16:colId xmlns:a16="http://schemas.microsoft.com/office/drawing/2014/main" xmlns="" val="3993367277"/>
                    </a:ext>
                  </a:extLst>
                </a:gridCol>
                <a:gridCol w="400702">
                  <a:extLst>
                    <a:ext uri="{9D8B030D-6E8A-4147-A177-3AD203B41FA5}">
                      <a16:colId xmlns:a16="http://schemas.microsoft.com/office/drawing/2014/main" xmlns="" val="1228410838"/>
                    </a:ext>
                  </a:extLst>
                </a:gridCol>
                <a:gridCol w="290032">
                  <a:extLst>
                    <a:ext uri="{9D8B030D-6E8A-4147-A177-3AD203B41FA5}">
                      <a16:colId xmlns:a16="http://schemas.microsoft.com/office/drawing/2014/main" xmlns="" val="108573561"/>
                    </a:ext>
                  </a:extLst>
                </a:gridCol>
                <a:gridCol w="534269">
                  <a:extLst>
                    <a:ext uri="{9D8B030D-6E8A-4147-A177-3AD203B41FA5}">
                      <a16:colId xmlns:a16="http://schemas.microsoft.com/office/drawing/2014/main" xmlns="" val="2694774913"/>
                    </a:ext>
                  </a:extLst>
                </a:gridCol>
                <a:gridCol w="2839261">
                  <a:extLst>
                    <a:ext uri="{9D8B030D-6E8A-4147-A177-3AD203B41FA5}">
                      <a16:colId xmlns:a16="http://schemas.microsoft.com/office/drawing/2014/main" xmlns="" val="3288821199"/>
                    </a:ext>
                  </a:extLst>
                </a:gridCol>
                <a:gridCol w="1087620">
                  <a:extLst>
                    <a:ext uri="{9D8B030D-6E8A-4147-A177-3AD203B41FA5}">
                      <a16:colId xmlns:a16="http://schemas.microsoft.com/office/drawing/2014/main" xmlns="" val="1650332777"/>
                    </a:ext>
                  </a:extLst>
                </a:gridCol>
                <a:gridCol w="1068539">
                  <a:extLst>
                    <a:ext uri="{9D8B030D-6E8A-4147-A177-3AD203B41FA5}">
                      <a16:colId xmlns:a16="http://schemas.microsoft.com/office/drawing/2014/main" xmlns="" val="562078875"/>
                    </a:ext>
                  </a:extLst>
                </a:gridCol>
                <a:gridCol w="1053275">
                  <a:extLst>
                    <a:ext uri="{9D8B030D-6E8A-4147-A177-3AD203B41FA5}">
                      <a16:colId xmlns:a16="http://schemas.microsoft.com/office/drawing/2014/main" xmlns="" val="4281695652"/>
                    </a:ext>
                  </a:extLst>
                </a:gridCol>
                <a:gridCol w="1053275">
                  <a:extLst>
                    <a:ext uri="{9D8B030D-6E8A-4147-A177-3AD203B41FA5}">
                      <a16:colId xmlns:a16="http://schemas.microsoft.com/office/drawing/2014/main" xmlns="" val="3793508077"/>
                    </a:ext>
                  </a:extLst>
                </a:gridCol>
                <a:gridCol w="1053275">
                  <a:extLst>
                    <a:ext uri="{9D8B030D-6E8A-4147-A177-3AD203B41FA5}">
                      <a16:colId xmlns:a16="http://schemas.microsoft.com/office/drawing/2014/main" xmlns="" val="3194787148"/>
                    </a:ext>
                  </a:extLst>
                </a:gridCol>
                <a:gridCol w="492291">
                  <a:extLst>
                    <a:ext uri="{9D8B030D-6E8A-4147-A177-3AD203B41FA5}">
                      <a16:colId xmlns:a16="http://schemas.microsoft.com/office/drawing/2014/main" xmlns="" val="4122621655"/>
                    </a:ext>
                  </a:extLst>
                </a:gridCol>
                <a:gridCol w="610594">
                  <a:extLst>
                    <a:ext uri="{9D8B030D-6E8A-4147-A177-3AD203B41FA5}">
                      <a16:colId xmlns:a16="http://schemas.microsoft.com/office/drawing/2014/main" xmlns="" val="2872779384"/>
                    </a:ext>
                  </a:extLst>
                </a:gridCol>
                <a:gridCol w="915891">
                  <a:extLst>
                    <a:ext uri="{9D8B030D-6E8A-4147-A177-3AD203B41FA5}">
                      <a16:colId xmlns:a16="http://schemas.microsoft.com/office/drawing/2014/main" xmlns="" val="3984667614"/>
                    </a:ext>
                  </a:extLst>
                </a:gridCol>
              </a:tblGrid>
              <a:tr h="59087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74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9523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280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26.2016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</a:rPr>
                        <a:t>Raccordement en gaz naturel école Touat Hamouche</a:t>
                      </a:r>
                      <a:endParaRPr lang="fr-FR" sz="12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180 000,00       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180 000,00  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0,00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Réceptionné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843984924"/>
                  </a:ext>
                </a:extLst>
              </a:tr>
              <a:tr h="104794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75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9523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280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27.2016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Raccordement en Gaz de ville pour les deuxs salles de classes ecoles KERDJOUDJ HAMDACHE et TERDJEMANE LAKHDAR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150 000,00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150 000,00  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0,00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Réceptionné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38929043"/>
                  </a:ext>
                </a:extLst>
              </a:tr>
              <a:tr h="767309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76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9522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280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28.2016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Réalisation et recfection éclairage public y compris le 5èm fils Ighil Iguelzene Tikboucht et ighil Maamer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1 000 000,00       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1 000 000,00  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80%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0,00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En cours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522696450"/>
                  </a:ext>
                </a:extLst>
              </a:tr>
              <a:tr h="71047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77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9523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280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29.2016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Raccordement en Gaz naturel d'une structure Communale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200 000,00       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200 000,00  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0,00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</a:rPr>
                        <a:t>Réceptionné</a:t>
                      </a:r>
                      <a:endParaRPr lang="fr-FR" sz="12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91371496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0175"/>
            <a:ext cx="12192000" cy="1998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22531" name="ZoneTexte 2"/>
          <p:cNvSpPr txBox="1">
            <a:spLocks noChangeArrowheads="1"/>
          </p:cNvSpPr>
          <p:nvPr/>
        </p:nvSpPr>
        <p:spPr bwMode="auto">
          <a:xfrm>
            <a:off x="2262188" y="182563"/>
            <a:ext cx="7667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/>
              <a:t>République Algérienne Démocratique et Populaire</a:t>
            </a:r>
          </a:p>
        </p:txBody>
      </p:sp>
      <p:sp>
        <p:nvSpPr>
          <p:cNvPr id="22532" name="ZoneTexte 3"/>
          <p:cNvSpPr txBox="1">
            <a:spLocks noChangeArrowheads="1"/>
          </p:cNvSpPr>
          <p:nvPr/>
        </p:nvSpPr>
        <p:spPr bwMode="auto">
          <a:xfrm>
            <a:off x="431800" y="749300"/>
            <a:ext cx="27590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/>
              <a:t>Wilaya de Bouira</a:t>
            </a:r>
          </a:p>
          <a:p>
            <a:pPr eaLnBrk="1" hangingPunct="1"/>
            <a:r>
              <a:rPr lang="fr-FR" sz="2400" b="1"/>
              <a:t>Daira de Haizer</a:t>
            </a:r>
          </a:p>
          <a:p>
            <a:pPr eaLnBrk="1" hangingPunct="1"/>
            <a:r>
              <a:rPr lang="fr-FR" sz="2400" b="1"/>
              <a:t>Commune de Haizer</a:t>
            </a: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2862263" y="2286000"/>
            <a:ext cx="73437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>
                <a:solidFill>
                  <a:srgbClr val="C00000"/>
                </a:solidFill>
              </a:rPr>
              <a:t>ETAT DES PROJETS  BUDGET COMMUNAL  - ANNEE  2016</a:t>
            </a:r>
          </a:p>
        </p:txBody>
      </p:sp>
      <p:graphicFrame>
        <p:nvGraphicFramePr>
          <p:cNvPr id="9" name="Tableau 8"/>
          <p:cNvGraphicFramePr>
            <a:graphicFrameLocks noGrp="1"/>
          </p:cNvGraphicFramePr>
          <p:nvPr/>
        </p:nvGraphicFramePr>
        <p:xfrm>
          <a:off x="247650" y="2890838"/>
          <a:ext cx="1170432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509">
                  <a:extLst>
                    <a:ext uri="{9D8B030D-6E8A-4147-A177-3AD203B41FA5}">
                      <a16:colId xmlns:a16="http://schemas.microsoft.com/office/drawing/2014/main" xmlns="" val="1993623990"/>
                    </a:ext>
                  </a:extLst>
                </a:gridCol>
                <a:gridCol w="653143">
                  <a:extLst>
                    <a:ext uri="{9D8B030D-6E8A-4147-A177-3AD203B41FA5}">
                      <a16:colId xmlns:a16="http://schemas.microsoft.com/office/drawing/2014/main" xmlns="" val="2550682662"/>
                    </a:ext>
                  </a:extLst>
                </a:gridCol>
                <a:gridCol w="627017">
                  <a:extLst>
                    <a:ext uri="{9D8B030D-6E8A-4147-A177-3AD203B41FA5}">
                      <a16:colId xmlns:a16="http://schemas.microsoft.com/office/drawing/2014/main" xmlns="" val="4276229444"/>
                    </a:ext>
                  </a:extLst>
                </a:gridCol>
                <a:gridCol w="2756263">
                  <a:extLst>
                    <a:ext uri="{9D8B030D-6E8A-4147-A177-3AD203B41FA5}">
                      <a16:colId xmlns:a16="http://schemas.microsoft.com/office/drawing/2014/main" xmlns="" val="1991737518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xmlns="" val="573162510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xmlns="" val="3364359650"/>
                    </a:ext>
                  </a:extLst>
                </a:gridCol>
                <a:gridCol w="1018903">
                  <a:extLst>
                    <a:ext uri="{9D8B030D-6E8A-4147-A177-3AD203B41FA5}">
                      <a16:colId xmlns:a16="http://schemas.microsoft.com/office/drawing/2014/main" xmlns="" val="964012990"/>
                    </a:ext>
                  </a:extLst>
                </a:gridCol>
                <a:gridCol w="1031965">
                  <a:extLst>
                    <a:ext uri="{9D8B030D-6E8A-4147-A177-3AD203B41FA5}">
                      <a16:colId xmlns:a16="http://schemas.microsoft.com/office/drawing/2014/main" xmlns="" val="3606447062"/>
                    </a:ext>
                  </a:extLst>
                </a:gridCol>
                <a:gridCol w="1045029">
                  <a:extLst>
                    <a:ext uri="{9D8B030D-6E8A-4147-A177-3AD203B41FA5}">
                      <a16:colId xmlns:a16="http://schemas.microsoft.com/office/drawing/2014/main" xmlns="" val="3512123605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xmlns="" val="2668877139"/>
                    </a:ext>
                  </a:extLst>
                </a:gridCol>
                <a:gridCol w="627017">
                  <a:extLst>
                    <a:ext uri="{9D8B030D-6E8A-4147-A177-3AD203B41FA5}">
                      <a16:colId xmlns:a16="http://schemas.microsoft.com/office/drawing/2014/main" xmlns="" val="1000414231"/>
                    </a:ext>
                  </a:extLst>
                </a:gridCol>
                <a:gridCol w="888274">
                  <a:extLst>
                    <a:ext uri="{9D8B030D-6E8A-4147-A177-3AD203B41FA5}">
                      <a16:colId xmlns:a16="http://schemas.microsoft.com/office/drawing/2014/main" xmlns="" val="34442688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Article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</a:t>
                      </a:r>
                      <a:r>
                        <a:rPr lang="fr-FR" sz="1200" baseline="0" dirty="0" smtClean="0"/>
                        <a:t> de projet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INTITULE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MONTANT</a:t>
                      </a:r>
                    </a:p>
                    <a:p>
                      <a:pPr algn="ctr"/>
                      <a:r>
                        <a:rPr lang="fr-FR" sz="1200" dirty="0" smtClean="0"/>
                        <a:t>AP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Montant consommé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Dépense </a:t>
                      </a:r>
                    </a:p>
                    <a:p>
                      <a:pPr algn="ctr"/>
                      <a:r>
                        <a:rPr lang="fr-FR" sz="1200" dirty="0" smtClean="0"/>
                        <a:t>Décembre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Année 2016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Reliquat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Taux</a:t>
                      </a:r>
                    </a:p>
                    <a:p>
                      <a:r>
                        <a:rPr lang="fr-FR" sz="1200" dirty="0" err="1" smtClean="0"/>
                        <a:t>phys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Taux</a:t>
                      </a:r>
                    </a:p>
                    <a:p>
                      <a:r>
                        <a:rPr lang="fr-FR" sz="1200" dirty="0" err="1" smtClean="0"/>
                        <a:t>Financ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err="1" smtClean="0"/>
                        <a:t>Obs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37982242"/>
                  </a:ext>
                </a:extLst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247650" y="3468688"/>
          <a:ext cx="11704321" cy="30243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5297">
                  <a:extLst>
                    <a:ext uri="{9D8B030D-6E8A-4147-A177-3AD203B41FA5}">
                      <a16:colId xmlns:a16="http://schemas.microsoft.com/office/drawing/2014/main" xmlns="" val="1591045030"/>
                    </a:ext>
                  </a:extLst>
                </a:gridCol>
                <a:gridCol w="400702">
                  <a:extLst>
                    <a:ext uri="{9D8B030D-6E8A-4147-A177-3AD203B41FA5}">
                      <a16:colId xmlns:a16="http://schemas.microsoft.com/office/drawing/2014/main" xmlns="" val="3733729836"/>
                    </a:ext>
                  </a:extLst>
                </a:gridCol>
                <a:gridCol w="290032">
                  <a:extLst>
                    <a:ext uri="{9D8B030D-6E8A-4147-A177-3AD203B41FA5}">
                      <a16:colId xmlns:a16="http://schemas.microsoft.com/office/drawing/2014/main" xmlns="" val="4201233717"/>
                    </a:ext>
                  </a:extLst>
                </a:gridCol>
                <a:gridCol w="534269">
                  <a:extLst>
                    <a:ext uri="{9D8B030D-6E8A-4147-A177-3AD203B41FA5}">
                      <a16:colId xmlns:a16="http://schemas.microsoft.com/office/drawing/2014/main" xmlns="" val="1663085763"/>
                    </a:ext>
                  </a:extLst>
                </a:gridCol>
                <a:gridCol w="2839261">
                  <a:extLst>
                    <a:ext uri="{9D8B030D-6E8A-4147-A177-3AD203B41FA5}">
                      <a16:colId xmlns:a16="http://schemas.microsoft.com/office/drawing/2014/main" xmlns="" val="1874688344"/>
                    </a:ext>
                  </a:extLst>
                </a:gridCol>
                <a:gridCol w="1087620">
                  <a:extLst>
                    <a:ext uri="{9D8B030D-6E8A-4147-A177-3AD203B41FA5}">
                      <a16:colId xmlns:a16="http://schemas.microsoft.com/office/drawing/2014/main" xmlns="" val="1012167829"/>
                    </a:ext>
                  </a:extLst>
                </a:gridCol>
                <a:gridCol w="1068539">
                  <a:extLst>
                    <a:ext uri="{9D8B030D-6E8A-4147-A177-3AD203B41FA5}">
                      <a16:colId xmlns:a16="http://schemas.microsoft.com/office/drawing/2014/main" xmlns="" val="3261657465"/>
                    </a:ext>
                  </a:extLst>
                </a:gridCol>
                <a:gridCol w="1053275">
                  <a:extLst>
                    <a:ext uri="{9D8B030D-6E8A-4147-A177-3AD203B41FA5}">
                      <a16:colId xmlns:a16="http://schemas.microsoft.com/office/drawing/2014/main" xmlns="" val="2879650349"/>
                    </a:ext>
                  </a:extLst>
                </a:gridCol>
                <a:gridCol w="1053275">
                  <a:extLst>
                    <a:ext uri="{9D8B030D-6E8A-4147-A177-3AD203B41FA5}">
                      <a16:colId xmlns:a16="http://schemas.microsoft.com/office/drawing/2014/main" xmlns="" val="3161406100"/>
                    </a:ext>
                  </a:extLst>
                </a:gridCol>
                <a:gridCol w="1053275">
                  <a:extLst>
                    <a:ext uri="{9D8B030D-6E8A-4147-A177-3AD203B41FA5}">
                      <a16:colId xmlns:a16="http://schemas.microsoft.com/office/drawing/2014/main" xmlns="" val="1326446818"/>
                    </a:ext>
                  </a:extLst>
                </a:gridCol>
                <a:gridCol w="492291">
                  <a:extLst>
                    <a:ext uri="{9D8B030D-6E8A-4147-A177-3AD203B41FA5}">
                      <a16:colId xmlns:a16="http://schemas.microsoft.com/office/drawing/2014/main" xmlns="" val="2214070512"/>
                    </a:ext>
                  </a:extLst>
                </a:gridCol>
                <a:gridCol w="610594">
                  <a:extLst>
                    <a:ext uri="{9D8B030D-6E8A-4147-A177-3AD203B41FA5}">
                      <a16:colId xmlns:a16="http://schemas.microsoft.com/office/drawing/2014/main" xmlns="" val="1232542513"/>
                    </a:ext>
                  </a:extLst>
                </a:gridCol>
                <a:gridCol w="915891">
                  <a:extLst>
                    <a:ext uri="{9D8B030D-6E8A-4147-A177-3AD203B41FA5}">
                      <a16:colId xmlns:a16="http://schemas.microsoft.com/office/drawing/2014/main" xmlns="" val="1379700531"/>
                    </a:ext>
                  </a:extLst>
                </a:gridCol>
              </a:tblGrid>
              <a:tr h="606679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78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9510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241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30.2016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Acquisition Panneau d'orientation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297 470,10       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297 470,10  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0,00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Non lancé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733897400"/>
                  </a:ext>
                </a:extLst>
              </a:tr>
              <a:tr h="90549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79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9500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241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31.2016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Acquisition équipement de Bureau pour délivrance de passeport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3 432 195,00       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3 432 195,00  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0,00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Réceptionné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596245261"/>
                  </a:ext>
                </a:extLst>
              </a:tr>
              <a:tr h="90549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80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9500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281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32.2016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Aménagement  Bureaux Etat Civil ( Service Passeport) APC de Haizer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578 705,40       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578 705,40  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0,00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Réceptionné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323355570"/>
                  </a:ext>
                </a:extLst>
              </a:tr>
              <a:tr h="606679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81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9521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241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33.2016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Acquisition équipement Forage Bastos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874 066,48       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874 066,48  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0,00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</a:rPr>
                        <a:t>à Réceptionner</a:t>
                      </a:r>
                      <a:endParaRPr lang="fr-FR" sz="12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87086152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0175"/>
            <a:ext cx="12192000" cy="1998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23555" name="ZoneTexte 2"/>
          <p:cNvSpPr txBox="1">
            <a:spLocks noChangeArrowheads="1"/>
          </p:cNvSpPr>
          <p:nvPr/>
        </p:nvSpPr>
        <p:spPr bwMode="auto">
          <a:xfrm>
            <a:off x="2262188" y="182563"/>
            <a:ext cx="7667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/>
              <a:t>République Algérienne Démocratique et Populaire</a:t>
            </a:r>
          </a:p>
        </p:txBody>
      </p:sp>
      <p:sp>
        <p:nvSpPr>
          <p:cNvPr id="23556" name="ZoneTexte 3"/>
          <p:cNvSpPr txBox="1">
            <a:spLocks noChangeArrowheads="1"/>
          </p:cNvSpPr>
          <p:nvPr/>
        </p:nvSpPr>
        <p:spPr bwMode="auto">
          <a:xfrm>
            <a:off x="431800" y="749300"/>
            <a:ext cx="27590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/>
              <a:t>Wilaya de Bouira</a:t>
            </a:r>
          </a:p>
          <a:p>
            <a:pPr eaLnBrk="1" hangingPunct="1"/>
            <a:r>
              <a:rPr lang="fr-FR" sz="2400" b="1"/>
              <a:t>Daira de Haizer</a:t>
            </a:r>
          </a:p>
          <a:p>
            <a:pPr eaLnBrk="1" hangingPunct="1"/>
            <a:r>
              <a:rPr lang="fr-FR" sz="2400" b="1"/>
              <a:t>Commune de Haizer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2862263" y="2286000"/>
            <a:ext cx="73437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>
                <a:solidFill>
                  <a:srgbClr val="C00000"/>
                </a:solidFill>
              </a:rPr>
              <a:t>ETAT DES PROJETS  BUDGET COMMUNAL  - ANNEE  2016</a:t>
            </a:r>
          </a:p>
        </p:txBody>
      </p:sp>
      <p:graphicFrame>
        <p:nvGraphicFramePr>
          <p:cNvPr id="9" name="Tableau 8"/>
          <p:cNvGraphicFramePr>
            <a:graphicFrameLocks noGrp="1"/>
          </p:cNvGraphicFramePr>
          <p:nvPr/>
        </p:nvGraphicFramePr>
        <p:xfrm>
          <a:off x="247650" y="2890838"/>
          <a:ext cx="1170432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509">
                  <a:extLst>
                    <a:ext uri="{9D8B030D-6E8A-4147-A177-3AD203B41FA5}">
                      <a16:colId xmlns:a16="http://schemas.microsoft.com/office/drawing/2014/main" xmlns="" val="1993623990"/>
                    </a:ext>
                  </a:extLst>
                </a:gridCol>
                <a:gridCol w="653143">
                  <a:extLst>
                    <a:ext uri="{9D8B030D-6E8A-4147-A177-3AD203B41FA5}">
                      <a16:colId xmlns:a16="http://schemas.microsoft.com/office/drawing/2014/main" xmlns="" val="2550682662"/>
                    </a:ext>
                  </a:extLst>
                </a:gridCol>
                <a:gridCol w="627017">
                  <a:extLst>
                    <a:ext uri="{9D8B030D-6E8A-4147-A177-3AD203B41FA5}">
                      <a16:colId xmlns:a16="http://schemas.microsoft.com/office/drawing/2014/main" xmlns="" val="4276229444"/>
                    </a:ext>
                  </a:extLst>
                </a:gridCol>
                <a:gridCol w="2756263">
                  <a:extLst>
                    <a:ext uri="{9D8B030D-6E8A-4147-A177-3AD203B41FA5}">
                      <a16:colId xmlns:a16="http://schemas.microsoft.com/office/drawing/2014/main" xmlns="" val="1991737518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xmlns="" val="573162510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xmlns="" val="3364359650"/>
                    </a:ext>
                  </a:extLst>
                </a:gridCol>
                <a:gridCol w="1018903">
                  <a:extLst>
                    <a:ext uri="{9D8B030D-6E8A-4147-A177-3AD203B41FA5}">
                      <a16:colId xmlns:a16="http://schemas.microsoft.com/office/drawing/2014/main" xmlns="" val="964012990"/>
                    </a:ext>
                  </a:extLst>
                </a:gridCol>
                <a:gridCol w="1031965">
                  <a:extLst>
                    <a:ext uri="{9D8B030D-6E8A-4147-A177-3AD203B41FA5}">
                      <a16:colId xmlns:a16="http://schemas.microsoft.com/office/drawing/2014/main" xmlns="" val="3606447062"/>
                    </a:ext>
                  </a:extLst>
                </a:gridCol>
                <a:gridCol w="1045029">
                  <a:extLst>
                    <a:ext uri="{9D8B030D-6E8A-4147-A177-3AD203B41FA5}">
                      <a16:colId xmlns:a16="http://schemas.microsoft.com/office/drawing/2014/main" xmlns="" val="3512123605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xmlns="" val="2668877139"/>
                    </a:ext>
                  </a:extLst>
                </a:gridCol>
                <a:gridCol w="627017">
                  <a:extLst>
                    <a:ext uri="{9D8B030D-6E8A-4147-A177-3AD203B41FA5}">
                      <a16:colId xmlns:a16="http://schemas.microsoft.com/office/drawing/2014/main" xmlns="" val="1000414231"/>
                    </a:ext>
                  </a:extLst>
                </a:gridCol>
                <a:gridCol w="888274">
                  <a:extLst>
                    <a:ext uri="{9D8B030D-6E8A-4147-A177-3AD203B41FA5}">
                      <a16:colId xmlns:a16="http://schemas.microsoft.com/office/drawing/2014/main" xmlns="" val="34442688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Article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</a:t>
                      </a:r>
                      <a:r>
                        <a:rPr lang="fr-FR" sz="1200" baseline="0" dirty="0" smtClean="0"/>
                        <a:t> de projet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INTITULE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MONTANT</a:t>
                      </a:r>
                    </a:p>
                    <a:p>
                      <a:pPr algn="ctr"/>
                      <a:r>
                        <a:rPr lang="fr-FR" sz="1200" dirty="0" smtClean="0"/>
                        <a:t>AP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Montant consommé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Dépense </a:t>
                      </a:r>
                    </a:p>
                    <a:p>
                      <a:pPr algn="ctr"/>
                      <a:r>
                        <a:rPr lang="fr-FR" sz="1200" dirty="0" smtClean="0"/>
                        <a:t>Décembre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Année 2016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Reliquat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Taux</a:t>
                      </a:r>
                    </a:p>
                    <a:p>
                      <a:r>
                        <a:rPr lang="fr-FR" sz="1200" dirty="0" err="1" smtClean="0"/>
                        <a:t>phys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Taux</a:t>
                      </a:r>
                    </a:p>
                    <a:p>
                      <a:r>
                        <a:rPr lang="fr-FR" sz="1200" dirty="0" err="1" smtClean="0"/>
                        <a:t>Financ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err="1" smtClean="0"/>
                        <a:t>Obs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37982242"/>
                  </a:ext>
                </a:extLst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247650" y="3492500"/>
          <a:ext cx="11704321" cy="31367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5297">
                  <a:extLst>
                    <a:ext uri="{9D8B030D-6E8A-4147-A177-3AD203B41FA5}">
                      <a16:colId xmlns:a16="http://schemas.microsoft.com/office/drawing/2014/main" xmlns="" val="2703457331"/>
                    </a:ext>
                  </a:extLst>
                </a:gridCol>
                <a:gridCol w="400702">
                  <a:extLst>
                    <a:ext uri="{9D8B030D-6E8A-4147-A177-3AD203B41FA5}">
                      <a16:colId xmlns:a16="http://schemas.microsoft.com/office/drawing/2014/main" xmlns="" val="2093154570"/>
                    </a:ext>
                  </a:extLst>
                </a:gridCol>
                <a:gridCol w="290032">
                  <a:extLst>
                    <a:ext uri="{9D8B030D-6E8A-4147-A177-3AD203B41FA5}">
                      <a16:colId xmlns:a16="http://schemas.microsoft.com/office/drawing/2014/main" xmlns="" val="3479114061"/>
                    </a:ext>
                  </a:extLst>
                </a:gridCol>
                <a:gridCol w="534269">
                  <a:extLst>
                    <a:ext uri="{9D8B030D-6E8A-4147-A177-3AD203B41FA5}">
                      <a16:colId xmlns:a16="http://schemas.microsoft.com/office/drawing/2014/main" xmlns="" val="1681974633"/>
                    </a:ext>
                  </a:extLst>
                </a:gridCol>
                <a:gridCol w="2839261">
                  <a:extLst>
                    <a:ext uri="{9D8B030D-6E8A-4147-A177-3AD203B41FA5}">
                      <a16:colId xmlns:a16="http://schemas.microsoft.com/office/drawing/2014/main" xmlns="" val="545605322"/>
                    </a:ext>
                  </a:extLst>
                </a:gridCol>
                <a:gridCol w="1087620">
                  <a:extLst>
                    <a:ext uri="{9D8B030D-6E8A-4147-A177-3AD203B41FA5}">
                      <a16:colId xmlns:a16="http://schemas.microsoft.com/office/drawing/2014/main" xmlns="" val="3892268970"/>
                    </a:ext>
                  </a:extLst>
                </a:gridCol>
                <a:gridCol w="1068539">
                  <a:extLst>
                    <a:ext uri="{9D8B030D-6E8A-4147-A177-3AD203B41FA5}">
                      <a16:colId xmlns:a16="http://schemas.microsoft.com/office/drawing/2014/main" xmlns="" val="3558627453"/>
                    </a:ext>
                  </a:extLst>
                </a:gridCol>
                <a:gridCol w="1053275">
                  <a:extLst>
                    <a:ext uri="{9D8B030D-6E8A-4147-A177-3AD203B41FA5}">
                      <a16:colId xmlns:a16="http://schemas.microsoft.com/office/drawing/2014/main" xmlns="" val="659264568"/>
                    </a:ext>
                  </a:extLst>
                </a:gridCol>
                <a:gridCol w="1053275">
                  <a:extLst>
                    <a:ext uri="{9D8B030D-6E8A-4147-A177-3AD203B41FA5}">
                      <a16:colId xmlns:a16="http://schemas.microsoft.com/office/drawing/2014/main" xmlns="" val="935570534"/>
                    </a:ext>
                  </a:extLst>
                </a:gridCol>
                <a:gridCol w="1053275">
                  <a:extLst>
                    <a:ext uri="{9D8B030D-6E8A-4147-A177-3AD203B41FA5}">
                      <a16:colId xmlns:a16="http://schemas.microsoft.com/office/drawing/2014/main" xmlns="" val="3463690018"/>
                    </a:ext>
                  </a:extLst>
                </a:gridCol>
                <a:gridCol w="492291">
                  <a:extLst>
                    <a:ext uri="{9D8B030D-6E8A-4147-A177-3AD203B41FA5}">
                      <a16:colId xmlns:a16="http://schemas.microsoft.com/office/drawing/2014/main" xmlns="" val="4053962639"/>
                    </a:ext>
                  </a:extLst>
                </a:gridCol>
                <a:gridCol w="610594">
                  <a:extLst>
                    <a:ext uri="{9D8B030D-6E8A-4147-A177-3AD203B41FA5}">
                      <a16:colId xmlns:a16="http://schemas.microsoft.com/office/drawing/2014/main" xmlns="" val="1234453901"/>
                    </a:ext>
                  </a:extLst>
                </a:gridCol>
                <a:gridCol w="915891">
                  <a:extLst>
                    <a:ext uri="{9D8B030D-6E8A-4147-A177-3AD203B41FA5}">
                      <a16:colId xmlns:a16="http://schemas.microsoft.com/office/drawing/2014/main" xmlns="" val="2119995708"/>
                    </a:ext>
                  </a:extLst>
                </a:gridCol>
              </a:tblGrid>
              <a:tr h="59875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82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9521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280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34.2016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Achèvement réseau AEP famille HABI et DABOUZ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350 000,00       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350 000,00  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0,00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à Réceptionner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766099953"/>
                  </a:ext>
                </a:extLst>
              </a:tr>
              <a:tr h="59875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83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9510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241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35.2016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Acquisition Panneau de signalisation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101 619,88       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101 619,88  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50%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0,00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En cours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310879822"/>
                  </a:ext>
                </a:extLst>
              </a:tr>
              <a:tr h="10455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84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9521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280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36.2016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Réalisation réseau AEP - localité SELIM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10 000 000,00       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10 000 000,00  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0,00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N. lancé 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652118360"/>
                  </a:ext>
                </a:extLst>
              </a:tr>
              <a:tr h="89365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85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9521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280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48-2016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Réalisation adduction AEP localités  T.N'Seksou et El Mahçar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6 900 000,00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6 900 000,00  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20%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0,00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</a:rPr>
                        <a:t>En cours</a:t>
                      </a:r>
                      <a:endParaRPr lang="fr-FR" sz="12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84488234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0175"/>
            <a:ext cx="12192000" cy="1998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24579" name="ZoneTexte 2"/>
          <p:cNvSpPr txBox="1">
            <a:spLocks noChangeArrowheads="1"/>
          </p:cNvSpPr>
          <p:nvPr/>
        </p:nvSpPr>
        <p:spPr bwMode="auto">
          <a:xfrm>
            <a:off x="2262188" y="182563"/>
            <a:ext cx="7667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/>
              <a:t>République Algérienne Démocratique et Populaire</a:t>
            </a:r>
          </a:p>
        </p:txBody>
      </p:sp>
      <p:sp>
        <p:nvSpPr>
          <p:cNvPr id="24580" name="ZoneTexte 3"/>
          <p:cNvSpPr txBox="1">
            <a:spLocks noChangeArrowheads="1"/>
          </p:cNvSpPr>
          <p:nvPr/>
        </p:nvSpPr>
        <p:spPr bwMode="auto">
          <a:xfrm>
            <a:off x="431800" y="749300"/>
            <a:ext cx="27590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/>
              <a:t>Wilaya de Bouira</a:t>
            </a:r>
          </a:p>
          <a:p>
            <a:pPr eaLnBrk="1" hangingPunct="1"/>
            <a:r>
              <a:rPr lang="fr-FR" sz="2400" b="1"/>
              <a:t>Daira de Haizer</a:t>
            </a:r>
          </a:p>
          <a:p>
            <a:pPr eaLnBrk="1" hangingPunct="1"/>
            <a:r>
              <a:rPr lang="fr-FR" sz="2400" b="1"/>
              <a:t>Commune de Haizer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2862263" y="2286000"/>
            <a:ext cx="73437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>
                <a:solidFill>
                  <a:srgbClr val="C00000"/>
                </a:solidFill>
              </a:rPr>
              <a:t>ETAT DES PROJETS  BUDGET COMMUNAL  - ANNEE  2016</a:t>
            </a:r>
          </a:p>
        </p:txBody>
      </p:sp>
      <p:graphicFrame>
        <p:nvGraphicFramePr>
          <p:cNvPr id="9" name="Tableau 8"/>
          <p:cNvGraphicFramePr>
            <a:graphicFrameLocks noGrp="1"/>
          </p:cNvGraphicFramePr>
          <p:nvPr/>
        </p:nvGraphicFramePr>
        <p:xfrm>
          <a:off x="247650" y="2890838"/>
          <a:ext cx="1170432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509">
                  <a:extLst>
                    <a:ext uri="{9D8B030D-6E8A-4147-A177-3AD203B41FA5}">
                      <a16:colId xmlns:a16="http://schemas.microsoft.com/office/drawing/2014/main" xmlns="" val="1993623990"/>
                    </a:ext>
                  </a:extLst>
                </a:gridCol>
                <a:gridCol w="653143">
                  <a:extLst>
                    <a:ext uri="{9D8B030D-6E8A-4147-A177-3AD203B41FA5}">
                      <a16:colId xmlns:a16="http://schemas.microsoft.com/office/drawing/2014/main" xmlns="" val="2550682662"/>
                    </a:ext>
                  </a:extLst>
                </a:gridCol>
                <a:gridCol w="627017">
                  <a:extLst>
                    <a:ext uri="{9D8B030D-6E8A-4147-A177-3AD203B41FA5}">
                      <a16:colId xmlns:a16="http://schemas.microsoft.com/office/drawing/2014/main" xmlns="" val="4276229444"/>
                    </a:ext>
                  </a:extLst>
                </a:gridCol>
                <a:gridCol w="2756263">
                  <a:extLst>
                    <a:ext uri="{9D8B030D-6E8A-4147-A177-3AD203B41FA5}">
                      <a16:colId xmlns:a16="http://schemas.microsoft.com/office/drawing/2014/main" xmlns="" val="1991737518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xmlns="" val="573162510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xmlns="" val="3364359650"/>
                    </a:ext>
                  </a:extLst>
                </a:gridCol>
                <a:gridCol w="1018903">
                  <a:extLst>
                    <a:ext uri="{9D8B030D-6E8A-4147-A177-3AD203B41FA5}">
                      <a16:colId xmlns:a16="http://schemas.microsoft.com/office/drawing/2014/main" xmlns="" val="964012990"/>
                    </a:ext>
                  </a:extLst>
                </a:gridCol>
                <a:gridCol w="1031965">
                  <a:extLst>
                    <a:ext uri="{9D8B030D-6E8A-4147-A177-3AD203B41FA5}">
                      <a16:colId xmlns:a16="http://schemas.microsoft.com/office/drawing/2014/main" xmlns="" val="3606447062"/>
                    </a:ext>
                  </a:extLst>
                </a:gridCol>
                <a:gridCol w="1045029">
                  <a:extLst>
                    <a:ext uri="{9D8B030D-6E8A-4147-A177-3AD203B41FA5}">
                      <a16:colId xmlns:a16="http://schemas.microsoft.com/office/drawing/2014/main" xmlns="" val="3512123605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xmlns="" val="2668877139"/>
                    </a:ext>
                  </a:extLst>
                </a:gridCol>
                <a:gridCol w="627017">
                  <a:extLst>
                    <a:ext uri="{9D8B030D-6E8A-4147-A177-3AD203B41FA5}">
                      <a16:colId xmlns:a16="http://schemas.microsoft.com/office/drawing/2014/main" xmlns="" val="1000414231"/>
                    </a:ext>
                  </a:extLst>
                </a:gridCol>
                <a:gridCol w="888274">
                  <a:extLst>
                    <a:ext uri="{9D8B030D-6E8A-4147-A177-3AD203B41FA5}">
                      <a16:colId xmlns:a16="http://schemas.microsoft.com/office/drawing/2014/main" xmlns="" val="34442688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Article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</a:t>
                      </a:r>
                      <a:r>
                        <a:rPr lang="fr-FR" sz="1200" baseline="0" dirty="0" smtClean="0"/>
                        <a:t> de projet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INTITULE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MONTANT</a:t>
                      </a:r>
                    </a:p>
                    <a:p>
                      <a:pPr algn="ctr"/>
                      <a:r>
                        <a:rPr lang="fr-FR" sz="1200" dirty="0" smtClean="0"/>
                        <a:t>AP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Montant consommé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Dépense </a:t>
                      </a:r>
                    </a:p>
                    <a:p>
                      <a:pPr algn="ctr"/>
                      <a:r>
                        <a:rPr lang="fr-FR" sz="1200" dirty="0" smtClean="0"/>
                        <a:t>Décembre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Année 2016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Reliquat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Taux</a:t>
                      </a:r>
                    </a:p>
                    <a:p>
                      <a:r>
                        <a:rPr lang="fr-FR" sz="1200" dirty="0" err="1" smtClean="0"/>
                        <a:t>phys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Taux</a:t>
                      </a:r>
                    </a:p>
                    <a:p>
                      <a:r>
                        <a:rPr lang="fr-FR" sz="1200" dirty="0" err="1" smtClean="0"/>
                        <a:t>Financ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err="1" smtClean="0"/>
                        <a:t>Obs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37982242"/>
                  </a:ext>
                </a:extLst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247650" y="3492500"/>
          <a:ext cx="11704321" cy="31214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5297">
                  <a:extLst>
                    <a:ext uri="{9D8B030D-6E8A-4147-A177-3AD203B41FA5}">
                      <a16:colId xmlns:a16="http://schemas.microsoft.com/office/drawing/2014/main" xmlns="" val="2388174314"/>
                    </a:ext>
                  </a:extLst>
                </a:gridCol>
                <a:gridCol w="400702">
                  <a:extLst>
                    <a:ext uri="{9D8B030D-6E8A-4147-A177-3AD203B41FA5}">
                      <a16:colId xmlns:a16="http://schemas.microsoft.com/office/drawing/2014/main" xmlns="" val="1896831540"/>
                    </a:ext>
                  </a:extLst>
                </a:gridCol>
                <a:gridCol w="290032">
                  <a:extLst>
                    <a:ext uri="{9D8B030D-6E8A-4147-A177-3AD203B41FA5}">
                      <a16:colId xmlns:a16="http://schemas.microsoft.com/office/drawing/2014/main" xmlns="" val="3425249804"/>
                    </a:ext>
                  </a:extLst>
                </a:gridCol>
                <a:gridCol w="534269">
                  <a:extLst>
                    <a:ext uri="{9D8B030D-6E8A-4147-A177-3AD203B41FA5}">
                      <a16:colId xmlns:a16="http://schemas.microsoft.com/office/drawing/2014/main" xmlns="" val="3923458563"/>
                    </a:ext>
                  </a:extLst>
                </a:gridCol>
                <a:gridCol w="2839261">
                  <a:extLst>
                    <a:ext uri="{9D8B030D-6E8A-4147-A177-3AD203B41FA5}">
                      <a16:colId xmlns:a16="http://schemas.microsoft.com/office/drawing/2014/main" xmlns="" val="4167963324"/>
                    </a:ext>
                  </a:extLst>
                </a:gridCol>
                <a:gridCol w="1087620">
                  <a:extLst>
                    <a:ext uri="{9D8B030D-6E8A-4147-A177-3AD203B41FA5}">
                      <a16:colId xmlns:a16="http://schemas.microsoft.com/office/drawing/2014/main" xmlns="" val="1496568240"/>
                    </a:ext>
                  </a:extLst>
                </a:gridCol>
                <a:gridCol w="1068539">
                  <a:extLst>
                    <a:ext uri="{9D8B030D-6E8A-4147-A177-3AD203B41FA5}">
                      <a16:colId xmlns:a16="http://schemas.microsoft.com/office/drawing/2014/main" xmlns="" val="1921545628"/>
                    </a:ext>
                  </a:extLst>
                </a:gridCol>
                <a:gridCol w="1053275">
                  <a:extLst>
                    <a:ext uri="{9D8B030D-6E8A-4147-A177-3AD203B41FA5}">
                      <a16:colId xmlns:a16="http://schemas.microsoft.com/office/drawing/2014/main" xmlns="" val="2532582161"/>
                    </a:ext>
                  </a:extLst>
                </a:gridCol>
                <a:gridCol w="1053275">
                  <a:extLst>
                    <a:ext uri="{9D8B030D-6E8A-4147-A177-3AD203B41FA5}">
                      <a16:colId xmlns:a16="http://schemas.microsoft.com/office/drawing/2014/main" xmlns="" val="2591795653"/>
                    </a:ext>
                  </a:extLst>
                </a:gridCol>
                <a:gridCol w="1053275">
                  <a:extLst>
                    <a:ext uri="{9D8B030D-6E8A-4147-A177-3AD203B41FA5}">
                      <a16:colId xmlns:a16="http://schemas.microsoft.com/office/drawing/2014/main" xmlns="" val="547723462"/>
                    </a:ext>
                  </a:extLst>
                </a:gridCol>
                <a:gridCol w="492291">
                  <a:extLst>
                    <a:ext uri="{9D8B030D-6E8A-4147-A177-3AD203B41FA5}">
                      <a16:colId xmlns:a16="http://schemas.microsoft.com/office/drawing/2014/main" xmlns="" val="1850830066"/>
                    </a:ext>
                  </a:extLst>
                </a:gridCol>
                <a:gridCol w="610594">
                  <a:extLst>
                    <a:ext uri="{9D8B030D-6E8A-4147-A177-3AD203B41FA5}">
                      <a16:colId xmlns:a16="http://schemas.microsoft.com/office/drawing/2014/main" xmlns="" val="1762432983"/>
                    </a:ext>
                  </a:extLst>
                </a:gridCol>
                <a:gridCol w="915891">
                  <a:extLst>
                    <a:ext uri="{9D8B030D-6E8A-4147-A177-3AD203B41FA5}">
                      <a16:colId xmlns:a16="http://schemas.microsoft.com/office/drawing/2014/main" xmlns="" val="2888346300"/>
                    </a:ext>
                  </a:extLst>
                </a:gridCol>
              </a:tblGrid>
              <a:tr h="89313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86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9521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280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49-2016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Achèvement réseau de distribution AEP localité El Mahçar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1 030 000,00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1 030 000,00  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60℅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0,00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En cours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381582840"/>
                  </a:ext>
                </a:extLst>
              </a:tr>
              <a:tr h="7427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87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9500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241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50-2016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Acquisition Bacs à ordures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3 000 000,00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3 000 000,00  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0,00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Réceptionné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038068391"/>
                  </a:ext>
                </a:extLst>
              </a:tr>
              <a:tr h="7427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88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9511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281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51-2016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Réfection des nids poule et pose de ralentisseur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1 400 000,00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    1 394 464,50       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1 394 464,50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    5 535,50  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99,60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Réceptionné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771674752"/>
                  </a:ext>
                </a:extLst>
              </a:tr>
              <a:tr h="7427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89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9511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281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52-2016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Aménagement piste à Ighoraf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1 700 000,00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1 700 000,00  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60℅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0,00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</a:rPr>
                        <a:t>En cours</a:t>
                      </a:r>
                      <a:endParaRPr lang="fr-FR" sz="12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62837193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0175"/>
            <a:ext cx="12192000" cy="1998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25603" name="ZoneTexte 2"/>
          <p:cNvSpPr txBox="1">
            <a:spLocks noChangeArrowheads="1"/>
          </p:cNvSpPr>
          <p:nvPr/>
        </p:nvSpPr>
        <p:spPr bwMode="auto">
          <a:xfrm>
            <a:off x="2262188" y="182563"/>
            <a:ext cx="7667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/>
              <a:t>République Algérienne Démocratique et Populaire</a:t>
            </a:r>
          </a:p>
        </p:txBody>
      </p:sp>
      <p:sp>
        <p:nvSpPr>
          <p:cNvPr id="25604" name="ZoneTexte 3"/>
          <p:cNvSpPr txBox="1">
            <a:spLocks noChangeArrowheads="1"/>
          </p:cNvSpPr>
          <p:nvPr/>
        </p:nvSpPr>
        <p:spPr bwMode="auto">
          <a:xfrm>
            <a:off x="431800" y="749300"/>
            <a:ext cx="27590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/>
              <a:t>Wilaya de Bouira</a:t>
            </a:r>
          </a:p>
          <a:p>
            <a:pPr eaLnBrk="1" hangingPunct="1"/>
            <a:r>
              <a:rPr lang="fr-FR" sz="2400" b="1"/>
              <a:t>Daira de Haizer</a:t>
            </a:r>
          </a:p>
          <a:p>
            <a:pPr eaLnBrk="1" hangingPunct="1"/>
            <a:r>
              <a:rPr lang="fr-FR" sz="2400" b="1"/>
              <a:t>Commune de Haizer</a:t>
            </a: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2862263" y="2286000"/>
            <a:ext cx="73437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>
                <a:solidFill>
                  <a:srgbClr val="C00000"/>
                </a:solidFill>
              </a:rPr>
              <a:t>ETAT DES PROJETS  BUDGET COMMUNAL  - ANNEE  2016</a:t>
            </a:r>
          </a:p>
        </p:txBody>
      </p:sp>
      <p:graphicFrame>
        <p:nvGraphicFramePr>
          <p:cNvPr id="9" name="Tableau 8"/>
          <p:cNvGraphicFramePr>
            <a:graphicFrameLocks noGrp="1"/>
          </p:cNvGraphicFramePr>
          <p:nvPr/>
        </p:nvGraphicFramePr>
        <p:xfrm>
          <a:off x="247650" y="2890838"/>
          <a:ext cx="1170432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509">
                  <a:extLst>
                    <a:ext uri="{9D8B030D-6E8A-4147-A177-3AD203B41FA5}">
                      <a16:colId xmlns:a16="http://schemas.microsoft.com/office/drawing/2014/main" xmlns="" val="1993623990"/>
                    </a:ext>
                  </a:extLst>
                </a:gridCol>
                <a:gridCol w="653143">
                  <a:extLst>
                    <a:ext uri="{9D8B030D-6E8A-4147-A177-3AD203B41FA5}">
                      <a16:colId xmlns:a16="http://schemas.microsoft.com/office/drawing/2014/main" xmlns="" val="2550682662"/>
                    </a:ext>
                  </a:extLst>
                </a:gridCol>
                <a:gridCol w="627017">
                  <a:extLst>
                    <a:ext uri="{9D8B030D-6E8A-4147-A177-3AD203B41FA5}">
                      <a16:colId xmlns:a16="http://schemas.microsoft.com/office/drawing/2014/main" xmlns="" val="4276229444"/>
                    </a:ext>
                  </a:extLst>
                </a:gridCol>
                <a:gridCol w="2756263">
                  <a:extLst>
                    <a:ext uri="{9D8B030D-6E8A-4147-A177-3AD203B41FA5}">
                      <a16:colId xmlns:a16="http://schemas.microsoft.com/office/drawing/2014/main" xmlns="" val="1991737518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xmlns="" val="573162510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xmlns="" val="3364359650"/>
                    </a:ext>
                  </a:extLst>
                </a:gridCol>
                <a:gridCol w="1018903">
                  <a:extLst>
                    <a:ext uri="{9D8B030D-6E8A-4147-A177-3AD203B41FA5}">
                      <a16:colId xmlns:a16="http://schemas.microsoft.com/office/drawing/2014/main" xmlns="" val="964012990"/>
                    </a:ext>
                  </a:extLst>
                </a:gridCol>
                <a:gridCol w="1031965">
                  <a:extLst>
                    <a:ext uri="{9D8B030D-6E8A-4147-A177-3AD203B41FA5}">
                      <a16:colId xmlns:a16="http://schemas.microsoft.com/office/drawing/2014/main" xmlns="" val="3606447062"/>
                    </a:ext>
                  </a:extLst>
                </a:gridCol>
                <a:gridCol w="1045029">
                  <a:extLst>
                    <a:ext uri="{9D8B030D-6E8A-4147-A177-3AD203B41FA5}">
                      <a16:colId xmlns:a16="http://schemas.microsoft.com/office/drawing/2014/main" xmlns="" val="3512123605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xmlns="" val="2668877139"/>
                    </a:ext>
                  </a:extLst>
                </a:gridCol>
                <a:gridCol w="627017">
                  <a:extLst>
                    <a:ext uri="{9D8B030D-6E8A-4147-A177-3AD203B41FA5}">
                      <a16:colId xmlns:a16="http://schemas.microsoft.com/office/drawing/2014/main" xmlns="" val="1000414231"/>
                    </a:ext>
                  </a:extLst>
                </a:gridCol>
                <a:gridCol w="888274">
                  <a:extLst>
                    <a:ext uri="{9D8B030D-6E8A-4147-A177-3AD203B41FA5}">
                      <a16:colId xmlns:a16="http://schemas.microsoft.com/office/drawing/2014/main" xmlns="" val="34442688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Article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</a:t>
                      </a:r>
                      <a:r>
                        <a:rPr lang="fr-FR" sz="1200" baseline="0" dirty="0" smtClean="0"/>
                        <a:t> de projet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INTITULE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MONTANT</a:t>
                      </a:r>
                    </a:p>
                    <a:p>
                      <a:pPr algn="ctr"/>
                      <a:r>
                        <a:rPr lang="fr-FR" sz="1200" dirty="0" smtClean="0"/>
                        <a:t>AP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Montant consommé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Dépense </a:t>
                      </a:r>
                    </a:p>
                    <a:p>
                      <a:pPr algn="ctr"/>
                      <a:r>
                        <a:rPr lang="fr-FR" sz="1200" dirty="0" smtClean="0"/>
                        <a:t>Décembre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Année 2016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Reliquat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Taux</a:t>
                      </a:r>
                    </a:p>
                    <a:p>
                      <a:r>
                        <a:rPr lang="fr-FR" sz="1200" dirty="0" err="1" smtClean="0"/>
                        <a:t>phys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Taux</a:t>
                      </a:r>
                    </a:p>
                    <a:p>
                      <a:r>
                        <a:rPr lang="fr-FR" sz="1200" dirty="0" err="1" smtClean="0"/>
                        <a:t>Financ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err="1" smtClean="0"/>
                        <a:t>Obs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37982242"/>
                  </a:ext>
                </a:extLst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247650" y="3509963"/>
          <a:ext cx="11704321" cy="30894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5297">
                  <a:extLst>
                    <a:ext uri="{9D8B030D-6E8A-4147-A177-3AD203B41FA5}">
                      <a16:colId xmlns:a16="http://schemas.microsoft.com/office/drawing/2014/main" xmlns="" val="2942614009"/>
                    </a:ext>
                  </a:extLst>
                </a:gridCol>
                <a:gridCol w="400702">
                  <a:extLst>
                    <a:ext uri="{9D8B030D-6E8A-4147-A177-3AD203B41FA5}">
                      <a16:colId xmlns:a16="http://schemas.microsoft.com/office/drawing/2014/main" xmlns="" val="4038100736"/>
                    </a:ext>
                  </a:extLst>
                </a:gridCol>
                <a:gridCol w="290032">
                  <a:extLst>
                    <a:ext uri="{9D8B030D-6E8A-4147-A177-3AD203B41FA5}">
                      <a16:colId xmlns:a16="http://schemas.microsoft.com/office/drawing/2014/main" xmlns="" val="1986578982"/>
                    </a:ext>
                  </a:extLst>
                </a:gridCol>
                <a:gridCol w="534269">
                  <a:extLst>
                    <a:ext uri="{9D8B030D-6E8A-4147-A177-3AD203B41FA5}">
                      <a16:colId xmlns:a16="http://schemas.microsoft.com/office/drawing/2014/main" xmlns="" val="659616166"/>
                    </a:ext>
                  </a:extLst>
                </a:gridCol>
                <a:gridCol w="2839261">
                  <a:extLst>
                    <a:ext uri="{9D8B030D-6E8A-4147-A177-3AD203B41FA5}">
                      <a16:colId xmlns:a16="http://schemas.microsoft.com/office/drawing/2014/main" xmlns="" val="3103173530"/>
                    </a:ext>
                  </a:extLst>
                </a:gridCol>
                <a:gridCol w="1087620">
                  <a:extLst>
                    <a:ext uri="{9D8B030D-6E8A-4147-A177-3AD203B41FA5}">
                      <a16:colId xmlns:a16="http://schemas.microsoft.com/office/drawing/2014/main" xmlns="" val="2724644636"/>
                    </a:ext>
                  </a:extLst>
                </a:gridCol>
                <a:gridCol w="1068539">
                  <a:extLst>
                    <a:ext uri="{9D8B030D-6E8A-4147-A177-3AD203B41FA5}">
                      <a16:colId xmlns:a16="http://schemas.microsoft.com/office/drawing/2014/main" xmlns="" val="181278469"/>
                    </a:ext>
                  </a:extLst>
                </a:gridCol>
                <a:gridCol w="1053275">
                  <a:extLst>
                    <a:ext uri="{9D8B030D-6E8A-4147-A177-3AD203B41FA5}">
                      <a16:colId xmlns:a16="http://schemas.microsoft.com/office/drawing/2014/main" xmlns="" val="2368921421"/>
                    </a:ext>
                  </a:extLst>
                </a:gridCol>
                <a:gridCol w="1053275">
                  <a:extLst>
                    <a:ext uri="{9D8B030D-6E8A-4147-A177-3AD203B41FA5}">
                      <a16:colId xmlns:a16="http://schemas.microsoft.com/office/drawing/2014/main" xmlns="" val="3436976760"/>
                    </a:ext>
                  </a:extLst>
                </a:gridCol>
                <a:gridCol w="1053275">
                  <a:extLst>
                    <a:ext uri="{9D8B030D-6E8A-4147-A177-3AD203B41FA5}">
                      <a16:colId xmlns:a16="http://schemas.microsoft.com/office/drawing/2014/main" xmlns="" val="1298230152"/>
                    </a:ext>
                  </a:extLst>
                </a:gridCol>
                <a:gridCol w="492291">
                  <a:extLst>
                    <a:ext uri="{9D8B030D-6E8A-4147-A177-3AD203B41FA5}">
                      <a16:colId xmlns:a16="http://schemas.microsoft.com/office/drawing/2014/main" xmlns="" val="1418770177"/>
                    </a:ext>
                  </a:extLst>
                </a:gridCol>
                <a:gridCol w="610594">
                  <a:extLst>
                    <a:ext uri="{9D8B030D-6E8A-4147-A177-3AD203B41FA5}">
                      <a16:colId xmlns:a16="http://schemas.microsoft.com/office/drawing/2014/main" xmlns="" val="1716478933"/>
                    </a:ext>
                  </a:extLst>
                </a:gridCol>
                <a:gridCol w="915891">
                  <a:extLst>
                    <a:ext uri="{9D8B030D-6E8A-4147-A177-3AD203B41FA5}">
                      <a16:colId xmlns:a16="http://schemas.microsoft.com/office/drawing/2014/main" xmlns="" val="1987289387"/>
                    </a:ext>
                  </a:extLst>
                </a:gridCol>
              </a:tblGrid>
              <a:tr h="70137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90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9521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281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53-2016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Entretien réseau éclairage public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1 000 000,00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</a:rPr>
                        <a:t> </a:t>
                      </a:r>
                      <a:endParaRPr lang="fr-FR" sz="12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1 000 000,00  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80℅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0,00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En cours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162321607"/>
                  </a:ext>
                </a:extLst>
              </a:tr>
              <a:tr h="84334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91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9509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241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54-2016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Acquisition équipement d'entretien du Parc roulant Communal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1 700 000,00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</a:rPr>
                        <a:t> </a:t>
                      </a:r>
                      <a:endParaRPr lang="fr-FR" sz="12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1 700 000,00  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40%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0,00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En cours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28803670"/>
                  </a:ext>
                </a:extLst>
              </a:tr>
              <a:tr h="70137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92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9522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241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55-2016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Acquisition de poste à souder et groupe électrogène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550 000,00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503 100,00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46 900,00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100%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91,47      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Réceptionné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030160728"/>
                  </a:ext>
                </a:extLst>
              </a:tr>
              <a:tr h="84334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93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9511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280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56-2016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Suivi et contrôle technique des travaux de route à travers la Commune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435 825,00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435 825,00  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80%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0,00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</a:rPr>
                        <a:t>à Réceptionner</a:t>
                      </a:r>
                      <a:endParaRPr lang="fr-FR" sz="12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23925412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0175"/>
            <a:ext cx="12192000" cy="1998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26627" name="ZoneTexte 2"/>
          <p:cNvSpPr txBox="1">
            <a:spLocks noChangeArrowheads="1"/>
          </p:cNvSpPr>
          <p:nvPr/>
        </p:nvSpPr>
        <p:spPr bwMode="auto">
          <a:xfrm>
            <a:off x="2262188" y="182563"/>
            <a:ext cx="7667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/>
              <a:t>République Algérienne Démocratique et Populaire</a:t>
            </a:r>
          </a:p>
        </p:txBody>
      </p:sp>
      <p:sp>
        <p:nvSpPr>
          <p:cNvPr id="26628" name="ZoneTexte 3"/>
          <p:cNvSpPr txBox="1">
            <a:spLocks noChangeArrowheads="1"/>
          </p:cNvSpPr>
          <p:nvPr/>
        </p:nvSpPr>
        <p:spPr bwMode="auto">
          <a:xfrm>
            <a:off x="431800" y="749300"/>
            <a:ext cx="27590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/>
              <a:t>Wilaya de Bouira</a:t>
            </a:r>
          </a:p>
          <a:p>
            <a:pPr eaLnBrk="1" hangingPunct="1"/>
            <a:r>
              <a:rPr lang="fr-FR" sz="2400" b="1"/>
              <a:t>Daira de Haizer</a:t>
            </a:r>
          </a:p>
          <a:p>
            <a:pPr eaLnBrk="1" hangingPunct="1"/>
            <a:r>
              <a:rPr lang="fr-FR" sz="2400" b="1"/>
              <a:t>Commune de Haizer</a:t>
            </a: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2862263" y="2286000"/>
            <a:ext cx="73437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>
                <a:solidFill>
                  <a:srgbClr val="C00000"/>
                </a:solidFill>
              </a:rPr>
              <a:t>ETAT DES PROJETS  BUDGET COMMUNAL  - ANNEE  2016</a:t>
            </a:r>
          </a:p>
        </p:txBody>
      </p:sp>
      <p:graphicFrame>
        <p:nvGraphicFramePr>
          <p:cNvPr id="9" name="Tableau 8"/>
          <p:cNvGraphicFramePr>
            <a:graphicFrameLocks noGrp="1"/>
          </p:cNvGraphicFramePr>
          <p:nvPr/>
        </p:nvGraphicFramePr>
        <p:xfrm>
          <a:off x="247650" y="2890838"/>
          <a:ext cx="1170432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509">
                  <a:extLst>
                    <a:ext uri="{9D8B030D-6E8A-4147-A177-3AD203B41FA5}">
                      <a16:colId xmlns:a16="http://schemas.microsoft.com/office/drawing/2014/main" xmlns="" val="1993623990"/>
                    </a:ext>
                  </a:extLst>
                </a:gridCol>
                <a:gridCol w="653143">
                  <a:extLst>
                    <a:ext uri="{9D8B030D-6E8A-4147-A177-3AD203B41FA5}">
                      <a16:colId xmlns:a16="http://schemas.microsoft.com/office/drawing/2014/main" xmlns="" val="2550682662"/>
                    </a:ext>
                  </a:extLst>
                </a:gridCol>
                <a:gridCol w="627017">
                  <a:extLst>
                    <a:ext uri="{9D8B030D-6E8A-4147-A177-3AD203B41FA5}">
                      <a16:colId xmlns:a16="http://schemas.microsoft.com/office/drawing/2014/main" xmlns="" val="4276229444"/>
                    </a:ext>
                  </a:extLst>
                </a:gridCol>
                <a:gridCol w="2756263">
                  <a:extLst>
                    <a:ext uri="{9D8B030D-6E8A-4147-A177-3AD203B41FA5}">
                      <a16:colId xmlns:a16="http://schemas.microsoft.com/office/drawing/2014/main" xmlns="" val="1991737518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xmlns="" val="573162510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xmlns="" val="3364359650"/>
                    </a:ext>
                  </a:extLst>
                </a:gridCol>
                <a:gridCol w="1018903">
                  <a:extLst>
                    <a:ext uri="{9D8B030D-6E8A-4147-A177-3AD203B41FA5}">
                      <a16:colId xmlns:a16="http://schemas.microsoft.com/office/drawing/2014/main" xmlns="" val="964012990"/>
                    </a:ext>
                  </a:extLst>
                </a:gridCol>
                <a:gridCol w="1031965">
                  <a:extLst>
                    <a:ext uri="{9D8B030D-6E8A-4147-A177-3AD203B41FA5}">
                      <a16:colId xmlns:a16="http://schemas.microsoft.com/office/drawing/2014/main" xmlns="" val="3606447062"/>
                    </a:ext>
                  </a:extLst>
                </a:gridCol>
                <a:gridCol w="1045029">
                  <a:extLst>
                    <a:ext uri="{9D8B030D-6E8A-4147-A177-3AD203B41FA5}">
                      <a16:colId xmlns:a16="http://schemas.microsoft.com/office/drawing/2014/main" xmlns="" val="3512123605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xmlns="" val="2668877139"/>
                    </a:ext>
                  </a:extLst>
                </a:gridCol>
                <a:gridCol w="627017">
                  <a:extLst>
                    <a:ext uri="{9D8B030D-6E8A-4147-A177-3AD203B41FA5}">
                      <a16:colId xmlns:a16="http://schemas.microsoft.com/office/drawing/2014/main" xmlns="" val="1000414231"/>
                    </a:ext>
                  </a:extLst>
                </a:gridCol>
                <a:gridCol w="888274">
                  <a:extLst>
                    <a:ext uri="{9D8B030D-6E8A-4147-A177-3AD203B41FA5}">
                      <a16:colId xmlns:a16="http://schemas.microsoft.com/office/drawing/2014/main" xmlns="" val="34442688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Article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</a:t>
                      </a:r>
                      <a:r>
                        <a:rPr lang="fr-FR" sz="1200" baseline="0" dirty="0" smtClean="0"/>
                        <a:t> de projet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INTITULE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MONTANT</a:t>
                      </a:r>
                    </a:p>
                    <a:p>
                      <a:pPr algn="ctr"/>
                      <a:r>
                        <a:rPr lang="fr-FR" sz="1200" dirty="0" smtClean="0"/>
                        <a:t>AP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Montant consommé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Dépense </a:t>
                      </a:r>
                    </a:p>
                    <a:p>
                      <a:pPr algn="ctr"/>
                      <a:r>
                        <a:rPr lang="fr-FR" sz="1200" dirty="0" smtClean="0"/>
                        <a:t>Décembre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Année 2016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Reliquat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Taux</a:t>
                      </a:r>
                    </a:p>
                    <a:p>
                      <a:r>
                        <a:rPr lang="fr-FR" sz="1200" dirty="0" err="1" smtClean="0"/>
                        <a:t>phys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Taux</a:t>
                      </a:r>
                    </a:p>
                    <a:p>
                      <a:r>
                        <a:rPr lang="fr-FR" sz="1200" dirty="0" err="1" smtClean="0"/>
                        <a:t>Financ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err="1" smtClean="0"/>
                        <a:t>Obs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37982242"/>
                  </a:ext>
                </a:extLst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247650" y="3509963"/>
          <a:ext cx="11704321" cy="31351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5297">
                  <a:extLst>
                    <a:ext uri="{9D8B030D-6E8A-4147-A177-3AD203B41FA5}">
                      <a16:colId xmlns:a16="http://schemas.microsoft.com/office/drawing/2014/main" xmlns="" val="2315440223"/>
                    </a:ext>
                  </a:extLst>
                </a:gridCol>
                <a:gridCol w="400702">
                  <a:extLst>
                    <a:ext uri="{9D8B030D-6E8A-4147-A177-3AD203B41FA5}">
                      <a16:colId xmlns:a16="http://schemas.microsoft.com/office/drawing/2014/main" xmlns="" val="2056934734"/>
                    </a:ext>
                  </a:extLst>
                </a:gridCol>
                <a:gridCol w="290032">
                  <a:extLst>
                    <a:ext uri="{9D8B030D-6E8A-4147-A177-3AD203B41FA5}">
                      <a16:colId xmlns:a16="http://schemas.microsoft.com/office/drawing/2014/main" xmlns="" val="3129335762"/>
                    </a:ext>
                  </a:extLst>
                </a:gridCol>
                <a:gridCol w="534269">
                  <a:extLst>
                    <a:ext uri="{9D8B030D-6E8A-4147-A177-3AD203B41FA5}">
                      <a16:colId xmlns:a16="http://schemas.microsoft.com/office/drawing/2014/main" xmlns="" val="3125240822"/>
                    </a:ext>
                  </a:extLst>
                </a:gridCol>
                <a:gridCol w="2839261">
                  <a:extLst>
                    <a:ext uri="{9D8B030D-6E8A-4147-A177-3AD203B41FA5}">
                      <a16:colId xmlns:a16="http://schemas.microsoft.com/office/drawing/2014/main" xmlns="" val="4062958363"/>
                    </a:ext>
                  </a:extLst>
                </a:gridCol>
                <a:gridCol w="1087620">
                  <a:extLst>
                    <a:ext uri="{9D8B030D-6E8A-4147-A177-3AD203B41FA5}">
                      <a16:colId xmlns:a16="http://schemas.microsoft.com/office/drawing/2014/main" xmlns="" val="4052601722"/>
                    </a:ext>
                  </a:extLst>
                </a:gridCol>
                <a:gridCol w="1068539">
                  <a:extLst>
                    <a:ext uri="{9D8B030D-6E8A-4147-A177-3AD203B41FA5}">
                      <a16:colId xmlns:a16="http://schemas.microsoft.com/office/drawing/2014/main" xmlns="" val="649682581"/>
                    </a:ext>
                  </a:extLst>
                </a:gridCol>
                <a:gridCol w="1053275">
                  <a:extLst>
                    <a:ext uri="{9D8B030D-6E8A-4147-A177-3AD203B41FA5}">
                      <a16:colId xmlns:a16="http://schemas.microsoft.com/office/drawing/2014/main" xmlns="" val="807041716"/>
                    </a:ext>
                  </a:extLst>
                </a:gridCol>
                <a:gridCol w="1053275">
                  <a:extLst>
                    <a:ext uri="{9D8B030D-6E8A-4147-A177-3AD203B41FA5}">
                      <a16:colId xmlns:a16="http://schemas.microsoft.com/office/drawing/2014/main" xmlns="" val="1774234023"/>
                    </a:ext>
                  </a:extLst>
                </a:gridCol>
                <a:gridCol w="1053275">
                  <a:extLst>
                    <a:ext uri="{9D8B030D-6E8A-4147-A177-3AD203B41FA5}">
                      <a16:colId xmlns:a16="http://schemas.microsoft.com/office/drawing/2014/main" xmlns="" val="1734562693"/>
                    </a:ext>
                  </a:extLst>
                </a:gridCol>
                <a:gridCol w="492291">
                  <a:extLst>
                    <a:ext uri="{9D8B030D-6E8A-4147-A177-3AD203B41FA5}">
                      <a16:colId xmlns:a16="http://schemas.microsoft.com/office/drawing/2014/main" xmlns="" val="2703160159"/>
                    </a:ext>
                  </a:extLst>
                </a:gridCol>
                <a:gridCol w="610594">
                  <a:extLst>
                    <a:ext uri="{9D8B030D-6E8A-4147-A177-3AD203B41FA5}">
                      <a16:colId xmlns:a16="http://schemas.microsoft.com/office/drawing/2014/main" xmlns="" val="2764948345"/>
                    </a:ext>
                  </a:extLst>
                </a:gridCol>
                <a:gridCol w="915891">
                  <a:extLst>
                    <a:ext uri="{9D8B030D-6E8A-4147-A177-3AD203B41FA5}">
                      <a16:colId xmlns:a16="http://schemas.microsoft.com/office/drawing/2014/main" xmlns="" val="2795120989"/>
                    </a:ext>
                  </a:extLst>
                </a:gridCol>
              </a:tblGrid>
              <a:tr h="74603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94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9530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280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57-2016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Réalisation et Installation d'une potence de Bienvenue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700 000,00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696 150,00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3 850,00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100%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0,00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Clôturé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96164873"/>
                  </a:ext>
                </a:extLst>
              </a:tr>
              <a:tr h="74603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9500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241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58-2016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Acquisition caissons pour ordures ménagères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1 000 000,00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1 000 000,00  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100%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0,00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Réceptionné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915332738"/>
                  </a:ext>
                </a:extLst>
              </a:tr>
              <a:tr h="74603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96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9510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241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59-2016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Acquisition de panneaux de signalisation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500 000,00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500 000,00  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100%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0,00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Réceptionné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414497426"/>
                  </a:ext>
                </a:extLst>
              </a:tr>
              <a:tr h="89704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97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9500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241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60-2016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Acquisition de Climatiseurs pour Siège de la Commune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347 549,33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347 549,33  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0,00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</a:rPr>
                        <a:t>Non lancé</a:t>
                      </a:r>
                      <a:endParaRPr lang="fr-FR" sz="12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98698904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0175"/>
            <a:ext cx="12192000" cy="1998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27651" name="ZoneTexte 2"/>
          <p:cNvSpPr txBox="1">
            <a:spLocks noChangeArrowheads="1"/>
          </p:cNvSpPr>
          <p:nvPr/>
        </p:nvSpPr>
        <p:spPr bwMode="auto">
          <a:xfrm>
            <a:off x="2262188" y="182563"/>
            <a:ext cx="7667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/>
              <a:t>République Algérienne Démocratique et Populaire</a:t>
            </a:r>
          </a:p>
        </p:txBody>
      </p:sp>
      <p:sp>
        <p:nvSpPr>
          <p:cNvPr id="27652" name="ZoneTexte 3"/>
          <p:cNvSpPr txBox="1">
            <a:spLocks noChangeArrowheads="1"/>
          </p:cNvSpPr>
          <p:nvPr/>
        </p:nvSpPr>
        <p:spPr bwMode="auto">
          <a:xfrm>
            <a:off x="431800" y="749300"/>
            <a:ext cx="27590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/>
              <a:t>Wilaya de Bouira</a:t>
            </a:r>
          </a:p>
          <a:p>
            <a:pPr eaLnBrk="1" hangingPunct="1"/>
            <a:r>
              <a:rPr lang="fr-FR" sz="2400" b="1"/>
              <a:t>Daira de Haizer</a:t>
            </a:r>
          </a:p>
          <a:p>
            <a:pPr eaLnBrk="1" hangingPunct="1"/>
            <a:r>
              <a:rPr lang="fr-FR" sz="2400" b="1"/>
              <a:t>Commune de Haizer</a:t>
            </a: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2862263" y="2286000"/>
            <a:ext cx="73437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>
                <a:solidFill>
                  <a:srgbClr val="C00000"/>
                </a:solidFill>
              </a:rPr>
              <a:t>ETAT DES PROJETS  BUDGET COMMUNAL  - ANNEE  2016</a:t>
            </a:r>
          </a:p>
        </p:txBody>
      </p:sp>
      <p:graphicFrame>
        <p:nvGraphicFramePr>
          <p:cNvPr id="9" name="Tableau 8"/>
          <p:cNvGraphicFramePr>
            <a:graphicFrameLocks noGrp="1"/>
          </p:cNvGraphicFramePr>
          <p:nvPr/>
        </p:nvGraphicFramePr>
        <p:xfrm>
          <a:off x="247650" y="2890838"/>
          <a:ext cx="1170432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509">
                  <a:extLst>
                    <a:ext uri="{9D8B030D-6E8A-4147-A177-3AD203B41FA5}">
                      <a16:colId xmlns:a16="http://schemas.microsoft.com/office/drawing/2014/main" xmlns="" val="1993623990"/>
                    </a:ext>
                  </a:extLst>
                </a:gridCol>
                <a:gridCol w="653143">
                  <a:extLst>
                    <a:ext uri="{9D8B030D-6E8A-4147-A177-3AD203B41FA5}">
                      <a16:colId xmlns:a16="http://schemas.microsoft.com/office/drawing/2014/main" xmlns="" val="2550682662"/>
                    </a:ext>
                  </a:extLst>
                </a:gridCol>
                <a:gridCol w="627017">
                  <a:extLst>
                    <a:ext uri="{9D8B030D-6E8A-4147-A177-3AD203B41FA5}">
                      <a16:colId xmlns:a16="http://schemas.microsoft.com/office/drawing/2014/main" xmlns="" val="4276229444"/>
                    </a:ext>
                  </a:extLst>
                </a:gridCol>
                <a:gridCol w="2756263">
                  <a:extLst>
                    <a:ext uri="{9D8B030D-6E8A-4147-A177-3AD203B41FA5}">
                      <a16:colId xmlns:a16="http://schemas.microsoft.com/office/drawing/2014/main" xmlns="" val="1991737518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xmlns="" val="573162510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xmlns="" val="3364359650"/>
                    </a:ext>
                  </a:extLst>
                </a:gridCol>
                <a:gridCol w="1018903">
                  <a:extLst>
                    <a:ext uri="{9D8B030D-6E8A-4147-A177-3AD203B41FA5}">
                      <a16:colId xmlns:a16="http://schemas.microsoft.com/office/drawing/2014/main" xmlns="" val="964012990"/>
                    </a:ext>
                  </a:extLst>
                </a:gridCol>
                <a:gridCol w="1031965">
                  <a:extLst>
                    <a:ext uri="{9D8B030D-6E8A-4147-A177-3AD203B41FA5}">
                      <a16:colId xmlns:a16="http://schemas.microsoft.com/office/drawing/2014/main" xmlns="" val="3606447062"/>
                    </a:ext>
                  </a:extLst>
                </a:gridCol>
                <a:gridCol w="1045029">
                  <a:extLst>
                    <a:ext uri="{9D8B030D-6E8A-4147-A177-3AD203B41FA5}">
                      <a16:colId xmlns:a16="http://schemas.microsoft.com/office/drawing/2014/main" xmlns="" val="3512123605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xmlns="" val="2668877139"/>
                    </a:ext>
                  </a:extLst>
                </a:gridCol>
                <a:gridCol w="627017">
                  <a:extLst>
                    <a:ext uri="{9D8B030D-6E8A-4147-A177-3AD203B41FA5}">
                      <a16:colId xmlns:a16="http://schemas.microsoft.com/office/drawing/2014/main" xmlns="" val="1000414231"/>
                    </a:ext>
                  </a:extLst>
                </a:gridCol>
                <a:gridCol w="888274">
                  <a:extLst>
                    <a:ext uri="{9D8B030D-6E8A-4147-A177-3AD203B41FA5}">
                      <a16:colId xmlns:a16="http://schemas.microsoft.com/office/drawing/2014/main" xmlns="" val="34442688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Article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</a:t>
                      </a:r>
                      <a:r>
                        <a:rPr lang="fr-FR" sz="1200" baseline="0" dirty="0" smtClean="0"/>
                        <a:t> de projet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INTITULE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MONTANT</a:t>
                      </a:r>
                    </a:p>
                    <a:p>
                      <a:pPr algn="ctr"/>
                      <a:r>
                        <a:rPr lang="fr-FR" sz="1200" dirty="0" smtClean="0"/>
                        <a:t>AP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Montant consommé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Dépense </a:t>
                      </a:r>
                    </a:p>
                    <a:p>
                      <a:pPr algn="ctr"/>
                      <a:r>
                        <a:rPr lang="fr-FR" sz="1200" dirty="0" smtClean="0"/>
                        <a:t>Décembre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Année 2016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Reliquat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Taux</a:t>
                      </a:r>
                    </a:p>
                    <a:p>
                      <a:r>
                        <a:rPr lang="fr-FR" sz="1200" dirty="0" err="1" smtClean="0"/>
                        <a:t>phys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Taux</a:t>
                      </a:r>
                    </a:p>
                    <a:p>
                      <a:r>
                        <a:rPr lang="fr-FR" sz="1200" dirty="0" err="1" smtClean="0"/>
                        <a:t>Financ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err="1" smtClean="0"/>
                        <a:t>Obs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37982242"/>
                  </a:ext>
                </a:extLst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247650" y="3509963"/>
          <a:ext cx="11704321" cy="31808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5297">
                  <a:extLst>
                    <a:ext uri="{9D8B030D-6E8A-4147-A177-3AD203B41FA5}">
                      <a16:colId xmlns:a16="http://schemas.microsoft.com/office/drawing/2014/main" xmlns="" val="1449326362"/>
                    </a:ext>
                  </a:extLst>
                </a:gridCol>
                <a:gridCol w="400702">
                  <a:extLst>
                    <a:ext uri="{9D8B030D-6E8A-4147-A177-3AD203B41FA5}">
                      <a16:colId xmlns:a16="http://schemas.microsoft.com/office/drawing/2014/main" xmlns="" val="595747895"/>
                    </a:ext>
                  </a:extLst>
                </a:gridCol>
                <a:gridCol w="290032">
                  <a:extLst>
                    <a:ext uri="{9D8B030D-6E8A-4147-A177-3AD203B41FA5}">
                      <a16:colId xmlns:a16="http://schemas.microsoft.com/office/drawing/2014/main" xmlns="" val="3715537943"/>
                    </a:ext>
                  </a:extLst>
                </a:gridCol>
                <a:gridCol w="534269">
                  <a:extLst>
                    <a:ext uri="{9D8B030D-6E8A-4147-A177-3AD203B41FA5}">
                      <a16:colId xmlns:a16="http://schemas.microsoft.com/office/drawing/2014/main" xmlns="" val="2329281640"/>
                    </a:ext>
                  </a:extLst>
                </a:gridCol>
                <a:gridCol w="2839261">
                  <a:extLst>
                    <a:ext uri="{9D8B030D-6E8A-4147-A177-3AD203B41FA5}">
                      <a16:colId xmlns:a16="http://schemas.microsoft.com/office/drawing/2014/main" xmlns="" val="364135806"/>
                    </a:ext>
                  </a:extLst>
                </a:gridCol>
                <a:gridCol w="1087620">
                  <a:extLst>
                    <a:ext uri="{9D8B030D-6E8A-4147-A177-3AD203B41FA5}">
                      <a16:colId xmlns:a16="http://schemas.microsoft.com/office/drawing/2014/main" xmlns="" val="2550497622"/>
                    </a:ext>
                  </a:extLst>
                </a:gridCol>
                <a:gridCol w="1068539">
                  <a:extLst>
                    <a:ext uri="{9D8B030D-6E8A-4147-A177-3AD203B41FA5}">
                      <a16:colId xmlns:a16="http://schemas.microsoft.com/office/drawing/2014/main" xmlns="" val="1016331336"/>
                    </a:ext>
                  </a:extLst>
                </a:gridCol>
                <a:gridCol w="1053275">
                  <a:extLst>
                    <a:ext uri="{9D8B030D-6E8A-4147-A177-3AD203B41FA5}">
                      <a16:colId xmlns:a16="http://schemas.microsoft.com/office/drawing/2014/main" xmlns="" val="3850033072"/>
                    </a:ext>
                  </a:extLst>
                </a:gridCol>
                <a:gridCol w="1053275">
                  <a:extLst>
                    <a:ext uri="{9D8B030D-6E8A-4147-A177-3AD203B41FA5}">
                      <a16:colId xmlns:a16="http://schemas.microsoft.com/office/drawing/2014/main" xmlns="" val="55188635"/>
                    </a:ext>
                  </a:extLst>
                </a:gridCol>
                <a:gridCol w="1053275">
                  <a:extLst>
                    <a:ext uri="{9D8B030D-6E8A-4147-A177-3AD203B41FA5}">
                      <a16:colId xmlns:a16="http://schemas.microsoft.com/office/drawing/2014/main" xmlns="" val="3978524673"/>
                    </a:ext>
                  </a:extLst>
                </a:gridCol>
                <a:gridCol w="492291">
                  <a:extLst>
                    <a:ext uri="{9D8B030D-6E8A-4147-A177-3AD203B41FA5}">
                      <a16:colId xmlns:a16="http://schemas.microsoft.com/office/drawing/2014/main" xmlns="" val="3159749698"/>
                    </a:ext>
                  </a:extLst>
                </a:gridCol>
                <a:gridCol w="610594">
                  <a:extLst>
                    <a:ext uri="{9D8B030D-6E8A-4147-A177-3AD203B41FA5}">
                      <a16:colId xmlns:a16="http://schemas.microsoft.com/office/drawing/2014/main" xmlns="" val="1926980988"/>
                    </a:ext>
                  </a:extLst>
                </a:gridCol>
                <a:gridCol w="915891">
                  <a:extLst>
                    <a:ext uri="{9D8B030D-6E8A-4147-A177-3AD203B41FA5}">
                      <a16:colId xmlns:a16="http://schemas.microsoft.com/office/drawing/2014/main" xmlns="" val="467522846"/>
                    </a:ext>
                  </a:extLst>
                </a:gridCol>
              </a:tblGrid>
              <a:tr h="61764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98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9500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241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61-2016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Réfection étanchéité pour les écoles primaires AMZAL, DEMOUCHE et KERDJOUDJE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1 300 000,00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1 288 404,00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1 288 404,00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  11 596,00  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99,11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Réceptionné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4262310043"/>
                  </a:ext>
                </a:extLst>
              </a:tr>
              <a:tr h="61764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99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9500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241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62-2016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Acquisition Bacs à ordures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500 000,00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500 000,00  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0,00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à Réceptionner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40355933"/>
                  </a:ext>
                </a:extLst>
              </a:tr>
              <a:tr h="61764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100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9790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133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63-2016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Etude Gaz et électricité raral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500 000,00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500 000,00  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0,00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Non lancé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4195365979"/>
                  </a:ext>
                </a:extLst>
              </a:tr>
              <a:tr h="61764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101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9523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280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64-2016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Raccordement 04 habitations en Gaz localité Guentour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125 315,00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125 315,00  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0,00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Engagement au C.F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595309148"/>
                  </a:ext>
                </a:extLst>
              </a:tr>
              <a:tr h="71029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101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9500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280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65.2016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Installation des logiciels pour déférents services administratives de la commune 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9 500 000,00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 dirty="0">
                          <a:effectLst/>
                        </a:rPr>
                        <a:t>      </a:t>
                      </a:r>
                      <a:r>
                        <a:rPr lang="fr-FR" sz="1200" u="none" strike="noStrike" dirty="0" smtClean="0">
                          <a:effectLst/>
                        </a:rPr>
                        <a:t> </a:t>
                      </a:r>
                      <a:r>
                        <a:rPr lang="fr-FR" sz="1200" u="none" strike="noStrike" dirty="0">
                          <a:effectLst/>
                        </a:rPr>
                        <a:t>9 500 000,00   </a:t>
                      </a:r>
                      <a:endParaRPr lang="fr-FR" sz="1200" b="1" i="0" u="none" strike="noStrike" dirty="0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50,00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</a:rPr>
                        <a:t>En cours</a:t>
                      </a:r>
                      <a:endParaRPr lang="fr-FR" sz="12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15267908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0175"/>
            <a:ext cx="12192000" cy="1998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28675" name="ZoneTexte 2"/>
          <p:cNvSpPr txBox="1">
            <a:spLocks noChangeArrowheads="1"/>
          </p:cNvSpPr>
          <p:nvPr/>
        </p:nvSpPr>
        <p:spPr bwMode="auto">
          <a:xfrm>
            <a:off x="2262188" y="182563"/>
            <a:ext cx="7667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/>
              <a:t>République Algérienne Démocratique et Populaire</a:t>
            </a:r>
          </a:p>
        </p:txBody>
      </p:sp>
      <p:sp>
        <p:nvSpPr>
          <p:cNvPr id="28676" name="ZoneTexte 3"/>
          <p:cNvSpPr txBox="1">
            <a:spLocks noChangeArrowheads="1"/>
          </p:cNvSpPr>
          <p:nvPr/>
        </p:nvSpPr>
        <p:spPr bwMode="auto">
          <a:xfrm>
            <a:off x="431800" y="749300"/>
            <a:ext cx="27590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/>
              <a:t>Wilaya de Bouira</a:t>
            </a:r>
          </a:p>
          <a:p>
            <a:pPr eaLnBrk="1" hangingPunct="1"/>
            <a:r>
              <a:rPr lang="fr-FR" sz="2400" b="1"/>
              <a:t>Daira de Haizer</a:t>
            </a:r>
          </a:p>
          <a:p>
            <a:pPr eaLnBrk="1" hangingPunct="1"/>
            <a:r>
              <a:rPr lang="fr-FR" sz="2400" b="1"/>
              <a:t>Commune de Haizer</a:t>
            </a: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2862263" y="2286000"/>
            <a:ext cx="73437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>
                <a:solidFill>
                  <a:srgbClr val="C00000"/>
                </a:solidFill>
              </a:rPr>
              <a:t>ETAT DES PROJETS  BUDGET COMMUNAL  - ANNEE  2016</a:t>
            </a:r>
          </a:p>
        </p:txBody>
      </p:sp>
      <p:sp>
        <p:nvSpPr>
          <p:cNvPr id="11" name="ZoneTexte 10"/>
          <p:cNvSpPr txBox="1">
            <a:spLocks noChangeArrowheads="1"/>
          </p:cNvSpPr>
          <p:nvPr/>
        </p:nvSpPr>
        <p:spPr bwMode="auto">
          <a:xfrm>
            <a:off x="4484688" y="4087813"/>
            <a:ext cx="30368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fr-FR" sz="2400" b="1">
                <a:solidFill>
                  <a:srgbClr val="C00000"/>
                </a:solidFill>
              </a:rPr>
              <a:t>Montant Consommé : </a:t>
            </a:r>
          </a:p>
        </p:txBody>
      </p:sp>
      <p:sp>
        <p:nvSpPr>
          <p:cNvPr id="12" name="ZoneTexte 11"/>
          <p:cNvSpPr txBox="1">
            <a:spLocks noChangeArrowheads="1"/>
          </p:cNvSpPr>
          <p:nvPr/>
        </p:nvSpPr>
        <p:spPr bwMode="auto">
          <a:xfrm>
            <a:off x="1128713" y="4406900"/>
            <a:ext cx="2268537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fr-FR" sz="4400" b="1">
                <a:solidFill>
                  <a:srgbClr val="002060"/>
                </a:solidFill>
              </a:rPr>
              <a:t>TOTAL : </a:t>
            </a:r>
          </a:p>
        </p:txBody>
      </p:sp>
      <p:sp>
        <p:nvSpPr>
          <p:cNvPr id="13" name="ZoneTexte 12"/>
          <p:cNvSpPr txBox="1">
            <a:spLocks noChangeArrowheads="1"/>
          </p:cNvSpPr>
          <p:nvPr/>
        </p:nvSpPr>
        <p:spPr bwMode="auto">
          <a:xfrm>
            <a:off x="4495800" y="3443288"/>
            <a:ext cx="19478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>
                <a:solidFill>
                  <a:srgbClr val="C00000"/>
                </a:solidFill>
              </a:rPr>
              <a:t>Montant AP : </a:t>
            </a:r>
          </a:p>
        </p:txBody>
      </p:sp>
      <p:sp>
        <p:nvSpPr>
          <p:cNvPr id="14" name="ZoneTexte 13"/>
          <p:cNvSpPr txBox="1">
            <a:spLocks noChangeArrowheads="1"/>
          </p:cNvSpPr>
          <p:nvPr/>
        </p:nvSpPr>
        <p:spPr bwMode="auto">
          <a:xfrm>
            <a:off x="4473575" y="5326063"/>
            <a:ext cx="18557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>
                <a:solidFill>
                  <a:srgbClr val="C00000"/>
                </a:solidFill>
              </a:rPr>
              <a:t>Année 2016: </a:t>
            </a:r>
          </a:p>
        </p:txBody>
      </p:sp>
      <p:sp>
        <p:nvSpPr>
          <p:cNvPr id="15" name="ZoneTexte 14"/>
          <p:cNvSpPr txBox="1">
            <a:spLocks noChangeArrowheads="1"/>
          </p:cNvSpPr>
          <p:nvPr/>
        </p:nvSpPr>
        <p:spPr bwMode="auto">
          <a:xfrm>
            <a:off x="4449763" y="4792663"/>
            <a:ext cx="28305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>
                <a:solidFill>
                  <a:srgbClr val="C00000"/>
                </a:solidFill>
              </a:rPr>
              <a:t>Dépense Décembre: </a:t>
            </a:r>
          </a:p>
        </p:txBody>
      </p:sp>
      <p:sp>
        <p:nvSpPr>
          <p:cNvPr id="16" name="ZoneTexte 15"/>
          <p:cNvSpPr txBox="1">
            <a:spLocks noChangeArrowheads="1"/>
          </p:cNvSpPr>
          <p:nvPr/>
        </p:nvSpPr>
        <p:spPr bwMode="auto">
          <a:xfrm>
            <a:off x="4484688" y="6015038"/>
            <a:ext cx="12461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>
                <a:solidFill>
                  <a:srgbClr val="C00000"/>
                </a:solidFill>
              </a:rPr>
              <a:t>Reliquat</a:t>
            </a: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6650038" y="3533775"/>
            <a:ext cx="15589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fr-FR" b="1">
                <a:latin typeface="Arial Narrow" pitchFamily="34" charset="0"/>
              </a:rPr>
              <a:t>144 570 433,55</a:t>
            </a:r>
            <a:r>
              <a:rPr lang="fr-FR" b="1"/>
              <a:t> </a:t>
            </a: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7429500" y="4181475"/>
            <a:ext cx="13493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b="1">
                <a:latin typeface="Arial Narrow" pitchFamily="34" charset="0"/>
              </a:rPr>
              <a:t>8 027 825,72</a:t>
            </a:r>
            <a:r>
              <a:rPr lang="fr-FR"/>
              <a:t> </a:t>
            </a: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7245350" y="4884738"/>
            <a:ext cx="13493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b="1">
                <a:latin typeface="Arial Narrow" pitchFamily="34" charset="0"/>
              </a:rPr>
              <a:t>6 874 583,63</a:t>
            </a:r>
            <a:r>
              <a:rPr lang="fr-FR"/>
              <a:t> </a:t>
            </a: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6605588" y="5372100"/>
            <a:ext cx="145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b="1">
                <a:latin typeface="Arial Narrow" pitchFamily="34" charset="0"/>
              </a:rPr>
              <a:t>53 253 564,24</a:t>
            </a:r>
            <a:r>
              <a:rPr lang="fr-FR"/>
              <a:t> </a:t>
            </a: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6316663" y="6127750"/>
            <a:ext cx="145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b="1">
                <a:latin typeface="Arial Narrow" pitchFamily="34" charset="0"/>
              </a:rPr>
              <a:t>85 273 641,47</a:t>
            </a:r>
            <a:r>
              <a:rPr lang="fr-FR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750"/>
                            </p:stCondLst>
                            <p:childTnLst>
                              <p:par>
                                <p:cTn id="3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250"/>
                            </p:stCondLst>
                            <p:childTnLst>
                              <p:par>
                                <p:cTn id="4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750"/>
                            </p:stCondLst>
                            <p:childTnLst>
                              <p:par>
                                <p:cTn id="4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250"/>
                            </p:stCondLst>
                            <p:childTnLst>
                              <p:par>
                                <p:cTn id="4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750"/>
                            </p:stCondLst>
                            <p:childTnLst>
                              <p:par>
                                <p:cTn id="5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7" grpId="0"/>
      <p:bldP spid="19" grpId="0"/>
      <p:bldP spid="20" grpId="0"/>
      <p:bldP spid="21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0175"/>
            <a:ext cx="12192000" cy="1998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29699" name="ZoneTexte 2"/>
          <p:cNvSpPr txBox="1">
            <a:spLocks noChangeArrowheads="1"/>
          </p:cNvSpPr>
          <p:nvPr/>
        </p:nvSpPr>
        <p:spPr bwMode="auto">
          <a:xfrm>
            <a:off x="2262188" y="182563"/>
            <a:ext cx="7667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/>
              <a:t>République Algérienne Démocratique et Populaire</a:t>
            </a:r>
          </a:p>
        </p:txBody>
      </p:sp>
      <p:sp>
        <p:nvSpPr>
          <p:cNvPr id="29700" name="ZoneTexte 3"/>
          <p:cNvSpPr txBox="1">
            <a:spLocks noChangeArrowheads="1"/>
          </p:cNvSpPr>
          <p:nvPr/>
        </p:nvSpPr>
        <p:spPr bwMode="auto">
          <a:xfrm>
            <a:off x="431800" y="749300"/>
            <a:ext cx="27590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/>
              <a:t>Wilaya de Bouira</a:t>
            </a:r>
          </a:p>
          <a:p>
            <a:pPr eaLnBrk="1" hangingPunct="1"/>
            <a:r>
              <a:rPr lang="fr-FR" sz="2400" b="1"/>
              <a:t>Daira de Haizer</a:t>
            </a:r>
          </a:p>
          <a:p>
            <a:pPr eaLnBrk="1" hangingPunct="1"/>
            <a:r>
              <a:rPr lang="fr-FR" sz="2400" b="1"/>
              <a:t>Commune de Haizer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5099050" y="2193925"/>
            <a:ext cx="1993900" cy="646113"/>
          </a:xfrm>
          <a:prstGeom prst="rect">
            <a:avLst/>
          </a:prstGeom>
          <a:solidFill>
            <a:srgbClr val="FFC00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b="1" dirty="0">
                <a:solidFill>
                  <a:srgbClr val="FF0000"/>
                </a:solidFill>
                <a:latin typeface="+mn-lt"/>
              </a:rPr>
              <a:t>PCD 2016</a:t>
            </a:r>
            <a:endParaRPr lang="fr-FR" sz="3600" b="1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8" name="Tableau 7"/>
          <p:cNvGraphicFramePr>
            <a:graphicFrameLocks noGrp="1"/>
          </p:cNvGraphicFramePr>
          <p:nvPr/>
        </p:nvGraphicFramePr>
        <p:xfrm>
          <a:off x="1085850" y="3117850"/>
          <a:ext cx="10480675" cy="3182940"/>
        </p:xfrm>
        <a:graphic>
          <a:graphicData uri="http://schemas.openxmlformats.org/drawingml/2006/table">
            <a:tbl>
              <a:tblPr rtl="1"/>
              <a:tblGrid>
                <a:gridCol w="1965325"/>
                <a:gridCol w="8515350"/>
              </a:tblGrid>
              <a:tr h="56038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AP 1 000 DA</a:t>
                      </a:r>
                      <a:endParaRPr kumimoji="0" lang="fr-F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INTITULE PROJET</a:t>
                      </a:r>
                      <a:endParaRPr kumimoji="0" lang="fr-F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655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3.100</a:t>
                      </a:r>
                      <a:endParaRPr kumimoji="0" lang="fr-F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Rénovation et extension réseau AEP VSA Tikboucht</a:t>
                      </a:r>
                      <a:endParaRPr kumimoji="0" lang="fr-F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5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12.900</a:t>
                      </a:r>
                      <a:endParaRPr kumimoji="0" lang="fr-F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Rénovation et extension réseau Assainissement VAS Tikboucht</a:t>
                      </a:r>
                      <a:endParaRPr kumimoji="0" lang="fr-F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5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4.000</a:t>
                      </a:r>
                      <a:endParaRPr kumimoji="0" lang="fr-F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Renforcement réseau de distribution AEP Haizer Sud Ouest</a:t>
                      </a:r>
                      <a:endParaRPr kumimoji="0" lang="fr-F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5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5.500</a:t>
                      </a:r>
                      <a:endParaRPr kumimoji="0" lang="fr-F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16200" algn="ctr"/>
                          <a:tab pos="5233988" algn="r"/>
                        </a:tabLst>
                      </a:pPr>
                      <a:r>
                        <a:rPr kumimoji="0" lang="fr-F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Rénovation et extension réseau de distribution AEP localité Slim</a:t>
                      </a:r>
                      <a:endParaRPr kumimoji="0" lang="fr-F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722" name="Rectangle 1"/>
          <p:cNvSpPr>
            <a:spLocks noChangeArrowheads="1"/>
          </p:cNvSpPr>
          <p:nvPr/>
        </p:nvSpPr>
        <p:spPr bwMode="auto">
          <a:xfrm>
            <a:off x="2781300" y="311785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0175"/>
            <a:ext cx="12192000" cy="1998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3" name="ZoneTexte 2"/>
          <p:cNvSpPr txBox="1">
            <a:spLocks noChangeArrowheads="1"/>
          </p:cNvSpPr>
          <p:nvPr/>
        </p:nvSpPr>
        <p:spPr bwMode="auto">
          <a:xfrm>
            <a:off x="2262188" y="182563"/>
            <a:ext cx="7667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/>
              <a:t>République Algérienne Démocratique et Populaire</a:t>
            </a:r>
          </a:p>
        </p:txBody>
      </p:sp>
      <p:sp>
        <p:nvSpPr>
          <p:cNvPr id="4" name="ZoneTexte 3"/>
          <p:cNvSpPr txBox="1">
            <a:spLocks noChangeArrowheads="1"/>
          </p:cNvSpPr>
          <p:nvPr/>
        </p:nvSpPr>
        <p:spPr bwMode="auto">
          <a:xfrm>
            <a:off x="431800" y="749300"/>
            <a:ext cx="27590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/>
              <a:t>Wilaya de Bouira</a:t>
            </a:r>
          </a:p>
          <a:p>
            <a:pPr eaLnBrk="1" hangingPunct="1"/>
            <a:r>
              <a:rPr lang="fr-FR" sz="2400" b="1"/>
              <a:t>Daira de Haizer</a:t>
            </a:r>
          </a:p>
          <a:p>
            <a:pPr eaLnBrk="1" hangingPunct="1"/>
            <a:r>
              <a:rPr lang="fr-FR" sz="2400" b="1"/>
              <a:t>Commune de Haizer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862263" y="2286000"/>
            <a:ext cx="73437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>
                <a:solidFill>
                  <a:srgbClr val="C00000"/>
                </a:solidFill>
              </a:rPr>
              <a:t>ETAT DES PROJETS  BUDGET COMMUNAL  - ANNEE  2016</a:t>
            </a:r>
          </a:p>
        </p:txBody>
      </p:sp>
      <p:graphicFrame>
        <p:nvGraphicFramePr>
          <p:cNvPr id="9" name="Tableau 8"/>
          <p:cNvGraphicFramePr>
            <a:graphicFrameLocks noGrp="1"/>
          </p:cNvGraphicFramePr>
          <p:nvPr/>
        </p:nvGraphicFramePr>
        <p:xfrm>
          <a:off x="247650" y="2890838"/>
          <a:ext cx="1170432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509">
                  <a:extLst>
                    <a:ext uri="{9D8B030D-6E8A-4147-A177-3AD203B41FA5}">
                      <a16:colId xmlns:a16="http://schemas.microsoft.com/office/drawing/2014/main" xmlns="" val="1993623990"/>
                    </a:ext>
                  </a:extLst>
                </a:gridCol>
                <a:gridCol w="653143">
                  <a:extLst>
                    <a:ext uri="{9D8B030D-6E8A-4147-A177-3AD203B41FA5}">
                      <a16:colId xmlns:a16="http://schemas.microsoft.com/office/drawing/2014/main" xmlns="" val="2550682662"/>
                    </a:ext>
                  </a:extLst>
                </a:gridCol>
                <a:gridCol w="627017">
                  <a:extLst>
                    <a:ext uri="{9D8B030D-6E8A-4147-A177-3AD203B41FA5}">
                      <a16:colId xmlns:a16="http://schemas.microsoft.com/office/drawing/2014/main" xmlns="" val="4276229444"/>
                    </a:ext>
                  </a:extLst>
                </a:gridCol>
                <a:gridCol w="2756263">
                  <a:extLst>
                    <a:ext uri="{9D8B030D-6E8A-4147-A177-3AD203B41FA5}">
                      <a16:colId xmlns:a16="http://schemas.microsoft.com/office/drawing/2014/main" xmlns="" val="1991737518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xmlns="" val="573162510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xmlns="" val="3364359650"/>
                    </a:ext>
                  </a:extLst>
                </a:gridCol>
                <a:gridCol w="1018903">
                  <a:extLst>
                    <a:ext uri="{9D8B030D-6E8A-4147-A177-3AD203B41FA5}">
                      <a16:colId xmlns:a16="http://schemas.microsoft.com/office/drawing/2014/main" xmlns="" val="964012990"/>
                    </a:ext>
                  </a:extLst>
                </a:gridCol>
                <a:gridCol w="1031965">
                  <a:extLst>
                    <a:ext uri="{9D8B030D-6E8A-4147-A177-3AD203B41FA5}">
                      <a16:colId xmlns:a16="http://schemas.microsoft.com/office/drawing/2014/main" xmlns="" val="3606447062"/>
                    </a:ext>
                  </a:extLst>
                </a:gridCol>
                <a:gridCol w="1045029">
                  <a:extLst>
                    <a:ext uri="{9D8B030D-6E8A-4147-A177-3AD203B41FA5}">
                      <a16:colId xmlns:a16="http://schemas.microsoft.com/office/drawing/2014/main" xmlns="" val="3512123605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xmlns="" val="2668877139"/>
                    </a:ext>
                  </a:extLst>
                </a:gridCol>
                <a:gridCol w="627017">
                  <a:extLst>
                    <a:ext uri="{9D8B030D-6E8A-4147-A177-3AD203B41FA5}">
                      <a16:colId xmlns:a16="http://schemas.microsoft.com/office/drawing/2014/main" xmlns="" val="1000414231"/>
                    </a:ext>
                  </a:extLst>
                </a:gridCol>
                <a:gridCol w="888274">
                  <a:extLst>
                    <a:ext uri="{9D8B030D-6E8A-4147-A177-3AD203B41FA5}">
                      <a16:colId xmlns:a16="http://schemas.microsoft.com/office/drawing/2014/main" xmlns="" val="34442688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Article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</a:t>
                      </a:r>
                      <a:r>
                        <a:rPr lang="fr-FR" sz="1200" baseline="0" dirty="0" smtClean="0"/>
                        <a:t> de projet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INTITULE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MONTANT</a:t>
                      </a:r>
                    </a:p>
                    <a:p>
                      <a:pPr algn="ctr"/>
                      <a:r>
                        <a:rPr lang="fr-FR" sz="1200" dirty="0" smtClean="0"/>
                        <a:t>AP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Montant consommé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Dépense </a:t>
                      </a:r>
                    </a:p>
                    <a:p>
                      <a:pPr algn="ctr"/>
                      <a:r>
                        <a:rPr lang="fr-FR" sz="1200" dirty="0" smtClean="0"/>
                        <a:t>Décembre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Année 2016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Reliquat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Taux</a:t>
                      </a:r>
                    </a:p>
                    <a:p>
                      <a:r>
                        <a:rPr lang="fr-FR" sz="1200" dirty="0" err="1" smtClean="0"/>
                        <a:t>phys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Taux</a:t>
                      </a:r>
                    </a:p>
                    <a:p>
                      <a:r>
                        <a:rPr lang="fr-FR" sz="1200" dirty="0" err="1" smtClean="0"/>
                        <a:t>Financ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err="1" smtClean="0"/>
                        <a:t>Obs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37982242"/>
                  </a:ext>
                </a:extLst>
              </a:tr>
            </a:tbl>
          </a:graphicData>
        </a:graphic>
      </p:graphicFrame>
      <p:graphicFrame>
        <p:nvGraphicFramePr>
          <p:cNvPr id="11" name="Tableau 10"/>
          <p:cNvGraphicFramePr>
            <a:graphicFrameLocks noGrp="1"/>
          </p:cNvGraphicFramePr>
          <p:nvPr/>
        </p:nvGraphicFramePr>
        <p:xfrm>
          <a:off x="201613" y="3492500"/>
          <a:ext cx="11751229" cy="19796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6521">
                  <a:extLst>
                    <a:ext uri="{9D8B030D-6E8A-4147-A177-3AD203B41FA5}">
                      <a16:colId xmlns:a16="http://schemas.microsoft.com/office/drawing/2014/main" xmlns="" val="2360576504"/>
                    </a:ext>
                  </a:extLst>
                </a:gridCol>
                <a:gridCol w="402308">
                  <a:extLst>
                    <a:ext uri="{9D8B030D-6E8A-4147-A177-3AD203B41FA5}">
                      <a16:colId xmlns:a16="http://schemas.microsoft.com/office/drawing/2014/main" xmlns="" val="2304232611"/>
                    </a:ext>
                  </a:extLst>
                </a:gridCol>
                <a:gridCol w="291194">
                  <a:extLst>
                    <a:ext uri="{9D8B030D-6E8A-4147-A177-3AD203B41FA5}">
                      <a16:colId xmlns:a16="http://schemas.microsoft.com/office/drawing/2014/main" xmlns="" val="3595006419"/>
                    </a:ext>
                  </a:extLst>
                </a:gridCol>
                <a:gridCol w="536411">
                  <a:extLst>
                    <a:ext uri="{9D8B030D-6E8A-4147-A177-3AD203B41FA5}">
                      <a16:colId xmlns:a16="http://schemas.microsoft.com/office/drawing/2014/main" xmlns="" val="162731746"/>
                    </a:ext>
                  </a:extLst>
                </a:gridCol>
                <a:gridCol w="2850640">
                  <a:extLst>
                    <a:ext uri="{9D8B030D-6E8A-4147-A177-3AD203B41FA5}">
                      <a16:colId xmlns:a16="http://schemas.microsoft.com/office/drawing/2014/main" xmlns="" val="1222408055"/>
                    </a:ext>
                  </a:extLst>
                </a:gridCol>
                <a:gridCol w="1091979">
                  <a:extLst>
                    <a:ext uri="{9D8B030D-6E8A-4147-A177-3AD203B41FA5}">
                      <a16:colId xmlns:a16="http://schemas.microsoft.com/office/drawing/2014/main" xmlns="" val="2659633270"/>
                    </a:ext>
                  </a:extLst>
                </a:gridCol>
                <a:gridCol w="1072821">
                  <a:extLst>
                    <a:ext uri="{9D8B030D-6E8A-4147-A177-3AD203B41FA5}">
                      <a16:colId xmlns:a16="http://schemas.microsoft.com/office/drawing/2014/main" xmlns="" val="964912393"/>
                    </a:ext>
                  </a:extLst>
                </a:gridCol>
                <a:gridCol w="1057496">
                  <a:extLst>
                    <a:ext uri="{9D8B030D-6E8A-4147-A177-3AD203B41FA5}">
                      <a16:colId xmlns:a16="http://schemas.microsoft.com/office/drawing/2014/main" xmlns="" val="2035615314"/>
                    </a:ext>
                  </a:extLst>
                </a:gridCol>
                <a:gridCol w="1057496">
                  <a:extLst>
                    <a:ext uri="{9D8B030D-6E8A-4147-A177-3AD203B41FA5}">
                      <a16:colId xmlns:a16="http://schemas.microsoft.com/office/drawing/2014/main" xmlns="" val="1674353516"/>
                    </a:ext>
                  </a:extLst>
                </a:gridCol>
                <a:gridCol w="1057496">
                  <a:extLst>
                    <a:ext uri="{9D8B030D-6E8A-4147-A177-3AD203B41FA5}">
                      <a16:colId xmlns:a16="http://schemas.microsoft.com/office/drawing/2014/main" xmlns="" val="3279663873"/>
                    </a:ext>
                  </a:extLst>
                </a:gridCol>
                <a:gridCol w="494264">
                  <a:extLst>
                    <a:ext uri="{9D8B030D-6E8A-4147-A177-3AD203B41FA5}">
                      <a16:colId xmlns:a16="http://schemas.microsoft.com/office/drawing/2014/main" xmlns="" val="3062643347"/>
                    </a:ext>
                  </a:extLst>
                </a:gridCol>
                <a:gridCol w="613041">
                  <a:extLst>
                    <a:ext uri="{9D8B030D-6E8A-4147-A177-3AD203B41FA5}">
                      <a16:colId xmlns:a16="http://schemas.microsoft.com/office/drawing/2014/main" xmlns="" val="2578128228"/>
                    </a:ext>
                  </a:extLst>
                </a:gridCol>
                <a:gridCol w="919562">
                  <a:extLst>
                    <a:ext uri="{9D8B030D-6E8A-4147-A177-3AD203B41FA5}">
                      <a16:colId xmlns:a16="http://schemas.microsoft.com/office/drawing/2014/main" xmlns="" val="1698888622"/>
                    </a:ext>
                  </a:extLst>
                </a:gridCol>
              </a:tblGrid>
              <a:tr h="659889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</a:t>
                      </a:r>
                      <a:endParaRPr lang="fr-FR" sz="11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9799</a:t>
                      </a:r>
                      <a:endParaRPr lang="fr-FR" sz="11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0 60</a:t>
                      </a:r>
                      <a:endParaRPr lang="fr-FR" sz="11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18.2013</a:t>
                      </a:r>
                      <a:endParaRPr lang="fr-FR" sz="11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 dirty="0">
                          <a:effectLst/>
                        </a:rPr>
                        <a:t>Régularisation excédent de dépenses</a:t>
                      </a:r>
                      <a:endParaRPr lang="fr-FR" sz="11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u="none" strike="noStrike">
                          <a:effectLst/>
                        </a:rPr>
                        <a:t>90 783,30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u="none" strike="noStrike">
                          <a:effectLst/>
                        </a:rPr>
                        <a:t>                       -     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u="none" strike="noStrike">
                          <a:effectLst/>
                        </a:rPr>
                        <a:t>            90 783,30   </a:t>
                      </a:r>
                      <a:endParaRPr lang="fr-FR" sz="11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 00℅ 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0,00 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>
                          <a:effectLst/>
                        </a:rPr>
                        <a:t>à régulariser au C.A</a:t>
                      </a:r>
                      <a:endParaRPr lang="fr-FR" sz="11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394175770"/>
                  </a:ext>
                </a:extLst>
              </a:tr>
              <a:tr h="659889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2</a:t>
                      </a:r>
                      <a:endParaRPr lang="fr-FR" sz="11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9521</a:t>
                      </a:r>
                      <a:endParaRPr lang="fr-FR" sz="11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280</a:t>
                      </a:r>
                      <a:endParaRPr lang="fr-FR" sz="11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27.2013</a:t>
                      </a:r>
                      <a:endParaRPr lang="fr-FR" sz="11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>
                          <a:effectLst/>
                        </a:rPr>
                        <a:t>Réalisation réseau AEP -TIFTICINE et TAZEMOURTH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u="none" strike="noStrike">
                          <a:effectLst/>
                        </a:rPr>
                        <a:t>     7 637 705,10       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u="none" strike="noStrike">
                          <a:effectLst/>
                        </a:rPr>
                        <a:t>        7 441 956,99   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u="none" strike="noStrike">
                          <a:effectLst/>
                        </a:rPr>
                        <a:t>          195 433,88   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u="none" strike="noStrike">
                          <a:effectLst/>
                        </a:rPr>
                        <a:t>          195 433,88   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u="none" strike="noStrike">
                          <a:effectLst/>
                        </a:rPr>
                        <a:t>          195 748,11   </a:t>
                      </a:r>
                      <a:endParaRPr lang="fr-FR" sz="11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 100℅ 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 97,44       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>
                          <a:effectLst/>
                        </a:rPr>
                        <a:t>  Réceptionné</a:t>
                      </a:r>
                      <a:endParaRPr lang="fr-FR" sz="11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41858717"/>
                  </a:ext>
                </a:extLst>
              </a:tr>
              <a:tr h="659889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3</a:t>
                      </a:r>
                      <a:endParaRPr lang="fr-FR" sz="11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9521</a:t>
                      </a:r>
                      <a:endParaRPr lang="fr-FR" sz="11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280</a:t>
                      </a:r>
                      <a:endParaRPr lang="fr-FR" sz="11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04.2014</a:t>
                      </a:r>
                      <a:endParaRPr lang="fr-FR" sz="11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>
                          <a:effectLst/>
                        </a:rPr>
                        <a:t>Suivi projet réalisation réseau AEP des localités TIFTICINE et TAZEMOURTH</a:t>
                      </a:r>
                      <a:endParaRPr lang="fr-FR" sz="11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u="none" strike="noStrike">
                          <a:effectLst/>
                        </a:rPr>
                        <a:t>       335 420,78       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u="none" strike="noStrike">
                          <a:effectLst/>
                        </a:rPr>
                        <a:t>           246 868,83   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u="none" strike="noStrike">
                          <a:effectLst/>
                        </a:rPr>
                        <a:t>            88 551,95   </a:t>
                      </a:r>
                      <a:endParaRPr lang="fr-FR" sz="11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 100℅ 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 73,60       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 dirty="0">
                          <a:effectLst/>
                        </a:rPr>
                        <a:t>  Réceptionné</a:t>
                      </a:r>
                      <a:endParaRPr lang="fr-FR" sz="11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97398032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1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75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75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0175"/>
            <a:ext cx="12192000" cy="1998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30723" name="ZoneTexte 2"/>
          <p:cNvSpPr txBox="1">
            <a:spLocks noChangeArrowheads="1"/>
          </p:cNvSpPr>
          <p:nvPr/>
        </p:nvSpPr>
        <p:spPr bwMode="auto">
          <a:xfrm>
            <a:off x="2262188" y="182563"/>
            <a:ext cx="7667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/>
              <a:t>République Algérienne Démocratique et Populaire</a:t>
            </a:r>
          </a:p>
        </p:txBody>
      </p:sp>
      <p:sp>
        <p:nvSpPr>
          <p:cNvPr id="30724" name="ZoneTexte 3"/>
          <p:cNvSpPr txBox="1">
            <a:spLocks noChangeArrowheads="1"/>
          </p:cNvSpPr>
          <p:nvPr/>
        </p:nvSpPr>
        <p:spPr bwMode="auto">
          <a:xfrm>
            <a:off x="431800" y="749300"/>
            <a:ext cx="27590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/>
              <a:t>Wilaya de Bouira</a:t>
            </a:r>
          </a:p>
          <a:p>
            <a:pPr eaLnBrk="1" hangingPunct="1"/>
            <a:r>
              <a:rPr lang="fr-FR" sz="2400" b="1"/>
              <a:t>Daira de Haizer</a:t>
            </a:r>
          </a:p>
          <a:p>
            <a:pPr eaLnBrk="1" hangingPunct="1"/>
            <a:r>
              <a:rPr lang="fr-FR" sz="2400" b="1"/>
              <a:t>Commune de Haizer</a:t>
            </a:r>
          </a:p>
        </p:txBody>
      </p:sp>
      <p:sp>
        <p:nvSpPr>
          <p:cNvPr id="30725" name="Rectangle 1"/>
          <p:cNvSpPr>
            <a:spLocks noChangeArrowheads="1"/>
          </p:cNvSpPr>
          <p:nvPr/>
        </p:nvSpPr>
        <p:spPr bwMode="auto">
          <a:xfrm>
            <a:off x="2781300" y="311785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fr-FR"/>
          </a:p>
        </p:txBody>
      </p:sp>
      <p:graphicFrame>
        <p:nvGraphicFramePr>
          <p:cNvPr id="10" name="Tableau 9"/>
          <p:cNvGraphicFramePr>
            <a:graphicFrameLocks noGrp="1"/>
          </p:cNvGraphicFramePr>
          <p:nvPr/>
        </p:nvGraphicFramePr>
        <p:xfrm>
          <a:off x="342900" y="2925763"/>
          <a:ext cx="11544301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2848">
                  <a:extLst>
                    <a:ext uri="{9D8B030D-6E8A-4147-A177-3AD203B41FA5}">
                      <a16:colId xmlns:a16="http://schemas.microsoft.com/office/drawing/2014/main" xmlns="" val="3538748710"/>
                    </a:ext>
                  </a:extLst>
                </a:gridCol>
                <a:gridCol w="3742291">
                  <a:extLst>
                    <a:ext uri="{9D8B030D-6E8A-4147-A177-3AD203B41FA5}">
                      <a16:colId xmlns:a16="http://schemas.microsoft.com/office/drawing/2014/main" xmlns="" val="2329026384"/>
                    </a:ext>
                  </a:extLst>
                </a:gridCol>
                <a:gridCol w="3875945">
                  <a:extLst>
                    <a:ext uri="{9D8B030D-6E8A-4147-A177-3AD203B41FA5}">
                      <a16:colId xmlns:a16="http://schemas.microsoft.com/office/drawing/2014/main" xmlns="" val="1398814440"/>
                    </a:ext>
                  </a:extLst>
                </a:gridCol>
                <a:gridCol w="1069226">
                  <a:extLst>
                    <a:ext uri="{9D8B030D-6E8A-4147-A177-3AD203B41FA5}">
                      <a16:colId xmlns:a16="http://schemas.microsoft.com/office/drawing/2014/main" xmlns="" val="3076606469"/>
                    </a:ext>
                  </a:extLst>
                </a:gridCol>
                <a:gridCol w="1102639">
                  <a:extLst>
                    <a:ext uri="{9D8B030D-6E8A-4147-A177-3AD203B41FA5}">
                      <a16:colId xmlns:a16="http://schemas.microsoft.com/office/drawing/2014/main" xmlns="" val="147847948"/>
                    </a:ext>
                  </a:extLst>
                </a:gridCol>
                <a:gridCol w="1261352">
                  <a:extLst>
                    <a:ext uri="{9D8B030D-6E8A-4147-A177-3AD203B41FA5}">
                      <a16:colId xmlns:a16="http://schemas.microsoft.com/office/drawing/2014/main" xmlns="" val="2875679791"/>
                    </a:ext>
                  </a:extLst>
                </a:gridCol>
              </a:tblGrid>
              <a:tr h="386877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</a:t>
                      </a:r>
                      <a:r>
                        <a:rPr lang="fr-FR" sz="1200" baseline="0" dirty="0" smtClean="0"/>
                        <a:t> Ord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Village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INTITULE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 de Projet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Source de </a:t>
                      </a:r>
                      <a:r>
                        <a:rPr lang="fr-FR" sz="1200" dirty="0" err="1" smtClean="0"/>
                        <a:t>finacement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Montant </a:t>
                      </a:r>
                      <a:r>
                        <a:rPr lang="fr-FR" sz="1200" dirty="0" err="1" smtClean="0"/>
                        <a:t>apres</a:t>
                      </a:r>
                      <a:endParaRPr lang="fr-FR" sz="1200" dirty="0" smtClean="0"/>
                    </a:p>
                    <a:p>
                      <a:r>
                        <a:rPr lang="fr-FR" sz="1200" dirty="0" smtClean="0"/>
                        <a:t>réévaluation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37973426"/>
                  </a:ext>
                </a:extLst>
              </a:tr>
            </a:tbl>
          </a:graphicData>
        </a:graphic>
      </p:graphicFrame>
      <p:graphicFrame>
        <p:nvGraphicFramePr>
          <p:cNvPr id="11" name="Tableau 10"/>
          <p:cNvGraphicFramePr>
            <a:graphicFrameLocks noGrp="1"/>
          </p:cNvGraphicFramePr>
          <p:nvPr/>
        </p:nvGraphicFramePr>
        <p:xfrm>
          <a:off x="342900" y="3443288"/>
          <a:ext cx="11544301" cy="26070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5117">
                  <a:extLst>
                    <a:ext uri="{9D8B030D-6E8A-4147-A177-3AD203B41FA5}">
                      <a16:colId xmlns:a16="http://schemas.microsoft.com/office/drawing/2014/main" xmlns="" val="137353243"/>
                    </a:ext>
                  </a:extLst>
                </a:gridCol>
                <a:gridCol w="3711605">
                  <a:extLst>
                    <a:ext uri="{9D8B030D-6E8A-4147-A177-3AD203B41FA5}">
                      <a16:colId xmlns:a16="http://schemas.microsoft.com/office/drawing/2014/main" xmlns="" val="206984484"/>
                    </a:ext>
                  </a:extLst>
                </a:gridCol>
                <a:gridCol w="64544">
                  <a:extLst>
                    <a:ext uri="{9D8B030D-6E8A-4147-A177-3AD203B41FA5}">
                      <a16:colId xmlns:a16="http://schemas.microsoft.com/office/drawing/2014/main" xmlns="" val="3053255016"/>
                    </a:ext>
                  </a:extLst>
                </a:gridCol>
                <a:gridCol w="3844982">
                  <a:extLst>
                    <a:ext uri="{9D8B030D-6E8A-4147-A177-3AD203B41FA5}">
                      <a16:colId xmlns:a16="http://schemas.microsoft.com/office/drawing/2014/main" xmlns="" val="618792538"/>
                    </a:ext>
                  </a:extLst>
                </a:gridCol>
                <a:gridCol w="1085426">
                  <a:extLst>
                    <a:ext uri="{9D8B030D-6E8A-4147-A177-3AD203B41FA5}">
                      <a16:colId xmlns:a16="http://schemas.microsoft.com/office/drawing/2014/main" xmlns="" val="923922070"/>
                    </a:ext>
                  </a:extLst>
                </a:gridCol>
                <a:gridCol w="1090025">
                  <a:extLst>
                    <a:ext uri="{9D8B030D-6E8A-4147-A177-3AD203B41FA5}">
                      <a16:colId xmlns:a16="http://schemas.microsoft.com/office/drawing/2014/main" xmlns="" val="1607298768"/>
                    </a:ext>
                  </a:extLst>
                </a:gridCol>
                <a:gridCol w="1232602">
                  <a:extLst>
                    <a:ext uri="{9D8B030D-6E8A-4147-A177-3AD203B41FA5}">
                      <a16:colId xmlns:a16="http://schemas.microsoft.com/office/drawing/2014/main" xmlns="" val="2618808216"/>
                    </a:ext>
                  </a:extLst>
                </a:gridCol>
              </a:tblGrid>
              <a:tr h="833796"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45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APC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200" u="none" strike="noStrike" dirty="0">
                          <a:effectLst/>
                        </a:rPr>
                        <a:t>Acquisition équipement informatique pour l'état Civil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 dirty="0">
                          <a:effectLst/>
                        </a:rPr>
                        <a:t>2012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r-FR" sz="1200" u="none" strike="noStrike">
                          <a:effectLst/>
                        </a:rPr>
                        <a:t>       1 400 000,00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2869223550"/>
                  </a:ext>
                </a:extLst>
              </a:tr>
              <a:tr h="553086"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9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APC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200" u="none" strike="noStrike">
                          <a:effectLst/>
                        </a:rPr>
                        <a:t>Acquisition Equipement de Bureaux et Climatisation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02.2012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850 000,00</a:t>
                      </a:r>
                      <a:endParaRPr lang="fr-FR" sz="12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166439740"/>
                  </a:ext>
                </a:extLst>
              </a:tr>
              <a:tr h="719844"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10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APC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200" u="none" strike="noStrike">
                          <a:effectLst/>
                        </a:rPr>
                        <a:t>Installation Réseau Informatique pour Services de la Commune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02.2013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650 000,00</a:t>
                      </a:r>
                      <a:endParaRPr lang="fr-FR" sz="12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935941745"/>
                  </a:ext>
                </a:extLst>
              </a:tr>
              <a:tr h="500277"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11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APC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200" u="none" strike="noStrike">
                          <a:effectLst/>
                        </a:rPr>
                        <a:t>Réfection, Entretien et Installation Réseau Téléphonique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03.2013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 dirty="0">
                          <a:effectLst/>
                        </a:rPr>
                        <a:t>600 000,00</a:t>
                      </a:r>
                      <a:endParaRPr lang="fr-FR" sz="1200" b="1" i="0" u="none" strike="noStrike" dirty="0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855926816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663575" y="2224088"/>
            <a:ext cx="10902950" cy="52387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solidFill>
                  <a:srgbClr val="FF0000"/>
                </a:solidFill>
                <a:latin typeface="+mn-lt"/>
              </a:rPr>
              <a:t> Programme de développement de la commune de </a:t>
            </a:r>
            <a:r>
              <a:rPr lang="fr-FR" sz="2800" b="1" dirty="0" err="1">
                <a:solidFill>
                  <a:srgbClr val="FF0000"/>
                </a:solidFill>
                <a:latin typeface="+mn-lt"/>
              </a:rPr>
              <a:t>Haizer</a:t>
            </a:r>
            <a:r>
              <a:rPr lang="fr-FR" sz="2800" b="1" dirty="0">
                <a:solidFill>
                  <a:srgbClr val="FF0000"/>
                </a:solidFill>
                <a:latin typeface="+mn-lt"/>
              </a:rPr>
              <a:t> 2012 - 2017</a:t>
            </a:r>
            <a:endParaRPr lang="fr-FR" sz="2800" b="1" dirty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0175"/>
            <a:ext cx="12192000" cy="1998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31747" name="ZoneTexte 2"/>
          <p:cNvSpPr txBox="1">
            <a:spLocks noChangeArrowheads="1"/>
          </p:cNvSpPr>
          <p:nvPr/>
        </p:nvSpPr>
        <p:spPr bwMode="auto">
          <a:xfrm>
            <a:off x="2262188" y="182563"/>
            <a:ext cx="7667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/>
              <a:t>République Algérienne Démocratique et Populaire</a:t>
            </a:r>
          </a:p>
        </p:txBody>
      </p:sp>
      <p:sp>
        <p:nvSpPr>
          <p:cNvPr id="31748" name="ZoneTexte 3"/>
          <p:cNvSpPr txBox="1">
            <a:spLocks noChangeArrowheads="1"/>
          </p:cNvSpPr>
          <p:nvPr/>
        </p:nvSpPr>
        <p:spPr bwMode="auto">
          <a:xfrm>
            <a:off x="431800" y="749300"/>
            <a:ext cx="27590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/>
              <a:t>Wilaya de Bouira</a:t>
            </a:r>
          </a:p>
          <a:p>
            <a:pPr eaLnBrk="1" hangingPunct="1"/>
            <a:r>
              <a:rPr lang="fr-FR" sz="2400" b="1"/>
              <a:t>Daira de Haizer</a:t>
            </a:r>
          </a:p>
          <a:p>
            <a:pPr eaLnBrk="1" hangingPunct="1"/>
            <a:r>
              <a:rPr lang="fr-FR" sz="2400" b="1"/>
              <a:t>Commune de Haizer</a:t>
            </a:r>
          </a:p>
        </p:txBody>
      </p:sp>
      <p:sp>
        <p:nvSpPr>
          <p:cNvPr id="31749" name="Rectangle 1"/>
          <p:cNvSpPr>
            <a:spLocks noChangeArrowheads="1"/>
          </p:cNvSpPr>
          <p:nvPr/>
        </p:nvSpPr>
        <p:spPr bwMode="auto">
          <a:xfrm>
            <a:off x="2781300" y="311785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fr-FR"/>
          </a:p>
        </p:txBody>
      </p:sp>
      <p:graphicFrame>
        <p:nvGraphicFramePr>
          <p:cNvPr id="10" name="Tableau 9"/>
          <p:cNvGraphicFramePr>
            <a:graphicFrameLocks noGrp="1"/>
          </p:cNvGraphicFramePr>
          <p:nvPr/>
        </p:nvGraphicFramePr>
        <p:xfrm>
          <a:off x="342900" y="2925763"/>
          <a:ext cx="11544301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2848">
                  <a:extLst>
                    <a:ext uri="{9D8B030D-6E8A-4147-A177-3AD203B41FA5}">
                      <a16:colId xmlns:a16="http://schemas.microsoft.com/office/drawing/2014/main" xmlns="" val="3538748710"/>
                    </a:ext>
                  </a:extLst>
                </a:gridCol>
                <a:gridCol w="3742291">
                  <a:extLst>
                    <a:ext uri="{9D8B030D-6E8A-4147-A177-3AD203B41FA5}">
                      <a16:colId xmlns:a16="http://schemas.microsoft.com/office/drawing/2014/main" xmlns="" val="2329026384"/>
                    </a:ext>
                  </a:extLst>
                </a:gridCol>
                <a:gridCol w="3875945">
                  <a:extLst>
                    <a:ext uri="{9D8B030D-6E8A-4147-A177-3AD203B41FA5}">
                      <a16:colId xmlns:a16="http://schemas.microsoft.com/office/drawing/2014/main" xmlns="" val="1398814440"/>
                    </a:ext>
                  </a:extLst>
                </a:gridCol>
                <a:gridCol w="1069226">
                  <a:extLst>
                    <a:ext uri="{9D8B030D-6E8A-4147-A177-3AD203B41FA5}">
                      <a16:colId xmlns:a16="http://schemas.microsoft.com/office/drawing/2014/main" xmlns="" val="3076606469"/>
                    </a:ext>
                  </a:extLst>
                </a:gridCol>
                <a:gridCol w="1102639">
                  <a:extLst>
                    <a:ext uri="{9D8B030D-6E8A-4147-A177-3AD203B41FA5}">
                      <a16:colId xmlns:a16="http://schemas.microsoft.com/office/drawing/2014/main" xmlns="" val="147847948"/>
                    </a:ext>
                  </a:extLst>
                </a:gridCol>
                <a:gridCol w="1261352">
                  <a:extLst>
                    <a:ext uri="{9D8B030D-6E8A-4147-A177-3AD203B41FA5}">
                      <a16:colId xmlns:a16="http://schemas.microsoft.com/office/drawing/2014/main" xmlns="" val="2875679791"/>
                    </a:ext>
                  </a:extLst>
                </a:gridCol>
              </a:tblGrid>
              <a:tr h="386877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</a:t>
                      </a:r>
                      <a:r>
                        <a:rPr lang="fr-FR" sz="1200" baseline="0" dirty="0" smtClean="0"/>
                        <a:t> Ord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Village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INTITULE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 de Projet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Source de </a:t>
                      </a:r>
                      <a:r>
                        <a:rPr lang="fr-FR" sz="1200" dirty="0" err="1" smtClean="0"/>
                        <a:t>finacement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Montant </a:t>
                      </a:r>
                      <a:r>
                        <a:rPr lang="fr-FR" sz="1200" dirty="0" err="1" smtClean="0"/>
                        <a:t>apres</a:t>
                      </a:r>
                      <a:endParaRPr lang="fr-FR" sz="1200" dirty="0" smtClean="0"/>
                    </a:p>
                    <a:p>
                      <a:r>
                        <a:rPr lang="fr-FR" sz="1200" dirty="0" smtClean="0"/>
                        <a:t>réévaluation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37973426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663575" y="2224088"/>
            <a:ext cx="10902950" cy="52387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solidFill>
                  <a:srgbClr val="FF0000"/>
                </a:solidFill>
                <a:latin typeface="+mn-lt"/>
              </a:rPr>
              <a:t> Programme de développement de la commune de </a:t>
            </a:r>
            <a:r>
              <a:rPr lang="fr-FR" sz="2800" b="1" dirty="0" err="1">
                <a:solidFill>
                  <a:srgbClr val="FF0000"/>
                </a:solidFill>
                <a:latin typeface="+mn-lt"/>
              </a:rPr>
              <a:t>Haizer</a:t>
            </a:r>
            <a:r>
              <a:rPr lang="fr-FR" sz="2800" b="1" dirty="0">
                <a:solidFill>
                  <a:srgbClr val="FF0000"/>
                </a:solidFill>
                <a:latin typeface="+mn-lt"/>
              </a:rPr>
              <a:t> 2012 - 2017</a:t>
            </a:r>
            <a:endParaRPr lang="fr-FR" sz="2800" b="1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342900" y="3575050"/>
          <a:ext cx="11544301" cy="30086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5117">
                  <a:extLst>
                    <a:ext uri="{9D8B030D-6E8A-4147-A177-3AD203B41FA5}">
                      <a16:colId xmlns:a16="http://schemas.microsoft.com/office/drawing/2014/main" xmlns="" val="402621381"/>
                    </a:ext>
                  </a:extLst>
                </a:gridCol>
                <a:gridCol w="3711605">
                  <a:extLst>
                    <a:ext uri="{9D8B030D-6E8A-4147-A177-3AD203B41FA5}">
                      <a16:colId xmlns:a16="http://schemas.microsoft.com/office/drawing/2014/main" xmlns="" val="780433631"/>
                    </a:ext>
                  </a:extLst>
                </a:gridCol>
                <a:gridCol w="64544">
                  <a:extLst>
                    <a:ext uri="{9D8B030D-6E8A-4147-A177-3AD203B41FA5}">
                      <a16:colId xmlns:a16="http://schemas.microsoft.com/office/drawing/2014/main" xmlns="" val="4032622708"/>
                    </a:ext>
                  </a:extLst>
                </a:gridCol>
                <a:gridCol w="3844982">
                  <a:extLst>
                    <a:ext uri="{9D8B030D-6E8A-4147-A177-3AD203B41FA5}">
                      <a16:colId xmlns:a16="http://schemas.microsoft.com/office/drawing/2014/main" xmlns="" val="4151533891"/>
                    </a:ext>
                  </a:extLst>
                </a:gridCol>
                <a:gridCol w="1085426">
                  <a:extLst>
                    <a:ext uri="{9D8B030D-6E8A-4147-A177-3AD203B41FA5}">
                      <a16:colId xmlns:a16="http://schemas.microsoft.com/office/drawing/2014/main" xmlns="" val="1845263190"/>
                    </a:ext>
                  </a:extLst>
                </a:gridCol>
                <a:gridCol w="1090025">
                  <a:extLst>
                    <a:ext uri="{9D8B030D-6E8A-4147-A177-3AD203B41FA5}">
                      <a16:colId xmlns:a16="http://schemas.microsoft.com/office/drawing/2014/main" xmlns="" val="1520611857"/>
                    </a:ext>
                  </a:extLst>
                </a:gridCol>
                <a:gridCol w="1232602">
                  <a:extLst>
                    <a:ext uri="{9D8B030D-6E8A-4147-A177-3AD203B41FA5}">
                      <a16:colId xmlns:a16="http://schemas.microsoft.com/office/drawing/2014/main" xmlns="" val="1624858746"/>
                    </a:ext>
                  </a:extLst>
                </a:gridCol>
              </a:tblGrid>
              <a:tr h="482023"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11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APC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200" u="none" strike="noStrike">
                          <a:effectLst/>
                        </a:rPr>
                        <a:t>Réfection, Entretien et Installation Réseau Téléphonique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03.2013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600 000,00</a:t>
                      </a:r>
                      <a:endParaRPr lang="fr-FR" sz="12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857385376"/>
                  </a:ext>
                </a:extLst>
              </a:tr>
              <a:tr h="598513"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13A1A14:F19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APC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200" u="none" strike="noStrike">
                          <a:effectLst/>
                        </a:rPr>
                        <a:t>Acquisition d'u Rétrochargeur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04.2013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9 509 216,70</a:t>
                      </a:r>
                      <a:endParaRPr lang="fr-FR" sz="12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008006798"/>
                  </a:ext>
                </a:extLst>
              </a:tr>
              <a:tr h="482023"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15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APC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200" u="none" strike="noStrike">
                          <a:effectLst/>
                        </a:rPr>
                        <a:t>Acquisition des Panneaux de Signalisation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06.2013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600 000,00</a:t>
                      </a:r>
                      <a:endParaRPr lang="fr-FR" sz="12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49216708"/>
                  </a:ext>
                </a:extLst>
              </a:tr>
              <a:tr h="482023"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16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APC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200" u="none" strike="noStrike">
                          <a:effectLst/>
                        </a:rPr>
                        <a:t>Aménagement d'une Toillette Publique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08.2013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700 000,00</a:t>
                      </a:r>
                      <a:endParaRPr lang="fr-FR" sz="12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112934702"/>
                  </a:ext>
                </a:extLst>
              </a:tr>
              <a:tr h="482023"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17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APC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200" u="none" strike="noStrike">
                          <a:effectLst/>
                        </a:rPr>
                        <a:t>Equipements des Forages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09.2013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3 000 000,00</a:t>
                      </a:r>
                      <a:endParaRPr lang="fr-FR" sz="12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985759245"/>
                  </a:ext>
                </a:extLst>
              </a:tr>
              <a:tr h="482023"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18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APC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200" u="none" strike="noStrike">
                          <a:effectLst/>
                        </a:rPr>
                        <a:t>Acquisition véhicule Utilitaire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10.2013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 dirty="0">
                          <a:effectLst/>
                        </a:rPr>
                        <a:t>3 000 000,00</a:t>
                      </a:r>
                      <a:endParaRPr lang="fr-FR" sz="1200" b="1" i="0" u="none" strike="noStrike" dirty="0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9636697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0175"/>
            <a:ext cx="12192000" cy="1998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32771" name="ZoneTexte 2"/>
          <p:cNvSpPr txBox="1">
            <a:spLocks noChangeArrowheads="1"/>
          </p:cNvSpPr>
          <p:nvPr/>
        </p:nvSpPr>
        <p:spPr bwMode="auto">
          <a:xfrm>
            <a:off x="2262188" y="182563"/>
            <a:ext cx="7667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/>
              <a:t>République Algérienne Démocratique et Populaire</a:t>
            </a:r>
          </a:p>
        </p:txBody>
      </p:sp>
      <p:sp>
        <p:nvSpPr>
          <p:cNvPr id="32772" name="ZoneTexte 3"/>
          <p:cNvSpPr txBox="1">
            <a:spLocks noChangeArrowheads="1"/>
          </p:cNvSpPr>
          <p:nvPr/>
        </p:nvSpPr>
        <p:spPr bwMode="auto">
          <a:xfrm>
            <a:off x="431800" y="749300"/>
            <a:ext cx="27590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/>
              <a:t>Wilaya de Bouira</a:t>
            </a:r>
          </a:p>
          <a:p>
            <a:pPr eaLnBrk="1" hangingPunct="1"/>
            <a:r>
              <a:rPr lang="fr-FR" sz="2400" b="1"/>
              <a:t>Daira de Haizer</a:t>
            </a:r>
          </a:p>
          <a:p>
            <a:pPr eaLnBrk="1" hangingPunct="1"/>
            <a:r>
              <a:rPr lang="fr-FR" sz="2400" b="1"/>
              <a:t>Commune de Haizer</a:t>
            </a:r>
          </a:p>
        </p:txBody>
      </p:sp>
      <p:sp>
        <p:nvSpPr>
          <p:cNvPr id="32773" name="Rectangle 1"/>
          <p:cNvSpPr>
            <a:spLocks noChangeArrowheads="1"/>
          </p:cNvSpPr>
          <p:nvPr/>
        </p:nvSpPr>
        <p:spPr bwMode="auto">
          <a:xfrm>
            <a:off x="2781300" y="311785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fr-FR"/>
          </a:p>
        </p:txBody>
      </p:sp>
      <p:graphicFrame>
        <p:nvGraphicFramePr>
          <p:cNvPr id="10" name="Tableau 9"/>
          <p:cNvGraphicFramePr>
            <a:graphicFrameLocks noGrp="1"/>
          </p:cNvGraphicFramePr>
          <p:nvPr/>
        </p:nvGraphicFramePr>
        <p:xfrm>
          <a:off x="342900" y="2925763"/>
          <a:ext cx="11544301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2848">
                  <a:extLst>
                    <a:ext uri="{9D8B030D-6E8A-4147-A177-3AD203B41FA5}">
                      <a16:colId xmlns:a16="http://schemas.microsoft.com/office/drawing/2014/main" xmlns="" val="3538748710"/>
                    </a:ext>
                  </a:extLst>
                </a:gridCol>
                <a:gridCol w="3742291">
                  <a:extLst>
                    <a:ext uri="{9D8B030D-6E8A-4147-A177-3AD203B41FA5}">
                      <a16:colId xmlns:a16="http://schemas.microsoft.com/office/drawing/2014/main" xmlns="" val="2329026384"/>
                    </a:ext>
                  </a:extLst>
                </a:gridCol>
                <a:gridCol w="3875945">
                  <a:extLst>
                    <a:ext uri="{9D8B030D-6E8A-4147-A177-3AD203B41FA5}">
                      <a16:colId xmlns:a16="http://schemas.microsoft.com/office/drawing/2014/main" xmlns="" val="1398814440"/>
                    </a:ext>
                  </a:extLst>
                </a:gridCol>
                <a:gridCol w="1069226">
                  <a:extLst>
                    <a:ext uri="{9D8B030D-6E8A-4147-A177-3AD203B41FA5}">
                      <a16:colId xmlns:a16="http://schemas.microsoft.com/office/drawing/2014/main" xmlns="" val="3076606469"/>
                    </a:ext>
                  </a:extLst>
                </a:gridCol>
                <a:gridCol w="1102639">
                  <a:extLst>
                    <a:ext uri="{9D8B030D-6E8A-4147-A177-3AD203B41FA5}">
                      <a16:colId xmlns:a16="http://schemas.microsoft.com/office/drawing/2014/main" xmlns="" val="147847948"/>
                    </a:ext>
                  </a:extLst>
                </a:gridCol>
                <a:gridCol w="1261352">
                  <a:extLst>
                    <a:ext uri="{9D8B030D-6E8A-4147-A177-3AD203B41FA5}">
                      <a16:colId xmlns:a16="http://schemas.microsoft.com/office/drawing/2014/main" xmlns="" val="2875679791"/>
                    </a:ext>
                  </a:extLst>
                </a:gridCol>
              </a:tblGrid>
              <a:tr h="386877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</a:t>
                      </a:r>
                      <a:r>
                        <a:rPr lang="fr-FR" sz="1200" baseline="0" dirty="0" smtClean="0"/>
                        <a:t> Ord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Village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INTITULE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 de Projet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Source de </a:t>
                      </a:r>
                      <a:r>
                        <a:rPr lang="fr-FR" sz="1200" dirty="0" err="1" smtClean="0"/>
                        <a:t>finacement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Montant </a:t>
                      </a:r>
                      <a:r>
                        <a:rPr lang="fr-FR" sz="1200" dirty="0" err="1" smtClean="0"/>
                        <a:t>apres</a:t>
                      </a:r>
                      <a:endParaRPr lang="fr-FR" sz="1200" dirty="0" smtClean="0"/>
                    </a:p>
                    <a:p>
                      <a:r>
                        <a:rPr lang="fr-FR" sz="1200" dirty="0" smtClean="0"/>
                        <a:t>réévaluation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37973426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663575" y="2224088"/>
            <a:ext cx="10902950" cy="52387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solidFill>
                  <a:srgbClr val="FF0000"/>
                </a:solidFill>
                <a:latin typeface="+mn-lt"/>
              </a:rPr>
              <a:t> Programme de développement de la commune de </a:t>
            </a:r>
            <a:r>
              <a:rPr lang="fr-FR" sz="2800" b="1" dirty="0" err="1">
                <a:solidFill>
                  <a:srgbClr val="FF0000"/>
                </a:solidFill>
                <a:latin typeface="+mn-lt"/>
              </a:rPr>
              <a:t>Haizer</a:t>
            </a:r>
            <a:r>
              <a:rPr lang="fr-FR" sz="2800" b="1" dirty="0">
                <a:solidFill>
                  <a:srgbClr val="FF0000"/>
                </a:solidFill>
                <a:latin typeface="+mn-lt"/>
              </a:rPr>
              <a:t> 2012 - 2017</a:t>
            </a:r>
            <a:endParaRPr lang="fr-FR" sz="2800" b="1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342900" y="3579813"/>
          <a:ext cx="11544301" cy="30654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5117">
                  <a:extLst>
                    <a:ext uri="{9D8B030D-6E8A-4147-A177-3AD203B41FA5}">
                      <a16:colId xmlns:a16="http://schemas.microsoft.com/office/drawing/2014/main" xmlns="" val="481423948"/>
                    </a:ext>
                  </a:extLst>
                </a:gridCol>
                <a:gridCol w="3711605">
                  <a:extLst>
                    <a:ext uri="{9D8B030D-6E8A-4147-A177-3AD203B41FA5}">
                      <a16:colId xmlns:a16="http://schemas.microsoft.com/office/drawing/2014/main" xmlns="" val="2094656180"/>
                    </a:ext>
                  </a:extLst>
                </a:gridCol>
                <a:gridCol w="64544">
                  <a:extLst>
                    <a:ext uri="{9D8B030D-6E8A-4147-A177-3AD203B41FA5}">
                      <a16:colId xmlns:a16="http://schemas.microsoft.com/office/drawing/2014/main" xmlns="" val="2965226087"/>
                    </a:ext>
                  </a:extLst>
                </a:gridCol>
                <a:gridCol w="3844982">
                  <a:extLst>
                    <a:ext uri="{9D8B030D-6E8A-4147-A177-3AD203B41FA5}">
                      <a16:colId xmlns:a16="http://schemas.microsoft.com/office/drawing/2014/main" xmlns="" val="3670305161"/>
                    </a:ext>
                  </a:extLst>
                </a:gridCol>
                <a:gridCol w="1085426">
                  <a:extLst>
                    <a:ext uri="{9D8B030D-6E8A-4147-A177-3AD203B41FA5}">
                      <a16:colId xmlns:a16="http://schemas.microsoft.com/office/drawing/2014/main" xmlns="" val="2826661229"/>
                    </a:ext>
                  </a:extLst>
                </a:gridCol>
                <a:gridCol w="1090025">
                  <a:extLst>
                    <a:ext uri="{9D8B030D-6E8A-4147-A177-3AD203B41FA5}">
                      <a16:colId xmlns:a16="http://schemas.microsoft.com/office/drawing/2014/main" xmlns="" val="416232438"/>
                    </a:ext>
                  </a:extLst>
                </a:gridCol>
                <a:gridCol w="1232602">
                  <a:extLst>
                    <a:ext uri="{9D8B030D-6E8A-4147-A177-3AD203B41FA5}">
                      <a16:colId xmlns:a16="http://schemas.microsoft.com/office/drawing/2014/main" xmlns="" val="255021810"/>
                    </a:ext>
                  </a:extLst>
                </a:gridCol>
              </a:tblGrid>
              <a:tr h="464073"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21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 dirty="0">
                          <a:effectLst/>
                        </a:rPr>
                        <a:t>TIKBOUCHT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200" u="none" strike="noStrike">
                          <a:effectLst/>
                        </a:rPr>
                        <a:t>Réalisation Eclairage public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11.2013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600 000,00</a:t>
                      </a:r>
                      <a:endParaRPr lang="fr-FR" sz="12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71747977"/>
                  </a:ext>
                </a:extLst>
              </a:tr>
              <a:tr h="464073"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22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APC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200" u="none" strike="noStrike">
                          <a:effectLst/>
                        </a:rPr>
                        <a:t>Equipements de la Voirie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14.2013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666 538,25</a:t>
                      </a:r>
                      <a:endParaRPr lang="fr-FR" sz="12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975606446"/>
                  </a:ext>
                </a:extLst>
              </a:tr>
              <a:tr h="464073"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24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APC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200" u="none" strike="noStrike">
                          <a:effectLst/>
                        </a:rPr>
                        <a:t>Equipement de Bureaux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15.2013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600 000,00</a:t>
                      </a:r>
                      <a:endParaRPr lang="fr-FR" sz="12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600296169"/>
                  </a:ext>
                </a:extLst>
              </a:tr>
              <a:tr h="464073"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25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APC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200" u="none" strike="noStrike">
                          <a:effectLst/>
                        </a:rPr>
                        <a:t>Régularisation excédent de dépenses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17.2013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90 783,30</a:t>
                      </a:r>
                      <a:endParaRPr lang="fr-FR" sz="12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730444814"/>
                  </a:ext>
                </a:extLst>
              </a:tr>
              <a:tr h="464073"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28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APC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200" u="none" strike="noStrike">
                          <a:effectLst/>
                        </a:rPr>
                        <a:t>Réalisation éclairage public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18.2013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r-FR" sz="1200" u="none" strike="noStrike">
                          <a:effectLst/>
                        </a:rPr>
                        <a:t>   1 800 000,00       </a:t>
                      </a:r>
                      <a:endParaRPr lang="fr-FR" sz="12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2027503149"/>
                  </a:ext>
                </a:extLst>
              </a:tr>
              <a:tr h="745094"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29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APC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Réfection  Etanchéité des Bâtiments Administratives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23.2013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r-FR" sz="1200" u="none" strike="noStrike" dirty="0">
                          <a:effectLst/>
                        </a:rPr>
                        <a:t>   5 431 671,00       </a:t>
                      </a:r>
                      <a:endParaRPr lang="fr-FR" sz="1200" b="1" i="0" u="none" strike="noStrike" dirty="0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33622662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0175"/>
            <a:ext cx="12192000" cy="1998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33795" name="ZoneTexte 2"/>
          <p:cNvSpPr txBox="1">
            <a:spLocks noChangeArrowheads="1"/>
          </p:cNvSpPr>
          <p:nvPr/>
        </p:nvSpPr>
        <p:spPr bwMode="auto">
          <a:xfrm>
            <a:off x="2262188" y="182563"/>
            <a:ext cx="7667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/>
              <a:t>République Algérienne Démocratique et Populaire</a:t>
            </a:r>
          </a:p>
        </p:txBody>
      </p:sp>
      <p:sp>
        <p:nvSpPr>
          <p:cNvPr id="33796" name="ZoneTexte 3"/>
          <p:cNvSpPr txBox="1">
            <a:spLocks noChangeArrowheads="1"/>
          </p:cNvSpPr>
          <p:nvPr/>
        </p:nvSpPr>
        <p:spPr bwMode="auto">
          <a:xfrm>
            <a:off x="431800" y="749300"/>
            <a:ext cx="27590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/>
              <a:t>Wilaya de Bouira</a:t>
            </a:r>
          </a:p>
          <a:p>
            <a:pPr eaLnBrk="1" hangingPunct="1"/>
            <a:r>
              <a:rPr lang="fr-FR" sz="2400" b="1"/>
              <a:t>Daira de Haizer</a:t>
            </a:r>
          </a:p>
          <a:p>
            <a:pPr eaLnBrk="1" hangingPunct="1"/>
            <a:r>
              <a:rPr lang="fr-FR" sz="2400" b="1"/>
              <a:t>Commune de Haizer</a:t>
            </a:r>
          </a:p>
        </p:txBody>
      </p:sp>
      <p:sp>
        <p:nvSpPr>
          <p:cNvPr id="33797" name="Rectangle 1"/>
          <p:cNvSpPr>
            <a:spLocks noChangeArrowheads="1"/>
          </p:cNvSpPr>
          <p:nvPr/>
        </p:nvSpPr>
        <p:spPr bwMode="auto">
          <a:xfrm>
            <a:off x="2781300" y="311785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fr-FR"/>
          </a:p>
        </p:txBody>
      </p:sp>
      <p:graphicFrame>
        <p:nvGraphicFramePr>
          <p:cNvPr id="10" name="Tableau 9"/>
          <p:cNvGraphicFramePr>
            <a:graphicFrameLocks noGrp="1"/>
          </p:cNvGraphicFramePr>
          <p:nvPr/>
        </p:nvGraphicFramePr>
        <p:xfrm>
          <a:off x="342900" y="2925763"/>
          <a:ext cx="11544301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2848">
                  <a:extLst>
                    <a:ext uri="{9D8B030D-6E8A-4147-A177-3AD203B41FA5}">
                      <a16:colId xmlns:a16="http://schemas.microsoft.com/office/drawing/2014/main" xmlns="" val="3538748710"/>
                    </a:ext>
                  </a:extLst>
                </a:gridCol>
                <a:gridCol w="3742291">
                  <a:extLst>
                    <a:ext uri="{9D8B030D-6E8A-4147-A177-3AD203B41FA5}">
                      <a16:colId xmlns:a16="http://schemas.microsoft.com/office/drawing/2014/main" xmlns="" val="2329026384"/>
                    </a:ext>
                  </a:extLst>
                </a:gridCol>
                <a:gridCol w="3875945">
                  <a:extLst>
                    <a:ext uri="{9D8B030D-6E8A-4147-A177-3AD203B41FA5}">
                      <a16:colId xmlns:a16="http://schemas.microsoft.com/office/drawing/2014/main" xmlns="" val="1398814440"/>
                    </a:ext>
                  </a:extLst>
                </a:gridCol>
                <a:gridCol w="1069226">
                  <a:extLst>
                    <a:ext uri="{9D8B030D-6E8A-4147-A177-3AD203B41FA5}">
                      <a16:colId xmlns:a16="http://schemas.microsoft.com/office/drawing/2014/main" xmlns="" val="3076606469"/>
                    </a:ext>
                  </a:extLst>
                </a:gridCol>
                <a:gridCol w="1102639">
                  <a:extLst>
                    <a:ext uri="{9D8B030D-6E8A-4147-A177-3AD203B41FA5}">
                      <a16:colId xmlns:a16="http://schemas.microsoft.com/office/drawing/2014/main" xmlns="" val="147847948"/>
                    </a:ext>
                  </a:extLst>
                </a:gridCol>
                <a:gridCol w="1261352">
                  <a:extLst>
                    <a:ext uri="{9D8B030D-6E8A-4147-A177-3AD203B41FA5}">
                      <a16:colId xmlns:a16="http://schemas.microsoft.com/office/drawing/2014/main" xmlns="" val="2875679791"/>
                    </a:ext>
                  </a:extLst>
                </a:gridCol>
              </a:tblGrid>
              <a:tr h="386877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</a:t>
                      </a:r>
                      <a:r>
                        <a:rPr lang="fr-FR" sz="1200" baseline="0" dirty="0" smtClean="0"/>
                        <a:t> Ord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Village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INTITULE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 de Projet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Source de </a:t>
                      </a:r>
                      <a:r>
                        <a:rPr lang="fr-FR" sz="1200" dirty="0" err="1" smtClean="0"/>
                        <a:t>finacement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Montant </a:t>
                      </a:r>
                      <a:r>
                        <a:rPr lang="fr-FR" sz="1200" dirty="0" err="1" smtClean="0"/>
                        <a:t>apres</a:t>
                      </a:r>
                      <a:endParaRPr lang="fr-FR" sz="1200" dirty="0" smtClean="0"/>
                    </a:p>
                    <a:p>
                      <a:r>
                        <a:rPr lang="fr-FR" sz="1200" dirty="0" smtClean="0"/>
                        <a:t>réévaluation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37973426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663575" y="2224088"/>
            <a:ext cx="10902950" cy="52387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solidFill>
                  <a:srgbClr val="FF0000"/>
                </a:solidFill>
                <a:latin typeface="+mn-lt"/>
              </a:rPr>
              <a:t> Programme de développement de la commune de </a:t>
            </a:r>
            <a:r>
              <a:rPr lang="fr-FR" sz="2800" b="1" dirty="0" err="1">
                <a:solidFill>
                  <a:srgbClr val="FF0000"/>
                </a:solidFill>
                <a:latin typeface="+mn-lt"/>
              </a:rPr>
              <a:t>Haizer</a:t>
            </a:r>
            <a:r>
              <a:rPr lang="fr-FR" sz="2800" b="1" dirty="0">
                <a:solidFill>
                  <a:srgbClr val="FF0000"/>
                </a:solidFill>
                <a:latin typeface="+mn-lt"/>
              </a:rPr>
              <a:t> 2012 - 2017</a:t>
            </a:r>
            <a:endParaRPr lang="fr-FR" sz="2800" b="1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342900" y="3544888"/>
          <a:ext cx="11544301" cy="29175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5117">
                  <a:extLst>
                    <a:ext uri="{9D8B030D-6E8A-4147-A177-3AD203B41FA5}">
                      <a16:colId xmlns:a16="http://schemas.microsoft.com/office/drawing/2014/main" xmlns="" val="3346942872"/>
                    </a:ext>
                  </a:extLst>
                </a:gridCol>
                <a:gridCol w="3711605">
                  <a:extLst>
                    <a:ext uri="{9D8B030D-6E8A-4147-A177-3AD203B41FA5}">
                      <a16:colId xmlns:a16="http://schemas.microsoft.com/office/drawing/2014/main" xmlns="" val="520580402"/>
                    </a:ext>
                  </a:extLst>
                </a:gridCol>
                <a:gridCol w="64544">
                  <a:extLst>
                    <a:ext uri="{9D8B030D-6E8A-4147-A177-3AD203B41FA5}">
                      <a16:colId xmlns:a16="http://schemas.microsoft.com/office/drawing/2014/main" xmlns="" val="1999290759"/>
                    </a:ext>
                  </a:extLst>
                </a:gridCol>
                <a:gridCol w="3844982">
                  <a:extLst>
                    <a:ext uri="{9D8B030D-6E8A-4147-A177-3AD203B41FA5}">
                      <a16:colId xmlns:a16="http://schemas.microsoft.com/office/drawing/2014/main" xmlns="" val="970809897"/>
                    </a:ext>
                  </a:extLst>
                </a:gridCol>
                <a:gridCol w="1085426">
                  <a:extLst>
                    <a:ext uri="{9D8B030D-6E8A-4147-A177-3AD203B41FA5}">
                      <a16:colId xmlns:a16="http://schemas.microsoft.com/office/drawing/2014/main" xmlns="" val="941223915"/>
                    </a:ext>
                  </a:extLst>
                </a:gridCol>
                <a:gridCol w="1090025">
                  <a:extLst>
                    <a:ext uri="{9D8B030D-6E8A-4147-A177-3AD203B41FA5}">
                      <a16:colId xmlns:a16="http://schemas.microsoft.com/office/drawing/2014/main" xmlns="" val="2559765136"/>
                    </a:ext>
                  </a:extLst>
                </a:gridCol>
                <a:gridCol w="1232602">
                  <a:extLst>
                    <a:ext uri="{9D8B030D-6E8A-4147-A177-3AD203B41FA5}">
                      <a16:colId xmlns:a16="http://schemas.microsoft.com/office/drawing/2014/main" xmlns="" val="990827465"/>
                    </a:ext>
                  </a:extLst>
                </a:gridCol>
              </a:tblGrid>
              <a:tr h="457028"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30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à travers la Commune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Aménagement des pistes dégradées à travers la Commune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24/2013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r-FR" sz="1200" u="none" strike="noStrike">
                          <a:effectLst/>
                        </a:rPr>
                        <a:t> 10 000 000,00       </a:t>
                      </a:r>
                      <a:endParaRPr lang="fr-FR" sz="12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3683461297"/>
                  </a:ext>
                </a:extLst>
              </a:tr>
              <a:tr h="644457"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31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Guentour, Ain Alouane Sud et coté URS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Réalisation réseau assainissement Guentour, Ain Alouane Sud et coté URS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25/2013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r-FR" sz="1200" u="none" strike="noStrike">
                          <a:effectLst/>
                        </a:rPr>
                        <a:t>   7 000 000,00       </a:t>
                      </a:r>
                      <a:endParaRPr lang="fr-FR" sz="12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49078616"/>
                  </a:ext>
                </a:extLst>
              </a:tr>
              <a:tr h="409017"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32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Tifticine et Tazemourth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Réalisation réseau AEP Tifticine et Tazemourth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26/2013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r-FR" sz="1200" u="none" strike="noStrike">
                          <a:effectLst/>
                        </a:rPr>
                        <a:t> 16 700 000,00       </a:t>
                      </a:r>
                      <a:endParaRPr lang="fr-FR" sz="12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3621866588"/>
                  </a:ext>
                </a:extLst>
              </a:tr>
              <a:tr h="565053"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33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PARC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Réalisation d'un Mur de clôture pour parc Communale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27/2013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r-FR" sz="1200" u="none" strike="noStrike">
                          <a:effectLst/>
                        </a:rPr>
                        <a:t>   2 000 000,00       </a:t>
                      </a:r>
                      <a:endParaRPr lang="fr-FR" sz="12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474400359"/>
                  </a:ext>
                </a:extLst>
              </a:tr>
              <a:tr h="409017"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34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BIBLIOTHEQUE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Equipement Bibliothèque Communale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28/2013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r-FR" sz="1200" u="none" strike="noStrike">
                          <a:effectLst/>
                        </a:rPr>
                        <a:t>   2 500 000,00       </a:t>
                      </a:r>
                      <a:endParaRPr lang="fr-FR" sz="12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2493995459"/>
                  </a:ext>
                </a:extLst>
              </a:tr>
              <a:tr h="433023"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35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CENTRE CULTUREL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Equipement Centre Culturel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29/2013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r-FR" sz="1200" u="none" strike="noStrike" dirty="0">
                          <a:effectLst/>
                        </a:rPr>
                        <a:t>     600 000,00       </a:t>
                      </a:r>
                      <a:endParaRPr lang="fr-FR" sz="1200" b="1" i="0" u="none" strike="noStrike" dirty="0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16684921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0175"/>
            <a:ext cx="12192000" cy="1998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34819" name="ZoneTexte 2"/>
          <p:cNvSpPr txBox="1">
            <a:spLocks noChangeArrowheads="1"/>
          </p:cNvSpPr>
          <p:nvPr/>
        </p:nvSpPr>
        <p:spPr bwMode="auto">
          <a:xfrm>
            <a:off x="2262188" y="182563"/>
            <a:ext cx="7667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/>
              <a:t>République Algérienne Démocratique et Populaire</a:t>
            </a:r>
          </a:p>
        </p:txBody>
      </p:sp>
      <p:sp>
        <p:nvSpPr>
          <p:cNvPr id="34820" name="ZoneTexte 3"/>
          <p:cNvSpPr txBox="1">
            <a:spLocks noChangeArrowheads="1"/>
          </p:cNvSpPr>
          <p:nvPr/>
        </p:nvSpPr>
        <p:spPr bwMode="auto">
          <a:xfrm>
            <a:off x="431800" y="749300"/>
            <a:ext cx="27590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/>
              <a:t>Wilaya de Bouira</a:t>
            </a:r>
          </a:p>
          <a:p>
            <a:pPr eaLnBrk="1" hangingPunct="1"/>
            <a:r>
              <a:rPr lang="fr-FR" sz="2400" b="1"/>
              <a:t>Daira de Haizer</a:t>
            </a:r>
          </a:p>
          <a:p>
            <a:pPr eaLnBrk="1" hangingPunct="1"/>
            <a:r>
              <a:rPr lang="fr-FR" sz="2400" b="1"/>
              <a:t>Commune de Haizer</a:t>
            </a:r>
          </a:p>
        </p:txBody>
      </p:sp>
      <p:sp>
        <p:nvSpPr>
          <p:cNvPr id="34821" name="Rectangle 1"/>
          <p:cNvSpPr>
            <a:spLocks noChangeArrowheads="1"/>
          </p:cNvSpPr>
          <p:nvPr/>
        </p:nvSpPr>
        <p:spPr bwMode="auto">
          <a:xfrm>
            <a:off x="2781300" y="311785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fr-FR"/>
          </a:p>
        </p:txBody>
      </p:sp>
      <p:graphicFrame>
        <p:nvGraphicFramePr>
          <p:cNvPr id="10" name="Tableau 9"/>
          <p:cNvGraphicFramePr>
            <a:graphicFrameLocks noGrp="1"/>
          </p:cNvGraphicFramePr>
          <p:nvPr/>
        </p:nvGraphicFramePr>
        <p:xfrm>
          <a:off x="342900" y="2925763"/>
          <a:ext cx="11544301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2848">
                  <a:extLst>
                    <a:ext uri="{9D8B030D-6E8A-4147-A177-3AD203B41FA5}">
                      <a16:colId xmlns:a16="http://schemas.microsoft.com/office/drawing/2014/main" xmlns="" val="3538748710"/>
                    </a:ext>
                  </a:extLst>
                </a:gridCol>
                <a:gridCol w="3742291">
                  <a:extLst>
                    <a:ext uri="{9D8B030D-6E8A-4147-A177-3AD203B41FA5}">
                      <a16:colId xmlns:a16="http://schemas.microsoft.com/office/drawing/2014/main" xmlns="" val="2329026384"/>
                    </a:ext>
                  </a:extLst>
                </a:gridCol>
                <a:gridCol w="3875945">
                  <a:extLst>
                    <a:ext uri="{9D8B030D-6E8A-4147-A177-3AD203B41FA5}">
                      <a16:colId xmlns:a16="http://schemas.microsoft.com/office/drawing/2014/main" xmlns="" val="1398814440"/>
                    </a:ext>
                  </a:extLst>
                </a:gridCol>
                <a:gridCol w="1069226">
                  <a:extLst>
                    <a:ext uri="{9D8B030D-6E8A-4147-A177-3AD203B41FA5}">
                      <a16:colId xmlns:a16="http://schemas.microsoft.com/office/drawing/2014/main" xmlns="" val="3076606469"/>
                    </a:ext>
                  </a:extLst>
                </a:gridCol>
                <a:gridCol w="1102639">
                  <a:extLst>
                    <a:ext uri="{9D8B030D-6E8A-4147-A177-3AD203B41FA5}">
                      <a16:colId xmlns:a16="http://schemas.microsoft.com/office/drawing/2014/main" xmlns="" val="147847948"/>
                    </a:ext>
                  </a:extLst>
                </a:gridCol>
                <a:gridCol w="1261352">
                  <a:extLst>
                    <a:ext uri="{9D8B030D-6E8A-4147-A177-3AD203B41FA5}">
                      <a16:colId xmlns:a16="http://schemas.microsoft.com/office/drawing/2014/main" xmlns="" val="2875679791"/>
                    </a:ext>
                  </a:extLst>
                </a:gridCol>
              </a:tblGrid>
              <a:tr h="386877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</a:t>
                      </a:r>
                      <a:r>
                        <a:rPr lang="fr-FR" sz="1200" baseline="0" dirty="0" smtClean="0"/>
                        <a:t> Ord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Village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INTITULE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 de Projet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Source de </a:t>
                      </a:r>
                      <a:r>
                        <a:rPr lang="fr-FR" sz="1200" dirty="0" err="1" smtClean="0"/>
                        <a:t>finacement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Montant </a:t>
                      </a:r>
                      <a:r>
                        <a:rPr lang="fr-FR" sz="1200" dirty="0" err="1" smtClean="0"/>
                        <a:t>apres</a:t>
                      </a:r>
                      <a:endParaRPr lang="fr-FR" sz="1200" dirty="0" smtClean="0"/>
                    </a:p>
                    <a:p>
                      <a:r>
                        <a:rPr lang="fr-FR" sz="1200" dirty="0" smtClean="0"/>
                        <a:t>réévaluation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37973426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663575" y="2224088"/>
            <a:ext cx="10902950" cy="52387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solidFill>
                  <a:srgbClr val="FF0000"/>
                </a:solidFill>
                <a:latin typeface="+mn-lt"/>
              </a:rPr>
              <a:t> Programme de développement de la commune de </a:t>
            </a:r>
            <a:r>
              <a:rPr lang="fr-FR" sz="2800" b="1" dirty="0" err="1">
                <a:solidFill>
                  <a:srgbClr val="FF0000"/>
                </a:solidFill>
                <a:latin typeface="+mn-lt"/>
              </a:rPr>
              <a:t>Haizer</a:t>
            </a:r>
            <a:r>
              <a:rPr lang="fr-FR" sz="2800" b="1" dirty="0">
                <a:solidFill>
                  <a:srgbClr val="FF0000"/>
                </a:solidFill>
                <a:latin typeface="+mn-lt"/>
              </a:rPr>
              <a:t> 2012 - 2017</a:t>
            </a:r>
            <a:endParaRPr lang="fr-FR" sz="2800" b="1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342900" y="3575050"/>
          <a:ext cx="11544301" cy="291718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5117">
                  <a:extLst>
                    <a:ext uri="{9D8B030D-6E8A-4147-A177-3AD203B41FA5}">
                      <a16:colId xmlns:a16="http://schemas.microsoft.com/office/drawing/2014/main" xmlns="" val="2594498704"/>
                    </a:ext>
                  </a:extLst>
                </a:gridCol>
                <a:gridCol w="3711605">
                  <a:extLst>
                    <a:ext uri="{9D8B030D-6E8A-4147-A177-3AD203B41FA5}">
                      <a16:colId xmlns:a16="http://schemas.microsoft.com/office/drawing/2014/main" xmlns="" val="1104691147"/>
                    </a:ext>
                  </a:extLst>
                </a:gridCol>
                <a:gridCol w="64544">
                  <a:extLst>
                    <a:ext uri="{9D8B030D-6E8A-4147-A177-3AD203B41FA5}">
                      <a16:colId xmlns:a16="http://schemas.microsoft.com/office/drawing/2014/main" xmlns="" val="1267281714"/>
                    </a:ext>
                  </a:extLst>
                </a:gridCol>
                <a:gridCol w="3844982">
                  <a:extLst>
                    <a:ext uri="{9D8B030D-6E8A-4147-A177-3AD203B41FA5}">
                      <a16:colId xmlns:a16="http://schemas.microsoft.com/office/drawing/2014/main" xmlns="" val="2979913915"/>
                    </a:ext>
                  </a:extLst>
                </a:gridCol>
                <a:gridCol w="1085426">
                  <a:extLst>
                    <a:ext uri="{9D8B030D-6E8A-4147-A177-3AD203B41FA5}">
                      <a16:colId xmlns:a16="http://schemas.microsoft.com/office/drawing/2014/main" xmlns="" val="3036726272"/>
                    </a:ext>
                  </a:extLst>
                </a:gridCol>
                <a:gridCol w="1090025">
                  <a:extLst>
                    <a:ext uri="{9D8B030D-6E8A-4147-A177-3AD203B41FA5}">
                      <a16:colId xmlns:a16="http://schemas.microsoft.com/office/drawing/2014/main" xmlns="" val="4075092920"/>
                    </a:ext>
                  </a:extLst>
                </a:gridCol>
                <a:gridCol w="1232602">
                  <a:extLst>
                    <a:ext uri="{9D8B030D-6E8A-4147-A177-3AD203B41FA5}">
                      <a16:colId xmlns:a16="http://schemas.microsoft.com/office/drawing/2014/main" xmlns="" val="3121414967"/>
                    </a:ext>
                  </a:extLst>
                </a:gridCol>
              </a:tblGrid>
              <a:tr h="402841"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36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SALLE DE SOIN TIKBOUCHT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Aménagement Salle de soin Tikboucht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30/2013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r-FR" sz="1200" u="none" strike="noStrike">
                          <a:effectLst/>
                        </a:rPr>
                        <a:t>     800 000,00       </a:t>
                      </a:r>
                      <a:endParaRPr lang="fr-FR" sz="12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3337226105"/>
                  </a:ext>
                </a:extLst>
              </a:tr>
              <a:tr h="381926"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37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PARC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Renovation urbaine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31/2013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r-FR" sz="1200" u="none" strike="noStrike">
                          <a:effectLst/>
                        </a:rPr>
                        <a:t>   2 826 684,00       </a:t>
                      </a:r>
                      <a:endParaRPr lang="fr-FR" sz="12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566395113"/>
                  </a:ext>
                </a:extLst>
              </a:tr>
              <a:tr h="545609"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38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les écoles primaires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Réalisation chauffage central pour les écoles primaires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32/2013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r-FR" sz="1200" u="none" strike="noStrike">
                          <a:effectLst/>
                        </a:rPr>
                        <a:t> 18 000 000,00       </a:t>
                      </a:r>
                      <a:endParaRPr lang="fr-FR" sz="12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3131840294"/>
                  </a:ext>
                </a:extLst>
              </a:tr>
              <a:tr h="634725"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43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A TRAVERS DE LA COMMUNE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Réalisation d'éléctricité Rural à travers de la Commune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33/2013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r-FR" sz="1200" u="none" strike="noStrike">
                          <a:effectLst/>
                        </a:rPr>
                        <a:t>   2 000 000,00       </a:t>
                      </a:r>
                      <a:endParaRPr lang="fr-FR" sz="12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2171600169"/>
                  </a:ext>
                </a:extLst>
              </a:tr>
              <a:tr h="634725"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44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BIBLIOTHEQUE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Réalisation chauffage central pour Bibliothèque Communale et centre culturel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38/2013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r-FR" sz="1200" u="none" strike="noStrike">
                          <a:effectLst/>
                        </a:rPr>
                        <a:t>   8 500 000,00       </a:t>
                      </a:r>
                      <a:endParaRPr lang="fr-FR" sz="12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4001246375"/>
                  </a:ext>
                </a:extLst>
              </a:tr>
              <a:tr h="317363"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45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APC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Acquisition équipement de la voirie Communale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39/2013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r-FR" sz="1200" u="none" strike="noStrike" dirty="0">
                          <a:effectLst/>
                        </a:rPr>
                        <a:t>   1 500 000,00       </a:t>
                      </a:r>
                      <a:endParaRPr lang="fr-FR" sz="1200" b="1" i="0" u="none" strike="noStrike" dirty="0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70192839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0175"/>
            <a:ext cx="12192000" cy="1998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35843" name="ZoneTexte 2"/>
          <p:cNvSpPr txBox="1">
            <a:spLocks noChangeArrowheads="1"/>
          </p:cNvSpPr>
          <p:nvPr/>
        </p:nvSpPr>
        <p:spPr bwMode="auto">
          <a:xfrm>
            <a:off x="2262188" y="182563"/>
            <a:ext cx="7667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/>
              <a:t>République Algérienne Démocratique et Populaire</a:t>
            </a:r>
          </a:p>
        </p:txBody>
      </p:sp>
      <p:sp>
        <p:nvSpPr>
          <p:cNvPr id="35844" name="ZoneTexte 3"/>
          <p:cNvSpPr txBox="1">
            <a:spLocks noChangeArrowheads="1"/>
          </p:cNvSpPr>
          <p:nvPr/>
        </p:nvSpPr>
        <p:spPr bwMode="auto">
          <a:xfrm>
            <a:off x="431800" y="749300"/>
            <a:ext cx="27590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/>
              <a:t>Wilaya de Bouira</a:t>
            </a:r>
          </a:p>
          <a:p>
            <a:pPr eaLnBrk="1" hangingPunct="1"/>
            <a:r>
              <a:rPr lang="fr-FR" sz="2400" b="1"/>
              <a:t>Daira de Haizer</a:t>
            </a:r>
          </a:p>
          <a:p>
            <a:pPr eaLnBrk="1" hangingPunct="1"/>
            <a:r>
              <a:rPr lang="fr-FR" sz="2400" b="1"/>
              <a:t>Commune de Haizer</a:t>
            </a:r>
          </a:p>
        </p:txBody>
      </p:sp>
      <p:sp>
        <p:nvSpPr>
          <p:cNvPr id="35845" name="Rectangle 1"/>
          <p:cNvSpPr>
            <a:spLocks noChangeArrowheads="1"/>
          </p:cNvSpPr>
          <p:nvPr/>
        </p:nvSpPr>
        <p:spPr bwMode="auto">
          <a:xfrm>
            <a:off x="2781300" y="311785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fr-FR"/>
          </a:p>
        </p:txBody>
      </p:sp>
      <p:graphicFrame>
        <p:nvGraphicFramePr>
          <p:cNvPr id="10" name="Tableau 9"/>
          <p:cNvGraphicFramePr>
            <a:graphicFrameLocks noGrp="1"/>
          </p:cNvGraphicFramePr>
          <p:nvPr/>
        </p:nvGraphicFramePr>
        <p:xfrm>
          <a:off x="342900" y="2925763"/>
          <a:ext cx="11544301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2848">
                  <a:extLst>
                    <a:ext uri="{9D8B030D-6E8A-4147-A177-3AD203B41FA5}">
                      <a16:colId xmlns:a16="http://schemas.microsoft.com/office/drawing/2014/main" xmlns="" val="3538748710"/>
                    </a:ext>
                  </a:extLst>
                </a:gridCol>
                <a:gridCol w="3742291">
                  <a:extLst>
                    <a:ext uri="{9D8B030D-6E8A-4147-A177-3AD203B41FA5}">
                      <a16:colId xmlns:a16="http://schemas.microsoft.com/office/drawing/2014/main" xmlns="" val="2329026384"/>
                    </a:ext>
                  </a:extLst>
                </a:gridCol>
                <a:gridCol w="3875945">
                  <a:extLst>
                    <a:ext uri="{9D8B030D-6E8A-4147-A177-3AD203B41FA5}">
                      <a16:colId xmlns:a16="http://schemas.microsoft.com/office/drawing/2014/main" xmlns="" val="1398814440"/>
                    </a:ext>
                  </a:extLst>
                </a:gridCol>
                <a:gridCol w="1069226">
                  <a:extLst>
                    <a:ext uri="{9D8B030D-6E8A-4147-A177-3AD203B41FA5}">
                      <a16:colId xmlns:a16="http://schemas.microsoft.com/office/drawing/2014/main" xmlns="" val="3076606469"/>
                    </a:ext>
                  </a:extLst>
                </a:gridCol>
                <a:gridCol w="1102639">
                  <a:extLst>
                    <a:ext uri="{9D8B030D-6E8A-4147-A177-3AD203B41FA5}">
                      <a16:colId xmlns:a16="http://schemas.microsoft.com/office/drawing/2014/main" xmlns="" val="147847948"/>
                    </a:ext>
                  </a:extLst>
                </a:gridCol>
                <a:gridCol w="1261352">
                  <a:extLst>
                    <a:ext uri="{9D8B030D-6E8A-4147-A177-3AD203B41FA5}">
                      <a16:colId xmlns:a16="http://schemas.microsoft.com/office/drawing/2014/main" xmlns="" val="2875679791"/>
                    </a:ext>
                  </a:extLst>
                </a:gridCol>
              </a:tblGrid>
              <a:tr h="386877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</a:t>
                      </a:r>
                      <a:r>
                        <a:rPr lang="fr-FR" sz="1200" baseline="0" dirty="0" smtClean="0"/>
                        <a:t> Ord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Village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INTITULE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 de Projet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Source de </a:t>
                      </a:r>
                      <a:r>
                        <a:rPr lang="fr-FR" sz="1200" dirty="0" err="1" smtClean="0"/>
                        <a:t>finacement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Montant </a:t>
                      </a:r>
                      <a:r>
                        <a:rPr lang="fr-FR" sz="1200" dirty="0" err="1" smtClean="0"/>
                        <a:t>apres</a:t>
                      </a:r>
                      <a:endParaRPr lang="fr-FR" sz="1200" dirty="0" smtClean="0"/>
                    </a:p>
                    <a:p>
                      <a:r>
                        <a:rPr lang="fr-FR" sz="1200" dirty="0" smtClean="0"/>
                        <a:t>réévaluation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37973426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663575" y="2224088"/>
            <a:ext cx="10902950" cy="52387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solidFill>
                  <a:srgbClr val="FF0000"/>
                </a:solidFill>
                <a:latin typeface="+mn-lt"/>
              </a:rPr>
              <a:t> Programme de développement de la commune de </a:t>
            </a:r>
            <a:r>
              <a:rPr lang="fr-FR" sz="2800" b="1" dirty="0" err="1">
                <a:solidFill>
                  <a:srgbClr val="FF0000"/>
                </a:solidFill>
                <a:latin typeface="+mn-lt"/>
              </a:rPr>
              <a:t>Haizer</a:t>
            </a:r>
            <a:r>
              <a:rPr lang="fr-FR" sz="2800" b="1" dirty="0">
                <a:solidFill>
                  <a:srgbClr val="FF0000"/>
                </a:solidFill>
                <a:latin typeface="+mn-lt"/>
              </a:rPr>
              <a:t> 2012 - 2017</a:t>
            </a:r>
            <a:endParaRPr lang="fr-FR" sz="2800" b="1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349250" y="3562350"/>
          <a:ext cx="11538594" cy="30826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4863">
                  <a:extLst>
                    <a:ext uri="{9D8B030D-6E8A-4147-A177-3AD203B41FA5}">
                      <a16:colId xmlns:a16="http://schemas.microsoft.com/office/drawing/2014/main" xmlns="" val="3174723940"/>
                    </a:ext>
                  </a:extLst>
                </a:gridCol>
                <a:gridCol w="3709770">
                  <a:extLst>
                    <a:ext uri="{9D8B030D-6E8A-4147-A177-3AD203B41FA5}">
                      <a16:colId xmlns:a16="http://schemas.microsoft.com/office/drawing/2014/main" xmlns="" val="3534361098"/>
                    </a:ext>
                  </a:extLst>
                </a:gridCol>
                <a:gridCol w="64512">
                  <a:extLst>
                    <a:ext uri="{9D8B030D-6E8A-4147-A177-3AD203B41FA5}">
                      <a16:colId xmlns:a16="http://schemas.microsoft.com/office/drawing/2014/main" xmlns="" val="935961006"/>
                    </a:ext>
                  </a:extLst>
                </a:gridCol>
                <a:gridCol w="3843081">
                  <a:extLst>
                    <a:ext uri="{9D8B030D-6E8A-4147-A177-3AD203B41FA5}">
                      <a16:colId xmlns:a16="http://schemas.microsoft.com/office/drawing/2014/main" xmlns="" val="3033865974"/>
                    </a:ext>
                  </a:extLst>
                </a:gridCol>
                <a:gridCol w="1084889">
                  <a:extLst>
                    <a:ext uri="{9D8B030D-6E8A-4147-A177-3AD203B41FA5}">
                      <a16:colId xmlns:a16="http://schemas.microsoft.com/office/drawing/2014/main" xmlns="" val="971652580"/>
                    </a:ext>
                  </a:extLst>
                </a:gridCol>
                <a:gridCol w="1089486">
                  <a:extLst>
                    <a:ext uri="{9D8B030D-6E8A-4147-A177-3AD203B41FA5}">
                      <a16:colId xmlns:a16="http://schemas.microsoft.com/office/drawing/2014/main" xmlns="" val="4269377429"/>
                    </a:ext>
                  </a:extLst>
                </a:gridCol>
                <a:gridCol w="1231993">
                  <a:extLst>
                    <a:ext uri="{9D8B030D-6E8A-4147-A177-3AD203B41FA5}">
                      <a16:colId xmlns:a16="http://schemas.microsoft.com/office/drawing/2014/main" xmlns="" val="1187576246"/>
                    </a:ext>
                  </a:extLst>
                </a:gridCol>
              </a:tblGrid>
              <a:tr h="522292"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46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LES ECOLES PRIMAIRERS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Réhabilitation des écoles primaires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40/2013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r-FR" sz="1200" u="none" strike="noStrike">
                          <a:effectLst/>
                        </a:rPr>
                        <a:t>   6 000 000,00       </a:t>
                      </a:r>
                      <a:endParaRPr lang="fr-FR" sz="12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431931735"/>
                  </a:ext>
                </a:extLst>
              </a:tr>
              <a:tr h="33949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47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APC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Acquisition d'une benne tasseuse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41/2013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r-FR" sz="1200" u="none" strike="noStrike">
                          <a:effectLst/>
                        </a:rPr>
                        <a:t>   5 500 000,00       </a:t>
                      </a:r>
                      <a:endParaRPr lang="fr-FR" sz="12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4034319512"/>
                  </a:ext>
                </a:extLst>
              </a:tr>
              <a:tr h="45700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26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APC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Acquisition Equipement de Bureau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42/2013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800 000,00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012341782"/>
                  </a:ext>
                </a:extLst>
              </a:tr>
              <a:tr h="547319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27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AEP TIFTICINE et TAZAMOURTH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Suivi projet réalisation réseau AEP des localités Tifticine et Tazamourth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03.2014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500 000,00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90851502"/>
                  </a:ext>
                </a:extLst>
              </a:tr>
              <a:tr h="65286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APC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Etude plan D'orientation pour Gestion des ordures ménagères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04.2014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700 000,00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606841690"/>
                  </a:ext>
                </a:extLst>
              </a:tr>
              <a:tr h="56364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30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LAACH OUFALKOU LOCALITE AMBER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Aménagement Route reliant C.C LAACH Oufalkou localité AMBER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05.2014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 dirty="0">
                          <a:effectLst/>
                        </a:rPr>
                        <a:t>     900 000,00       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00017952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0175"/>
            <a:ext cx="12192000" cy="1998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36867" name="ZoneTexte 2"/>
          <p:cNvSpPr txBox="1">
            <a:spLocks noChangeArrowheads="1"/>
          </p:cNvSpPr>
          <p:nvPr/>
        </p:nvSpPr>
        <p:spPr bwMode="auto">
          <a:xfrm>
            <a:off x="2262188" y="182563"/>
            <a:ext cx="7667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/>
              <a:t>République Algérienne Démocratique et Populaire</a:t>
            </a:r>
          </a:p>
        </p:txBody>
      </p:sp>
      <p:sp>
        <p:nvSpPr>
          <p:cNvPr id="36868" name="ZoneTexte 3"/>
          <p:cNvSpPr txBox="1">
            <a:spLocks noChangeArrowheads="1"/>
          </p:cNvSpPr>
          <p:nvPr/>
        </p:nvSpPr>
        <p:spPr bwMode="auto">
          <a:xfrm>
            <a:off x="431800" y="749300"/>
            <a:ext cx="27590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/>
              <a:t>Wilaya de Bouira</a:t>
            </a:r>
          </a:p>
          <a:p>
            <a:pPr eaLnBrk="1" hangingPunct="1"/>
            <a:r>
              <a:rPr lang="fr-FR" sz="2400" b="1"/>
              <a:t>Daira de Haizer</a:t>
            </a:r>
          </a:p>
          <a:p>
            <a:pPr eaLnBrk="1" hangingPunct="1"/>
            <a:r>
              <a:rPr lang="fr-FR" sz="2400" b="1"/>
              <a:t>Commune de Haizer</a:t>
            </a:r>
          </a:p>
        </p:txBody>
      </p:sp>
      <p:sp>
        <p:nvSpPr>
          <p:cNvPr id="36869" name="Rectangle 1"/>
          <p:cNvSpPr>
            <a:spLocks noChangeArrowheads="1"/>
          </p:cNvSpPr>
          <p:nvPr/>
        </p:nvSpPr>
        <p:spPr bwMode="auto">
          <a:xfrm>
            <a:off x="2781300" y="311785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fr-FR"/>
          </a:p>
        </p:txBody>
      </p:sp>
      <p:graphicFrame>
        <p:nvGraphicFramePr>
          <p:cNvPr id="10" name="Tableau 9"/>
          <p:cNvGraphicFramePr>
            <a:graphicFrameLocks noGrp="1"/>
          </p:cNvGraphicFramePr>
          <p:nvPr/>
        </p:nvGraphicFramePr>
        <p:xfrm>
          <a:off x="342900" y="2925763"/>
          <a:ext cx="11544301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2848">
                  <a:extLst>
                    <a:ext uri="{9D8B030D-6E8A-4147-A177-3AD203B41FA5}">
                      <a16:colId xmlns:a16="http://schemas.microsoft.com/office/drawing/2014/main" xmlns="" val="3538748710"/>
                    </a:ext>
                  </a:extLst>
                </a:gridCol>
                <a:gridCol w="3742291">
                  <a:extLst>
                    <a:ext uri="{9D8B030D-6E8A-4147-A177-3AD203B41FA5}">
                      <a16:colId xmlns:a16="http://schemas.microsoft.com/office/drawing/2014/main" xmlns="" val="2329026384"/>
                    </a:ext>
                  </a:extLst>
                </a:gridCol>
                <a:gridCol w="3875945">
                  <a:extLst>
                    <a:ext uri="{9D8B030D-6E8A-4147-A177-3AD203B41FA5}">
                      <a16:colId xmlns:a16="http://schemas.microsoft.com/office/drawing/2014/main" xmlns="" val="1398814440"/>
                    </a:ext>
                  </a:extLst>
                </a:gridCol>
                <a:gridCol w="1069226">
                  <a:extLst>
                    <a:ext uri="{9D8B030D-6E8A-4147-A177-3AD203B41FA5}">
                      <a16:colId xmlns:a16="http://schemas.microsoft.com/office/drawing/2014/main" xmlns="" val="3076606469"/>
                    </a:ext>
                  </a:extLst>
                </a:gridCol>
                <a:gridCol w="1102639">
                  <a:extLst>
                    <a:ext uri="{9D8B030D-6E8A-4147-A177-3AD203B41FA5}">
                      <a16:colId xmlns:a16="http://schemas.microsoft.com/office/drawing/2014/main" xmlns="" val="147847948"/>
                    </a:ext>
                  </a:extLst>
                </a:gridCol>
                <a:gridCol w="1261352">
                  <a:extLst>
                    <a:ext uri="{9D8B030D-6E8A-4147-A177-3AD203B41FA5}">
                      <a16:colId xmlns:a16="http://schemas.microsoft.com/office/drawing/2014/main" xmlns="" val="2875679791"/>
                    </a:ext>
                  </a:extLst>
                </a:gridCol>
              </a:tblGrid>
              <a:tr h="386877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</a:t>
                      </a:r>
                      <a:r>
                        <a:rPr lang="fr-FR" sz="1200" baseline="0" dirty="0" smtClean="0"/>
                        <a:t> Ord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Village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INTITULE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 de Projet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Source de </a:t>
                      </a:r>
                      <a:r>
                        <a:rPr lang="fr-FR" sz="1200" dirty="0" err="1" smtClean="0"/>
                        <a:t>finacement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Montant </a:t>
                      </a:r>
                      <a:r>
                        <a:rPr lang="fr-FR" sz="1200" dirty="0" err="1" smtClean="0"/>
                        <a:t>apres</a:t>
                      </a:r>
                      <a:endParaRPr lang="fr-FR" sz="1200" dirty="0" smtClean="0"/>
                    </a:p>
                    <a:p>
                      <a:r>
                        <a:rPr lang="fr-FR" sz="1200" dirty="0" smtClean="0"/>
                        <a:t>réévaluation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37973426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663575" y="2224088"/>
            <a:ext cx="10902950" cy="52387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solidFill>
                  <a:srgbClr val="FF0000"/>
                </a:solidFill>
                <a:latin typeface="+mn-lt"/>
              </a:rPr>
              <a:t> Programme de développement de la commune de </a:t>
            </a:r>
            <a:r>
              <a:rPr lang="fr-FR" sz="2800" b="1" dirty="0" err="1">
                <a:solidFill>
                  <a:srgbClr val="FF0000"/>
                </a:solidFill>
                <a:latin typeface="+mn-lt"/>
              </a:rPr>
              <a:t>Haizer</a:t>
            </a:r>
            <a:r>
              <a:rPr lang="fr-FR" sz="2800" b="1" dirty="0">
                <a:solidFill>
                  <a:srgbClr val="FF0000"/>
                </a:solidFill>
                <a:latin typeface="+mn-lt"/>
              </a:rPr>
              <a:t> 2012 - 2017</a:t>
            </a:r>
            <a:endParaRPr lang="fr-FR" sz="2800" b="1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342900" y="3562350"/>
          <a:ext cx="11544301" cy="30216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5117">
                  <a:extLst>
                    <a:ext uri="{9D8B030D-6E8A-4147-A177-3AD203B41FA5}">
                      <a16:colId xmlns:a16="http://schemas.microsoft.com/office/drawing/2014/main" xmlns="" val="1253873671"/>
                    </a:ext>
                  </a:extLst>
                </a:gridCol>
                <a:gridCol w="3711605">
                  <a:extLst>
                    <a:ext uri="{9D8B030D-6E8A-4147-A177-3AD203B41FA5}">
                      <a16:colId xmlns:a16="http://schemas.microsoft.com/office/drawing/2014/main" xmlns="" val="2325669817"/>
                    </a:ext>
                  </a:extLst>
                </a:gridCol>
                <a:gridCol w="64544">
                  <a:extLst>
                    <a:ext uri="{9D8B030D-6E8A-4147-A177-3AD203B41FA5}">
                      <a16:colId xmlns:a16="http://schemas.microsoft.com/office/drawing/2014/main" xmlns="" val="2039448811"/>
                    </a:ext>
                  </a:extLst>
                </a:gridCol>
                <a:gridCol w="3844982">
                  <a:extLst>
                    <a:ext uri="{9D8B030D-6E8A-4147-A177-3AD203B41FA5}">
                      <a16:colId xmlns:a16="http://schemas.microsoft.com/office/drawing/2014/main" xmlns="" val="394306786"/>
                    </a:ext>
                  </a:extLst>
                </a:gridCol>
                <a:gridCol w="1085426">
                  <a:extLst>
                    <a:ext uri="{9D8B030D-6E8A-4147-A177-3AD203B41FA5}">
                      <a16:colId xmlns:a16="http://schemas.microsoft.com/office/drawing/2014/main" xmlns="" val="554889395"/>
                    </a:ext>
                  </a:extLst>
                </a:gridCol>
                <a:gridCol w="1090025">
                  <a:extLst>
                    <a:ext uri="{9D8B030D-6E8A-4147-A177-3AD203B41FA5}">
                      <a16:colId xmlns:a16="http://schemas.microsoft.com/office/drawing/2014/main" xmlns="" val="2509336268"/>
                    </a:ext>
                  </a:extLst>
                </a:gridCol>
                <a:gridCol w="1232602">
                  <a:extLst>
                    <a:ext uri="{9D8B030D-6E8A-4147-A177-3AD203B41FA5}">
                      <a16:colId xmlns:a16="http://schemas.microsoft.com/office/drawing/2014/main" xmlns="" val="2752684634"/>
                    </a:ext>
                  </a:extLst>
                </a:gridCol>
              </a:tblGrid>
              <a:tr h="51755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31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T.N'SEKSOU LOCALITE SAIFI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Aménagement Route reliant C.C  T.N'Seksou localité SAIFI  sur 600 ML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09.2014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3 600 000,00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648460232"/>
                  </a:ext>
                </a:extLst>
              </a:tr>
              <a:tr h="48629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32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IGHIL IZOUGAGHENE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Aménagement Route RN 33 TIFRENT  (Ighil Izougaghene) sur 1200 ML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10.2014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3 600 000,00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849455849"/>
                  </a:ext>
                </a:extLst>
              </a:tr>
              <a:tr h="56259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33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T,N'SEKSOU -THADJMAITHE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Aménagement Route reliant C.C T.N'Seksou -THAJMAITHE sur 300 ML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11.2014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800 000,00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627651686"/>
                  </a:ext>
                </a:extLst>
              </a:tr>
              <a:tr h="51755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34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 dirty="0">
                          <a:effectLst/>
                        </a:rPr>
                        <a:t>TIKBOUCHT-THIGHZARTH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Aménagement Route reliant C.C Tikboucht -Thighzarth sur 600 ML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12.2014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1 100 000,00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097156716"/>
                  </a:ext>
                </a:extLst>
              </a:tr>
              <a:tr h="38609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35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TANCHIT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Réalisation réseau assainissement localité Tanchit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13.2014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5 200 000,00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661321495"/>
                  </a:ext>
                </a:extLst>
              </a:tr>
              <a:tr h="55156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36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APC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Déplacement ligne électrique B T qui gênant Siège de L'APC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14.2014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 dirty="0">
                          <a:effectLst/>
                        </a:rPr>
                        <a:t>     557 414,24       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90408577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0175"/>
            <a:ext cx="12192000" cy="1998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37891" name="ZoneTexte 2"/>
          <p:cNvSpPr txBox="1">
            <a:spLocks noChangeArrowheads="1"/>
          </p:cNvSpPr>
          <p:nvPr/>
        </p:nvSpPr>
        <p:spPr bwMode="auto">
          <a:xfrm>
            <a:off x="2262188" y="182563"/>
            <a:ext cx="7667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/>
              <a:t>République Algérienne Démocratique et Populaire</a:t>
            </a:r>
          </a:p>
        </p:txBody>
      </p:sp>
      <p:sp>
        <p:nvSpPr>
          <p:cNvPr id="37892" name="ZoneTexte 3"/>
          <p:cNvSpPr txBox="1">
            <a:spLocks noChangeArrowheads="1"/>
          </p:cNvSpPr>
          <p:nvPr/>
        </p:nvSpPr>
        <p:spPr bwMode="auto">
          <a:xfrm>
            <a:off x="431800" y="749300"/>
            <a:ext cx="27590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/>
              <a:t>Wilaya de Bouira</a:t>
            </a:r>
          </a:p>
          <a:p>
            <a:pPr eaLnBrk="1" hangingPunct="1"/>
            <a:r>
              <a:rPr lang="fr-FR" sz="2400" b="1"/>
              <a:t>Daira de Haizer</a:t>
            </a:r>
          </a:p>
          <a:p>
            <a:pPr eaLnBrk="1" hangingPunct="1"/>
            <a:r>
              <a:rPr lang="fr-FR" sz="2400" b="1"/>
              <a:t>Commune de Haizer</a:t>
            </a:r>
          </a:p>
        </p:txBody>
      </p:sp>
      <p:sp>
        <p:nvSpPr>
          <p:cNvPr id="37893" name="Rectangle 1"/>
          <p:cNvSpPr>
            <a:spLocks noChangeArrowheads="1"/>
          </p:cNvSpPr>
          <p:nvPr/>
        </p:nvSpPr>
        <p:spPr bwMode="auto">
          <a:xfrm>
            <a:off x="2781300" y="311785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fr-FR"/>
          </a:p>
        </p:txBody>
      </p:sp>
      <p:graphicFrame>
        <p:nvGraphicFramePr>
          <p:cNvPr id="10" name="Tableau 9"/>
          <p:cNvGraphicFramePr>
            <a:graphicFrameLocks noGrp="1"/>
          </p:cNvGraphicFramePr>
          <p:nvPr/>
        </p:nvGraphicFramePr>
        <p:xfrm>
          <a:off x="342900" y="2925763"/>
          <a:ext cx="11544301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2848">
                  <a:extLst>
                    <a:ext uri="{9D8B030D-6E8A-4147-A177-3AD203B41FA5}">
                      <a16:colId xmlns:a16="http://schemas.microsoft.com/office/drawing/2014/main" xmlns="" val="3538748710"/>
                    </a:ext>
                  </a:extLst>
                </a:gridCol>
                <a:gridCol w="3742291">
                  <a:extLst>
                    <a:ext uri="{9D8B030D-6E8A-4147-A177-3AD203B41FA5}">
                      <a16:colId xmlns:a16="http://schemas.microsoft.com/office/drawing/2014/main" xmlns="" val="2329026384"/>
                    </a:ext>
                  </a:extLst>
                </a:gridCol>
                <a:gridCol w="3875945">
                  <a:extLst>
                    <a:ext uri="{9D8B030D-6E8A-4147-A177-3AD203B41FA5}">
                      <a16:colId xmlns:a16="http://schemas.microsoft.com/office/drawing/2014/main" xmlns="" val="1398814440"/>
                    </a:ext>
                  </a:extLst>
                </a:gridCol>
                <a:gridCol w="1069226">
                  <a:extLst>
                    <a:ext uri="{9D8B030D-6E8A-4147-A177-3AD203B41FA5}">
                      <a16:colId xmlns:a16="http://schemas.microsoft.com/office/drawing/2014/main" xmlns="" val="3076606469"/>
                    </a:ext>
                  </a:extLst>
                </a:gridCol>
                <a:gridCol w="1102639">
                  <a:extLst>
                    <a:ext uri="{9D8B030D-6E8A-4147-A177-3AD203B41FA5}">
                      <a16:colId xmlns:a16="http://schemas.microsoft.com/office/drawing/2014/main" xmlns="" val="147847948"/>
                    </a:ext>
                  </a:extLst>
                </a:gridCol>
                <a:gridCol w="1261352">
                  <a:extLst>
                    <a:ext uri="{9D8B030D-6E8A-4147-A177-3AD203B41FA5}">
                      <a16:colId xmlns:a16="http://schemas.microsoft.com/office/drawing/2014/main" xmlns="" val="2875679791"/>
                    </a:ext>
                  </a:extLst>
                </a:gridCol>
              </a:tblGrid>
              <a:tr h="386877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</a:t>
                      </a:r>
                      <a:r>
                        <a:rPr lang="fr-FR" sz="1200" baseline="0" dirty="0" smtClean="0"/>
                        <a:t> Ord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Village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INTITULE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 de Projet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Source de </a:t>
                      </a:r>
                      <a:r>
                        <a:rPr lang="fr-FR" sz="1200" dirty="0" err="1" smtClean="0"/>
                        <a:t>finacement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Montant </a:t>
                      </a:r>
                      <a:r>
                        <a:rPr lang="fr-FR" sz="1200" dirty="0" err="1" smtClean="0"/>
                        <a:t>apres</a:t>
                      </a:r>
                      <a:endParaRPr lang="fr-FR" sz="1200" dirty="0" smtClean="0"/>
                    </a:p>
                    <a:p>
                      <a:r>
                        <a:rPr lang="fr-FR" sz="1200" dirty="0" smtClean="0"/>
                        <a:t>réévaluation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37973426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663575" y="2224088"/>
            <a:ext cx="10902950" cy="52387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solidFill>
                  <a:srgbClr val="FF0000"/>
                </a:solidFill>
                <a:latin typeface="+mn-lt"/>
              </a:rPr>
              <a:t> Programme de développement de la commune de </a:t>
            </a:r>
            <a:r>
              <a:rPr lang="fr-FR" sz="2800" b="1" dirty="0" err="1">
                <a:solidFill>
                  <a:srgbClr val="FF0000"/>
                </a:solidFill>
                <a:latin typeface="+mn-lt"/>
              </a:rPr>
              <a:t>Haizer</a:t>
            </a:r>
            <a:r>
              <a:rPr lang="fr-FR" sz="2800" b="1" dirty="0">
                <a:solidFill>
                  <a:srgbClr val="FF0000"/>
                </a:solidFill>
                <a:latin typeface="+mn-lt"/>
              </a:rPr>
              <a:t> 2012 - 2017</a:t>
            </a:r>
            <a:endParaRPr lang="fr-FR" sz="2800" b="1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342900" y="3544888"/>
          <a:ext cx="11544301" cy="30090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5117">
                  <a:extLst>
                    <a:ext uri="{9D8B030D-6E8A-4147-A177-3AD203B41FA5}">
                      <a16:colId xmlns:a16="http://schemas.microsoft.com/office/drawing/2014/main" xmlns="" val="1842789325"/>
                    </a:ext>
                  </a:extLst>
                </a:gridCol>
                <a:gridCol w="3711605">
                  <a:extLst>
                    <a:ext uri="{9D8B030D-6E8A-4147-A177-3AD203B41FA5}">
                      <a16:colId xmlns:a16="http://schemas.microsoft.com/office/drawing/2014/main" xmlns="" val="4059329918"/>
                    </a:ext>
                  </a:extLst>
                </a:gridCol>
                <a:gridCol w="64544">
                  <a:extLst>
                    <a:ext uri="{9D8B030D-6E8A-4147-A177-3AD203B41FA5}">
                      <a16:colId xmlns:a16="http://schemas.microsoft.com/office/drawing/2014/main" xmlns="" val="1549201500"/>
                    </a:ext>
                  </a:extLst>
                </a:gridCol>
                <a:gridCol w="3844982">
                  <a:extLst>
                    <a:ext uri="{9D8B030D-6E8A-4147-A177-3AD203B41FA5}">
                      <a16:colId xmlns:a16="http://schemas.microsoft.com/office/drawing/2014/main" xmlns="" val="889639531"/>
                    </a:ext>
                  </a:extLst>
                </a:gridCol>
                <a:gridCol w="1085426">
                  <a:extLst>
                    <a:ext uri="{9D8B030D-6E8A-4147-A177-3AD203B41FA5}">
                      <a16:colId xmlns:a16="http://schemas.microsoft.com/office/drawing/2014/main" xmlns="" val="879254202"/>
                    </a:ext>
                  </a:extLst>
                </a:gridCol>
                <a:gridCol w="1090025">
                  <a:extLst>
                    <a:ext uri="{9D8B030D-6E8A-4147-A177-3AD203B41FA5}">
                      <a16:colId xmlns:a16="http://schemas.microsoft.com/office/drawing/2014/main" xmlns="" val="4031520139"/>
                    </a:ext>
                  </a:extLst>
                </a:gridCol>
                <a:gridCol w="1232602">
                  <a:extLst>
                    <a:ext uri="{9D8B030D-6E8A-4147-A177-3AD203B41FA5}">
                      <a16:colId xmlns:a16="http://schemas.microsoft.com/office/drawing/2014/main" xmlns="" val="377210698"/>
                    </a:ext>
                  </a:extLst>
                </a:gridCol>
              </a:tblGrid>
              <a:tr h="60983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38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TANAGOTH, IGHIL GUEFRANNE, TAOUIRIRT et BOUMCHARREF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Etude pour gaz de ville (Tanagoht, Ighil Guefranne, Taouirirt, et Boumcharref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24.2014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300 000,00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345166296"/>
                  </a:ext>
                </a:extLst>
              </a:tr>
              <a:tr h="42287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39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CENTRE CULTUREL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Réfection Amphithéâtre (Centre Culturel)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33.2014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700 000,00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590740905"/>
                  </a:ext>
                </a:extLst>
              </a:tr>
              <a:tr h="40035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40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TIKBOUCHT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Aménagement Antenne Administrative à Tikboucht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34.2014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900 000,00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824357260"/>
                  </a:ext>
                </a:extLst>
              </a:tr>
              <a:tr h="68324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41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GUENTOUR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Raccordement en Gaz de ville Ecole primaire DEMOUCHE MOHAMED -GUENTOUR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35.2014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1 200 000,00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42409011"/>
                  </a:ext>
                </a:extLst>
              </a:tr>
              <a:tr h="51782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42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SLIM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Raccordement en Gaz de ville Ecole primaire SID ALI AHMED -SLIM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36.2014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1 500 000,00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646135222"/>
                  </a:ext>
                </a:extLst>
              </a:tr>
              <a:tr h="37490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43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HAIZER CENTRE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Aménagement Toillettes Publiques pour Femmes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37.2014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 dirty="0">
                          <a:effectLst/>
                        </a:rPr>
                        <a:t>     600 000,00       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45012953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0175"/>
            <a:ext cx="12192000" cy="1998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38915" name="ZoneTexte 2"/>
          <p:cNvSpPr txBox="1">
            <a:spLocks noChangeArrowheads="1"/>
          </p:cNvSpPr>
          <p:nvPr/>
        </p:nvSpPr>
        <p:spPr bwMode="auto">
          <a:xfrm>
            <a:off x="2262188" y="182563"/>
            <a:ext cx="7667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/>
              <a:t>République Algérienne Démocratique et Populaire</a:t>
            </a:r>
          </a:p>
        </p:txBody>
      </p:sp>
      <p:sp>
        <p:nvSpPr>
          <p:cNvPr id="38916" name="ZoneTexte 3"/>
          <p:cNvSpPr txBox="1">
            <a:spLocks noChangeArrowheads="1"/>
          </p:cNvSpPr>
          <p:nvPr/>
        </p:nvSpPr>
        <p:spPr bwMode="auto">
          <a:xfrm>
            <a:off x="431800" y="749300"/>
            <a:ext cx="27590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/>
              <a:t>Wilaya de Bouira</a:t>
            </a:r>
          </a:p>
          <a:p>
            <a:pPr eaLnBrk="1" hangingPunct="1"/>
            <a:r>
              <a:rPr lang="fr-FR" sz="2400" b="1"/>
              <a:t>Daira de Haizer</a:t>
            </a:r>
          </a:p>
          <a:p>
            <a:pPr eaLnBrk="1" hangingPunct="1"/>
            <a:r>
              <a:rPr lang="fr-FR" sz="2400" b="1"/>
              <a:t>Commune de Haizer</a:t>
            </a:r>
          </a:p>
        </p:txBody>
      </p:sp>
      <p:sp>
        <p:nvSpPr>
          <p:cNvPr id="38917" name="Rectangle 1"/>
          <p:cNvSpPr>
            <a:spLocks noChangeArrowheads="1"/>
          </p:cNvSpPr>
          <p:nvPr/>
        </p:nvSpPr>
        <p:spPr bwMode="auto">
          <a:xfrm>
            <a:off x="2781300" y="311785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fr-FR"/>
          </a:p>
        </p:txBody>
      </p:sp>
      <p:graphicFrame>
        <p:nvGraphicFramePr>
          <p:cNvPr id="10" name="Tableau 9"/>
          <p:cNvGraphicFramePr>
            <a:graphicFrameLocks noGrp="1"/>
          </p:cNvGraphicFramePr>
          <p:nvPr/>
        </p:nvGraphicFramePr>
        <p:xfrm>
          <a:off x="342900" y="2925763"/>
          <a:ext cx="11544301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2848">
                  <a:extLst>
                    <a:ext uri="{9D8B030D-6E8A-4147-A177-3AD203B41FA5}">
                      <a16:colId xmlns:a16="http://schemas.microsoft.com/office/drawing/2014/main" xmlns="" val="3538748710"/>
                    </a:ext>
                  </a:extLst>
                </a:gridCol>
                <a:gridCol w="3742291">
                  <a:extLst>
                    <a:ext uri="{9D8B030D-6E8A-4147-A177-3AD203B41FA5}">
                      <a16:colId xmlns:a16="http://schemas.microsoft.com/office/drawing/2014/main" xmlns="" val="2329026384"/>
                    </a:ext>
                  </a:extLst>
                </a:gridCol>
                <a:gridCol w="3875945">
                  <a:extLst>
                    <a:ext uri="{9D8B030D-6E8A-4147-A177-3AD203B41FA5}">
                      <a16:colId xmlns:a16="http://schemas.microsoft.com/office/drawing/2014/main" xmlns="" val="1398814440"/>
                    </a:ext>
                  </a:extLst>
                </a:gridCol>
                <a:gridCol w="1069226">
                  <a:extLst>
                    <a:ext uri="{9D8B030D-6E8A-4147-A177-3AD203B41FA5}">
                      <a16:colId xmlns:a16="http://schemas.microsoft.com/office/drawing/2014/main" xmlns="" val="3076606469"/>
                    </a:ext>
                  </a:extLst>
                </a:gridCol>
                <a:gridCol w="1102639">
                  <a:extLst>
                    <a:ext uri="{9D8B030D-6E8A-4147-A177-3AD203B41FA5}">
                      <a16:colId xmlns:a16="http://schemas.microsoft.com/office/drawing/2014/main" xmlns="" val="147847948"/>
                    </a:ext>
                  </a:extLst>
                </a:gridCol>
                <a:gridCol w="1261352">
                  <a:extLst>
                    <a:ext uri="{9D8B030D-6E8A-4147-A177-3AD203B41FA5}">
                      <a16:colId xmlns:a16="http://schemas.microsoft.com/office/drawing/2014/main" xmlns="" val="2875679791"/>
                    </a:ext>
                  </a:extLst>
                </a:gridCol>
              </a:tblGrid>
              <a:tr h="386877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</a:t>
                      </a:r>
                      <a:r>
                        <a:rPr lang="fr-FR" sz="1200" baseline="0" dirty="0" smtClean="0"/>
                        <a:t> Ord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Village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INTITULE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 de Projet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Source de </a:t>
                      </a:r>
                      <a:r>
                        <a:rPr lang="fr-FR" sz="1200" dirty="0" err="1" smtClean="0"/>
                        <a:t>finacement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Montant </a:t>
                      </a:r>
                      <a:r>
                        <a:rPr lang="fr-FR" sz="1200" dirty="0" err="1" smtClean="0"/>
                        <a:t>apres</a:t>
                      </a:r>
                      <a:endParaRPr lang="fr-FR" sz="1200" dirty="0" smtClean="0"/>
                    </a:p>
                    <a:p>
                      <a:r>
                        <a:rPr lang="fr-FR" sz="1200" dirty="0" smtClean="0"/>
                        <a:t>réévaluation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37973426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663575" y="2224088"/>
            <a:ext cx="10902950" cy="52387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solidFill>
                  <a:srgbClr val="FF0000"/>
                </a:solidFill>
                <a:latin typeface="+mn-lt"/>
              </a:rPr>
              <a:t> Programme de développement de la commune de </a:t>
            </a:r>
            <a:r>
              <a:rPr lang="fr-FR" sz="2800" b="1" dirty="0" err="1">
                <a:solidFill>
                  <a:srgbClr val="FF0000"/>
                </a:solidFill>
                <a:latin typeface="+mn-lt"/>
              </a:rPr>
              <a:t>Haizer</a:t>
            </a:r>
            <a:r>
              <a:rPr lang="fr-FR" sz="2800" b="1" dirty="0">
                <a:solidFill>
                  <a:srgbClr val="FF0000"/>
                </a:solidFill>
                <a:latin typeface="+mn-lt"/>
              </a:rPr>
              <a:t> 2012 - 2017</a:t>
            </a:r>
            <a:endParaRPr lang="fr-FR" sz="2800" b="1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342900" y="3452813"/>
          <a:ext cx="11544301" cy="30849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5117">
                  <a:extLst>
                    <a:ext uri="{9D8B030D-6E8A-4147-A177-3AD203B41FA5}">
                      <a16:colId xmlns:a16="http://schemas.microsoft.com/office/drawing/2014/main" xmlns="" val="3020400676"/>
                    </a:ext>
                  </a:extLst>
                </a:gridCol>
                <a:gridCol w="3711605">
                  <a:extLst>
                    <a:ext uri="{9D8B030D-6E8A-4147-A177-3AD203B41FA5}">
                      <a16:colId xmlns:a16="http://schemas.microsoft.com/office/drawing/2014/main" xmlns="" val="824237534"/>
                    </a:ext>
                  </a:extLst>
                </a:gridCol>
                <a:gridCol w="64544">
                  <a:extLst>
                    <a:ext uri="{9D8B030D-6E8A-4147-A177-3AD203B41FA5}">
                      <a16:colId xmlns:a16="http://schemas.microsoft.com/office/drawing/2014/main" xmlns="" val="3075230727"/>
                    </a:ext>
                  </a:extLst>
                </a:gridCol>
                <a:gridCol w="3844982">
                  <a:extLst>
                    <a:ext uri="{9D8B030D-6E8A-4147-A177-3AD203B41FA5}">
                      <a16:colId xmlns:a16="http://schemas.microsoft.com/office/drawing/2014/main" xmlns="" val="917345552"/>
                    </a:ext>
                  </a:extLst>
                </a:gridCol>
                <a:gridCol w="1085426">
                  <a:extLst>
                    <a:ext uri="{9D8B030D-6E8A-4147-A177-3AD203B41FA5}">
                      <a16:colId xmlns:a16="http://schemas.microsoft.com/office/drawing/2014/main" xmlns="" val="4232082027"/>
                    </a:ext>
                  </a:extLst>
                </a:gridCol>
                <a:gridCol w="1090025">
                  <a:extLst>
                    <a:ext uri="{9D8B030D-6E8A-4147-A177-3AD203B41FA5}">
                      <a16:colId xmlns:a16="http://schemas.microsoft.com/office/drawing/2014/main" xmlns="" val="3507837123"/>
                    </a:ext>
                  </a:extLst>
                </a:gridCol>
                <a:gridCol w="1232602">
                  <a:extLst>
                    <a:ext uri="{9D8B030D-6E8A-4147-A177-3AD203B41FA5}">
                      <a16:colId xmlns:a16="http://schemas.microsoft.com/office/drawing/2014/main" xmlns="" val="723443782"/>
                    </a:ext>
                  </a:extLst>
                </a:gridCol>
              </a:tblGrid>
              <a:tr h="61557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44</a:t>
                      </a:r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 dirty="0">
                          <a:effectLst/>
                        </a:rPr>
                        <a:t>T,N'SEKSOU</a:t>
                      </a:r>
                      <a:r>
                        <a:rPr lang="fr-FR" sz="900" u="none" strike="noStrike" dirty="0">
                          <a:effectLst/>
                        </a:rPr>
                        <a:t> -THADJMAITHE</a:t>
                      </a:r>
                      <a:endParaRPr lang="fr-FR" sz="9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u="none" strike="noStrike">
                          <a:effectLst/>
                        </a:rPr>
                        <a:t>Revêtement route reliant Chemin Communale  T.N'Seksou -Tajmaith sur 430 ML</a:t>
                      </a:r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38;2014</a:t>
                      </a:r>
                      <a:endParaRPr lang="fr-FR" sz="9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 B C</a:t>
                      </a:r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u="none" strike="noStrike">
                          <a:effectLst/>
                        </a:rPr>
                        <a:t>   1 360 000,00       </a:t>
                      </a:r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647823151"/>
                  </a:ext>
                </a:extLst>
              </a:tr>
              <a:tr h="49651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45</a:t>
                      </a:r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900" u="none" strike="noStrike">
                          <a:effectLst/>
                        </a:rPr>
                        <a:t>TIKBOUCHT-THIGHZARTH</a:t>
                      </a:r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u="none" strike="noStrike">
                          <a:effectLst/>
                        </a:rPr>
                        <a:t>Revêtement route reliant Chemin Communale  Tikboucht -Taghzarth  sur 600 ML</a:t>
                      </a:r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40.2014</a:t>
                      </a:r>
                      <a:endParaRPr lang="fr-FR" sz="9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 B C</a:t>
                      </a:r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u="none" strike="noStrike">
                          <a:effectLst/>
                        </a:rPr>
                        <a:t>   1 900 000,00       </a:t>
                      </a:r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333204574"/>
                  </a:ext>
                </a:extLst>
              </a:tr>
              <a:tr h="29808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46</a:t>
                      </a:r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900" u="none" strike="noStrike">
                          <a:effectLst/>
                        </a:rPr>
                        <a:t>TIFRENT</a:t>
                      </a:r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u="none" strike="noStrike">
                          <a:effectLst/>
                        </a:rPr>
                        <a:t>Revêtement route reliant R.N 33  TIFRENT sur 1200 ML</a:t>
                      </a:r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41.2014</a:t>
                      </a:r>
                      <a:endParaRPr lang="fr-FR" sz="9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 B C</a:t>
                      </a:r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u="none" strike="noStrike">
                          <a:effectLst/>
                        </a:rPr>
                        <a:t>   3 040 000,00       </a:t>
                      </a:r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107164259"/>
                  </a:ext>
                </a:extLst>
              </a:tr>
              <a:tr h="61557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47</a:t>
                      </a:r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900" u="none" strike="noStrike">
                          <a:effectLst/>
                        </a:rPr>
                        <a:t>LAACH OUFALKOU -HAMEAU AMBER</a:t>
                      </a:r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u="none" strike="noStrike">
                          <a:effectLst/>
                        </a:rPr>
                        <a:t>Revêtement route reliant Chemin Communale  Laach Oufalkou -Hameau AMBER</a:t>
                      </a:r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42.2014</a:t>
                      </a:r>
                      <a:endParaRPr lang="fr-FR" sz="9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 B C</a:t>
                      </a:r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u="none" strike="noStrike">
                          <a:effectLst/>
                        </a:rPr>
                        <a:t>   1 900 000,00       </a:t>
                      </a:r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35969204"/>
                  </a:ext>
                </a:extLst>
              </a:tr>
              <a:tr h="61557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48</a:t>
                      </a:r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900" u="none" strike="noStrike">
                          <a:effectLst/>
                        </a:rPr>
                        <a:t>T,N'SEKSOU -HAMEAU</a:t>
                      </a:r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u="none" strike="noStrike">
                          <a:effectLst/>
                        </a:rPr>
                        <a:t>Revêtement route reliant Chemin Communale T.N'Seksou - -Hameau SAIFI sur 460 ML</a:t>
                      </a:r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43.2014</a:t>
                      </a:r>
                      <a:endParaRPr lang="fr-FR" sz="9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 B C</a:t>
                      </a:r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u="none" strike="noStrike">
                          <a:effectLst/>
                        </a:rPr>
                        <a:t>   1 500 000,00       </a:t>
                      </a:r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597374885"/>
                  </a:ext>
                </a:extLst>
              </a:tr>
              <a:tr h="44360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49</a:t>
                      </a:r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900" u="none" strike="noStrike">
                          <a:effectLst/>
                        </a:rPr>
                        <a:t>Famille TERDJEMANE)</a:t>
                      </a:r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u="none" strike="noStrike">
                          <a:effectLst/>
                        </a:rPr>
                        <a:t>Aménagement d'une piste  (Famille TERDJEMANE)</a:t>
                      </a:r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44.2014</a:t>
                      </a:r>
                      <a:endParaRPr lang="fr-FR" sz="9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 B C</a:t>
                      </a:r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u="none" strike="noStrike" dirty="0">
                          <a:effectLst/>
                        </a:rPr>
                        <a:t>   3 500 000,00       </a:t>
                      </a:r>
                      <a:endParaRPr lang="fr-FR" sz="9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02646016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0175"/>
            <a:ext cx="12192000" cy="1998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39939" name="ZoneTexte 2"/>
          <p:cNvSpPr txBox="1">
            <a:spLocks noChangeArrowheads="1"/>
          </p:cNvSpPr>
          <p:nvPr/>
        </p:nvSpPr>
        <p:spPr bwMode="auto">
          <a:xfrm>
            <a:off x="2262188" y="182563"/>
            <a:ext cx="7667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/>
              <a:t>République Algérienne Démocratique et Populaire</a:t>
            </a:r>
          </a:p>
        </p:txBody>
      </p:sp>
      <p:sp>
        <p:nvSpPr>
          <p:cNvPr id="39940" name="ZoneTexte 3"/>
          <p:cNvSpPr txBox="1">
            <a:spLocks noChangeArrowheads="1"/>
          </p:cNvSpPr>
          <p:nvPr/>
        </p:nvSpPr>
        <p:spPr bwMode="auto">
          <a:xfrm>
            <a:off x="431800" y="749300"/>
            <a:ext cx="27590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/>
              <a:t>Wilaya de Bouira</a:t>
            </a:r>
          </a:p>
          <a:p>
            <a:pPr eaLnBrk="1" hangingPunct="1"/>
            <a:r>
              <a:rPr lang="fr-FR" sz="2400" b="1"/>
              <a:t>Daira de Haizer</a:t>
            </a:r>
          </a:p>
          <a:p>
            <a:pPr eaLnBrk="1" hangingPunct="1"/>
            <a:r>
              <a:rPr lang="fr-FR" sz="2400" b="1"/>
              <a:t>Commune de Haizer</a:t>
            </a:r>
          </a:p>
        </p:txBody>
      </p:sp>
      <p:sp>
        <p:nvSpPr>
          <p:cNvPr id="39941" name="Rectangle 1"/>
          <p:cNvSpPr>
            <a:spLocks noChangeArrowheads="1"/>
          </p:cNvSpPr>
          <p:nvPr/>
        </p:nvSpPr>
        <p:spPr bwMode="auto">
          <a:xfrm>
            <a:off x="2781300" y="311785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fr-FR"/>
          </a:p>
        </p:txBody>
      </p:sp>
      <p:graphicFrame>
        <p:nvGraphicFramePr>
          <p:cNvPr id="10" name="Tableau 9"/>
          <p:cNvGraphicFramePr>
            <a:graphicFrameLocks noGrp="1"/>
          </p:cNvGraphicFramePr>
          <p:nvPr/>
        </p:nvGraphicFramePr>
        <p:xfrm>
          <a:off x="342900" y="2925763"/>
          <a:ext cx="11544301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2848">
                  <a:extLst>
                    <a:ext uri="{9D8B030D-6E8A-4147-A177-3AD203B41FA5}">
                      <a16:colId xmlns:a16="http://schemas.microsoft.com/office/drawing/2014/main" xmlns="" val="3538748710"/>
                    </a:ext>
                  </a:extLst>
                </a:gridCol>
                <a:gridCol w="3742291">
                  <a:extLst>
                    <a:ext uri="{9D8B030D-6E8A-4147-A177-3AD203B41FA5}">
                      <a16:colId xmlns:a16="http://schemas.microsoft.com/office/drawing/2014/main" xmlns="" val="2329026384"/>
                    </a:ext>
                  </a:extLst>
                </a:gridCol>
                <a:gridCol w="3875945">
                  <a:extLst>
                    <a:ext uri="{9D8B030D-6E8A-4147-A177-3AD203B41FA5}">
                      <a16:colId xmlns:a16="http://schemas.microsoft.com/office/drawing/2014/main" xmlns="" val="1398814440"/>
                    </a:ext>
                  </a:extLst>
                </a:gridCol>
                <a:gridCol w="1069226">
                  <a:extLst>
                    <a:ext uri="{9D8B030D-6E8A-4147-A177-3AD203B41FA5}">
                      <a16:colId xmlns:a16="http://schemas.microsoft.com/office/drawing/2014/main" xmlns="" val="3076606469"/>
                    </a:ext>
                  </a:extLst>
                </a:gridCol>
                <a:gridCol w="1102639">
                  <a:extLst>
                    <a:ext uri="{9D8B030D-6E8A-4147-A177-3AD203B41FA5}">
                      <a16:colId xmlns:a16="http://schemas.microsoft.com/office/drawing/2014/main" xmlns="" val="147847948"/>
                    </a:ext>
                  </a:extLst>
                </a:gridCol>
                <a:gridCol w="1261352">
                  <a:extLst>
                    <a:ext uri="{9D8B030D-6E8A-4147-A177-3AD203B41FA5}">
                      <a16:colId xmlns:a16="http://schemas.microsoft.com/office/drawing/2014/main" xmlns="" val="2875679791"/>
                    </a:ext>
                  </a:extLst>
                </a:gridCol>
              </a:tblGrid>
              <a:tr h="386877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</a:t>
                      </a:r>
                      <a:r>
                        <a:rPr lang="fr-FR" sz="1200" baseline="0" dirty="0" smtClean="0"/>
                        <a:t> Ord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Village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INTITULE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 de Projet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Source de </a:t>
                      </a:r>
                      <a:r>
                        <a:rPr lang="fr-FR" sz="1200" dirty="0" err="1" smtClean="0"/>
                        <a:t>finacement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Montant </a:t>
                      </a:r>
                      <a:r>
                        <a:rPr lang="fr-FR" sz="1200" dirty="0" err="1" smtClean="0"/>
                        <a:t>apres</a:t>
                      </a:r>
                      <a:endParaRPr lang="fr-FR" sz="1200" dirty="0" smtClean="0"/>
                    </a:p>
                    <a:p>
                      <a:r>
                        <a:rPr lang="fr-FR" sz="1200" dirty="0" smtClean="0"/>
                        <a:t>réévaluation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37973426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663575" y="2224088"/>
            <a:ext cx="10902950" cy="52387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solidFill>
                  <a:srgbClr val="FF0000"/>
                </a:solidFill>
                <a:latin typeface="+mn-lt"/>
              </a:rPr>
              <a:t> Programme de développement de la commune de </a:t>
            </a:r>
            <a:r>
              <a:rPr lang="fr-FR" sz="2800" b="1" dirty="0" err="1">
                <a:solidFill>
                  <a:srgbClr val="FF0000"/>
                </a:solidFill>
                <a:latin typeface="+mn-lt"/>
              </a:rPr>
              <a:t>Haizer</a:t>
            </a:r>
            <a:r>
              <a:rPr lang="fr-FR" sz="2800" b="1" dirty="0">
                <a:solidFill>
                  <a:srgbClr val="FF0000"/>
                </a:solidFill>
                <a:latin typeface="+mn-lt"/>
              </a:rPr>
              <a:t> 2012 - 2017</a:t>
            </a:r>
            <a:endParaRPr lang="fr-FR" sz="2800" b="1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342900" y="3492500"/>
          <a:ext cx="11544301" cy="30607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5117">
                  <a:extLst>
                    <a:ext uri="{9D8B030D-6E8A-4147-A177-3AD203B41FA5}">
                      <a16:colId xmlns:a16="http://schemas.microsoft.com/office/drawing/2014/main" xmlns="" val="1104072225"/>
                    </a:ext>
                  </a:extLst>
                </a:gridCol>
                <a:gridCol w="3711605">
                  <a:extLst>
                    <a:ext uri="{9D8B030D-6E8A-4147-A177-3AD203B41FA5}">
                      <a16:colId xmlns:a16="http://schemas.microsoft.com/office/drawing/2014/main" xmlns="" val="573016932"/>
                    </a:ext>
                  </a:extLst>
                </a:gridCol>
                <a:gridCol w="64544">
                  <a:extLst>
                    <a:ext uri="{9D8B030D-6E8A-4147-A177-3AD203B41FA5}">
                      <a16:colId xmlns:a16="http://schemas.microsoft.com/office/drawing/2014/main" xmlns="" val="64315271"/>
                    </a:ext>
                  </a:extLst>
                </a:gridCol>
                <a:gridCol w="3844982">
                  <a:extLst>
                    <a:ext uri="{9D8B030D-6E8A-4147-A177-3AD203B41FA5}">
                      <a16:colId xmlns:a16="http://schemas.microsoft.com/office/drawing/2014/main" xmlns="" val="3561282692"/>
                    </a:ext>
                  </a:extLst>
                </a:gridCol>
                <a:gridCol w="1085426">
                  <a:extLst>
                    <a:ext uri="{9D8B030D-6E8A-4147-A177-3AD203B41FA5}">
                      <a16:colId xmlns:a16="http://schemas.microsoft.com/office/drawing/2014/main" xmlns="" val="1485414859"/>
                    </a:ext>
                  </a:extLst>
                </a:gridCol>
                <a:gridCol w="1090025">
                  <a:extLst>
                    <a:ext uri="{9D8B030D-6E8A-4147-A177-3AD203B41FA5}">
                      <a16:colId xmlns:a16="http://schemas.microsoft.com/office/drawing/2014/main" xmlns="" val="3101139830"/>
                    </a:ext>
                  </a:extLst>
                </a:gridCol>
                <a:gridCol w="1232602">
                  <a:extLst>
                    <a:ext uri="{9D8B030D-6E8A-4147-A177-3AD203B41FA5}">
                      <a16:colId xmlns:a16="http://schemas.microsoft.com/office/drawing/2014/main" xmlns="" val="1301757984"/>
                    </a:ext>
                  </a:extLst>
                </a:gridCol>
              </a:tblGrid>
              <a:tr h="45630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50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APC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Acquisition d'Abri-Bus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45.2014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720 000,00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2354584"/>
                  </a:ext>
                </a:extLst>
              </a:tr>
              <a:tr h="45630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51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APC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Acquisition Equipenets de Bureaux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46.2014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2 911 374,40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318260652"/>
                  </a:ext>
                </a:extLst>
              </a:tr>
              <a:tr h="45630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53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 VSA  Tikboucht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Etude d'Aménagement VSA  Tikboucht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47.2014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800 000,00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361730049"/>
                  </a:ext>
                </a:extLst>
              </a:tr>
              <a:tr h="63320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54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APC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Acquisition logiciels pour Bibliothèque, Service Urbanisme, Service Contentieux, Archives ,  et Service Social)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49.2014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300 000,00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857246121"/>
                  </a:ext>
                </a:extLst>
              </a:tr>
              <a:tr h="42546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55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 Ighil Zougaghen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Réalisation et Branchement AEP - Ighil Zougaghen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50.2014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1 000 000,00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178663608"/>
                  </a:ext>
                </a:extLst>
              </a:tr>
              <a:tr h="63320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56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a-DK" sz="1200" u="none" strike="noStrike">
                          <a:effectLst/>
                        </a:rPr>
                        <a:t>DERBOUA (Famille KERRKOUD et  IGHORAF (Famille HABI  et DABOUZ</a:t>
                      </a:r>
                      <a:endParaRPr lang="da-DK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Réalisation et Branchement A E P- DERBOUA (Famille KERRKOUD et  IGHORAF (Famille HABI  et DABOUZ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52.2014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 dirty="0">
                          <a:effectLst/>
                        </a:rPr>
                        <a:t>   2 500 000,00       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15238661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0175"/>
            <a:ext cx="12192000" cy="1998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4099" name="ZoneTexte 2"/>
          <p:cNvSpPr txBox="1">
            <a:spLocks noChangeArrowheads="1"/>
          </p:cNvSpPr>
          <p:nvPr/>
        </p:nvSpPr>
        <p:spPr bwMode="auto">
          <a:xfrm>
            <a:off x="2262188" y="182563"/>
            <a:ext cx="7667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/>
              <a:t>République Algérienne Démocratique et Populaire</a:t>
            </a:r>
          </a:p>
        </p:txBody>
      </p:sp>
      <p:sp>
        <p:nvSpPr>
          <p:cNvPr id="4100" name="ZoneTexte 3"/>
          <p:cNvSpPr txBox="1">
            <a:spLocks noChangeArrowheads="1"/>
          </p:cNvSpPr>
          <p:nvPr/>
        </p:nvSpPr>
        <p:spPr bwMode="auto">
          <a:xfrm>
            <a:off x="431800" y="749300"/>
            <a:ext cx="27590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/>
              <a:t>Wilaya de Bouira</a:t>
            </a:r>
          </a:p>
          <a:p>
            <a:pPr eaLnBrk="1" hangingPunct="1"/>
            <a:r>
              <a:rPr lang="fr-FR" sz="2400" b="1"/>
              <a:t>Daira de Haizer</a:t>
            </a:r>
          </a:p>
          <a:p>
            <a:pPr eaLnBrk="1" hangingPunct="1"/>
            <a:r>
              <a:rPr lang="fr-FR" sz="2400" b="1"/>
              <a:t>Commune de Haizer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2862263" y="2286000"/>
            <a:ext cx="73437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>
                <a:solidFill>
                  <a:srgbClr val="C00000"/>
                </a:solidFill>
              </a:rPr>
              <a:t>ETAT DES PROJETS  BUDGET COMMUNAL  - ANNEE  2016</a:t>
            </a:r>
          </a:p>
        </p:txBody>
      </p:sp>
      <p:graphicFrame>
        <p:nvGraphicFramePr>
          <p:cNvPr id="9" name="Tableau 8"/>
          <p:cNvGraphicFramePr>
            <a:graphicFrameLocks noGrp="1"/>
          </p:cNvGraphicFramePr>
          <p:nvPr/>
        </p:nvGraphicFramePr>
        <p:xfrm>
          <a:off x="247650" y="2890838"/>
          <a:ext cx="1170432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509">
                  <a:extLst>
                    <a:ext uri="{9D8B030D-6E8A-4147-A177-3AD203B41FA5}">
                      <a16:colId xmlns:a16="http://schemas.microsoft.com/office/drawing/2014/main" xmlns="" val="1993623990"/>
                    </a:ext>
                  </a:extLst>
                </a:gridCol>
                <a:gridCol w="653143">
                  <a:extLst>
                    <a:ext uri="{9D8B030D-6E8A-4147-A177-3AD203B41FA5}">
                      <a16:colId xmlns:a16="http://schemas.microsoft.com/office/drawing/2014/main" xmlns="" val="2550682662"/>
                    </a:ext>
                  </a:extLst>
                </a:gridCol>
                <a:gridCol w="627017">
                  <a:extLst>
                    <a:ext uri="{9D8B030D-6E8A-4147-A177-3AD203B41FA5}">
                      <a16:colId xmlns:a16="http://schemas.microsoft.com/office/drawing/2014/main" xmlns="" val="4276229444"/>
                    </a:ext>
                  </a:extLst>
                </a:gridCol>
                <a:gridCol w="2756263">
                  <a:extLst>
                    <a:ext uri="{9D8B030D-6E8A-4147-A177-3AD203B41FA5}">
                      <a16:colId xmlns:a16="http://schemas.microsoft.com/office/drawing/2014/main" xmlns="" val="1991737518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xmlns="" val="573162510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xmlns="" val="3364359650"/>
                    </a:ext>
                  </a:extLst>
                </a:gridCol>
                <a:gridCol w="1018903">
                  <a:extLst>
                    <a:ext uri="{9D8B030D-6E8A-4147-A177-3AD203B41FA5}">
                      <a16:colId xmlns:a16="http://schemas.microsoft.com/office/drawing/2014/main" xmlns="" val="964012990"/>
                    </a:ext>
                  </a:extLst>
                </a:gridCol>
                <a:gridCol w="1031965">
                  <a:extLst>
                    <a:ext uri="{9D8B030D-6E8A-4147-A177-3AD203B41FA5}">
                      <a16:colId xmlns:a16="http://schemas.microsoft.com/office/drawing/2014/main" xmlns="" val="3606447062"/>
                    </a:ext>
                  </a:extLst>
                </a:gridCol>
                <a:gridCol w="1045029">
                  <a:extLst>
                    <a:ext uri="{9D8B030D-6E8A-4147-A177-3AD203B41FA5}">
                      <a16:colId xmlns:a16="http://schemas.microsoft.com/office/drawing/2014/main" xmlns="" val="3512123605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xmlns="" val="2668877139"/>
                    </a:ext>
                  </a:extLst>
                </a:gridCol>
                <a:gridCol w="627017">
                  <a:extLst>
                    <a:ext uri="{9D8B030D-6E8A-4147-A177-3AD203B41FA5}">
                      <a16:colId xmlns:a16="http://schemas.microsoft.com/office/drawing/2014/main" xmlns="" val="1000414231"/>
                    </a:ext>
                  </a:extLst>
                </a:gridCol>
                <a:gridCol w="888274">
                  <a:extLst>
                    <a:ext uri="{9D8B030D-6E8A-4147-A177-3AD203B41FA5}">
                      <a16:colId xmlns:a16="http://schemas.microsoft.com/office/drawing/2014/main" xmlns="" val="34442688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Article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</a:t>
                      </a:r>
                      <a:r>
                        <a:rPr lang="fr-FR" sz="1200" baseline="0" dirty="0" smtClean="0"/>
                        <a:t> de projet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INTITULE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MONTANT</a:t>
                      </a:r>
                    </a:p>
                    <a:p>
                      <a:pPr algn="ctr"/>
                      <a:r>
                        <a:rPr lang="fr-FR" sz="1200" dirty="0" smtClean="0"/>
                        <a:t>AP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Montant consommé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Dépense </a:t>
                      </a:r>
                    </a:p>
                    <a:p>
                      <a:pPr algn="ctr"/>
                      <a:r>
                        <a:rPr lang="fr-FR" sz="1200" dirty="0" smtClean="0"/>
                        <a:t>Décembre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Année 2016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Reliquat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Taux</a:t>
                      </a:r>
                    </a:p>
                    <a:p>
                      <a:r>
                        <a:rPr lang="fr-FR" sz="1200" dirty="0" err="1" smtClean="0"/>
                        <a:t>phys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Taux</a:t>
                      </a:r>
                    </a:p>
                    <a:p>
                      <a:r>
                        <a:rPr lang="fr-FR" sz="1200" dirty="0" err="1" smtClean="0"/>
                        <a:t>Financ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err="1" smtClean="0"/>
                        <a:t>Obs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37982242"/>
                  </a:ext>
                </a:extLst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247650" y="3509963"/>
          <a:ext cx="11704321" cy="31199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5297">
                  <a:extLst>
                    <a:ext uri="{9D8B030D-6E8A-4147-A177-3AD203B41FA5}">
                      <a16:colId xmlns:a16="http://schemas.microsoft.com/office/drawing/2014/main" xmlns="" val="2002866571"/>
                    </a:ext>
                  </a:extLst>
                </a:gridCol>
                <a:gridCol w="400702">
                  <a:extLst>
                    <a:ext uri="{9D8B030D-6E8A-4147-A177-3AD203B41FA5}">
                      <a16:colId xmlns:a16="http://schemas.microsoft.com/office/drawing/2014/main" xmlns="" val="1387915948"/>
                    </a:ext>
                  </a:extLst>
                </a:gridCol>
                <a:gridCol w="290032">
                  <a:extLst>
                    <a:ext uri="{9D8B030D-6E8A-4147-A177-3AD203B41FA5}">
                      <a16:colId xmlns:a16="http://schemas.microsoft.com/office/drawing/2014/main" xmlns="" val="3377984626"/>
                    </a:ext>
                  </a:extLst>
                </a:gridCol>
                <a:gridCol w="534269">
                  <a:extLst>
                    <a:ext uri="{9D8B030D-6E8A-4147-A177-3AD203B41FA5}">
                      <a16:colId xmlns:a16="http://schemas.microsoft.com/office/drawing/2014/main" xmlns="" val="1789781677"/>
                    </a:ext>
                  </a:extLst>
                </a:gridCol>
                <a:gridCol w="2839261">
                  <a:extLst>
                    <a:ext uri="{9D8B030D-6E8A-4147-A177-3AD203B41FA5}">
                      <a16:colId xmlns:a16="http://schemas.microsoft.com/office/drawing/2014/main" xmlns="" val="2990100205"/>
                    </a:ext>
                  </a:extLst>
                </a:gridCol>
                <a:gridCol w="1087620">
                  <a:extLst>
                    <a:ext uri="{9D8B030D-6E8A-4147-A177-3AD203B41FA5}">
                      <a16:colId xmlns:a16="http://schemas.microsoft.com/office/drawing/2014/main" xmlns="" val="1399450148"/>
                    </a:ext>
                  </a:extLst>
                </a:gridCol>
                <a:gridCol w="1068539">
                  <a:extLst>
                    <a:ext uri="{9D8B030D-6E8A-4147-A177-3AD203B41FA5}">
                      <a16:colId xmlns:a16="http://schemas.microsoft.com/office/drawing/2014/main" xmlns="" val="3160499379"/>
                    </a:ext>
                  </a:extLst>
                </a:gridCol>
                <a:gridCol w="1053275">
                  <a:extLst>
                    <a:ext uri="{9D8B030D-6E8A-4147-A177-3AD203B41FA5}">
                      <a16:colId xmlns:a16="http://schemas.microsoft.com/office/drawing/2014/main" xmlns="" val="4021162603"/>
                    </a:ext>
                  </a:extLst>
                </a:gridCol>
                <a:gridCol w="1053275">
                  <a:extLst>
                    <a:ext uri="{9D8B030D-6E8A-4147-A177-3AD203B41FA5}">
                      <a16:colId xmlns:a16="http://schemas.microsoft.com/office/drawing/2014/main" xmlns="" val="3322398041"/>
                    </a:ext>
                  </a:extLst>
                </a:gridCol>
                <a:gridCol w="1053275">
                  <a:extLst>
                    <a:ext uri="{9D8B030D-6E8A-4147-A177-3AD203B41FA5}">
                      <a16:colId xmlns:a16="http://schemas.microsoft.com/office/drawing/2014/main" xmlns="" val="2689505219"/>
                    </a:ext>
                  </a:extLst>
                </a:gridCol>
                <a:gridCol w="492291">
                  <a:extLst>
                    <a:ext uri="{9D8B030D-6E8A-4147-A177-3AD203B41FA5}">
                      <a16:colId xmlns:a16="http://schemas.microsoft.com/office/drawing/2014/main" xmlns="" val="1166706663"/>
                    </a:ext>
                  </a:extLst>
                </a:gridCol>
                <a:gridCol w="610594">
                  <a:extLst>
                    <a:ext uri="{9D8B030D-6E8A-4147-A177-3AD203B41FA5}">
                      <a16:colId xmlns:a16="http://schemas.microsoft.com/office/drawing/2014/main" xmlns="" val="2661742679"/>
                    </a:ext>
                  </a:extLst>
                </a:gridCol>
                <a:gridCol w="915891">
                  <a:extLst>
                    <a:ext uri="{9D8B030D-6E8A-4147-A177-3AD203B41FA5}">
                      <a16:colId xmlns:a16="http://schemas.microsoft.com/office/drawing/2014/main" xmlns="" val="2711719114"/>
                    </a:ext>
                  </a:extLst>
                </a:gridCol>
              </a:tblGrid>
              <a:tr h="82421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4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9520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280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05.2014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Etude plan D'orientation pour gestion des ordures ménagères  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468 000,00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468 000,00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0,00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    100      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Clôturé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489668314"/>
                  </a:ext>
                </a:extLst>
              </a:tr>
              <a:tr h="647279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5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9500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280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06.2014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Suivi projet réalisation Siège Communale 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500 000,00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             -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 dirty="0">
                          <a:effectLst/>
                        </a:rPr>
                        <a:t> 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500 000,00  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50℅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0,00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 Désengagé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386116278"/>
                  </a:ext>
                </a:extLst>
              </a:tr>
              <a:tr h="82421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6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9523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280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33.2014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Etude pour Gaz de ville (Tanagoht, Ighil Guefranne, Taouirirt, et Boumcharref)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300 000,00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             -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300 000,00  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0,00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  Réceptionné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654092556"/>
                  </a:ext>
                </a:extLst>
              </a:tr>
              <a:tr h="82421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7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9523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280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36.2014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Raccordement en Gaz de ville Ecole primaire DEMOUCHE MOHAMED -GUENTOUR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1 478 733,80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             -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1 153 503,00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325 230,80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78,01      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</a:rPr>
                        <a:t>Clôturé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21058376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0175"/>
            <a:ext cx="12192000" cy="1998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40963" name="ZoneTexte 2"/>
          <p:cNvSpPr txBox="1">
            <a:spLocks noChangeArrowheads="1"/>
          </p:cNvSpPr>
          <p:nvPr/>
        </p:nvSpPr>
        <p:spPr bwMode="auto">
          <a:xfrm>
            <a:off x="2262188" y="182563"/>
            <a:ext cx="7667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/>
              <a:t>République Algérienne Démocratique et Populaire</a:t>
            </a:r>
          </a:p>
        </p:txBody>
      </p:sp>
      <p:sp>
        <p:nvSpPr>
          <p:cNvPr id="40964" name="ZoneTexte 3"/>
          <p:cNvSpPr txBox="1">
            <a:spLocks noChangeArrowheads="1"/>
          </p:cNvSpPr>
          <p:nvPr/>
        </p:nvSpPr>
        <p:spPr bwMode="auto">
          <a:xfrm>
            <a:off x="431800" y="749300"/>
            <a:ext cx="27590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/>
              <a:t>Wilaya de Bouira</a:t>
            </a:r>
          </a:p>
          <a:p>
            <a:pPr eaLnBrk="1" hangingPunct="1"/>
            <a:r>
              <a:rPr lang="fr-FR" sz="2400" b="1"/>
              <a:t>Daira de Haizer</a:t>
            </a:r>
          </a:p>
          <a:p>
            <a:pPr eaLnBrk="1" hangingPunct="1"/>
            <a:r>
              <a:rPr lang="fr-FR" sz="2400" b="1"/>
              <a:t>Commune de Haizer</a:t>
            </a:r>
          </a:p>
        </p:txBody>
      </p:sp>
      <p:sp>
        <p:nvSpPr>
          <p:cNvPr id="40965" name="Rectangle 1"/>
          <p:cNvSpPr>
            <a:spLocks noChangeArrowheads="1"/>
          </p:cNvSpPr>
          <p:nvPr/>
        </p:nvSpPr>
        <p:spPr bwMode="auto">
          <a:xfrm>
            <a:off x="2781300" y="311785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fr-FR"/>
          </a:p>
        </p:txBody>
      </p:sp>
      <p:graphicFrame>
        <p:nvGraphicFramePr>
          <p:cNvPr id="10" name="Tableau 9"/>
          <p:cNvGraphicFramePr>
            <a:graphicFrameLocks noGrp="1"/>
          </p:cNvGraphicFramePr>
          <p:nvPr/>
        </p:nvGraphicFramePr>
        <p:xfrm>
          <a:off x="342900" y="2925763"/>
          <a:ext cx="11544301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2848">
                  <a:extLst>
                    <a:ext uri="{9D8B030D-6E8A-4147-A177-3AD203B41FA5}">
                      <a16:colId xmlns:a16="http://schemas.microsoft.com/office/drawing/2014/main" xmlns="" val="3538748710"/>
                    </a:ext>
                  </a:extLst>
                </a:gridCol>
                <a:gridCol w="3742291">
                  <a:extLst>
                    <a:ext uri="{9D8B030D-6E8A-4147-A177-3AD203B41FA5}">
                      <a16:colId xmlns:a16="http://schemas.microsoft.com/office/drawing/2014/main" xmlns="" val="2329026384"/>
                    </a:ext>
                  </a:extLst>
                </a:gridCol>
                <a:gridCol w="3875945">
                  <a:extLst>
                    <a:ext uri="{9D8B030D-6E8A-4147-A177-3AD203B41FA5}">
                      <a16:colId xmlns:a16="http://schemas.microsoft.com/office/drawing/2014/main" xmlns="" val="1398814440"/>
                    </a:ext>
                  </a:extLst>
                </a:gridCol>
                <a:gridCol w="1069226">
                  <a:extLst>
                    <a:ext uri="{9D8B030D-6E8A-4147-A177-3AD203B41FA5}">
                      <a16:colId xmlns:a16="http://schemas.microsoft.com/office/drawing/2014/main" xmlns="" val="3076606469"/>
                    </a:ext>
                  </a:extLst>
                </a:gridCol>
                <a:gridCol w="1102639">
                  <a:extLst>
                    <a:ext uri="{9D8B030D-6E8A-4147-A177-3AD203B41FA5}">
                      <a16:colId xmlns:a16="http://schemas.microsoft.com/office/drawing/2014/main" xmlns="" val="147847948"/>
                    </a:ext>
                  </a:extLst>
                </a:gridCol>
                <a:gridCol w="1261352">
                  <a:extLst>
                    <a:ext uri="{9D8B030D-6E8A-4147-A177-3AD203B41FA5}">
                      <a16:colId xmlns:a16="http://schemas.microsoft.com/office/drawing/2014/main" xmlns="" val="2875679791"/>
                    </a:ext>
                  </a:extLst>
                </a:gridCol>
              </a:tblGrid>
              <a:tr h="386877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</a:t>
                      </a:r>
                      <a:r>
                        <a:rPr lang="fr-FR" sz="1200" baseline="0" dirty="0" smtClean="0"/>
                        <a:t> Ord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Village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INTITULE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 de Projet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Source de </a:t>
                      </a:r>
                      <a:r>
                        <a:rPr lang="fr-FR" sz="1200" dirty="0" err="1" smtClean="0"/>
                        <a:t>finacement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Montant </a:t>
                      </a:r>
                      <a:r>
                        <a:rPr lang="fr-FR" sz="1200" dirty="0" err="1" smtClean="0"/>
                        <a:t>apres</a:t>
                      </a:r>
                      <a:endParaRPr lang="fr-FR" sz="1200" dirty="0" smtClean="0"/>
                    </a:p>
                    <a:p>
                      <a:r>
                        <a:rPr lang="fr-FR" sz="1200" dirty="0" smtClean="0"/>
                        <a:t>réévaluation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37973426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663575" y="2224088"/>
            <a:ext cx="10902950" cy="52387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solidFill>
                  <a:srgbClr val="FF0000"/>
                </a:solidFill>
                <a:latin typeface="+mn-lt"/>
              </a:rPr>
              <a:t> Programme de développement de la commune de </a:t>
            </a:r>
            <a:r>
              <a:rPr lang="fr-FR" sz="2800" b="1" dirty="0" err="1">
                <a:solidFill>
                  <a:srgbClr val="FF0000"/>
                </a:solidFill>
                <a:latin typeface="+mn-lt"/>
              </a:rPr>
              <a:t>Haizer</a:t>
            </a:r>
            <a:r>
              <a:rPr lang="fr-FR" sz="2800" b="1" dirty="0">
                <a:solidFill>
                  <a:srgbClr val="FF0000"/>
                </a:solidFill>
                <a:latin typeface="+mn-lt"/>
              </a:rPr>
              <a:t> 2012 - 2017</a:t>
            </a:r>
            <a:endParaRPr lang="fr-FR" sz="2800" b="1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342900" y="3497263"/>
          <a:ext cx="11544301" cy="30709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5117">
                  <a:extLst>
                    <a:ext uri="{9D8B030D-6E8A-4147-A177-3AD203B41FA5}">
                      <a16:colId xmlns:a16="http://schemas.microsoft.com/office/drawing/2014/main" xmlns="" val="925062499"/>
                    </a:ext>
                  </a:extLst>
                </a:gridCol>
                <a:gridCol w="3711605">
                  <a:extLst>
                    <a:ext uri="{9D8B030D-6E8A-4147-A177-3AD203B41FA5}">
                      <a16:colId xmlns:a16="http://schemas.microsoft.com/office/drawing/2014/main" xmlns="" val="1723539034"/>
                    </a:ext>
                  </a:extLst>
                </a:gridCol>
                <a:gridCol w="64544">
                  <a:extLst>
                    <a:ext uri="{9D8B030D-6E8A-4147-A177-3AD203B41FA5}">
                      <a16:colId xmlns:a16="http://schemas.microsoft.com/office/drawing/2014/main" xmlns="" val="1807657763"/>
                    </a:ext>
                  </a:extLst>
                </a:gridCol>
                <a:gridCol w="3844982">
                  <a:extLst>
                    <a:ext uri="{9D8B030D-6E8A-4147-A177-3AD203B41FA5}">
                      <a16:colId xmlns:a16="http://schemas.microsoft.com/office/drawing/2014/main" xmlns="" val="3822239993"/>
                    </a:ext>
                  </a:extLst>
                </a:gridCol>
                <a:gridCol w="1085426">
                  <a:extLst>
                    <a:ext uri="{9D8B030D-6E8A-4147-A177-3AD203B41FA5}">
                      <a16:colId xmlns:a16="http://schemas.microsoft.com/office/drawing/2014/main" xmlns="" val="499549960"/>
                    </a:ext>
                  </a:extLst>
                </a:gridCol>
                <a:gridCol w="1090025">
                  <a:extLst>
                    <a:ext uri="{9D8B030D-6E8A-4147-A177-3AD203B41FA5}">
                      <a16:colId xmlns:a16="http://schemas.microsoft.com/office/drawing/2014/main" xmlns="" val="4010960949"/>
                    </a:ext>
                  </a:extLst>
                </a:gridCol>
                <a:gridCol w="1232602">
                  <a:extLst>
                    <a:ext uri="{9D8B030D-6E8A-4147-A177-3AD203B41FA5}">
                      <a16:colId xmlns:a16="http://schemas.microsoft.com/office/drawing/2014/main" xmlns="" val="455726704"/>
                    </a:ext>
                  </a:extLst>
                </a:gridCol>
              </a:tblGrid>
              <a:tr h="58105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57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 (Famille AISSOUS)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Réalisation et Branchement AEP -GUENTOUR  (Famille AISSOUS)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55.2014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400 000,00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353136248"/>
                  </a:ext>
                </a:extLst>
              </a:tr>
              <a:tr h="69010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59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familles AGHBECHE, ASSAM, ANSEUR, et prolongement du réseau Assainissement localité Oued L' EMROUDJ)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Réalisation Assainissement des familles AGHBECHE, ASSAM, ANSEUR, et prolongement du réseau Assainissement localité Oued L' EMROUDJ)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56.2014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2 314 845,00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573162319"/>
                  </a:ext>
                </a:extLst>
              </a:tr>
              <a:tr h="69010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61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APC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Déplacement de poteaux électriques gênant la Réalisation du nouveau Siège de la Commune (Devis Complémentaire)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58.2014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358 602,16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985788013"/>
                  </a:ext>
                </a:extLst>
              </a:tr>
              <a:tr h="40956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62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APC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Diverses Etudes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60.2014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80 000,00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324167478"/>
                  </a:ext>
                </a:extLst>
              </a:tr>
              <a:tr h="39042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53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les Ecoles Primaires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Acquisition des Climatiseurs pour les Ecoles Primaires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62.2014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339 300,00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779288563"/>
                  </a:ext>
                </a:extLst>
              </a:tr>
              <a:tr h="30967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54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les Ecoles Primaires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Réfection  étanchéité pour les Ecoles primaires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63.2014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 dirty="0">
                          <a:effectLst/>
                        </a:rPr>
                        <a:t>1 224 207,22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2529467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0175"/>
            <a:ext cx="12192000" cy="1998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41987" name="ZoneTexte 2"/>
          <p:cNvSpPr txBox="1">
            <a:spLocks noChangeArrowheads="1"/>
          </p:cNvSpPr>
          <p:nvPr/>
        </p:nvSpPr>
        <p:spPr bwMode="auto">
          <a:xfrm>
            <a:off x="2262188" y="182563"/>
            <a:ext cx="7667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/>
              <a:t>République Algérienne Démocratique et Populaire</a:t>
            </a:r>
          </a:p>
        </p:txBody>
      </p:sp>
      <p:sp>
        <p:nvSpPr>
          <p:cNvPr id="41988" name="ZoneTexte 3"/>
          <p:cNvSpPr txBox="1">
            <a:spLocks noChangeArrowheads="1"/>
          </p:cNvSpPr>
          <p:nvPr/>
        </p:nvSpPr>
        <p:spPr bwMode="auto">
          <a:xfrm>
            <a:off x="431800" y="749300"/>
            <a:ext cx="27590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/>
              <a:t>Wilaya de Bouira</a:t>
            </a:r>
          </a:p>
          <a:p>
            <a:pPr eaLnBrk="1" hangingPunct="1"/>
            <a:r>
              <a:rPr lang="fr-FR" sz="2400" b="1"/>
              <a:t>Daira de Haizer</a:t>
            </a:r>
          </a:p>
          <a:p>
            <a:pPr eaLnBrk="1" hangingPunct="1"/>
            <a:r>
              <a:rPr lang="fr-FR" sz="2400" b="1"/>
              <a:t>Commune de Haizer</a:t>
            </a:r>
          </a:p>
        </p:txBody>
      </p:sp>
      <p:sp>
        <p:nvSpPr>
          <p:cNvPr id="41989" name="Rectangle 1"/>
          <p:cNvSpPr>
            <a:spLocks noChangeArrowheads="1"/>
          </p:cNvSpPr>
          <p:nvPr/>
        </p:nvSpPr>
        <p:spPr bwMode="auto">
          <a:xfrm>
            <a:off x="2781300" y="311785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fr-FR"/>
          </a:p>
        </p:txBody>
      </p:sp>
      <p:graphicFrame>
        <p:nvGraphicFramePr>
          <p:cNvPr id="10" name="Tableau 9"/>
          <p:cNvGraphicFramePr>
            <a:graphicFrameLocks noGrp="1"/>
          </p:cNvGraphicFramePr>
          <p:nvPr/>
        </p:nvGraphicFramePr>
        <p:xfrm>
          <a:off x="342900" y="2925763"/>
          <a:ext cx="11544301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2848">
                  <a:extLst>
                    <a:ext uri="{9D8B030D-6E8A-4147-A177-3AD203B41FA5}">
                      <a16:colId xmlns:a16="http://schemas.microsoft.com/office/drawing/2014/main" xmlns="" val="3538748710"/>
                    </a:ext>
                  </a:extLst>
                </a:gridCol>
                <a:gridCol w="3742291">
                  <a:extLst>
                    <a:ext uri="{9D8B030D-6E8A-4147-A177-3AD203B41FA5}">
                      <a16:colId xmlns:a16="http://schemas.microsoft.com/office/drawing/2014/main" xmlns="" val="2329026384"/>
                    </a:ext>
                  </a:extLst>
                </a:gridCol>
                <a:gridCol w="3875945">
                  <a:extLst>
                    <a:ext uri="{9D8B030D-6E8A-4147-A177-3AD203B41FA5}">
                      <a16:colId xmlns:a16="http://schemas.microsoft.com/office/drawing/2014/main" xmlns="" val="1398814440"/>
                    </a:ext>
                  </a:extLst>
                </a:gridCol>
                <a:gridCol w="1069226">
                  <a:extLst>
                    <a:ext uri="{9D8B030D-6E8A-4147-A177-3AD203B41FA5}">
                      <a16:colId xmlns:a16="http://schemas.microsoft.com/office/drawing/2014/main" xmlns="" val="3076606469"/>
                    </a:ext>
                  </a:extLst>
                </a:gridCol>
                <a:gridCol w="1102639">
                  <a:extLst>
                    <a:ext uri="{9D8B030D-6E8A-4147-A177-3AD203B41FA5}">
                      <a16:colId xmlns:a16="http://schemas.microsoft.com/office/drawing/2014/main" xmlns="" val="147847948"/>
                    </a:ext>
                  </a:extLst>
                </a:gridCol>
                <a:gridCol w="1261352">
                  <a:extLst>
                    <a:ext uri="{9D8B030D-6E8A-4147-A177-3AD203B41FA5}">
                      <a16:colId xmlns:a16="http://schemas.microsoft.com/office/drawing/2014/main" xmlns="" val="2875679791"/>
                    </a:ext>
                  </a:extLst>
                </a:gridCol>
              </a:tblGrid>
              <a:tr h="386877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</a:t>
                      </a:r>
                      <a:r>
                        <a:rPr lang="fr-FR" sz="1200" baseline="0" dirty="0" smtClean="0"/>
                        <a:t> Ord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Village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INTITULE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 de Projet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Source de </a:t>
                      </a:r>
                      <a:r>
                        <a:rPr lang="fr-FR" sz="1200" dirty="0" err="1" smtClean="0"/>
                        <a:t>finacement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Montant </a:t>
                      </a:r>
                      <a:r>
                        <a:rPr lang="fr-FR" sz="1200" dirty="0" err="1" smtClean="0"/>
                        <a:t>apres</a:t>
                      </a:r>
                      <a:endParaRPr lang="fr-FR" sz="1200" dirty="0" smtClean="0"/>
                    </a:p>
                    <a:p>
                      <a:r>
                        <a:rPr lang="fr-FR" sz="1200" dirty="0" smtClean="0"/>
                        <a:t>réévaluation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37973426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663575" y="2224088"/>
            <a:ext cx="10902950" cy="52387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solidFill>
                  <a:srgbClr val="FF0000"/>
                </a:solidFill>
                <a:latin typeface="+mn-lt"/>
              </a:rPr>
              <a:t> Programme de développement de la commune de </a:t>
            </a:r>
            <a:r>
              <a:rPr lang="fr-FR" sz="2800" b="1" dirty="0" err="1">
                <a:solidFill>
                  <a:srgbClr val="FF0000"/>
                </a:solidFill>
                <a:latin typeface="+mn-lt"/>
              </a:rPr>
              <a:t>Haizer</a:t>
            </a:r>
            <a:r>
              <a:rPr lang="fr-FR" sz="2800" b="1" dirty="0">
                <a:solidFill>
                  <a:srgbClr val="FF0000"/>
                </a:solidFill>
                <a:latin typeface="+mn-lt"/>
              </a:rPr>
              <a:t> 2012 - 2017</a:t>
            </a:r>
            <a:endParaRPr lang="fr-FR" sz="2800" b="1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342900" y="3544888"/>
          <a:ext cx="11544301" cy="30242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5117">
                  <a:extLst>
                    <a:ext uri="{9D8B030D-6E8A-4147-A177-3AD203B41FA5}">
                      <a16:colId xmlns:a16="http://schemas.microsoft.com/office/drawing/2014/main" xmlns="" val="2674405771"/>
                    </a:ext>
                  </a:extLst>
                </a:gridCol>
                <a:gridCol w="3711605">
                  <a:extLst>
                    <a:ext uri="{9D8B030D-6E8A-4147-A177-3AD203B41FA5}">
                      <a16:colId xmlns:a16="http://schemas.microsoft.com/office/drawing/2014/main" xmlns="" val="864712706"/>
                    </a:ext>
                  </a:extLst>
                </a:gridCol>
                <a:gridCol w="64544">
                  <a:extLst>
                    <a:ext uri="{9D8B030D-6E8A-4147-A177-3AD203B41FA5}">
                      <a16:colId xmlns:a16="http://schemas.microsoft.com/office/drawing/2014/main" xmlns="" val="1747209193"/>
                    </a:ext>
                  </a:extLst>
                </a:gridCol>
                <a:gridCol w="3844982">
                  <a:extLst>
                    <a:ext uri="{9D8B030D-6E8A-4147-A177-3AD203B41FA5}">
                      <a16:colId xmlns:a16="http://schemas.microsoft.com/office/drawing/2014/main" xmlns="" val="663806965"/>
                    </a:ext>
                  </a:extLst>
                </a:gridCol>
                <a:gridCol w="1085426">
                  <a:extLst>
                    <a:ext uri="{9D8B030D-6E8A-4147-A177-3AD203B41FA5}">
                      <a16:colId xmlns:a16="http://schemas.microsoft.com/office/drawing/2014/main" xmlns="" val="3968397949"/>
                    </a:ext>
                  </a:extLst>
                </a:gridCol>
                <a:gridCol w="1090025">
                  <a:extLst>
                    <a:ext uri="{9D8B030D-6E8A-4147-A177-3AD203B41FA5}">
                      <a16:colId xmlns:a16="http://schemas.microsoft.com/office/drawing/2014/main" xmlns="" val="1836467481"/>
                    </a:ext>
                  </a:extLst>
                </a:gridCol>
                <a:gridCol w="1232602">
                  <a:extLst>
                    <a:ext uri="{9D8B030D-6E8A-4147-A177-3AD203B41FA5}">
                      <a16:colId xmlns:a16="http://schemas.microsoft.com/office/drawing/2014/main" xmlns="" val="3129848117"/>
                    </a:ext>
                  </a:extLst>
                </a:gridCol>
              </a:tblGrid>
              <a:tr h="544679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55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Siège APC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Habillage des façades principales du Siège APC en Allucoband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64.2014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4 801 268,00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609991910"/>
                  </a:ext>
                </a:extLst>
              </a:tr>
              <a:tr h="44309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58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 IGHIL GUEFRANE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Ouverture d'une Piste à IGHIL GUEFRANE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01.2015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2 000 000,00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835574294"/>
                  </a:ext>
                </a:extLst>
              </a:tr>
              <a:tr h="46438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59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u="none" strike="noStrike">
                          <a:effectLst/>
                        </a:rPr>
                        <a:t> Gué à TIKSRA (Oued Tassala)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Etude d'un Passage à Gué à TIKSRA (Oued Tassala)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04.2015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400 000,00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113411346"/>
                  </a:ext>
                </a:extLst>
              </a:tr>
              <a:tr h="51178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60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Tighilt N'SEKSOU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Achèvement Réseau AEP  Tighilt N'SEKSOU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05.2015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2 300 000,00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225974592"/>
                  </a:ext>
                </a:extLst>
              </a:tr>
              <a:tr h="67528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61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Laach Oufalkou Famille HAMDACHE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Suivi et Réalisation Piste reliant Laach Oufalkou Famille HAMDACHE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06.2015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2 400 000,00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26344756"/>
                  </a:ext>
                </a:extLst>
              </a:tr>
              <a:tr h="38504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62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 TAZMOURTH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Extention Réseau Assainissement TAZMOURTH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07.2015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 dirty="0">
                          <a:effectLst/>
                        </a:rPr>
                        <a:t>   2 453 233,33       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01197306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0175"/>
            <a:ext cx="12192000" cy="1998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43011" name="ZoneTexte 2"/>
          <p:cNvSpPr txBox="1">
            <a:spLocks noChangeArrowheads="1"/>
          </p:cNvSpPr>
          <p:nvPr/>
        </p:nvSpPr>
        <p:spPr bwMode="auto">
          <a:xfrm>
            <a:off x="2262188" y="182563"/>
            <a:ext cx="7667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/>
              <a:t>République Algérienne Démocratique et Populaire</a:t>
            </a:r>
          </a:p>
        </p:txBody>
      </p:sp>
      <p:sp>
        <p:nvSpPr>
          <p:cNvPr id="43012" name="ZoneTexte 3"/>
          <p:cNvSpPr txBox="1">
            <a:spLocks noChangeArrowheads="1"/>
          </p:cNvSpPr>
          <p:nvPr/>
        </p:nvSpPr>
        <p:spPr bwMode="auto">
          <a:xfrm>
            <a:off x="431800" y="749300"/>
            <a:ext cx="27590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/>
              <a:t>Wilaya de Bouira</a:t>
            </a:r>
          </a:p>
          <a:p>
            <a:pPr eaLnBrk="1" hangingPunct="1"/>
            <a:r>
              <a:rPr lang="fr-FR" sz="2400" b="1"/>
              <a:t>Daira de Haizer</a:t>
            </a:r>
          </a:p>
          <a:p>
            <a:pPr eaLnBrk="1" hangingPunct="1"/>
            <a:r>
              <a:rPr lang="fr-FR" sz="2400" b="1"/>
              <a:t>Commune de Haizer</a:t>
            </a:r>
          </a:p>
        </p:txBody>
      </p:sp>
      <p:sp>
        <p:nvSpPr>
          <p:cNvPr id="43013" name="Rectangle 1"/>
          <p:cNvSpPr>
            <a:spLocks noChangeArrowheads="1"/>
          </p:cNvSpPr>
          <p:nvPr/>
        </p:nvSpPr>
        <p:spPr bwMode="auto">
          <a:xfrm>
            <a:off x="2781300" y="311785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fr-FR"/>
          </a:p>
        </p:txBody>
      </p:sp>
      <p:graphicFrame>
        <p:nvGraphicFramePr>
          <p:cNvPr id="10" name="Tableau 9"/>
          <p:cNvGraphicFramePr>
            <a:graphicFrameLocks noGrp="1"/>
          </p:cNvGraphicFramePr>
          <p:nvPr/>
        </p:nvGraphicFramePr>
        <p:xfrm>
          <a:off x="342900" y="2925763"/>
          <a:ext cx="11544301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2848">
                  <a:extLst>
                    <a:ext uri="{9D8B030D-6E8A-4147-A177-3AD203B41FA5}">
                      <a16:colId xmlns:a16="http://schemas.microsoft.com/office/drawing/2014/main" xmlns="" val="3538748710"/>
                    </a:ext>
                  </a:extLst>
                </a:gridCol>
                <a:gridCol w="3742291">
                  <a:extLst>
                    <a:ext uri="{9D8B030D-6E8A-4147-A177-3AD203B41FA5}">
                      <a16:colId xmlns:a16="http://schemas.microsoft.com/office/drawing/2014/main" xmlns="" val="2329026384"/>
                    </a:ext>
                  </a:extLst>
                </a:gridCol>
                <a:gridCol w="3875945">
                  <a:extLst>
                    <a:ext uri="{9D8B030D-6E8A-4147-A177-3AD203B41FA5}">
                      <a16:colId xmlns:a16="http://schemas.microsoft.com/office/drawing/2014/main" xmlns="" val="1398814440"/>
                    </a:ext>
                  </a:extLst>
                </a:gridCol>
                <a:gridCol w="1069226">
                  <a:extLst>
                    <a:ext uri="{9D8B030D-6E8A-4147-A177-3AD203B41FA5}">
                      <a16:colId xmlns:a16="http://schemas.microsoft.com/office/drawing/2014/main" xmlns="" val="3076606469"/>
                    </a:ext>
                  </a:extLst>
                </a:gridCol>
                <a:gridCol w="1102639">
                  <a:extLst>
                    <a:ext uri="{9D8B030D-6E8A-4147-A177-3AD203B41FA5}">
                      <a16:colId xmlns:a16="http://schemas.microsoft.com/office/drawing/2014/main" xmlns="" val="147847948"/>
                    </a:ext>
                  </a:extLst>
                </a:gridCol>
                <a:gridCol w="1261352">
                  <a:extLst>
                    <a:ext uri="{9D8B030D-6E8A-4147-A177-3AD203B41FA5}">
                      <a16:colId xmlns:a16="http://schemas.microsoft.com/office/drawing/2014/main" xmlns="" val="2875679791"/>
                    </a:ext>
                  </a:extLst>
                </a:gridCol>
              </a:tblGrid>
              <a:tr h="386877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</a:t>
                      </a:r>
                      <a:r>
                        <a:rPr lang="fr-FR" sz="1200" baseline="0" dirty="0" smtClean="0"/>
                        <a:t> Ord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Village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INTITULE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 de Projet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Source de </a:t>
                      </a:r>
                      <a:r>
                        <a:rPr lang="fr-FR" sz="1200" dirty="0" err="1" smtClean="0"/>
                        <a:t>finacement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Montant </a:t>
                      </a:r>
                      <a:r>
                        <a:rPr lang="fr-FR" sz="1200" dirty="0" err="1" smtClean="0"/>
                        <a:t>apres</a:t>
                      </a:r>
                      <a:endParaRPr lang="fr-FR" sz="1200" dirty="0" smtClean="0"/>
                    </a:p>
                    <a:p>
                      <a:r>
                        <a:rPr lang="fr-FR" sz="1200" dirty="0" smtClean="0"/>
                        <a:t>réévaluation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37973426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663575" y="2224088"/>
            <a:ext cx="10902950" cy="52387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solidFill>
                  <a:srgbClr val="FF0000"/>
                </a:solidFill>
                <a:latin typeface="+mn-lt"/>
              </a:rPr>
              <a:t> Programme de développement de la commune de </a:t>
            </a:r>
            <a:r>
              <a:rPr lang="fr-FR" sz="2800" b="1" dirty="0" err="1">
                <a:solidFill>
                  <a:srgbClr val="FF0000"/>
                </a:solidFill>
                <a:latin typeface="+mn-lt"/>
              </a:rPr>
              <a:t>Haizer</a:t>
            </a:r>
            <a:r>
              <a:rPr lang="fr-FR" sz="2800" b="1" dirty="0">
                <a:solidFill>
                  <a:srgbClr val="FF0000"/>
                </a:solidFill>
                <a:latin typeface="+mn-lt"/>
              </a:rPr>
              <a:t> 2012 - 2017</a:t>
            </a:r>
            <a:endParaRPr lang="fr-FR" sz="2800" b="1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342900" y="3562350"/>
          <a:ext cx="11544301" cy="30216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5117">
                  <a:extLst>
                    <a:ext uri="{9D8B030D-6E8A-4147-A177-3AD203B41FA5}">
                      <a16:colId xmlns:a16="http://schemas.microsoft.com/office/drawing/2014/main" xmlns="" val="1609153652"/>
                    </a:ext>
                  </a:extLst>
                </a:gridCol>
                <a:gridCol w="3711605">
                  <a:extLst>
                    <a:ext uri="{9D8B030D-6E8A-4147-A177-3AD203B41FA5}">
                      <a16:colId xmlns:a16="http://schemas.microsoft.com/office/drawing/2014/main" xmlns="" val="3313532607"/>
                    </a:ext>
                  </a:extLst>
                </a:gridCol>
                <a:gridCol w="64544">
                  <a:extLst>
                    <a:ext uri="{9D8B030D-6E8A-4147-A177-3AD203B41FA5}">
                      <a16:colId xmlns:a16="http://schemas.microsoft.com/office/drawing/2014/main" xmlns="" val="3541683431"/>
                    </a:ext>
                  </a:extLst>
                </a:gridCol>
                <a:gridCol w="3844982">
                  <a:extLst>
                    <a:ext uri="{9D8B030D-6E8A-4147-A177-3AD203B41FA5}">
                      <a16:colId xmlns:a16="http://schemas.microsoft.com/office/drawing/2014/main" xmlns="" val="1217225406"/>
                    </a:ext>
                  </a:extLst>
                </a:gridCol>
                <a:gridCol w="1085426">
                  <a:extLst>
                    <a:ext uri="{9D8B030D-6E8A-4147-A177-3AD203B41FA5}">
                      <a16:colId xmlns:a16="http://schemas.microsoft.com/office/drawing/2014/main" xmlns="" val="3321322025"/>
                    </a:ext>
                  </a:extLst>
                </a:gridCol>
                <a:gridCol w="1090025">
                  <a:extLst>
                    <a:ext uri="{9D8B030D-6E8A-4147-A177-3AD203B41FA5}">
                      <a16:colId xmlns:a16="http://schemas.microsoft.com/office/drawing/2014/main" xmlns="" val="789323485"/>
                    </a:ext>
                  </a:extLst>
                </a:gridCol>
                <a:gridCol w="1232602">
                  <a:extLst>
                    <a:ext uri="{9D8B030D-6E8A-4147-A177-3AD203B41FA5}">
                      <a16:colId xmlns:a16="http://schemas.microsoft.com/office/drawing/2014/main" xmlns="" val="3267024706"/>
                    </a:ext>
                  </a:extLst>
                </a:gridCol>
              </a:tblGrid>
              <a:tr h="37760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64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 dirty="0">
                          <a:effectLst/>
                        </a:rPr>
                        <a:t>à travers la Commune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Réalisation Eclairage public à travers la Commune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08.2015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800 000,00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533791162"/>
                  </a:ext>
                </a:extLst>
              </a:tr>
              <a:tr h="56198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65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à travers la Commune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Réparation des nids de poule en zône urbaine et traversées de route à travers les routes de la Commune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10.2015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590 591,66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554435828"/>
                  </a:ext>
                </a:extLst>
              </a:tr>
              <a:tr h="49274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66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à travers la Commune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Réparation Réseau d'Assainissement  à travers la Commune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11.2015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210 000,00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380721632"/>
                  </a:ext>
                </a:extLst>
              </a:tr>
              <a:tr h="46536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67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les Ecoles Primaires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Acquisition Equipement Informatique pour les Ecoles Primaires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12.2015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300 000,00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655661303"/>
                  </a:ext>
                </a:extLst>
              </a:tr>
              <a:tr h="56198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68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APC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Acquisition Equipement Urbain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13.2015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2 259 223,33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119315669"/>
                  </a:ext>
                </a:extLst>
              </a:tr>
              <a:tr h="56198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70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 Haizer Sud, Haizer Nord et Ighil Kelous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Eclairage Public des localités Haizer Sud, Haizer Nord et Ighil Kelous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14.2015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 dirty="0">
                          <a:effectLst/>
                        </a:rPr>
                        <a:t>     600 000,00       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40920581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0175"/>
            <a:ext cx="12192000" cy="1998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44035" name="ZoneTexte 2"/>
          <p:cNvSpPr txBox="1">
            <a:spLocks noChangeArrowheads="1"/>
          </p:cNvSpPr>
          <p:nvPr/>
        </p:nvSpPr>
        <p:spPr bwMode="auto">
          <a:xfrm>
            <a:off x="2262188" y="182563"/>
            <a:ext cx="7667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/>
              <a:t>République Algérienne Démocratique et Populaire</a:t>
            </a:r>
          </a:p>
        </p:txBody>
      </p:sp>
      <p:sp>
        <p:nvSpPr>
          <p:cNvPr id="44036" name="ZoneTexte 3"/>
          <p:cNvSpPr txBox="1">
            <a:spLocks noChangeArrowheads="1"/>
          </p:cNvSpPr>
          <p:nvPr/>
        </p:nvSpPr>
        <p:spPr bwMode="auto">
          <a:xfrm>
            <a:off x="431800" y="749300"/>
            <a:ext cx="27590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/>
              <a:t>Wilaya de Bouira</a:t>
            </a:r>
          </a:p>
          <a:p>
            <a:pPr eaLnBrk="1" hangingPunct="1"/>
            <a:r>
              <a:rPr lang="fr-FR" sz="2400" b="1"/>
              <a:t>Daira de Haizer</a:t>
            </a:r>
          </a:p>
          <a:p>
            <a:pPr eaLnBrk="1" hangingPunct="1"/>
            <a:r>
              <a:rPr lang="fr-FR" sz="2400" b="1"/>
              <a:t>Commune de Haizer</a:t>
            </a:r>
          </a:p>
        </p:txBody>
      </p:sp>
      <p:sp>
        <p:nvSpPr>
          <p:cNvPr id="44037" name="Rectangle 1"/>
          <p:cNvSpPr>
            <a:spLocks noChangeArrowheads="1"/>
          </p:cNvSpPr>
          <p:nvPr/>
        </p:nvSpPr>
        <p:spPr bwMode="auto">
          <a:xfrm>
            <a:off x="2781300" y="311785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fr-FR"/>
          </a:p>
        </p:txBody>
      </p:sp>
      <p:graphicFrame>
        <p:nvGraphicFramePr>
          <p:cNvPr id="10" name="Tableau 9"/>
          <p:cNvGraphicFramePr>
            <a:graphicFrameLocks noGrp="1"/>
          </p:cNvGraphicFramePr>
          <p:nvPr/>
        </p:nvGraphicFramePr>
        <p:xfrm>
          <a:off x="342900" y="2925763"/>
          <a:ext cx="11544301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2848">
                  <a:extLst>
                    <a:ext uri="{9D8B030D-6E8A-4147-A177-3AD203B41FA5}">
                      <a16:colId xmlns:a16="http://schemas.microsoft.com/office/drawing/2014/main" xmlns="" val="3538748710"/>
                    </a:ext>
                  </a:extLst>
                </a:gridCol>
                <a:gridCol w="3742291">
                  <a:extLst>
                    <a:ext uri="{9D8B030D-6E8A-4147-A177-3AD203B41FA5}">
                      <a16:colId xmlns:a16="http://schemas.microsoft.com/office/drawing/2014/main" xmlns="" val="2329026384"/>
                    </a:ext>
                  </a:extLst>
                </a:gridCol>
                <a:gridCol w="3875945">
                  <a:extLst>
                    <a:ext uri="{9D8B030D-6E8A-4147-A177-3AD203B41FA5}">
                      <a16:colId xmlns:a16="http://schemas.microsoft.com/office/drawing/2014/main" xmlns="" val="1398814440"/>
                    </a:ext>
                  </a:extLst>
                </a:gridCol>
                <a:gridCol w="1069226">
                  <a:extLst>
                    <a:ext uri="{9D8B030D-6E8A-4147-A177-3AD203B41FA5}">
                      <a16:colId xmlns:a16="http://schemas.microsoft.com/office/drawing/2014/main" xmlns="" val="3076606469"/>
                    </a:ext>
                  </a:extLst>
                </a:gridCol>
                <a:gridCol w="1102639">
                  <a:extLst>
                    <a:ext uri="{9D8B030D-6E8A-4147-A177-3AD203B41FA5}">
                      <a16:colId xmlns:a16="http://schemas.microsoft.com/office/drawing/2014/main" xmlns="" val="147847948"/>
                    </a:ext>
                  </a:extLst>
                </a:gridCol>
                <a:gridCol w="1261352">
                  <a:extLst>
                    <a:ext uri="{9D8B030D-6E8A-4147-A177-3AD203B41FA5}">
                      <a16:colId xmlns:a16="http://schemas.microsoft.com/office/drawing/2014/main" xmlns="" val="2875679791"/>
                    </a:ext>
                  </a:extLst>
                </a:gridCol>
              </a:tblGrid>
              <a:tr h="386877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</a:t>
                      </a:r>
                      <a:r>
                        <a:rPr lang="fr-FR" sz="1200" baseline="0" dirty="0" smtClean="0"/>
                        <a:t> Ord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Village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INTITULE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 de Projet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Source de </a:t>
                      </a:r>
                      <a:r>
                        <a:rPr lang="fr-FR" sz="1200" dirty="0" err="1" smtClean="0"/>
                        <a:t>finacement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Montant </a:t>
                      </a:r>
                      <a:r>
                        <a:rPr lang="fr-FR" sz="1200" dirty="0" err="1" smtClean="0"/>
                        <a:t>apres</a:t>
                      </a:r>
                      <a:endParaRPr lang="fr-FR" sz="1200" dirty="0" smtClean="0"/>
                    </a:p>
                    <a:p>
                      <a:r>
                        <a:rPr lang="fr-FR" sz="1200" dirty="0" smtClean="0"/>
                        <a:t>réévaluation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37973426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663575" y="2224088"/>
            <a:ext cx="10902950" cy="52387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solidFill>
                  <a:srgbClr val="FF0000"/>
                </a:solidFill>
                <a:latin typeface="+mn-lt"/>
              </a:rPr>
              <a:t> Programme de développement de la commune de </a:t>
            </a:r>
            <a:r>
              <a:rPr lang="fr-FR" sz="2800" b="1" dirty="0" err="1">
                <a:solidFill>
                  <a:srgbClr val="FF0000"/>
                </a:solidFill>
                <a:latin typeface="+mn-lt"/>
              </a:rPr>
              <a:t>Haizer</a:t>
            </a:r>
            <a:r>
              <a:rPr lang="fr-FR" sz="2800" b="1" dirty="0">
                <a:solidFill>
                  <a:srgbClr val="FF0000"/>
                </a:solidFill>
                <a:latin typeface="+mn-lt"/>
              </a:rPr>
              <a:t> 2012 - 2017</a:t>
            </a:r>
            <a:endParaRPr lang="fr-FR" sz="2800" b="1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320675" y="3467100"/>
          <a:ext cx="11567161" cy="30709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6137">
                  <a:extLst>
                    <a:ext uri="{9D8B030D-6E8A-4147-A177-3AD203B41FA5}">
                      <a16:colId xmlns:a16="http://schemas.microsoft.com/office/drawing/2014/main" xmlns="" val="654644630"/>
                    </a:ext>
                  </a:extLst>
                </a:gridCol>
                <a:gridCol w="3718955">
                  <a:extLst>
                    <a:ext uri="{9D8B030D-6E8A-4147-A177-3AD203B41FA5}">
                      <a16:colId xmlns:a16="http://schemas.microsoft.com/office/drawing/2014/main" xmlns="" val="2352085990"/>
                    </a:ext>
                  </a:extLst>
                </a:gridCol>
                <a:gridCol w="64672">
                  <a:extLst>
                    <a:ext uri="{9D8B030D-6E8A-4147-A177-3AD203B41FA5}">
                      <a16:colId xmlns:a16="http://schemas.microsoft.com/office/drawing/2014/main" xmlns="" val="3027137566"/>
                    </a:ext>
                  </a:extLst>
                </a:gridCol>
                <a:gridCol w="3852596">
                  <a:extLst>
                    <a:ext uri="{9D8B030D-6E8A-4147-A177-3AD203B41FA5}">
                      <a16:colId xmlns:a16="http://schemas.microsoft.com/office/drawing/2014/main" xmlns="" val="2453525415"/>
                    </a:ext>
                  </a:extLst>
                </a:gridCol>
                <a:gridCol w="1087575">
                  <a:extLst>
                    <a:ext uri="{9D8B030D-6E8A-4147-A177-3AD203B41FA5}">
                      <a16:colId xmlns:a16="http://schemas.microsoft.com/office/drawing/2014/main" xmlns="" val="3003729645"/>
                    </a:ext>
                  </a:extLst>
                </a:gridCol>
                <a:gridCol w="1092183">
                  <a:extLst>
                    <a:ext uri="{9D8B030D-6E8A-4147-A177-3AD203B41FA5}">
                      <a16:colId xmlns:a16="http://schemas.microsoft.com/office/drawing/2014/main" xmlns="" val="514615509"/>
                    </a:ext>
                  </a:extLst>
                </a:gridCol>
                <a:gridCol w="1235043">
                  <a:extLst>
                    <a:ext uri="{9D8B030D-6E8A-4147-A177-3AD203B41FA5}">
                      <a16:colId xmlns:a16="http://schemas.microsoft.com/office/drawing/2014/main" xmlns="" val="2352840112"/>
                    </a:ext>
                  </a:extLst>
                </a:gridCol>
              </a:tblGrid>
              <a:tr h="34792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71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Ain Allouane et Bouyahyi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Etude Gaz de Ville localité Ain Allouane et Bouyahyi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16.2015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159 504,05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989095636"/>
                  </a:ext>
                </a:extLst>
              </a:tr>
              <a:tr h="56215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72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 El MAHSAR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Etude Rénovation Réseau de distribution AEP de la source AGHBALOU  au  réservoir   El MAHSAR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17.2015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2 000 000,00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711259528"/>
                  </a:ext>
                </a:extLst>
              </a:tr>
              <a:tr h="56215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73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 GUENTOUR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Réfection et Renforcement Réseau AEP localité GUENTOUR sur 220 ML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18.2015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500 000,00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43955290"/>
                  </a:ext>
                </a:extLst>
              </a:tr>
              <a:tr h="56215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74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IGHIL IZOUGAGHENE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Réfection et Renforcement Réseau AEP vers Réservoir IGHIL IZOUGAGHENE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19.2015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500 000,00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743621014"/>
                  </a:ext>
                </a:extLst>
              </a:tr>
              <a:tr h="56215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75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 M'ZABEL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Branchement et Réfection réseau AEP village M'ZABEL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20.2015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500 000,00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430448513"/>
                  </a:ext>
                </a:extLst>
              </a:tr>
              <a:tr h="47437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76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TIKBOUCHT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Renforcement conduite AEP localité TIKBOUCHT                 sur 100 ML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21.2015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 dirty="0">
                          <a:effectLst/>
                        </a:rPr>
                        <a:t>     100 000,00       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12137392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0175"/>
            <a:ext cx="12192000" cy="1998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45059" name="ZoneTexte 2"/>
          <p:cNvSpPr txBox="1">
            <a:spLocks noChangeArrowheads="1"/>
          </p:cNvSpPr>
          <p:nvPr/>
        </p:nvSpPr>
        <p:spPr bwMode="auto">
          <a:xfrm>
            <a:off x="2262188" y="182563"/>
            <a:ext cx="7667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/>
              <a:t>République Algérienne Démocratique et Populaire</a:t>
            </a:r>
          </a:p>
        </p:txBody>
      </p:sp>
      <p:sp>
        <p:nvSpPr>
          <p:cNvPr id="45060" name="ZoneTexte 3"/>
          <p:cNvSpPr txBox="1">
            <a:spLocks noChangeArrowheads="1"/>
          </p:cNvSpPr>
          <p:nvPr/>
        </p:nvSpPr>
        <p:spPr bwMode="auto">
          <a:xfrm>
            <a:off x="431800" y="749300"/>
            <a:ext cx="27590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/>
              <a:t>Wilaya de Bouira</a:t>
            </a:r>
          </a:p>
          <a:p>
            <a:pPr eaLnBrk="1" hangingPunct="1"/>
            <a:r>
              <a:rPr lang="fr-FR" sz="2400" b="1"/>
              <a:t>Daira de Haizer</a:t>
            </a:r>
          </a:p>
          <a:p>
            <a:pPr eaLnBrk="1" hangingPunct="1"/>
            <a:r>
              <a:rPr lang="fr-FR" sz="2400" b="1"/>
              <a:t>Commune de Haizer</a:t>
            </a:r>
          </a:p>
        </p:txBody>
      </p:sp>
      <p:sp>
        <p:nvSpPr>
          <p:cNvPr id="45061" name="Rectangle 1"/>
          <p:cNvSpPr>
            <a:spLocks noChangeArrowheads="1"/>
          </p:cNvSpPr>
          <p:nvPr/>
        </p:nvSpPr>
        <p:spPr bwMode="auto">
          <a:xfrm>
            <a:off x="2781300" y="311785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fr-FR"/>
          </a:p>
        </p:txBody>
      </p:sp>
      <p:graphicFrame>
        <p:nvGraphicFramePr>
          <p:cNvPr id="10" name="Tableau 9"/>
          <p:cNvGraphicFramePr>
            <a:graphicFrameLocks noGrp="1"/>
          </p:cNvGraphicFramePr>
          <p:nvPr/>
        </p:nvGraphicFramePr>
        <p:xfrm>
          <a:off x="342900" y="2925763"/>
          <a:ext cx="11544301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2848">
                  <a:extLst>
                    <a:ext uri="{9D8B030D-6E8A-4147-A177-3AD203B41FA5}">
                      <a16:colId xmlns:a16="http://schemas.microsoft.com/office/drawing/2014/main" xmlns="" val="3538748710"/>
                    </a:ext>
                  </a:extLst>
                </a:gridCol>
                <a:gridCol w="3742291">
                  <a:extLst>
                    <a:ext uri="{9D8B030D-6E8A-4147-A177-3AD203B41FA5}">
                      <a16:colId xmlns:a16="http://schemas.microsoft.com/office/drawing/2014/main" xmlns="" val="2329026384"/>
                    </a:ext>
                  </a:extLst>
                </a:gridCol>
                <a:gridCol w="3875945">
                  <a:extLst>
                    <a:ext uri="{9D8B030D-6E8A-4147-A177-3AD203B41FA5}">
                      <a16:colId xmlns:a16="http://schemas.microsoft.com/office/drawing/2014/main" xmlns="" val="1398814440"/>
                    </a:ext>
                  </a:extLst>
                </a:gridCol>
                <a:gridCol w="1069226">
                  <a:extLst>
                    <a:ext uri="{9D8B030D-6E8A-4147-A177-3AD203B41FA5}">
                      <a16:colId xmlns:a16="http://schemas.microsoft.com/office/drawing/2014/main" xmlns="" val="3076606469"/>
                    </a:ext>
                  </a:extLst>
                </a:gridCol>
                <a:gridCol w="1102639">
                  <a:extLst>
                    <a:ext uri="{9D8B030D-6E8A-4147-A177-3AD203B41FA5}">
                      <a16:colId xmlns:a16="http://schemas.microsoft.com/office/drawing/2014/main" xmlns="" val="147847948"/>
                    </a:ext>
                  </a:extLst>
                </a:gridCol>
                <a:gridCol w="1261352">
                  <a:extLst>
                    <a:ext uri="{9D8B030D-6E8A-4147-A177-3AD203B41FA5}">
                      <a16:colId xmlns:a16="http://schemas.microsoft.com/office/drawing/2014/main" xmlns="" val="2875679791"/>
                    </a:ext>
                  </a:extLst>
                </a:gridCol>
              </a:tblGrid>
              <a:tr h="386877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</a:t>
                      </a:r>
                      <a:r>
                        <a:rPr lang="fr-FR" sz="1200" baseline="0" dirty="0" smtClean="0"/>
                        <a:t> Ord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Village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INTITULE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 de Projet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Source de </a:t>
                      </a:r>
                      <a:r>
                        <a:rPr lang="fr-FR" sz="1200" dirty="0" err="1" smtClean="0"/>
                        <a:t>finacement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Montant </a:t>
                      </a:r>
                      <a:r>
                        <a:rPr lang="fr-FR" sz="1200" dirty="0" err="1" smtClean="0"/>
                        <a:t>apres</a:t>
                      </a:r>
                      <a:endParaRPr lang="fr-FR" sz="1200" dirty="0" smtClean="0"/>
                    </a:p>
                    <a:p>
                      <a:r>
                        <a:rPr lang="fr-FR" sz="1200" dirty="0" smtClean="0"/>
                        <a:t>réévaluation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37973426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663575" y="2224088"/>
            <a:ext cx="10902950" cy="52387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solidFill>
                  <a:srgbClr val="FF0000"/>
                </a:solidFill>
                <a:latin typeface="+mn-lt"/>
              </a:rPr>
              <a:t> Programme de développement de la commune de </a:t>
            </a:r>
            <a:r>
              <a:rPr lang="fr-FR" sz="2800" b="1" dirty="0" err="1">
                <a:solidFill>
                  <a:srgbClr val="FF0000"/>
                </a:solidFill>
                <a:latin typeface="+mn-lt"/>
              </a:rPr>
              <a:t>Haizer</a:t>
            </a:r>
            <a:r>
              <a:rPr lang="fr-FR" sz="2800" b="1" dirty="0">
                <a:solidFill>
                  <a:srgbClr val="FF0000"/>
                </a:solidFill>
                <a:latin typeface="+mn-lt"/>
              </a:rPr>
              <a:t> 2012 - 2017</a:t>
            </a:r>
            <a:endParaRPr lang="fr-FR" sz="2800" b="1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342900" y="3503613"/>
          <a:ext cx="11544301" cy="30957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5117">
                  <a:extLst>
                    <a:ext uri="{9D8B030D-6E8A-4147-A177-3AD203B41FA5}">
                      <a16:colId xmlns:a16="http://schemas.microsoft.com/office/drawing/2014/main" xmlns="" val="4033136902"/>
                    </a:ext>
                  </a:extLst>
                </a:gridCol>
                <a:gridCol w="3711605">
                  <a:extLst>
                    <a:ext uri="{9D8B030D-6E8A-4147-A177-3AD203B41FA5}">
                      <a16:colId xmlns:a16="http://schemas.microsoft.com/office/drawing/2014/main" xmlns="" val="3637367986"/>
                    </a:ext>
                  </a:extLst>
                </a:gridCol>
                <a:gridCol w="64544">
                  <a:extLst>
                    <a:ext uri="{9D8B030D-6E8A-4147-A177-3AD203B41FA5}">
                      <a16:colId xmlns:a16="http://schemas.microsoft.com/office/drawing/2014/main" xmlns="" val="3280834009"/>
                    </a:ext>
                  </a:extLst>
                </a:gridCol>
                <a:gridCol w="3844982">
                  <a:extLst>
                    <a:ext uri="{9D8B030D-6E8A-4147-A177-3AD203B41FA5}">
                      <a16:colId xmlns:a16="http://schemas.microsoft.com/office/drawing/2014/main" xmlns="" val="1685051125"/>
                    </a:ext>
                  </a:extLst>
                </a:gridCol>
                <a:gridCol w="1085426">
                  <a:extLst>
                    <a:ext uri="{9D8B030D-6E8A-4147-A177-3AD203B41FA5}">
                      <a16:colId xmlns:a16="http://schemas.microsoft.com/office/drawing/2014/main" xmlns="" val="1574340521"/>
                    </a:ext>
                  </a:extLst>
                </a:gridCol>
                <a:gridCol w="1090025">
                  <a:extLst>
                    <a:ext uri="{9D8B030D-6E8A-4147-A177-3AD203B41FA5}">
                      <a16:colId xmlns:a16="http://schemas.microsoft.com/office/drawing/2014/main" xmlns="" val="3911218549"/>
                    </a:ext>
                  </a:extLst>
                </a:gridCol>
                <a:gridCol w="1232602">
                  <a:extLst>
                    <a:ext uri="{9D8B030D-6E8A-4147-A177-3AD203B41FA5}">
                      <a16:colId xmlns:a16="http://schemas.microsoft.com/office/drawing/2014/main" xmlns="" val="1717717066"/>
                    </a:ext>
                  </a:extLst>
                </a:gridCol>
              </a:tblGrid>
              <a:tr h="46621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52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cité ABDOU-Haizer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Etude d'Aménagement cité ABDOU-Haizer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22.2015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1 000 000,00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994299752"/>
                  </a:ext>
                </a:extLst>
              </a:tr>
              <a:tr h="50050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 Antenne administratif TKBOUCHT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Acquisition équipement de numérissation de l'état Civil antenne administratif TKBOUCHT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30/2015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197 964,00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138568882"/>
                  </a:ext>
                </a:extLst>
              </a:tr>
              <a:tr h="480114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TIFTICINE et TAZEMOURTH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Achèvement réseau AEP-TIFTICINE et TAZEMOURTH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03.2016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1 329 786,90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296170964"/>
                  </a:ext>
                </a:extLst>
              </a:tr>
              <a:tr h="354988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VSA TIKBOUCHT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Réalisation éclairage public au VSA TIKBOUCHT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04.2016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600 000,00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952390927"/>
                  </a:ext>
                </a:extLst>
              </a:tr>
              <a:tr h="646949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 Ecole KERDJOUDJ HAMDACHE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Achèvement (02) deux classes extansible école KERDJOUDJ HAMDACHE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05.2016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500 000,00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848323027"/>
                  </a:ext>
                </a:extLst>
              </a:tr>
              <a:tr h="646949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Ecole TERDJEMANE LAKHDAR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Achèvement classe extansible école TERDJEMANE LAKHDAR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06.2016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 dirty="0">
                          <a:effectLst/>
                        </a:rPr>
                        <a:t>500 000,00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10069537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0175"/>
            <a:ext cx="12192000" cy="1998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46083" name="ZoneTexte 2"/>
          <p:cNvSpPr txBox="1">
            <a:spLocks noChangeArrowheads="1"/>
          </p:cNvSpPr>
          <p:nvPr/>
        </p:nvSpPr>
        <p:spPr bwMode="auto">
          <a:xfrm>
            <a:off x="2262188" y="182563"/>
            <a:ext cx="7667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/>
              <a:t>République Algérienne Démocratique et Populaire</a:t>
            </a:r>
          </a:p>
        </p:txBody>
      </p:sp>
      <p:sp>
        <p:nvSpPr>
          <p:cNvPr id="46084" name="ZoneTexte 3"/>
          <p:cNvSpPr txBox="1">
            <a:spLocks noChangeArrowheads="1"/>
          </p:cNvSpPr>
          <p:nvPr/>
        </p:nvSpPr>
        <p:spPr bwMode="auto">
          <a:xfrm>
            <a:off x="431800" y="749300"/>
            <a:ext cx="27590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/>
              <a:t>Wilaya de Bouira</a:t>
            </a:r>
          </a:p>
          <a:p>
            <a:pPr eaLnBrk="1" hangingPunct="1"/>
            <a:r>
              <a:rPr lang="fr-FR" sz="2400" b="1"/>
              <a:t>Daira de Haizer</a:t>
            </a:r>
          </a:p>
          <a:p>
            <a:pPr eaLnBrk="1" hangingPunct="1"/>
            <a:r>
              <a:rPr lang="fr-FR" sz="2400" b="1"/>
              <a:t>Commune de Haizer</a:t>
            </a:r>
          </a:p>
        </p:txBody>
      </p:sp>
      <p:sp>
        <p:nvSpPr>
          <p:cNvPr id="46085" name="Rectangle 1"/>
          <p:cNvSpPr>
            <a:spLocks noChangeArrowheads="1"/>
          </p:cNvSpPr>
          <p:nvPr/>
        </p:nvSpPr>
        <p:spPr bwMode="auto">
          <a:xfrm>
            <a:off x="2781300" y="311785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fr-FR"/>
          </a:p>
        </p:txBody>
      </p:sp>
      <p:graphicFrame>
        <p:nvGraphicFramePr>
          <p:cNvPr id="10" name="Tableau 9"/>
          <p:cNvGraphicFramePr>
            <a:graphicFrameLocks noGrp="1"/>
          </p:cNvGraphicFramePr>
          <p:nvPr/>
        </p:nvGraphicFramePr>
        <p:xfrm>
          <a:off x="342900" y="2925763"/>
          <a:ext cx="11544301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2848">
                  <a:extLst>
                    <a:ext uri="{9D8B030D-6E8A-4147-A177-3AD203B41FA5}">
                      <a16:colId xmlns:a16="http://schemas.microsoft.com/office/drawing/2014/main" xmlns="" val="3538748710"/>
                    </a:ext>
                  </a:extLst>
                </a:gridCol>
                <a:gridCol w="3742291">
                  <a:extLst>
                    <a:ext uri="{9D8B030D-6E8A-4147-A177-3AD203B41FA5}">
                      <a16:colId xmlns:a16="http://schemas.microsoft.com/office/drawing/2014/main" xmlns="" val="2329026384"/>
                    </a:ext>
                  </a:extLst>
                </a:gridCol>
                <a:gridCol w="3875945">
                  <a:extLst>
                    <a:ext uri="{9D8B030D-6E8A-4147-A177-3AD203B41FA5}">
                      <a16:colId xmlns:a16="http://schemas.microsoft.com/office/drawing/2014/main" xmlns="" val="1398814440"/>
                    </a:ext>
                  </a:extLst>
                </a:gridCol>
                <a:gridCol w="1069226">
                  <a:extLst>
                    <a:ext uri="{9D8B030D-6E8A-4147-A177-3AD203B41FA5}">
                      <a16:colId xmlns:a16="http://schemas.microsoft.com/office/drawing/2014/main" xmlns="" val="3076606469"/>
                    </a:ext>
                  </a:extLst>
                </a:gridCol>
                <a:gridCol w="1102639">
                  <a:extLst>
                    <a:ext uri="{9D8B030D-6E8A-4147-A177-3AD203B41FA5}">
                      <a16:colId xmlns:a16="http://schemas.microsoft.com/office/drawing/2014/main" xmlns="" val="147847948"/>
                    </a:ext>
                  </a:extLst>
                </a:gridCol>
                <a:gridCol w="1261352">
                  <a:extLst>
                    <a:ext uri="{9D8B030D-6E8A-4147-A177-3AD203B41FA5}">
                      <a16:colId xmlns:a16="http://schemas.microsoft.com/office/drawing/2014/main" xmlns="" val="2875679791"/>
                    </a:ext>
                  </a:extLst>
                </a:gridCol>
              </a:tblGrid>
              <a:tr h="386877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</a:t>
                      </a:r>
                      <a:r>
                        <a:rPr lang="fr-FR" sz="1200" baseline="0" dirty="0" smtClean="0"/>
                        <a:t> Ord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Village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INTITULE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 de Projet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Source de financement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Montant </a:t>
                      </a:r>
                      <a:r>
                        <a:rPr lang="fr-FR" sz="1200" dirty="0" err="1" smtClean="0"/>
                        <a:t>apres</a:t>
                      </a:r>
                      <a:endParaRPr lang="fr-FR" sz="1200" dirty="0" smtClean="0"/>
                    </a:p>
                    <a:p>
                      <a:r>
                        <a:rPr lang="fr-FR" sz="1200" dirty="0" smtClean="0"/>
                        <a:t>réévaluation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37973426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663575" y="2224088"/>
            <a:ext cx="10902950" cy="52387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solidFill>
                  <a:srgbClr val="FF0000"/>
                </a:solidFill>
                <a:latin typeface="+mn-lt"/>
              </a:rPr>
              <a:t> Programme de développement de la commune de </a:t>
            </a:r>
            <a:r>
              <a:rPr lang="fr-FR" sz="2800" b="1" dirty="0" err="1">
                <a:solidFill>
                  <a:srgbClr val="FF0000"/>
                </a:solidFill>
                <a:latin typeface="+mn-lt"/>
              </a:rPr>
              <a:t>Haizer</a:t>
            </a:r>
            <a:r>
              <a:rPr lang="fr-FR" sz="2800" b="1" dirty="0">
                <a:solidFill>
                  <a:srgbClr val="FF0000"/>
                </a:solidFill>
                <a:latin typeface="+mn-lt"/>
              </a:rPr>
              <a:t> 2012 - 2017</a:t>
            </a:r>
            <a:endParaRPr lang="fr-FR" sz="2800" b="1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342900" y="3544888"/>
          <a:ext cx="11544301" cy="30395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5117">
                  <a:extLst>
                    <a:ext uri="{9D8B030D-6E8A-4147-A177-3AD203B41FA5}">
                      <a16:colId xmlns:a16="http://schemas.microsoft.com/office/drawing/2014/main" xmlns="" val="1943828152"/>
                    </a:ext>
                  </a:extLst>
                </a:gridCol>
                <a:gridCol w="3711605">
                  <a:extLst>
                    <a:ext uri="{9D8B030D-6E8A-4147-A177-3AD203B41FA5}">
                      <a16:colId xmlns:a16="http://schemas.microsoft.com/office/drawing/2014/main" xmlns="" val="3380932570"/>
                    </a:ext>
                  </a:extLst>
                </a:gridCol>
                <a:gridCol w="64544">
                  <a:extLst>
                    <a:ext uri="{9D8B030D-6E8A-4147-A177-3AD203B41FA5}">
                      <a16:colId xmlns:a16="http://schemas.microsoft.com/office/drawing/2014/main" xmlns="" val="4047425245"/>
                    </a:ext>
                  </a:extLst>
                </a:gridCol>
                <a:gridCol w="3844982">
                  <a:extLst>
                    <a:ext uri="{9D8B030D-6E8A-4147-A177-3AD203B41FA5}">
                      <a16:colId xmlns:a16="http://schemas.microsoft.com/office/drawing/2014/main" xmlns="" val="1594415148"/>
                    </a:ext>
                  </a:extLst>
                </a:gridCol>
                <a:gridCol w="1085426">
                  <a:extLst>
                    <a:ext uri="{9D8B030D-6E8A-4147-A177-3AD203B41FA5}">
                      <a16:colId xmlns:a16="http://schemas.microsoft.com/office/drawing/2014/main" xmlns="" val="2975066073"/>
                    </a:ext>
                  </a:extLst>
                </a:gridCol>
                <a:gridCol w="1090025">
                  <a:extLst>
                    <a:ext uri="{9D8B030D-6E8A-4147-A177-3AD203B41FA5}">
                      <a16:colId xmlns:a16="http://schemas.microsoft.com/office/drawing/2014/main" xmlns="" val="745596096"/>
                    </a:ext>
                  </a:extLst>
                </a:gridCol>
                <a:gridCol w="1232602">
                  <a:extLst>
                    <a:ext uri="{9D8B030D-6E8A-4147-A177-3AD203B41FA5}">
                      <a16:colId xmlns:a16="http://schemas.microsoft.com/office/drawing/2014/main" xmlns="" val="4091897736"/>
                    </a:ext>
                  </a:extLst>
                </a:gridCol>
              </a:tblGrid>
              <a:tr h="403252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Haizer centre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Etude, réalisation et renforcement AEP-Haizer centre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07.2016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180 000,00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150510699"/>
                  </a:ext>
                </a:extLst>
              </a:tr>
              <a:tr h="586396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Ecoles KERDJOUDJ HAMDACHE et TERDJEMANE LAKHDAR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Raccordement en Gaz de ville pour les deuxs salles de classes ecoles KERDJOUDJ HAMDACHE et TERDJEMANE LAKHDAR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08.2016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160 000,00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222155313"/>
                  </a:ext>
                </a:extLst>
              </a:tr>
              <a:tr h="463740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APC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Acquisition équipement de Bureaux C.N.I, Cartes Grises et Passeport (1er T)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09.2016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235 036,31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646237452"/>
                  </a:ext>
                </a:extLst>
              </a:tr>
              <a:tr h="586396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APC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Aménagement des locaux Administratif du Siège de la Commune pour CNI, Cartes Grises et Passeport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10.2016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292 500,00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513301144"/>
                  </a:ext>
                </a:extLst>
              </a:tr>
              <a:tr h="586396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AIN ALLOUANE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Dallage de la cour et réalistion d'un Mûr de clôture pour la stèle AIN ALLOUANE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11.2016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1 000 000,00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13758438"/>
                  </a:ext>
                </a:extLst>
              </a:tr>
              <a:tr h="413333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 TIFTICINE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Réalisation Fossé bétonnée à TIFTICINE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12.2016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 dirty="0">
                          <a:effectLst/>
                        </a:rPr>
                        <a:t>812 989,58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29153811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0175"/>
            <a:ext cx="12192000" cy="1998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47107" name="ZoneTexte 2"/>
          <p:cNvSpPr txBox="1">
            <a:spLocks noChangeArrowheads="1"/>
          </p:cNvSpPr>
          <p:nvPr/>
        </p:nvSpPr>
        <p:spPr bwMode="auto">
          <a:xfrm>
            <a:off x="2262188" y="182563"/>
            <a:ext cx="7667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/>
              <a:t>République Algérienne Démocratique et Populaire</a:t>
            </a:r>
          </a:p>
        </p:txBody>
      </p:sp>
      <p:sp>
        <p:nvSpPr>
          <p:cNvPr id="47108" name="ZoneTexte 3"/>
          <p:cNvSpPr txBox="1">
            <a:spLocks noChangeArrowheads="1"/>
          </p:cNvSpPr>
          <p:nvPr/>
        </p:nvSpPr>
        <p:spPr bwMode="auto">
          <a:xfrm>
            <a:off x="431800" y="749300"/>
            <a:ext cx="27590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/>
              <a:t>Wilaya de Bouira</a:t>
            </a:r>
          </a:p>
          <a:p>
            <a:pPr eaLnBrk="1" hangingPunct="1"/>
            <a:r>
              <a:rPr lang="fr-FR" sz="2400" b="1"/>
              <a:t>Daira de Haizer</a:t>
            </a:r>
          </a:p>
          <a:p>
            <a:pPr eaLnBrk="1" hangingPunct="1"/>
            <a:r>
              <a:rPr lang="fr-FR" sz="2400" b="1"/>
              <a:t>Commune de Haizer</a:t>
            </a:r>
          </a:p>
        </p:txBody>
      </p:sp>
      <p:sp>
        <p:nvSpPr>
          <p:cNvPr id="47109" name="Rectangle 1"/>
          <p:cNvSpPr>
            <a:spLocks noChangeArrowheads="1"/>
          </p:cNvSpPr>
          <p:nvPr/>
        </p:nvSpPr>
        <p:spPr bwMode="auto">
          <a:xfrm>
            <a:off x="2781300" y="311785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fr-FR"/>
          </a:p>
        </p:txBody>
      </p:sp>
      <p:graphicFrame>
        <p:nvGraphicFramePr>
          <p:cNvPr id="10" name="Tableau 9"/>
          <p:cNvGraphicFramePr>
            <a:graphicFrameLocks noGrp="1"/>
          </p:cNvGraphicFramePr>
          <p:nvPr/>
        </p:nvGraphicFramePr>
        <p:xfrm>
          <a:off x="342900" y="2925763"/>
          <a:ext cx="11544301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2848">
                  <a:extLst>
                    <a:ext uri="{9D8B030D-6E8A-4147-A177-3AD203B41FA5}">
                      <a16:colId xmlns:a16="http://schemas.microsoft.com/office/drawing/2014/main" xmlns="" val="3538748710"/>
                    </a:ext>
                  </a:extLst>
                </a:gridCol>
                <a:gridCol w="3742291">
                  <a:extLst>
                    <a:ext uri="{9D8B030D-6E8A-4147-A177-3AD203B41FA5}">
                      <a16:colId xmlns:a16="http://schemas.microsoft.com/office/drawing/2014/main" xmlns="" val="2329026384"/>
                    </a:ext>
                  </a:extLst>
                </a:gridCol>
                <a:gridCol w="3875945">
                  <a:extLst>
                    <a:ext uri="{9D8B030D-6E8A-4147-A177-3AD203B41FA5}">
                      <a16:colId xmlns:a16="http://schemas.microsoft.com/office/drawing/2014/main" xmlns="" val="1398814440"/>
                    </a:ext>
                  </a:extLst>
                </a:gridCol>
                <a:gridCol w="1069226">
                  <a:extLst>
                    <a:ext uri="{9D8B030D-6E8A-4147-A177-3AD203B41FA5}">
                      <a16:colId xmlns:a16="http://schemas.microsoft.com/office/drawing/2014/main" xmlns="" val="3076606469"/>
                    </a:ext>
                  </a:extLst>
                </a:gridCol>
                <a:gridCol w="1102639">
                  <a:extLst>
                    <a:ext uri="{9D8B030D-6E8A-4147-A177-3AD203B41FA5}">
                      <a16:colId xmlns:a16="http://schemas.microsoft.com/office/drawing/2014/main" xmlns="" val="147847948"/>
                    </a:ext>
                  </a:extLst>
                </a:gridCol>
                <a:gridCol w="1261352">
                  <a:extLst>
                    <a:ext uri="{9D8B030D-6E8A-4147-A177-3AD203B41FA5}">
                      <a16:colId xmlns:a16="http://schemas.microsoft.com/office/drawing/2014/main" xmlns="" val="2875679791"/>
                    </a:ext>
                  </a:extLst>
                </a:gridCol>
              </a:tblGrid>
              <a:tr h="386877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</a:t>
                      </a:r>
                      <a:r>
                        <a:rPr lang="fr-FR" sz="1200" baseline="0" dirty="0" smtClean="0"/>
                        <a:t> Ord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Village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INTITULE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 de Projet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Source de financement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Montant </a:t>
                      </a:r>
                      <a:r>
                        <a:rPr lang="fr-FR" sz="1200" dirty="0" err="1" smtClean="0"/>
                        <a:t>apres</a:t>
                      </a:r>
                      <a:endParaRPr lang="fr-FR" sz="1200" dirty="0" smtClean="0"/>
                    </a:p>
                    <a:p>
                      <a:r>
                        <a:rPr lang="fr-FR" sz="1200" dirty="0" smtClean="0"/>
                        <a:t>réévaluation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37973426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663575" y="2224088"/>
            <a:ext cx="10902950" cy="52387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solidFill>
                  <a:srgbClr val="FF0000"/>
                </a:solidFill>
                <a:latin typeface="+mn-lt"/>
              </a:rPr>
              <a:t> Programme de développement de la commune de </a:t>
            </a:r>
            <a:r>
              <a:rPr lang="fr-FR" sz="2800" b="1" dirty="0" err="1">
                <a:solidFill>
                  <a:srgbClr val="FF0000"/>
                </a:solidFill>
                <a:latin typeface="+mn-lt"/>
              </a:rPr>
              <a:t>Haizer</a:t>
            </a:r>
            <a:r>
              <a:rPr lang="fr-FR" sz="2800" b="1" dirty="0">
                <a:solidFill>
                  <a:srgbClr val="FF0000"/>
                </a:solidFill>
                <a:latin typeface="+mn-lt"/>
              </a:rPr>
              <a:t> 2012 - 2017</a:t>
            </a:r>
            <a:endParaRPr lang="fr-FR" sz="2800" b="1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342900" y="3544888"/>
          <a:ext cx="11544301" cy="29937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5117">
                  <a:extLst>
                    <a:ext uri="{9D8B030D-6E8A-4147-A177-3AD203B41FA5}">
                      <a16:colId xmlns:a16="http://schemas.microsoft.com/office/drawing/2014/main" xmlns="" val="3535703682"/>
                    </a:ext>
                  </a:extLst>
                </a:gridCol>
                <a:gridCol w="3711605">
                  <a:extLst>
                    <a:ext uri="{9D8B030D-6E8A-4147-A177-3AD203B41FA5}">
                      <a16:colId xmlns:a16="http://schemas.microsoft.com/office/drawing/2014/main" xmlns="" val="2020481048"/>
                    </a:ext>
                  </a:extLst>
                </a:gridCol>
                <a:gridCol w="64544">
                  <a:extLst>
                    <a:ext uri="{9D8B030D-6E8A-4147-A177-3AD203B41FA5}">
                      <a16:colId xmlns:a16="http://schemas.microsoft.com/office/drawing/2014/main" xmlns="" val="3072632795"/>
                    </a:ext>
                  </a:extLst>
                </a:gridCol>
                <a:gridCol w="3844982">
                  <a:extLst>
                    <a:ext uri="{9D8B030D-6E8A-4147-A177-3AD203B41FA5}">
                      <a16:colId xmlns:a16="http://schemas.microsoft.com/office/drawing/2014/main" xmlns="" val="1999367929"/>
                    </a:ext>
                  </a:extLst>
                </a:gridCol>
                <a:gridCol w="1085426">
                  <a:extLst>
                    <a:ext uri="{9D8B030D-6E8A-4147-A177-3AD203B41FA5}">
                      <a16:colId xmlns:a16="http://schemas.microsoft.com/office/drawing/2014/main" xmlns="" val="1687176355"/>
                    </a:ext>
                  </a:extLst>
                </a:gridCol>
                <a:gridCol w="1090025">
                  <a:extLst>
                    <a:ext uri="{9D8B030D-6E8A-4147-A177-3AD203B41FA5}">
                      <a16:colId xmlns:a16="http://schemas.microsoft.com/office/drawing/2014/main" xmlns="" val="1407533260"/>
                    </a:ext>
                  </a:extLst>
                </a:gridCol>
                <a:gridCol w="1232602">
                  <a:extLst>
                    <a:ext uri="{9D8B030D-6E8A-4147-A177-3AD203B41FA5}">
                      <a16:colId xmlns:a16="http://schemas.microsoft.com/office/drawing/2014/main" xmlns="" val="2733779280"/>
                    </a:ext>
                  </a:extLst>
                </a:gridCol>
              </a:tblGrid>
              <a:tr h="365865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SELIM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Aménagement Cimetière Chauhadas village SELIM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13.2016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75 000,00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86457585"/>
                  </a:ext>
                </a:extLst>
              </a:tr>
              <a:tr h="472084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Laach Oufalkou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Réalisation fossés bétonné localité Laach Oufalkou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14.2016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800 000,00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567595601"/>
                  </a:ext>
                </a:extLst>
              </a:tr>
              <a:tr h="343243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école Touat Hamouche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Raccordement en gaz naturel école Touat Hamouche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25.2016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180 000,00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224826084"/>
                  </a:ext>
                </a:extLst>
              </a:tr>
              <a:tr h="686488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école Kerdjoudj Hamdache et Terdjemane Lakhdar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Raccordement en gaz naturel pour (02) deux classes école Kerdjoudj Hamdache et Terdjemane Lakhdar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26.2016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150 000,00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958324442"/>
                  </a:ext>
                </a:extLst>
              </a:tr>
              <a:tr h="686488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Ighil Iguelzene Tikboucht et ighil Maamer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Réalisation et recfection éclairage public y compris le 5èm fils Ighil Iguelzene Tikboucht et ighil Maamer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27.2016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1 000 000,00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56032053"/>
                  </a:ext>
                </a:extLst>
              </a:tr>
              <a:tr h="439627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structure Communale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Raccordement en Gaz naturel d'une structure Communale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28.2016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 dirty="0">
                          <a:effectLst/>
                        </a:rPr>
                        <a:t>     200 000,00       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09633201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0175"/>
            <a:ext cx="12192000" cy="1998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48131" name="ZoneTexte 2"/>
          <p:cNvSpPr txBox="1">
            <a:spLocks noChangeArrowheads="1"/>
          </p:cNvSpPr>
          <p:nvPr/>
        </p:nvSpPr>
        <p:spPr bwMode="auto">
          <a:xfrm>
            <a:off x="2262188" y="182563"/>
            <a:ext cx="7667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/>
              <a:t>République Algérienne Démocratique et Populaire</a:t>
            </a:r>
          </a:p>
        </p:txBody>
      </p:sp>
      <p:sp>
        <p:nvSpPr>
          <p:cNvPr id="48132" name="ZoneTexte 3"/>
          <p:cNvSpPr txBox="1">
            <a:spLocks noChangeArrowheads="1"/>
          </p:cNvSpPr>
          <p:nvPr/>
        </p:nvSpPr>
        <p:spPr bwMode="auto">
          <a:xfrm>
            <a:off x="431800" y="749300"/>
            <a:ext cx="27590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/>
              <a:t>Wilaya de Bouira</a:t>
            </a:r>
          </a:p>
          <a:p>
            <a:pPr eaLnBrk="1" hangingPunct="1"/>
            <a:r>
              <a:rPr lang="fr-FR" sz="2400" b="1"/>
              <a:t>Daira de Haizer</a:t>
            </a:r>
          </a:p>
          <a:p>
            <a:pPr eaLnBrk="1" hangingPunct="1"/>
            <a:r>
              <a:rPr lang="fr-FR" sz="2400" b="1"/>
              <a:t>Commune de Haizer</a:t>
            </a:r>
          </a:p>
        </p:txBody>
      </p:sp>
      <p:sp>
        <p:nvSpPr>
          <p:cNvPr id="48133" name="Rectangle 1"/>
          <p:cNvSpPr>
            <a:spLocks noChangeArrowheads="1"/>
          </p:cNvSpPr>
          <p:nvPr/>
        </p:nvSpPr>
        <p:spPr bwMode="auto">
          <a:xfrm>
            <a:off x="2781300" y="311785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fr-FR"/>
          </a:p>
        </p:txBody>
      </p:sp>
      <p:graphicFrame>
        <p:nvGraphicFramePr>
          <p:cNvPr id="10" name="Tableau 9"/>
          <p:cNvGraphicFramePr>
            <a:graphicFrameLocks noGrp="1"/>
          </p:cNvGraphicFramePr>
          <p:nvPr/>
        </p:nvGraphicFramePr>
        <p:xfrm>
          <a:off x="342900" y="2925763"/>
          <a:ext cx="11544301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2848">
                  <a:extLst>
                    <a:ext uri="{9D8B030D-6E8A-4147-A177-3AD203B41FA5}">
                      <a16:colId xmlns:a16="http://schemas.microsoft.com/office/drawing/2014/main" xmlns="" val="3538748710"/>
                    </a:ext>
                  </a:extLst>
                </a:gridCol>
                <a:gridCol w="3742291">
                  <a:extLst>
                    <a:ext uri="{9D8B030D-6E8A-4147-A177-3AD203B41FA5}">
                      <a16:colId xmlns:a16="http://schemas.microsoft.com/office/drawing/2014/main" xmlns="" val="2329026384"/>
                    </a:ext>
                  </a:extLst>
                </a:gridCol>
                <a:gridCol w="3875945">
                  <a:extLst>
                    <a:ext uri="{9D8B030D-6E8A-4147-A177-3AD203B41FA5}">
                      <a16:colId xmlns:a16="http://schemas.microsoft.com/office/drawing/2014/main" xmlns="" val="1398814440"/>
                    </a:ext>
                  </a:extLst>
                </a:gridCol>
                <a:gridCol w="1069226">
                  <a:extLst>
                    <a:ext uri="{9D8B030D-6E8A-4147-A177-3AD203B41FA5}">
                      <a16:colId xmlns:a16="http://schemas.microsoft.com/office/drawing/2014/main" xmlns="" val="3076606469"/>
                    </a:ext>
                  </a:extLst>
                </a:gridCol>
                <a:gridCol w="1102639">
                  <a:extLst>
                    <a:ext uri="{9D8B030D-6E8A-4147-A177-3AD203B41FA5}">
                      <a16:colId xmlns:a16="http://schemas.microsoft.com/office/drawing/2014/main" xmlns="" val="147847948"/>
                    </a:ext>
                  </a:extLst>
                </a:gridCol>
                <a:gridCol w="1261352">
                  <a:extLst>
                    <a:ext uri="{9D8B030D-6E8A-4147-A177-3AD203B41FA5}">
                      <a16:colId xmlns:a16="http://schemas.microsoft.com/office/drawing/2014/main" xmlns="" val="2875679791"/>
                    </a:ext>
                  </a:extLst>
                </a:gridCol>
              </a:tblGrid>
              <a:tr h="386877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</a:t>
                      </a:r>
                      <a:r>
                        <a:rPr lang="fr-FR" sz="1200" baseline="0" dirty="0" smtClean="0"/>
                        <a:t> Ord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Village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INTITULE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 de Projet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Source de financement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Montant </a:t>
                      </a:r>
                      <a:r>
                        <a:rPr lang="fr-FR" sz="1200" dirty="0" err="1" smtClean="0"/>
                        <a:t>apres</a:t>
                      </a:r>
                      <a:endParaRPr lang="fr-FR" sz="1200" dirty="0" smtClean="0"/>
                    </a:p>
                    <a:p>
                      <a:r>
                        <a:rPr lang="fr-FR" sz="1200" dirty="0" smtClean="0"/>
                        <a:t>réévaluation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37973426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663575" y="2224088"/>
            <a:ext cx="10902950" cy="52387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solidFill>
                  <a:srgbClr val="FF0000"/>
                </a:solidFill>
                <a:latin typeface="+mn-lt"/>
              </a:rPr>
              <a:t> Programme de développement de la commune de </a:t>
            </a:r>
            <a:r>
              <a:rPr lang="fr-FR" sz="2800" b="1" dirty="0" err="1">
                <a:solidFill>
                  <a:srgbClr val="FF0000"/>
                </a:solidFill>
                <a:latin typeface="+mn-lt"/>
              </a:rPr>
              <a:t>Haizer</a:t>
            </a:r>
            <a:r>
              <a:rPr lang="fr-FR" sz="2800" b="1" dirty="0">
                <a:solidFill>
                  <a:srgbClr val="FF0000"/>
                </a:solidFill>
                <a:latin typeface="+mn-lt"/>
              </a:rPr>
              <a:t> 2012 - 2017</a:t>
            </a:r>
            <a:endParaRPr lang="fr-FR" sz="2800" b="1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342900" y="3562350"/>
          <a:ext cx="11544301" cy="31892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5117">
                  <a:extLst>
                    <a:ext uri="{9D8B030D-6E8A-4147-A177-3AD203B41FA5}">
                      <a16:colId xmlns:a16="http://schemas.microsoft.com/office/drawing/2014/main" xmlns="" val="723984464"/>
                    </a:ext>
                  </a:extLst>
                </a:gridCol>
                <a:gridCol w="3711605">
                  <a:extLst>
                    <a:ext uri="{9D8B030D-6E8A-4147-A177-3AD203B41FA5}">
                      <a16:colId xmlns:a16="http://schemas.microsoft.com/office/drawing/2014/main" xmlns="" val="452039753"/>
                    </a:ext>
                  </a:extLst>
                </a:gridCol>
                <a:gridCol w="64544">
                  <a:extLst>
                    <a:ext uri="{9D8B030D-6E8A-4147-A177-3AD203B41FA5}">
                      <a16:colId xmlns:a16="http://schemas.microsoft.com/office/drawing/2014/main" xmlns="" val="1548084831"/>
                    </a:ext>
                  </a:extLst>
                </a:gridCol>
                <a:gridCol w="3844982">
                  <a:extLst>
                    <a:ext uri="{9D8B030D-6E8A-4147-A177-3AD203B41FA5}">
                      <a16:colId xmlns:a16="http://schemas.microsoft.com/office/drawing/2014/main" xmlns="" val="1278365269"/>
                    </a:ext>
                  </a:extLst>
                </a:gridCol>
                <a:gridCol w="1085426">
                  <a:extLst>
                    <a:ext uri="{9D8B030D-6E8A-4147-A177-3AD203B41FA5}">
                      <a16:colId xmlns:a16="http://schemas.microsoft.com/office/drawing/2014/main" xmlns="" val="954749792"/>
                    </a:ext>
                  </a:extLst>
                </a:gridCol>
                <a:gridCol w="1090025">
                  <a:extLst>
                    <a:ext uri="{9D8B030D-6E8A-4147-A177-3AD203B41FA5}">
                      <a16:colId xmlns:a16="http://schemas.microsoft.com/office/drawing/2014/main" xmlns="" val="2968095388"/>
                    </a:ext>
                  </a:extLst>
                </a:gridCol>
                <a:gridCol w="1232602">
                  <a:extLst>
                    <a:ext uri="{9D8B030D-6E8A-4147-A177-3AD203B41FA5}">
                      <a16:colId xmlns:a16="http://schemas.microsoft.com/office/drawing/2014/main" xmlns="" val="3786066124"/>
                    </a:ext>
                  </a:extLst>
                </a:gridCol>
              </a:tblGrid>
              <a:tr h="520005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 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HAIZER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Acquisition Panneau d'orientation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29.2016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297 470,10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9481009"/>
                  </a:ext>
                </a:extLst>
              </a:tr>
              <a:tr h="721597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APC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Acquisition équipement de Bureau pour délivrance de passeport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30.2016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3 432 195,00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773750425"/>
                  </a:ext>
                </a:extLst>
              </a:tr>
              <a:tr h="558256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APC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Aménagement  Bureaux Etat Civil ( Service Passeport) APC de Haizer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31.2016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578 705,40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181892152"/>
                  </a:ext>
                </a:extLst>
              </a:tr>
              <a:tr h="520005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Forage Bastos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Acquisition équipement Forage Bastos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32.2016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874 066,48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066337659"/>
                  </a:ext>
                </a:extLst>
              </a:tr>
              <a:tr h="422827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famille HABI et DABOUZ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Achèvement réseau AEP famille HABI et DABOUZ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33.2016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350 000,00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850843155"/>
                  </a:ext>
                </a:extLst>
              </a:tr>
              <a:tr h="446604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APC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Acquisition Panneau de signalisation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34.2016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 dirty="0">
                          <a:effectLst/>
                        </a:rPr>
                        <a:t>     101 619,88       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33979767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0175"/>
            <a:ext cx="12192000" cy="1998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49155" name="ZoneTexte 2"/>
          <p:cNvSpPr txBox="1">
            <a:spLocks noChangeArrowheads="1"/>
          </p:cNvSpPr>
          <p:nvPr/>
        </p:nvSpPr>
        <p:spPr bwMode="auto">
          <a:xfrm>
            <a:off x="2262188" y="182563"/>
            <a:ext cx="7667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/>
              <a:t>République Algérienne Démocratique et Populaire</a:t>
            </a:r>
          </a:p>
        </p:txBody>
      </p:sp>
      <p:sp>
        <p:nvSpPr>
          <p:cNvPr id="49156" name="ZoneTexte 3"/>
          <p:cNvSpPr txBox="1">
            <a:spLocks noChangeArrowheads="1"/>
          </p:cNvSpPr>
          <p:nvPr/>
        </p:nvSpPr>
        <p:spPr bwMode="auto">
          <a:xfrm>
            <a:off x="431800" y="749300"/>
            <a:ext cx="27590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/>
              <a:t>Wilaya de Bouira</a:t>
            </a:r>
          </a:p>
          <a:p>
            <a:pPr eaLnBrk="1" hangingPunct="1"/>
            <a:r>
              <a:rPr lang="fr-FR" sz="2400" b="1"/>
              <a:t>Daira de Haizer</a:t>
            </a:r>
          </a:p>
          <a:p>
            <a:pPr eaLnBrk="1" hangingPunct="1"/>
            <a:r>
              <a:rPr lang="fr-FR" sz="2400" b="1"/>
              <a:t>Commune de Haizer</a:t>
            </a:r>
          </a:p>
        </p:txBody>
      </p:sp>
      <p:sp>
        <p:nvSpPr>
          <p:cNvPr id="49157" name="Rectangle 1"/>
          <p:cNvSpPr>
            <a:spLocks noChangeArrowheads="1"/>
          </p:cNvSpPr>
          <p:nvPr/>
        </p:nvSpPr>
        <p:spPr bwMode="auto">
          <a:xfrm>
            <a:off x="2781300" y="311785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fr-FR"/>
          </a:p>
        </p:txBody>
      </p:sp>
      <p:graphicFrame>
        <p:nvGraphicFramePr>
          <p:cNvPr id="10" name="Tableau 9"/>
          <p:cNvGraphicFramePr>
            <a:graphicFrameLocks noGrp="1"/>
          </p:cNvGraphicFramePr>
          <p:nvPr/>
        </p:nvGraphicFramePr>
        <p:xfrm>
          <a:off x="342900" y="2925763"/>
          <a:ext cx="11544301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2848">
                  <a:extLst>
                    <a:ext uri="{9D8B030D-6E8A-4147-A177-3AD203B41FA5}">
                      <a16:colId xmlns:a16="http://schemas.microsoft.com/office/drawing/2014/main" xmlns="" val="3538748710"/>
                    </a:ext>
                  </a:extLst>
                </a:gridCol>
                <a:gridCol w="3742291">
                  <a:extLst>
                    <a:ext uri="{9D8B030D-6E8A-4147-A177-3AD203B41FA5}">
                      <a16:colId xmlns:a16="http://schemas.microsoft.com/office/drawing/2014/main" xmlns="" val="2329026384"/>
                    </a:ext>
                  </a:extLst>
                </a:gridCol>
                <a:gridCol w="3875945">
                  <a:extLst>
                    <a:ext uri="{9D8B030D-6E8A-4147-A177-3AD203B41FA5}">
                      <a16:colId xmlns:a16="http://schemas.microsoft.com/office/drawing/2014/main" xmlns="" val="1398814440"/>
                    </a:ext>
                  </a:extLst>
                </a:gridCol>
                <a:gridCol w="1069226">
                  <a:extLst>
                    <a:ext uri="{9D8B030D-6E8A-4147-A177-3AD203B41FA5}">
                      <a16:colId xmlns:a16="http://schemas.microsoft.com/office/drawing/2014/main" xmlns="" val="3076606469"/>
                    </a:ext>
                  </a:extLst>
                </a:gridCol>
                <a:gridCol w="1102639">
                  <a:extLst>
                    <a:ext uri="{9D8B030D-6E8A-4147-A177-3AD203B41FA5}">
                      <a16:colId xmlns:a16="http://schemas.microsoft.com/office/drawing/2014/main" xmlns="" val="147847948"/>
                    </a:ext>
                  </a:extLst>
                </a:gridCol>
                <a:gridCol w="1261352">
                  <a:extLst>
                    <a:ext uri="{9D8B030D-6E8A-4147-A177-3AD203B41FA5}">
                      <a16:colId xmlns:a16="http://schemas.microsoft.com/office/drawing/2014/main" xmlns="" val="2875679791"/>
                    </a:ext>
                  </a:extLst>
                </a:gridCol>
              </a:tblGrid>
              <a:tr h="386877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</a:t>
                      </a:r>
                      <a:r>
                        <a:rPr lang="fr-FR" sz="1200" baseline="0" dirty="0" smtClean="0"/>
                        <a:t> Ord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Village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INTITULE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 de Projet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Source de financement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Montant </a:t>
                      </a:r>
                      <a:r>
                        <a:rPr lang="fr-FR" sz="1200" dirty="0" err="1" smtClean="0"/>
                        <a:t>apres</a:t>
                      </a:r>
                      <a:endParaRPr lang="fr-FR" sz="1200" dirty="0" smtClean="0"/>
                    </a:p>
                    <a:p>
                      <a:r>
                        <a:rPr lang="fr-FR" sz="1200" dirty="0" smtClean="0"/>
                        <a:t>réévaluation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37973426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663575" y="2224088"/>
            <a:ext cx="10902950" cy="52387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solidFill>
                  <a:srgbClr val="FF0000"/>
                </a:solidFill>
                <a:latin typeface="+mn-lt"/>
              </a:rPr>
              <a:t> Programme de développement de la commune de </a:t>
            </a:r>
            <a:r>
              <a:rPr lang="fr-FR" sz="2800" b="1" dirty="0" err="1">
                <a:solidFill>
                  <a:srgbClr val="FF0000"/>
                </a:solidFill>
                <a:latin typeface="+mn-lt"/>
              </a:rPr>
              <a:t>Haizer</a:t>
            </a:r>
            <a:r>
              <a:rPr lang="fr-FR" sz="2800" b="1" dirty="0">
                <a:solidFill>
                  <a:srgbClr val="FF0000"/>
                </a:solidFill>
                <a:latin typeface="+mn-lt"/>
              </a:rPr>
              <a:t> 2012 - 2017</a:t>
            </a:r>
            <a:endParaRPr lang="fr-FR" sz="2800" b="1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342900" y="3595688"/>
          <a:ext cx="11544301" cy="29731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5117">
                  <a:extLst>
                    <a:ext uri="{9D8B030D-6E8A-4147-A177-3AD203B41FA5}">
                      <a16:colId xmlns:a16="http://schemas.microsoft.com/office/drawing/2014/main" xmlns="" val="145551635"/>
                    </a:ext>
                  </a:extLst>
                </a:gridCol>
                <a:gridCol w="3711605">
                  <a:extLst>
                    <a:ext uri="{9D8B030D-6E8A-4147-A177-3AD203B41FA5}">
                      <a16:colId xmlns:a16="http://schemas.microsoft.com/office/drawing/2014/main" xmlns="" val="4194855752"/>
                    </a:ext>
                  </a:extLst>
                </a:gridCol>
                <a:gridCol w="64544">
                  <a:extLst>
                    <a:ext uri="{9D8B030D-6E8A-4147-A177-3AD203B41FA5}">
                      <a16:colId xmlns:a16="http://schemas.microsoft.com/office/drawing/2014/main" xmlns="" val="2596460348"/>
                    </a:ext>
                  </a:extLst>
                </a:gridCol>
                <a:gridCol w="3844982">
                  <a:extLst>
                    <a:ext uri="{9D8B030D-6E8A-4147-A177-3AD203B41FA5}">
                      <a16:colId xmlns:a16="http://schemas.microsoft.com/office/drawing/2014/main" xmlns="" val="3104830651"/>
                    </a:ext>
                  </a:extLst>
                </a:gridCol>
                <a:gridCol w="1085426">
                  <a:extLst>
                    <a:ext uri="{9D8B030D-6E8A-4147-A177-3AD203B41FA5}">
                      <a16:colId xmlns:a16="http://schemas.microsoft.com/office/drawing/2014/main" xmlns="" val="1536555809"/>
                    </a:ext>
                  </a:extLst>
                </a:gridCol>
                <a:gridCol w="1090025">
                  <a:extLst>
                    <a:ext uri="{9D8B030D-6E8A-4147-A177-3AD203B41FA5}">
                      <a16:colId xmlns:a16="http://schemas.microsoft.com/office/drawing/2014/main" xmlns="" val="170503371"/>
                    </a:ext>
                  </a:extLst>
                </a:gridCol>
                <a:gridCol w="1232602">
                  <a:extLst>
                    <a:ext uri="{9D8B030D-6E8A-4147-A177-3AD203B41FA5}">
                      <a16:colId xmlns:a16="http://schemas.microsoft.com/office/drawing/2014/main" xmlns="" val="2176365398"/>
                    </a:ext>
                  </a:extLst>
                </a:gridCol>
              </a:tblGrid>
              <a:tr h="409419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SELIM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Réalisation réseau AEP - localité SELIM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35.2016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10 000 000,00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243056727"/>
                  </a:ext>
                </a:extLst>
              </a:tr>
              <a:tr h="680415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T.N'Seksou et El Mahçar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Réalisation adduction AEP localités  T.N'Seksou et El Mahçar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36.2016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6 900 000,00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370627478"/>
                  </a:ext>
                </a:extLst>
              </a:tr>
              <a:tr h="467907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El Mahçar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Achèvement réseau de distribution AEP localité El Mahçar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48-2016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1 030 000,00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193758448"/>
                  </a:ext>
                </a:extLst>
              </a:tr>
              <a:tr h="457184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HAIZER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Acquisition Bacs à ordures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49-2016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3 000 000,00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423232854"/>
                  </a:ext>
                </a:extLst>
              </a:tr>
              <a:tr h="467907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HAIZER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Réfection des nids poule et pose de ralentisseur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50-2016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1 400 000,00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312156140"/>
                  </a:ext>
                </a:extLst>
              </a:tr>
              <a:tr h="490328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 Ighoraf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Aménagement piste à Ighoraf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51-2016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 dirty="0">
                          <a:effectLst/>
                        </a:rPr>
                        <a:t>1 700 000,00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86704482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0175"/>
            <a:ext cx="12192000" cy="1998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50179" name="ZoneTexte 2"/>
          <p:cNvSpPr txBox="1">
            <a:spLocks noChangeArrowheads="1"/>
          </p:cNvSpPr>
          <p:nvPr/>
        </p:nvSpPr>
        <p:spPr bwMode="auto">
          <a:xfrm>
            <a:off x="2262188" y="182563"/>
            <a:ext cx="7667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/>
              <a:t>République Algérienne Démocratique et Populaire</a:t>
            </a:r>
          </a:p>
        </p:txBody>
      </p:sp>
      <p:sp>
        <p:nvSpPr>
          <p:cNvPr id="50180" name="ZoneTexte 3"/>
          <p:cNvSpPr txBox="1">
            <a:spLocks noChangeArrowheads="1"/>
          </p:cNvSpPr>
          <p:nvPr/>
        </p:nvSpPr>
        <p:spPr bwMode="auto">
          <a:xfrm>
            <a:off x="431800" y="749300"/>
            <a:ext cx="27590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/>
              <a:t>Wilaya de Bouira</a:t>
            </a:r>
          </a:p>
          <a:p>
            <a:pPr eaLnBrk="1" hangingPunct="1"/>
            <a:r>
              <a:rPr lang="fr-FR" sz="2400" b="1"/>
              <a:t>Daira de Haizer</a:t>
            </a:r>
          </a:p>
          <a:p>
            <a:pPr eaLnBrk="1" hangingPunct="1"/>
            <a:r>
              <a:rPr lang="fr-FR" sz="2400" b="1"/>
              <a:t>Commune de Haizer</a:t>
            </a:r>
          </a:p>
        </p:txBody>
      </p:sp>
      <p:sp>
        <p:nvSpPr>
          <p:cNvPr id="50181" name="Rectangle 1"/>
          <p:cNvSpPr>
            <a:spLocks noChangeArrowheads="1"/>
          </p:cNvSpPr>
          <p:nvPr/>
        </p:nvSpPr>
        <p:spPr bwMode="auto">
          <a:xfrm>
            <a:off x="2781300" y="311785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fr-FR"/>
          </a:p>
        </p:txBody>
      </p:sp>
      <p:graphicFrame>
        <p:nvGraphicFramePr>
          <p:cNvPr id="10" name="Tableau 9"/>
          <p:cNvGraphicFramePr>
            <a:graphicFrameLocks noGrp="1"/>
          </p:cNvGraphicFramePr>
          <p:nvPr/>
        </p:nvGraphicFramePr>
        <p:xfrm>
          <a:off x="342900" y="2925763"/>
          <a:ext cx="11544301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2848">
                  <a:extLst>
                    <a:ext uri="{9D8B030D-6E8A-4147-A177-3AD203B41FA5}">
                      <a16:colId xmlns:a16="http://schemas.microsoft.com/office/drawing/2014/main" xmlns="" val="3538748710"/>
                    </a:ext>
                  </a:extLst>
                </a:gridCol>
                <a:gridCol w="3742291">
                  <a:extLst>
                    <a:ext uri="{9D8B030D-6E8A-4147-A177-3AD203B41FA5}">
                      <a16:colId xmlns:a16="http://schemas.microsoft.com/office/drawing/2014/main" xmlns="" val="2329026384"/>
                    </a:ext>
                  </a:extLst>
                </a:gridCol>
                <a:gridCol w="3875945">
                  <a:extLst>
                    <a:ext uri="{9D8B030D-6E8A-4147-A177-3AD203B41FA5}">
                      <a16:colId xmlns:a16="http://schemas.microsoft.com/office/drawing/2014/main" xmlns="" val="1398814440"/>
                    </a:ext>
                  </a:extLst>
                </a:gridCol>
                <a:gridCol w="1069226">
                  <a:extLst>
                    <a:ext uri="{9D8B030D-6E8A-4147-A177-3AD203B41FA5}">
                      <a16:colId xmlns:a16="http://schemas.microsoft.com/office/drawing/2014/main" xmlns="" val="3076606469"/>
                    </a:ext>
                  </a:extLst>
                </a:gridCol>
                <a:gridCol w="1102639">
                  <a:extLst>
                    <a:ext uri="{9D8B030D-6E8A-4147-A177-3AD203B41FA5}">
                      <a16:colId xmlns:a16="http://schemas.microsoft.com/office/drawing/2014/main" xmlns="" val="147847948"/>
                    </a:ext>
                  </a:extLst>
                </a:gridCol>
                <a:gridCol w="1261352">
                  <a:extLst>
                    <a:ext uri="{9D8B030D-6E8A-4147-A177-3AD203B41FA5}">
                      <a16:colId xmlns:a16="http://schemas.microsoft.com/office/drawing/2014/main" xmlns="" val="2875679791"/>
                    </a:ext>
                  </a:extLst>
                </a:gridCol>
              </a:tblGrid>
              <a:tr h="386877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</a:t>
                      </a:r>
                      <a:r>
                        <a:rPr lang="fr-FR" sz="1200" baseline="0" dirty="0" smtClean="0"/>
                        <a:t> Ord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Village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INTITULE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 de Projet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Source de financement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Montant </a:t>
                      </a:r>
                      <a:r>
                        <a:rPr lang="fr-FR" sz="1200" dirty="0" err="1" smtClean="0"/>
                        <a:t>apres</a:t>
                      </a:r>
                      <a:endParaRPr lang="fr-FR" sz="1200" dirty="0" smtClean="0"/>
                    </a:p>
                    <a:p>
                      <a:r>
                        <a:rPr lang="fr-FR" sz="1200" dirty="0" smtClean="0"/>
                        <a:t>réévaluation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37973426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663575" y="2224088"/>
            <a:ext cx="10902950" cy="52387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solidFill>
                  <a:srgbClr val="FF0000"/>
                </a:solidFill>
                <a:latin typeface="+mn-lt"/>
              </a:rPr>
              <a:t> Programme de développement de la commune de </a:t>
            </a:r>
            <a:r>
              <a:rPr lang="fr-FR" sz="2800" b="1" dirty="0" err="1">
                <a:solidFill>
                  <a:srgbClr val="FF0000"/>
                </a:solidFill>
                <a:latin typeface="+mn-lt"/>
              </a:rPr>
              <a:t>Haizer</a:t>
            </a:r>
            <a:r>
              <a:rPr lang="fr-FR" sz="2800" b="1" dirty="0">
                <a:solidFill>
                  <a:srgbClr val="FF0000"/>
                </a:solidFill>
                <a:latin typeface="+mn-lt"/>
              </a:rPr>
              <a:t> 2012 - 2017</a:t>
            </a:r>
            <a:endParaRPr lang="fr-FR" sz="2800" b="1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342900" y="3517900"/>
          <a:ext cx="11544301" cy="30814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5117">
                  <a:extLst>
                    <a:ext uri="{9D8B030D-6E8A-4147-A177-3AD203B41FA5}">
                      <a16:colId xmlns:a16="http://schemas.microsoft.com/office/drawing/2014/main" xmlns="" val="2534236844"/>
                    </a:ext>
                  </a:extLst>
                </a:gridCol>
                <a:gridCol w="3711605">
                  <a:extLst>
                    <a:ext uri="{9D8B030D-6E8A-4147-A177-3AD203B41FA5}">
                      <a16:colId xmlns:a16="http://schemas.microsoft.com/office/drawing/2014/main" xmlns="" val="218447214"/>
                    </a:ext>
                  </a:extLst>
                </a:gridCol>
                <a:gridCol w="64544">
                  <a:extLst>
                    <a:ext uri="{9D8B030D-6E8A-4147-A177-3AD203B41FA5}">
                      <a16:colId xmlns:a16="http://schemas.microsoft.com/office/drawing/2014/main" xmlns="" val="698120144"/>
                    </a:ext>
                  </a:extLst>
                </a:gridCol>
                <a:gridCol w="3844982">
                  <a:extLst>
                    <a:ext uri="{9D8B030D-6E8A-4147-A177-3AD203B41FA5}">
                      <a16:colId xmlns:a16="http://schemas.microsoft.com/office/drawing/2014/main" xmlns="" val="4228339339"/>
                    </a:ext>
                  </a:extLst>
                </a:gridCol>
                <a:gridCol w="1085426">
                  <a:extLst>
                    <a:ext uri="{9D8B030D-6E8A-4147-A177-3AD203B41FA5}">
                      <a16:colId xmlns:a16="http://schemas.microsoft.com/office/drawing/2014/main" xmlns="" val="3080112490"/>
                    </a:ext>
                  </a:extLst>
                </a:gridCol>
                <a:gridCol w="1090025">
                  <a:extLst>
                    <a:ext uri="{9D8B030D-6E8A-4147-A177-3AD203B41FA5}">
                      <a16:colId xmlns:a16="http://schemas.microsoft.com/office/drawing/2014/main" xmlns="" val="2964859161"/>
                    </a:ext>
                  </a:extLst>
                </a:gridCol>
                <a:gridCol w="1232602">
                  <a:extLst>
                    <a:ext uri="{9D8B030D-6E8A-4147-A177-3AD203B41FA5}">
                      <a16:colId xmlns:a16="http://schemas.microsoft.com/office/drawing/2014/main" xmlns="" val="1403459550"/>
                    </a:ext>
                  </a:extLst>
                </a:gridCol>
              </a:tblGrid>
              <a:tr h="428314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HAIZER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Entretien réseau éclairage public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52-2016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1 000 000,00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484565882"/>
                  </a:ext>
                </a:extLst>
              </a:tr>
              <a:tr h="652758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PARC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Acquisition équipement d'entretien du Parc roulant Communal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53-2016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1 700 000,00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556165555"/>
                  </a:ext>
                </a:extLst>
              </a:tr>
              <a:tr h="428314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PARC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Acquisition de poste à souder et groupe électrogène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54-2016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550 000,00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705332718"/>
                  </a:ext>
                </a:extLst>
              </a:tr>
              <a:tr h="652758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travers la Commune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Suivi et contrôle technique des travaux de route à travers la Commune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55-2016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435 825,00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87813865"/>
                  </a:ext>
                </a:extLst>
              </a:tr>
              <a:tr h="448888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HAIZER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Réalisation et Installation d'une potence de Bienvenue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56-2016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700 000,00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156199464"/>
                  </a:ext>
                </a:extLst>
              </a:tr>
              <a:tr h="470397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HAIZER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Acquisition caissons pour ordures ménagères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57-2016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 dirty="0">
                          <a:effectLst/>
                        </a:rPr>
                        <a:t>1 000 000,00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24497841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0175"/>
            <a:ext cx="12192000" cy="1998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5123" name="ZoneTexte 2"/>
          <p:cNvSpPr txBox="1">
            <a:spLocks noChangeArrowheads="1"/>
          </p:cNvSpPr>
          <p:nvPr/>
        </p:nvSpPr>
        <p:spPr bwMode="auto">
          <a:xfrm>
            <a:off x="2262188" y="182563"/>
            <a:ext cx="7667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/>
              <a:t>République Algérienne Démocratique et Populaire</a:t>
            </a:r>
          </a:p>
        </p:txBody>
      </p:sp>
      <p:sp>
        <p:nvSpPr>
          <p:cNvPr id="5124" name="ZoneTexte 3"/>
          <p:cNvSpPr txBox="1">
            <a:spLocks noChangeArrowheads="1"/>
          </p:cNvSpPr>
          <p:nvPr/>
        </p:nvSpPr>
        <p:spPr bwMode="auto">
          <a:xfrm>
            <a:off x="431800" y="749300"/>
            <a:ext cx="27590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/>
              <a:t>Wilaya de Bouira</a:t>
            </a:r>
          </a:p>
          <a:p>
            <a:pPr eaLnBrk="1" hangingPunct="1"/>
            <a:r>
              <a:rPr lang="fr-FR" sz="2400" b="1"/>
              <a:t>Daira de Haizer</a:t>
            </a:r>
          </a:p>
          <a:p>
            <a:pPr eaLnBrk="1" hangingPunct="1"/>
            <a:r>
              <a:rPr lang="fr-FR" sz="2400" b="1"/>
              <a:t>Commune de Haizer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2862263" y="2286000"/>
            <a:ext cx="73437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>
                <a:solidFill>
                  <a:srgbClr val="C00000"/>
                </a:solidFill>
              </a:rPr>
              <a:t>ETAT DES PROJETS  BUDGET COMMUNAL  - ANNEE  2016</a:t>
            </a:r>
          </a:p>
        </p:txBody>
      </p:sp>
      <p:graphicFrame>
        <p:nvGraphicFramePr>
          <p:cNvPr id="9" name="Tableau 8"/>
          <p:cNvGraphicFramePr>
            <a:graphicFrameLocks noGrp="1"/>
          </p:cNvGraphicFramePr>
          <p:nvPr/>
        </p:nvGraphicFramePr>
        <p:xfrm>
          <a:off x="247650" y="2890838"/>
          <a:ext cx="1170432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509">
                  <a:extLst>
                    <a:ext uri="{9D8B030D-6E8A-4147-A177-3AD203B41FA5}">
                      <a16:colId xmlns:a16="http://schemas.microsoft.com/office/drawing/2014/main" xmlns="" val="1993623990"/>
                    </a:ext>
                  </a:extLst>
                </a:gridCol>
                <a:gridCol w="653143">
                  <a:extLst>
                    <a:ext uri="{9D8B030D-6E8A-4147-A177-3AD203B41FA5}">
                      <a16:colId xmlns:a16="http://schemas.microsoft.com/office/drawing/2014/main" xmlns="" val="2550682662"/>
                    </a:ext>
                  </a:extLst>
                </a:gridCol>
                <a:gridCol w="627017">
                  <a:extLst>
                    <a:ext uri="{9D8B030D-6E8A-4147-A177-3AD203B41FA5}">
                      <a16:colId xmlns:a16="http://schemas.microsoft.com/office/drawing/2014/main" xmlns="" val="4276229444"/>
                    </a:ext>
                  </a:extLst>
                </a:gridCol>
                <a:gridCol w="2756263">
                  <a:extLst>
                    <a:ext uri="{9D8B030D-6E8A-4147-A177-3AD203B41FA5}">
                      <a16:colId xmlns:a16="http://schemas.microsoft.com/office/drawing/2014/main" xmlns="" val="1991737518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xmlns="" val="573162510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xmlns="" val="3364359650"/>
                    </a:ext>
                  </a:extLst>
                </a:gridCol>
                <a:gridCol w="1018903">
                  <a:extLst>
                    <a:ext uri="{9D8B030D-6E8A-4147-A177-3AD203B41FA5}">
                      <a16:colId xmlns:a16="http://schemas.microsoft.com/office/drawing/2014/main" xmlns="" val="964012990"/>
                    </a:ext>
                  </a:extLst>
                </a:gridCol>
                <a:gridCol w="1031965">
                  <a:extLst>
                    <a:ext uri="{9D8B030D-6E8A-4147-A177-3AD203B41FA5}">
                      <a16:colId xmlns:a16="http://schemas.microsoft.com/office/drawing/2014/main" xmlns="" val="3606447062"/>
                    </a:ext>
                  </a:extLst>
                </a:gridCol>
                <a:gridCol w="1045029">
                  <a:extLst>
                    <a:ext uri="{9D8B030D-6E8A-4147-A177-3AD203B41FA5}">
                      <a16:colId xmlns:a16="http://schemas.microsoft.com/office/drawing/2014/main" xmlns="" val="3512123605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xmlns="" val="2668877139"/>
                    </a:ext>
                  </a:extLst>
                </a:gridCol>
                <a:gridCol w="627017">
                  <a:extLst>
                    <a:ext uri="{9D8B030D-6E8A-4147-A177-3AD203B41FA5}">
                      <a16:colId xmlns:a16="http://schemas.microsoft.com/office/drawing/2014/main" xmlns="" val="1000414231"/>
                    </a:ext>
                  </a:extLst>
                </a:gridCol>
                <a:gridCol w="888274">
                  <a:extLst>
                    <a:ext uri="{9D8B030D-6E8A-4147-A177-3AD203B41FA5}">
                      <a16:colId xmlns:a16="http://schemas.microsoft.com/office/drawing/2014/main" xmlns="" val="34442688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Article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</a:t>
                      </a:r>
                      <a:r>
                        <a:rPr lang="fr-FR" sz="1200" baseline="0" dirty="0" smtClean="0"/>
                        <a:t> de projet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INTITULE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MONTANT</a:t>
                      </a:r>
                    </a:p>
                    <a:p>
                      <a:pPr algn="ctr"/>
                      <a:r>
                        <a:rPr lang="fr-FR" sz="1200" dirty="0" smtClean="0"/>
                        <a:t>AP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Montant consommé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Dépense </a:t>
                      </a:r>
                    </a:p>
                    <a:p>
                      <a:pPr algn="ctr"/>
                      <a:r>
                        <a:rPr lang="fr-FR" sz="1200" dirty="0" smtClean="0"/>
                        <a:t>Décembre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Année 2016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Reliquat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Taux</a:t>
                      </a:r>
                    </a:p>
                    <a:p>
                      <a:r>
                        <a:rPr lang="fr-FR" sz="1200" dirty="0" err="1" smtClean="0"/>
                        <a:t>phys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Taux</a:t>
                      </a:r>
                    </a:p>
                    <a:p>
                      <a:r>
                        <a:rPr lang="fr-FR" sz="1200" dirty="0" err="1" smtClean="0"/>
                        <a:t>Financ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err="1" smtClean="0"/>
                        <a:t>Obs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37982242"/>
                  </a:ext>
                </a:extLst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247650" y="3509963"/>
          <a:ext cx="11800371" cy="28240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803">
                  <a:extLst>
                    <a:ext uri="{9D8B030D-6E8A-4147-A177-3AD203B41FA5}">
                      <a16:colId xmlns:a16="http://schemas.microsoft.com/office/drawing/2014/main" xmlns="" val="3125372125"/>
                    </a:ext>
                  </a:extLst>
                </a:gridCol>
                <a:gridCol w="403991">
                  <a:extLst>
                    <a:ext uri="{9D8B030D-6E8A-4147-A177-3AD203B41FA5}">
                      <a16:colId xmlns:a16="http://schemas.microsoft.com/office/drawing/2014/main" xmlns="" val="3895981491"/>
                    </a:ext>
                  </a:extLst>
                </a:gridCol>
                <a:gridCol w="292412">
                  <a:extLst>
                    <a:ext uri="{9D8B030D-6E8A-4147-A177-3AD203B41FA5}">
                      <a16:colId xmlns:a16="http://schemas.microsoft.com/office/drawing/2014/main" xmlns="" val="2812980537"/>
                    </a:ext>
                  </a:extLst>
                </a:gridCol>
                <a:gridCol w="538654">
                  <a:extLst>
                    <a:ext uri="{9D8B030D-6E8A-4147-A177-3AD203B41FA5}">
                      <a16:colId xmlns:a16="http://schemas.microsoft.com/office/drawing/2014/main" xmlns="" val="1617790681"/>
                    </a:ext>
                  </a:extLst>
                </a:gridCol>
                <a:gridCol w="2862561">
                  <a:extLst>
                    <a:ext uri="{9D8B030D-6E8A-4147-A177-3AD203B41FA5}">
                      <a16:colId xmlns:a16="http://schemas.microsoft.com/office/drawing/2014/main" xmlns="" val="3116447585"/>
                    </a:ext>
                  </a:extLst>
                </a:gridCol>
                <a:gridCol w="1096546">
                  <a:extLst>
                    <a:ext uri="{9D8B030D-6E8A-4147-A177-3AD203B41FA5}">
                      <a16:colId xmlns:a16="http://schemas.microsoft.com/office/drawing/2014/main" xmlns="" val="77811410"/>
                    </a:ext>
                  </a:extLst>
                </a:gridCol>
                <a:gridCol w="1077308">
                  <a:extLst>
                    <a:ext uri="{9D8B030D-6E8A-4147-A177-3AD203B41FA5}">
                      <a16:colId xmlns:a16="http://schemas.microsoft.com/office/drawing/2014/main" xmlns="" val="3657232994"/>
                    </a:ext>
                  </a:extLst>
                </a:gridCol>
                <a:gridCol w="1061918">
                  <a:extLst>
                    <a:ext uri="{9D8B030D-6E8A-4147-A177-3AD203B41FA5}">
                      <a16:colId xmlns:a16="http://schemas.microsoft.com/office/drawing/2014/main" xmlns="" val="3026158956"/>
                    </a:ext>
                  </a:extLst>
                </a:gridCol>
                <a:gridCol w="1061918">
                  <a:extLst>
                    <a:ext uri="{9D8B030D-6E8A-4147-A177-3AD203B41FA5}">
                      <a16:colId xmlns:a16="http://schemas.microsoft.com/office/drawing/2014/main" xmlns="" val="1975703389"/>
                    </a:ext>
                  </a:extLst>
                </a:gridCol>
                <a:gridCol w="1061918">
                  <a:extLst>
                    <a:ext uri="{9D8B030D-6E8A-4147-A177-3AD203B41FA5}">
                      <a16:colId xmlns:a16="http://schemas.microsoft.com/office/drawing/2014/main" xmlns="" val="4164146275"/>
                    </a:ext>
                  </a:extLst>
                </a:gridCol>
                <a:gridCol w="496331">
                  <a:extLst>
                    <a:ext uri="{9D8B030D-6E8A-4147-A177-3AD203B41FA5}">
                      <a16:colId xmlns:a16="http://schemas.microsoft.com/office/drawing/2014/main" xmlns="" val="843974519"/>
                    </a:ext>
                  </a:extLst>
                </a:gridCol>
                <a:gridCol w="615604">
                  <a:extLst>
                    <a:ext uri="{9D8B030D-6E8A-4147-A177-3AD203B41FA5}">
                      <a16:colId xmlns:a16="http://schemas.microsoft.com/office/drawing/2014/main" xmlns="" val="380653248"/>
                    </a:ext>
                  </a:extLst>
                </a:gridCol>
                <a:gridCol w="923407">
                  <a:extLst>
                    <a:ext uri="{9D8B030D-6E8A-4147-A177-3AD203B41FA5}">
                      <a16:colId xmlns:a16="http://schemas.microsoft.com/office/drawing/2014/main" xmlns="" val="3718772611"/>
                    </a:ext>
                  </a:extLst>
                </a:gridCol>
              </a:tblGrid>
              <a:tr h="6225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8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 dirty="0">
                          <a:effectLst/>
                        </a:rPr>
                        <a:t>9523</a:t>
                      </a:r>
                      <a:endParaRPr lang="fr-FR" sz="1200" b="1" i="0" u="none" strike="noStrike" dirty="0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 dirty="0">
                          <a:effectLst/>
                        </a:rPr>
                        <a:t>280</a:t>
                      </a:r>
                      <a:endParaRPr lang="fr-FR" sz="1200" b="1" i="0" u="none" strike="noStrike" dirty="0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37.2014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Raccordement en Gaz de ville Ecole primaire SID ALI AHMED -SLIM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1 778 733,80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             -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1 446 588,00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332 145,80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81,33      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Clôturé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939102076"/>
                  </a:ext>
                </a:extLst>
              </a:tr>
              <a:tr h="6225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9511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280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40.2014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Revêtement route reliant chemin Communale  T.N'Seksou -Tajmaith sur 430 ML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1 360 000,00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             -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1 360 000,00  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0,00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à l'arrêt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879883224"/>
                  </a:ext>
                </a:extLst>
              </a:tr>
              <a:tr h="6225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10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9511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280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43.2014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</a:rPr>
                        <a:t>Revêtement route reliant chemin Communale  </a:t>
                      </a:r>
                      <a:r>
                        <a:rPr lang="fr-FR" sz="1200" u="none" strike="noStrike" dirty="0" err="1">
                          <a:effectLst/>
                        </a:rPr>
                        <a:t>Laach</a:t>
                      </a:r>
                      <a:r>
                        <a:rPr lang="fr-FR" sz="1200" u="none" strike="noStrike" dirty="0">
                          <a:effectLst/>
                        </a:rPr>
                        <a:t> </a:t>
                      </a:r>
                      <a:r>
                        <a:rPr lang="fr-FR" sz="1200" u="none" strike="noStrike" dirty="0" err="1">
                          <a:effectLst/>
                        </a:rPr>
                        <a:t>Oufalkou</a:t>
                      </a:r>
                      <a:r>
                        <a:rPr lang="fr-FR" sz="1200" u="none" strike="noStrike" dirty="0">
                          <a:effectLst/>
                        </a:rPr>
                        <a:t> -Hameau AMBER</a:t>
                      </a:r>
                      <a:endParaRPr lang="fr-FR" sz="12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1 900 000,00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1 453 140,00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446 860,00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     76      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Clôturé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778181192"/>
                  </a:ext>
                </a:extLst>
              </a:tr>
              <a:tr h="40089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11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9511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280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45.2014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Aménagement d'une piste  Famille TERDJEMANE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3 500 000,00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2 549 079,00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950 921,00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     73      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Clôturé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722018020"/>
                  </a:ext>
                </a:extLst>
              </a:tr>
              <a:tr h="55568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12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9511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241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46.2014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Acquisition d'Abri-Bus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720 000,00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             -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720 000,00  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0,00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</a:rPr>
                        <a:t>  Réceptionné</a:t>
                      </a:r>
                      <a:endParaRPr lang="fr-FR" sz="12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05242284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0175"/>
            <a:ext cx="12192000" cy="1998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51203" name="ZoneTexte 2"/>
          <p:cNvSpPr txBox="1">
            <a:spLocks noChangeArrowheads="1"/>
          </p:cNvSpPr>
          <p:nvPr/>
        </p:nvSpPr>
        <p:spPr bwMode="auto">
          <a:xfrm>
            <a:off x="2262188" y="182563"/>
            <a:ext cx="7667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/>
              <a:t>République Algérienne Démocratique et Populaire</a:t>
            </a:r>
          </a:p>
        </p:txBody>
      </p:sp>
      <p:sp>
        <p:nvSpPr>
          <p:cNvPr id="51204" name="ZoneTexte 3"/>
          <p:cNvSpPr txBox="1">
            <a:spLocks noChangeArrowheads="1"/>
          </p:cNvSpPr>
          <p:nvPr/>
        </p:nvSpPr>
        <p:spPr bwMode="auto">
          <a:xfrm>
            <a:off x="431800" y="749300"/>
            <a:ext cx="27590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/>
              <a:t>Wilaya de Bouira</a:t>
            </a:r>
          </a:p>
          <a:p>
            <a:pPr eaLnBrk="1" hangingPunct="1"/>
            <a:r>
              <a:rPr lang="fr-FR" sz="2400" b="1"/>
              <a:t>Daira de Haizer</a:t>
            </a:r>
          </a:p>
          <a:p>
            <a:pPr eaLnBrk="1" hangingPunct="1"/>
            <a:r>
              <a:rPr lang="fr-FR" sz="2400" b="1"/>
              <a:t>Commune de Haizer</a:t>
            </a:r>
          </a:p>
        </p:txBody>
      </p:sp>
      <p:sp>
        <p:nvSpPr>
          <p:cNvPr id="51205" name="Rectangle 1"/>
          <p:cNvSpPr>
            <a:spLocks noChangeArrowheads="1"/>
          </p:cNvSpPr>
          <p:nvPr/>
        </p:nvSpPr>
        <p:spPr bwMode="auto">
          <a:xfrm>
            <a:off x="2781300" y="311785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fr-FR"/>
          </a:p>
        </p:txBody>
      </p:sp>
      <p:graphicFrame>
        <p:nvGraphicFramePr>
          <p:cNvPr id="10" name="Tableau 9"/>
          <p:cNvGraphicFramePr>
            <a:graphicFrameLocks noGrp="1"/>
          </p:cNvGraphicFramePr>
          <p:nvPr/>
        </p:nvGraphicFramePr>
        <p:xfrm>
          <a:off x="342900" y="2925763"/>
          <a:ext cx="11544301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2848">
                  <a:extLst>
                    <a:ext uri="{9D8B030D-6E8A-4147-A177-3AD203B41FA5}">
                      <a16:colId xmlns:a16="http://schemas.microsoft.com/office/drawing/2014/main" xmlns="" val="3538748710"/>
                    </a:ext>
                  </a:extLst>
                </a:gridCol>
                <a:gridCol w="3742291">
                  <a:extLst>
                    <a:ext uri="{9D8B030D-6E8A-4147-A177-3AD203B41FA5}">
                      <a16:colId xmlns:a16="http://schemas.microsoft.com/office/drawing/2014/main" xmlns="" val="2329026384"/>
                    </a:ext>
                  </a:extLst>
                </a:gridCol>
                <a:gridCol w="3875945">
                  <a:extLst>
                    <a:ext uri="{9D8B030D-6E8A-4147-A177-3AD203B41FA5}">
                      <a16:colId xmlns:a16="http://schemas.microsoft.com/office/drawing/2014/main" xmlns="" val="1398814440"/>
                    </a:ext>
                  </a:extLst>
                </a:gridCol>
                <a:gridCol w="1069226">
                  <a:extLst>
                    <a:ext uri="{9D8B030D-6E8A-4147-A177-3AD203B41FA5}">
                      <a16:colId xmlns:a16="http://schemas.microsoft.com/office/drawing/2014/main" xmlns="" val="3076606469"/>
                    </a:ext>
                  </a:extLst>
                </a:gridCol>
                <a:gridCol w="1102639">
                  <a:extLst>
                    <a:ext uri="{9D8B030D-6E8A-4147-A177-3AD203B41FA5}">
                      <a16:colId xmlns:a16="http://schemas.microsoft.com/office/drawing/2014/main" xmlns="" val="147847948"/>
                    </a:ext>
                  </a:extLst>
                </a:gridCol>
                <a:gridCol w="1261352">
                  <a:extLst>
                    <a:ext uri="{9D8B030D-6E8A-4147-A177-3AD203B41FA5}">
                      <a16:colId xmlns:a16="http://schemas.microsoft.com/office/drawing/2014/main" xmlns="" val="2875679791"/>
                    </a:ext>
                  </a:extLst>
                </a:gridCol>
              </a:tblGrid>
              <a:tr h="386877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</a:t>
                      </a:r>
                      <a:r>
                        <a:rPr lang="fr-FR" sz="1200" baseline="0" dirty="0" smtClean="0"/>
                        <a:t> Ord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Village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INTITULE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 de Projet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Source de financement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Montant </a:t>
                      </a:r>
                      <a:r>
                        <a:rPr lang="fr-FR" sz="1200" dirty="0" err="1" smtClean="0"/>
                        <a:t>apres</a:t>
                      </a:r>
                      <a:endParaRPr lang="fr-FR" sz="1200" dirty="0" smtClean="0"/>
                    </a:p>
                    <a:p>
                      <a:r>
                        <a:rPr lang="fr-FR" sz="1200" dirty="0" smtClean="0"/>
                        <a:t>réévaluation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37973426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663575" y="2224088"/>
            <a:ext cx="10902950" cy="52387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solidFill>
                  <a:srgbClr val="FF0000"/>
                </a:solidFill>
                <a:latin typeface="+mn-lt"/>
              </a:rPr>
              <a:t> Programme de développement de la commune de </a:t>
            </a:r>
            <a:r>
              <a:rPr lang="fr-FR" sz="2800" b="1" dirty="0" err="1">
                <a:solidFill>
                  <a:srgbClr val="FF0000"/>
                </a:solidFill>
                <a:latin typeface="+mn-lt"/>
              </a:rPr>
              <a:t>Haizer</a:t>
            </a:r>
            <a:r>
              <a:rPr lang="fr-FR" sz="2800" b="1" dirty="0">
                <a:solidFill>
                  <a:srgbClr val="FF0000"/>
                </a:solidFill>
                <a:latin typeface="+mn-lt"/>
              </a:rPr>
              <a:t> 2012 - 2017</a:t>
            </a:r>
            <a:endParaRPr lang="fr-FR" sz="2800" b="1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342900" y="3487738"/>
          <a:ext cx="11544301" cy="30509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5117">
                  <a:extLst>
                    <a:ext uri="{9D8B030D-6E8A-4147-A177-3AD203B41FA5}">
                      <a16:colId xmlns:a16="http://schemas.microsoft.com/office/drawing/2014/main" xmlns="" val="3750284827"/>
                    </a:ext>
                  </a:extLst>
                </a:gridCol>
                <a:gridCol w="3711605">
                  <a:extLst>
                    <a:ext uri="{9D8B030D-6E8A-4147-A177-3AD203B41FA5}">
                      <a16:colId xmlns:a16="http://schemas.microsoft.com/office/drawing/2014/main" xmlns="" val="4025177441"/>
                    </a:ext>
                  </a:extLst>
                </a:gridCol>
                <a:gridCol w="64544">
                  <a:extLst>
                    <a:ext uri="{9D8B030D-6E8A-4147-A177-3AD203B41FA5}">
                      <a16:colId xmlns:a16="http://schemas.microsoft.com/office/drawing/2014/main" xmlns="" val="991986447"/>
                    </a:ext>
                  </a:extLst>
                </a:gridCol>
                <a:gridCol w="3844982">
                  <a:extLst>
                    <a:ext uri="{9D8B030D-6E8A-4147-A177-3AD203B41FA5}">
                      <a16:colId xmlns:a16="http://schemas.microsoft.com/office/drawing/2014/main" xmlns="" val="1227485342"/>
                    </a:ext>
                  </a:extLst>
                </a:gridCol>
                <a:gridCol w="1085426">
                  <a:extLst>
                    <a:ext uri="{9D8B030D-6E8A-4147-A177-3AD203B41FA5}">
                      <a16:colId xmlns:a16="http://schemas.microsoft.com/office/drawing/2014/main" xmlns="" val="881648452"/>
                    </a:ext>
                  </a:extLst>
                </a:gridCol>
                <a:gridCol w="1090025">
                  <a:extLst>
                    <a:ext uri="{9D8B030D-6E8A-4147-A177-3AD203B41FA5}">
                      <a16:colId xmlns:a16="http://schemas.microsoft.com/office/drawing/2014/main" xmlns="" val="3298138036"/>
                    </a:ext>
                  </a:extLst>
                </a:gridCol>
                <a:gridCol w="1232602">
                  <a:extLst>
                    <a:ext uri="{9D8B030D-6E8A-4147-A177-3AD203B41FA5}">
                      <a16:colId xmlns:a16="http://schemas.microsoft.com/office/drawing/2014/main" xmlns="" val="474370249"/>
                    </a:ext>
                  </a:extLst>
                </a:gridCol>
              </a:tblGrid>
              <a:tr h="466055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HAIZER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Acquisition de panneaux de signalisation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58-2016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500 000,00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671914125"/>
                  </a:ext>
                </a:extLst>
              </a:tr>
              <a:tr h="398576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APC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Acquisition de Climatiseurs pour Siège de la Commune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59-2016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B 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347 549,33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10815682"/>
                  </a:ext>
                </a:extLst>
              </a:tr>
              <a:tr h="485849"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1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Tikboucht et Tiksra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200" u="none" strike="noStrike">
                          <a:effectLst/>
                        </a:rPr>
                        <a:t>Réalisation éclairage public au village Tikboucht et Tiksra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B W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r-FR" sz="1200" u="none" strike="noStrike">
                          <a:effectLst/>
                        </a:rPr>
                        <a:t>     500 000,00       </a:t>
                      </a:r>
                      <a:endParaRPr lang="fr-FR" sz="1200" b="1" i="0" u="none" strike="noStrike">
                        <a:solidFill>
                          <a:srgbClr val="339966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439838297"/>
                  </a:ext>
                </a:extLst>
              </a:tr>
              <a:tr h="242924"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2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 Ighil Izougaghene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200" u="none" strike="noStrike">
                          <a:effectLst/>
                        </a:rPr>
                        <a:t>Réalisation d'une Route au village Ighil Izougaghene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20.2011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B W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2 500 000,00</a:t>
                      </a:r>
                      <a:endParaRPr lang="fr-FR" sz="1200" b="1" i="0" u="none" strike="noStrike">
                        <a:solidFill>
                          <a:srgbClr val="339966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126942658"/>
                  </a:ext>
                </a:extLst>
              </a:tr>
              <a:tr h="971697"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3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Izemourene, Laach Oufalkou, Tikboucht, Tighilt M'Telguith et compris déplacement poteau éléctrique au groupe  d'abitant  DABOUZ DJAMEL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200" u="none" strike="noStrike">
                          <a:effectLst/>
                        </a:rPr>
                        <a:t>Réalisation Eclairage des localités Izemourene, Laach Oufalkou, Tikboucht, Tighilt M'Telguith et compris déplacement poteau éléctrique au groupe  d'abitant  DABOUZ DJAMEL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13.2012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B W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1 000 000,00</a:t>
                      </a:r>
                      <a:endParaRPr lang="fr-FR" sz="1200" b="1" i="0" u="none" strike="noStrike">
                        <a:solidFill>
                          <a:srgbClr val="339966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556956746"/>
                  </a:ext>
                </a:extLst>
              </a:tr>
              <a:tr h="485849"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4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 Tanagouth et Izemourene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200" u="none" strike="noStrike">
                          <a:effectLst/>
                        </a:rPr>
                        <a:t>Aménagement Cimetière de Chouhadas à Tanagouth et Izemourene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14.2012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B W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 dirty="0">
                          <a:effectLst/>
                        </a:rPr>
                        <a:t>1 000 000,00</a:t>
                      </a:r>
                      <a:endParaRPr lang="fr-FR" sz="1200" b="1" i="0" u="none" strike="noStrike" dirty="0">
                        <a:solidFill>
                          <a:srgbClr val="339966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14665431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0175"/>
            <a:ext cx="12192000" cy="1998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52227" name="ZoneTexte 2"/>
          <p:cNvSpPr txBox="1">
            <a:spLocks noChangeArrowheads="1"/>
          </p:cNvSpPr>
          <p:nvPr/>
        </p:nvSpPr>
        <p:spPr bwMode="auto">
          <a:xfrm>
            <a:off x="2262188" y="182563"/>
            <a:ext cx="7667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/>
              <a:t>République Algérienne Démocratique et Populaire</a:t>
            </a:r>
          </a:p>
        </p:txBody>
      </p:sp>
      <p:sp>
        <p:nvSpPr>
          <p:cNvPr id="52228" name="ZoneTexte 3"/>
          <p:cNvSpPr txBox="1">
            <a:spLocks noChangeArrowheads="1"/>
          </p:cNvSpPr>
          <p:nvPr/>
        </p:nvSpPr>
        <p:spPr bwMode="auto">
          <a:xfrm>
            <a:off x="431800" y="749300"/>
            <a:ext cx="27590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/>
              <a:t>Wilaya de Bouira</a:t>
            </a:r>
          </a:p>
          <a:p>
            <a:pPr eaLnBrk="1" hangingPunct="1"/>
            <a:r>
              <a:rPr lang="fr-FR" sz="2400" b="1"/>
              <a:t>Daira de Haizer</a:t>
            </a:r>
          </a:p>
          <a:p>
            <a:pPr eaLnBrk="1" hangingPunct="1"/>
            <a:r>
              <a:rPr lang="fr-FR" sz="2400" b="1"/>
              <a:t>Commune de Haizer</a:t>
            </a:r>
          </a:p>
        </p:txBody>
      </p:sp>
      <p:sp>
        <p:nvSpPr>
          <p:cNvPr id="52229" name="Rectangle 1"/>
          <p:cNvSpPr>
            <a:spLocks noChangeArrowheads="1"/>
          </p:cNvSpPr>
          <p:nvPr/>
        </p:nvSpPr>
        <p:spPr bwMode="auto">
          <a:xfrm>
            <a:off x="2781300" y="311785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fr-FR"/>
          </a:p>
        </p:txBody>
      </p:sp>
      <p:graphicFrame>
        <p:nvGraphicFramePr>
          <p:cNvPr id="10" name="Tableau 9"/>
          <p:cNvGraphicFramePr>
            <a:graphicFrameLocks noGrp="1"/>
          </p:cNvGraphicFramePr>
          <p:nvPr/>
        </p:nvGraphicFramePr>
        <p:xfrm>
          <a:off x="342900" y="2925763"/>
          <a:ext cx="11544301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2848">
                  <a:extLst>
                    <a:ext uri="{9D8B030D-6E8A-4147-A177-3AD203B41FA5}">
                      <a16:colId xmlns:a16="http://schemas.microsoft.com/office/drawing/2014/main" xmlns="" val="3538748710"/>
                    </a:ext>
                  </a:extLst>
                </a:gridCol>
                <a:gridCol w="3742291">
                  <a:extLst>
                    <a:ext uri="{9D8B030D-6E8A-4147-A177-3AD203B41FA5}">
                      <a16:colId xmlns:a16="http://schemas.microsoft.com/office/drawing/2014/main" xmlns="" val="2329026384"/>
                    </a:ext>
                  </a:extLst>
                </a:gridCol>
                <a:gridCol w="3875945">
                  <a:extLst>
                    <a:ext uri="{9D8B030D-6E8A-4147-A177-3AD203B41FA5}">
                      <a16:colId xmlns:a16="http://schemas.microsoft.com/office/drawing/2014/main" xmlns="" val="1398814440"/>
                    </a:ext>
                  </a:extLst>
                </a:gridCol>
                <a:gridCol w="1069226">
                  <a:extLst>
                    <a:ext uri="{9D8B030D-6E8A-4147-A177-3AD203B41FA5}">
                      <a16:colId xmlns:a16="http://schemas.microsoft.com/office/drawing/2014/main" xmlns="" val="3076606469"/>
                    </a:ext>
                  </a:extLst>
                </a:gridCol>
                <a:gridCol w="1102639">
                  <a:extLst>
                    <a:ext uri="{9D8B030D-6E8A-4147-A177-3AD203B41FA5}">
                      <a16:colId xmlns:a16="http://schemas.microsoft.com/office/drawing/2014/main" xmlns="" val="147847948"/>
                    </a:ext>
                  </a:extLst>
                </a:gridCol>
                <a:gridCol w="1261352">
                  <a:extLst>
                    <a:ext uri="{9D8B030D-6E8A-4147-A177-3AD203B41FA5}">
                      <a16:colId xmlns:a16="http://schemas.microsoft.com/office/drawing/2014/main" xmlns="" val="2875679791"/>
                    </a:ext>
                  </a:extLst>
                </a:gridCol>
              </a:tblGrid>
              <a:tr h="386877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</a:t>
                      </a:r>
                      <a:r>
                        <a:rPr lang="fr-FR" sz="1200" baseline="0" dirty="0" smtClean="0"/>
                        <a:t> Ord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Village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INTITULE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 de Projet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Source de financement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Montant </a:t>
                      </a:r>
                      <a:r>
                        <a:rPr lang="fr-FR" sz="1200" dirty="0" err="1" smtClean="0"/>
                        <a:t>apres</a:t>
                      </a:r>
                      <a:endParaRPr lang="fr-FR" sz="1200" dirty="0" smtClean="0"/>
                    </a:p>
                    <a:p>
                      <a:r>
                        <a:rPr lang="fr-FR" sz="1200" dirty="0" smtClean="0"/>
                        <a:t>réévaluation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37973426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663575" y="2224088"/>
            <a:ext cx="10902950" cy="52387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solidFill>
                  <a:srgbClr val="FF0000"/>
                </a:solidFill>
                <a:latin typeface="+mn-lt"/>
              </a:rPr>
              <a:t> Programme de développement de la commune de </a:t>
            </a:r>
            <a:r>
              <a:rPr lang="fr-FR" sz="2800" b="1" dirty="0" err="1">
                <a:solidFill>
                  <a:srgbClr val="FF0000"/>
                </a:solidFill>
                <a:latin typeface="+mn-lt"/>
              </a:rPr>
              <a:t>Haizer</a:t>
            </a:r>
            <a:r>
              <a:rPr lang="fr-FR" sz="2800" b="1" dirty="0">
                <a:solidFill>
                  <a:srgbClr val="FF0000"/>
                </a:solidFill>
                <a:latin typeface="+mn-lt"/>
              </a:rPr>
              <a:t> 2012 - 2017</a:t>
            </a:r>
            <a:endParaRPr lang="fr-FR" sz="2800" b="1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342900" y="3495675"/>
          <a:ext cx="11544301" cy="31185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5117">
                  <a:extLst>
                    <a:ext uri="{9D8B030D-6E8A-4147-A177-3AD203B41FA5}">
                      <a16:colId xmlns:a16="http://schemas.microsoft.com/office/drawing/2014/main" xmlns="" val="3878869855"/>
                    </a:ext>
                  </a:extLst>
                </a:gridCol>
                <a:gridCol w="3711605">
                  <a:extLst>
                    <a:ext uri="{9D8B030D-6E8A-4147-A177-3AD203B41FA5}">
                      <a16:colId xmlns:a16="http://schemas.microsoft.com/office/drawing/2014/main" xmlns="" val="2655863526"/>
                    </a:ext>
                  </a:extLst>
                </a:gridCol>
                <a:gridCol w="64544">
                  <a:extLst>
                    <a:ext uri="{9D8B030D-6E8A-4147-A177-3AD203B41FA5}">
                      <a16:colId xmlns:a16="http://schemas.microsoft.com/office/drawing/2014/main" xmlns="" val="1783336084"/>
                    </a:ext>
                  </a:extLst>
                </a:gridCol>
                <a:gridCol w="3844982">
                  <a:extLst>
                    <a:ext uri="{9D8B030D-6E8A-4147-A177-3AD203B41FA5}">
                      <a16:colId xmlns:a16="http://schemas.microsoft.com/office/drawing/2014/main" xmlns="" val="1559307797"/>
                    </a:ext>
                  </a:extLst>
                </a:gridCol>
                <a:gridCol w="1085426">
                  <a:extLst>
                    <a:ext uri="{9D8B030D-6E8A-4147-A177-3AD203B41FA5}">
                      <a16:colId xmlns:a16="http://schemas.microsoft.com/office/drawing/2014/main" xmlns="" val="2747955434"/>
                    </a:ext>
                  </a:extLst>
                </a:gridCol>
                <a:gridCol w="1090025">
                  <a:extLst>
                    <a:ext uri="{9D8B030D-6E8A-4147-A177-3AD203B41FA5}">
                      <a16:colId xmlns:a16="http://schemas.microsoft.com/office/drawing/2014/main" xmlns="" val="4144949632"/>
                    </a:ext>
                  </a:extLst>
                </a:gridCol>
                <a:gridCol w="1232602">
                  <a:extLst>
                    <a:ext uri="{9D8B030D-6E8A-4147-A177-3AD203B41FA5}">
                      <a16:colId xmlns:a16="http://schemas.microsoft.com/office/drawing/2014/main" xmlns="" val="101472142"/>
                    </a:ext>
                  </a:extLst>
                </a:gridCol>
              </a:tblGrid>
              <a:tr h="610156"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5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 (Amzal Ali  et Touat Hamouche)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200" u="none" strike="noStrike">
                          <a:effectLst/>
                        </a:rPr>
                        <a:t>Réalisation des Baches à eaux au niveau des écoles  primaire (Amzal Ali  et Touat Hamouche)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15.2012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B W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r-FR" sz="1200" u="none" strike="noStrike">
                          <a:effectLst/>
                        </a:rPr>
                        <a:t>   1 800 000,00       </a:t>
                      </a:r>
                      <a:endParaRPr lang="fr-FR" sz="1200" b="1" i="0" u="none" strike="noStrike">
                        <a:solidFill>
                          <a:srgbClr val="339966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412299973"/>
                  </a:ext>
                </a:extLst>
              </a:tr>
              <a:tr h="610156"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6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AGUACHE  AMAR- Tikboucht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Réfection et Aménagement Ecole primaire AGUACHE  AMAR- Tikboucht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22/2013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B W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777 348,00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148327589"/>
                  </a:ext>
                </a:extLst>
              </a:tr>
              <a:tr h="338976"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7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PARC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Acquisition d'un camion empliroll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63.2014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B W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7 800 000,00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523909590"/>
                  </a:ext>
                </a:extLst>
              </a:tr>
              <a:tr h="338976"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8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 TANAGOUT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Réfection du chemin de TANAGOUT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42-2015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B W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2 000 000,00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51965021"/>
                  </a:ext>
                </a:extLst>
              </a:tr>
              <a:tr h="610156"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9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Haizer centre, Izemourene et Tanagouth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Aménagement cimetière chouhadas Haizer centre, Izemourene et Tanagouth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48-2015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B W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201 986,73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228309831"/>
                  </a:ext>
                </a:extLst>
              </a:tr>
              <a:tr h="610156"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10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TIKBOUCHT localité MOUSSLI sur 320 ML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Réalisation piste reliant C.C TIKBOUCHT localité MOUSSLI sur 320 ML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43.2016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B W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 dirty="0">
                          <a:effectLst/>
                        </a:rPr>
                        <a:t>   1 830 000,00       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82218539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0175"/>
            <a:ext cx="12192000" cy="1998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53251" name="ZoneTexte 2"/>
          <p:cNvSpPr txBox="1">
            <a:spLocks noChangeArrowheads="1"/>
          </p:cNvSpPr>
          <p:nvPr/>
        </p:nvSpPr>
        <p:spPr bwMode="auto">
          <a:xfrm>
            <a:off x="2262188" y="182563"/>
            <a:ext cx="7667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/>
              <a:t>République Algérienne Démocratique et Populaire</a:t>
            </a:r>
          </a:p>
        </p:txBody>
      </p:sp>
      <p:sp>
        <p:nvSpPr>
          <p:cNvPr id="53252" name="ZoneTexte 3"/>
          <p:cNvSpPr txBox="1">
            <a:spLocks noChangeArrowheads="1"/>
          </p:cNvSpPr>
          <p:nvPr/>
        </p:nvSpPr>
        <p:spPr bwMode="auto">
          <a:xfrm>
            <a:off x="431800" y="749300"/>
            <a:ext cx="27590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/>
              <a:t>Wilaya de Bouira</a:t>
            </a:r>
          </a:p>
          <a:p>
            <a:pPr eaLnBrk="1" hangingPunct="1"/>
            <a:r>
              <a:rPr lang="fr-FR" sz="2400" b="1"/>
              <a:t>Daira de Haizer</a:t>
            </a:r>
          </a:p>
          <a:p>
            <a:pPr eaLnBrk="1" hangingPunct="1"/>
            <a:r>
              <a:rPr lang="fr-FR" sz="2400" b="1"/>
              <a:t>Commune de Haizer</a:t>
            </a:r>
          </a:p>
        </p:txBody>
      </p:sp>
      <p:sp>
        <p:nvSpPr>
          <p:cNvPr id="53253" name="Rectangle 1"/>
          <p:cNvSpPr>
            <a:spLocks noChangeArrowheads="1"/>
          </p:cNvSpPr>
          <p:nvPr/>
        </p:nvSpPr>
        <p:spPr bwMode="auto">
          <a:xfrm>
            <a:off x="2781300" y="311785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fr-FR"/>
          </a:p>
        </p:txBody>
      </p:sp>
      <p:graphicFrame>
        <p:nvGraphicFramePr>
          <p:cNvPr id="10" name="Tableau 9"/>
          <p:cNvGraphicFramePr>
            <a:graphicFrameLocks noGrp="1"/>
          </p:cNvGraphicFramePr>
          <p:nvPr/>
        </p:nvGraphicFramePr>
        <p:xfrm>
          <a:off x="342900" y="2925763"/>
          <a:ext cx="11544301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2848">
                  <a:extLst>
                    <a:ext uri="{9D8B030D-6E8A-4147-A177-3AD203B41FA5}">
                      <a16:colId xmlns:a16="http://schemas.microsoft.com/office/drawing/2014/main" xmlns="" val="3538748710"/>
                    </a:ext>
                  </a:extLst>
                </a:gridCol>
                <a:gridCol w="3742291">
                  <a:extLst>
                    <a:ext uri="{9D8B030D-6E8A-4147-A177-3AD203B41FA5}">
                      <a16:colId xmlns:a16="http://schemas.microsoft.com/office/drawing/2014/main" xmlns="" val="2329026384"/>
                    </a:ext>
                  </a:extLst>
                </a:gridCol>
                <a:gridCol w="3875945">
                  <a:extLst>
                    <a:ext uri="{9D8B030D-6E8A-4147-A177-3AD203B41FA5}">
                      <a16:colId xmlns:a16="http://schemas.microsoft.com/office/drawing/2014/main" xmlns="" val="1398814440"/>
                    </a:ext>
                  </a:extLst>
                </a:gridCol>
                <a:gridCol w="1069226">
                  <a:extLst>
                    <a:ext uri="{9D8B030D-6E8A-4147-A177-3AD203B41FA5}">
                      <a16:colId xmlns:a16="http://schemas.microsoft.com/office/drawing/2014/main" xmlns="" val="3076606469"/>
                    </a:ext>
                  </a:extLst>
                </a:gridCol>
                <a:gridCol w="1102639">
                  <a:extLst>
                    <a:ext uri="{9D8B030D-6E8A-4147-A177-3AD203B41FA5}">
                      <a16:colId xmlns:a16="http://schemas.microsoft.com/office/drawing/2014/main" xmlns="" val="147847948"/>
                    </a:ext>
                  </a:extLst>
                </a:gridCol>
                <a:gridCol w="1261352">
                  <a:extLst>
                    <a:ext uri="{9D8B030D-6E8A-4147-A177-3AD203B41FA5}">
                      <a16:colId xmlns:a16="http://schemas.microsoft.com/office/drawing/2014/main" xmlns="" val="2875679791"/>
                    </a:ext>
                  </a:extLst>
                </a:gridCol>
              </a:tblGrid>
              <a:tr h="386877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</a:t>
                      </a:r>
                      <a:r>
                        <a:rPr lang="fr-FR" sz="1200" baseline="0" dirty="0" smtClean="0"/>
                        <a:t> Ord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Village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INTITULE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 de Projet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Source de financement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Montant </a:t>
                      </a:r>
                      <a:r>
                        <a:rPr lang="fr-FR" sz="1200" dirty="0" err="1" smtClean="0"/>
                        <a:t>apres</a:t>
                      </a:r>
                      <a:endParaRPr lang="fr-FR" sz="1200" dirty="0" smtClean="0"/>
                    </a:p>
                    <a:p>
                      <a:r>
                        <a:rPr lang="fr-FR" sz="1200" dirty="0" smtClean="0"/>
                        <a:t>réévaluation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37973426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663575" y="2224088"/>
            <a:ext cx="10902950" cy="52387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solidFill>
                  <a:srgbClr val="FF0000"/>
                </a:solidFill>
                <a:latin typeface="+mn-lt"/>
              </a:rPr>
              <a:t> Programme de développement de la commune de </a:t>
            </a:r>
            <a:r>
              <a:rPr lang="fr-FR" sz="2800" b="1" dirty="0" err="1">
                <a:solidFill>
                  <a:srgbClr val="FF0000"/>
                </a:solidFill>
                <a:latin typeface="+mn-lt"/>
              </a:rPr>
              <a:t>Haizer</a:t>
            </a:r>
            <a:r>
              <a:rPr lang="fr-FR" sz="2800" b="1" dirty="0">
                <a:solidFill>
                  <a:srgbClr val="FF0000"/>
                </a:solidFill>
                <a:latin typeface="+mn-lt"/>
              </a:rPr>
              <a:t> 2012 - 2017</a:t>
            </a:r>
            <a:endParaRPr lang="fr-FR" sz="2800" b="1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342900" y="3575050"/>
          <a:ext cx="11544301" cy="18046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5117">
                  <a:extLst>
                    <a:ext uri="{9D8B030D-6E8A-4147-A177-3AD203B41FA5}">
                      <a16:colId xmlns:a16="http://schemas.microsoft.com/office/drawing/2014/main" xmlns="" val="989476376"/>
                    </a:ext>
                  </a:extLst>
                </a:gridCol>
                <a:gridCol w="3711605">
                  <a:extLst>
                    <a:ext uri="{9D8B030D-6E8A-4147-A177-3AD203B41FA5}">
                      <a16:colId xmlns:a16="http://schemas.microsoft.com/office/drawing/2014/main" xmlns="" val="764231780"/>
                    </a:ext>
                  </a:extLst>
                </a:gridCol>
                <a:gridCol w="64544">
                  <a:extLst>
                    <a:ext uri="{9D8B030D-6E8A-4147-A177-3AD203B41FA5}">
                      <a16:colId xmlns:a16="http://schemas.microsoft.com/office/drawing/2014/main" xmlns="" val="428613852"/>
                    </a:ext>
                  </a:extLst>
                </a:gridCol>
                <a:gridCol w="3844982">
                  <a:extLst>
                    <a:ext uri="{9D8B030D-6E8A-4147-A177-3AD203B41FA5}">
                      <a16:colId xmlns:a16="http://schemas.microsoft.com/office/drawing/2014/main" xmlns="" val="3899790446"/>
                    </a:ext>
                  </a:extLst>
                </a:gridCol>
                <a:gridCol w="1085426">
                  <a:extLst>
                    <a:ext uri="{9D8B030D-6E8A-4147-A177-3AD203B41FA5}">
                      <a16:colId xmlns:a16="http://schemas.microsoft.com/office/drawing/2014/main" xmlns="" val="88758613"/>
                    </a:ext>
                  </a:extLst>
                </a:gridCol>
                <a:gridCol w="1090025">
                  <a:extLst>
                    <a:ext uri="{9D8B030D-6E8A-4147-A177-3AD203B41FA5}">
                      <a16:colId xmlns:a16="http://schemas.microsoft.com/office/drawing/2014/main" xmlns="" val="3284146657"/>
                    </a:ext>
                  </a:extLst>
                </a:gridCol>
                <a:gridCol w="1232602">
                  <a:extLst>
                    <a:ext uri="{9D8B030D-6E8A-4147-A177-3AD203B41FA5}">
                      <a16:colId xmlns:a16="http://schemas.microsoft.com/office/drawing/2014/main" xmlns="" val="3130758652"/>
                    </a:ext>
                  </a:extLst>
                </a:gridCol>
              </a:tblGrid>
              <a:tr h="706175"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11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 dirty="0">
                          <a:effectLst/>
                        </a:rPr>
                        <a:t>  EL-MAHSAR  localité HADDAD sur 120 ML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Réalisation piste reliant C.C  EL-MAHSAR  localité HADDAD sur 120 ML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44.2016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B W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705 262,00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381043674"/>
                  </a:ext>
                </a:extLst>
              </a:tr>
              <a:tr h="392320"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12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 à travers la Commune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Réalisation éclairage public à travers la Commune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45.2016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B W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351 996,41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37924713"/>
                  </a:ext>
                </a:extLst>
              </a:tr>
              <a:tr h="706175"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13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 l'école primaire SID ALI  AHMED à SLIM  lot: Fosse Septique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Réhabilitation de l'école primaire SID ALI  AHMED à SLIM  lot: Fosse Septique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46.2016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B W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 dirty="0">
                          <a:effectLst/>
                        </a:rPr>
                        <a:t>     325 800,00       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89969712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0175"/>
            <a:ext cx="12192000" cy="1998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54275" name="ZoneTexte 2"/>
          <p:cNvSpPr txBox="1">
            <a:spLocks noChangeArrowheads="1"/>
          </p:cNvSpPr>
          <p:nvPr/>
        </p:nvSpPr>
        <p:spPr bwMode="auto">
          <a:xfrm>
            <a:off x="2262188" y="182563"/>
            <a:ext cx="7667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/>
              <a:t>République Algérienne Démocratique et Populaire</a:t>
            </a:r>
          </a:p>
        </p:txBody>
      </p:sp>
      <p:sp>
        <p:nvSpPr>
          <p:cNvPr id="54276" name="ZoneTexte 3"/>
          <p:cNvSpPr txBox="1">
            <a:spLocks noChangeArrowheads="1"/>
          </p:cNvSpPr>
          <p:nvPr/>
        </p:nvSpPr>
        <p:spPr bwMode="auto">
          <a:xfrm>
            <a:off x="431800" y="749300"/>
            <a:ext cx="27590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/>
              <a:t>Wilaya de Bouira</a:t>
            </a:r>
          </a:p>
          <a:p>
            <a:pPr eaLnBrk="1" hangingPunct="1"/>
            <a:r>
              <a:rPr lang="fr-FR" sz="2400" b="1"/>
              <a:t>Daira de Haizer</a:t>
            </a:r>
          </a:p>
          <a:p>
            <a:pPr eaLnBrk="1" hangingPunct="1"/>
            <a:r>
              <a:rPr lang="fr-FR" sz="2400" b="1"/>
              <a:t>Commune de Haizer</a:t>
            </a:r>
          </a:p>
        </p:txBody>
      </p:sp>
      <p:sp>
        <p:nvSpPr>
          <p:cNvPr id="54277" name="Rectangle 1"/>
          <p:cNvSpPr>
            <a:spLocks noChangeArrowheads="1"/>
          </p:cNvSpPr>
          <p:nvPr/>
        </p:nvSpPr>
        <p:spPr bwMode="auto">
          <a:xfrm>
            <a:off x="2781300" y="311785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fr-FR"/>
          </a:p>
        </p:txBody>
      </p:sp>
      <p:graphicFrame>
        <p:nvGraphicFramePr>
          <p:cNvPr id="10" name="Tableau 9"/>
          <p:cNvGraphicFramePr>
            <a:graphicFrameLocks noGrp="1"/>
          </p:cNvGraphicFramePr>
          <p:nvPr/>
        </p:nvGraphicFramePr>
        <p:xfrm>
          <a:off x="342900" y="2925763"/>
          <a:ext cx="11544301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2848">
                  <a:extLst>
                    <a:ext uri="{9D8B030D-6E8A-4147-A177-3AD203B41FA5}">
                      <a16:colId xmlns:a16="http://schemas.microsoft.com/office/drawing/2014/main" xmlns="" val="3538748710"/>
                    </a:ext>
                  </a:extLst>
                </a:gridCol>
                <a:gridCol w="3742291">
                  <a:extLst>
                    <a:ext uri="{9D8B030D-6E8A-4147-A177-3AD203B41FA5}">
                      <a16:colId xmlns:a16="http://schemas.microsoft.com/office/drawing/2014/main" xmlns="" val="2329026384"/>
                    </a:ext>
                  </a:extLst>
                </a:gridCol>
                <a:gridCol w="3875945">
                  <a:extLst>
                    <a:ext uri="{9D8B030D-6E8A-4147-A177-3AD203B41FA5}">
                      <a16:colId xmlns:a16="http://schemas.microsoft.com/office/drawing/2014/main" xmlns="" val="1398814440"/>
                    </a:ext>
                  </a:extLst>
                </a:gridCol>
                <a:gridCol w="1069226">
                  <a:extLst>
                    <a:ext uri="{9D8B030D-6E8A-4147-A177-3AD203B41FA5}">
                      <a16:colId xmlns:a16="http://schemas.microsoft.com/office/drawing/2014/main" xmlns="" val="3076606469"/>
                    </a:ext>
                  </a:extLst>
                </a:gridCol>
                <a:gridCol w="1102639">
                  <a:extLst>
                    <a:ext uri="{9D8B030D-6E8A-4147-A177-3AD203B41FA5}">
                      <a16:colId xmlns:a16="http://schemas.microsoft.com/office/drawing/2014/main" xmlns="" val="147847948"/>
                    </a:ext>
                  </a:extLst>
                </a:gridCol>
                <a:gridCol w="1261352">
                  <a:extLst>
                    <a:ext uri="{9D8B030D-6E8A-4147-A177-3AD203B41FA5}">
                      <a16:colId xmlns:a16="http://schemas.microsoft.com/office/drawing/2014/main" xmlns="" val="2875679791"/>
                    </a:ext>
                  </a:extLst>
                </a:gridCol>
              </a:tblGrid>
              <a:tr h="386877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</a:t>
                      </a:r>
                      <a:r>
                        <a:rPr lang="fr-FR" sz="1200" baseline="0" dirty="0" smtClean="0"/>
                        <a:t> Ord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Village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INTITULE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 de Projet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Source de financement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Montant </a:t>
                      </a:r>
                      <a:r>
                        <a:rPr lang="fr-FR" sz="1200" dirty="0" err="1" smtClean="0"/>
                        <a:t>apres</a:t>
                      </a:r>
                      <a:endParaRPr lang="fr-FR" sz="1200" dirty="0" smtClean="0"/>
                    </a:p>
                    <a:p>
                      <a:r>
                        <a:rPr lang="fr-FR" sz="1200" dirty="0" smtClean="0"/>
                        <a:t>réévaluation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37973426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663575" y="2224088"/>
            <a:ext cx="10902950" cy="52387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solidFill>
                  <a:srgbClr val="FF0000"/>
                </a:solidFill>
                <a:latin typeface="+mn-lt"/>
              </a:rPr>
              <a:t> Programme de développement de la commune de </a:t>
            </a:r>
            <a:r>
              <a:rPr lang="fr-FR" sz="2800" b="1" dirty="0" err="1">
                <a:solidFill>
                  <a:srgbClr val="FF0000"/>
                </a:solidFill>
                <a:latin typeface="+mn-lt"/>
              </a:rPr>
              <a:t>Haizer</a:t>
            </a:r>
            <a:r>
              <a:rPr lang="fr-FR" sz="2800" b="1" dirty="0">
                <a:solidFill>
                  <a:srgbClr val="FF0000"/>
                </a:solidFill>
                <a:latin typeface="+mn-lt"/>
              </a:rPr>
              <a:t> 2012 - 2017</a:t>
            </a:r>
            <a:endParaRPr lang="fr-FR" sz="2800" b="1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342900" y="3575050"/>
          <a:ext cx="11544301" cy="18046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5117">
                  <a:extLst>
                    <a:ext uri="{9D8B030D-6E8A-4147-A177-3AD203B41FA5}">
                      <a16:colId xmlns:a16="http://schemas.microsoft.com/office/drawing/2014/main" xmlns="" val="989476376"/>
                    </a:ext>
                  </a:extLst>
                </a:gridCol>
                <a:gridCol w="3711605">
                  <a:extLst>
                    <a:ext uri="{9D8B030D-6E8A-4147-A177-3AD203B41FA5}">
                      <a16:colId xmlns:a16="http://schemas.microsoft.com/office/drawing/2014/main" xmlns="" val="764231780"/>
                    </a:ext>
                  </a:extLst>
                </a:gridCol>
                <a:gridCol w="64544">
                  <a:extLst>
                    <a:ext uri="{9D8B030D-6E8A-4147-A177-3AD203B41FA5}">
                      <a16:colId xmlns:a16="http://schemas.microsoft.com/office/drawing/2014/main" xmlns="" val="428613852"/>
                    </a:ext>
                  </a:extLst>
                </a:gridCol>
                <a:gridCol w="3844982">
                  <a:extLst>
                    <a:ext uri="{9D8B030D-6E8A-4147-A177-3AD203B41FA5}">
                      <a16:colId xmlns:a16="http://schemas.microsoft.com/office/drawing/2014/main" xmlns="" val="3899790446"/>
                    </a:ext>
                  </a:extLst>
                </a:gridCol>
                <a:gridCol w="1085426">
                  <a:extLst>
                    <a:ext uri="{9D8B030D-6E8A-4147-A177-3AD203B41FA5}">
                      <a16:colId xmlns:a16="http://schemas.microsoft.com/office/drawing/2014/main" xmlns="" val="88758613"/>
                    </a:ext>
                  </a:extLst>
                </a:gridCol>
                <a:gridCol w="1090025">
                  <a:extLst>
                    <a:ext uri="{9D8B030D-6E8A-4147-A177-3AD203B41FA5}">
                      <a16:colId xmlns:a16="http://schemas.microsoft.com/office/drawing/2014/main" xmlns="" val="3284146657"/>
                    </a:ext>
                  </a:extLst>
                </a:gridCol>
                <a:gridCol w="1232602">
                  <a:extLst>
                    <a:ext uri="{9D8B030D-6E8A-4147-A177-3AD203B41FA5}">
                      <a16:colId xmlns:a16="http://schemas.microsoft.com/office/drawing/2014/main" xmlns="" val="3130758652"/>
                    </a:ext>
                  </a:extLst>
                </a:gridCol>
              </a:tblGrid>
              <a:tr h="706175"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11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 dirty="0">
                          <a:effectLst/>
                        </a:rPr>
                        <a:t>  EL-MAHSAR  localité HADDAD sur 120 ML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Réalisation piste reliant C.C  EL-MAHSAR  localité HADDAD sur 120 ML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44.2016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B W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705 262,00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381043674"/>
                  </a:ext>
                </a:extLst>
              </a:tr>
              <a:tr h="392320"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12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 à travers la Commune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Réalisation éclairage public à travers la Commune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45.2016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B W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351 996,41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37924713"/>
                  </a:ext>
                </a:extLst>
              </a:tr>
              <a:tr h="706175"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13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 l'école primaire SID ALI  AHMED à SLIM  lot: Fosse Septique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Réhabilitation de l'école primaire SID ALI  AHMED à SLIM  lot: Fosse Septique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46.2016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u="none" strike="noStrike">
                          <a:effectLst/>
                        </a:rPr>
                        <a:t>B W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 dirty="0">
                          <a:effectLst/>
                        </a:rPr>
                        <a:t>     325 800,00       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89969712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0175"/>
            <a:ext cx="12192000" cy="1998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56323" name="ZoneTexte 2"/>
          <p:cNvSpPr txBox="1">
            <a:spLocks noChangeArrowheads="1"/>
          </p:cNvSpPr>
          <p:nvPr/>
        </p:nvSpPr>
        <p:spPr bwMode="auto">
          <a:xfrm>
            <a:off x="2262188" y="182563"/>
            <a:ext cx="7667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/>
              <a:t>République Algérienne Démocratique et Populaire</a:t>
            </a:r>
          </a:p>
        </p:txBody>
      </p:sp>
      <p:sp>
        <p:nvSpPr>
          <p:cNvPr id="56324" name="ZoneTexte 3"/>
          <p:cNvSpPr txBox="1">
            <a:spLocks noChangeArrowheads="1"/>
          </p:cNvSpPr>
          <p:nvPr/>
        </p:nvSpPr>
        <p:spPr bwMode="auto">
          <a:xfrm>
            <a:off x="431800" y="749300"/>
            <a:ext cx="27590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/>
              <a:t>Wilaya de Bouira</a:t>
            </a:r>
          </a:p>
          <a:p>
            <a:pPr eaLnBrk="1" hangingPunct="1"/>
            <a:r>
              <a:rPr lang="fr-FR" sz="2400" b="1"/>
              <a:t>Daira de Haizer</a:t>
            </a:r>
          </a:p>
          <a:p>
            <a:pPr eaLnBrk="1" hangingPunct="1"/>
            <a:r>
              <a:rPr lang="fr-FR" sz="2400" b="1"/>
              <a:t>Commune de Haizer</a:t>
            </a:r>
          </a:p>
        </p:txBody>
      </p:sp>
      <p:sp>
        <p:nvSpPr>
          <p:cNvPr id="56325" name="Rectangle 1"/>
          <p:cNvSpPr>
            <a:spLocks noChangeArrowheads="1"/>
          </p:cNvSpPr>
          <p:nvPr/>
        </p:nvSpPr>
        <p:spPr bwMode="auto">
          <a:xfrm>
            <a:off x="2781300" y="311785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663575" y="2224088"/>
            <a:ext cx="10902950" cy="523875"/>
          </a:xfrm>
          <a:prstGeom prst="rect">
            <a:avLst/>
          </a:prstGeom>
          <a:solidFill>
            <a:srgbClr val="FFC00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solidFill>
                  <a:srgbClr val="0070C0"/>
                </a:solidFill>
                <a:latin typeface="+mn-lt"/>
              </a:rPr>
              <a:t>ETAT DES PROJETS : BUDGET  DE  WILAYA  - ANNEE  2016</a:t>
            </a:r>
            <a:endParaRPr lang="fr-FR" sz="2800" b="1" dirty="0">
              <a:solidFill>
                <a:srgbClr val="0070C0"/>
              </a:solidFill>
              <a:latin typeface="+mn-lt"/>
            </a:endParaRPr>
          </a:p>
        </p:txBody>
      </p:sp>
      <p:graphicFrame>
        <p:nvGraphicFramePr>
          <p:cNvPr id="11" name="Tableau 10"/>
          <p:cNvGraphicFramePr>
            <a:graphicFrameLocks noGrp="1"/>
          </p:cNvGraphicFramePr>
          <p:nvPr/>
        </p:nvGraphicFramePr>
        <p:xfrm>
          <a:off x="247650" y="2890838"/>
          <a:ext cx="1170432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509">
                  <a:extLst>
                    <a:ext uri="{9D8B030D-6E8A-4147-A177-3AD203B41FA5}">
                      <a16:colId xmlns:a16="http://schemas.microsoft.com/office/drawing/2014/main" xmlns="" val="1993623990"/>
                    </a:ext>
                  </a:extLst>
                </a:gridCol>
                <a:gridCol w="653143">
                  <a:extLst>
                    <a:ext uri="{9D8B030D-6E8A-4147-A177-3AD203B41FA5}">
                      <a16:colId xmlns:a16="http://schemas.microsoft.com/office/drawing/2014/main" xmlns="" val="2550682662"/>
                    </a:ext>
                  </a:extLst>
                </a:gridCol>
                <a:gridCol w="627017">
                  <a:extLst>
                    <a:ext uri="{9D8B030D-6E8A-4147-A177-3AD203B41FA5}">
                      <a16:colId xmlns:a16="http://schemas.microsoft.com/office/drawing/2014/main" xmlns="" val="4276229444"/>
                    </a:ext>
                  </a:extLst>
                </a:gridCol>
                <a:gridCol w="2756263">
                  <a:extLst>
                    <a:ext uri="{9D8B030D-6E8A-4147-A177-3AD203B41FA5}">
                      <a16:colId xmlns:a16="http://schemas.microsoft.com/office/drawing/2014/main" xmlns="" val="1991737518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xmlns="" val="573162510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xmlns="" val="3364359650"/>
                    </a:ext>
                  </a:extLst>
                </a:gridCol>
                <a:gridCol w="1018903">
                  <a:extLst>
                    <a:ext uri="{9D8B030D-6E8A-4147-A177-3AD203B41FA5}">
                      <a16:colId xmlns:a16="http://schemas.microsoft.com/office/drawing/2014/main" xmlns="" val="964012990"/>
                    </a:ext>
                  </a:extLst>
                </a:gridCol>
                <a:gridCol w="1031965">
                  <a:extLst>
                    <a:ext uri="{9D8B030D-6E8A-4147-A177-3AD203B41FA5}">
                      <a16:colId xmlns:a16="http://schemas.microsoft.com/office/drawing/2014/main" xmlns="" val="3606447062"/>
                    </a:ext>
                  </a:extLst>
                </a:gridCol>
                <a:gridCol w="1045029">
                  <a:extLst>
                    <a:ext uri="{9D8B030D-6E8A-4147-A177-3AD203B41FA5}">
                      <a16:colId xmlns:a16="http://schemas.microsoft.com/office/drawing/2014/main" xmlns="" val="3512123605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xmlns="" val="2668877139"/>
                    </a:ext>
                  </a:extLst>
                </a:gridCol>
                <a:gridCol w="627017">
                  <a:extLst>
                    <a:ext uri="{9D8B030D-6E8A-4147-A177-3AD203B41FA5}">
                      <a16:colId xmlns:a16="http://schemas.microsoft.com/office/drawing/2014/main" xmlns="" val="1000414231"/>
                    </a:ext>
                  </a:extLst>
                </a:gridCol>
                <a:gridCol w="888274">
                  <a:extLst>
                    <a:ext uri="{9D8B030D-6E8A-4147-A177-3AD203B41FA5}">
                      <a16:colId xmlns:a16="http://schemas.microsoft.com/office/drawing/2014/main" xmlns="" val="34442688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Article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</a:t>
                      </a:r>
                      <a:r>
                        <a:rPr lang="fr-FR" sz="1200" baseline="0" dirty="0" smtClean="0"/>
                        <a:t> de projet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INTITULE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MONTANT</a:t>
                      </a:r>
                    </a:p>
                    <a:p>
                      <a:pPr algn="ctr"/>
                      <a:r>
                        <a:rPr lang="fr-FR" sz="1200" dirty="0" smtClean="0"/>
                        <a:t>AP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Montant consommé 2015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Dépense </a:t>
                      </a:r>
                    </a:p>
                    <a:p>
                      <a:pPr algn="ctr"/>
                      <a:r>
                        <a:rPr lang="fr-FR" sz="1200" dirty="0" smtClean="0"/>
                        <a:t>Décembre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Année 2016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Reliquat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Taux</a:t>
                      </a:r>
                    </a:p>
                    <a:p>
                      <a:r>
                        <a:rPr lang="fr-FR" sz="1200" dirty="0" err="1" smtClean="0"/>
                        <a:t>phys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Taux</a:t>
                      </a:r>
                    </a:p>
                    <a:p>
                      <a:r>
                        <a:rPr lang="fr-FR" sz="1200" dirty="0" err="1" smtClean="0"/>
                        <a:t>Financ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err="1" smtClean="0"/>
                        <a:t>Obs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37982242"/>
                  </a:ext>
                </a:extLst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/>
        </p:nvGraphicFramePr>
        <p:xfrm>
          <a:off x="247650" y="3663950"/>
          <a:ext cx="11704321" cy="29040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999">
                  <a:extLst>
                    <a:ext uri="{9D8B030D-6E8A-4147-A177-3AD203B41FA5}">
                      <a16:colId xmlns:a16="http://schemas.microsoft.com/office/drawing/2014/main" xmlns="" val="670362915"/>
                    </a:ext>
                  </a:extLst>
                </a:gridCol>
                <a:gridCol w="381248">
                  <a:extLst>
                    <a:ext uri="{9D8B030D-6E8A-4147-A177-3AD203B41FA5}">
                      <a16:colId xmlns:a16="http://schemas.microsoft.com/office/drawing/2014/main" xmlns="" val="1244425103"/>
                    </a:ext>
                  </a:extLst>
                </a:gridCol>
                <a:gridCol w="335498">
                  <a:extLst>
                    <a:ext uri="{9D8B030D-6E8A-4147-A177-3AD203B41FA5}">
                      <a16:colId xmlns:a16="http://schemas.microsoft.com/office/drawing/2014/main" xmlns="" val="1815485040"/>
                    </a:ext>
                  </a:extLst>
                </a:gridCol>
                <a:gridCol w="564247">
                  <a:extLst>
                    <a:ext uri="{9D8B030D-6E8A-4147-A177-3AD203B41FA5}">
                      <a16:colId xmlns:a16="http://schemas.microsoft.com/office/drawing/2014/main" xmlns="" val="2615056260"/>
                    </a:ext>
                  </a:extLst>
                </a:gridCol>
                <a:gridCol w="2729737">
                  <a:extLst>
                    <a:ext uri="{9D8B030D-6E8A-4147-A177-3AD203B41FA5}">
                      <a16:colId xmlns:a16="http://schemas.microsoft.com/office/drawing/2014/main" xmlns="" val="1810497686"/>
                    </a:ext>
                  </a:extLst>
                </a:gridCol>
                <a:gridCol w="1052245">
                  <a:extLst>
                    <a:ext uri="{9D8B030D-6E8A-4147-A177-3AD203B41FA5}">
                      <a16:colId xmlns:a16="http://schemas.microsoft.com/office/drawing/2014/main" xmlns="" val="2007092016"/>
                    </a:ext>
                  </a:extLst>
                </a:gridCol>
                <a:gridCol w="1082745">
                  <a:extLst>
                    <a:ext uri="{9D8B030D-6E8A-4147-A177-3AD203B41FA5}">
                      <a16:colId xmlns:a16="http://schemas.microsoft.com/office/drawing/2014/main" xmlns="" val="2739467230"/>
                    </a:ext>
                  </a:extLst>
                </a:gridCol>
                <a:gridCol w="1128495">
                  <a:extLst>
                    <a:ext uri="{9D8B030D-6E8A-4147-A177-3AD203B41FA5}">
                      <a16:colId xmlns:a16="http://schemas.microsoft.com/office/drawing/2014/main" xmlns="" val="1619944659"/>
                    </a:ext>
                  </a:extLst>
                </a:gridCol>
                <a:gridCol w="1052245">
                  <a:extLst>
                    <a:ext uri="{9D8B030D-6E8A-4147-A177-3AD203B41FA5}">
                      <a16:colId xmlns:a16="http://schemas.microsoft.com/office/drawing/2014/main" xmlns="" val="2134663720"/>
                    </a:ext>
                  </a:extLst>
                </a:gridCol>
                <a:gridCol w="1132307">
                  <a:extLst>
                    <a:ext uri="{9D8B030D-6E8A-4147-A177-3AD203B41FA5}">
                      <a16:colId xmlns:a16="http://schemas.microsoft.com/office/drawing/2014/main" xmlns="" val="1986714118"/>
                    </a:ext>
                  </a:extLst>
                </a:gridCol>
                <a:gridCol w="503248">
                  <a:extLst>
                    <a:ext uri="{9D8B030D-6E8A-4147-A177-3AD203B41FA5}">
                      <a16:colId xmlns:a16="http://schemas.microsoft.com/office/drawing/2014/main" xmlns="" val="4153435217"/>
                    </a:ext>
                  </a:extLst>
                </a:gridCol>
                <a:gridCol w="579498">
                  <a:extLst>
                    <a:ext uri="{9D8B030D-6E8A-4147-A177-3AD203B41FA5}">
                      <a16:colId xmlns:a16="http://schemas.microsoft.com/office/drawing/2014/main" xmlns="" val="4202441568"/>
                    </a:ext>
                  </a:extLst>
                </a:gridCol>
                <a:gridCol w="857809">
                  <a:extLst>
                    <a:ext uri="{9D8B030D-6E8A-4147-A177-3AD203B41FA5}">
                      <a16:colId xmlns:a16="http://schemas.microsoft.com/office/drawing/2014/main" xmlns="" val="2130528964"/>
                    </a:ext>
                  </a:extLst>
                </a:gridCol>
              </a:tblGrid>
              <a:tr h="58000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9549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280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15.2006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Aménagement de cimetière (2T). 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  176,50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 dirty="0">
                          <a:effectLst/>
                        </a:rPr>
                        <a:t> </a:t>
                      </a:r>
                      <a:endParaRPr lang="fr-FR" sz="12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         176,50   </a:t>
                      </a:r>
                      <a:endParaRPr lang="fr-FR" sz="12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Clôturé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73144844"/>
                  </a:ext>
                </a:extLst>
              </a:tr>
              <a:tr h="73855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9500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242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26.2008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Acquisition d’une ambulance pour secteur sanitaire. 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2 857,14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      2 857,14   </a:t>
                      </a:r>
                      <a:endParaRPr lang="fr-FR" sz="12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Clôturé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6270601"/>
                  </a:ext>
                </a:extLst>
              </a:tr>
              <a:tr h="79272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3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9549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280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28.2009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Aménagement d’une stèle commémorative à IZEMOURENE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14 356,00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    14 356,00   </a:t>
                      </a:r>
                      <a:endParaRPr lang="fr-FR" sz="12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Clôturé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343528162"/>
                  </a:ext>
                </a:extLst>
              </a:tr>
              <a:tr h="79272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4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9530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281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63.2014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Réfection et Aménagement Ecole primaire AGUACHE  AMAR- Tikboucht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777 348,00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777 348,00       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0,00 </a:t>
                      </a:r>
                      <a:endParaRPr lang="fr-FR" sz="12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100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</a:rPr>
                        <a:t>Clôturé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88869698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0175"/>
            <a:ext cx="12192000" cy="1998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57347" name="ZoneTexte 2"/>
          <p:cNvSpPr txBox="1">
            <a:spLocks noChangeArrowheads="1"/>
          </p:cNvSpPr>
          <p:nvPr/>
        </p:nvSpPr>
        <p:spPr bwMode="auto">
          <a:xfrm>
            <a:off x="2262188" y="182563"/>
            <a:ext cx="7667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/>
              <a:t>République Algérienne Démocratique et Populaire</a:t>
            </a:r>
          </a:p>
        </p:txBody>
      </p:sp>
      <p:sp>
        <p:nvSpPr>
          <p:cNvPr id="57348" name="ZoneTexte 3"/>
          <p:cNvSpPr txBox="1">
            <a:spLocks noChangeArrowheads="1"/>
          </p:cNvSpPr>
          <p:nvPr/>
        </p:nvSpPr>
        <p:spPr bwMode="auto">
          <a:xfrm>
            <a:off x="431800" y="749300"/>
            <a:ext cx="27590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/>
              <a:t>Wilaya de Bouira</a:t>
            </a:r>
          </a:p>
          <a:p>
            <a:pPr eaLnBrk="1" hangingPunct="1"/>
            <a:r>
              <a:rPr lang="fr-FR" sz="2400" b="1"/>
              <a:t>Daira de Haizer</a:t>
            </a:r>
          </a:p>
          <a:p>
            <a:pPr eaLnBrk="1" hangingPunct="1"/>
            <a:r>
              <a:rPr lang="fr-FR" sz="2400" b="1"/>
              <a:t>Commune de Haizer</a:t>
            </a:r>
          </a:p>
        </p:txBody>
      </p:sp>
      <p:sp>
        <p:nvSpPr>
          <p:cNvPr id="57349" name="Rectangle 1"/>
          <p:cNvSpPr>
            <a:spLocks noChangeArrowheads="1"/>
          </p:cNvSpPr>
          <p:nvPr/>
        </p:nvSpPr>
        <p:spPr bwMode="auto">
          <a:xfrm>
            <a:off x="2781300" y="311785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663575" y="2224088"/>
            <a:ext cx="10902950" cy="523875"/>
          </a:xfrm>
          <a:prstGeom prst="rect">
            <a:avLst/>
          </a:prstGeom>
          <a:solidFill>
            <a:srgbClr val="FFC00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solidFill>
                  <a:srgbClr val="0070C0"/>
                </a:solidFill>
                <a:latin typeface="+mn-lt"/>
              </a:rPr>
              <a:t>ETAT DES PROJETS : BUDGET  DE  WILAYA  - ANNEE  2016</a:t>
            </a:r>
            <a:endParaRPr lang="fr-FR" sz="2800" b="1" dirty="0">
              <a:solidFill>
                <a:srgbClr val="0070C0"/>
              </a:solidFill>
              <a:latin typeface="+mn-lt"/>
            </a:endParaRPr>
          </a:p>
        </p:txBody>
      </p:sp>
      <p:graphicFrame>
        <p:nvGraphicFramePr>
          <p:cNvPr id="11" name="Tableau 10"/>
          <p:cNvGraphicFramePr>
            <a:graphicFrameLocks noGrp="1"/>
          </p:cNvGraphicFramePr>
          <p:nvPr/>
        </p:nvGraphicFramePr>
        <p:xfrm>
          <a:off x="247650" y="2890838"/>
          <a:ext cx="1170432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509">
                  <a:extLst>
                    <a:ext uri="{9D8B030D-6E8A-4147-A177-3AD203B41FA5}">
                      <a16:colId xmlns:a16="http://schemas.microsoft.com/office/drawing/2014/main" xmlns="" val="1993623990"/>
                    </a:ext>
                  </a:extLst>
                </a:gridCol>
                <a:gridCol w="653143">
                  <a:extLst>
                    <a:ext uri="{9D8B030D-6E8A-4147-A177-3AD203B41FA5}">
                      <a16:colId xmlns:a16="http://schemas.microsoft.com/office/drawing/2014/main" xmlns="" val="2550682662"/>
                    </a:ext>
                  </a:extLst>
                </a:gridCol>
                <a:gridCol w="627017">
                  <a:extLst>
                    <a:ext uri="{9D8B030D-6E8A-4147-A177-3AD203B41FA5}">
                      <a16:colId xmlns:a16="http://schemas.microsoft.com/office/drawing/2014/main" xmlns="" val="4276229444"/>
                    </a:ext>
                  </a:extLst>
                </a:gridCol>
                <a:gridCol w="2756263">
                  <a:extLst>
                    <a:ext uri="{9D8B030D-6E8A-4147-A177-3AD203B41FA5}">
                      <a16:colId xmlns:a16="http://schemas.microsoft.com/office/drawing/2014/main" xmlns="" val="1991737518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xmlns="" val="573162510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xmlns="" val="3364359650"/>
                    </a:ext>
                  </a:extLst>
                </a:gridCol>
                <a:gridCol w="1018903">
                  <a:extLst>
                    <a:ext uri="{9D8B030D-6E8A-4147-A177-3AD203B41FA5}">
                      <a16:colId xmlns:a16="http://schemas.microsoft.com/office/drawing/2014/main" xmlns="" val="964012990"/>
                    </a:ext>
                  </a:extLst>
                </a:gridCol>
                <a:gridCol w="1031965">
                  <a:extLst>
                    <a:ext uri="{9D8B030D-6E8A-4147-A177-3AD203B41FA5}">
                      <a16:colId xmlns:a16="http://schemas.microsoft.com/office/drawing/2014/main" xmlns="" val="3606447062"/>
                    </a:ext>
                  </a:extLst>
                </a:gridCol>
                <a:gridCol w="1045029">
                  <a:extLst>
                    <a:ext uri="{9D8B030D-6E8A-4147-A177-3AD203B41FA5}">
                      <a16:colId xmlns:a16="http://schemas.microsoft.com/office/drawing/2014/main" xmlns="" val="3512123605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xmlns="" val="2668877139"/>
                    </a:ext>
                  </a:extLst>
                </a:gridCol>
                <a:gridCol w="627017">
                  <a:extLst>
                    <a:ext uri="{9D8B030D-6E8A-4147-A177-3AD203B41FA5}">
                      <a16:colId xmlns:a16="http://schemas.microsoft.com/office/drawing/2014/main" xmlns="" val="1000414231"/>
                    </a:ext>
                  </a:extLst>
                </a:gridCol>
                <a:gridCol w="888274">
                  <a:extLst>
                    <a:ext uri="{9D8B030D-6E8A-4147-A177-3AD203B41FA5}">
                      <a16:colId xmlns:a16="http://schemas.microsoft.com/office/drawing/2014/main" xmlns="" val="34442688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Article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</a:t>
                      </a:r>
                      <a:r>
                        <a:rPr lang="fr-FR" sz="1200" baseline="0" dirty="0" smtClean="0"/>
                        <a:t> de projet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INTITULE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MONTANT</a:t>
                      </a:r>
                    </a:p>
                    <a:p>
                      <a:pPr algn="ctr"/>
                      <a:r>
                        <a:rPr lang="fr-FR" sz="1200" dirty="0" smtClean="0"/>
                        <a:t>AP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Montant consommé 2015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Dépense </a:t>
                      </a:r>
                    </a:p>
                    <a:p>
                      <a:pPr algn="ctr"/>
                      <a:r>
                        <a:rPr lang="fr-FR" sz="1200" dirty="0" smtClean="0"/>
                        <a:t>Décembre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Année 2016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Reliquat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Taux</a:t>
                      </a:r>
                    </a:p>
                    <a:p>
                      <a:r>
                        <a:rPr lang="fr-FR" sz="1200" dirty="0" err="1" smtClean="0"/>
                        <a:t>phys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Taux</a:t>
                      </a:r>
                    </a:p>
                    <a:p>
                      <a:r>
                        <a:rPr lang="fr-FR" sz="1200" dirty="0" err="1" smtClean="0"/>
                        <a:t>Financ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err="1" smtClean="0"/>
                        <a:t>Obs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37982242"/>
                  </a:ext>
                </a:extLst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247650" y="3573463"/>
          <a:ext cx="11704320" cy="29938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999">
                  <a:extLst>
                    <a:ext uri="{9D8B030D-6E8A-4147-A177-3AD203B41FA5}">
                      <a16:colId xmlns:a16="http://schemas.microsoft.com/office/drawing/2014/main" xmlns="" val="2868693377"/>
                    </a:ext>
                  </a:extLst>
                </a:gridCol>
                <a:gridCol w="381248">
                  <a:extLst>
                    <a:ext uri="{9D8B030D-6E8A-4147-A177-3AD203B41FA5}">
                      <a16:colId xmlns:a16="http://schemas.microsoft.com/office/drawing/2014/main" xmlns="" val="463943767"/>
                    </a:ext>
                  </a:extLst>
                </a:gridCol>
                <a:gridCol w="335498">
                  <a:extLst>
                    <a:ext uri="{9D8B030D-6E8A-4147-A177-3AD203B41FA5}">
                      <a16:colId xmlns:a16="http://schemas.microsoft.com/office/drawing/2014/main" xmlns="" val="628387713"/>
                    </a:ext>
                  </a:extLst>
                </a:gridCol>
                <a:gridCol w="564247">
                  <a:extLst>
                    <a:ext uri="{9D8B030D-6E8A-4147-A177-3AD203B41FA5}">
                      <a16:colId xmlns:a16="http://schemas.microsoft.com/office/drawing/2014/main" xmlns="" val="3222571634"/>
                    </a:ext>
                  </a:extLst>
                </a:gridCol>
                <a:gridCol w="2729737">
                  <a:extLst>
                    <a:ext uri="{9D8B030D-6E8A-4147-A177-3AD203B41FA5}">
                      <a16:colId xmlns:a16="http://schemas.microsoft.com/office/drawing/2014/main" xmlns="" val="531767329"/>
                    </a:ext>
                  </a:extLst>
                </a:gridCol>
                <a:gridCol w="1052245">
                  <a:extLst>
                    <a:ext uri="{9D8B030D-6E8A-4147-A177-3AD203B41FA5}">
                      <a16:colId xmlns:a16="http://schemas.microsoft.com/office/drawing/2014/main" xmlns="" val="846204381"/>
                    </a:ext>
                  </a:extLst>
                </a:gridCol>
                <a:gridCol w="1082745">
                  <a:extLst>
                    <a:ext uri="{9D8B030D-6E8A-4147-A177-3AD203B41FA5}">
                      <a16:colId xmlns:a16="http://schemas.microsoft.com/office/drawing/2014/main" xmlns="" val="4069077432"/>
                    </a:ext>
                  </a:extLst>
                </a:gridCol>
                <a:gridCol w="1128495">
                  <a:extLst>
                    <a:ext uri="{9D8B030D-6E8A-4147-A177-3AD203B41FA5}">
                      <a16:colId xmlns:a16="http://schemas.microsoft.com/office/drawing/2014/main" xmlns="" val="3195960322"/>
                    </a:ext>
                  </a:extLst>
                </a:gridCol>
                <a:gridCol w="1052245">
                  <a:extLst>
                    <a:ext uri="{9D8B030D-6E8A-4147-A177-3AD203B41FA5}">
                      <a16:colId xmlns:a16="http://schemas.microsoft.com/office/drawing/2014/main" xmlns="" val="1849642263"/>
                    </a:ext>
                  </a:extLst>
                </a:gridCol>
                <a:gridCol w="1132307">
                  <a:extLst>
                    <a:ext uri="{9D8B030D-6E8A-4147-A177-3AD203B41FA5}">
                      <a16:colId xmlns:a16="http://schemas.microsoft.com/office/drawing/2014/main" xmlns="" val="849800422"/>
                    </a:ext>
                  </a:extLst>
                </a:gridCol>
                <a:gridCol w="503248">
                  <a:extLst>
                    <a:ext uri="{9D8B030D-6E8A-4147-A177-3AD203B41FA5}">
                      <a16:colId xmlns:a16="http://schemas.microsoft.com/office/drawing/2014/main" xmlns="" val="1860634639"/>
                    </a:ext>
                  </a:extLst>
                </a:gridCol>
                <a:gridCol w="579497">
                  <a:extLst>
                    <a:ext uri="{9D8B030D-6E8A-4147-A177-3AD203B41FA5}">
                      <a16:colId xmlns:a16="http://schemas.microsoft.com/office/drawing/2014/main" xmlns="" val="2950348926"/>
                    </a:ext>
                  </a:extLst>
                </a:gridCol>
                <a:gridCol w="857809">
                  <a:extLst>
                    <a:ext uri="{9D8B030D-6E8A-4147-A177-3AD203B41FA5}">
                      <a16:colId xmlns:a16="http://schemas.microsoft.com/office/drawing/2014/main" xmlns="" val="2070559927"/>
                    </a:ext>
                  </a:extLst>
                </a:gridCol>
              </a:tblGrid>
              <a:tr h="438019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5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9510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2422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42-2015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Acquisition d'un camion empliroll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7 800 000,00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7 800 000,00   </a:t>
                      </a:r>
                      <a:endParaRPr lang="fr-FR" sz="12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Réceptionné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989302065"/>
                  </a:ext>
                </a:extLst>
              </a:tr>
              <a:tr h="438019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6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9511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281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48-2015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Réfection du chemin de TANAGOUT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2 000 000,00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2 000 000,00   </a:t>
                      </a:r>
                      <a:endParaRPr lang="fr-FR" sz="12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à Réceptionner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416178747"/>
                  </a:ext>
                </a:extLst>
              </a:tr>
              <a:tr h="438019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7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9549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281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43.2016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Aménagement cimetière chouhadas Haizer centre, Izemourene et Tanagouth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201 986,73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201 591,00       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201 591,00       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         395,73   </a:t>
                      </a:r>
                      <a:endParaRPr lang="fr-FR" sz="12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99,80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Réceptionné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945178728"/>
                  </a:ext>
                </a:extLst>
              </a:tr>
              <a:tr h="438019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8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9511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280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44.2016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Réalisation piste reliant C.C TIKBOUCHT localité MOUSSLI sur 320 ML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1 830 000,00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1 830 000,00   </a:t>
                      </a:r>
                      <a:endParaRPr lang="fr-FR" sz="12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à Réceptionner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121697445"/>
                  </a:ext>
                </a:extLst>
              </a:tr>
              <a:tr h="438019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9511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280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45.2016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Réalisation piste reliant C.C  EL-MAHSAR  localité HADDAD sur 120 ML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705 262,00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   705 262,00   </a:t>
                      </a:r>
                      <a:endParaRPr lang="fr-FR" sz="12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à Réceptionner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278999646"/>
                  </a:ext>
                </a:extLst>
              </a:tr>
              <a:tr h="32048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10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9522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280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46.2016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Réalisation éclairage public à travers la Commune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351 996,41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   351 996,41   </a:t>
                      </a:r>
                      <a:endParaRPr lang="fr-FR" sz="12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à Réceptionner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387999532"/>
                  </a:ext>
                </a:extLst>
              </a:tr>
              <a:tr h="438019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11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9530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281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47.2016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Réhabilitation de l'école primaire SID ALI  AHMED à SLIM  lot: Fosse Septique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325 800,00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269 100,00       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269 100,00       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    56 700,00   </a:t>
                      </a:r>
                      <a:endParaRPr lang="fr-FR" sz="12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82,60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</a:rPr>
                        <a:t>à Réceptionner</a:t>
                      </a:r>
                      <a:endParaRPr lang="fr-FR" sz="12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2401574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0175"/>
            <a:ext cx="12192000" cy="1998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58371" name="ZoneTexte 2"/>
          <p:cNvSpPr txBox="1">
            <a:spLocks noChangeArrowheads="1"/>
          </p:cNvSpPr>
          <p:nvPr/>
        </p:nvSpPr>
        <p:spPr bwMode="auto">
          <a:xfrm>
            <a:off x="2262188" y="182563"/>
            <a:ext cx="7667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/>
              <a:t>République Algérienne Démocratique et Populaire</a:t>
            </a:r>
          </a:p>
        </p:txBody>
      </p:sp>
      <p:sp>
        <p:nvSpPr>
          <p:cNvPr id="58372" name="ZoneTexte 3"/>
          <p:cNvSpPr txBox="1">
            <a:spLocks noChangeArrowheads="1"/>
          </p:cNvSpPr>
          <p:nvPr/>
        </p:nvSpPr>
        <p:spPr bwMode="auto">
          <a:xfrm>
            <a:off x="431800" y="749300"/>
            <a:ext cx="27590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/>
              <a:t>Wilaya de Bouira</a:t>
            </a:r>
          </a:p>
          <a:p>
            <a:pPr eaLnBrk="1" hangingPunct="1"/>
            <a:r>
              <a:rPr lang="fr-FR" sz="2400" b="1"/>
              <a:t>Daira de Haizer</a:t>
            </a:r>
          </a:p>
          <a:p>
            <a:pPr eaLnBrk="1" hangingPunct="1"/>
            <a:r>
              <a:rPr lang="fr-FR" sz="2400" b="1"/>
              <a:t>Commune de Haizer</a:t>
            </a:r>
          </a:p>
        </p:txBody>
      </p:sp>
      <p:sp>
        <p:nvSpPr>
          <p:cNvPr id="58373" name="Rectangle 1"/>
          <p:cNvSpPr>
            <a:spLocks noChangeArrowheads="1"/>
          </p:cNvSpPr>
          <p:nvPr/>
        </p:nvSpPr>
        <p:spPr bwMode="auto">
          <a:xfrm>
            <a:off x="2781300" y="311785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663575" y="2224088"/>
            <a:ext cx="10902950" cy="523875"/>
          </a:xfrm>
          <a:prstGeom prst="rect">
            <a:avLst/>
          </a:prstGeom>
          <a:solidFill>
            <a:srgbClr val="FFC00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solidFill>
                  <a:srgbClr val="0070C0"/>
                </a:solidFill>
                <a:latin typeface="+mn-lt"/>
              </a:rPr>
              <a:t>ETAT DES PROJETS : BUDGET  DE  WILAYA  - ANNEE  2016</a:t>
            </a:r>
            <a:endParaRPr lang="fr-FR" sz="2800" b="1" dirty="0">
              <a:solidFill>
                <a:srgbClr val="0070C0"/>
              </a:solidFill>
              <a:latin typeface="+mn-lt"/>
            </a:endParaRPr>
          </a:p>
        </p:txBody>
      </p:sp>
      <p:graphicFrame>
        <p:nvGraphicFramePr>
          <p:cNvPr id="11" name="Tableau 10"/>
          <p:cNvGraphicFramePr>
            <a:graphicFrameLocks noGrp="1"/>
          </p:cNvGraphicFramePr>
          <p:nvPr/>
        </p:nvGraphicFramePr>
        <p:xfrm>
          <a:off x="247650" y="2890838"/>
          <a:ext cx="1170432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509">
                  <a:extLst>
                    <a:ext uri="{9D8B030D-6E8A-4147-A177-3AD203B41FA5}">
                      <a16:colId xmlns:a16="http://schemas.microsoft.com/office/drawing/2014/main" xmlns="" val="1993623990"/>
                    </a:ext>
                  </a:extLst>
                </a:gridCol>
                <a:gridCol w="653143">
                  <a:extLst>
                    <a:ext uri="{9D8B030D-6E8A-4147-A177-3AD203B41FA5}">
                      <a16:colId xmlns:a16="http://schemas.microsoft.com/office/drawing/2014/main" xmlns="" val="2550682662"/>
                    </a:ext>
                  </a:extLst>
                </a:gridCol>
                <a:gridCol w="627017">
                  <a:extLst>
                    <a:ext uri="{9D8B030D-6E8A-4147-A177-3AD203B41FA5}">
                      <a16:colId xmlns:a16="http://schemas.microsoft.com/office/drawing/2014/main" xmlns="" val="4276229444"/>
                    </a:ext>
                  </a:extLst>
                </a:gridCol>
                <a:gridCol w="2756263">
                  <a:extLst>
                    <a:ext uri="{9D8B030D-6E8A-4147-A177-3AD203B41FA5}">
                      <a16:colId xmlns:a16="http://schemas.microsoft.com/office/drawing/2014/main" xmlns="" val="1991737518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xmlns="" val="573162510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xmlns="" val="3364359650"/>
                    </a:ext>
                  </a:extLst>
                </a:gridCol>
                <a:gridCol w="1018903">
                  <a:extLst>
                    <a:ext uri="{9D8B030D-6E8A-4147-A177-3AD203B41FA5}">
                      <a16:colId xmlns:a16="http://schemas.microsoft.com/office/drawing/2014/main" xmlns="" val="964012990"/>
                    </a:ext>
                  </a:extLst>
                </a:gridCol>
                <a:gridCol w="1031965">
                  <a:extLst>
                    <a:ext uri="{9D8B030D-6E8A-4147-A177-3AD203B41FA5}">
                      <a16:colId xmlns:a16="http://schemas.microsoft.com/office/drawing/2014/main" xmlns="" val="3606447062"/>
                    </a:ext>
                  </a:extLst>
                </a:gridCol>
                <a:gridCol w="1045029">
                  <a:extLst>
                    <a:ext uri="{9D8B030D-6E8A-4147-A177-3AD203B41FA5}">
                      <a16:colId xmlns:a16="http://schemas.microsoft.com/office/drawing/2014/main" xmlns="" val="3512123605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xmlns="" val="2668877139"/>
                    </a:ext>
                  </a:extLst>
                </a:gridCol>
                <a:gridCol w="627017">
                  <a:extLst>
                    <a:ext uri="{9D8B030D-6E8A-4147-A177-3AD203B41FA5}">
                      <a16:colId xmlns:a16="http://schemas.microsoft.com/office/drawing/2014/main" xmlns="" val="1000414231"/>
                    </a:ext>
                  </a:extLst>
                </a:gridCol>
                <a:gridCol w="888274">
                  <a:extLst>
                    <a:ext uri="{9D8B030D-6E8A-4147-A177-3AD203B41FA5}">
                      <a16:colId xmlns:a16="http://schemas.microsoft.com/office/drawing/2014/main" xmlns="" val="34442688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Article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</a:t>
                      </a:r>
                      <a:r>
                        <a:rPr lang="fr-FR" sz="1200" baseline="0" dirty="0" smtClean="0"/>
                        <a:t> de projet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INTITULE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MONTANT</a:t>
                      </a:r>
                    </a:p>
                    <a:p>
                      <a:pPr algn="ctr"/>
                      <a:r>
                        <a:rPr lang="fr-FR" sz="1200" dirty="0" smtClean="0"/>
                        <a:t>AP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Montant consommé 2015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Dépense </a:t>
                      </a:r>
                    </a:p>
                    <a:p>
                      <a:pPr algn="ctr"/>
                      <a:r>
                        <a:rPr lang="fr-FR" sz="1200" dirty="0" smtClean="0"/>
                        <a:t>Décembre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Année 2016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Reliquat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Taux</a:t>
                      </a:r>
                    </a:p>
                    <a:p>
                      <a:r>
                        <a:rPr lang="fr-FR" sz="1200" dirty="0" err="1" smtClean="0"/>
                        <a:t>phys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Taux</a:t>
                      </a:r>
                    </a:p>
                    <a:p>
                      <a:r>
                        <a:rPr lang="fr-FR" sz="1200" dirty="0" err="1" smtClean="0"/>
                        <a:t>Financ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err="1" smtClean="0"/>
                        <a:t>Obs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37982242"/>
                  </a:ext>
                </a:extLst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247650" y="3735388"/>
          <a:ext cx="11704321" cy="6684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998">
                  <a:extLst>
                    <a:ext uri="{9D8B030D-6E8A-4147-A177-3AD203B41FA5}">
                      <a16:colId xmlns:a16="http://schemas.microsoft.com/office/drawing/2014/main" xmlns="" val="3490531734"/>
                    </a:ext>
                  </a:extLst>
                </a:gridCol>
                <a:gridCol w="4010730">
                  <a:extLst>
                    <a:ext uri="{9D8B030D-6E8A-4147-A177-3AD203B41FA5}">
                      <a16:colId xmlns:a16="http://schemas.microsoft.com/office/drawing/2014/main" xmlns="" val="1698090353"/>
                    </a:ext>
                  </a:extLst>
                </a:gridCol>
                <a:gridCol w="1052245">
                  <a:extLst>
                    <a:ext uri="{9D8B030D-6E8A-4147-A177-3AD203B41FA5}">
                      <a16:colId xmlns:a16="http://schemas.microsoft.com/office/drawing/2014/main" xmlns="" val="564977337"/>
                    </a:ext>
                  </a:extLst>
                </a:gridCol>
                <a:gridCol w="1082746">
                  <a:extLst>
                    <a:ext uri="{9D8B030D-6E8A-4147-A177-3AD203B41FA5}">
                      <a16:colId xmlns:a16="http://schemas.microsoft.com/office/drawing/2014/main" xmlns="" val="1069162779"/>
                    </a:ext>
                  </a:extLst>
                </a:gridCol>
                <a:gridCol w="1128495">
                  <a:extLst>
                    <a:ext uri="{9D8B030D-6E8A-4147-A177-3AD203B41FA5}">
                      <a16:colId xmlns:a16="http://schemas.microsoft.com/office/drawing/2014/main" xmlns="" val="2397837578"/>
                    </a:ext>
                  </a:extLst>
                </a:gridCol>
                <a:gridCol w="1052245">
                  <a:extLst>
                    <a:ext uri="{9D8B030D-6E8A-4147-A177-3AD203B41FA5}">
                      <a16:colId xmlns:a16="http://schemas.microsoft.com/office/drawing/2014/main" xmlns="" val="1381564425"/>
                    </a:ext>
                  </a:extLst>
                </a:gridCol>
                <a:gridCol w="1132308">
                  <a:extLst>
                    <a:ext uri="{9D8B030D-6E8A-4147-A177-3AD203B41FA5}">
                      <a16:colId xmlns:a16="http://schemas.microsoft.com/office/drawing/2014/main" xmlns="" val="521067918"/>
                    </a:ext>
                  </a:extLst>
                </a:gridCol>
                <a:gridCol w="503248">
                  <a:extLst>
                    <a:ext uri="{9D8B030D-6E8A-4147-A177-3AD203B41FA5}">
                      <a16:colId xmlns:a16="http://schemas.microsoft.com/office/drawing/2014/main" xmlns="" val="566923124"/>
                    </a:ext>
                  </a:extLst>
                </a:gridCol>
                <a:gridCol w="579497">
                  <a:extLst>
                    <a:ext uri="{9D8B030D-6E8A-4147-A177-3AD203B41FA5}">
                      <a16:colId xmlns:a16="http://schemas.microsoft.com/office/drawing/2014/main" xmlns="" val="2067349698"/>
                    </a:ext>
                  </a:extLst>
                </a:gridCol>
                <a:gridCol w="857809">
                  <a:extLst>
                    <a:ext uri="{9D8B030D-6E8A-4147-A177-3AD203B41FA5}">
                      <a16:colId xmlns:a16="http://schemas.microsoft.com/office/drawing/2014/main" xmlns="" val="506421371"/>
                    </a:ext>
                  </a:extLst>
                </a:gridCol>
              </a:tblGrid>
              <a:tr h="66842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 </a:t>
                      </a:r>
                      <a:endParaRPr lang="fr-FR" sz="12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TOTAL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1" u="none" strike="noStrike">
                          <a:effectLst/>
                        </a:rPr>
                        <a:t>  14 009 782,78      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1" u="none" strike="noStrike">
                          <a:effectLst/>
                        </a:rPr>
                        <a:t>       777 348,00      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1" u="none" strike="noStrike" dirty="0">
                          <a:effectLst/>
                        </a:rPr>
                        <a:t>        470 691,00       </a:t>
                      </a:r>
                      <a:endParaRPr lang="fr-FR" sz="1200" b="1" i="0" u="none" strike="noStrike" dirty="0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1" u="none" strike="noStrike">
                          <a:effectLst/>
                        </a:rPr>
                        <a:t>      470 691,00      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1" u="none" strike="noStrike">
                          <a:effectLst/>
                        </a:rPr>
                        <a:t>    12 761 743,78      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 </a:t>
                      </a:r>
                      <a:endParaRPr lang="fr-FR" sz="12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29628796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0175"/>
            <a:ext cx="12192000" cy="1998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59395" name="ZoneTexte 2"/>
          <p:cNvSpPr txBox="1">
            <a:spLocks noChangeArrowheads="1"/>
          </p:cNvSpPr>
          <p:nvPr/>
        </p:nvSpPr>
        <p:spPr bwMode="auto">
          <a:xfrm>
            <a:off x="2262188" y="182563"/>
            <a:ext cx="7667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/>
              <a:t>République Algérienne Démocratique et Populaire</a:t>
            </a:r>
          </a:p>
        </p:txBody>
      </p:sp>
      <p:sp>
        <p:nvSpPr>
          <p:cNvPr id="59396" name="ZoneTexte 3"/>
          <p:cNvSpPr txBox="1">
            <a:spLocks noChangeArrowheads="1"/>
          </p:cNvSpPr>
          <p:nvPr/>
        </p:nvSpPr>
        <p:spPr bwMode="auto">
          <a:xfrm>
            <a:off x="431800" y="749300"/>
            <a:ext cx="27590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/>
              <a:t>Wilaya de Bouira</a:t>
            </a:r>
          </a:p>
          <a:p>
            <a:pPr eaLnBrk="1" hangingPunct="1"/>
            <a:r>
              <a:rPr lang="fr-FR" sz="2400" b="1"/>
              <a:t>Daira de Haizer</a:t>
            </a:r>
          </a:p>
          <a:p>
            <a:pPr eaLnBrk="1" hangingPunct="1"/>
            <a:r>
              <a:rPr lang="fr-FR" sz="2400" b="1"/>
              <a:t>Commune de Haizer</a:t>
            </a:r>
          </a:p>
        </p:txBody>
      </p:sp>
      <p:sp>
        <p:nvSpPr>
          <p:cNvPr id="59397" name="Rectangle 1"/>
          <p:cNvSpPr>
            <a:spLocks noChangeArrowheads="1"/>
          </p:cNvSpPr>
          <p:nvPr/>
        </p:nvSpPr>
        <p:spPr bwMode="auto">
          <a:xfrm>
            <a:off x="2781300" y="311785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663575" y="2224088"/>
            <a:ext cx="10902950" cy="523875"/>
          </a:xfrm>
          <a:prstGeom prst="rect">
            <a:avLst/>
          </a:prstGeom>
          <a:solidFill>
            <a:srgbClr val="FFC00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solidFill>
                  <a:srgbClr val="0070C0"/>
                </a:solidFill>
                <a:latin typeface="+mn-lt"/>
              </a:rPr>
              <a:t>ETAT DES PROJETS : PSD ( DLEP ) 2016</a:t>
            </a:r>
            <a:endParaRPr lang="fr-FR" sz="2800" b="1" dirty="0">
              <a:solidFill>
                <a:srgbClr val="0070C0"/>
              </a:solidFill>
              <a:latin typeface="+mn-lt"/>
            </a:endParaRPr>
          </a:p>
        </p:txBody>
      </p:sp>
      <p:graphicFrame>
        <p:nvGraphicFramePr>
          <p:cNvPr id="11" name="Tableau 10"/>
          <p:cNvGraphicFramePr>
            <a:graphicFrameLocks noGrp="1"/>
          </p:cNvGraphicFramePr>
          <p:nvPr/>
        </p:nvGraphicFramePr>
        <p:xfrm>
          <a:off x="247650" y="2890838"/>
          <a:ext cx="1170432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509">
                  <a:extLst>
                    <a:ext uri="{9D8B030D-6E8A-4147-A177-3AD203B41FA5}">
                      <a16:colId xmlns:a16="http://schemas.microsoft.com/office/drawing/2014/main" xmlns="" val="1993623990"/>
                    </a:ext>
                  </a:extLst>
                </a:gridCol>
                <a:gridCol w="687977">
                  <a:extLst>
                    <a:ext uri="{9D8B030D-6E8A-4147-A177-3AD203B41FA5}">
                      <a16:colId xmlns:a16="http://schemas.microsoft.com/office/drawing/2014/main" xmlns="" val="2550682662"/>
                    </a:ext>
                  </a:extLst>
                </a:gridCol>
                <a:gridCol w="592183">
                  <a:extLst>
                    <a:ext uri="{9D8B030D-6E8A-4147-A177-3AD203B41FA5}">
                      <a16:colId xmlns:a16="http://schemas.microsoft.com/office/drawing/2014/main" xmlns="" val="4276229444"/>
                    </a:ext>
                  </a:extLst>
                </a:gridCol>
                <a:gridCol w="2852057">
                  <a:extLst>
                    <a:ext uri="{9D8B030D-6E8A-4147-A177-3AD203B41FA5}">
                      <a16:colId xmlns:a16="http://schemas.microsoft.com/office/drawing/2014/main" xmlns="" val="1991737518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xmlns="" val="573162510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xmlns="" val="3364359650"/>
                    </a:ext>
                  </a:extLst>
                </a:gridCol>
                <a:gridCol w="1036320">
                  <a:extLst>
                    <a:ext uri="{9D8B030D-6E8A-4147-A177-3AD203B41FA5}">
                      <a16:colId xmlns:a16="http://schemas.microsoft.com/office/drawing/2014/main" xmlns="" val="964012990"/>
                    </a:ext>
                  </a:extLst>
                </a:gridCol>
                <a:gridCol w="1021080">
                  <a:extLst>
                    <a:ext uri="{9D8B030D-6E8A-4147-A177-3AD203B41FA5}">
                      <a16:colId xmlns:a16="http://schemas.microsoft.com/office/drawing/2014/main" xmlns="" val="3606447062"/>
                    </a:ext>
                  </a:extLst>
                </a:gridCol>
                <a:gridCol w="942703">
                  <a:extLst>
                    <a:ext uri="{9D8B030D-6E8A-4147-A177-3AD203B41FA5}">
                      <a16:colId xmlns:a16="http://schemas.microsoft.com/office/drawing/2014/main" xmlns="" val="3512123605"/>
                    </a:ext>
                  </a:extLst>
                </a:gridCol>
                <a:gridCol w="627017">
                  <a:extLst>
                    <a:ext uri="{9D8B030D-6E8A-4147-A177-3AD203B41FA5}">
                      <a16:colId xmlns:a16="http://schemas.microsoft.com/office/drawing/2014/main" xmlns="" val="2668877139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xmlns="" val="1000414231"/>
                    </a:ext>
                  </a:extLst>
                </a:gridCol>
                <a:gridCol w="796834">
                  <a:extLst>
                    <a:ext uri="{9D8B030D-6E8A-4147-A177-3AD203B41FA5}">
                      <a16:colId xmlns:a16="http://schemas.microsoft.com/office/drawing/2014/main" xmlns="" val="34442688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Article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</a:t>
                      </a:r>
                      <a:r>
                        <a:rPr lang="fr-FR" sz="1200" baseline="0" dirty="0" smtClean="0"/>
                        <a:t> de projet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INTITULE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MONTANT</a:t>
                      </a:r>
                    </a:p>
                    <a:p>
                      <a:pPr algn="ctr"/>
                      <a:r>
                        <a:rPr lang="fr-FR" sz="1200" dirty="0" smtClean="0"/>
                        <a:t>AP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Montant consommé 2015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Dépense </a:t>
                      </a:r>
                    </a:p>
                    <a:p>
                      <a:pPr algn="ctr"/>
                      <a:r>
                        <a:rPr lang="fr-FR" sz="1200" dirty="0" smtClean="0"/>
                        <a:t>Décembre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Année 2016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Reliquat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Taux</a:t>
                      </a:r>
                    </a:p>
                    <a:p>
                      <a:r>
                        <a:rPr lang="fr-FR" sz="1200" dirty="0" err="1" smtClean="0"/>
                        <a:t>phys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Taux</a:t>
                      </a:r>
                    </a:p>
                    <a:p>
                      <a:r>
                        <a:rPr lang="fr-FR" sz="1200" dirty="0" err="1" smtClean="0"/>
                        <a:t>Financ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err="1" smtClean="0"/>
                        <a:t>Obs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37982242"/>
                  </a:ext>
                </a:extLst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247650" y="3705225"/>
          <a:ext cx="11704318" cy="29248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0979">
                  <a:extLst>
                    <a:ext uri="{9D8B030D-6E8A-4147-A177-3AD203B41FA5}">
                      <a16:colId xmlns:a16="http://schemas.microsoft.com/office/drawing/2014/main" xmlns="" val="1913232408"/>
                    </a:ext>
                  </a:extLst>
                </a:gridCol>
                <a:gridCol w="395035">
                  <a:extLst>
                    <a:ext uri="{9D8B030D-6E8A-4147-A177-3AD203B41FA5}">
                      <a16:colId xmlns:a16="http://schemas.microsoft.com/office/drawing/2014/main" xmlns="" val="564772606"/>
                    </a:ext>
                  </a:extLst>
                </a:gridCol>
                <a:gridCol w="300979">
                  <a:extLst>
                    <a:ext uri="{9D8B030D-6E8A-4147-A177-3AD203B41FA5}">
                      <a16:colId xmlns:a16="http://schemas.microsoft.com/office/drawing/2014/main" xmlns="" val="2188412674"/>
                    </a:ext>
                  </a:extLst>
                </a:gridCol>
                <a:gridCol w="556811">
                  <a:extLst>
                    <a:ext uri="{9D8B030D-6E8A-4147-A177-3AD203B41FA5}">
                      <a16:colId xmlns:a16="http://schemas.microsoft.com/office/drawing/2014/main" xmlns="" val="1381091145"/>
                    </a:ext>
                  </a:extLst>
                </a:gridCol>
                <a:gridCol w="2889398">
                  <a:extLst>
                    <a:ext uri="{9D8B030D-6E8A-4147-A177-3AD203B41FA5}">
                      <a16:colId xmlns:a16="http://schemas.microsoft.com/office/drawing/2014/main" xmlns="" val="2800725712"/>
                    </a:ext>
                  </a:extLst>
                </a:gridCol>
                <a:gridCol w="1113622">
                  <a:extLst>
                    <a:ext uri="{9D8B030D-6E8A-4147-A177-3AD203B41FA5}">
                      <a16:colId xmlns:a16="http://schemas.microsoft.com/office/drawing/2014/main" xmlns="" val="528441071"/>
                    </a:ext>
                  </a:extLst>
                </a:gridCol>
                <a:gridCol w="1098573">
                  <a:extLst>
                    <a:ext uri="{9D8B030D-6E8A-4147-A177-3AD203B41FA5}">
                      <a16:colId xmlns:a16="http://schemas.microsoft.com/office/drawing/2014/main" xmlns="" val="3084799933"/>
                    </a:ext>
                  </a:extLst>
                </a:gridCol>
                <a:gridCol w="1023328">
                  <a:extLst>
                    <a:ext uri="{9D8B030D-6E8A-4147-A177-3AD203B41FA5}">
                      <a16:colId xmlns:a16="http://schemas.microsoft.com/office/drawing/2014/main" xmlns="" val="3921119731"/>
                    </a:ext>
                  </a:extLst>
                </a:gridCol>
                <a:gridCol w="1027090">
                  <a:extLst>
                    <a:ext uri="{9D8B030D-6E8A-4147-A177-3AD203B41FA5}">
                      <a16:colId xmlns:a16="http://schemas.microsoft.com/office/drawing/2014/main" xmlns="" val="808697256"/>
                    </a:ext>
                  </a:extLst>
                </a:gridCol>
                <a:gridCol w="1068475">
                  <a:extLst>
                    <a:ext uri="{9D8B030D-6E8A-4147-A177-3AD203B41FA5}">
                      <a16:colId xmlns:a16="http://schemas.microsoft.com/office/drawing/2014/main" xmlns="" val="1078301064"/>
                    </a:ext>
                  </a:extLst>
                </a:gridCol>
                <a:gridCol w="496615">
                  <a:extLst>
                    <a:ext uri="{9D8B030D-6E8A-4147-A177-3AD203B41FA5}">
                      <a16:colId xmlns:a16="http://schemas.microsoft.com/office/drawing/2014/main" xmlns="" val="3493299099"/>
                    </a:ext>
                  </a:extLst>
                </a:gridCol>
                <a:gridCol w="632056">
                  <a:extLst>
                    <a:ext uri="{9D8B030D-6E8A-4147-A177-3AD203B41FA5}">
                      <a16:colId xmlns:a16="http://schemas.microsoft.com/office/drawing/2014/main" xmlns="" val="3209173921"/>
                    </a:ext>
                  </a:extLst>
                </a:gridCol>
                <a:gridCol w="801357">
                  <a:extLst>
                    <a:ext uri="{9D8B030D-6E8A-4147-A177-3AD203B41FA5}">
                      <a16:colId xmlns:a16="http://schemas.microsoft.com/office/drawing/2014/main" xmlns="" val="269949371"/>
                    </a:ext>
                  </a:extLst>
                </a:gridCol>
              </a:tblGrid>
              <a:tr h="44316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1</a:t>
                      </a:r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9530</a:t>
                      </a:r>
                      <a:endParaRPr lang="fr-FR" sz="9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280</a:t>
                      </a:r>
                      <a:endParaRPr lang="fr-FR" sz="9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16.2008</a:t>
                      </a:r>
                      <a:endParaRPr lang="fr-FR" sz="9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u="none" strike="noStrike">
                          <a:effectLst/>
                        </a:rPr>
                        <a:t>Réalisation de deux (02) classes école TOUAT HAMOUCHE -Haizer</a:t>
                      </a:r>
                      <a:endParaRPr lang="fr-FR" sz="9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u="none" strike="noStrike">
                          <a:effectLst/>
                        </a:rPr>
                        <a:t>      5 140 000,00       </a:t>
                      </a:r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u="none" strike="noStrike">
                          <a:effectLst/>
                        </a:rPr>
                        <a:t>         4 115 461,48   </a:t>
                      </a:r>
                      <a:endParaRPr lang="fr-FR" sz="9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u="none" strike="noStrike">
                          <a:effectLst/>
                        </a:rPr>
                        <a:t>        1 024 538,52   </a:t>
                      </a:r>
                      <a:endParaRPr lang="fr-FR" sz="9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 100℅ </a:t>
                      </a:r>
                      <a:endParaRPr lang="fr-FR" sz="9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80,07 </a:t>
                      </a:r>
                      <a:endParaRPr lang="fr-FR" sz="9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u="none" strike="noStrike">
                          <a:effectLst/>
                        </a:rPr>
                        <a:t>Clôturé</a:t>
                      </a:r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561724433"/>
                  </a:ext>
                </a:extLst>
              </a:tr>
              <a:tr h="44316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2</a:t>
                      </a:r>
                      <a:endParaRPr lang="fr-FR" sz="9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9530</a:t>
                      </a:r>
                      <a:endParaRPr lang="fr-FR" sz="9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280</a:t>
                      </a:r>
                      <a:endParaRPr lang="fr-FR" sz="9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15.2011</a:t>
                      </a:r>
                      <a:endParaRPr lang="fr-FR" sz="9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u="none" strike="noStrike">
                          <a:effectLst/>
                        </a:rPr>
                        <a:t>Etude extension d'une (01) classe école Kerdjoudj Hamache</a:t>
                      </a:r>
                      <a:endParaRPr lang="fr-FR" sz="9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u="none" strike="noStrike">
                          <a:effectLst/>
                        </a:rPr>
                        <a:t>          70 000,00       </a:t>
                      </a:r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u="none" strike="noStrike">
                          <a:effectLst/>
                        </a:rPr>
                        <a:t>              65 000,00   </a:t>
                      </a:r>
                      <a:endParaRPr lang="fr-FR" sz="9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u="none" strike="noStrike">
                          <a:effectLst/>
                        </a:rPr>
                        <a:t>              5 000,00   </a:t>
                      </a:r>
                      <a:endParaRPr lang="fr-FR" sz="9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 100℅ </a:t>
                      </a:r>
                      <a:endParaRPr lang="fr-FR" sz="9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92,86 </a:t>
                      </a:r>
                      <a:endParaRPr lang="fr-FR" sz="9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u="none" strike="noStrike">
                          <a:effectLst/>
                        </a:rPr>
                        <a:t>Clôturé</a:t>
                      </a:r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587850060"/>
                  </a:ext>
                </a:extLst>
              </a:tr>
              <a:tr h="44316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3</a:t>
                      </a:r>
                      <a:endParaRPr lang="fr-FR" sz="9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9530</a:t>
                      </a:r>
                      <a:endParaRPr lang="fr-FR" sz="9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280</a:t>
                      </a:r>
                      <a:endParaRPr lang="fr-FR" sz="9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16.2011</a:t>
                      </a:r>
                      <a:endParaRPr lang="fr-FR" sz="9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u="none" strike="noStrike">
                          <a:effectLst/>
                        </a:rPr>
                        <a:t>Etude extension d'une (01) classe école Terdjemane Lakhdar (AMNAKH)</a:t>
                      </a:r>
                      <a:endParaRPr lang="fr-FR" sz="9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u="none" strike="noStrike">
                          <a:effectLst/>
                        </a:rPr>
                        <a:t>          70 000,00       </a:t>
                      </a:r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u="none" strike="noStrike">
                          <a:effectLst/>
                        </a:rPr>
                        <a:t>              65 000,00   </a:t>
                      </a:r>
                      <a:endParaRPr lang="fr-FR" sz="9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u="none" strike="noStrike">
                          <a:effectLst/>
                        </a:rPr>
                        <a:t>              5 000,00   </a:t>
                      </a:r>
                      <a:endParaRPr lang="fr-FR" sz="9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 100℅ </a:t>
                      </a:r>
                      <a:endParaRPr lang="fr-FR" sz="9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92,86 </a:t>
                      </a:r>
                      <a:endParaRPr lang="fr-FR" sz="9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u="none" strike="noStrike">
                          <a:effectLst/>
                        </a:rPr>
                        <a:t>Clôturé</a:t>
                      </a:r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117330133"/>
                  </a:ext>
                </a:extLst>
              </a:tr>
              <a:tr h="44316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4</a:t>
                      </a:r>
                      <a:endParaRPr lang="fr-FR" sz="9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9530</a:t>
                      </a:r>
                      <a:endParaRPr lang="fr-FR" sz="9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280</a:t>
                      </a:r>
                      <a:endParaRPr lang="fr-FR" sz="9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17.2011</a:t>
                      </a:r>
                      <a:endParaRPr lang="fr-FR" sz="9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u="none" strike="noStrike">
                          <a:effectLst/>
                        </a:rPr>
                        <a:t>Réalisation d'une (01) classe école Kerdjoudj Hamache</a:t>
                      </a:r>
                      <a:endParaRPr lang="fr-FR" sz="9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u="none" strike="noStrike">
                          <a:effectLst/>
                        </a:rPr>
                        <a:t>      2 520 000,00       </a:t>
                      </a:r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u="none" strike="noStrike">
                          <a:effectLst/>
                        </a:rPr>
                        <a:t>         1 013 568,66   </a:t>
                      </a:r>
                      <a:endParaRPr lang="fr-FR" sz="9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u="none" strike="noStrike">
                          <a:effectLst/>
                        </a:rPr>
                        <a:t>        1 506 431,34   </a:t>
                      </a:r>
                      <a:endParaRPr lang="fr-FR" sz="9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 100℅ </a:t>
                      </a:r>
                      <a:endParaRPr lang="fr-FR" sz="9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  40,22       </a:t>
                      </a:r>
                      <a:endParaRPr lang="fr-FR" sz="9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u="none" strike="noStrike">
                          <a:effectLst/>
                        </a:rPr>
                        <a:t>à Réceptionner</a:t>
                      </a:r>
                      <a:endParaRPr lang="fr-FR" sz="9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833845441"/>
                  </a:ext>
                </a:extLst>
              </a:tr>
              <a:tr h="44316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5</a:t>
                      </a:r>
                      <a:endParaRPr lang="fr-FR" sz="9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9530</a:t>
                      </a:r>
                      <a:endParaRPr lang="fr-FR" sz="9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280</a:t>
                      </a:r>
                      <a:endParaRPr lang="fr-FR" sz="9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18.2011</a:t>
                      </a:r>
                      <a:endParaRPr lang="fr-FR" sz="9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u="none" strike="noStrike">
                          <a:effectLst/>
                        </a:rPr>
                        <a:t>Réalisation d'une (01) classe écoleTerdjemane Lakhdar (AMNAKH)</a:t>
                      </a:r>
                      <a:endParaRPr lang="fr-FR" sz="9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u="none" strike="noStrike">
                          <a:effectLst/>
                        </a:rPr>
                        <a:t>      2 520 000,00       </a:t>
                      </a:r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u="none" strike="noStrike">
                          <a:effectLst/>
                        </a:rPr>
                        <a:t>         1 036 968,66   </a:t>
                      </a:r>
                      <a:endParaRPr lang="fr-FR" sz="9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u="none" strike="noStrike">
                          <a:effectLst/>
                        </a:rPr>
                        <a:t>        1 483 031,34   </a:t>
                      </a:r>
                      <a:endParaRPr lang="fr-FR" sz="9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 100℅ </a:t>
                      </a:r>
                      <a:endParaRPr lang="fr-FR" sz="9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  41,15       </a:t>
                      </a:r>
                      <a:endParaRPr lang="fr-FR" sz="9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u="none" strike="noStrike">
                          <a:effectLst/>
                        </a:rPr>
                        <a:t>Réceptionné</a:t>
                      </a:r>
                      <a:endParaRPr lang="fr-FR" sz="9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85256274"/>
                  </a:ext>
                </a:extLst>
              </a:tr>
              <a:tr h="44316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>
                          <a:effectLst/>
                        </a:rPr>
                        <a:t> </a:t>
                      </a:r>
                      <a:endParaRPr lang="fr-FR" sz="10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615140887"/>
                  </a:ext>
                </a:extLst>
              </a:tr>
              <a:tr h="26589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TOTAL  =</a:t>
                      </a:r>
                      <a:endParaRPr lang="fr-FR" sz="10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00" u="none" strike="noStrike">
                          <a:effectLst/>
                        </a:rPr>
                        <a:t> 10 320 000,00       </a:t>
                      </a:r>
                      <a:endParaRPr lang="fr-FR" sz="10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00" u="none" strike="noStrike">
                          <a:effectLst/>
                        </a:rPr>
                        <a:t>  6 295 998,80       </a:t>
                      </a:r>
                      <a:endParaRPr lang="fr-FR" sz="10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00" u="none" strike="noStrike">
                          <a:effectLst/>
                        </a:rPr>
                        <a:t> </a:t>
                      </a:r>
                      <a:endParaRPr lang="fr-FR" sz="10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00" u="none" strike="noStrike">
                          <a:effectLst/>
                        </a:rPr>
                        <a:t> </a:t>
                      </a:r>
                      <a:endParaRPr lang="fr-FR" sz="10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00" u="none" strike="noStrike">
                          <a:effectLst/>
                        </a:rPr>
                        <a:t> 4 024 001,20       </a:t>
                      </a:r>
                      <a:endParaRPr lang="fr-FR" sz="10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 </a:t>
                      </a:r>
                      <a:endParaRPr lang="fr-FR" sz="10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 </a:t>
                      </a:r>
                      <a:endParaRPr lang="fr-FR" sz="10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 dirty="0">
                          <a:effectLst/>
                        </a:rPr>
                        <a:t> </a:t>
                      </a:r>
                      <a:endParaRPr lang="fr-FR" sz="10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19405047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0175"/>
            <a:ext cx="12192000" cy="1998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60419" name="ZoneTexte 2"/>
          <p:cNvSpPr txBox="1">
            <a:spLocks noChangeArrowheads="1"/>
          </p:cNvSpPr>
          <p:nvPr/>
        </p:nvSpPr>
        <p:spPr bwMode="auto">
          <a:xfrm>
            <a:off x="2262188" y="182563"/>
            <a:ext cx="7667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/>
              <a:t>République Algérienne Démocratique et Populaire</a:t>
            </a:r>
          </a:p>
        </p:txBody>
      </p:sp>
      <p:sp>
        <p:nvSpPr>
          <p:cNvPr id="60420" name="ZoneTexte 3"/>
          <p:cNvSpPr txBox="1">
            <a:spLocks noChangeArrowheads="1"/>
          </p:cNvSpPr>
          <p:nvPr/>
        </p:nvSpPr>
        <p:spPr bwMode="auto">
          <a:xfrm>
            <a:off x="431800" y="749300"/>
            <a:ext cx="27590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/>
              <a:t>Wilaya de Bouira</a:t>
            </a:r>
          </a:p>
          <a:p>
            <a:pPr eaLnBrk="1" hangingPunct="1"/>
            <a:r>
              <a:rPr lang="fr-FR" sz="2400" b="1"/>
              <a:t>Daira de Haizer</a:t>
            </a:r>
          </a:p>
          <a:p>
            <a:pPr eaLnBrk="1" hangingPunct="1"/>
            <a:r>
              <a:rPr lang="fr-FR" sz="2400" b="1"/>
              <a:t>Commune de Haizer</a:t>
            </a:r>
          </a:p>
        </p:txBody>
      </p:sp>
      <p:sp>
        <p:nvSpPr>
          <p:cNvPr id="60421" name="Rectangle 1"/>
          <p:cNvSpPr>
            <a:spLocks noChangeArrowheads="1"/>
          </p:cNvSpPr>
          <p:nvPr/>
        </p:nvSpPr>
        <p:spPr bwMode="auto">
          <a:xfrm>
            <a:off x="2781300" y="311785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663575" y="2224088"/>
            <a:ext cx="10902950" cy="523875"/>
          </a:xfrm>
          <a:prstGeom prst="rect">
            <a:avLst/>
          </a:prstGeom>
          <a:solidFill>
            <a:srgbClr val="FFC00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solidFill>
                  <a:srgbClr val="0070C0"/>
                </a:solidFill>
                <a:latin typeface="+mn-lt"/>
              </a:rPr>
              <a:t>ETAT DES </a:t>
            </a:r>
            <a:r>
              <a:rPr lang="fr-FR" sz="2800" b="1">
                <a:solidFill>
                  <a:srgbClr val="0070C0"/>
                </a:solidFill>
                <a:latin typeface="+mn-lt"/>
              </a:rPr>
              <a:t>PROJETS </a:t>
            </a:r>
            <a:r>
              <a:rPr lang="fr-FR" sz="2800" b="1" smtClean="0">
                <a:solidFill>
                  <a:srgbClr val="0070C0"/>
                </a:solidFill>
                <a:latin typeface="+mn-lt"/>
              </a:rPr>
              <a:t>: PSD ( DLEP )</a:t>
            </a:r>
            <a:endParaRPr lang="fr-FR" sz="2800" b="1" dirty="0">
              <a:solidFill>
                <a:srgbClr val="0070C0"/>
              </a:solidFill>
              <a:latin typeface="+mn-lt"/>
            </a:endParaRPr>
          </a:p>
        </p:txBody>
      </p:sp>
      <p:graphicFrame>
        <p:nvGraphicFramePr>
          <p:cNvPr id="11" name="Tableau 10"/>
          <p:cNvGraphicFramePr>
            <a:graphicFrameLocks noGrp="1"/>
          </p:cNvGraphicFramePr>
          <p:nvPr/>
        </p:nvGraphicFramePr>
        <p:xfrm>
          <a:off x="247650" y="2890838"/>
          <a:ext cx="1170432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509">
                  <a:extLst>
                    <a:ext uri="{9D8B030D-6E8A-4147-A177-3AD203B41FA5}">
                      <a16:colId xmlns:a16="http://schemas.microsoft.com/office/drawing/2014/main" xmlns="" val="1993623990"/>
                    </a:ext>
                  </a:extLst>
                </a:gridCol>
                <a:gridCol w="687977">
                  <a:extLst>
                    <a:ext uri="{9D8B030D-6E8A-4147-A177-3AD203B41FA5}">
                      <a16:colId xmlns:a16="http://schemas.microsoft.com/office/drawing/2014/main" xmlns="" val="2550682662"/>
                    </a:ext>
                  </a:extLst>
                </a:gridCol>
                <a:gridCol w="592183">
                  <a:extLst>
                    <a:ext uri="{9D8B030D-6E8A-4147-A177-3AD203B41FA5}">
                      <a16:colId xmlns:a16="http://schemas.microsoft.com/office/drawing/2014/main" xmlns="" val="4276229444"/>
                    </a:ext>
                  </a:extLst>
                </a:gridCol>
                <a:gridCol w="2852057">
                  <a:extLst>
                    <a:ext uri="{9D8B030D-6E8A-4147-A177-3AD203B41FA5}">
                      <a16:colId xmlns:a16="http://schemas.microsoft.com/office/drawing/2014/main" xmlns="" val="1991737518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xmlns="" val="573162510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xmlns="" val="3364359650"/>
                    </a:ext>
                  </a:extLst>
                </a:gridCol>
                <a:gridCol w="1036320">
                  <a:extLst>
                    <a:ext uri="{9D8B030D-6E8A-4147-A177-3AD203B41FA5}">
                      <a16:colId xmlns:a16="http://schemas.microsoft.com/office/drawing/2014/main" xmlns="" val="964012990"/>
                    </a:ext>
                  </a:extLst>
                </a:gridCol>
                <a:gridCol w="1021080">
                  <a:extLst>
                    <a:ext uri="{9D8B030D-6E8A-4147-A177-3AD203B41FA5}">
                      <a16:colId xmlns:a16="http://schemas.microsoft.com/office/drawing/2014/main" xmlns="" val="3606447062"/>
                    </a:ext>
                  </a:extLst>
                </a:gridCol>
                <a:gridCol w="942703">
                  <a:extLst>
                    <a:ext uri="{9D8B030D-6E8A-4147-A177-3AD203B41FA5}">
                      <a16:colId xmlns:a16="http://schemas.microsoft.com/office/drawing/2014/main" xmlns="" val="3512123605"/>
                    </a:ext>
                  </a:extLst>
                </a:gridCol>
                <a:gridCol w="627017">
                  <a:extLst>
                    <a:ext uri="{9D8B030D-6E8A-4147-A177-3AD203B41FA5}">
                      <a16:colId xmlns:a16="http://schemas.microsoft.com/office/drawing/2014/main" xmlns="" val="2668877139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xmlns="" val="1000414231"/>
                    </a:ext>
                  </a:extLst>
                </a:gridCol>
                <a:gridCol w="796834">
                  <a:extLst>
                    <a:ext uri="{9D8B030D-6E8A-4147-A177-3AD203B41FA5}">
                      <a16:colId xmlns:a16="http://schemas.microsoft.com/office/drawing/2014/main" xmlns="" val="34442688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Article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</a:t>
                      </a:r>
                      <a:r>
                        <a:rPr lang="fr-FR" sz="1200" baseline="0" dirty="0" smtClean="0"/>
                        <a:t> de projet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INTITULE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MONTANT</a:t>
                      </a:r>
                    </a:p>
                    <a:p>
                      <a:pPr algn="ctr"/>
                      <a:r>
                        <a:rPr lang="fr-FR" sz="1200" dirty="0" smtClean="0"/>
                        <a:t>AP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Montant consommé 2015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Dépense </a:t>
                      </a:r>
                    </a:p>
                    <a:p>
                      <a:pPr algn="ctr"/>
                      <a:r>
                        <a:rPr lang="fr-FR" sz="1200" dirty="0" smtClean="0"/>
                        <a:t>Décembre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Année 2016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Reliquat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Taux</a:t>
                      </a:r>
                    </a:p>
                    <a:p>
                      <a:r>
                        <a:rPr lang="fr-FR" sz="1200" dirty="0" err="1" smtClean="0"/>
                        <a:t>phys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Taux</a:t>
                      </a:r>
                    </a:p>
                    <a:p>
                      <a:r>
                        <a:rPr lang="fr-FR" sz="1200" dirty="0" err="1" smtClean="0"/>
                        <a:t>Financ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err="1" smtClean="0"/>
                        <a:t>Obs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37982242"/>
                  </a:ext>
                </a:extLst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247650" y="3705225"/>
          <a:ext cx="11704318" cy="29248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0979">
                  <a:extLst>
                    <a:ext uri="{9D8B030D-6E8A-4147-A177-3AD203B41FA5}">
                      <a16:colId xmlns:a16="http://schemas.microsoft.com/office/drawing/2014/main" xmlns="" val="1913232408"/>
                    </a:ext>
                  </a:extLst>
                </a:gridCol>
                <a:gridCol w="395035">
                  <a:extLst>
                    <a:ext uri="{9D8B030D-6E8A-4147-A177-3AD203B41FA5}">
                      <a16:colId xmlns:a16="http://schemas.microsoft.com/office/drawing/2014/main" xmlns="" val="564772606"/>
                    </a:ext>
                  </a:extLst>
                </a:gridCol>
                <a:gridCol w="300979">
                  <a:extLst>
                    <a:ext uri="{9D8B030D-6E8A-4147-A177-3AD203B41FA5}">
                      <a16:colId xmlns:a16="http://schemas.microsoft.com/office/drawing/2014/main" xmlns="" val="2188412674"/>
                    </a:ext>
                  </a:extLst>
                </a:gridCol>
                <a:gridCol w="556811">
                  <a:extLst>
                    <a:ext uri="{9D8B030D-6E8A-4147-A177-3AD203B41FA5}">
                      <a16:colId xmlns:a16="http://schemas.microsoft.com/office/drawing/2014/main" xmlns="" val="1381091145"/>
                    </a:ext>
                  </a:extLst>
                </a:gridCol>
                <a:gridCol w="2889398">
                  <a:extLst>
                    <a:ext uri="{9D8B030D-6E8A-4147-A177-3AD203B41FA5}">
                      <a16:colId xmlns:a16="http://schemas.microsoft.com/office/drawing/2014/main" xmlns="" val="2800725712"/>
                    </a:ext>
                  </a:extLst>
                </a:gridCol>
                <a:gridCol w="1113622">
                  <a:extLst>
                    <a:ext uri="{9D8B030D-6E8A-4147-A177-3AD203B41FA5}">
                      <a16:colId xmlns:a16="http://schemas.microsoft.com/office/drawing/2014/main" xmlns="" val="528441071"/>
                    </a:ext>
                  </a:extLst>
                </a:gridCol>
                <a:gridCol w="1098573">
                  <a:extLst>
                    <a:ext uri="{9D8B030D-6E8A-4147-A177-3AD203B41FA5}">
                      <a16:colId xmlns:a16="http://schemas.microsoft.com/office/drawing/2014/main" xmlns="" val="3084799933"/>
                    </a:ext>
                  </a:extLst>
                </a:gridCol>
                <a:gridCol w="1023328">
                  <a:extLst>
                    <a:ext uri="{9D8B030D-6E8A-4147-A177-3AD203B41FA5}">
                      <a16:colId xmlns:a16="http://schemas.microsoft.com/office/drawing/2014/main" xmlns="" val="3921119731"/>
                    </a:ext>
                  </a:extLst>
                </a:gridCol>
                <a:gridCol w="1027090">
                  <a:extLst>
                    <a:ext uri="{9D8B030D-6E8A-4147-A177-3AD203B41FA5}">
                      <a16:colId xmlns:a16="http://schemas.microsoft.com/office/drawing/2014/main" xmlns="" val="808697256"/>
                    </a:ext>
                  </a:extLst>
                </a:gridCol>
                <a:gridCol w="1068475">
                  <a:extLst>
                    <a:ext uri="{9D8B030D-6E8A-4147-A177-3AD203B41FA5}">
                      <a16:colId xmlns:a16="http://schemas.microsoft.com/office/drawing/2014/main" xmlns="" val="1078301064"/>
                    </a:ext>
                  </a:extLst>
                </a:gridCol>
                <a:gridCol w="496615">
                  <a:extLst>
                    <a:ext uri="{9D8B030D-6E8A-4147-A177-3AD203B41FA5}">
                      <a16:colId xmlns:a16="http://schemas.microsoft.com/office/drawing/2014/main" xmlns="" val="3493299099"/>
                    </a:ext>
                  </a:extLst>
                </a:gridCol>
                <a:gridCol w="632056">
                  <a:extLst>
                    <a:ext uri="{9D8B030D-6E8A-4147-A177-3AD203B41FA5}">
                      <a16:colId xmlns:a16="http://schemas.microsoft.com/office/drawing/2014/main" xmlns="" val="3209173921"/>
                    </a:ext>
                  </a:extLst>
                </a:gridCol>
                <a:gridCol w="801357">
                  <a:extLst>
                    <a:ext uri="{9D8B030D-6E8A-4147-A177-3AD203B41FA5}">
                      <a16:colId xmlns:a16="http://schemas.microsoft.com/office/drawing/2014/main" xmlns="" val="269949371"/>
                    </a:ext>
                  </a:extLst>
                </a:gridCol>
              </a:tblGrid>
              <a:tr h="44316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1</a:t>
                      </a:r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9530</a:t>
                      </a:r>
                      <a:endParaRPr lang="fr-FR" sz="9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280</a:t>
                      </a:r>
                      <a:endParaRPr lang="fr-FR" sz="9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16.2008</a:t>
                      </a:r>
                      <a:endParaRPr lang="fr-FR" sz="9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u="none" strike="noStrike">
                          <a:effectLst/>
                        </a:rPr>
                        <a:t>Réalisation de deux (02) classes école TOUAT HAMOUCHE -Haizer</a:t>
                      </a:r>
                      <a:endParaRPr lang="fr-FR" sz="9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u="none" strike="noStrike">
                          <a:effectLst/>
                        </a:rPr>
                        <a:t>      5 140 000,00       </a:t>
                      </a:r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u="none" strike="noStrike">
                          <a:effectLst/>
                        </a:rPr>
                        <a:t>         4 115 461,48   </a:t>
                      </a:r>
                      <a:endParaRPr lang="fr-FR" sz="9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u="none" strike="noStrike">
                          <a:effectLst/>
                        </a:rPr>
                        <a:t>        1 024 538,52   </a:t>
                      </a:r>
                      <a:endParaRPr lang="fr-FR" sz="9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 100℅ </a:t>
                      </a:r>
                      <a:endParaRPr lang="fr-FR" sz="9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80,07 </a:t>
                      </a:r>
                      <a:endParaRPr lang="fr-FR" sz="9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u="none" strike="noStrike">
                          <a:effectLst/>
                        </a:rPr>
                        <a:t>Clôturé</a:t>
                      </a:r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561724433"/>
                  </a:ext>
                </a:extLst>
              </a:tr>
              <a:tr h="44316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2</a:t>
                      </a:r>
                      <a:endParaRPr lang="fr-FR" sz="9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9530</a:t>
                      </a:r>
                      <a:endParaRPr lang="fr-FR" sz="9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280</a:t>
                      </a:r>
                      <a:endParaRPr lang="fr-FR" sz="9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15.2011</a:t>
                      </a:r>
                      <a:endParaRPr lang="fr-FR" sz="9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u="none" strike="noStrike">
                          <a:effectLst/>
                        </a:rPr>
                        <a:t>Etude extension d'une (01) classe école Kerdjoudj Hamache</a:t>
                      </a:r>
                      <a:endParaRPr lang="fr-FR" sz="9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u="none" strike="noStrike">
                          <a:effectLst/>
                        </a:rPr>
                        <a:t>          70 000,00       </a:t>
                      </a:r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u="none" strike="noStrike">
                          <a:effectLst/>
                        </a:rPr>
                        <a:t>              65 000,00   </a:t>
                      </a:r>
                      <a:endParaRPr lang="fr-FR" sz="9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u="none" strike="noStrike">
                          <a:effectLst/>
                        </a:rPr>
                        <a:t>              5 000,00   </a:t>
                      </a:r>
                      <a:endParaRPr lang="fr-FR" sz="9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 100℅ </a:t>
                      </a:r>
                      <a:endParaRPr lang="fr-FR" sz="9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92,86 </a:t>
                      </a:r>
                      <a:endParaRPr lang="fr-FR" sz="9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u="none" strike="noStrike">
                          <a:effectLst/>
                        </a:rPr>
                        <a:t>Clôturé</a:t>
                      </a:r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587850060"/>
                  </a:ext>
                </a:extLst>
              </a:tr>
              <a:tr h="44316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3</a:t>
                      </a:r>
                      <a:endParaRPr lang="fr-FR" sz="9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9530</a:t>
                      </a:r>
                      <a:endParaRPr lang="fr-FR" sz="9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280</a:t>
                      </a:r>
                      <a:endParaRPr lang="fr-FR" sz="9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16.2011</a:t>
                      </a:r>
                      <a:endParaRPr lang="fr-FR" sz="9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u="none" strike="noStrike">
                          <a:effectLst/>
                        </a:rPr>
                        <a:t>Etude extension d'une (01) classe école Terdjemane Lakhdar (AMNAKH)</a:t>
                      </a:r>
                      <a:endParaRPr lang="fr-FR" sz="9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u="none" strike="noStrike">
                          <a:effectLst/>
                        </a:rPr>
                        <a:t>          70 000,00       </a:t>
                      </a:r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u="none" strike="noStrike">
                          <a:effectLst/>
                        </a:rPr>
                        <a:t>              65 000,00   </a:t>
                      </a:r>
                      <a:endParaRPr lang="fr-FR" sz="9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u="none" strike="noStrike">
                          <a:effectLst/>
                        </a:rPr>
                        <a:t>              5 000,00   </a:t>
                      </a:r>
                      <a:endParaRPr lang="fr-FR" sz="9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 100℅ </a:t>
                      </a:r>
                      <a:endParaRPr lang="fr-FR" sz="9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92,86 </a:t>
                      </a:r>
                      <a:endParaRPr lang="fr-FR" sz="9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u="none" strike="noStrike">
                          <a:effectLst/>
                        </a:rPr>
                        <a:t>Clôturé</a:t>
                      </a:r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117330133"/>
                  </a:ext>
                </a:extLst>
              </a:tr>
              <a:tr h="44316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4</a:t>
                      </a:r>
                      <a:endParaRPr lang="fr-FR" sz="9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9530</a:t>
                      </a:r>
                      <a:endParaRPr lang="fr-FR" sz="9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280</a:t>
                      </a:r>
                      <a:endParaRPr lang="fr-FR" sz="9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17.2011</a:t>
                      </a:r>
                      <a:endParaRPr lang="fr-FR" sz="9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u="none" strike="noStrike">
                          <a:effectLst/>
                        </a:rPr>
                        <a:t>Réalisation d'une (01) classe école Kerdjoudj Hamache</a:t>
                      </a:r>
                      <a:endParaRPr lang="fr-FR" sz="9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u="none" strike="noStrike">
                          <a:effectLst/>
                        </a:rPr>
                        <a:t>      2 520 000,00       </a:t>
                      </a:r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u="none" strike="noStrike">
                          <a:effectLst/>
                        </a:rPr>
                        <a:t>         1 013 568,66   </a:t>
                      </a:r>
                      <a:endParaRPr lang="fr-FR" sz="9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u="none" strike="noStrike">
                          <a:effectLst/>
                        </a:rPr>
                        <a:t>        1 506 431,34   </a:t>
                      </a:r>
                      <a:endParaRPr lang="fr-FR" sz="9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 100℅ </a:t>
                      </a:r>
                      <a:endParaRPr lang="fr-FR" sz="9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  40,22       </a:t>
                      </a:r>
                      <a:endParaRPr lang="fr-FR" sz="9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u="none" strike="noStrike">
                          <a:effectLst/>
                        </a:rPr>
                        <a:t>à Réceptionner</a:t>
                      </a:r>
                      <a:endParaRPr lang="fr-FR" sz="9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833845441"/>
                  </a:ext>
                </a:extLst>
              </a:tr>
              <a:tr h="44316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5</a:t>
                      </a:r>
                      <a:endParaRPr lang="fr-FR" sz="9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9530</a:t>
                      </a:r>
                      <a:endParaRPr lang="fr-FR" sz="9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280</a:t>
                      </a:r>
                      <a:endParaRPr lang="fr-FR" sz="9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18.2011</a:t>
                      </a:r>
                      <a:endParaRPr lang="fr-FR" sz="9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u="none" strike="noStrike">
                          <a:effectLst/>
                        </a:rPr>
                        <a:t>Réalisation d'une (01) classe écoleTerdjemane Lakhdar (AMNAKH)</a:t>
                      </a:r>
                      <a:endParaRPr lang="fr-FR" sz="9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u="none" strike="noStrike">
                          <a:effectLst/>
                        </a:rPr>
                        <a:t>      2 520 000,00       </a:t>
                      </a:r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u="none" strike="noStrike">
                          <a:effectLst/>
                        </a:rPr>
                        <a:t>         1 036 968,66   </a:t>
                      </a:r>
                      <a:endParaRPr lang="fr-FR" sz="9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u="none" strike="noStrike">
                          <a:effectLst/>
                        </a:rPr>
                        <a:t>        1 483 031,34   </a:t>
                      </a:r>
                      <a:endParaRPr lang="fr-FR" sz="9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 100℅ </a:t>
                      </a:r>
                      <a:endParaRPr lang="fr-FR" sz="9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  41,15       </a:t>
                      </a:r>
                      <a:endParaRPr lang="fr-FR" sz="9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u="none" strike="noStrike">
                          <a:effectLst/>
                        </a:rPr>
                        <a:t>Réceptionné</a:t>
                      </a:r>
                      <a:endParaRPr lang="fr-FR" sz="9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85256274"/>
                  </a:ext>
                </a:extLst>
              </a:tr>
              <a:tr h="44316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>
                          <a:effectLst/>
                        </a:rPr>
                        <a:t> </a:t>
                      </a:r>
                      <a:endParaRPr lang="fr-FR" sz="10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615140887"/>
                  </a:ext>
                </a:extLst>
              </a:tr>
              <a:tr h="26589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TOTAL  =</a:t>
                      </a:r>
                      <a:endParaRPr lang="fr-FR" sz="10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00" u="none" strike="noStrike">
                          <a:effectLst/>
                        </a:rPr>
                        <a:t> 10 320 000,00       </a:t>
                      </a:r>
                      <a:endParaRPr lang="fr-FR" sz="10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00" u="none" strike="noStrike">
                          <a:effectLst/>
                        </a:rPr>
                        <a:t>  6 295 998,80       </a:t>
                      </a:r>
                      <a:endParaRPr lang="fr-FR" sz="10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00" u="none" strike="noStrike">
                          <a:effectLst/>
                        </a:rPr>
                        <a:t> </a:t>
                      </a:r>
                      <a:endParaRPr lang="fr-FR" sz="10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00" u="none" strike="noStrike">
                          <a:effectLst/>
                        </a:rPr>
                        <a:t> </a:t>
                      </a:r>
                      <a:endParaRPr lang="fr-FR" sz="10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00" u="none" strike="noStrike">
                          <a:effectLst/>
                        </a:rPr>
                        <a:t> 4 024 001,20       </a:t>
                      </a:r>
                      <a:endParaRPr lang="fr-FR" sz="10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 </a:t>
                      </a:r>
                      <a:endParaRPr lang="fr-FR" sz="10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 </a:t>
                      </a:r>
                      <a:endParaRPr lang="fr-FR" sz="10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 dirty="0">
                          <a:effectLst/>
                        </a:rPr>
                        <a:t> </a:t>
                      </a:r>
                      <a:endParaRPr lang="fr-FR" sz="10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19405047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0175"/>
            <a:ext cx="12192000" cy="1998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61443" name="ZoneTexte 2"/>
          <p:cNvSpPr txBox="1">
            <a:spLocks noChangeArrowheads="1"/>
          </p:cNvSpPr>
          <p:nvPr/>
        </p:nvSpPr>
        <p:spPr bwMode="auto">
          <a:xfrm>
            <a:off x="2262188" y="182563"/>
            <a:ext cx="7667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/>
              <a:t>République Algérienne Démocratique et Populaire</a:t>
            </a:r>
          </a:p>
        </p:txBody>
      </p:sp>
      <p:sp>
        <p:nvSpPr>
          <p:cNvPr id="61444" name="ZoneTexte 3"/>
          <p:cNvSpPr txBox="1">
            <a:spLocks noChangeArrowheads="1"/>
          </p:cNvSpPr>
          <p:nvPr/>
        </p:nvSpPr>
        <p:spPr bwMode="auto">
          <a:xfrm>
            <a:off x="431800" y="749300"/>
            <a:ext cx="27590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/>
              <a:t>Wilaya de Bouira</a:t>
            </a:r>
          </a:p>
          <a:p>
            <a:pPr eaLnBrk="1" hangingPunct="1"/>
            <a:r>
              <a:rPr lang="fr-FR" sz="2400" b="1"/>
              <a:t>Daira de Haizer</a:t>
            </a:r>
          </a:p>
          <a:p>
            <a:pPr eaLnBrk="1" hangingPunct="1"/>
            <a:r>
              <a:rPr lang="fr-FR" sz="2400" b="1"/>
              <a:t>Commune de Haizer</a:t>
            </a:r>
          </a:p>
        </p:txBody>
      </p:sp>
      <p:sp>
        <p:nvSpPr>
          <p:cNvPr id="61445" name="Rectangle 1"/>
          <p:cNvSpPr>
            <a:spLocks noChangeArrowheads="1"/>
          </p:cNvSpPr>
          <p:nvPr/>
        </p:nvSpPr>
        <p:spPr bwMode="auto">
          <a:xfrm>
            <a:off x="2781300" y="311785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663575" y="2224088"/>
            <a:ext cx="10902950" cy="523875"/>
          </a:xfrm>
          <a:prstGeom prst="rect">
            <a:avLst/>
          </a:prstGeom>
          <a:solidFill>
            <a:srgbClr val="FFC00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solidFill>
                  <a:srgbClr val="0070C0"/>
                </a:solidFill>
                <a:latin typeface="+mn-lt"/>
              </a:rPr>
              <a:t>ETAT DES PROJETS : </a:t>
            </a:r>
            <a:r>
              <a:rPr lang="fr-FR" sz="2800" b="1" dirty="0">
                <a:solidFill>
                  <a:srgbClr val="FF0000"/>
                </a:solidFill>
                <a:latin typeface="+mn-lt"/>
              </a:rPr>
              <a:t>C.G.S.C.L </a:t>
            </a:r>
            <a:r>
              <a:rPr lang="fr-FR" sz="2800" b="1" dirty="0">
                <a:solidFill>
                  <a:srgbClr val="FF0000"/>
                </a:solidFill>
                <a:latin typeface="+mn-lt"/>
              </a:rPr>
              <a:t>&amp; FCCL &amp; PSD </a:t>
            </a:r>
          </a:p>
        </p:txBody>
      </p:sp>
      <p:graphicFrame>
        <p:nvGraphicFramePr>
          <p:cNvPr id="11" name="Tableau 10"/>
          <p:cNvGraphicFramePr>
            <a:graphicFrameLocks noGrp="1"/>
          </p:cNvGraphicFramePr>
          <p:nvPr/>
        </p:nvGraphicFramePr>
        <p:xfrm>
          <a:off x="247650" y="2890838"/>
          <a:ext cx="1170432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509">
                  <a:extLst>
                    <a:ext uri="{9D8B030D-6E8A-4147-A177-3AD203B41FA5}">
                      <a16:colId xmlns:a16="http://schemas.microsoft.com/office/drawing/2014/main" xmlns="" val="1993623990"/>
                    </a:ext>
                  </a:extLst>
                </a:gridCol>
                <a:gridCol w="687977">
                  <a:extLst>
                    <a:ext uri="{9D8B030D-6E8A-4147-A177-3AD203B41FA5}">
                      <a16:colId xmlns:a16="http://schemas.microsoft.com/office/drawing/2014/main" xmlns="" val="2550682662"/>
                    </a:ext>
                  </a:extLst>
                </a:gridCol>
                <a:gridCol w="592183">
                  <a:extLst>
                    <a:ext uri="{9D8B030D-6E8A-4147-A177-3AD203B41FA5}">
                      <a16:colId xmlns:a16="http://schemas.microsoft.com/office/drawing/2014/main" xmlns="" val="4276229444"/>
                    </a:ext>
                  </a:extLst>
                </a:gridCol>
                <a:gridCol w="2852057">
                  <a:extLst>
                    <a:ext uri="{9D8B030D-6E8A-4147-A177-3AD203B41FA5}">
                      <a16:colId xmlns:a16="http://schemas.microsoft.com/office/drawing/2014/main" xmlns="" val="1991737518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xmlns="" val="573162510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xmlns="" val="3364359650"/>
                    </a:ext>
                  </a:extLst>
                </a:gridCol>
                <a:gridCol w="1036320">
                  <a:extLst>
                    <a:ext uri="{9D8B030D-6E8A-4147-A177-3AD203B41FA5}">
                      <a16:colId xmlns:a16="http://schemas.microsoft.com/office/drawing/2014/main" xmlns="" val="964012990"/>
                    </a:ext>
                  </a:extLst>
                </a:gridCol>
                <a:gridCol w="1021080">
                  <a:extLst>
                    <a:ext uri="{9D8B030D-6E8A-4147-A177-3AD203B41FA5}">
                      <a16:colId xmlns:a16="http://schemas.microsoft.com/office/drawing/2014/main" xmlns="" val="3606447062"/>
                    </a:ext>
                  </a:extLst>
                </a:gridCol>
                <a:gridCol w="942703">
                  <a:extLst>
                    <a:ext uri="{9D8B030D-6E8A-4147-A177-3AD203B41FA5}">
                      <a16:colId xmlns:a16="http://schemas.microsoft.com/office/drawing/2014/main" xmlns="" val="3512123605"/>
                    </a:ext>
                  </a:extLst>
                </a:gridCol>
                <a:gridCol w="627017">
                  <a:extLst>
                    <a:ext uri="{9D8B030D-6E8A-4147-A177-3AD203B41FA5}">
                      <a16:colId xmlns:a16="http://schemas.microsoft.com/office/drawing/2014/main" xmlns="" val="2668877139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xmlns="" val="1000414231"/>
                    </a:ext>
                  </a:extLst>
                </a:gridCol>
                <a:gridCol w="796834">
                  <a:extLst>
                    <a:ext uri="{9D8B030D-6E8A-4147-A177-3AD203B41FA5}">
                      <a16:colId xmlns:a16="http://schemas.microsoft.com/office/drawing/2014/main" xmlns="" val="34442688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Article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</a:t>
                      </a:r>
                      <a:r>
                        <a:rPr lang="fr-FR" sz="1200" baseline="0" dirty="0" smtClean="0"/>
                        <a:t> de projet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INTITULE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MONTANT</a:t>
                      </a:r>
                    </a:p>
                    <a:p>
                      <a:pPr algn="ctr"/>
                      <a:r>
                        <a:rPr lang="fr-FR" sz="1200" dirty="0" smtClean="0"/>
                        <a:t>AP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Montant consommé 2015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Dépense </a:t>
                      </a:r>
                    </a:p>
                    <a:p>
                      <a:pPr algn="ctr"/>
                      <a:r>
                        <a:rPr lang="fr-FR" sz="1200" dirty="0" smtClean="0"/>
                        <a:t>Décembre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Année 2016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Reliquat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Taux</a:t>
                      </a:r>
                    </a:p>
                    <a:p>
                      <a:r>
                        <a:rPr lang="fr-FR" sz="1200" dirty="0" err="1" smtClean="0"/>
                        <a:t>phys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Taux</a:t>
                      </a:r>
                    </a:p>
                    <a:p>
                      <a:r>
                        <a:rPr lang="fr-FR" sz="1200" dirty="0" err="1" smtClean="0"/>
                        <a:t>Financ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err="1" smtClean="0"/>
                        <a:t>Obs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37982242"/>
                  </a:ext>
                </a:extLst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247650" y="3575050"/>
          <a:ext cx="11704319" cy="29324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5496">
                  <a:extLst>
                    <a:ext uri="{9D8B030D-6E8A-4147-A177-3AD203B41FA5}">
                      <a16:colId xmlns:a16="http://schemas.microsoft.com/office/drawing/2014/main" xmlns="" val="2973592735"/>
                    </a:ext>
                  </a:extLst>
                </a:gridCol>
                <a:gridCol w="381870">
                  <a:extLst>
                    <a:ext uri="{9D8B030D-6E8A-4147-A177-3AD203B41FA5}">
                      <a16:colId xmlns:a16="http://schemas.microsoft.com/office/drawing/2014/main" xmlns="" val="478924422"/>
                    </a:ext>
                  </a:extLst>
                </a:gridCol>
                <a:gridCol w="336046">
                  <a:extLst>
                    <a:ext uri="{9D8B030D-6E8A-4147-A177-3AD203B41FA5}">
                      <a16:colId xmlns:a16="http://schemas.microsoft.com/office/drawing/2014/main" xmlns="" val="704778453"/>
                    </a:ext>
                  </a:extLst>
                </a:gridCol>
                <a:gridCol w="565168">
                  <a:extLst>
                    <a:ext uri="{9D8B030D-6E8A-4147-A177-3AD203B41FA5}">
                      <a16:colId xmlns:a16="http://schemas.microsoft.com/office/drawing/2014/main" xmlns="" val="3951077009"/>
                    </a:ext>
                  </a:extLst>
                </a:gridCol>
                <a:gridCol w="2783834">
                  <a:extLst>
                    <a:ext uri="{9D8B030D-6E8A-4147-A177-3AD203B41FA5}">
                      <a16:colId xmlns:a16="http://schemas.microsoft.com/office/drawing/2014/main" xmlns="" val="2319283067"/>
                    </a:ext>
                  </a:extLst>
                </a:gridCol>
                <a:gridCol w="1115061">
                  <a:extLst>
                    <a:ext uri="{9D8B030D-6E8A-4147-A177-3AD203B41FA5}">
                      <a16:colId xmlns:a16="http://schemas.microsoft.com/office/drawing/2014/main" xmlns="" val="4115016161"/>
                    </a:ext>
                  </a:extLst>
                </a:gridCol>
                <a:gridCol w="962313">
                  <a:extLst>
                    <a:ext uri="{9D8B030D-6E8A-4147-A177-3AD203B41FA5}">
                      <a16:colId xmlns:a16="http://schemas.microsoft.com/office/drawing/2014/main" xmlns="" val="792788695"/>
                    </a:ext>
                  </a:extLst>
                </a:gridCol>
                <a:gridCol w="1130335">
                  <a:extLst>
                    <a:ext uri="{9D8B030D-6E8A-4147-A177-3AD203B41FA5}">
                      <a16:colId xmlns:a16="http://schemas.microsoft.com/office/drawing/2014/main" xmlns="" val="1975434823"/>
                    </a:ext>
                  </a:extLst>
                </a:gridCol>
                <a:gridCol w="1099786">
                  <a:extLst>
                    <a:ext uri="{9D8B030D-6E8A-4147-A177-3AD203B41FA5}">
                      <a16:colId xmlns:a16="http://schemas.microsoft.com/office/drawing/2014/main" xmlns="" val="454722259"/>
                    </a:ext>
                  </a:extLst>
                </a:gridCol>
                <a:gridCol w="1053961">
                  <a:extLst>
                    <a:ext uri="{9D8B030D-6E8A-4147-A177-3AD203B41FA5}">
                      <a16:colId xmlns:a16="http://schemas.microsoft.com/office/drawing/2014/main" xmlns="" val="923582948"/>
                    </a:ext>
                  </a:extLst>
                </a:gridCol>
                <a:gridCol w="488793">
                  <a:extLst>
                    <a:ext uri="{9D8B030D-6E8A-4147-A177-3AD203B41FA5}">
                      <a16:colId xmlns:a16="http://schemas.microsoft.com/office/drawing/2014/main" xmlns="" val="1626586810"/>
                    </a:ext>
                  </a:extLst>
                </a:gridCol>
                <a:gridCol w="595717">
                  <a:extLst>
                    <a:ext uri="{9D8B030D-6E8A-4147-A177-3AD203B41FA5}">
                      <a16:colId xmlns:a16="http://schemas.microsoft.com/office/drawing/2014/main" xmlns="" val="244839612"/>
                    </a:ext>
                  </a:extLst>
                </a:gridCol>
                <a:gridCol w="885939">
                  <a:extLst>
                    <a:ext uri="{9D8B030D-6E8A-4147-A177-3AD203B41FA5}">
                      <a16:colId xmlns:a16="http://schemas.microsoft.com/office/drawing/2014/main" xmlns="" val="2765062208"/>
                    </a:ext>
                  </a:extLst>
                </a:gridCol>
              </a:tblGrid>
              <a:tr h="48873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9560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280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08.1995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Achèvement  lotissement sociaux .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1 494 248,50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1 494 248,50   </a:t>
                      </a:r>
                      <a:endParaRPr lang="fr-FR" sz="12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Assain. dettes équipement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549048666"/>
                  </a:ext>
                </a:extLst>
              </a:tr>
              <a:tr h="48873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9710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160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11.2001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Assainissement dettes  équipement 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1 329 525,03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1 329 525,03   </a:t>
                      </a:r>
                      <a:endParaRPr lang="fr-FR" sz="12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Assain. dettes équipement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641949993"/>
                  </a:ext>
                </a:extLst>
              </a:tr>
              <a:tr h="38013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3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9534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280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14.2006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Etude réalisation et équipement  Crèche.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606 306,64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606 306,64   </a:t>
                      </a:r>
                      <a:endParaRPr lang="fr-FR" sz="12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clôturé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747557968"/>
                  </a:ext>
                </a:extLst>
              </a:tr>
              <a:tr h="48873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4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9714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163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26.2007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Assainissement dettes équipements.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582 270,99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582 270,99   </a:t>
                      </a:r>
                      <a:endParaRPr lang="fr-FR" sz="12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Assain. dettes équipement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550062479"/>
                  </a:ext>
                </a:extLst>
              </a:tr>
              <a:tr h="54304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5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9534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280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27.2007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Etude réalisation et équipement d’une Bibliothèque  Communal.  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13 624 224,95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13 624 224,95   </a:t>
                      </a:r>
                      <a:endParaRPr lang="fr-FR" sz="12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Clôturé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604777807"/>
                  </a:ext>
                </a:extLst>
              </a:tr>
              <a:tr h="54304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6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9502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241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35.2007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Acquisition équipement d’entretien et réparation du Parc Communal.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130 863,50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130 863,50   </a:t>
                      </a:r>
                      <a:endParaRPr lang="fr-FR" sz="12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</a:rPr>
                        <a:t>clôturé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68157892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0175"/>
            <a:ext cx="12192000" cy="1998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6147" name="ZoneTexte 2"/>
          <p:cNvSpPr txBox="1">
            <a:spLocks noChangeArrowheads="1"/>
          </p:cNvSpPr>
          <p:nvPr/>
        </p:nvSpPr>
        <p:spPr bwMode="auto">
          <a:xfrm>
            <a:off x="2262188" y="182563"/>
            <a:ext cx="7667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/>
              <a:t>République Algérienne Démocratique et Populaire</a:t>
            </a:r>
          </a:p>
        </p:txBody>
      </p:sp>
      <p:sp>
        <p:nvSpPr>
          <p:cNvPr id="6148" name="ZoneTexte 3"/>
          <p:cNvSpPr txBox="1">
            <a:spLocks noChangeArrowheads="1"/>
          </p:cNvSpPr>
          <p:nvPr/>
        </p:nvSpPr>
        <p:spPr bwMode="auto">
          <a:xfrm>
            <a:off x="431800" y="749300"/>
            <a:ext cx="27590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/>
              <a:t>Wilaya de Bouira</a:t>
            </a:r>
          </a:p>
          <a:p>
            <a:pPr eaLnBrk="1" hangingPunct="1"/>
            <a:r>
              <a:rPr lang="fr-FR" sz="2400" b="1"/>
              <a:t>Daira de Haizer</a:t>
            </a:r>
          </a:p>
          <a:p>
            <a:pPr eaLnBrk="1" hangingPunct="1"/>
            <a:r>
              <a:rPr lang="fr-FR" sz="2400" b="1"/>
              <a:t>Commune de Haizer</a:t>
            </a: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2862263" y="2286000"/>
            <a:ext cx="73437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>
                <a:solidFill>
                  <a:srgbClr val="C00000"/>
                </a:solidFill>
              </a:rPr>
              <a:t>ETAT DES PROJETS  BUDGET COMMUNAL  - ANNEE  2016</a:t>
            </a:r>
          </a:p>
        </p:txBody>
      </p:sp>
      <p:graphicFrame>
        <p:nvGraphicFramePr>
          <p:cNvPr id="9" name="Tableau 8"/>
          <p:cNvGraphicFramePr>
            <a:graphicFrameLocks noGrp="1"/>
          </p:cNvGraphicFramePr>
          <p:nvPr/>
        </p:nvGraphicFramePr>
        <p:xfrm>
          <a:off x="247650" y="2890838"/>
          <a:ext cx="1170432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509">
                  <a:extLst>
                    <a:ext uri="{9D8B030D-6E8A-4147-A177-3AD203B41FA5}">
                      <a16:colId xmlns:a16="http://schemas.microsoft.com/office/drawing/2014/main" xmlns="" val="1993623990"/>
                    </a:ext>
                  </a:extLst>
                </a:gridCol>
                <a:gridCol w="653143">
                  <a:extLst>
                    <a:ext uri="{9D8B030D-6E8A-4147-A177-3AD203B41FA5}">
                      <a16:colId xmlns:a16="http://schemas.microsoft.com/office/drawing/2014/main" xmlns="" val="2550682662"/>
                    </a:ext>
                  </a:extLst>
                </a:gridCol>
                <a:gridCol w="627017">
                  <a:extLst>
                    <a:ext uri="{9D8B030D-6E8A-4147-A177-3AD203B41FA5}">
                      <a16:colId xmlns:a16="http://schemas.microsoft.com/office/drawing/2014/main" xmlns="" val="4276229444"/>
                    </a:ext>
                  </a:extLst>
                </a:gridCol>
                <a:gridCol w="2756263">
                  <a:extLst>
                    <a:ext uri="{9D8B030D-6E8A-4147-A177-3AD203B41FA5}">
                      <a16:colId xmlns:a16="http://schemas.microsoft.com/office/drawing/2014/main" xmlns="" val="1991737518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xmlns="" val="573162510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xmlns="" val="3364359650"/>
                    </a:ext>
                  </a:extLst>
                </a:gridCol>
                <a:gridCol w="1018903">
                  <a:extLst>
                    <a:ext uri="{9D8B030D-6E8A-4147-A177-3AD203B41FA5}">
                      <a16:colId xmlns:a16="http://schemas.microsoft.com/office/drawing/2014/main" xmlns="" val="964012990"/>
                    </a:ext>
                  </a:extLst>
                </a:gridCol>
                <a:gridCol w="1031965">
                  <a:extLst>
                    <a:ext uri="{9D8B030D-6E8A-4147-A177-3AD203B41FA5}">
                      <a16:colId xmlns:a16="http://schemas.microsoft.com/office/drawing/2014/main" xmlns="" val="3606447062"/>
                    </a:ext>
                  </a:extLst>
                </a:gridCol>
                <a:gridCol w="1045029">
                  <a:extLst>
                    <a:ext uri="{9D8B030D-6E8A-4147-A177-3AD203B41FA5}">
                      <a16:colId xmlns:a16="http://schemas.microsoft.com/office/drawing/2014/main" xmlns="" val="3512123605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xmlns="" val="2668877139"/>
                    </a:ext>
                  </a:extLst>
                </a:gridCol>
                <a:gridCol w="627017">
                  <a:extLst>
                    <a:ext uri="{9D8B030D-6E8A-4147-A177-3AD203B41FA5}">
                      <a16:colId xmlns:a16="http://schemas.microsoft.com/office/drawing/2014/main" xmlns="" val="1000414231"/>
                    </a:ext>
                  </a:extLst>
                </a:gridCol>
                <a:gridCol w="888274">
                  <a:extLst>
                    <a:ext uri="{9D8B030D-6E8A-4147-A177-3AD203B41FA5}">
                      <a16:colId xmlns:a16="http://schemas.microsoft.com/office/drawing/2014/main" xmlns="" val="34442688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Article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</a:t>
                      </a:r>
                      <a:r>
                        <a:rPr lang="fr-FR" sz="1200" baseline="0" dirty="0" smtClean="0"/>
                        <a:t> de projet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INTITULE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MONTANT</a:t>
                      </a:r>
                    </a:p>
                    <a:p>
                      <a:pPr algn="ctr"/>
                      <a:r>
                        <a:rPr lang="fr-FR" sz="1200" dirty="0" smtClean="0"/>
                        <a:t>AP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Montant consommé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Dépense </a:t>
                      </a:r>
                    </a:p>
                    <a:p>
                      <a:pPr algn="ctr"/>
                      <a:r>
                        <a:rPr lang="fr-FR" sz="1200" dirty="0" smtClean="0"/>
                        <a:t>Décembre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Année 2016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Reliquat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Taux</a:t>
                      </a:r>
                    </a:p>
                    <a:p>
                      <a:r>
                        <a:rPr lang="fr-FR" sz="1200" dirty="0" err="1" smtClean="0"/>
                        <a:t>phys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Taux</a:t>
                      </a:r>
                    </a:p>
                    <a:p>
                      <a:r>
                        <a:rPr lang="fr-FR" sz="1200" dirty="0" err="1" smtClean="0"/>
                        <a:t>Financ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err="1" smtClean="0"/>
                        <a:t>Obs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37982242"/>
                  </a:ext>
                </a:extLst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247650" y="3509963"/>
          <a:ext cx="11704321" cy="29973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5297">
                  <a:extLst>
                    <a:ext uri="{9D8B030D-6E8A-4147-A177-3AD203B41FA5}">
                      <a16:colId xmlns:a16="http://schemas.microsoft.com/office/drawing/2014/main" xmlns="" val="2229455231"/>
                    </a:ext>
                  </a:extLst>
                </a:gridCol>
                <a:gridCol w="400702">
                  <a:extLst>
                    <a:ext uri="{9D8B030D-6E8A-4147-A177-3AD203B41FA5}">
                      <a16:colId xmlns:a16="http://schemas.microsoft.com/office/drawing/2014/main" xmlns="" val="1261329263"/>
                    </a:ext>
                  </a:extLst>
                </a:gridCol>
                <a:gridCol w="290032">
                  <a:extLst>
                    <a:ext uri="{9D8B030D-6E8A-4147-A177-3AD203B41FA5}">
                      <a16:colId xmlns:a16="http://schemas.microsoft.com/office/drawing/2014/main" xmlns="" val="3028284286"/>
                    </a:ext>
                  </a:extLst>
                </a:gridCol>
                <a:gridCol w="534269">
                  <a:extLst>
                    <a:ext uri="{9D8B030D-6E8A-4147-A177-3AD203B41FA5}">
                      <a16:colId xmlns:a16="http://schemas.microsoft.com/office/drawing/2014/main" xmlns="" val="2405401408"/>
                    </a:ext>
                  </a:extLst>
                </a:gridCol>
                <a:gridCol w="2839261">
                  <a:extLst>
                    <a:ext uri="{9D8B030D-6E8A-4147-A177-3AD203B41FA5}">
                      <a16:colId xmlns:a16="http://schemas.microsoft.com/office/drawing/2014/main" xmlns="" val="445236102"/>
                    </a:ext>
                  </a:extLst>
                </a:gridCol>
                <a:gridCol w="1087620">
                  <a:extLst>
                    <a:ext uri="{9D8B030D-6E8A-4147-A177-3AD203B41FA5}">
                      <a16:colId xmlns:a16="http://schemas.microsoft.com/office/drawing/2014/main" xmlns="" val="3606609415"/>
                    </a:ext>
                  </a:extLst>
                </a:gridCol>
                <a:gridCol w="1068539">
                  <a:extLst>
                    <a:ext uri="{9D8B030D-6E8A-4147-A177-3AD203B41FA5}">
                      <a16:colId xmlns:a16="http://schemas.microsoft.com/office/drawing/2014/main" xmlns="" val="3856471471"/>
                    </a:ext>
                  </a:extLst>
                </a:gridCol>
                <a:gridCol w="1053275">
                  <a:extLst>
                    <a:ext uri="{9D8B030D-6E8A-4147-A177-3AD203B41FA5}">
                      <a16:colId xmlns:a16="http://schemas.microsoft.com/office/drawing/2014/main" xmlns="" val="640859717"/>
                    </a:ext>
                  </a:extLst>
                </a:gridCol>
                <a:gridCol w="1053275">
                  <a:extLst>
                    <a:ext uri="{9D8B030D-6E8A-4147-A177-3AD203B41FA5}">
                      <a16:colId xmlns:a16="http://schemas.microsoft.com/office/drawing/2014/main" xmlns="" val="2372323199"/>
                    </a:ext>
                  </a:extLst>
                </a:gridCol>
                <a:gridCol w="1053275">
                  <a:extLst>
                    <a:ext uri="{9D8B030D-6E8A-4147-A177-3AD203B41FA5}">
                      <a16:colId xmlns:a16="http://schemas.microsoft.com/office/drawing/2014/main" xmlns="" val="3890891150"/>
                    </a:ext>
                  </a:extLst>
                </a:gridCol>
                <a:gridCol w="492291">
                  <a:extLst>
                    <a:ext uri="{9D8B030D-6E8A-4147-A177-3AD203B41FA5}">
                      <a16:colId xmlns:a16="http://schemas.microsoft.com/office/drawing/2014/main" xmlns="" val="2100004840"/>
                    </a:ext>
                  </a:extLst>
                </a:gridCol>
                <a:gridCol w="610594">
                  <a:extLst>
                    <a:ext uri="{9D8B030D-6E8A-4147-A177-3AD203B41FA5}">
                      <a16:colId xmlns:a16="http://schemas.microsoft.com/office/drawing/2014/main" xmlns="" val="2563127439"/>
                    </a:ext>
                  </a:extLst>
                </a:gridCol>
                <a:gridCol w="915891">
                  <a:extLst>
                    <a:ext uri="{9D8B030D-6E8A-4147-A177-3AD203B41FA5}">
                      <a16:colId xmlns:a16="http://schemas.microsoft.com/office/drawing/2014/main" xmlns="" val="189054332"/>
                    </a:ext>
                  </a:extLst>
                </a:gridCol>
              </a:tblGrid>
              <a:tr h="56080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13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9565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133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48.2014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Etude d'Aménagement cité ABDOU-Haizer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700 000,00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             -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700 000,00  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0,00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En cours  d'aprobation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430201743"/>
                  </a:ext>
                </a:extLst>
              </a:tr>
              <a:tr h="45179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14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9521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 dirty="0">
                          <a:effectLst/>
                        </a:rPr>
                        <a:t>280</a:t>
                      </a:r>
                      <a:endParaRPr lang="fr-FR" sz="1200" b="1" i="0" u="none" strike="noStrike" dirty="0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52.2014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Réalisation et Branchement AEP - Ighil Zougaghen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1 000 000,00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             -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1 000 000,00  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0,00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  Réceptionné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703501674"/>
                  </a:ext>
                </a:extLst>
              </a:tr>
              <a:tr h="72826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15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9521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280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55.2014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Réalisation et Branchement A E P- Djerboua (Famille KERRKOUD et  IGHORAF (Famille HABI  et DABOUZ)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 dirty="0">
                          <a:effectLst/>
                        </a:rPr>
                        <a:t>     2 500 000,00       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             -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2 096 932,50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403 067,50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83,88      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  Réceptionné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767676543"/>
                  </a:ext>
                </a:extLst>
              </a:tr>
              <a:tr h="62823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16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9521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280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56.2014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Réalisation et Branchement AEP -GUENTOUR   Famille AISSOUS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400 000,00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             -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400 000,00  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0,00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  Réceptionné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146355887"/>
                  </a:ext>
                </a:extLst>
              </a:tr>
              <a:tr h="62823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17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9521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280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57.2014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Réalisation et Branchement A.E.P - IGHIL KLOUS, Famille HAMADOUCHE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300 000,00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             -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300 000,00  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0,00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</a:rPr>
                        <a:t>Désengagé</a:t>
                      </a:r>
                      <a:endParaRPr lang="fr-FR" sz="12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96730483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0175"/>
            <a:ext cx="12192000" cy="1998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62467" name="ZoneTexte 2"/>
          <p:cNvSpPr txBox="1">
            <a:spLocks noChangeArrowheads="1"/>
          </p:cNvSpPr>
          <p:nvPr/>
        </p:nvSpPr>
        <p:spPr bwMode="auto">
          <a:xfrm>
            <a:off x="2262188" y="182563"/>
            <a:ext cx="7667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/>
              <a:t>République Algérienne Démocratique et Populaire</a:t>
            </a:r>
          </a:p>
        </p:txBody>
      </p:sp>
      <p:sp>
        <p:nvSpPr>
          <p:cNvPr id="62468" name="ZoneTexte 3"/>
          <p:cNvSpPr txBox="1">
            <a:spLocks noChangeArrowheads="1"/>
          </p:cNvSpPr>
          <p:nvPr/>
        </p:nvSpPr>
        <p:spPr bwMode="auto">
          <a:xfrm>
            <a:off x="431800" y="749300"/>
            <a:ext cx="27590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/>
              <a:t>Wilaya de Bouira</a:t>
            </a:r>
          </a:p>
          <a:p>
            <a:pPr eaLnBrk="1" hangingPunct="1"/>
            <a:r>
              <a:rPr lang="fr-FR" sz="2400" b="1"/>
              <a:t>Daira de Haizer</a:t>
            </a:r>
          </a:p>
          <a:p>
            <a:pPr eaLnBrk="1" hangingPunct="1"/>
            <a:r>
              <a:rPr lang="fr-FR" sz="2400" b="1"/>
              <a:t>Commune de Haizer</a:t>
            </a:r>
          </a:p>
        </p:txBody>
      </p:sp>
      <p:sp>
        <p:nvSpPr>
          <p:cNvPr id="62469" name="Rectangle 1"/>
          <p:cNvSpPr>
            <a:spLocks noChangeArrowheads="1"/>
          </p:cNvSpPr>
          <p:nvPr/>
        </p:nvSpPr>
        <p:spPr bwMode="auto">
          <a:xfrm>
            <a:off x="2781300" y="311785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663575" y="2224088"/>
            <a:ext cx="10902950" cy="523875"/>
          </a:xfrm>
          <a:prstGeom prst="rect">
            <a:avLst/>
          </a:prstGeom>
          <a:solidFill>
            <a:srgbClr val="FFC00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solidFill>
                  <a:srgbClr val="0070C0"/>
                </a:solidFill>
                <a:latin typeface="+mn-lt"/>
              </a:rPr>
              <a:t>ETAT DES PROJETS : </a:t>
            </a:r>
            <a:r>
              <a:rPr lang="fr-FR" sz="2800" b="1" dirty="0">
                <a:solidFill>
                  <a:srgbClr val="FF0000"/>
                </a:solidFill>
                <a:latin typeface="+mn-lt"/>
              </a:rPr>
              <a:t>C.G.S.C.L </a:t>
            </a:r>
            <a:r>
              <a:rPr lang="fr-FR" sz="2800" b="1" dirty="0">
                <a:solidFill>
                  <a:srgbClr val="FF0000"/>
                </a:solidFill>
                <a:latin typeface="+mn-lt"/>
              </a:rPr>
              <a:t>&amp; FCCL &amp; PSD </a:t>
            </a:r>
          </a:p>
        </p:txBody>
      </p:sp>
      <p:graphicFrame>
        <p:nvGraphicFramePr>
          <p:cNvPr id="11" name="Tableau 10"/>
          <p:cNvGraphicFramePr>
            <a:graphicFrameLocks noGrp="1"/>
          </p:cNvGraphicFramePr>
          <p:nvPr/>
        </p:nvGraphicFramePr>
        <p:xfrm>
          <a:off x="247650" y="2890838"/>
          <a:ext cx="1170432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509">
                  <a:extLst>
                    <a:ext uri="{9D8B030D-6E8A-4147-A177-3AD203B41FA5}">
                      <a16:colId xmlns:a16="http://schemas.microsoft.com/office/drawing/2014/main" xmlns="" val="1993623990"/>
                    </a:ext>
                  </a:extLst>
                </a:gridCol>
                <a:gridCol w="687977">
                  <a:extLst>
                    <a:ext uri="{9D8B030D-6E8A-4147-A177-3AD203B41FA5}">
                      <a16:colId xmlns:a16="http://schemas.microsoft.com/office/drawing/2014/main" xmlns="" val="2550682662"/>
                    </a:ext>
                  </a:extLst>
                </a:gridCol>
                <a:gridCol w="592183">
                  <a:extLst>
                    <a:ext uri="{9D8B030D-6E8A-4147-A177-3AD203B41FA5}">
                      <a16:colId xmlns:a16="http://schemas.microsoft.com/office/drawing/2014/main" xmlns="" val="4276229444"/>
                    </a:ext>
                  </a:extLst>
                </a:gridCol>
                <a:gridCol w="2852057">
                  <a:extLst>
                    <a:ext uri="{9D8B030D-6E8A-4147-A177-3AD203B41FA5}">
                      <a16:colId xmlns:a16="http://schemas.microsoft.com/office/drawing/2014/main" xmlns="" val="1991737518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xmlns="" val="573162510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xmlns="" val="3364359650"/>
                    </a:ext>
                  </a:extLst>
                </a:gridCol>
                <a:gridCol w="1036320">
                  <a:extLst>
                    <a:ext uri="{9D8B030D-6E8A-4147-A177-3AD203B41FA5}">
                      <a16:colId xmlns:a16="http://schemas.microsoft.com/office/drawing/2014/main" xmlns="" val="964012990"/>
                    </a:ext>
                  </a:extLst>
                </a:gridCol>
                <a:gridCol w="1021080">
                  <a:extLst>
                    <a:ext uri="{9D8B030D-6E8A-4147-A177-3AD203B41FA5}">
                      <a16:colId xmlns:a16="http://schemas.microsoft.com/office/drawing/2014/main" xmlns="" val="3606447062"/>
                    </a:ext>
                  </a:extLst>
                </a:gridCol>
                <a:gridCol w="942703">
                  <a:extLst>
                    <a:ext uri="{9D8B030D-6E8A-4147-A177-3AD203B41FA5}">
                      <a16:colId xmlns:a16="http://schemas.microsoft.com/office/drawing/2014/main" xmlns="" val="3512123605"/>
                    </a:ext>
                  </a:extLst>
                </a:gridCol>
                <a:gridCol w="627017">
                  <a:extLst>
                    <a:ext uri="{9D8B030D-6E8A-4147-A177-3AD203B41FA5}">
                      <a16:colId xmlns:a16="http://schemas.microsoft.com/office/drawing/2014/main" xmlns="" val="2668877139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xmlns="" val="1000414231"/>
                    </a:ext>
                  </a:extLst>
                </a:gridCol>
                <a:gridCol w="796834">
                  <a:extLst>
                    <a:ext uri="{9D8B030D-6E8A-4147-A177-3AD203B41FA5}">
                      <a16:colId xmlns:a16="http://schemas.microsoft.com/office/drawing/2014/main" xmlns="" val="34442688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Article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</a:t>
                      </a:r>
                      <a:r>
                        <a:rPr lang="fr-FR" sz="1200" baseline="0" dirty="0" smtClean="0"/>
                        <a:t> de projet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INTITULE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MONTANT</a:t>
                      </a:r>
                    </a:p>
                    <a:p>
                      <a:pPr algn="ctr"/>
                      <a:r>
                        <a:rPr lang="fr-FR" sz="1200" dirty="0" smtClean="0"/>
                        <a:t>AP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Montant consommé 2015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Dépense </a:t>
                      </a:r>
                    </a:p>
                    <a:p>
                      <a:pPr algn="ctr"/>
                      <a:r>
                        <a:rPr lang="fr-FR" sz="1200" dirty="0" smtClean="0"/>
                        <a:t>Décembre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Année 2016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Reliquat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Taux</a:t>
                      </a:r>
                    </a:p>
                    <a:p>
                      <a:r>
                        <a:rPr lang="fr-FR" sz="1200" dirty="0" err="1" smtClean="0"/>
                        <a:t>phys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Taux</a:t>
                      </a:r>
                    </a:p>
                    <a:p>
                      <a:r>
                        <a:rPr lang="fr-FR" sz="1200" dirty="0" err="1" smtClean="0"/>
                        <a:t>Financ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err="1" smtClean="0"/>
                        <a:t>Obs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37982242"/>
                  </a:ext>
                </a:extLst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247650" y="3675063"/>
          <a:ext cx="11704319" cy="29538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5496">
                  <a:extLst>
                    <a:ext uri="{9D8B030D-6E8A-4147-A177-3AD203B41FA5}">
                      <a16:colId xmlns:a16="http://schemas.microsoft.com/office/drawing/2014/main" xmlns="" val="1493592968"/>
                    </a:ext>
                  </a:extLst>
                </a:gridCol>
                <a:gridCol w="381870">
                  <a:extLst>
                    <a:ext uri="{9D8B030D-6E8A-4147-A177-3AD203B41FA5}">
                      <a16:colId xmlns:a16="http://schemas.microsoft.com/office/drawing/2014/main" xmlns="" val="2274912741"/>
                    </a:ext>
                  </a:extLst>
                </a:gridCol>
                <a:gridCol w="336046">
                  <a:extLst>
                    <a:ext uri="{9D8B030D-6E8A-4147-A177-3AD203B41FA5}">
                      <a16:colId xmlns:a16="http://schemas.microsoft.com/office/drawing/2014/main" xmlns="" val="1856892854"/>
                    </a:ext>
                  </a:extLst>
                </a:gridCol>
                <a:gridCol w="565168">
                  <a:extLst>
                    <a:ext uri="{9D8B030D-6E8A-4147-A177-3AD203B41FA5}">
                      <a16:colId xmlns:a16="http://schemas.microsoft.com/office/drawing/2014/main" xmlns="" val="263371940"/>
                    </a:ext>
                  </a:extLst>
                </a:gridCol>
                <a:gridCol w="2783834">
                  <a:extLst>
                    <a:ext uri="{9D8B030D-6E8A-4147-A177-3AD203B41FA5}">
                      <a16:colId xmlns:a16="http://schemas.microsoft.com/office/drawing/2014/main" xmlns="" val="344836507"/>
                    </a:ext>
                  </a:extLst>
                </a:gridCol>
                <a:gridCol w="1115061">
                  <a:extLst>
                    <a:ext uri="{9D8B030D-6E8A-4147-A177-3AD203B41FA5}">
                      <a16:colId xmlns:a16="http://schemas.microsoft.com/office/drawing/2014/main" xmlns="" val="1453027295"/>
                    </a:ext>
                  </a:extLst>
                </a:gridCol>
                <a:gridCol w="962313">
                  <a:extLst>
                    <a:ext uri="{9D8B030D-6E8A-4147-A177-3AD203B41FA5}">
                      <a16:colId xmlns:a16="http://schemas.microsoft.com/office/drawing/2014/main" xmlns="" val="923772982"/>
                    </a:ext>
                  </a:extLst>
                </a:gridCol>
                <a:gridCol w="1130335">
                  <a:extLst>
                    <a:ext uri="{9D8B030D-6E8A-4147-A177-3AD203B41FA5}">
                      <a16:colId xmlns:a16="http://schemas.microsoft.com/office/drawing/2014/main" xmlns="" val="3473777681"/>
                    </a:ext>
                  </a:extLst>
                </a:gridCol>
                <a:gridCol w="1099786">
                  <a:extLst>
                    <a:ext uri="{9D8B030D-6E8A-4147-A177-3AD203B41FA5}">
                      <a16:colId xmlns:a16="http://schemas.microsoft.com/office/drawing/2014/main" xmlns="" val="2026422354"/>
                    </a:ext>
                  </a:extLst>
                </a:gridCol>
                <a:gridCol w="1053961">
                  <a:extLst>
                    <a:ext uri="{9D8B030D-6E8A-4147-A177-3AD203B41FA5}">
                      <a16:colId xmlns:a16="http://schemas.microsoft.com/office/drawing/2014/main" xmlns="" val="2842345534"/>
                    </a:ext>
                  </a:extLst>
                </a:gridCol>
                <a:gridCol w="488793">
                  <a:extLst>
                    <a:ext uri="{9D8B030D-6E8A-4147-A177-3AD203B41FA5}">
                      <a16:colId xmlns:a16="http://schemas.microsoft.com/office/drawing/2014/main" xmlns="" val="2442463626"/>
                    </a:ext>
                  </a:extLst>
                </a:gridCol>
                <a:gridCol w="595717">
                  <a:extLst>
                    <a:ext uri="{9D8B030D-6E8A-4147-A177-3AD203B41FA5}">
                      <a16:colId xmlns:a16="http://schemas.microsoft.com/office/drawing/2014/main" xmlns="" val="675608991"/>
                    </a:ext>
                  </a:extLst>
                </a:gridCol>
                <a:gridCol w="885939">
                  <a:extLst>
                    <a:ext uri="{9D8B030D-6E8A-4147-A177-3AD203B41FA5}">
                      <a16:colId xmlns:a16="http://schemas.microsoft.com/office/drawing/2014/main" xmlns="" val="4121723569"/>
                    </a:ext>
                  </a:extLst>
                </a:gridCol>
              </a:tblGrid>
              <a:tr h="54701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7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9714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163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36.2007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Créances impayés (Assainissement dettes équipement) 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    240,00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      240,00   </a:t>
                      </a:r>
                      <a:endParaRPr lang="fr-FR" sz="12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clôturé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379401102"/>
                  </a:ext>
                </a:extLst>
              </a:tr>
              <a:tr h="54701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8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9500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241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34.2009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Acquisition équipement de bureaux et matériaux de construction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2 063 770,96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2 063 770,96   </a:t>
                      </a:r>
                      <a:endParaRPr lang="fr-FR" sz="12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Assain. dettes équipement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850039271"/>
                  </a:ext>
                </a:extLst>
              </a:tr>
              <a:tr h="492309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9520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280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36.2009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Réalisation travaux d’Assainissement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722 451,60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722 451,60   </a:t>
                      </a:r>
                      <a:endParaRPr lang="fr-FR" sz="12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Assain. dettes équipement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696966321"/>
                  </a:ext>
                </a:extLst>
              </a:tr>
              <a:tr h="492309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10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9521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241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37.2009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Acquisition équipement de forages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1 888 364,71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1 888 364,71   </a:t>
                      </a:r>
                      <a:endParaRPr lang="fr-FR" sz="12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Assain. dettes équipement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019362220"/>
                  </a:ext>
                </a:extLst>
              </a:tr>
              <a:tr h="492309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11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9790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133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38.2009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Frais d’études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351 936,00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351 936,00   </a:t>
                      </a:r>
                      <a:endParaRPr lang="fr-FR" sz="12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Assain. dettes équipement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80720308"/>
                  </a:ext>
                </a:extLst>
              </a:tr>
              <a:tr h="38290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12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9509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280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05.2011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Réalisation Annexe Administrative 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1 697 796,09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1 577 106,77       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120 689,32   </a:t>
                      </a:r>
                      <a:endParaRPr lang="fr-FR" sz="12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92,89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</a:rPr>
                        <a:t>Clôturé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32692787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0175"/>
            <a:ext cx="12192000" cy="1998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63491" name="ZoneTexte 2"/>
          <p:cNvSpPr txBox="1">
            <a:spLocks noChangeArrowheads="1"/>
          </p:cNvSpPr>
          <p:nvPr/>
        </p:nvSpPr>
        <p:spPr bwMode="auto">
          <a:xfrm>
            <a:off x="2262188" y="182563"/>
            <a:ext cx="7667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/>
              <a:t>République Algérienne Démocratique et Populaire</a:t>
            </a:r>
          </a:p>
        </p:txBody>
      </p:sp>
      <p:sp>
        <p:nvSpPr>
          <p:cNvPr id="63492" name="ZoneTexte 3"/>
          <p:cNvSpPr txBox="1">
            <a:spLocks noChangeArrowheads="1"/>
          </p:cNvSpPr>
          <p:nvPr/>
        </p:nvSpPr>
        <p:spPr bwMode="auto">
          <a:xfrm>
            <a:off x="431800" y="749300"/>
            <a:ext cx="27590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/>
              <a:t>Wilaya de Bouira</a:t>
            </a:r>
          </a:p>
          <a:p>
            <a:pPr eaLnBrk="1" hangingPunct="1"/>
            <a:r>
              <a:rPr lang="fr-FR" sz="2400" b="1"/>
              <a:t>Daira de Haizer</a:t>
            </a:r>
          </a:p>
          <a:p>
            <a:pPr eaLnBrk="1" hangingPunct="1"/>
            <a:r>
              <a:rPr lang="fr-FR" sz="2400" b="1"/>
              <a:t>Commune de Haizer</a:t>
            </a:r>
          </a:p>
        </p:txBody>
      </p:sp>
      <p:sp>
        <p:nvSpPr>
          <p:cNvPr id="63493" name="Rectangle 1"/>
          <p:cNvSpPr>
            <a:spLocks noChangeArrowheads="1"/>
          </p:cNvSpPr>
          <p:nvPr/>
        </p:nvSpPr>
        <p:spPr bwMode="auto">
          <a:xfrm>
            <a:off x="2781300" y="311785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663575" y="2224088"/>
            <a:ext cx="10902950" cy="523875"/>
          </a:xfrm>
          <a:prstGeom prst="rect">
            <a:avLst/>
          </a:prstGeom>
          <a:solidFill>
            <a:srgbClr val="FFC00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solidFill>
                  <a:srgbClr val="0070C0"/>
                </a:solidFill>
                <a:latin typeface="+mn-lt"/>
              </a:rPr>
              <a:t>ETAT DES PROJETS : </a:t>
            </a:r>
            <a:r>
              <a:rPr lang="fr-FR" sz="2800" b="1" dirty="0">
                <a:solidFill>
                  <a:srgbClr val="FF0000"/>
                </a:solidFill>
                <a:latin typeface="+mn-lt"/>
              </a:rPr>
              <a:t>C.G.S.C.L </a:t>
            </a:r>
            <a:r>
              <a:rPr lang="fr-FR" sz="2800" b="1" dirty="0">
                <a:solidFill>
                  <a:srgbClr val="FF0000"/>
                </a:solidFill>
                <a:latin typeface="+mn-lt"/>
              </a:rPr>
              <a:t>&amp; FCCL &amp; PSD </a:t>
            </a:r>
          </a:p>
        </p:txBody>
      </p:sp>
      <p:graphicFrame>
        <p:nvGraphicFramePr>
          <p:cNvPr id="11" name="Tableau 10"/>
          <p:cNvGraphicFramePr>
            <a:graphicFrameLocks noGrp="1"/>
          </p:cNvGraphicFramePr>
          <p:nvPr/>
        </p:nvGraphicFramePr>
        <p:xfrm>
          <a:off x="247650" y="2890838"/>
          <a:ext cx="1170432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509">
                  <a:extLst>
                    <a:ext uri="{9D8B030D-6E8A-4147-A177-3AD203B41FA5}">
                      <a16:colId xmlns:a16="http://schemas.microsoft.com/office/drawing/2014/main" xmlns="" val="1993623990"/>
                    </a:ext>
                  </a:extLst>
                </a:gridCol>
                <a:gridCol w="687977">
                  <a:extLst>
                    <a:ext uri="{9D8B030D-6E8A-4147-A177-3AD203B41FA5}">
                      <a16:colId xmlns:a16="http://schemas.microsoft.com/office/drawing/2014/main" xmlns="" val="2550682662"/>
                    </a:ext>
                  </a:extLst>
                </a:gridCol>
                <a:gridCol w="592183">
                  <a:extLst>
                    <a:ext uri="{9D8B030D-6E8A-4147-A177-3AD203B41FA5}">
                      <a16:colId xmlns:a16="http://schemas.microsoft.com/office/drawing/2014/main" xmlns="" val="4276229444"/>
                    </a:ext>
                  </a:extLst>
                </a:gridCol>
                <a:gridCol w="2852057">
                  <a:extLst>
                    <a:ext uri="{9D8B030D-6E8A-4147-A177-3AD203B41FA5}">
                      <a16:colId xmlns:a16="http://schemas.microsoft.com/office/drawing/2014/main" xmlns="" val="1991737518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xmlns="" val="573162510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xmlns="" val="3364359650"/>
                    </a:ext>
                  </a:extLst>
                </a:gridCol>
                <a:gridCol w="1036320">
                  <a:extLst>
                    <a:ext uri="{9D8B030D-6E8A-4147-A177-3AD203B41FA5}">
                      <a16:colId xmlns:a16="http://schemas.microsoft.com/office/drawing/2014/main" xmlns="" val="964012990"/>
                    </a:ext>
                  </a:extLst>
                </a:gridCol>
                <a:gridCol w="1021080">
                  <a:extLst>
                    <a:ext uri="{9D8B030D-6E8A-4147-A177-3AD203B41FA5}">
                      <a16:colId xmlns:a16="http://schemas.microsoft.com/office/drawing/2014/main" xmlns="" val="3606447062"/>
                    </a:ext>
                  </a:extLst>
                </a:gridCol>
                <a:gridCol w="942703">
                  <a:extLst>
                    <a:ext uri="{9D8B030D-6E8A-4147-A177-3AD203B41FA5}">
                      <a16:colId xmlns:a16="http://schemas.microsoft.com/office/drawing/2014/main" xmlns="" val="3512123605"/>
                    </a:ext>
                  </a:extLst>
                </a:gridCol>
                <a:gridCol w="627017">
                  <a:extLst>
                    <a:ext uri="{9D8B030D-6E8A-4147-A177-3AD203B41FA5}">
                      <a16:colId xmlns:a16="http://schemas.microsoft.com/office/drawing/2014/main" xmlns="" val="2668877139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xmlns="" val="1000414231"/>
                    </a:ext>
                  </a:extLst>
                </a:gridCol>
                <a:gridCol w="796834">
                  <a:extLst>
                    <a:ext uri="{9D8B030D-6E8A-4147-A177-3AD203B41FA5}">
                      <a16:colId xmlns:a16="http://schemas.microsoft.com/office/drawing/2014/main" xmlns="" val="34442688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Article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</a:t>
                      </a:r>
                      <a:r>
                        <a:rPr lang="fr-FR" sz="1200" baseline="0" dirty="0" smtClean="0"/>
                        <a:t> de projet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INTITULE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MONTANT</a:t>
                      </a:r>
                    </a:p>
                    <a:p>
                      <a:pPr algn="ctr"/>
                      <a:r>
                        <a:rPr lang="fr-FR" sz="1200" dirty="0" smtClean="0"/>
                        <a:t>AP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Montant consommé 2015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Dépense </a:t>
                      </a:r>
                    </a:p>
                    <a:p>
                      <a:pPr algn="ctr"/>
                      <a:r>
                        <a:rPr lang="fr-FR" sz="1200" dirty="0" smtClean="0"/>
                        <a:t>Décembre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Année 2016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Reliquat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Taux</a:t>
                      </a:r>
                    </a:p>
                    <a:p>
                      <a:r>
                        <a:rPr lang="fr-FR" sz="1200" dirty="0" err="1" smtClean="0"/>
                        <a:t>phys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Taux</a:t>
                      </a:r>
                    </a:p>
                    <a:p>
                      <a:r>
                        <a:rPr lang="fr-FR" sz="1200" dirty="0" err="1" smtClean="0"/>
                        <a:t>Financ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err="1" smtClean="0"/>
                        <a:t>Obs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37982242"/>
                  </a:ext>
                </a:extLst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247650" y="3675063"/>
          <a:ext cx="11704319" cy="30148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5496">
                  <a:extLst>
                    <a:ext uri="{9D8B030D-6E8A-4147-A177-3AD203B41FA5}">
                      <a16:colId xmlns:a16="http://schemas.microsoft.com/office/drawing/2014/main" xmlns="" val="89122763"/>
                    </a:ext>
                  </a:extLst>
                </a:gridCol>
                <a:gridCol w="381870">
                  <a:extLst>
                    <a:ext uri="{9D8B030D-6E8A-4147-A177-3AD203B41FA5}">
                      <a16:colId xmlns:a16="http://schemas.microsoft.com/office/drawing/2014/main" xmlns="" val="65860190"/>
                    </a:ext>
                  </a:extLst>
                </a:gridCol>
                <a:gridCol w="336046">
                  <a:extLst>
                    <a:ext uri="{9D8B030D-6E8A-4147-A177-3AD203B41FA5}">
                      <a16:colId xmlns:a16="http://schemas.microsoft.com/office/drawing/2014/main" xmlns="" val="4217948831"/>
                    </a:ext>
                  </a:extLst>
                </a:gridCol>
                <a:gridCol w="565168">
                  <a:extLst>
                    <a:ext uri="{9D8B030D-6E8A-4147-A177-3AD203B41FA5}">
                      <a16:colId xmlns:a16="http://schemas.microsoft.com/office/drawing/2014/main" xmlns="" val="3426751636"/>
                    </a:ext>
                  </a:extLst>
                </a:gridCol>
                <a:gridCol w="2783834">
                  <a:extLst>
                    <a:ext uri="{9D8B030D-6E8A-4147-A177-3AD203B41FA5}">
                      <a16:colId xmlns:a16="http://schemas.microsoft.com/office/drawing/2014/main" xmlns="" val="4025367324"/>
                    </a:ext>
                  </a:extLst>
                </a:gridCol>
                <a:gridCol w="1115061">
                  <a:extLst>
                    <a:ext uri="{9D8B030D-6E8A-4147-A177-3AD203B41FA5}">
                      <a16:colId xmlns:a16="http://schemas.microsoft.com/office/drawing/2014/main" xmlns="" val="3636308725"/>
                    </a:ext>
                  </a:extLst>
                </a:gridCol>
                <a:gridCol w="962313">
                  <a:extLst>
                    <a:ext uri="{9D8B030D-6E8A-4147-A177-3AD203B41FA5}">
                      <a16:colId xmlns:a16="http://schemas.microsoft.com/office/drawing/2014/main" xmlns="" val="3585109889"/>
                    </a:ext>
                  </a:extLst>
                </a:gridCol>
                <a:gridCol w="1130335">
                  <a:extLst>
                    <a:ext uri="{9D8B030D-6E8A-4147-A177-3AD203B41FA5}">
                      <a16:colId xmlns:a16="http://schemas.microsoft.com/office/drawing/2014/main" xmlns="" val="4131895923"/>
                    </a:ext>
                  </a:extLst>
                </a:gridCol>
                <a:gridCol w="1099786">
                  <a:extLst>
                    <a:ext uri="{9D8B030D-6E8A-4147-A177-3AD203B41FA5}">
                      <a16:colId xmlns:a16="http://schemas.microsoft.com/office/drawing/2014/main" xmlns="" val="2806858541"/>
                    </a:ext>
                  </a:extLst>
                </a:gridCol>
                <a:gridCol w="1053961">
                  <a:extLst>
                    <a:ext uri="{9D8B030D-6E8A-4147-A177-3AD203B41FA5}">
                      <a16:colId xmlns:a16="http://schemas.microsoft.com/office/drawing/2014/main" xmlns="" val="465365823"/>
                    </a:ext>
                  </a:extLst>
                </a:gridCol>
                <a:gridCol w="488793">
                  <a:extLst>
                    <a:ext uri="{9D8B030D-6E8A-4147-A177-3AD203B41FA5}">
                      <a16:colId xmlns:a16="http://schemas.microsoft.com/office/drawing/2014/main" xmlns="" val="2895543792"/>
                    </a:ext>
                  </a:extLst>
                </a:gridCol>
                <a:gridCol w="595717">
                  <a:extLst>
                    <a:ext uri="{9D8B030D-6E8A-4147-A177-3AD203B41FA5}">
                      <a16:colId xmlns:a16="http://schemas.microsoft.com/office/drawing/2014/main" xmlns="" val="1333026349"/>
                    </a:ext>
                  </a:extLst>
                </a:gridCol>
                <a:gridCol w="885939">
                  <a:extLst>
                    <a:ext uri="{9D8B030D-6E8A-4147-A177-3AD203B41FA5}">
                      <a16:colId xmlns:a16="http://schemas.microsoft.com/office/drawing/2014/main" xmlns="" val="980210204"/>
                    </a:ext>
                  </a:extLst>
                </a:gridCol>
              </a:tblGrid>
              <a:tr h="502469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13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9533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241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32.2014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Equipement Biiothèque Communale et Salle de lecture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3 400 000,00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3 057 210,00       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342 790,00   </a:t>
                      </a:r>
                      <a:endParaRPr lang="fr-FR" sz="12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15℅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89,92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clôturé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966429731"/>
                  </a:ext>
                </a:extLst>
              </a:tr>
              <a:tr h="502469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14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9511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281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15.2016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Réhabilitation chemin Communal reliant TIKBOUCHT à IGHIL IGUELZENE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4 527 900,00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4 527 900,00   </a:t>
                      </a:r>
                      <a:endParaRPr lang="fr-FR" sz="12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Confie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109249697"/>
                  </a:ext>
                </a:extLst>
              </a:tr>
              <a:tr h="502469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15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9511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281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16.2016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Réhabilitation chemin Communal reliant  RN-33 à la famille KERKOUD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680 940,00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680 940,00   </a:t>
                      </a:r>
                      <a:endParaRPr lang="fr-FR" sz="12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Confie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604855695"/>
                  </a:ext>
                </a:extLst>
              </a:tr>
              <a:tr h="502469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16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9511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281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17.2016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Réhabilitation chemin Communal reliant El AACH OUFALKOU et famille HAMDACHE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2 569 320,00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2 569 320,00   </a:t>
                      </a:r>
                      <a:endParaRPr lang="fr-FR" sz="12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Confie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746827674"/>
                  </a:ext>
                </a:extLst>
              </a:tr>
              <a:tr h="502469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17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9511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281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18.2016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Réhabilitation chemin Communal reliant route TIKBOUCHT  famille DOUAR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2 305 485,00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2 305 485,00   </a:t>
                      </a:r>
                      <a:endParaRPr lang="fr-FR" sz="12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Confie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208118895"/>
                  </a:ext>
                </a:extLst>
              </a:tr>
              <a:tr h="502469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18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9511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281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19.2016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Réhabilitation chemin Communal reliant chemin EL Mahçar et famille  LARIBI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1 888 390,00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1 888 390,00   </a:t>
                      </a:r>
                      <a:endParaRPr lang="fr-FR" sz="12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</a:rPr>
                        <a:t>Confie</a:t>
                      </a:r>
                      <a:endParaRPr lang="fr-FR" sz="12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32762842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0175"/>
            <a:ext cx="12192000" cy="1998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64515" name="ZoneTexte 2"/>
          <p:cNvSpPr txBox="1">
            <a:spLocks noChangeArrowheads="1"/>
          </p:cNvSpPr>
          <p:nvPr/>
        </p:nvSpPr>
        <p:spPr bwMode="auto">
          <a:xfrm>
            <a:off x="2262188" y="182563"/>
            <a:ext cx="7667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/>
              <a:t>République Algérienne Démocratique et Populaire</a:t>
            </a:r>
          </a:p>
        </p:txBody>
      </p:sp>
      <p:sp>
        <p:nvSpPr>
          <p:cNvPr id="64516" name="ZoneTexte 3"/>
          <p:cNvSpPr txBox="1">
            <a:spLocks noChangeArrowheads="1"/>
          </p:cNvSpPr>
          <p:nvPr/>
        </p:nvSpPr>
        <p:spPr bwMode="auto">
          <a:xfrm>
            <a:off x="431800" y="749300"/>
            <a:ext cx="27590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/>
              <a:t>Wilaya de Bouira</a:t>
            </a:r>
          </a:p>
          <a:p>
            <a:pPr eaLnBrk="1" hangingPunct="1"/>
            <a:r>
              <a:rPr lang="fr-FR" sz="2400" b="1"/>
              <a:t>Daira de Haizer</a:t>
            </a:r>
          </a:p>
          <a:p>
            <a:pPr eaLnBrk="1" hangingPunct="1"/>
            <a:r>
              <a:rPr lang="fr-FR" sz="2400" b="1"/>
              <a:t>Commune de Haizer</a:t>
            </a:r>
          </a:p>
        </p:txBody>
      </p:sp>
      <p:sp>
        <p:nvSpPr>
          <p:cNvPr id="64517" name="Rectangle 1"/>
          <p:cNvSpPr>
            <a:spLocks noChangeArrowheads="1"/>
          </p:cNvSpPr>
          <p:nvPr/>
        </p:nvSpPr>
        <p:spPr bwMode="auto">
          <a:xfrm>
            <a:off x="2781300" y="311785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663575" y="2224088"/>
            <a:ext cx="10902950" cy="523875"/>
          </a:xfrm>
          <a:prstGeom prst="rect">
            <a:avLst/>
          </a:prstGeom>
          <a:solidFill>
            <a:srgbClr val="FFC00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solidFill>
                  <a:srgbClr val="0070C0"/>
                </a:solidFill>
                <a:latin typeface="+mn-lt"/>
              </a:rPr>
              <a:t>ETAT DES PROJETS : </a:t>
            </a:r>
            <a:r>
              <a:rPr lang="fr-FR" sz="2800" b="1" dirty="0">
                <a:solidFill>
                  <a:srgbClr val="FF0000"/>
                </a:solidFill>
                <a:latin typeface="+mn-lt"/>
              </a:rPr>
              <a:t>C.G.S.C.L </a:t>
            </a:r>
            <a:r>
              <a:rPr lang="fr-FR" sz="2800" b="1" dirty="0">
                <a:solidFill>
                  <a:srgbClr val="FF0000"/>
                </a:solidFill>
                <a:latin typeface="+mn-lt"/>
              </a:rPr>
              <a:t>&amp; FCCL &amp; PSD </a:t>
            </a:r>
          </a:p>
        </p:txBody>
      </p:sp>
      <p:graphicFrame>
        <p:nvGraphicFramePr>
          <p:cNvPr id="11" name="Tableau 10"/>
          <p:cNvGraphicFramePr>
            <a:graphicFrameLocks noGrp="1"/>
          </p:cNvGraphicFramePr>
          <p:nvPr/>
        </p:nvGraphicFramePr>
        <p:xfrm>
          <a:off x="247650" y="2890838"/>
          <a:ext cx="1170432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509">
                  <a:extLst>
                    <a:ext uri="{9D8B030D-6E8A-4147-A177-3AD203B41FA5}">
                      <a16:colId xmlns:a16="http://schemas.microsoft.com/office/drawing/2014/main" xmlns="" val="1993623990"/>
                    </a:ext>
                  </a:extLst>
                </a:gridCol>
                <a:gridCol w="687977">
                  <a:extLst>
                    <a:ext uri="{9D8B030D-6E8A-4147-A177-3AD203B41FA5}">
                      <a16:colId xmlns:a16="http://schemas.microsoft.com/office/drawing/2014/main" xmlns="" val="2550682662"/>
                    </a:ext>
                  </a:extLst>
                </a:gridCol>
                <a:gridCol w="592183">
                  <a:extLst>
                    <a:ext uri="{9D8B030D-6E8A-4147-A177-3AD203B41FA5}">
                      <a16:colId xmlns:a16="http://schemas.microsoft.com/office/drawing/2014/main" xmlns="" val="4276229444"/>
                    </a:ext>
                  </a:extLst>
                </a:gridCol>
                <a:gridCol w="2852057">
                  <a:extLst>
                    <a:ext uri="{9D8B030D-6E8A-4147-A177-3AD203B41FA5}">
                      <a16:colId xmlns:a16="http://schemas.microsoft.com/office/drawing/2014/main" xmlns="" val="1991737518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xmlns="" val="573162510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xmlns="" val="3364359650"/>
                    </a:ext>
                  </a:extLst>
                </a:gridCol>
                <a:gridCol w="1036320">
                  <a:extLst>
                    <a:ext uri="{9D8B030D-6E8A-4147-A177-3AD203B41FA5}">
                      <a16:colId xmlns:a16="http://schemas.microsoft.com/office/drawing/2014/main" xmlns="" val="964012990"/>
                    </a:ext>
                  </a:extLst>
                </a:gridCol>
                <a:gridCol w="1021080">
                  <a:extLst>
                    <a:ext uri="{9D8B030D-6E8A-4147-A177-3AD203B41FA5}">
                      <a16:colId xmlns:a16="http://schemas.microsoft.com/office/drawing/2014/main" xmlns="" val="3606447062"/>
                    </a:ext>
                  </a:extLst>
                </a:gridCol>
                <a:gridCol w="942703">
                  <a:extLst>
                    <a:ext uri="{9D8B030D-6E8A-4147-A177-3AD203B41FA5}">
                      <a16:colId xmlns:a16="http://schemas.microsoft.com/office/drawing/2014/main" xmlns="" val="3512123605"/>
                    </a:ext>
                  </a:extLst>
                </a:gridCol>
                <a:gridCol w="627017">
                  <a:extLst>
                    <a:ext uri="{9D8B030D-6E8A-4147-A177-3AD203B41FA5}">
                      <a16:colId xmlns:a16="http://schemas.microsoft.com/office/drawing/2014/main" xmlns="" val="2668877139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xmlns="" val="1000414231"/>
                    </a:ext>
                  </a:extLst>
                </a:gridCol>
                <a:gridCol w="796834">
                  <a:extLst>
                    <a:ext uri="{9D8B030D-6E8A-4147-A177-3AD203B41FA5}">
                      <a16:colId xmlns:a16="http://schemas.microsoft.com/office/drawing/2014/main" xmlns="" val="34442688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Article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</a:t>
                      </a:r>
                      <a:r>
                        <a:rPr lang="fr-FR" sz="1200" baseline="0" dirty="0" smtClean="0"/>
                        <a:t> de projet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INTITULE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MONTANT</a:t>
                      </a:r>
                    </a:p>
                    <a:p>
                      <a:pPr algn="ctr"/>
                      <a:r>
                        <a:rPr lang="fr-FR" sz="1200" dirty="0" smtClean="0"/>
                        <a:t>AP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Montant consommé 2015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Dépense </a:t>
                      </a:r>
                    </a:p>
                    <a:p>
                      <a:pPr algn="ctr"/>
                      <a:r>
                        <a:rPr lang="fr-FR" sz="1200" dirty="0" smtClean="0"/>
                        <a:t>Décembre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Année 2016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Reliquat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Taux</a:t>
                      </a:r>
                    </a:p>
                    <a:p>
                      <a:r>
                        <a:rPr lang="fr-FR" sz="1200" dirty="0" err="1" smtClean="0"/>
                        <a:t>phys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Taux</a:t>
                      </a:r>
                    </a:p>
                    <a:p>
                      <a:r>
                        <a:rPr lang="fr-FR" sz="1200" dirty="0" err="1" smtClean="0"/>
                        <a:t>Financ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err="1" smtClean="0"/>
                        <a:t>Obs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37982242"/>
                  </a:ext>
                </a:extLst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247650" y="3575050"/>
          <a:ext cx="11704319" cy="31701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5496">
                  <a:extLst>
                    <a:ext uri="{9D8B030D-6E8A-4147-A177-3AD203B41FA5}">
                      <a16:colId xmlns:a16="http://schemas.microsoft.com/office/drawing/2014/main" xmlns="" val="2826028492"/>
                    </a:ext>
                  </a:extLst>
                </a:gridCol>
                <a:gridCol w="381870">
                  <a:extLst>
                    <a:ext uri="{9D8B030D-6E8A-4147-A177-3AD203B41FA5}">
                      <a16:colId xmlns:a16="http://schemas.microsoft.com/office/drawing/2014/main" xmlns="" val="2704350469"/>
                    </a:ext>
                  </a:extLst>
                </a:gridCol>
                <a:gridCol w="336046">
                  <a:extLst>
                    <a:ext uri="{9D8B030D-6E8A-4147-A177-3AD203B41FA5}">
                      <a16:colId xmlns:a16="http://schemas.microsoft.com/office/drawing/2014/main" xmlns="" val="2579288190"/>
                    </a:ext>
                  </a:extLst>
                </a:gridCol>
                <a:gridCol w="565168">
                  <a:extLst>
                    <a:ext uri="{9D8B030D-6E8A-4147-A177-3AD203B41FA5}">
                      <a16:colId xmlns:a16="http://schemas.microsoft.com/office/drawing/2014/main" xmlns="" val="2790597498"/>
                    </a:ext>
                  </a:extLst>
                </a:gridCol>
                <a:gridCol w="2783834">
                  <a:extLst>
                    <a:ext uri="{9D8B030D-6E8A-4147-A177-3AD203B41FA5}">
                      <a16:colId xmlns:a16="http://schemas.microsoft.com/office/drawing/2014/main" xmlns="" val="839833649"/>
                    </a:ext>
                  </a:extLst>
                </a:gridCol>
                <a:gridCol w="1115061">
                  <a:extLst>
                    <a:ext uri="{9D8B030D-6E8A-4147-A177-3AD203B41FA5}">
                      <a16:colId xmlns:a16="http://schemas.microsoft.com/office/drawing/2014/main" xmlns="" val="4076400482"/>
                    </a:ext>
                  </a:extLst>
                </a:gridCol>
                <a:gridCol w="962313">
                  <a:extLst>
                    <a:ext uri="{9D8B030D-6E8A-4147-A177-3AD203B41FA5}">
                      <a16:colId xmlns:a16="http://schemas.microsoft.com/office/drawing/2014/main" xmlns="" val="1296120142"/>
                    </a:ext>
                  </a:extLst>
                </a:gridCol>
                <a:gridCol w="1130335">
                  <a:extLst>
                    <a:ext uri="{9D8B030D-6E8A-4147-A177-3AD203B41FA5}">
                      <a16:colId xmlns:a16="http://schemas.microsoft.com/office/drawing/2014/main" xmlns="" val="1976270162"/>
                    </a:ext>
                  </a:extLst>
                </a:gridCol>
                <a:gridCol w="1099786">
                  <a:extLst>
                    <a:ext uri="{9D8B030D-6E8A-4147-A177-3AD203B41FA5}">
                      <a16:colId xmlns:a16="http://schemas.microsoft.com/office/drawing/2014/main" xmlns="" val="910774897"/>
                    </a:ext>
                  </a:extLst>
                </a:gridCol>
                <a:gridCol w="1053961">
                  <a:extLst>
                    <a:ext uri="{9D8B030D-6E8A-4147-A177-3AD203B41FA5}">
                      <a16:colId xmlns:a16="http://schemas.microsoft.com/office/drawing/2014/main" xmlns="" val="2443563927"/>
                    </a:ext>
                  </a:extLst>
                </a:gridCol>
                <a:gridCol w="488793">
                  <a:extLst>
                    <a:ext uri="{9D8B030D-6E8A-4147-A177-3AD203B41FA5}">
                      <a16:colId xmlns:a16="http://schemas.microsoft.com/office/drawing/2014/main" xmlns="" val="2308245027"/>
                    </a:ext>
                  </a:extLst>
                </a:gridCol>
                <a:gridCol w="595717">
                  <a:extLst>
                    <a:ext uri="{9D8B030D-6E8A-4147-A177-3AD203B41FA5}">
                      <a16:colId xmlns:a16="http://schemas.microsoft.com/office/drawing/2014/main" xmlns="" val="3026066113"/>
                    </a:ext>
                  </a:extLst>
                </a:gridCol>
                <a:gridCol w="885939">
                  <a:extLst>
                    <a:ext uri="{9D8B030D-6E8A-4147-A177-3AD203B41FA5}">
                      <a16:colId xmlns:a16="http://schemas.microsoft.com/office/drawing/2014/main" xmlns="" val="3273314342"/>
                    </a:ext>
                  </a:extLst>
                </a:gridCol>
              </a:tblGrid>
              <a:tr h="52429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19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9511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281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20.2016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Réhabilitation chemin Communal reliant chemin AIN ALLOUANE (TAGUENITS) vers la mosquée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2 120 040,00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2 120 040,00   </a:t>
                      </a:r>
                      <a:endParaRPr lang="fr-FR" sz="12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Confie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170219052"/>
                  </a:ext>
                </a:extLst>
              </a:tr>
              <a:tr h="52429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20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9511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281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 dirty="0">
                          <a:effectLst/>
                        </a:rPr>
                        <a:t>21.2016</a:t>
                      </a:r>
                      <a:endParaRPr lang="fr-FR" sz="1200" b="1" i="0" u="none" strike="noStrike" dirty="0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Réhabilitation chemin Communal RN-33 reliant TIFTICINE vers famille TABTI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647 010,00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647 010,00   </a:t>
                      </a:r>
                      <a:endParaRPr lang="fr-FR" sz="12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Confie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968130849"/>
                  </a:ext>
                </a:extLst>
              </a:tr>
              <a:tr h="52429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21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9511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281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22.2016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Réhabilitation chemin Communal reliant TIKBOUCHT et DOUAR AMMOUCHE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2 457 000,00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2 457 000,00   </a:t>
                      </a:r>
                      <a:endParaRPr lang="fr-FR" sz="12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Confie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751560803"/>
                  </a:ext>
                </a:extLst>
              </a:tr>
              <a:tr h="52429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22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9511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281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23.2016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Réhabilitation chemin Communal reliant TIKBOUCHT et  EL MARDJ  famille  NEDJARI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6 650 280,00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6 650 280,00   </a:t>
                      </a:r>
                      <a:endParaRPr lang="fr-FR" sz="12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Confie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736506044"/>
                  </a:ext>
                </a:extLst>
              </a:tr>
              <a:tr h="52429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23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9511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281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24.2016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Réhabilitation chemin Communal RN-33 vers famille BOULIL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2 054 520,00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2 054 520,00   </a:t>
                      </a:r>
                      <a:endParaRPr lang="fr-FR" sz="12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Infructueuse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972778526"/>
                  </a:ext>
                </a:extLst>
              </a:tr>
              <a:tr h="52429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24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9530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281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37.2016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Réhabilitation école primaire SAIDI ZAROUK à TIKSRA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3 198 288,60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2 153 970,00       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2 153 970,00       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1 044 318,60   </a:t>
                      </a:r>
                      <a:endParaRPr lang="fr-FR" sz="12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67,35      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</a:rPr>
                        <a:t>Réceptionné</a:t>
                      </a:r>
                      <a:endParaRPr lang="fr-FR" sz="12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04560378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0175"/>
            <a:ext cx="12192000" cy="1998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65539" name="ZoneTexte 2"/>
          <p:cNvSpPr txBox="1">
            <a:spLocks noChangeArrowheads="1"/>
          </p:cNvSpPr>
          <p:nvPr/>
        </p:nvSpPr>
        <p:spPr bwMode="auto">
          <a:xfrm>
            <a:off x="2262188" y="182563"/>
            <a:ext cx="7667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/>
              <a:t>République Algérienne Démocratique et Populaire</a:t>
            </a:r>
          </a:p>
        </p:txBody>
      </p:sp>
      <p:sp>
        <p:nvSpPr>
          <p:cNvPr id="65540" name="ZoneTexte 3"/>
          <p:cNvSpPr txBox="1">
            <a:spLocks noChangeArrowheads="1"/>
          </p:cNvSpPr>
          <p:nvPr/>
        </p:nvSpPr>
        <p:spPr bwMode="auto">
          <a:xfrm>
            <a:off x="431800" y="749300"/>
            <a:ext cx="27590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/>
              <a:t>Wilaya de Bouira</a:t>
            </a:r>
          </a:p>
          <a:p>
            <a:pPr eaLnBrk="1" hangingPunct="1"/>
            <a:r>
              <a:rPr lang="fr-FR" sz="2400" b="1"/>
              <a:t>Daira de Haizer</a:t>
            </a:r>
          </a:p>
          <a:p>
            <a:pPr eaLnBrk="1" hangingPunct="1"/>
            <a:r>
              <a:rPr lang="fr-FR" sz="2400" b="1"/>
              <a:t>Commune de Haizer</a:t>
            </a:r>
          </a:p>
        </p:txBody>
      </p:sp>
      <p:sp>
        <p:nvSpPr>
          <p:cNvPr id="65541" name="Rectangle 1"/>
          <p:cNvSpPr>
            <a:spLocks noChangeArrowheads="1"/>
          </p:cNvSpPr>
          <p:nvPr/>
        </p:nvSpPr>
        <p:spPr bwMode="auto">
          <a:xfrm>
            <a:off x="2781300" y="311785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663575" y="2224088"/>
            <a:ext cx="10902950" cy="523875"/>
          </a:xfrm>
          <a:prstGeom prst="rect">
            <a:avLst/>
          </a:prstGeom>
          <a:solidFill>
            <a:srgbClr val="FFC00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solidFill>
                  <a:srgbClr val="0070C0"/>
                </a:solidFill>
                <a:latin typeface="+mn-lt"/>
              </a:rPr>
              <a:t>ETAT DES PROJETS : </a:t>
            </a:r>
            <a:r>
              <a:rPr lang="fr-FR" sz="2800" b="1" dirty="0">
                <a:solidFill>
                  <a:srgbClr val="FF0000"/>
                </a:solidFill>
                <a:latin typeface="+mn-lt"/>
              </a:rPr>
              <a:t>C.G.S.C.L </a:t>
            </a:r>
            <a:r>
              <a:rPr lang="fr-FR" sz="2800" b="1" dirty="0">
                <a:solidFill>
                  <a:srgbClr val="FF0000"/>
                </a:solidFill>
                <a:latin typeface="+mn-lt"/>
              </a:rPr>
              <a:t>&amp; FCCL &amp; PSD </a:t>
            </a:r>
          </a:p>
        </p:txBody>
      </p:sp>
      <p:graphicFrame>
        <p:nvGraphicFramePr>
          <p:cNvPr id="11" name="Tableau 10"/>
          <p:cNvGraphicFramePr>
            <a:graphicFrameLocks noGrp="1"/>
          </p:cNvGraphicFramePr>
          <p:nvPr/>
        </p:nvGraphicFramePr>
        <p:xfrm>
          <a:off x="247650" y="2890838"/>
          <a:ext cx="1170432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509">
                  <a:extLst>
                    <a:ext uri="{9D8B030D-6E8A-4147-A177-3AD203B41FA5}">
                      <a16:colId xmlns:a16="http://schemas.microsoft.com/office/drawing/2014/main" xmlns="" val="1993623990"/>
                    </a:ext>
                  </a:extLst>
                </a:gridCol>
                <a:gridCol w="687977">
                  <a:extLst>
                    <a:ext uri="{9D8B030D-6E8A-4147-A177-3AD203B41FA5}">
                      <a16:colId xmlns:a16="http://schemas.microsoft.com/office/drawing/2014/main" xmlns="" val="2550682662"/>
                    </a:ext>
                  </a:extLst>
                </a:gridCol>
                <a:gridCol w="592183">
                  <a:extLst>
                    <a:ext uri="{9D8B030D-6E8A-4147-A177-3AD203B41FA5}">
                      <a16:colId xmlns:a16="http://schemas.microsoft.com/office/drawing/2014/main" xmlns="" val="4276229444"/>
                    </a:ext>
                  </a:extLst>
                </a:gridCol>
                <a:gridCol w="2852057">
                  <a:extLst>
                    <a:ext uri="{9D8B030D-6E8A-4147-A177-3AD203B41FA5}">
                      <a16:colId xmlns:a16="http://schemas.microsoft.com/office/drawing/2014/main" xmlns="" val="1991737518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xmlns="" val="573162510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xmlns="" val="3364359650"/>
                    </a:ext>
                  </a:extLst>
                </a:gridCol>
                <a:gridCol w="1036320">
                  <a:extLst>
                    <a:ext uri="{9D8B030D-6E8A-4147-A177-3AD203B41FA5}">
                      <a16:colId xmlns:a16="http://schemas.microsoft.com/office/drawing/2014/main" xmlns="" val="964012990"/>
                    </a:ext>
                  </a:extLst>
                </a:gridCol>
                <a:gridCol w="1021080">
                  <a:extLst>
                    <a:ext uri="{9D8B030D-6E8A-4147-A177-3AD203B41FA5}">
                      <a16:colId xmlns:a16="http://schemas.microsoft.com/office/drawing/2014/main" xmlns="" val="3606447062"/>
                    </a:ext>
                  </a:extLst>
                </a:gridCol>
                <a:gridCol w="942703">
                  <a:extLst>
                    <a:ext uri="{9D8B030D-6E8A-4147-A177-3AD203B41FA5}">
                      <a16:colId xmlns:a16="http://schemas.microsoft.com/office/drawing/2014/main" xmlns="" val="3512123605"/>
                    </a:ext>
                  </a:extLst>
                </a:gridCol>
                <a:gridCol w="627017">
                  <a:extLst>
                    <a:ext uri="{9D8B030D-6E8A-4147-A177-3AD203B41FA5}">
                      <a16:colId xmlns:a16="http://schemas.microsoft.com/office/drawing/2014/main" xmlns="" val="2668877139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xmlns="" val="1000414231"/>
                    </a:ext>
                  </a:extLst>
                </a:gridCol>
                <a:gridCol w="796834">
                  <a:extLst>
                    <a:ext uri="{9D8B030D-6E8A-4147-A177-3AD203B41FA5}">
                      <a16:colId xmlns:a16="http://schemas.microsoft.com/office/drawing/2014/main" xmlns="" val="34442688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Article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</a:t>
                      </a:r>
                      <a:r>
                        <a:rPr lang="fr-FR" sz="1200" baseline="0" dirty="0" smtClean="0"/>
                        <a:t> de projet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INTITULE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MONTANT</a:t>
                      </a:r>
                    </a:p>
                    <a:p>
                      <a:pPr algn="ctr"/>
                      <a:r>
                        <a:rPr lang="fr-FR" sz="1200" dirty="0" smtClean="0"/>
                        <a:t>AP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Montant consommé 2015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Dépense </a:t>
                      </a:r>
                    </a:p>
                    <a:p>
                      <a:pPr algn="ctr"/>
                      <a:r>
                        <a:rPr lang="fr-FR" sz="1200" dirty="0" smtClean="0"/>
                        <a:t>Décembre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Année 2016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Reliquat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Taux</a:t>
                      </a:r>
                    </a:p>
                    <a:p>
                      <a:r>
                        <a:rPr lang="fr-FR" sz="1200" dirty="0" err="1" smtClean="0"/>
                        <a:t>phys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Taux</a:t>
                      </a:r>
                    </a:p>
                    <a:p>
                      <a:r>
                        <a:rPr lang="fr-FR" sz="1200" dirty="0" err="1" smtClean="0"/>
                        <a:t>Financ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err="1" smtClean="0"/>
                        <a:t>Obs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37982242"/>
                  </a:ext>
                </a:extLst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284163" y="3675063"/>
          <a:ext cx="11668036" cy="28928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549">
                  <a:extLst>
                    <a:ext uri="{9D8B030D-6E8A-4147-A177-3AD203B41FA5}">
                      <a16:colId xmlns:a16="http://schemas.microsoft.com/office/drawing/2014/main" xmlns="" val="2899813770"/>
                    </a:ext>
                  </a:extLst>
                </a:gridCol>
                <a:gridCol w="380686">
                  <a:extLst>
                    <a:ext uri="{9D8B030D-6E8A-4147-A177-3AD203B41FA5}">
                      <a16:colId xmlns:a16="http://schemas.microsoft.com/office/drawing/2014/main" xmlns="" val="1549895757"/>
                    </a:ext>
                  </a:extLst>
                </a:gridCol>
                <a:gridCol w="335004">
                  <a:extLst>
                    <a:ext uri="{9D8B030D-6E8A-4147-A177-3AD203B41FA5}">
                      <a16:colId xmlns:a16="http://schemas.microsoft.com/office/drawing/2014/main" xmlns="" val="1814522457"/>
                    </a:ext>
                  </a:extLst>
                </a:gridCol>
                <a:gridCol w="563416">
                  <a:extLst>
                    <a:ext uri="{9D8B030D-6E8A-4147-A177-3AD203B41FA5}">
                      <a16:colId xmlns:a16="http://schemas.microsoft.com/office/drawing/2014/main" xmlns="" val="675719969"/>
                    </a:ext>
                  </a:extLst>
                </a:gridCol>
                <a:gridCol w="2775203">
                  <a:extLst>
                    <a:ext uri="{9D8B030D-6E8A-4147-A177-3AD203B41FA5}">
                      <a16:colId xmlns:a16="http://schemas.microsoft.com/office/drawing/2014/main" xmlns="" val="2552373902"/>
                    </a:ext>
                  </a:extLst>
                </a:gridCol>
                <a:gridCol w="1111605">
                  <a:extLst>
                    <a:ext uri="{9D8B030D-6E8A-4147-A177-3AD203B41FA5}">
                      <a16:colId xmlns:a16="http://schemas.microsoft.com/office/drawing/2014/main" xmlns="" val="3872911411"/>
                    </a:ext>
                  </a:extLst>
                </a:gridCol>
                <a:gridCol w="959330">
                  <a:extLst>
                    <a:ext uri="{9D8B030D-6E8A-4147-A177-3AD203B41FA5}">
                      <a16:colId xmlns:a16="http://schemas.microsoft.com/office/drawing/2014/main" xmlns="" val="2992753495"/>
                    </a:ext>
                  </a:extLst>
                </a:gridCol>
                <a:gridCol w="1126831">
                  <a:extLst>
                    <a:ext uri="{9D8B030D-6E8A-4147-A177-3AD203B41FA5}">
                      <a16:colId xmlns:a16="http://schemas.microsoft.com/office/drawing/2014/main" xmlns="" val="1562887494"/>
                    </a:ext>
                  </a:extLst>
                </a:gridCol>
                <a:gridCol w="1096377">
                  <a:extLst>
                    <a:ext uri="{9D8B030D-6E8A-4147-A177-3AD203B41FA5}">
                      <a16:colId xmlns:a16="http://schemas.microsoft.com/office/drawing/2014/main" xmlns="" val="3633434376"/>
                    </a:ext>
                  </a:extLst>
                </a:gridCol>
                <a:gridCol w="1050694">
                  <a:extLst>
                    <a:ext uri="{9D8B030D-6E8A-4147-A177-3AD203B41FA5}">
                      <a16:colId xmlns:a16="http://schemas.microsoft.com/office/drawing/2014/main" xmlns="" val="2042323123"/>
                    </a:ext>
                  </a:extLst>
                </a:gridCol>
                <a:gridCol w="487278">
                  <a:extLst>
                    <a:ext uri="{9D8B030D-6E8A-4147-A177-3AD203B41FA5}">
                      <a16:colId xmlns:a16="http://schemas.microsoft.com/office/drawing/2014/main" xmlns="" val="92326751"/>
                    </a:ext>
                  </a:extLst>
                </a:gridCol>
                <a:gridCol w="593870">
                  <a:extLst>
                    <a:ext uri="{9D8B030D-6E8A-4147-A177-3AD203B41FA5}">
                      <a16:colId xmlns:a16="http://schemas.microsoft.com/office/drawing/2014/main" xmlns="" val="2563758241"/>
                    </a:ext>
                  </a:extLst>
                </a:gridCol>
                <a:gridCol w="883193">
                  <a:extLst>
                    <a:ext uri="{9D8B030D-6E8A-4147-A177-3AD203B41FA5}">
                      <a16:colId xmlns:a16="http://schemas.microsoft.com/office/drawing/2014/main" xmlns="" val="102449273"/>
                    </a:ext>
                  </a:extLst>
                </a:gridCol>
              </a:tblGrid>
              <a:tr h="52951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25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9530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281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38.2016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</a:rPr>
                        <a:t>Aménagement d'une cantine scolaire école DRICI YAHIA à T.N'SEKSOU</a:t>
                      </a:r>
                      <a:endParaRPr lang="fr-FR" sz="12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1 165 554,00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1 165 554,00   </a:t>
                      </a:r>
                      <a:endParaRPr lang="fr-FR" sz="12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Réceptionné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4156746966"/>
                  </a:ext>
                </a:extLst>
              </a:tr>
              <a:tr h="52951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26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9530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280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39.2016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</a:rPr>
                        <a:t>Réalisation Dallage école KERDJOUDJ HAMDACHE  à </a:t>
                      </a:r>
                      <a:r>
                        <a:rPr lang="fr-FR" sz="1200" u="none" strike="noStrike" dirty="0" err="1">
                          <a:effectLst/>
                        </a:rPr>
                        <a:t>Haizer</a:t>
                      </a:r>
                      <a:endParaRPr lang="fr-FR" sz="12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1 143 675,00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1 143 675,00   </a:t>
                      </a:r>
                      <a:endParaRPr lang="fr-FR" sz="12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Réceptionné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185198442"/>
                  </a:ext>
                </a:extLst>
              </a:tr>
              <a:tr h="38742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27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9530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280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40.2016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</a:rPr>
                        <a:t>Réalisation Dallage école AMZAL  ALI  à </a:t>
                      </a:r>
                      <a:r>
                        <a:rPr lang="fr-FR" sz="1200" u="none" strike="noStrike" dirty="0" err="1">
                          <a:effectLst/>
                        </a:rPr>
                        <a:t>Haizer</a:t>
                      </a:r>
                      <a:r>
                        <a:rPr lang="fr-FR" sz="1200" u="none" strike="noStrike" dirty="0">
                          <a:effectLst/>
                        </a:rPr>
                        <a:t> </a:t>
                      </a:r>
                      <a:endParaRPr lang="fr-FR" sz="12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1 749 150,00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1 216 800,00       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1 216 800,00       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532 350,00   </a:t>
                      </a:r>
                      <a:endParaRPr lang="fr-FR" sz="12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69,57      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Réceptionné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4254055589"/>
                  </a:ext>
                </a:extLst>
              </a:tr>
              <a:tr h="52951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9530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281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41.2016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</a:rPr>
                        <a:t>Réhabilitation école primaire SAHALI  CHERIF à  </a:t>
                      </a:r>
                      <a:r>
                        <a:rPr lang="fr-FR" sz="1200" u="none" strike="noStrike" dirty="0" err="1">
                          <a:effectLst/>
                        </a:rPr>
                        <a:t>Haizer</a:t>
                      </a:r>
                      <a:r>
                        <a:rPr lang="fr-FR" sz="1200" u="none" strike="noStrike" dirty="0">
                          <a:effectLst/>
                        </a:rPr>
                        <a:t> </a:t>
                      </a:r>
                      <a:endParaRPr lang="fr-FR" sz="12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400 140,00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400 140,00   </a:t>
                      </a:r>
                      <a:endParaRPr lang="fr-FR" sz="12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Réceptionné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152716858"/>
                  </a:ext>
                </a:extLst>
              </a:tr>
              <a:tr h="52951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29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9530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280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42.2016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</a:rPr>
                        <a:t>Réalisation portails métalliques coulissants pour les écoles primaires de la Commune</a:t>
                      </a:r>
                      <a:endParaRPr lang="fr-FR" sz="12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737 460,90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737 460,90   </a:t>
                      </a:r>
                      <a:endParaRPr lang="fr-FR" sz="1200" b="1" i="0" u="none" strike="noStrike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Réceptionné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699625553"/>
                  </a:ext>
                </a:extLst>
              </a:tr>
              <a:tr h="387426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 dirty="0">
                          <a:effectLst/>
                        </a:rPr>
                        <a:t> TOTAL =</a:t>
                      </a:r>
                      <a:endParaRPr lang="fr-FR" sz="1200" b="1" i="0" u="none" strike="noStrike" dirty="0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62 187 152,47      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1 577 106,77      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3 370 770,00      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6 427 980,00      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54 182 065,70      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 dirty="0">
                          <a:effectLst/>
                        </a:rPr>
                        <a:t> </a:t>
                      </a:r>
                      <a:endParaRPr lang="fr-FR" sz="12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69235956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554163"/>
            <a:ext cx="12192000" cy="134461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" name="Rectangle 1"/>
          <p:cNvSpPr/>
          <p:nvPr/>
        </p:nvSpPr>
        <p:spPr>
          <a:xfrm>
            <a:off x="1159565" y="1881385"/>
            <a:ext cx="9872869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b="1" u="sng" dirty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PROJETS  GNL </a:t>
            </a:r>
            <a:r>
              <a:rPr lang="fr-FR" sz="4000" b="1" u="sng" dirty="0">
                <a:solidFill>
                  <a:schemeClr val="accent1">
                    <a:lumMod val="50000"/>
                  </a:schemeClr>
                </a:solidFill>
              </a:rPr>
              <a:t>2010-2014</a:t>
            </a:r>
            <a:r>
              <a:rPr lang="fr-FR" sz="40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 </a:t>
            </a:r>
            <a:endParaRPr lang="fr-FR" sz="40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01600"/>
            <a:ext cx="12192000" cy="134461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1577788" y="253930"/>
            <a:ext cx="9036424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5400" b="1" u="sng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+mn-lt"/>
              </a:rPr>
              <a:t>GAZ et ELECTRICITE</a:t>
            </a:r>
            <a:endParaRPr lang="fr-FR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+mn-lt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sz="54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+mn-lt"/>
            </a:endParaRPr>
          </a:p>
        </p:txBody>
      </p:sp>
      <p:sp>
        <p:nvSpPr>
          <p:cNvPr id="6" name="ZoneTexte 5"/>
          <p:cNvSpPr txBox="1">
            <a:spLocks noChangeArrowheads="1"/>
          </p:cNvSpPr>
          <p:nvPr/>
        </p:nvSpPr>
        <p:spPr bwMode="auto">
          <a:xfrm>
            <a:off x="747713" y="5662613"/>
            <a:ext cx="2192337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>
                <a:solidFill>
                  <a:srgbClr val="FF0000"/>
                </a:solidFill>
              </a:rPr>
              <a:t>Observation :</a:t>
            </a: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747713" y="4187825"/>
            <a:ext cx="17938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>
                <a:solidFill>
                  <a:srgbClr val="FF0000"/>
                </a:solidFill>
              </a:rPr>
              <a:t>TRANCHE: 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444750" y="4000500"/>
            <a:ext cx="8096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4800" b="1"/>
              <a:t>01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7088188" y="4862513"/>
            <a:ext cx="754062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4400" b="1"/>
              <a:t>12</a:t>
            </a:r>
          </a:p>
        </p:txBody>
      </p:sp>
      <p:sp>
        <p:nvSpPr>
          <p:cNvPr id="12" name="ZoneTexte 11"/>
          <p:cNvSpPr txBox="1">
            <a:spLocks noChangeArrowheads="1"/>
          </p:cNvSpPr>
          <p:nvPr/>
        </p:nvSpPr>
        <p:spPr bwMode="auto">
          <a:xfrm>
            <a:off x="744538" y="3478213"/>
            <a:ext cx="2105025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>
                <a:solidFill>
                  <a:srgbClr val="FF0000"/>
                </a:solidFill>
              </a:rPr>
              <a:t>Programme: 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2689225" y="3336925"/>
            <a:ext cx="31527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4800" b="1"/>
              <a:t>2010 - 2014</a:t>
            </a:r>
          </a:p>
        </p:txBody>
      </p:sp>
      <p:sp>
        <p:nvSpPr>
          <p:cNvPr id="14" name="ZoneTexte 13"/>
          <p:cNvSpPr txBox="1">
            <a:spLocks noChangeArrowheads="1"/>
          </p:cNvSpPr>
          <p:nvPr/>
        </p:nvSpPr>
        <p:spPr bwMode="auto">
          <a:xfrm>
            <a:off x="744538" y="4984750"/>
            <a:ext cx="63436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>
                <a:solidFill>
                  <a:srgbClr val="FF0000"/>
                </a:solidFill>
              </a:rPr>
              <a:t>Nombre Localités ( vilages et quartiers ) : 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982913" y="5649913"/>
            <a:ext cx="62261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3200">
                <a:latin typeface="Arial" pitchFamily="34" charset="0"/>
                <a:cs typeface="Times New Roman" pitchFamily="18" charset="0"/>
              </a:rPr>
              <a:t>mise en service est le </a:t>
            </a:r>
            <a:r>
              <a:rPr lang="fr-FR" sz="3200" u="sng">
                <a:latin typeface="Arial" pitchFamily="34" charset="0"/>
                <a:cs typeface="Times New Roman" pitchFamily="18" charset="0"/>
              </a:rPr>
              <a:t>01/11/2011</a:t>
            </a:r>
            <a:endParaRPr lang="fr-FR" sz="3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750"/>
                            </p:stCondLst>
                            <p:childTnLst>
                              <p:par>
                                <p:cTn id="1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500"/>
                            </p:stCondLst>
                            <p:childTnLst>
                              <p:par>
                                <p:cTn id="3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0"/>
                            </p:stCondLst>
                            <p:childTnLst>
                              <p:par>
                                <p:cTn id="4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500"/>
                            </p:stCondLst>
                            <p:childTnLst>
                              <p:par>
                                <p:cTn id="5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animBg="1"/>
      <p:bldP spid="6" grpId="0"/>
      <p:bldP spid="8" grpId="0"/>
      <p:bldP spid="10" grpId="0"/>
      <p:bldP spid="11" grpId="0"/>
      <p:bldP spid="12" grpId="0"/>
      <p:bldP spid="13" grpId="0"/>
      <p:bldP spid="14" grpId="0"/>
      <p:bldP spid="7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554163"/>
            <a:ext cx="12192000" cy="134461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" name="Rectangle 1"/>
          <p:cNvSpPr/>
          <p:nvPr/>
        </p:nvSpPr>
        <p:spPr>
          <a:xfrm>
            <a:off x="1159565" y="1881385"/>
            <a:ext cx="9872869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b="1" u="sng" dirty="0">
                <a:ln w="1270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PROJETS  GNL </a:t>
            </a:r>
            <a:r>
              <a:rPr lang="fr-FR" sz="4000" b="1" u="sng" dirty="0">
                <a:solidFill>
                  <a:schemeClr val="accent1">
                    <a:lumMod val="50000"/>
                  </a:schemeClr>
                </a:solidFill>
              </a:rPr>
              <a:t>2010-2014</a:t>
            </a:r>
            <a:r>
              <a:rPr lang="fr-FR" sz="40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 </a:t>
            </a:r>
            <a:endParaRPr lang="fr-FR" sz="40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01600"/>
            <a:ext cx="12192000" cy="134461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1577788" y="253930"/>
            <a:ext cx="9036424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5400" b="1" u="sng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+mn-lt"/>
              </a:rPr>
              <a:t>GAZ et ELECTRICITE</a:t>
            </a:r>
            <a:endParaRPr lang="fr-FR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+mn-lt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sz="54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+mn-lt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744538" y="4478338"/>
            <a:ext cx="17922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>
                <a:solidFill>
                  <a:srgbClr val="FF0000"/>
                </a:solidFill>
              </a:rPr>
              <a:t>TRANCHE: 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536825" y="4295775"/>
            <a:ext cx="8096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4800" b="1"/>
              <a:t>02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7088188" y="5318125"/>
            <a:ext cx="75406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4400" b="1"/>
              <a:t>05</a:t>
            </a:r>
          </a:p>
        </p:txBody>
      </p:sp>
      <p:sp>
        <p:nvSpPr>
          <p:cNvPr id="12" name="ZoneTexte 11"/>
          <p:cNvSpPr txBox="1">
            <a:spLocks noChangeArrowheads="1"/>
          </p:cNvSpPr>
          <p:nvPr/>
        </p:nvSpPr>
        <p:spPr bwMode="auto">
          <a:xfrm>
            <a:off x="744538" y="3478213"/>
            <a:ext cx="2105025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>
                <a:solidFill>
                  <a:srgbClr val="FF0000"/>
                </a:solidFill>
              </a:rPr>
              <a:t>Programme: 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2689225" y="3336925"/>
            <a:ext cx="31527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4800" b="1"/>
              <a:t>2010 - 2014</a:t>
            </a:r>
          </a:p>
        </p:txBody>
      </p:sp>
      <p:sp>
        <p:nvSpPr>
          <p:cNvPr id="14" name="ZoneTexte 13"/>
          <p:cNvSpPr txBox="1">
            <a:spLocks noChangeArrowheads="1"/>
          </p:cNvSpPr>
          <p:nvPr/>
        </p:nvSpPr>
        <p:spPr bwMode="auto">
          <a:xfrm>
            <a:off x="744538" y="5440363"/>
            <a:ext cx="63436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>
                <a:solidFill>
                  <a:srgbClr val="FF0000"/>
                </a:solidFill>
              </a:rPr>
              <a:t>Nombre Localités ( vilages et quartiers ) :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750"/>
                            </p:stCondLst>
                            <p:childTnLst>
                              <p:par>
                                <p:cTn id="1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500"/>
                            </p:stCondLst>
                            <p:childTnLst>
                              <p:par>
                                <p:cTn id="4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animBg="1"/>
      <p:bldP spid="8" grpId="0"/>
      <p:bldP spid="10" grpId="0"/>
      <p:bldP spid="11" grpId="0"/>
      <p:bldP spid="12" grpId="0"/>
      <p:bldP spid="13" grpId="0"/>
      <p:bldP spid="14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554163"/>
            <a:ext cx="12192000" cy="134461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" name="Rectangle 1"/>
          <p:cNvSpPr/>
          <p:nvPr/>
        </p:nvSpPr>
        <p:spPr>
          <a:xfrm>
            <a:off x="1159565" y="1881385"/>
            <a:ext cx="9872869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b="1" u="sng" dirty="0">
                <a:ln w="1270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PROJETS  GNL </a:t>
            </a:r>
            <a:r>
              <a:rPr lang="fr-FR" sz="4000" b="1" u="sng" dirty="0">
                <a:solidFill>
                  <a:schemeClr val="accent1">
                    <a:lumMod val="50000"/>
                  </a:schemeClr>
                </a:solidFill>
              </a:rPr>
              <a:t>2010-2014</a:t>
            </a:r>
            <a:r>
              <a:rPr lang="fr-FR" sz="40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 </a:t>
            </a:r>
            <a:endParaRPr lang="fr-FR" sz="40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01600"/>
            <a:ext cx="12192000" cy="134461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1577788" y="253930"/>
            <a:ext cx="9036424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5400" b="1" u="sng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+mn-lt"/>
              </a:rPr>
              <a:t>GAZ et ELECTRICITE</a:t>
            </a:r>
            <a:endParaRPr lang="fr-FR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+mn-lt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sz="54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+mn-lt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744538" y="4519613"/>
            <a:ext cx="1792287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>
                <a:solidFill>
                  <a:srgbClr val="FF0000"/>
                </a:solidFill>
              </a:rPr>
              <a:t>TRANCHE: 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536825" y="4338638"/>
            <a:ext cx="8096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4800" b="1"/>
              <a:t>03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7088188" y="5318125"/>
            <a:ext cx="75406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4400" b="1"/>
              <a:t>03</a:t>
            </a:r>
          </a:p>
        </p:txBody>
      </p:sp>
      <p:sp>
        <p:nvSpPr>
          <p:cNvPr id="12" name="ZoneTexte 11"/>
          <p:cNvSpPr txBox="1">
            <a:spLocks noChangeArrowheads="1"/>
          </p:cNvSpPr>
          <p:nvPr/>
        </p:nvSpPr>
        <p:spPr bwMode="auto">
          <a:xfrm>
            <a:off x="744538" y="3478213"/>
            <a:ext cx="2105025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>
                <a:solidFill>
                  <a:srgbClr val="FF0000"/>
                </a:solidFill>
              </a:rPr>
              <a:t>Programme: 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2689225" y="3336925"/>
            <a:ext cx="31527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4800" b="1"/>
              <a:t>2010 - 2014</a:t>
            </a:r>
          </a:p>
        </p:txBody>
      </p:sp>
      <p:sp>
        <p:nvSpPr>
          <p:cNvPr id="14" name="ZoneTexte 13"/>
          <p:cNvSpPr txBox="1">
            <a:spLocks noChangeArrowheads="1"/>
          </p:cNvSpPr>
          <p:nvPr/>
        </p:nvSpPr>
        <p:spPr bwMode="auto">
          <a:xfrm>
            <a:off x="744538" y="5440363"/>
            <a:ext cx="63436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>
                <a:solidFill>
                  <a:srgbClr val="FF0000"/>
                </a:solidFill>
              </a:rPr>
              <a:t>Nombre Localités ( vilages et quartiers ) :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750"/>
                            </p:stCondLst>
                            <p:childTnLst>
                              <p:par>
                                <p:cTn id="1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500"/>
                            </p:stCondLst>
                            <p:childTnLst>
                              <p:par>
                                <p:cTn id="4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animBg="1"/>
      <p:bldP spid="8" grpId="0"/>
      <p:bldP spid="10" grpId="0"/>
      <p:bldP spid="11" grpId="0"/>
      <p:bldP spid="12" grpId="0"/>
      <p:bldP spid="13" grpId="0"/>
      <p:bldP spid="14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554163"/>
            <a:ext cx="12192000" cy="134461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" name="Rectangle 1"/>
          <p:cNvSpPr/>
          <p:nvPr/>
        </p:nvSpPr>
        <p:spPr>
          <a:xfrm>
            <a:off x="1159565" y="1881385"/>
            <a:ext cx="9872869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b="1" u="sng" dirty="0">
                <a:ln w="1270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PROJETS  GNL </a:t>
            </a:r>
            <a:r>
              <a:rPr lang="fr-FR" sz="4000" b="1" u="sng" dirty="0">
                <a:solidFill>
                  <a:schemeClr val="accent1">
                    <a:lumMod val="50000"/>
                  </a:schemeClr>
                </a:solidFill>
              </a:rPr>
              <a:t>2015 - 2019</a:t>
            </a:r>
            <a:r>
              <a:rPr lang="fr-FR" sz="40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 </a:t>
            </a:r>
            <a:endParaRPr lang="fr-FR" sz="40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01600"/>
            <a:ext cx="12192000" cy="134461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1577788" y="253930"/>
            <a:ext cx="9036424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5400" b="1" u="sng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+mn-lt"/>
              </a:rPr>
              <a:t>GAZ et ELECTRICITE</a:t>
            </a:r>
            <a:endParaRPr lang="fr-FR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+mn-lt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sz="54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+mn-lt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7088188" y="4862513"/>
            <a:ext cx="4786312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4400" b="1"/>
              <a:t>02 ( </a:t>
            </a:r>
            <a:r>
              <a:rPr lang="fr-FR" sz="2400" b="1"/>
              <a:t>Tanagouth - Boumecheraf </a:t>
            </a:r>
            <a:r>
              <a:rPr lang="fr-FR" sz="4400" b="1"/>
              <a:t>)</a:t>
            </a:r>
            <a:r>
              <a:rPr lang="fr-FR" sz="2400" b="1"/>
              <a:t> </a:t>
            </a:r>
          </a:p>
        </p:txBody>
      </p:sp>
      <p:sp>
        <p:nvSpPr>
          <p:cNvPr id="12" name="ZoneTexte 11"/>
          <p:cNvSpPr txBox="1">
            <a:spLocks noChangeArrowheads="1"/>
          </p:cNvSpPr>
          <p:nvPr/>
        </p:nvSpPr>
        <p:spPr bwMode="auto">
          <a:xfrm>
            <a:off x="744538" y="3478213"/>
            <a:ext cx="2105025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>
                <a:solidFill>
                  <a:srgbClr val="FF0000"/>
                </a:solidFill>
              </a:rPr>
              <a:t>Programme: 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2689225" y="3336925"/>
            <a:ext cx="31527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4800" b="1"/>
              <a:t>2015 - 2019</a:t>
            </a:r>
          </a:p>
        </p:txBody>
      </p:sp>
      <p:sp>
        <p:nvSpPr>
          <p:cNvPr id="14" name="ZoneTexte 13"/>
          <p:cNvSpPr txBox="1">
            <a:spLocks noChangeArrowheads="1"/>
          </p:cNvSpPr>
          <p:nvPr/>
        </p:nvSpPr>
        <p:spPr bwMode="auto">
          <a:xfrm>
            <a:off x="744538" y="4984750"/>
            <a:ext cx="63436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>
                <a:solidFill>
                  <a:srgbClr val="FF0000"/>
                </a:solidFill>
              </a:rPr>
              <a:t>Nombre Localités ( vilages et quartiers ) :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750"/>
                            </p:stCondLst>
                            <p:childTnLst>
                              <p:par>
                                <p:cTn id="1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500"/>
                            </p:stCondLst>
                            <p:childTnLst>
                              <p:par>
                                <p:cTn id="3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0"/>
                            </p:stCondLst>
                            <p:childTnLst>
                              <p:par>
                                <p:cTn id="3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animBg="1"/>
      <p:bldP spid="11" grpId="0"/>
      <p:bldP spid="12" grpId="0"/>
      <p:bldP spid="13" grpId="0"/>
      <p:bldP spid="14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554163"/>
            <a:ext cx="12192000" cy="134461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" name="Rectangle 1"/>
          <p:cNvSpPr/>
          <p:nvPr/>
        </p:nvSpPr>
        <p:spPr>
          <a:xfrm>
            <a:off x="1159565" y="1881385"/>
            <a:ext cx="9872869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b="1" u="sng" dirty="0">
                <a:ln w="1270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PROJETS  GNL </a:t>
            </a:r>
            <a:r>
              <a:rPr lang="fr-FR" sz="4000" b="1" u="sng" dirty="0">
                <a:solidFill>
                  <a:schemeClr val="accent1">
                    <a:lumMod val="50000"/>
                  </a:schemeClr>
                </a:solidFill>
              </a:rPr>
              <a:t>COMPLEMENTAIRE</a:t>
            </a:r>
            <a:r>
              <a:rPr lang="fr-FR" sz="40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 </a:t>
            </a:r>
            <a:endParaRPr lang="fr-FR" sz="40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01600"/>
            <a:ext cx="12192000" cy="134461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1577788" y="253930"/>
            <a:ext cx="9036424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5400" b="1" u="sng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+mn-lt"/>
              </a:rPr>
              <a:t>GAZ et ELECTRICITE</a:t>
            </a:r>
            <a:endParaRPr lang="fr-FR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+mn-lt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sz="54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+mn-lt"/>
            </a:endParaRPr>
          </a:p>
        </p:txBody>
      </p:sp>
      <p:sp>
        <p:nvSpPr>
          <p:cNvPr id="6" name="ZoneTexte 5"/>
          <p:cNvSpPr txBox="1">
            <a:spLocks noChangeArrowheads="1"/>
          </p:cNvSpPr>
          <p:nvPr/>
        </p:nvSpPr>
        <p:spPr bwMode="auto">
          <a:xfrm>
            <a:off x="747713" y="5662613"/>
            <a:ext cx="2192337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>
                <a:solidFill>
                  <a:srgbClr val="FF0000"/>
                </a:solidFill>
              </a:rPr>
              <a:t>Observation :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7088188" y="4364038"/>
            <a:ext cx="2565400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4400" b="1"/>
              <a:t>01 ( </a:t>
            </a:r>
            <a:r>
              <a:rPr lang="fr-FR" sz="2400" b="1"/>
              <a:t>Alouane </a:t>
            </a:r>
            <a:r>
              <a:rPr lang="fr-FR" sz="4400" b="1"/>
              <a:t>)</a:t>
            </a:r>
            <a:r>
              <a:rPr lang="fr-FR" sz="2400" b="1"/>
              <a:t> </a:t>
            </a:r>
          </a:p>
        </p:txBody>
      </p:sp>
      <p:sp>
        <p:nvSpPr>
          <p:cNvPr id="12" name="ZoneTexte 11"/>
          <p:cNvSpPr txBox="1">
            <a:spLocks noChangeArrowheads="1"/>
          </p:cNvSpPr>
          <p:nvPr/>
        </p:nvSpPr>
        <p:spPr bwMode="auto">
          <a:xfrm>
            <a:off x="744538" y="3478213"/>
            <a:ext cx="2105025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>
                <a:solidFill>
                  <a:srgbClr val="FF0000"/>
                </a:solidFill>
              </a:rPr>
              <a:t>Programme: 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2689225" y="3403600"/>
            <a:ext cx="33861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3600" b="1"/>
              <a:t>Complémentaire</a:t>
            </a:r>
          </a:p>
        </p:txBody>
      </p:sp>
      <p:sp>
        <p:nvSpPr>
          <p:cNvPr id="14" name="ZoneTexte 13"/>
          <p:cNvSpPr txBox="1">
            <a:spLocks noChangeArrowheads="1"/>
          </p:cNvSpPr>
          <p:nvPr/>
        </p:nvSpPr>
        <p:spPr bwMode="auto">
          <a:xfrm>
            <a:off x="744538" y="4533900"/>
            <a:ext cx="634365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>
                <a:solidFill>
                  <a:srgbClr val="FF0000"/>
                </a:solidFill>
              </a:rPr>
              <a:t>Nombre Localités ( vilages et quartiers ) : </a:t>
            </a: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2940050" y="5630863"/>
            <a:ext cx="1397000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3200" b="1"/>
              <a:t>Retenu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750"/>
                            </p:stCondLst>
                            <p:childTnLst>
                              <p:par>
                                <p:cTn id="1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500"/>
                            </p:stCondLst>
                            <p:childTnLst>
                              <p:par>
                                <p:cTn id="4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animBg="1"/>
      <p:bldP spid="6" grpId="0"/>
      <p:bldP spid="11" grpId="0"/>
      <p:bldP spid="12" grpId="0"/>
      <p:bldP spid="13" grpId="0"/>
      <p:bldP spid="14" grpId="0"/>
      <p:bldP spid="7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554163"/>
            <a:ext cx="12192000" cy="134461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" name="Rectangle 1"/>
          <p:cNvSpPr/>
          <p:nvPr/>
        </p:nvSpPr>
        <p:spPr>
          <a:xfrm>
            <a:off x="1159565" y="1881385"/>
            <a:ext cx="9872869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b="1" u="sng" dirty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PROJETS  ELECTRICITE </a:t>
            </a:r>
            <a:r>
              <a:rPr lang="fr-FR" sz="4000" b="1" u="sng" dirty="0">
                <a:solidFill>
                  <a:schemeClr val="accent1">
                    <a:lumMod val="50000"/>
                  </a:schemeClr>
                </a:solidFill>
              </a:rPr>
              <a:t>2010-2014</a:t>
            </a:r>
            <a:r>
              <a:rPr lang="fr-FR" sz="40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 </a:t>
            </a:r>
            <a:endParaRPr lang="fr-FR" sz="40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01600"/>
            <a:ext cx="12192000" cy="134461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1577788" y="253930"/>
            <a:ext cx="9036424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5400" b="1" u="sng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+mn-lt"/>
              </a:rPr>
              <a:t>GAZ et ELECTRICITE</a:t>
            </a:r>
            <a:endParaRPr lang="fr-FR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+mn-lt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sz="54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+mn-lt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782638" y="4551363"/>
            <a:ext cx="1793875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>
                <a:solidFill>
                  <a:srgbClr val="FF0000"/>
                </a:solidFill>
              </a:rPr>
              <a:t>TRANCHE: 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576513" y="4327525"/>
            <a:ext cx="8096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4800" b="1"/>
              <a:t>01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7088188" y="5373688"/>
            <a:ext cx="754062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4400" b="1"/>
              <a:t>04</a:t>
            </a:r>
          </a:p>
        </p:txBody>
      </p:sp>
      <p:sp>
        <p:nvSpPr>
          <p:cNvPr id="12" name="ZoneTexte 11"/>
          <p:cNvSpPr txBox="1">
            <a:spLocks noChangeArrowheads="1"/>
          </p:cNvSpPr>
          <p:nvPr/>
        </p:nvSpPr>
        <p:spPr bwMode="auto">
          <a:xfrm>
            <a:off x="744538" y="3478213"/>
            <a:ext cx="2105025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>
                <a:solidFill>
                  <a:srgbClr val="FF0000"/>
                </a:solidFill>
              </a:rPr>
              <a:t>Programme: 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2689225" y="3336925"/>
            <a:ext cx="31527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4800" b="1"/>
              <a:t>2010 - 2014</a:t>
            </a:r>
          </a:p>
        </p:txBody>
      </p:sp>
      <p:sp>
        <p:nvSpPr>
          <p:cNvPr id="14" name="ZoneTexte 13"/>
          <p:cNvSpPr txBox="1">
            <a:spLocks noChangeArrowheads="1"/>
          </p:cNvSpPr>
          <p:nvPr/>
        </p:nvSpPr>
        <p:spPr bwMode="auto">
          <a:xfrm>
            <a:off x="744538" y="5495925"/>
            <a:ext cx="63436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>
                <a:solidFill>
                  <a:srgbClr val="FF0000"/>
                </a:solidFill>
              </a:rPr>
              <a:t>Nombre Localités ( vilages et quartiers ) :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750"/>
                            </p:stCondLst>
                            <p:childTnLst>
                              <p:par>
                                <p:cTn id="1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500"/>
                            </p:stCondLst>
                            <p:childTnLst>
                              <p:par>
                                <p:cTn id="4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animBg="1"/>
      <p:bldP spid="8" grpId="0"/>
      <p:bldP spid="10" grpId="0"/>
      <p:bldP spid="11" grpId="0"/>
      <p:bldP spid="12" grpId="0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0175"/>
            <a:ext cx="12192000" cy="1998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7171" name="ZoneTexte 2"/>
          <p:cNvSpPr txBox="1">
            <a:spLocks noChangeArrowheads="1"/>
          </p:cNvSpPr>
          <p:nvPr/>
        </p:nvSpPr>
        <p:spPr bwMode="auto">
          <a:xfrm>
            <a:off x="2262188" y="182563"/>
            <a:ext cx="7667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/>
              <a:t>République Algérienne Démocratique et Populaire</a:t>
            </a:r>
          </a:p>
        </p:txBody>
      </p:sp>
      <p:sp>
        <p:nvSpPr>
          <p:cNvPr id="7172" name="ZoneTexte 3"/>
          <p:cNvSpPr txBox="1">
            <a:spLocks noChangeArrowheads="1"/>
          </p:cNvSpPr>
          <p:nvPr/>
        </p:nvSpPr>
        <p:spPr bwMode="auto">
          <a:xfrm>
            <a:off x="431800" y="749300"/>
            <a:ext cx="27590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/>
              <a:t>Wilaya de Bouira</a:t>
            </a:r>
          </a:p>
          <a:p>
            <a:pPr eaLnBrk="1" hangingPunct="1"/>
            <a:r>
              <a:rPr lang="fr-FR" sz="2400" b="1"/>
              <a:t>Daira de Haizer</a:t>
            </a:r>
          </a:p>
          <a:p>
            <a:pPr eaLnBrk="1" hangingPunct="1"/>
            <a:r>
              <a:rPr lang="fr-FR" sz="2400" b="1"/>
              <a:t>Commune de Haizer</a:t>
            </a: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2862263" y="2286000"/>
            <a:ext cx="73437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>
                <a:solidFill>
                  <a:srgbClr val="C00000"/>
                </a:solidFill>
              </a:rPr>
              <a:t>ETAT DES PROJETS  BUDGET COMMUNAL  - ANNEE  2016</a:t>
            </a:r>
          </a:p>
        </p:txBody>
      </p:sp>
      <p:graphicFrame>
        <p:nvGraphicFramePr>
          <p:cNvPr id="9" name="Tableau 8"/>
          <p:cNvGraphicFramePr>
            <a:graphicFrameLocks noGrp="1"/>
          </p:cNvGraphicFramePr>
          <p:nvPr/>
        </p:nvGraphicFramePr>
        <p:xfrm>
          <a:off x="247650" y="2890838"/>
          <a:ext cx="1170432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509">
                  <a:extLst>
                    <a:ext uri="{9D8B030D-6E8A-4147-A177-3AD203B41FA5}">
                      <a16:colId xmlns:a16="http://schemas.microsoft.com/office/drawing/2014/main" xmlns="" val="1993623990"/>
                    </a:ext>
                  </a:extLst>
                </a:gridCol>
                <a:gridCol w="653143">
                  <a:extLst>
                    <a:ext uri="{9D8B030D-6E8A-4147-A177-3AD203B41FA5}">
                      <a16:colId xmlns:a16="http://schemas.microsoft.com/office/drawing/2014/main" xmlns="" val="2550682662"/>
                    </a:ext>
                  </a:extLst>
                </a:gridCol>
                <a:gridCol w="627017">
                  <a:extLst>
                    <a:ext uri="{9D8B030D-6E8A-4147-A177-3AD203B41FA5}">
                      <a16:colId xmlns:a16="http://schemas.microsoft.com/office/drawing/2014/main" xmlns="" val="4276229444"/>
                    </a:ext>
                  </a:extLst>
                </a:gridCol>
                <a:gridCol w="2756263">
                  <a:extLst>
                    <a:ext uri="{9D8B030D-6E8A-4147-A177-3AD203B41FA5}">
                      <a16:colId xmlns:a16="http://schemas.microsoft.com/office/drawing/2014/main" xmlns="" val="1991737518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xmlns="" val="573162510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xmlns="" val="3364359650"/>
                    </a:ext>
                  </a:extLst>
                </a:gridCol>
                <a:gridCol w="1018903">
                  <a:extLst>
                    <a:ext uri="{9D8B030D-6E8A-4147-A177-3AD203B41FA5}">
                      <a16:colId xmlns:a16="http://schemas.microsoft.com/office/drawing/2014/main" xmlns="" val="964012990"/>
                    </a:ext>
                  </a:extLst>
                </a:gridCol>
                <a:gridCol w="1031965">
                  <a:extLst>
                    <a:ext uri="{9D8B030D-6E8A-4147-A177-3AD203B41FA5}">
                      <a16:colId xmlns:a16="http://schemas.microsoft.com/office/drawing/2014/main" xmlns="" val="3606447062"/>
                    </a:ext>
                  </a:extLst>
                </a:gridCol>
                <a:gridCol w="1045029">
                  <a:extLst>
                    <a:ext uri="{9D8B030D-6E8A-4147-A177-3AD203B41FA5}">
                      <a16:colId xmlns:a16="http://schemas.microsoft.com/office/drawing/2014/main" xmlns="" val="3512123605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xmlns="" val="2668877139"/>
                    </a:ext>
                  </a:extLst>
                </a:gridCol>
                <a:gridCol w="627017">
                  <a:extLst>
                    <a:ext uri="{9D8B030D-6E8A-4147-A177-3AD203B41FA5}">
                      <a16:colId xmlns:a16="http://schemas.microsoft.com/office/drawing/2014/main" xmlns="" val="1000414231"/>
                    </a:ext>
                  </a:extLst>
                </a:gridCol>
                <a:gridCol w="888274">
                  <a:extLst>
                    <a:ext uri="{9D8B030D-6E8A-4147-A177-3AD203B41FA5}">
                      <a16:colId xmlns:a16="http://schemas.microsoft.com/office/drawing/2014/main" xmlns="" val="34442688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Article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</a:t>
                      </a:r>
                      <a:r>
                        <a:rPr lang="fr-FR" sz="1200" baseline="0" dirty="0" smtClean="0"/>
                        <a:t> de projet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INTITULE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MONTANT</a:t>
                      </a:r>
                    </a:p>
                    <a:p>
                      <a:pPr algn="ctr"/>
                      <a:r>
                        <a:rPr lang="fr-FR" sz="1200" dirty="0" smtClean="0"/>
                        <a:t>AP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Montant consommé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Dépense </a:t>
                      </a:r>
                    </a:p>
                    <a:p>
                      <a:pPr algn="ctr"/>
                      <a:r>
                        <a:rPr lang="fr-FR" sz="1200" dirty="0" smtClean="0"/>
                        <a:t>Décembre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Année 2016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Reliquat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Taux</a:t>
                      </a:r>
                    </a:p>
                    <a:p>
                      <a:r>
                        <a:rPr lang="fr-FR" sz="1200" dirty="0" err="1" smtClean="0"/>
                        <a:t>phys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Taux</a:t>
                      </a:r>
                    </a:p>
                    <a:p>
                      <a:r>
                        <a:rPr lang="fr-FR" sz="1200" dirty="0" err="1" smtClean="0"/>
                        <a:t>Financ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err="1" smtClean="0"/>
                        <a:t>Obs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37982242"/>
                  </a:ext>
                </a:extLst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247650" y="3552825"/>
          <a:ext cx="11704320" cy="31257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5297">
                  <a:extLst>
                    <a:ext uri="{9D8B030D-6E8A-4147-A177-3AD203B41FA5}">
                      <a16:colId xmlns:a16="http://schemas.microsoft.com/office/drawing/2014/main" xmlns="" val="2867610621"/>
                    </a:ext>
                  </a:extLst>
                </a:gridCol>
                <a:gridCol w="400702">
                  <a:extLst>
                    <a:ext uri="{9D8B030D-6E8A-4147-A177-3AD203B41FA5}">
                      <a16:colId xmlns:a16="http://schemas.microsoft.com/office/drawing/2014/main" xmlns="" val="3581985471"/>
                    </a:ext>
                  </a:extLst>
                </a:gridCol>
                <a:gridCol w="290032">
                  <a:extLst>
                    <a:ext uri="{9D8B030D-6E8A-4147-A177-3AD203B41FA5}">
                      <a16:colId xmlns:a16="http://schemas.microsoft.com/office/drawing/2014/main" xmlns="" val="3306911469"/>
                    </a:ext>
                  </a:extLst>
                </a:gridCol>
                <a:gridCol w="534269">
                  <a:extLst>
                    <a:ext uri="{9D8B030D-6E8A-4147-A177-3AD203B41FA5}">
                      <a16:colId xmlns:a16="http://schemas.microsoft.com/office/drawing/2014/main" xmlns="" val="804120613"/>
                    </a:ext>
                  </a:extLst>
                </a:gridCol>
                <a:gridCol w="2839260">
                  <a:extLst>
                    <a:ext uri="{9D8B030D-6E8A-4147-A177-3AD203B41FA5}">
                      <a16:colId xmlns:a16="http://schemas.microsoft.com/office/drawing/2014/main" xmlns="" val="2803164065"/>
                    </a:ext>
                  </a:extLst>
                </a:gridCol>
                <a:gridCol w="1087620">
                  <a:extLst>
                    <a:ext uri="{9D8B030D-6E8A-4147-A177-3AD203B41FA5}">
                      <a16:colId xmlns:a16="http://schemas.microsoft.com/office/drawing/2014/main" xmlns="" val="3000252358"/>
                    </a:ext>
                  </a:extLst>
                </a:gridCol>
                <a:gridCol w="1068539">
                  <a:extLst>
                    <a:ext uri="{9D8B030D-6E8A-4147-A177-3AD203B41FA5}">
                      <a16:colId xmlns:a16="http://schemas.microsoft.com/office/drawing/2014/main" xmlns="" val="795570758"/>
                    </a:ext>
                  </a:extLst>
                </a:gridCol>
                <a:gridCol w="1053275">
                  <a:extLst>
                    <a:ext uri="{9D8B030D-6E8A-4147-A177-3AD203B41FA5}">
                      <a16:colId xmlns:a16="http://schemas.microsoft.com/office/drawing/2014/main" xmlns="" val="2719982260"/>
                    </a:ext>
                  </a:extLst>
                </a:gridCol>
                <a:gridCol w="1053275">
                  <a:extLst>
                    <a:ext uri="{9D8B030D-6E8A-4147-A177-3AD203B41FA5}">
                      <a16:colId xmlns:a16="http://schemas.microsoft.com/office/drawing/2014/main" xmlns="" val="2413834299"/>
                    </a:ext>
                  </a:extLst>
                </a:gridCol>
                <a:gridCol w="1053275">
                  <a:extLst>
                    <a:ext uri="{9D8B030D-6E8A-4147-A177-3AD203B41FA5}">
                      <a16:colId xmlns:a16="http://schemas.microsoft.com/office/drawing/2014/main" xmlns="" val="1754240882"/>
                    </a:ext>
                  </a:extLst>
                </a:gridCol>
                <a:gridCol w="492291">
                  <a:extLst>
                    <a:ext uri="{9D8B030D-6E8A-4147-A177-3AD203B41FA5}">
                      <a16:colId xmlns:a16="http://schemas.microsoft.com/office/drawing/2014/main" xmlns="" val="2584448713"/>
                    </a:ext>
                  </a:extLst>
                </a:gridCol>
                <a:gridCol w="610594">
                  <a:extLst>
                    <a:ext uri="{9D8B030D-6E8A-4147-A177-3AD203B41FA5}">
                      <a16:colId xmlns:a16="http://schemas.microsoft.com/office/drawing/2014/main" xmlns="" val="3589144535"/>
                    </a:ext>
                  </a:extLst>
                </a:gridCol>
                <a:gridCol w="915891">
                  <a:extLst>
                    <a:ext uri="{9D8B030D-6E8A-4147-A177-3AD203B41FA5}">
                      <a16:colId xmlns:a16="http://schemas.microsoft.com/office/drawing/2014/main" xmlns="" val="747763922"/>
                    </a:ext>
                  </a:extLst>
                </a:gridCol>
              </a:tblGrid>
              <a:tr h="101646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18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9521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 dirty="0">
                          <a:effectLst/>
                        </a:rPr>
                        <a:t>280</a:t>
                      </a:r>
                      <a:endParaRPr lang="fr-FR" sz="1200" b="1" i="0" u="none" strike="noStrike" dirty="0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58.2014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</a:rPr>
                        <a:t>Réalisation Assainissement des familles AGHBECHE, ASSAM, ANSEUR, et prolongement du réseau Assainissement localité Oued L' EMROUDJ)</a:t>
                      </a:r>
                      <a:endParaRPr lang="fr-FR" sz="12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2 314 845,00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             -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2 082 051,03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232 793,97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89,94      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Clôturé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129066634"/>
                  </a:ext>
                </a:extLst>
              </a:tr>
              <a:tr h="71114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19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9500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280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01.2015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Habillage des façades principales du Siège APC en Allucoband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4 801 268,50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             -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4 629 514,50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171 754,00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96,42      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Clôturé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940188162"/>
                  </a:ext>
                </a:extLst>
              </a:tr>
              <a:tr h="63481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20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9511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280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04.2015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Ouverture d'une Piste à IGHIL GUEFRANE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2 000 000,00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             -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2 000 000,00  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40℅ 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0,00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en cours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404089395"/>
                  </a:ext>
                </a:extLst>
              </a:tr>
              <a:tr h="76330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21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9511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280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05.2015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Etude d'un Passage à Gué à TIKSRA (Oued Tassala)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400 000,00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             -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400 000,00  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0,00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</a:rPr>
                        <a:t>  Réceptionné</a:t>
                      </a:r>
                      <a:endParaRPr lang="fr-FR" sz="12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88831563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554163"/>
            <a:ext cx="12192000" cy="134461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" name="Rectangle 1"/>
          <p:cNvSpPr/>
          <p:nvPr/>
        </p:nvSpPr>
        <p:spPr>
          <a:xfrm>
            <a:off x="1159565" y="1881385"/>
            <a:ext cx="9872869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b="1" u="sng" dirty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PROJETS  ELECTRICITE </a:t>
            </a:r>
            <a:r>
              <a:rPr lang="fr-FR" sz="4000" b="1" u="sng" dirty="0">
                <a:solidFill>
                  <a:schemeClr val="accent1">
                    <a:lumMod val="50000"/>
                  </a:schemeClr>
                </a:solidFill>
              </a:rPr>
              <a:t>2010-2014</a:t>
            </a:r>
            <a:r>
              <a:rPr lang="fr-FR" sz="40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 </a:t>
            </a:r>
            <a:endParaRPr lang="fr-FR" sz="40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01600"/>
            <a:ext cx="12192000" cy="134461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1577788" y="253930"/>
            <a:ext cx="9036424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5400" b="1" u="sng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+mn-lt"/>
              </a:rPr>
              <a:t>GAZ et ELECTRICITE</a:t>
            </a:r>
            <a:endParaRPr lang="fr-FR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+mn-lt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sz="54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+mn-lt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744538" y="4486275"/>
            <a:ext cx="1792287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>
                <a:solidFill>
                  <a:srgbClr val="FF0000"/>
                </a:solidFill>
              </a:rPr>
              <a:t>TRANCHE: 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536825" y="4333875"/>
            <a:ext cx="8096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4800" b="1"/>
              <a:t>02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7088188" y="5373688"/>
            <a:ext cx="754062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4400" b="1"/>
              <a:t>05</a:t>
            </a:r>
          </a:p>
        </p:txBody>
      </p:sp>
      <p:sp>
        <p:nvSpPr>
          <p:cNvPr id="12" name="ZoneTexte 11"/>
          <p:cNvSpPr txBox="1">
            <a:spLocks noChangeArrowheads="1"/>
          </p:cNvSpPr>
          <p:nvPr/>
        </p:nvSpPr>
        <p:spPr bwMode="auto">
          <a:xfrm>
            <a:off x="744538" y="3478213"/>
            <a:ext cx="2105025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>
                <a:solidFill>
                  <a:srgbClr val="FF0000"/>
                </a:solidFill>
              </a:rPr>
              <a:t>Programme: 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2689225" y="3336925"/>
            <a:ext cx="31527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4800" b="1"/>
              <a:t>2010 - 2014</a:t>
            </a:r>
          </a:p>
        </p:txBody>
      </p:sp>
      <p:sp>
        <p:nvSpPr>
          <p:cNvPr id="14" name="ZoneTexte 13"/>
          <p:cNvSpPr txBox="1">
            <a:spLocks noChangeArrowheads="1"/>
          </p:cNvSpPr>
          <p:nvPr/>
        </p:nvSpPr>
        <p:spPr bwMode="auto">
          <a:xfrm>
            <a:off x="744538" y="5495925"/>
            <a:ext cx="63436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>
                <a:solidFill>
                  <a:srgbClr val="FF0000"/>
                </a:solidFill>
              </a:rPr>
              <a:t>Nombre Localités ( vilages et quartiers ) :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750"/>
                            </p:stCondLst>
                            <p:childTnLst>
                              <p:par>
                                <p:cTn id="1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500"/>
                            </p:stCondLst>
                            <p:childTnLst>
                              <p:par>
                                <p:cTn id="4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animBg="1"/>
      <p:bldP spid="8" grpId="0"/>
      <p:bldP spid="10" grpId="0"/>
      <p:bldP spid="11" grpId="0"/>
      <p:bldP spid="12" grpId="0"/>
      <p:bldP spid="13" grpId="0"/>
      <p:bldP spid="14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554163"/>
            <a:ext cx="12192000" cy="134461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" name="Rectangle 1"/>
          <p:cNvSpPr/>
          <p:nvPr/>
        </p:nvSpPr>
        <p:spPr>
          <a:xfrm>
            <a:off x="1159565" y="1881385"/>
            <a:ext cx="9872869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b="1" u="sng" dirty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PROJETS  ELECTRICITE </a:t>
            </a:r>
            <a:r>
              <a:rPr lang="fr-FR" sz="4000" b="1" u="sng" dirty="0">
                <a:solidFill>
                  <a:schemeClr val="accent1">
                    <a:lumMod val="50000"/>
                  </a:schemeClr>
                </a:solidFill>
              </a:rPr>
              <a:t>2010-2014</a:t>
            </a:r>
            <a:r>
              <a:rPr lang="fr-FR" sz="40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 </a:t>
            </a:r>
            <a:endParaRPr lang="fr-FR" sz="40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01600"/>
            <a:ext cx="12192000" cy="134461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1577788" y="253930"/>
            <a:ext cx="9036424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5400" b="1" u="sng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+mn-lt"/>
              </a:rPr>
              <a:t>GAZ et ELECTRICITE</a:t>
            </a:r>
            <a:endParaRPr lang="fr-FR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+mn-lt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sz="54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+mn-lt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744538" y="4387850"/>
            <a:ext cx="1792287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>
                <a:solidFill>
                  <a:srgbClr val="FF0000"/>
                </a:solidFill>
              </a:rPr>
              <a:t>TRANCHE: 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536825" y="4233863"/>
            <a:ext cx="8096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4800" b="1"/>
              <a:t>03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7088188" y="5246688"/>
            <a:ext cx="3433762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4400" b="1"/>
              <a:t>01 (</a:t>
            </a:r>
            <a:r>
              <a:rPr lang="fr-FR" sz="3600" b="1"/>
              <a:t>Haizer Sud )</a:t>
            </a:r>
            <a:endParaRPr lang="fr-FR" sz="4400" b="1"/>
          </a:p>
        </p:txBody>
      </p:sp>
      <p:sp>
        <p:nvSpPr>
          <p:cNvPr id="12" name="ZoneTexte 11"/>
          <p:cNvSpPr txBox="1">
            <a:spLocks noChangeArrowheads="1"/>
          </p:cNvSpPr>
          <p:nvPr/>
        </p:nvSpPr>
        <p:spPr bwMode="auto">
          <a:xfrm>
            <a:off x="744538" y="3478213"/>
            <a:ext cx="2105025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>
                <a:solidFill>
                  <a:srgbClr val="FF0000"/>
                </a:solidFill>
              </a:rPr>
              <a:t>Programme: 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2689225" y="3336925"/>
            <a:ext cx="31527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4800" b="1"/>
              <a:t>2010 - 2014</a:t>
            </a:r>
          </a:p>
        </p:txBody>
      </p:sp>
      <p:sp>
        <p:nvSpPr>
          <p:cNvPr id="14" name="ZoneTexte 13"/>
          <p:cNvSpPr txBox="1">
            <a:spLocks noChangeArrowheads="1"/>
          </p:cNvSpPr>
          <p:nvPr/>
        </p:nvSpPr>
        <p:spPr bwMode="auto">
          <a:xfrm>
            <a:off x="744538" y="5370513"/>
            <a:ext cx="634365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>
                <a:solidFill>
                  <a:srgbClr val="FF0000"/>
                </a:solidFill>
              </a:rPr>
              <a:t>Nombre Localités ( vilages et quartiers ) :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750"/>
                            </p:stCondLst>
                            <p:childTnLst>
                              <p:par>
                                <p:cTn id="1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500"/>
                            </p:stCondLst>
                            <p:childTnLst>
                              <p:par>
                                <p:cTn id="4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animBg="1"/>
      <p:bldP spid="8" grpId="0"/>
      <p:bldP spid="10" grpId="0"/>
      <p:bldP spid="11" grpId="0"/>
      <p:bldP spid="12" grpId="0"/>
      <p:bldP spid="13" grpId="0"/>
      <p:bldP spid="14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554163"/>
            <a:ext cx="12192000" cy="134461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" name="Rectangle 1"/>
          <p:cNvSpPr/>
          <p:nvPr/>
        </p:nvSpPr>
        <p:spPr>
          <a:xfrm>
            <a:off x="1159565" y="1881385"/>
            <a:ext cx="9872869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b="1" u="sng" dirty="0">
                <a:ln w="1270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PROJETS  ELECTRICITE </a:t>
            </a:r>
            <a:r>
              <a:rPr lang="fr-FR" sz="4000" b="1" u="sng" dirty="0">
                <a:solidFill>
                  <a:schemeClr val="accent1">
                    <a:lumMod val="50000"/>
                  </a:schemeClr>
                </a:solidFill>
              </a:rPr>
              <a:t>COMPLEMENTAIRE</a:t>
            </a:r>
            <a:r>
              <a:rPr lang="fr-FR" sz="40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 </a:t>
            </a:r>
            <a:endParaRPr lang="fr-FR" sz="40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01600"/>
            <a:ext cx="12192000" cy="134461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1577788" y="253930"/>
            <a:ext cx="9036424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5400" b="1" u="sng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+mn-lt"/>
              </a:rPr>
              <a:t>GAZ et ELECTRICITE</a:t>
            </a:r>
            <a:endParaRPr lang="fr-FR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+mn-lt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sz="54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+mn-lt"/>
            </a:endParaRPr>
          </a:p>
        </p:txBody>
      </p:sp>
      <p:sp>
        <p:nvSpPr>
          <p:cNvPr id="6" name="ZoneTexte 5"/>
          <p:cNvSpPr txBox="1">
            <a:spLocks noChangeArrowheads="1"/>
          </p:cNvSpPr>
          <p:nvPr/>
        </p:nvSpPr>
        <p:spPr bwMode="auto">
          <a:xfrm>
            <a:off x="747713" y="5662613"/>
            <a:ext cx="2192337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>
                <a:solidFill>
                  <a:srgbClr val="FF0000"/>
                </a:solidFill>
              </a:rPr>
              <a:t>Observation :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6810375" y="4456113"/>
            <a:ext cx="5499100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4400" b="1"/>
              <a:t>03 (</a:t>
            </a:r>
            <a:r>
              <a:rPr lang="fr-FR" sz="2000" b="1"/>
              <a:t>Mahsar – Thighilt n Seksou – Tiftissine</a:t>
            </a:r>
            <a:r>
              <a:rPr lang="fr-FR" sz="4400" b="1"/>
              <a:t>)</a:t>
            </a:r>
            <a:r>
              <a:rPr lang="fr-FR" sz="2400" b="1"/>
              <a:t> </a:t>
            </a:r>
          </a:p>
        </p:txBody>
      </p:sp>
      <p:sp>
        <p:nvSpPr>
          <p:cNvPr id="12" name="ZoneTexte 11"/>
          <p:cNvSpPr txBox="1">
            <a:spLocks noChangeArrowheads="1"/>
          </p:cNvSpPr>
          <p:nvPr/>
        </p:nvSpPr>
        <p:spPr bwMode="auto">
          <a:xfrm>
            <a:off x="744538" y="3478213"/>
            <a:ext cx="2105025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>
                <a:solidFill>
                  <a:srgbClr val="FF0000"/>
                </a:solidFill>
              </a:rPr>
              <a:t>Programme: 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2689225" y="3403600"/>
            <a:ext cx="33861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3600" b="1"/>
              <a:t>Complémentaire</a:t>
            </a:r>
          </a:p>
        </p:txBody>
      </p:sp>
      <p:sp>
        <p:nvSpPr>
          <p:cNvPr id="14" name="ZoneTexte 13"/>
          <p:cNvSpPr txBox="1">
            <a:spLocks noChangeArrowheads="1"/>
          </p:cNvSpPr>
          <p:nvPr/>
        </p:nvSpPr>
        <p:spPr bwMode="auto">
          <a:xfrm>
            <a:off x="738188" y="4629150"/>
            <a:ext cx="63436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>
                <a:solidFill>
                  <a:srgbClr val="FF0000"/>
                </a:solidFill>
              </a:rPr>
              <a:t>Nombre Localités ( vilages et quartiers ) : </a:t>
            </a: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2940050" y="5630863"/>
            <a:ext cx="1397000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3200" b="1"/>
              <a:t>Retenu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750"/>
                            </p:stCondLst>
                            <p:childTnLst>
                              <p:par>
                                <p:cTn id="1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500"/>
                            </p:stCondLst>
                            <p:childTnLst>
                              <p:par>
                                <p:cTn id="4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animBg="1"/>
      <p:bldP spid="6" grpId="0"/>
      <p:bldP spid="11" grpId="0"/>
      <p:bldP spid="12" grpId="0"/>
      <p:bldP spid="13" grpId="0"/>
      <p:bldP spid="14" grpId="0"/>
      <p:bldP spid="7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554163"/>
            <a:ext cx="12192000" cy="134461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" name="Rectangle 1"/>
          <p:cNvSpPr/>
          <p:nvPr/>
        </p:nvSpPr>
        <p:spPr>
          <a:xfrm>
            <a:off x="1159565" y="1881385"/>
            <a:ext cx="9872869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b="1" u="sng" dirty="0">
                <a:ln w="1270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PROJETS  ELECTRICITE </a:t>
            </a:r>
            <a:r>
              <a:rPr lang="fr-FR" sz="4000" b="1" u="sng" dirty="0">
                <a:solidFill>
                  <a:schemeClr val="accent1">
                    <a:lumMod val="50000"/>
                  </a:schemeClr>
                </a:solidFill>
              </a:rPr>
              <a:t>2015 - 2019</a:t>
            </a:r>
            <a:r>
              <a:rPr lang="fr-FR" sz="40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 </a:t>
            </a:r>
            <a:endParaRPr lang="fr-FR" sz="40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01600"/>
            <a:ext cx="12192000" cy="134461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1577788" y="253930"/>
            <a:ext cx="9036424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5400" b="1" u="sng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+mn-lt"/>
              </a:rPr>
              <a:t>GAZ et ELECTRICITE</a:t>
            </a:r>
            <a:endParaRPr lang="fr-FR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+mn-lt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sz="54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+mn-lt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6973888" y="4357688"/>
            <a:ext cx="754062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4400" b="1"/>
              <a:t>08</a:t>
            </a:r>
            <a:endParaRPr lang="fr-FR" sz="2400" b="1"/>
          </a:p>
        </p:txBody>
      </p:sp>
      <p:sp>
        <p:nvSpPr>
          <p:cNvPr id="12" name="ZoneTexte 11"/>
          <p:cNvSpPr txBox="1">
            <a:spLocks noChangeArrowheads="1"/>
          </p:cNvSpPr>
          <p:nvPr/>
        </p:nvSpPr>
        <p:spPr bwMode="auto">
          <a:xfrm>
            <a:off x="744538" y="3478213"/>
            <a:ext cx="2105025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>
                <a:solidFill>
                  <a:srgbClr val="FF0000"/>
                </a:solidFill>
              </a:rPr>
              <a:t>Programme: 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2689225" y="3403600"/>
            <a:ext cx="25987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3600" b="1"/>
              <a:t>2015 – 2019 </a:t>
            </a:r>
          </a:p>
        </p:txBody>
      </p:sp>
      <p:sp>
        <p:nvSpPr>
          <p:cNvPr id="14" name="ZoneTexte 13"/>
          <p:cNvSpPr txBox="1">
            <a:spLocks noChangeArrowheads="1"/>
          </p:cNvSpPr>
          <p:nvPr/>
        </p:nvSpPr>
        <p:spPr bwMode="auto">
          <a:xfrm>
            <a:off x="744538" y="4479925"/>
            <a:ext cx="63436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>
                <a:solidFill>
                  <a:srgbClr val="FF0000"/>
                </a:solidFill>
              </a:rPr>
              <a:t>Nombre Localités ( vilages et quartiers ) :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750"/>
                            </p:stCondLst>
                            <p:childTnLst>
                              <p:par>
                                <p:cTn id="1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500"/>
                            </p:stCondLst>
                            <p:childTnLst>
                              <p:par>
                                <p:cTn id="3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0"/>
                            </p:stCondLst>
                            <p:childTnLst>
                              <p:par>
                                <p:cTn id="3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animBg="1"/>
      <p:bldP spid="11" grpId="0"/>
      <p:bldP spid="12" grpId="0"/>
      <p:bldP spid="13" grpId="0"/>
      <p:bldP spid="14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554163"/>
            <a:ext cx="12192000" cy="134461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" name="Rectangle 1"/>
          <p:cNvSpPr/>
          <p:nvPr/>
        </p:nvSpPr>
        <p:spPr>
          <a:xfrm>
            <a:off x="1159565" y="1881385"/>
            <a:ext cx="9872869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b="1" u="sng" dirty="0">
                <a:ln w="1270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RECAPITULATIF</a:t>
            </a:r>
            <a:endParaRPr lang="fr-FR" sz="40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01600"/>
            <a:ext cx="12192000" cy="134461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1577788" y="253930"/>
            <a:ext cx="9036424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5400" b="1" u="sng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+mn-lt"/>
              </a:rPr>
              <a:t>HABITAT RURAL</a:t>
            </a:r>
            <a:endParaRPr lang="fr-FR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+mn-lt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sz="54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+mn-lt"/>
            </a:endParaRPr>
          </a:p>
        </p:txBody>
      </p:sp>
      <p:sp>
        <p:nvSpPr>
          <p:cNvPr id="6" name="ZoneTexte 5"/>
          <p:cNvSpPr txBox="1">
            <a:spLocks noChangeArrowheads="1"/>
          </p:cNvSpPr>
          <p:nvPr/>
        </p:nvSpPr>
        <p:spPr bwMode="auto">
          <a:xfrm>
            <a:off x="642938" y="4721225"/>
            <a:ext cx="356076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3600" b="1">
                <a:solidFill>
                  <a:srgbClr val="FF0000"/>
                </a:solidFill>
              </a:rPr>
              <a:t>NOMBRE D’AIDE :</a:t>
            </a:r>
          </a:p>
        </p:txBody>
      </p:sp>
      <p:sp>
        <p:nvSpPr>
          <p:cNvPr id="15" name="ZoneTexte 14"/>
          <p:cNvSpPr txBox="1">
            <a:spLocks noChangeArrowheads="1"/>
          </p:cNvSpPr>
          <p:nvPr/>
        </p:nvSpPr>
        <p:spPr bwMode="auto">
          <a:xfrm>
            <a:off x="642938" y="3810000"/>
            <a:ext cx="30956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3600" b="1">
                <a:solidFill>
                  <a:srgbClr val="FF0000"/>
                </a:solidFill>
              </a:rPr>
              <a:t>PROGRAMME :</a:t>
            </a:r>
          </a:p>
        </p:txBody>
      </p:sp>
      <p:sp>
        <p:nvSpPr>
          <p:cNvPr id="16" name="ZoneTexte 15"/>
          <p:cNvSpPr txBox="1">
            <a:spLocks noChangeArrowheads="1"/>
          </p:cNvSpPr>
          <p:nvPr/>
        </p:nvSpPr>
        <p:spPr bwMode="auto">
          <a:xfrm>
            <a:off x="642938" y="5632450"/>
            <a:ext cx="49149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3600" b="1">
                <a:solidFill>
                  <a:srgbClr val="FF0000"/>
                </a:solidFill>
              </a:rPr>
              <a:t>NOMBRE D’ELIGIBILITE : 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978275" y="3876675"/>
            <a:ext cx="17224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3200" b="1"/>
              <a:t>PEC ,RHP</a:t>
            </a: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4373563" y="4751388"/>
            <a:ext cx="1017587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3200" b="1"/>
              <a:t>1845</a:t>
            </a: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5557838" y="5662613"/>
            <a:ext cx="1019175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3200" b="1"/>
              <a:t>1845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750"/>
                            </p:stCondLst>
                            <p:childTnLst>
                              <p:par>
                                <p:cTn id="1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animBg="1"/>
      <p:bldP spid="6" grpId="0"/>
      <p:bldP spid="15" grpId="0"/>
      <p:bldP spid="16" grpId="0"/>
      <p:bldP spid="7" grpId="0"/>
      <p:bldP spid="17" grpId="0"/>
      <p:bldP spid="18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0175"/>
            <a:ext cx="12192000" cy="1998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77827" name="ZoneTexte 2"/>
          <p:cNvSpPr txBox="1">
            <a:spLocks noChangeArrowheads="1"/>
          </p:cNvSpPr>
          <p:nvPr/>
        </p:nvSpPr>
        <p:spPr bwMode="auto">
          <a:xfrm>
            <a:off x="2262188" y="182563"/>
            <a:ext cx="7667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/>
              <a:t>République Algérienne Démocratique et Populaire</a:t>
            </a:r>
          </a:p>
        </p:txBody>
      </p:sp>
      <p:sp>
        <p:nvSpPr>
          <p:cNvPr id="77828" name="ZoneTexte 3"/>
          <p:cNvSpPr txBox="1">
            <a:spLocks noChangeArrowheads="1"/>
          </p:cNvSpPr>
          <p:nvPr/>
        </p:nvSpPr>
        <p:spPr bwMode="auto">
          <a:xfrm>
            <a:off x="431800" y="749300"/>
            <a:ext cx="27590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/>
              <a:t>Wilaya de Bouira</a:t>
            </a:r>
          </a:p>
          <a:p>
            <a:pPr eaLnBrk="1" hangingPunct="1"/>
            <a:r>
              <a:rPr lang="fr-FR" sz="2400" b="1"/>
              <a:t>Daira de Haizer</a:t>
            </a:r>
          </a:p>
          <a:p>
            <a:pPr eaLnBrk="1" hangingPunct="1"/>
            <a:r>
              <a:rPr lang="fr-FR" sz="2400" b="1"/>
              <a:t>Commune de Haizer</a:t>
            </a:r>
          </a:p>
        </p:txBody>
      </p:sp>
      <p:sp>
        <p:nvSpPr>
          <p:cNvPr id="77829" name="Rectangle 1"/>
          <p:cNvSpPr>
            <a:spLocks noChangeArrowheads="1"/>
          </p:cNvSpPr>
          <p:nvPr/>
        </p:nvSpPr>
        <p:spPr bwMode="auto">
          <a:xfrm>
            <a:off x="2781300" y="311785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663575" y="2224088"/>
            <a:ext cx="10902950" cy="523875"/>
          </a:xfrm>
          <a:prstGeom prst="rect">
            <a:avLst/>
          </a:prstGeom>
          <a:solidFill>
            <a:srgbClr val="FFC00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solidFill>
                  <a:srgbClr val="0070C0"/>
                </a:solidFill>
                <a:latin typeface="+mn-lt"/>
              </a:rPr>
              <a:t>Réhabilitation des routes et ouverture des pistes</a:t>
            </a:r>
            <a:endParaRPr lang="fr-FR" sz="2800" b="1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304800" y="2971800"/>
          <a:ext cx="11506200" cy="35814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673675">
                  <a:extLst>
                    <a:ext uri="{9D8B030D-6E8A-4147-A177-3AD203B41FA5}">
                      <a16:colId xmlns:a16="http://schemas.microsoft.com/office/drawing/2014/main" xmlns="" val="3873539835"/>
                    </a:ext>
                  </a:extLst>
                </a:gridCol>
                <a:gridCol w="8832525">
                  <a:extLst>
                    <a:ext uri="{9D8B030D-6E8A-4147-A177-3AD203B41FA5}">
                      <a16:colId xmlns:a16="http://schemas.microsoft.com/office/drawing/2014/main" xmlns="" val="3544727418"/>
                    </a:ext>
                  </a:extLst>
                </a:gridCol>
              </a:tblGrid>
              <a:tr h="716280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4.527.900,00</a:t>
                      </a:r>
                      <a:r>
                        <a:rPr lang="ar-SA" sz="1800">
                          <a:effectLst/>
                        </a:rPr>
                        <a:t> دج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800">
                          <a:effectLst/>
                        </a:rPr>
                        <a:t>إعادة تأهيل الطريق البلدي الرابط بين تيكبوشت واغيل اقلزام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709602105"/>
                  </a:ext>
                </a:extLst>
              </a:tr>
              <a:tr h="716280"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680.940,00</a:t>
                      </a:r>
                      <a:r>
                        <a:rPr lang="ar-SA" sz="1800" dirty="0">
                          <a:effectLst/>
                        </a:rPr>
                        <a:t> دج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800">
                          <a:effectLst/>
                        </a:rPr>
                        <a:t>إعادة تأهيل الطريق البلدي الرابط بين الطريق الوطني رقم 33 ومنطقة كركود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751676234"/>
                  </a:ext>
                </a:extLst>
              </a:tr>
              <a:tr h="716280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 2.569.320,00</a:t>
                      </a:r>
                      <a:r>
                        <a:rPr lang="ar-SA" sz="1800" dirty="0">
                          <a:effectLst/>
                        </a:rPr>
                        <a:t> دج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800">
                          <a:effectLst/>
                        </a:rPr>
                        <a:t>إعادة تأهيل الطريق البلدي الرابط بين لعش أوفالكو ومنطقة حمداش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4292160318"/>
                  </a:ext>
                </a:extLst>
              </a:tr>
              <a:tr h="716280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2.305.485,00</a:t>
                      </a:r>
                      <a:r>
                        <a:rPr lang="ar-SA" sz="1800">
                          <a:effectLst/>
                        </a:rPr>
                        <a:t> دج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800">
                          <a:effectLst/>
                        </a:rPr>
                        <a:t>إعادة تأهيل الطريق البلدي الرابط بين الطريق البلدي تيكبوشت ومنطقة دوار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585842656"/>
                  </a:ext>
                </a:extLst>
              </a:tr>
              <a:tr h="716280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  دج</a:t>
                      </a:r>
                      <a:r>
                        <a:rPr lang="fr-FR" sz="1800" dirty="0">
                          <a:effectLst/>
                        </a:rPr>
                        <a:t> 1.888.390,00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effectLst/>
                        </a:rPr>
                        <a:t>إعادة تأهيل الطريق البلدي الرابط بين الطريق البلدي </a:t>
                      </a:r>
                      <a:r>
                        <a:rPr lang="ar-DZ" sz="1800" dirty="0" err="1">
                          <a:effectLst/>
                        </a:rPr>
                        <a:t>المحصر</a:t>
                      </a:r>
                      <a:r>
                        <a:rPr lang="ar-DZ" sz="1800" dirty="0">
                          <a:effectLst/>
                        </a:rPr>
                        <a:t> تجاه عائلة لعريبي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58916849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0175"/>
            <a:ext cx="12192000" cy="1998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78851" name="ZoneTexte 2"/>
          <p:cNvSpPr txBox="1">
            <a:spLocks noChangeArrowheads="1"/>
          </p:cNvSpPr>
          <p:nvPr/>
        </p:nvSpPr>
        <p:spPr bwMode="auto">
          <a:xfrm>
            <a:off x="2262188" y="182563"/>
            <a:ext cx="7667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/>
              <a:t>République Algérienne Démocratique et Populaire</a:t>
            </a:r>
          </a:p>
        </p:txBody>
      </p:sp>
      <p:sp>
        <p:nvSpPr>
          <p:cNvPr id="78852" name="ZoneTexte 3"/>
          <p:cNvSpPr txBox="1">
            <a:spLocks noChangeArrowheads="1"/>
          </p:cNvSpPr>
          <p:nvPr/>
        </p:nvSpPr>
        <p:spPr bwMode="auto">
          <a:xfrm>
            <a:off x="431800" y="749300"/>
            <a:ext cx="27590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/>
              <a:t>Wilaya de Bouira</a:t>
            </a:r>
          </a:p>
          <a:p>
            <a:pPr eaLnBrk="1" hangingPunct="1"/>
            <a:r>
              <a:rPr lang="fr-FR" sz="2400" b="1"/>
              <a:t>Daira de Haizer</a:t>
            </a:r>
          </a:p>
          <a:p>
            <a:pPr eaLnBrk="1" hangingPunct="1"/>
            <a:r>
              <a:rPr lang="fr-FR" sz="2400" b="1"/>
              <a:t>Commune de Haizer</a:t>
            </a:r>
          </a:p>
        </p:txBody>
      </p:sp>
      <p:sp>
        <p:nvSpPr>
          <p:cNvPr id="78853" name="Rectangle 1"/>
          <p:cNvSpPr>
            <a:spLocks noChangeArrowheads="1"/>
          </p:cNvSpPr>
          <p:nvPr/>
        </p:nvSpPr>
        <p:spPr bwMode="auto">
          <a:xfrm>
            <a:off x="2781300" y="311785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663575" y="2224088"/>
            <a:ext cx="10902950" cy="523875"/>
          </a:xfrm>
          <a:prstGeom prst="rect">
            <a:avLst/>
          </a:prstGeom>
          <a:solidFill>
            <a:srgbClr val="FFC00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solidFill>
                  <a:srgbClr val="0070C0"/>
                </a:solidFill>
                <a:latin typeface="+mn-lt"/>
              </a:rPr>
              <a:t>Réhabilitation des routes et ouverture des pistes</a:t>
            </a:r>
            <a:endParaRPr lang="fr-FR" sz="2800" b="1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431800" y="2841625"/>
          <a:ext cx="11379926" cy="377195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644334">
                  <a:extLst>
                    <a:ext uri="{9D8B030D-6E8A-4147-A177-3AD203B41FA5}">
                      <a16:colId xmlns:a16="http://schemas.microsoft.com/office/drawing/2014/main" xmlns="" val="1349960630"/>
                    </a:ext>
                  </a:extLst>
                </a:gridCol>
                <a:gridCol w="8735592">
                  <a:extLst>
                    <a:ext uri="{9D8B030D-6E8A-4147-A177-3AD203B41FA5}">
                      <a16:colId xmlns:a16="http://schemas.microsoft.com/office/drawing/2014/main" xmlns="" val="3632989758"/>
                    </a:ext>
                  </a:extLst>
                </a:gridCol>
              </a:tblGrid>
              <a:tr h="612415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2.120.040 ,00</a:t>
                      </a:r>
                      <a:r>
                        <a:rPr lang="ar-SA" sz="1400" dirty="0">
                          <a:effectLst/>
                        </a:rPr>
                        <a:t> دج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400" dirty="0">
                          <a:effectLst/>
                        </a:rPr>
                        <a:t>إعادة تأهيل الطريق البلدي الرابط بين الطريق البلدي علوان "</a:t>
                      </a:r>
                      <a:r>
                        <a:rPr lang="ar-DZ" sz="1400" dirty="0" err="1">
                          <a:effectLst/>
                        </a:rPr>
                        <a:t>ثقنيتس</a:t>
                      </a:r>
                      <a:r>
                        <a:rPr lang="ar-DZ" sz="1400" dirty="0">
                          <a:effectLst/>
                        </a:rPr>
                        <a:t>" اتجاه المسجد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186009986"/>
                  </a:ext>
                </a:extLst>
              </a:tr>
              <a:tr h="1311207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 647.010,00</a:t>
                      </a:r>
                      <a:r>
                        <a:rPr lang="ar-SA" sz="1400">
                          <a:effectLst/>
                        </a:rPr>
                        <a:t> دج</a:t>
                      </a:r>
                      <a:endParaRPr lang="fr-FR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400" dirty="0">
                          <a:effectLst/>
                        </a:rPr>
                        <a:t>إعادة تأهيل الطريق البلدي الرابط بين </a:t>
                      </a:r>
                      <a:r>
                        <a:rPr lang="ar-DZ" sz="1400" dirty="0" err="1">
                          <a:effectLst/>
                        </a:rPr>
                        <a:t>ثفثسين</a:t>
                      </a:r>
                      <a:r>
                        <a:rPr lang="ar-DZ" sz="1400" dirty="0">
                          <a:effectLst/>
                        </a:rPr>
                        <a:t> والطريق الوطني رقم 33 عبر عائلة تابتي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775553336"/>
                  </a:ext>
                </a:extLst>
              </a:tr>
              <a:tr h="612415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2.457.000,00</a:t>
                      </a:r>
                      <a:r>
                        <a:rPr lang="ar-SA" sz="1400">
                          <a:effectLst/>
                        </a:rPr>
                        <a:t> دج</a:t>
                      </a:r>
                      <a:endParaRPr lang="fr-FR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</a:rPr>
                        <a:t>إعادة تأهيل الطريق البلدي الرابط بين تيكبوشت وعائلة دوار عموش</a:t>
                      </a:r>
                      <a:endParaRPr lang="fr-FR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381106378"/>
                  </a:ext>
                </a:extLst>
              </a:tr>
              <a:tr h="623507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6.650.280,00</a:t>
                      </a:r>
                      <a:r>
                        <a:rPr lang="ar-SA" sz="1400">
                          <a:effectLst/>
                        </a:rPr>
                        <a:t> دج</a:t>
                      </a:r>
                      <a:endParaRPr lang="fr-FR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</a:rPr>
                        <a:t>إعادة تأهيل الطريق البلدي الرابط بين تيكبوشت ومنطقة المروج</a:t>
                      </a:r>
                      <a:r>
                        <a:rPr lang="fr-FR" sz="1400">
                          <a:effectLst/>
                        </a:rPr>
                        <a:t>) </a:t>
                      </a:r>
                      <a:r>
                        <a:rPr lang="ar-DZ" sz="1400">
                          <a:effectLst/>
                        </a:rPr>
                        <a:t>انجارن)</a:t>
                      </a:r>
                      <a:endParaRPr lang="fr-FR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918715109"/>
                  </a:ext>
                </a:extLst>
              </a:tr>
              <a:tr h="612415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2.054.520,00</a:t>
                      </a:r>
                      <a:r>
                        <a:rPr lang="ar-SA" sz="1400">
                          <a:effectLst/>
                        </a:rPr>
                        <a:t> دج</a:t>
                      </a:r>
                      <a:endParaRPr lang="fr-FR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400" dirty="0">
                          <a:effectLst/>
                        </a:rPr>
                        <a:t>إعادة تأهيل الطريق البلدي الرابط بين الطريق الوطني رقم 33 ومنطقة بوليل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86394018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0175"/>
            <a:ext cx="12192000" cy="1998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79875" name="ZoneTexte 2"/>
          <p:cNvSpPr txBox="1">
            <a:spLocks noChangeArrowheads="1"/>
          </p:cNvSpPr>
          <p:nvPr/>
        </p:nvSpPr>
        <p:spPr bwMode="auto">
          <a:xfrm>
            <a:off x="2262188" y="182563"/>
            <a:ext cx="7667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/>
              <a:t>République Algérienne Démocratique et Populaire</a:t>
            </a:r>
          </a:p>
        </p:txBody>
      </p:sp>
      <p:sp>
        <p:nvSpPr>
          <p:cNvPr id="79876" name="ZoneTexte 3"/>
          <p:cNvSpPr txBox="1">
            <a:spLocks noChangeArrowheads="1"/>
          </p:cNvSpPr>
          <p:nvPr/>
        </p:nvSpPr>
        <p:spPr bwMode="auto">
          <a:xfrm>
            <a:off x="431800" y="749300"/>
            <a:ext cx="27590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/>
              <a:t>Wilaya de Bouira</a:t>
            </a:r>
          </a:p>
          <a:p>
            <a:pPr eaLnBrk="1" hangingPunct="1"/>
            <a:r>
              <a:rPr lang="fr-FR" sz="2400" b="1"/>
              <a:t>Daira de Haizer</a:t>
            </a:r>
          </a:p>
          <a:p>
            <a:pPr eaLnBrk="1" hangingPunct="1"/>
            <a:r>
              <a:rPr lang="fr-FR" sz="2400" b="1"/>
              <a:t>Commune de Haizer</a:t>
            </a:r>
          </a:p>
        </p:txBody>
      </p:sp>
      <p:sp>
        <p:nvSpPr>
          <p:cNvPr id="79877" name="Rectangle 1"/>
          <p:cNvSpPr>
            <a:spLocks noChangeArrowheads="1"/>
          </p:cNvSpPr>
          <p:nvPr/>
        </p:nvSpPr>
        <p:spPr bwMode="auto">
          <a:xfrm>
            <a:off x="2781300" y="311785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663575" y="2224088"/>
            <a:ext cx="10902950" cy="523875"/>
          </a:xfrm>
          <a:prstGeom prst="rect">
            <a:avLst/>
          </a:prstGeom>
          <a:solidFill>
            <a:srgbClr val="FFC00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solidFill>
                  <a:srgbClr val="0070C0"/>
                </a:solidFill>
                <a:latin typeface="+mn-lt"/>
              </a:rPr>
              <a:t>PSD 2016</a:t>
            </a:r>
            <a:endParaRPr lang="fr-FR" sz="2800" b="1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304800" y="2935288"/>
          <a:ext cx="11689080" cy="548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96197">
                  <a:extLst>
                    <a:ext uri="{9D8B030D-6E8A-4147-A177-3AD203B41FA5}">
                      <a16:colId xmlns:a16="http://schemas.microsoft.com/office/drawing/2014/main" xmlns="" val="1334947075"/>
                    </a:ext>
                  </a:extLst>
                </a:gridCol>
                <a:gridCol w="836613">
                  <a:extLst>
                    <a:ext uri="{9D8B030D-6E8A-4147-A177-3AD203B41FA5}">
                      <a16:colId xmlns:a16="http://schemas.microsoft.com/office/drawing/2014/main" xmlns="" val="979288359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589520379"/>
                    </a:ext>
                  </a:extLst>
                </a:gridCol>
                <a:gridCol w="936418">
                  <a:extLst>
                    <a:ext uri="{9D8B030D-6E8A-4147-A177-3AD203B41FA5}">
                      <a16:colId xmlns:a16="http://schemas.microsoft.com/office/drawing/2014/main" xmlns="" val="1619012691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81422072"/>
                    </a:ext>
                  </a:extLst>
                </a:gridCol>
                <a:gridCol w="728732">
                  <a:extLst>
                    <a:ext uri="{9D8B030D-6E8A-4147-A177-3AD203B41FA5}">
                      <a16:colId xmlns:a16="http://schemas.microsoft.com/office/drawing/2014/main" xmlns="" val="4090368228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272919122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409078208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203529261"/>
                    </a:ext>
                  </a:extLst>
                </a:gridCol>
                <a:gridCol w="728732">
                  <a:extLst>
                    <a:ext uri="{9D8B030D-6E8A-4147-A177-3AD203B41FA5}">
                      <a16:colId xmlns:a16="http://schemas.microsoft.com/office/drawing/2014/main" xmlns="" val="45031502"/>
                    </a:ext>
                  </a:extLst>
                </a:gridCol>
                <a:gridCol w="519580">
                  <a:extLst>
                    <a:ext uri="{9D8B030D-6E8A-4147-A177-3AD203B41FA5}">
                      <a16:colId xmlns:a16="http://schemas.microsoft.com/office/drawing/2014/main" xmlns="" val="1276522471"/>
                    </a:ext>
                  </a:extLst>
                </a:gridCol>
                <a:gridCol w="1202813">
                  <a:extLst>
                    <a:ext uri="{9D8B030D-6E8A-4147-A177-3AD203B41FA5}">
                      <a16:colId xmlns:a16="http://schemas.microsoft.com/office/drawing/2014/main" xmlns="" val="2910032045"/>
                    </a:ext>
                  </a:extLst>
                </a:gridCol>
              </a:tblGrid>
              <a:tr h="4330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Numéro et intitule de l’opération 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cap="all" dirty="0">
                          <a:effectLst/>
                        </a:rPr>
                        <a:t>Date </a:t>
                      </a:r>
                      <a:r>
                        <a:rPr lang="fr-FR" sz="1200" kern="1600" cap="all" dirty="0" err="1">
                          <a:effectLst/>
                        </a:rPr>
                        <a:t>inscr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AP INITIALE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AP ACTUELLE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ENGAG COMULES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CONS ANT 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AONS 2016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CONS 31/08/2016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TAUX CONS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PEC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TAUX PHY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OBSERVATIONS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832790333"/>
                  </a:ext>
                </a:extLst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304800" y="3802063"/>
          <a:ext cx="11689081" cy="28125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96197">
                  <a:extLst>
                    <a:ext uri="{9D8B030D-6E8A-4147-A177-3AD203B41FA5}">
                      <a16:colId xmlns:a16="http://schemas.microsoft.com/office/drawing/2014/main" xmlns="" val="309973782"/>
                    </a:ext>
                  </a:extLst>
                </a:gridCol>
                <a:gridCol w="836612">
                  <a:extLst>
                    <a:ext uri="{9D8B030D-6E8A-4147-A177-3AD203B41FA5}">
                      <a16:colId xmlns:a16="http://schemas.microsoft.com/office/drawing/2014/main" xmlns="" val="1778824697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3566912064"/>
                    </a:ext>
                  </a:extLst>
                </a:gridCol>
                <a:gridCol w="936418">
                  <a:extLst>
                    <a:ext uri="{9D8B030D-6E8A-4147-A177-3AD203B41FA5}">
                      <a16:colId xmlns:a16="http://schemas.microsoft.com/office/drawing/2014/main" xmlns="" val="2296609351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3662105039"/>
                    </a:ext>
                  </a:extLst>
                </a:gridCol>
                <a:gridCol w="728733">
                  <a:extLst>
                    <a:ext uri="{9D8B030D-6E8A-4147-A177-3AD203B41FA5}">
                      <a16:colId xmlns:a16="http://schemas.microsoft.com/office/drawing/2014/main" xmlns="" val="2377267062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3814585028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271283244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254176791"/>
                    </a:ext>
                  </a:extLst>
                </a:gridCol>
                <a:gridCol w="728733">
                  <a:extLst>
                    <a:ext uri="{9D8B030D-6E8A-4147-A177-3AD203B41FA5}">
                      <a16:colId xmlns:a16="http://schemas.microsoft.com/office/drawing/2014/main" xmlns="" val="984862438"/>
                    </a:ext>
                  </a:extLst>
                </a:gridCol>
                <a:gridCol w="519580">
                  <a:extLst>
                    <a:ext uri="{9D8B030D-6E8A-4147-A177-3AD203B41FA5}">
                      <a16:colId xmlns:a16="http://schemas.microsoft.com/office/drawing/2014/main" xmlns="" val="4139399485"/>
                    </a:ext>
                  </a:extLst>
                </a:gridCol>
                <a:gridCol w="1202813">
                  <a:extLst>
                    <a:ext uri="{9D8B030D-6E8A-4147-A177-3AD203B41FA5}">
                      <a16:colId xmlns:a16="http://schemas.microsoft.com/office/drawing/2014/main" xmlns="" val="2191737003"/>
                    </a:ext>
                  </a:extLst>
                </a:gridCol>
              </a:tblGrid>
              <a:tr h="5625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NK5.226.2.262110.11.07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Aménagement de pistes forestières sur 100has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13/02/20011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100 000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100 000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59 423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59 423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59,42%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40 577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95%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742903132"/>
                  </a:ext>
                </a:extLst>
              </a:tr>
              <a:tr h="2812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Aménagement de pistes forestières sur 50has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34000968"/>
                  </a:ext>
                </a:extLst>
              </a:tr>
              <a:tr h="5625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NK5.226.8.262110.12.13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Travaux sylvicoles sur 2000 Ha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04/07/2012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80 000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80 000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55 964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456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56 420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70,53%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23 580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98%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411164160"/>
                  </a:ext>
                </a:extLst>
              </a:tr>
              <a:tr h="5625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Travaux sylvicoles sur 100 Ha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398420618"/>
                  </a:ext>
                </a:extLst>
              </a:tr>
              <a:tr h="5625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NK5.226.8.262110.14.01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Travaux sylvicoles sur 1000 Ha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18/03/2014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40 000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40 000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19 873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19 873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49,68%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20 127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89%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674344152"/>
                  </a:ext>
                </a:extLst>
              </a:tr>
              <a:tr h="2812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200Ha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8 000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8 000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 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04527762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0175"/>
            <a:ext cx="12192000" cy="1998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80899" name="ZoneTexte 2"/>
          <p:cNvSpPr txBox="1">
            <a:spLocks noChangeArrowheads="1"/>
          </p:cNvSpPr>
          <p:nvPr/>
        </p:nvSpPr>
        <p:spPr bwMode="auto">
          <a:xfrm>
            <a:off x="2262188" y="182563"/>
            <a:ext cx="7667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/>
              <a:t>République Algérienne Démocratique et Populaire</a:t>
            </a:r>
          </a:p>
        </p:txBody>
      </p:sp>
      <p:sp>
        <p:nvSpPr>
          <p:cNvPr id="80900" name="ZoneTexte 3"/>
          <p:cNvSpPr txBox="1">
            <a:spLocks noChangeArrowheads="1"/>
          </p:cNvSpPr>
          <p:nvPr/>
        </p:nvSpPr>
        <p:spPr bwMode="auto">
          <a:xfrm>
            <a:off x="431800" y="749300"/>
            <a:ext cx="27590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/>
              <a:t>Wilaya de Bouira</a:t>
            </a:r>
          </a:p>
          <a:p>
            <a:pPr eaLnBrk="1" hangingPunct="1"/>
            <a:r>
              <a:rPr lang="fr-FR" sz="2400" b="1"/>
              <a:t>Daira de Haizer</a:t>
            </a:r>
          </a:p>
          <a:p>
            <a:pPr eaLnBrk="1" hangingPunct="1"/>
            <a:r>
              <a:rPr lang="fr-FR" sz="2400" b="1"/>
              <a:t>Commune de Haizer</a:t>
            </a:r>
          </a:p>
        </p:txBody>
      </p:sp>
      <p:sp>
        <p:nvSpPr>
          <p:cNvPr id="80901" name="Rectangle 1"/>
          <p:cNvSpPr>
            <a:spLocks noChangeArrowheads="1"/>
          </p:cNvSpPr>
          <p:nvPr/>
        </p:nvSpPr>
        <p:spPr bwMode="auto">
          <a:xfrm>
            <a:off x="2781300" y="311785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663575" y="2224088"/>
            <a:ext cx="10902950" cy="523875"/>
          </a:xfrm>
          <a:prstGeom prst="rect">
            <a:avLst/>
          </a:prstGeom>
          <a:solidFill>
            <a:srgbClr val="FFC00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solidFill>
                  <a:srgbClr val="0070C0"/>
                </a:solidFill>
                <a:latin typeface="+mn-lt"/>
              </a:rPr>
              <a:t>PSD 2016</a:t>
            </a:r>
            <a:endParaRPr lang="fr-FR" sz="2800" b="1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304800" y="2935288"/>
          <a:ext cx="11689080" cy="548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96197">
                  <a:extLst>
                    <a:ext uri="{9D8B030D-6E8A-4147-A177-3AD203B41FA5}">
                      <a16:colId xmlns:a16="http://schemas.microsoft.com/office/drawing/2014/main" xmlns="" val="1334947075"/>
                    </a:ext>
                  </a:extLst>
                </a:gridCol>
                <a:gridCol w="836613">
                  <a:extLst>
                    <a:ext uri="{9D8B030D-6E8A-4147-A177-3AD203B41FA5}">
                      <a16:colId xmlns:a16="http://schemas.microsoft.com/office/drawing/2014/main" xmlns="" val="979288359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589520379"/>
                    </a:ext>
                  </a:extLst>
                </a:gridCol>
                <a:gridCol w="936418">
                  <a:extLst>
                    <a:ext uri="{9D8B030D-6E8A-4147-A177-3AD203B41FA5}">
                      <a16:colId xmlns:a16="http://schemas.microsoft.com/office/drawing/2014/main" xmlns="" val="1619012691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81422072"/>
                    </a:ext>
                  </a:extLst>
                </a:gridCol>
                <a:gridCol w="728732">
                  <a:extLst>
                    <a:ext uri="{9D8B030D-6E8A-4147-A177-3AD203B41FA5}">
                      <a16:colId xmlns:a16="http://schemas.microsoft.com/office/drawing/2014/main" xmlns="" val="4090368228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272919122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409078208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203529261"/>
                    </a:ext>
                  </a:extLst>
                </a:gridCol>
                <a:gridCol w="728732">
                  <a:extLst>
                    <a:ext uri="{9D8B030D-6E8A-4147-A177-3AD203B41FA5}">
                      <a16:colId xmlns:a16="http://schemas.microsoft.com/office/drawing/2014/main" xmlns="" val="45031502"/>
                    </a:ext>
                  </a:extLst>
                </a:gridCol>
                <a:gridCol w="519580">
                  <a:extLst>
                    <a:ext uri="{9D8B030D-6E8A-4147-A177-3AD203B41FA5}">
                      <a16:colId xmlns:a16="http://schemas.microsoft.com/office/drawing/2014/main" xmlns="" val="1276522471"/>
                    </a:ext>
                  </a:extLst>
                </a:gridCol>
                <a:gridCol w="1202813">
                  <a:extLst>
                    <a:ext uri="{9D8B030D-6E8A-4147-A177-3AD203B41FA5}">
                      <a16:colId xmlns:a16="http://schemas.microsoft.com/office/drawing/2014/main" xmlns="" val="2910032045"/>
                    </a:ext>
                  </a:extLst>
                </a:gridCol>
              </a:tblGrid>
              <a:tr h="4330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Numéro et intitule de l’opération 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cap="all" dirty="0">
                          <a:effectLst/>
                        </a:rPr>
                        <a:t>Date </a:t>
                      </a:r>
                      <a:r>
                        <a:rPr lang="fr-FR" sz="1200" kern="1600" cap="all" dirty="0" err="1">
                          <a:effectLst/>
                        </a:rPr>
                        <a:t>inscr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AP INITIALE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AP ACTUELLE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ENGAG COMULES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CONS ANT 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AONS 2016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CONS 31/08/2016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TAUX CONS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PEC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TAUX PHY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OBSERVATIONS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832790333"/>
                  </a:ext>
                </a:extLst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304800" y="3767138"/>
          <a:ext cx="11689081" cy="29083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96197">
                  <a:extLst>
                    <a:ext uri="{9D8B030D-6E8A-4147-A177-3AD203B41FA5}">
                      <a16:colId xmlns:a16="http://schemas.microsoft.com/office/drawing/2014/main" xmlns="" val="470665327"/>
                    </a:ext>
                  </a:extLst>
                </a:gridCol>
                <a:gridCol w="836612">
                  <a:extLst>
                    <a:ext uri="{9D8B030D-6E8A-4147-A177-3AD203B41FA5}">
                      <a16:colId xmlns:a16="http://schemas.microsoft.com/office/drawing/2014/main" xmlns="" val="1691357302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288895606"/>
                    </a:ext>
                  </a:extLst>
                </a:gridCol>
                <a:gridCol w="936418">
                  <a:extLst>
                    <a:ext uri="{9D8B030D-6E8A-4147-A177-3AD203B41FA5}">
                      <a16:colId xmlns:a16="http://schemas.microsoft.com/office/drawing/2014/main" xmlns="" val="2870000779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2439485514"/>
                    </a:ext>
                  </a:extLst>
                </a:gridCol>
                <a:gridCol w="728733">
                  <a:extLst>
                    <a:ext uri="{9D8B030D-6E8A-4147-A177-3AD203B41FA5}">
                      <a16:colId xmlns:a16="http://schemas.microsoft.com/office/drawing/2014/main" xmlns="" val="2291590791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342162657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2533474583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2200260547"/>
                    </a:ext>
                  </a:extLst>
                </a:gridCol>
                <a:gridCol w="728733">
                  <a:extLst>
                    <a:ext uri="{9D8B030D-6E8A-4147-A177-3AD203B41FA5}">
                      <a16:colId xmlns:a16="http://schemas.microsoft.com/office/drawing/2014/main" xmlns="" val="2839372973"/>
                    </a:ext>
                  </a:extLst>
                </a:gridCol>
                <a:gridCol w="519580">
                  <a:extLst>
                    <a:ext uri="{9D8B030D-6E8A-4147-A177-3AD203B41FA5}">
                      <a16:colId xmlns:a16="http://schemas.microsoft.com/office/drawing/2014/main" xmlns="" val="821427051"/>
                    </a:ext>
                  </a:extLst>
                </a:gridCol>
                <a:gridCol w="1202813">
                  <a:extLst>
                    <a:ext uri="{9D8B030D-6E8A-4147-A177-3AD203B41FA5}">
                      <a16:colId xmlns:a16="http://schemas.microsoft.com/office/drawing/2014/main" xmlns="" val="3086199991"/>
                    </a:ext>
                  </a:extLst>
                </a:gridCol>
              </a:tblGrid>
              <a:tr h="4690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NK5.226.8.262110.14.01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Aménagement de pistes forestières sur 30km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18/03/2014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30 000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30 000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13 118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348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13 466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44,89%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16 534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84%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317495814"/>
                  </a:ext>
                </a:extLst>
              </a:tr>
              <a:tr h="2345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10km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10 000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10 000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662382052"/>
                  </a:ext>
                </a:extLst>
              </a:tr>
              <a:tr h="5628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Total chapitre : 226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4 opérations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250 000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250 000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148 378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804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149 182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59,67%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100 818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557118337"/>
                  </a:ext>
                </a:extLst>
              </a:tr>
              <a:tr h="7036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NK5.227.8.262110.10.13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Repeuplement sur 450 Ha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16/02/2010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40 000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40 000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32 453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32 453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81,13%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7 547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100%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265572097"/>
                  </a:ext>
                </a:extLst>
              </a:tr>
              <a:tr h="2345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50Ha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81051880"/>
                  </a:ext>
                </a:extLst>
              </a:tr>
              <a:tr h="4690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NK5.227.8.262110.11.16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Repeuplement sur 400 Has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13/02/2011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60 000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60 000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19 744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2 242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21 986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36,64%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38 014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62%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86428634"/>
                  </a:ext>
                </a:extLst>
              </a:tr>
              <a:tr h="2345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50 Has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 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18088329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0175"/>
            <a:ext cx="12192000" cy="1998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81923" name="ZoneTexte 2"/>
          <p:cNvSpPr txBox="1">
            <a:spLocks noChangeArrowheads="1"/>
          </p:cNvSpPr>
          <p:nvPr/>
        </p:nvSpPr>
        <p:spPr bwMode="auto">
          <a:xfrm>
            <a:off x="2262188" y="182563"/>
            <a:ext cx="7667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/>
              <a:t>République Algérienne Démocratique et Populaire</a:t>
            </a:r>
          </a:p>
        </p:txBody>
      </p:sp>
      <p:sp>
        <p:nvSpPr>
          <p:cNvPr id="81924" name="ZoneTexte 3"/>
          <p:cNvSpPr txBox="1">
            <a:spLocks noChangeArrowheads="1"/>
          </p:cNvSpPr>
          <p:nvPr/>
        </p:nvSpPr>
        <p:spPr bwMode="auto">
          <a:xfrm>
            <a:off x="431800" y="749300"/>
            <a:ext cx="27590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/>
              <a:t>Wilaya de Bouira</a:t>
            </a:r>
          </a:p>
          <a:p>
            <a:pPr eaLnBrk="1" hangingPunct="1"/>
            <a:r>
              <a:rPr lang="fr-FR" sz="2400" b="1"/>
              <a:t>Daira de Haizer</a:t>
            </a:r>
          </a:p>
          <a:p>
            <a:pPr eaLnBrk="1" hangingPunct="1"/>
            <a:r>
              <a:rPr lang="fr-FR" sz="2400" b="1"/>
              <a:t>Commune de Haizer</a:t>
            </a:r>
          </a:p>
        </p:txBody>
      </p:sp>
      <p:sp>
        <p:nvSpPr>
          <p:cNvPr id="81925" name="Rectangle 1"/>
          <p:cNvSpPr>
            <a:spLocks noChangeArrowheads="1"/>
          </p:cNvSpPr>
          <p:nvPr/>
        </p:nvSpPr>
        <p:spPr bwMode="auto">
          <a:xfrm>
            <a:off x="2781300" y="311785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663575" y="2224088"/>
            <a:ext cx="10902950" cy="523875"/>
          </a:xfrm>
          <a:prstGeom prst="rect">
            <a:avLst/>
          </a:prstGeom>
          <a:solidFill>
            <a:srgbClr val="FFC00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solidFill>
                  <a:srgbClr val="0070C0"/>
                </a:solidFill>
                <a:latin typeface="+mn-lt"/>
              </a:rPr>
              <a:t>PSD 2016</a:t>
            </a:r>
            <a:endParaRPr lang="fr-FR" sz="2800" b="1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304800" y="2935288"/>
          <a:ext cx="11689080" cy="548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96197">
                  <a:extLst>
                    <a:ext uri="{9D8B030D-6E8A-4147-A177-3AD203B41FA5}">
                      <a16:colId xmlns:a16="http://schemas.microsoft.com/office/drawing/2014/main" xmlns="" val="1334947075"/>
                    </a:ext>
                  </a:extLst>
                </a:gridCol>
                <a:gridCol w="836613">
                  <a:extLst>
                    <a:ext uri="{9D8B030D-6E8A-4147-A177-3AD203B41FA5}">
                      <a16:colId xmlns:a16="http://schemas.microsoft.com/office/drawing/2014/main" xmlns="" val="979288359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589520379"/>
                    </a:ext>
                  </a:extLst>
                </a:gridCol>
                <a:gridCol w="936418">
                  <a:extLst>
                    <a:ext uri="{9D8B030D-6E8A-4147-A177-3AD203B41FA5}">
                      <a16:colId xmlns:a16="http://schemas.microsoft.com/office/drawing/2014/main" xmlns="" val="1619012691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81422072"/>
                    </a:ext>
                  </a:extLst>
                </a:gridCol>
                <a:gridCol w="728732">
                  <a:extLst>
                    <a:ext uri="{9D8B030D-6E8A-4147-A177-3AD203B41FA5}">
                      <a16:colId xmlns:a16="http://schemas.microsoft.com/office/drawing/2014/main" xmlns="" val="4090368228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272919122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409078208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203529261"/>
                    </a:ext>
                  </a:extLst>
                </a:gridCol>
                <a:gridCol w="728732">
                  <a:extLst>
                    <a:ext uri="{9D8B030D-6E8A-4147-A177-3AD203B41FA5}">
                      <a16:colId xmlns:a16="http://schemas.microsoft.com/office/drawing/2014/main" xmlns="" val="45031502"/>
                    </a:ext>
                  </a:extLst>
                </a:gridCol>
                <a:gridCol w="519580">
                  <a:extLst>
                    <a:ext uri="{9D8B030D-6E8A-4147-A177-3AD203B41FA5}">
                      <a16:colId xmlns:a16="http://schemas.microsoft.com/office/drawing/2014/main" xmlns="" val="1276522471"/>
                    </a:ext>
                  </a:extLst>
                </a:gridCol>
                <a:gridCol w="1202813">
                  <a:extLst>
                    <a:ext uri="{9D8B030D-6E8A-4147-A177-3AD203B41FA5}">
                      <a16:colId xmlns:a16="http://schemas.microsoft.com/office/drawing/2014/main" xmlns="" val="2910032045"/>
                    </a:ext>
                  </a:extLst>
                </a:gridCol>
              </a:tblGrid>
              <a:tr h="4330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Numéro et intitule de l’opération 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cap="all" dirty="0">
                          <a:effectLst/>
                        </a:rPr>
                        <a:t>Date </a:t>
                      </a:r>
                      <a:r>
                        <a:rPr lang="fr-FR" sz="1200" kern="1600" cap="all" dirty="0" err="1">
                          <a:effectLst/>
                        </a:rPr>
                        <a:t>inscr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AP INITIALE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AP ACTUELLE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ENGAG COMULES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CONS ANT 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AONS 2016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CONS 31/08/2016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TAUX CONS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PEC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TAUX PHY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OBSERVATIONS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832790333"/>
                  </a:ext>
                </a:extLst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304800" y="3771900"/>
          <a:ext cx="11689081" cy="26296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96197">
                  <a:extLst>
                    <a:ext uri="{9D8B030D-6E8A-4147-A177-3AD203B41FA5}">
                      <a16:colId xmlns:a16="http://schemas.microsoft.com/office/drawing/2014/main" xmlns="" val="232612404"/>
                    </a:ext>
                  </a:extLst>
                </a:gridCol>
                <a:gridCol w="836612">
                  <a:extLst>
                    <a:ext uri="{9D8B030D-6E8A-4147-A177-3AD203B41FA5}">
                      <a16:colId xmlns:a16="http://schemas.microsoft.com/office/drawing/2014/main" xmlns="" val="3337464261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3464821148"/>
                    </a:ext>
                  </a:extLst>
                </a:gridCol>
                <a:gridCol w="936418">
                  <a:extLst>
                    <a:ext uri="{9D8B030D-6E8A-4147-A177-3AD203B41FA5}">
                      <a16:colId xmlns:a16="http://schemas.microsoft.com/office/drawing/2014/main" xmlns="" val="2437261919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321626814"/>
                    </a:ext>
                  </a:extLst>
                </a:gridCol>
                <a:gridCol w="728733">
                  <a:extLst>
                    <a:ext uri="{9D8B030D-6E8A-4147-A177-3AD203B41FA5}">
                      <a16:colId xmlns:a16="http://schemas.microsoft.com/office/drawing/2014/main" xmlns="" val="3342390358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384362398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2664467805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2714374584"/>
                    </a:ext>
                  </a:extLst>
                </a:gridCol>
                <a:gridCol w="728733">
                  <a:extLst>
                    <a:ext uri="{9D8B030D-6E8A-4147-A177-3AD203B41FA5}">
                      <a16:colId xmlns:a16="http://schemas.microsoft.com/office/drawing/2014/main" xmlns="" val="1549604993"/>
                    </a:ext>
                  </a:extLst>
                </a:gridCol>
                <a:gridCol w="519580">
                  <a:extLst>
                    <a:ext uri="{9D8B030D-6E8A-4147-A177-3AD203B41FA5}">
                      <a16:colId xmlns:a16="http://schemas.microsoft.com/office/drawing/2014/main" xmlns="" val="42412525"/>
                    </a:ext>
                  </a:extLst>
                </a:gridCol>
                <a:gridCol w="1202813">
                  <a:extLst>
                    <a:ext uri="{9D8B030D-6E8A-4147-A177-3AD203B41FA5}">
                      <a16:colId xmlns:a16="http://schemas.microsoft.com/office/drawing/2014/main" xmlns="" val="1142480021"/>
                    </a:ext>
                  </a:extLst>
                </a:gridCol>
              </a:tblGrid>
              <a:tr h="5056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NK5.227.2.262110.12.08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Construction de poste vigie à Haizer 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04/07/2012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1 000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1 000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949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949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94,90%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51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100%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682305698"/>
                  </a:ext>
                </a:extLst>
              </a:tr>
              <a:tr h="5056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NK5.227.5.262110.09.07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Correction torrentielle sur 10000m3 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08/02/2009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40 000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75 674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48 298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2 075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50 373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66,57%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25 301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81%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410871803"/>
                  </a:ext>
                </a:extLst>
              </a:tr>
              <a:tr h="2528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3000m3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501260086"/>
                  </a:ext>
                </a:extLst>
              </a:tr>
              <a:tr h="5056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NK5.227.8.262110.14.01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Reboisement de 1000 Ha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18/03/2014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150 000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150 000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59 011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12 285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71 296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47,53%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78 704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69%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336606126"/>
                  </a:ext>
                </a:extLst>
              </a:tr>
              <a:tr h="2528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100 Ha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15 000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15 000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983875345"/>
                  </a:ext>
                </a:extLst>
              </a:tr>
              <a:tr h="6068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Total chapitre : 227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5 opérations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291 000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326 674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160 455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16 602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177 057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54,20%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149 617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 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0837267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0175"/>
            <a:ext cx="12192000" cy="1998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8195" name="ZoneTexte 2"/>
          <p:cNvSpPr txBox="1">
            <a:spLocks noChangeArrowheads="1"/>
          </p:cNvSpPr>
          <p:nvPr/>
        </p:nvSpPr>
        <p:spPr bwMode="auto">
          <a:xfrm>
            <a:off x="2262188" y="182563"/>
            <a:ext cx="7667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/>
              <a:t>République Algérienne Démocratique et Populaire</a:t>
            </a:r>
          </a:p>
        </p:txBody>
      </p:sp>
      <p:sp>
        <p:nvSpPr>
          <p:cNvPr id="8196" name="ZoneTexte 3"/>
          <p:cNvSpPr txBox="1">
            <a:spLocks noChangeArrowheads="1"/>
          </p:cNvSpPr>
          <p:nvPr/>
        </p:nvSpPr>
        <p:spPr bwMode="auto">
          <a:xfrm>
            <a:off x="431800" y="749300"/>
            <a:ext cx="27590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/>
              <a:t>Wilaya de Bouira</a:t>
            </a:r>
          </a:p>
          <a:p>
            <a:pPr eaLnBrk="1" hangingPunct="1"/>
            <a:r>
              <a:rPr lang="fr-FR" sz="2400" b="1"/>
              <a:t>Daira de Haizer</a:t>
            </a:r>
          </a:p>
          <a:p>
            <a:pPr eaLnBrk="1" hangingPunct="1"/>
            <a:r>
              <a:rPr lang="fr-FR" sz="2400" b="1"/>
              <a:t>Commune de Haizer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862263" y="2286000"/>
            <a:ext cx="73437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>
                <a:solidFill>
                  <a:srgbClr val="C00000"/>
                </a:solidFill>
              </a:rPr>
              <a:t>ETAT DES PROJETS  BUDGET COMMUNAL  - ANNEE  2016</a:t>
            </a:r>
          </a:p>
        </p:txBody>
      </p:sp>
      <p:graphicFrame>
        <p:nvGraphicFramePr>
          <p:cNvPr id="9" name="Tableau 8"/>
          <p:cNvGraphicFramePr>
            <a:graphicFrameLocks noGrp="1"/>
          </p:cNvGraphicFramePr>
          <p:nvPr/>
        </p:nvGraphicFramePr>
        <p:xfrm>
          <a:off x="247650" y="2890838"/>
          <a:ext cx="1170432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509">
                  <a:extLst>
                    <a:ext uri="{9D8B030D-6E8A-4147-A177-3AD203B41FA5}">
                      <a16:colId xmlns:a16="http://schemas.microsoft.com/office/drawing/2014/main" xmlns="" val="1993623990"/>
                    </a:ext>
                  </a:extLst>
                </a:gridCol>
                <a:gridCol w="653143">
                  <a:extLst>
                    <a:ext uri="{9D8B030D-6E8A-4147-A177-3AD203B41FA5}">
                      <a16:colId xmlns:a16="http://schemas.microsoft.com/office/drawing/2014/main" xmlns="" val="2550682662"/>
                    </a:ext>
                  </a:extLst>
                </a:gridCol>
                <a:gridCol w="627017">
                  <a:extLst>
                    <a:ext uri="{9D8B030D-6E8A-4147-A177-3AD203B41FA5}">
                      <a16:colId xmlns:a16="http://schemas.microsoft.com/office/drawing/2014/main" xmlns="" val="4276229444"/>
                    </a:ext>
                  </a:extLst>
                </a:gridCol>
                <a:gridCol w="2756263">
                  <a:extLst>
                    <a:ext uri="{9D8B030D-6E8A-4147-A177-3AD203B41FA5}">
                      <a16:colId xmlns:a16="http://schemas.microsoft.com/office/drawing/2014/main" xmlns="" val="1991737518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xmlns="" val="573162510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xmlns="" val="3364359650"/>
                    </a:ext>
                  </a:extLst>
                </a:gridCol>
                <a:gridCol w="1018903">
                  <a:extLst>
                    <a:ext uri="{9D8B030D-6E8A-4147-A177-3AD203B41FA5}">
                      <a16:colId xmlns:a16="http://schemas.microsoft.com/office/drawing/2014/main" xmlns="" val="964012990"/>
                    </a:ext>
                  </a:extLst>
                </a:gridCol>
                <a:gridCol w="1031965">
                  <a:extLst>
                    <a:ext uri="{9D8B030D-6E8A-4147-A177-3AD203B41FA5}">
                      <a16:colId xmlns:a16="http://schemas.microsoft.com/office/drawing/2014/main" xmlns="" val="3606447062"/>
                    </a:ext>
                  </a:extLst>
                </a:gridCol>
                <a:gridCol w="1045029">
                  <a:extLst>
                    <a:ext uri="{9D8B030D-6E8A-4147-A177-3AD203B41FA5}">
                      <a16:colId xmlns:a16="http://schemas.microsoft.com/office/drawing/2014/main" xmlns="" val="3512123605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xmlns="" val="2668877139"/>
                    </a:ext>
                  </a:extLst>
                </a:gridCol>
                <a:gridCol w="627017">
                  <a:extLst>
                    <a:ext uri="{9D8B030D-6E8A-4147-A177-3AD203B41FA5}">
                      <a16:colId xmlns:a16="http://schemas.microsoft.com/office/drawing/2014/main" xmlns="" val="1000414231"/>
                    </a:ext>
                  </a:extLst>
                </a:gridCol>
                <a:gridCol w="888274">
                  <a:extLst>
                    <a:ext uri="{9D8B030D-6E8A-4147-A177-3AD203B41FA5}">
                      <a16:colId xmlns:a16="http://schemas.microsoft.com/office/drawing/2014/main" xmlns="" val="34442688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Article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</a:t>
                      </a:r>
                      <a:r>
                        <a:rPr lang="fr-FR" sz="1200" baseline="0" dirty="0" smtClean="0"/>
                        <a:t> de projet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INTITULE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MONTANT</a:t>
                      </a:r>
                    </a:p>
                    <a:p>
                      <a:pPr algn="ctr"/>
                      <a:r>
                        <a:rPr lang="fr-FR" sz="1200" dirty="0" smtClean="0"/>
                        <a:t>AP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Montant consommé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Dépense </a:t>
                      </a:r>
                    </a:p>
                    <a:p>
                      <a:pPr algn="ctr"/>
                      <a:r>
                        <a:rPr lang="fr-FR" sz="1200" dirty="0" smtClean="0"/>
                        <a:t>Décembre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Année 2016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Reliquat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Taux</a:t>
                      </a:r>
                    </a:p>
                    <a:p>
                      <a:r>
                        <a:rPr lang="fr-FR" sz="1200" dirty="0" err="1" smtClean="0"/>
                        <a:t>phys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Taux</a:t>
                      </a:r>
                    </a:p>
                    <a:p>
                      <a:r>
                        <a:rPr lang="fr-FR" sz="1200" dirty="0" err="1" smtClean="0"/>
                        <a:t>Financ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err="1" smtClean="0"/>
                        <a:t>Obs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37982242"/>
                  </a:ext>
                </a:extLst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250825" y="3475038"/>
          <a:ext cx="11701126" cy="29395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5214">
                  <a:extLst>
                    <a:ext uri="{9D8B030D-6E8A-4147-A177-3AD203B41FA5}">
                      <a16:colId xmlns:a16="http://schemas.microsoft.com/office/drawing/2014/main" xmlns="" val="877145039"/>
                    </a:ext>
                  </a:extLst>
                </a:gridCol>
                <a:gridCol w="400593">
                  <a:extLst>
                    <a:ext uri="{9D8B030D-6E8A-4147-A177-3AD203B41FA5}">
                      <a16:colId xmlns:a16="http://schemas.microsoft.com/office/drawing/2014/main" xmlns="" val="489385530"/>
                    </a:ext>
                  </a:extLst>
                </a:gridCol>
                <a:gridCol w="289953">
                  <a:extLst>
                    <a:ext uri="{9D8B030D-6E8A-4147-A177-3AD203B41FA5}">
                      <a16:colId xmlns:a16="http://schemas.microsoft.com/office/drawing/2014/main" xmlns="" val="3437335417"/>
                    </a:ext>
                  </a:extLst>
                </a:gridCol>
                <a:gridCol w="534124">
                  <a:extLst>
                    <a:ext uri="{9D8B030D-6E8A-4147-A177-3AD203B41FA5}">
                      <a16:colId xmlns:a16="http://schemas.microsoft.com/office/drawing/2014/main" xmlns="" val="2350026334"/>
                    </a:ext>
                  </a:extLst>
                </a:gridCol>
                <a:gridCol w="2838486">
                  <a:extLst>
                    <a:ext uri="{9D8B030D-6E8A-4147-A177-3AD203B41FA5}">
                      <a16:colId xmlns:a16="http://schemas.microsoft.com/office/drawing/2014/main" xmlns="" val="3450710371"/>
                    </a:ext>
                  </a:extLst>
                </a:gridCol>
                <a:gridCol w="1087324">
                  <a:extLst>
                    <a:ext uri="{9D8B030D-6E8A-4147-A177-3AD203B41FA5}">
                      <a16:colId xmlns:a16="http://schemas.microsoft.com/office/drawing/2014/main" xmlns="" val="111173828"/>
                    </a:ext>
                  </a:extLst>
                </a:gridCol>
                <a:gridCol w="1068247">
                  <a:extLst>
                    <a:ext uri="{9D8B030D-6E8A-4147-A177-3AD203B41FA5}">
                      <a16:colId xmlns:a16="http://schemas.microsoft.com/office/drawing/2014/main" xmlns="" val="2849848829"/>
                    </a:ext>
                  </a:extLst>
                </a:gridCol>
                <a:gridCol w="1052987">
                  <a:extLst>
                    <a:ext uri="{9D8B030D-6E8A-4147-A177-3AD203B41FA5}">
                      <a16:colId xmlns:a16="http://schemas.microsoft.com/office/drawing/2014/main" xmlns="" val="2520338667"/>
                    </a:ext>
                  </a:extLst>
                </a:gridCol>
                <a:gridCol w="1052987">
                  <a:extLst>
                    <a:ext uri="{9D8B030D-6E8A-4147-A177-3AD203B41FA5}">
                      <a16:colId xmlns:a16="http://schemas.microsoft.com/office/drawing/2014/main" xmlns="" val="2955522773"/>
                    </a:ext>
                  </a:extLst>
                </a:gridCol>
                <a:gridCol w="1052987">
                  <a:extLst>
                    <a:ext uri="{9D8B030D-6E8A-4147-A177-3AD203B41FA5}">
                      <a16:colId xmlns:a16="http://schemas.microsoft.com/office/drawing/2014/main" xmlns="" val="2586002715"/>
                    </a:ext>
                  </a:extLst>
                </a:gridCol>
                <a:gridCol w="492156">
                  <a:extLst>
                    <a:ext uri="{9D8B030D-6E8A-4147-A177-3AD203B41FA5}">
                      <a16:colId xmlns:a16="http://schemas.microsoft.com/office/drawing/2014/main" xmlns="" val="1162420506"/>
                    </a:ext>
                  </a:extLst>
                </a:gridCol>
                <a:gridCol w="610427">
                  <a:extLst>
                    <a:ext uri="{9D8B030D-6E8A-4147-A177-3AD203B41FA5}">
                      <a16:colId xmlns:a16="http://schemas.microsoft.com/office/drawing/2014/main" xmlns="" val="3532483403"/>
                    </a:ext>
                  </a:extLst>
                </a:gridCol>
                <a:gridCol w="915641">
                  <a:extLst>
                    <a:ext uri="{9D8B030D-6E8A-4147-A177-3AD203B41FA5}">
                      <a16:colId xmlns:a16="http://schemas.microsoft.com/office/drawing/2014/main" xmlns="" val="1505463861"/>
                    </a:ext>
                  </a:extLst>
                </a:gridCol>
              </a:tblGrid>
              <a:tr h="58967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22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9521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280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06.2015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</a:rPr>
                        <a:t>Achèvement Réseau AEP  </a:t>
                      </a:r>
                      <a:r>
                        <a:rPr lang="fr-FR" sz="1200" u="none" strike="noStrike" dirty="0" err="1">
                          <a:effectLst/>
                        </a:rPr>
                        <a:t>Tighilt</a:t>
                      </a:r>
                      <a:r>
                        <a:rPr lang="fr-FR" sz="1200" u="none" strike="noStrike" dirty="0">
                          <a:effectLst/>
                        </a:rPr>
                        <a:t> N'SEKSOU BAS</a:t>
                      </a:r>
                      <a:endParaRPr lang="fr-FR" sz="12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2 300 000,00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             -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1 325 951,64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974 048,36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90℅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57,65      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En cours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179108753"/>
                  </a:ext>
                </a:extLst>
              </a:tr>
              <a:tr h="88011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23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9511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280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07.2015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Suivi et Réalisation Piste reliant Laach Oufalkou Famille HAMDACHE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2 400 000,00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             -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2 400 000,00  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20℅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0,00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En cours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863530696"/>
                  </a:ext>
                </a:extLst>
              </a:tr>
              <a:tr h="58967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 dirty="0">
                          <a:effectLst/>
                        </a:rPr>
                        <a:t>24</a:t>
                      </a:r>
                      <a:endParaRPr lang="fr-FR" sz="12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9520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280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08.2015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Extention réseau Assainissement TAZEMOURTH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2 453 233,33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             -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2 104 086,78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349 146,55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85,77      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 Clôturé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969295020"/>
                  </a:ext>
                </a:extLst>
              </a:tr>
              <a:tr h="88011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25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9549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280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09.2015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Etude et Réalisation d'une Stèle de Chouhadas  à Ain ALLOUANE 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1 731 046,67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             -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1 712 000,00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19 046,67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     99      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</a:rPr>
                        <a:t> Clôturé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424484224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0175"/>
            <a:ext cx="12192000" cy="1998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82947" name="ZoneTexte 2"/>
          <p:cNvSpPr txBox="1">
            <a:spLocks noChangeArrowheads="1"/>
          </p:cNvSpPr>
          <p:nvPr/>
        </p:nvSpPr>
        <p:spPr bwMode="auto">
          <a:xfrm>
            <a:off x="2262188" y="182563"/>
            <a:ext cx="7667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/>
              <a:t>République Algérienne Démocratique et Populaire</a:t>
            </a:r>
          </a:p>
        </p:txBody>
      </p:sp>
      <p:sp>
        <p:nvSpPr>
          <p:cNvPr id="82948" name="ZoneTexte 3"/>
          <p:cNvSpPr txBox="1">
            <a:spLocks noChangeArrowheads="1"/>
          </p:cNvSpPr>
          <p:nvPr/>
        </p:nvSpPr>
        <p:spPr bwMode="auto">
          <a:xfrm>
            <a:off x="431800" y="749300"/>
            <a:ext cx="27590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/>
              <a:t>Wilaya de Bouira</a:t>
            </a:r>
          </a:p>
          <a:p>
            <a:pPr eaLnBrk="1" hangingPunct="1"/>
            <a:r>
              <a:rPr lang="fr-FR" sz="2400" b="1"/>
              <a:t>Daira de Haizer</a:t>
            </a:r>
          </a:p>
          <a:p>
            <a:pPr eaLnBrk="1" hangingPunct="1"/>
            <a:r>
              <a:rPr lang="fr-FR" sz="2400" b="1"/>
              <a:t>Commune de Haizer</a:t>
            </a:r>
          </a:p>
        </p:txBody>
      </p:sp>
      <p:sp>
        <p:nvSpPr>
          <p:cNvPr id="82949" name="Rectangle 1"/>
          <p:cNvSpPr>
            <a:spLocks noChangeArrowheads="1"/>
          </p:cNvSpPr>
          <p:nvPr/>
        </p:nvSpPr>
        <p:spPr bwMode="auto">
          <a:xfrm>
            <a:off x="2781300" y="311785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663575" y="2224088"/>
            <a:ext cx="10902950" cy="523875"/>
          </a:xfrm>
          <a:prstGeom prst="rect">
            <a:avLst/>
          </a:prstGeom>
          <a:solidFill>
            <a:srgbClr val="FFC00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solidFill>
                  <a:srgbClr val="0070C0"/>
                </a:solidFill>
                <a:latin typeface="+mn-lt"/>
              </a:rPr>
              <a:t>PSD 2016</a:t>
            </a:r>
            <a:endParaRPr lang="fr-FR" sz="2800" b="1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304800" y="2935288"/>
          <a:ext cx="11689080" cy="548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96197">
                  <a:extLst>
                    <a:ext uri="{9D8B030D-6E8A-4147-A177-3AD203B41FA5}">
                      <a16:colId xmlns:a16="http://schemas.microsoft.com/office/drawing/2014/main" xmlns="" val="1334947075"/>
                    </a:ext>
                  </a:extLst>
                </a:gridCol>
                <a:gridCol w="836613">
                  <a:extLst>
                    <a:ext uri="{9D8B030D-6E8A-4147-A177-3AD203B41FA5}">
                      <a16:colId xmlns:a16="http://schemas.microsoft.com/office/drawing/2014/main" xmlns="" val="979288359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589520379"/>
                    </a:ext>
                  </a:extLst>
                </a:gridCol>
                <a:gridCol w="936418">
                  <a:extLst>
                    <a:ext uri="{9D8B030D-6E8A-4147-A177-3AD203B41FA5}">
                      <a16:colId xmlns:a16="http://schemas.microsoft.com/office/drawing/2014/main" xmlns="" val="1619012691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81422072"/>
                    </a:ext>
                  </a:extLst>
                </a:gridCol>
                <a:gridCol w="728732">
                  <a:extLst>
                    <a:ext uri="{9D8B030D-6E8A-4147-A177-3AD203B41FA5}">
                      <a16:colId xmlns:a16="http://schemas.microsoft.com/office/drawing/2014/main" xmlns="" val="4090368228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272919122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409078208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203529261"/>
                    </a:ext>
                  </a:extLst>
                </a:gridCol>
                <a:gridCol w="728732">
                  <a:extLst>
                    <a:ext uri="{9D8B030D-6E8A-4147-A177-3AD203B41FA5}">
                      <a16:colId xmlns:a16="http://schemas.microsoft.com/office/drawing/2014/main" xmlns="" val="45031502"/>
                    </a:ext>
                  </a:extLst>
                </a:gridCol>
                <a:gridCol w="519580">
                  <a:extLst>
                    <a:ext uri="{9D8B030D-6E8A-4147-A177-3AD203B41FA5}">
                      <a16:colId xmlns:a16="http://schemas.microsoft.com/office/drawing/2014/main" xmlns="" val="1276522471"/>
                    </a:ext>
                  </a:extLst>
                </a:gridCol>
                <a:gridCol w="1202813">
                  <a:extLst>
                    <a:ext uri="{9D8B030D-6E8A-4147-A177-3AD203B41FA5}">
                      <a16:colId xmlns:a16="http://schemas.microsoft.com/office/drawing/2014/main" xmlns="" val="2910032045"/>
                    </a:ext>
                  </a:extLst>
                </a:gridCol>
              </a:tblGrid>
              <a:tr h="4330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Numéro et intitule de l’opération 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cap="all" dirty="0">
                          <a:effectLst/>
                        </a:rPr>
                        <a:t>Date </a:t>
                      </a:r>
                      <a:r>
                        <a:rPr lang="fr-FR" sz="1200" kern="1600" cap="all" dirty="0" err="1">
                          <a:effectLst/>
                        </a:rPr>
                        <a:t>inscr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AP INITIALE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AP ACTUELLE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ENGAG COMULES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CONS ANT 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AONS 2016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CONS 31/08/2016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TAUX CONS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PEC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TAUX PHY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OBSERVATIONS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832790333"/>
                  </a:ext>
                </a:extLst>
              </a:tr>
            </a:tbl>
          </a:graphicData>
        </a:graphic>
      </p:graphicFrame>
      <p:graphicFrame>
        <p:nvGraphicFramePr>
          <p:cNvPr id="10" name="Tableau 9"/>
          <p:cNvGraphicFramePr>
            <a:graphicFrameLocks noGrp="1"/>
          </p:cNvGraphicFramePr>
          <p:nvPr/>
        </p:nvGraphicFramePr>
        <p:xfrm>
          <a:off x="304800" y="3568700"/>
          <a:ext cx="11689081" cy="29540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96197">
                  <a:extLst>
                    <a:ext uri="{9D8B030D-6E8A-4147-A177-3AD203B41FA5}">
                      <a16:colId xmlns:a16="http://schemas.microsoft.com/office/drawing/2014/main" xmlns="" val="2242967011"/>
                    </a:ext>
                  </a:extLst>
                </a:gridCol>
                <a:gridCol w="836612">
                  <a:extLst>
                    <a:ext uri="{9D8B030D-6E8A-4147-A177-3AD203B41FA5}">
                      <a16:colId xmlns:a16="http://schemas.microsoft.com/office/drawing/2014/main" xmlns="" val="446437032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755503896"/>
                    </a:ext>
                  </a:extLst>
                </a:gridCol>
                <a:gridCol w="936418">
                  <a:extLst>
                    <a:ext uri="{9D8B030D-6E8A-4147-A177-3AD203B41FA5}">
                      <a16:colId xmlns:a16="http://schemas.microsoft.com/office/drawing/2014/main" xmlns="" val="2430201447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3031658835"/>
                    </a:ext>
                  </a:extLst>
                </a:gridCol>
                <a:gridCol w="728733">
                  <a:extLst>
                    <a:ext uri="{9D8B030D-6E8A-4147-A177-3AD203B41FA5}">
                      <a16:colId xmlns:a16="http://schemas.microsoft.com/office/drawing/2014/main" xmlns="" val="1649557351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393048448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371945883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035237412"/>
                    </a:ext>
                  </a:extLst>
                </a:gridCol>
                <a:gridCol w="728733">
                  <a:extLst>
                    <a:ext uri="{9D8B030D-6E8A-4147-A177-3AD203B41FA5}">
                      <a16:colId xmlns:a16="http://schemas.microsoft.com/office/drawing/2014/main" xmlns="" val="213666335"/>
                    </a:ext>
                  </a:extLst>
                </a:gridCol>
                <a:gridCol w="519580">
                  <a:extLst>
                    <a:ext uri="{9D8B030D-6E8A-4147-A177-3AD203B41FA5}">
                      <a16:colId xmlns:a16="http://schemas.microsoft.com/office/drawing/2014/main" xmlns="" val="3690380477"/>
                    </a:ext>
                  </a:extLst>
                </a:gridCol>
                <a:gridCol w="1202813">
                  <a:extLst>
                    <a:ext uri="{9D8B030D-6E8A-4147-A177-3AD203B41FA5}">
                      <a16:colId xmlns:a16="http://schemas.microsoft.com/office/drawing/2014/main" xmlns="" val="665975246"/>
                    </a:ext>
                  </a:extLst>
                </a:gridCol>
              </a:tblGrid>
              <a:tr h="5908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NK5.333.1.262110.11.12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Réalisation de 07 retenues collinaires à travers la wilaya 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11/04/2011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350 000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350 000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277 762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206 914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206 914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59,12%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143 086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80%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680737050"/>
                  </a:ext>
                </a:extLst>
              </a:tr>
              <a:tr h="1969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01 retenue collinaire 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072197420"/>
                  </a:ext>
                </a:extLst>
              </a:tr>
              <a:tr h="3938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Total chapitre : 333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 opérations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350 000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350 000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277 762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206 914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206 914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59,12%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143 086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951856965"/>
                  </a:ext>
                </a:extLst>
              </a:tr>
              <a:tr h="5908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NK5.341.1.262110.10.11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Etude des aménagements aval d’AEP du système du barrage de Koudiat Acerdoune  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29/03/2010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30 000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30 000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14 779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11 445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1 641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13 086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43,62%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16 914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100%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999175691"/>
                  </a:ext>
                </a:extLst>
              </a:tr>
              <a:tr h="1969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Etude d’AEP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545272071"/>
                  </a:ext>
                </a:extLst>
              </a:tr>
              <a:tr h="3938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NL5.341.2.262110.15.01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Alimentation en eau potable de Haizer 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0504/2016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150 000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150 000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0,00%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150 000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232469384"/>
                  </a:ext>
                </a:extLst>
              </a:tr>
              <a:tr h="5908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NK5.341.9.262110.14.01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Réhabilitation des réseaux d’alimentation en eau potable à travers la wilaya 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12/06/2014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600 000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600 000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570 301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307 531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26 374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333 905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55,56%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266 095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80%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 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5086778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0175"/>
            <a:ext cx="12192000" cy="1998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83971" name="ZoneTexte 2"/>
          <p:cNvSpPr txBox="1">
            <a:spLocks noChangeArrowheads="1"/>
          </p:cNvSpPr>
          <p:nvPr/>
        </p:nvSpPr>
        <p:spPr bwMode="auto">
          <a:xfrm>
            <a:off x="2262188" y="182563"/>
            <a:ext cx="7667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/>
              <a:t>République Algérienne Démocratique et Populaire</a:t>
            </a:r>
          </a:p>
        </p:txBody>
      </p:sp>
      <p:sp>
        <p:nvSpPr>
          <p:cNvPr id="83972" name="ZoneTexte 3"/>
          <p:cNvSpPr txBox="1">
            <a:spLocks noChangeArrowheads="1"/>
          </p:cNvSpPr>
          <p:nvPr/>
        </p:nvSpPr>
        <p:spPr bwMode="auto">
          <a:xfrm>
            <a:off x="431800" y="749300"/>
            <a:ext cx="27590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/>
              <a:t>Wilaya de Bouira</a:t>
            </a:r>
          </a:p>
          <a:p>
            <a:pPr eaLnBrk="1" hangingPunct="1"/>
            <a:r>
              <a:rPr lang="fr-FR" sz="2400" b="1"/>
              <a:t>Daira de Haizer</a:t>
            </a:r>
          </a:p>
          <a:p>
            <a:pPr eaLnBrk="1" hangingPunct="1"/>
            <a:r>
              <a:rPr lang="fr-FR" sz="2400" b="1"/>
              <a:t>Commune de Haizer</a:t>
            </a:r>
          </a:p>
        </p:txBody>
      </p:sp>
      <p:sp>
        <p:nvSpPr>
          <p:cNvPr id="83973" name="Rectangle 1"/>
          <p:cNvSpPr>
            <a:spLocks noChangeArrowheads="1"/>
          </p:cNvSpPr>
          <p:nvPr/>
        </p:nvSpPr>
        <p:spPr bwMode="auto">
          <a:xfrm>
            <a:off x="2781300" y="311785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663575" y="2224088"/>
            <a:ext cx="10902950" cy="523875"/>
          </a:xfrm>
          <a:prstGeom prst="rect">
            <a:avLst/>
          </a:prstGeom>
          <a:solidFill>
            <a:srgbClr val="FFC00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solidFill>
                  <a:srgbClr val="0070C0"/>
                </a:solidFill>
                <a:latin typeface="+mn-lt"/>
              </a:rPr>
              <a:t>PSD 2016</a:t>
            </a:r>
            <a:endParaRPr lang="fr-FR" sz="2800" b="1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304800" y="2935288"/>
          <a:ext cx="11689080" cy="548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96197">
                  <a:extLst>
                    <a:ext uri="{9D8B030D-6E8A-4147-A177-3AD203B41FA5}">
                      <a16:colId xmlns:a16="http://schemas.microsoft.com/office/drawing/2014/main" xmlns="" val="1334947075"/>
                    </a:ext>
                  </a:extLst>
                </a:gridCol>
                <a:gridCol w="836613">
                  <a:extLst>
                    <a:ext uri="{9D8B030D-6E8A-4147-A177-3AD203B41FA5}">
                      <a16:colId xmlns:a16="http://schemas.microsoft.com/office/drawing/2014/main" xmlns="" val="979288359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589520379"/>
                    </a:ext>
                  </a:extLst>
                </a:gridCol>
                <a:gridCol w="936418">
                  <a:extLst>
                    <a:ext uri="{9D8B030D-6E8A-4147-A177-3AD203B41FA5}">
                      <a16:colId xmlns:a16="http://schemas.microsoft.com/office/drawing/2014/main" xmlns="" val="1619012691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81422072"/>
                    </a:ext>
                  </a:extLst>
                </a:gridCol>
                <a:gridCol w="728732">
                  <a:extLst>
                    <a:ext uri="{9D8B030D-6E8A-4147-A177-3AD203B41FA5}">
                      <a16:colId xmlns:a16="http://schemas.microsoft.com/office/drawing/2014/main" xmlns="" val="4090368228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272919122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409078208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203529261"/>
                    </a:ext>
                  </a:extLst>
                </a:gridCol>
                <a:gridCol w="728732">
                  <a:extLst>
                    <a:ext uri="{9D8B030D-6E8A-4147-A177-3AD203B41FA5}">
                      <a16:colId xmlns:a16="http://schemas.microsoft.com/office/drawing/2014/main" xmlns="" val="45031502"/>
                    </a:ext>
                  </a:extLst>
                </a:gridCol>
                <a:gridCol w="519580">
                  <a:extLst>
                    <a:ext uri="{9D8B030D-6E8A-4147-A177-3AD203B41FA5}">
                      <a16:colId xmlns:a16="http://schemas.microsoft.com/office/drawing/2014/main" xmlns="" val="1276522471"/>
                    </a:ext>
                  </a:extLst>
                </a:gridCol>
                <a:gridCol w="1202813">
                  <a:extLst>
                    <a:ext uri="{9D8B030D-6E8A-4147-A177-3AD203B41FA5}">
                      <a16:colId xmlns:a16="http://schemas.microsoft.com/office/drawing/2014/main" xmlns="" val="2910032045"/>
                    </a:ext>
                  </a:extLst>
                </a:gridCol>
              </a:tblGrid>
              <a:tr h="4330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Numéro et intitule de l’opération 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cap="all" dirty="0">
                          <a:effectLst/>
                        </a:rPr>
                        <a:t>Date </a:t>
                      </a:r>
                      <a:r>
                        <a:rPr lang="fr-FR" sz="1200" kern="1600" cap="all" dirty="0" err="1">
                          <a:effectLst/>
                        </a:rPr>
                        <a:t>inscr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AP INITIALE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AP ACTUELLE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ENGAG COMULES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CONS ANT 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AONS 2016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CONS 31/08/2016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TAUX CONS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PEC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TAUX PHY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OBSERVATIONS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832790333"/>
                  </a:ext>
                </a:extLst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304800" y="3552825"/>
          <a:ext cx="11689081" cy="30181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96197">
                  <a:extLst>
                    <a:ext uri="{9D8B030D-6E8A-4147-A177-3AD203B41FA5}">
                      <a16:colId xmlns:a16="http://schemas.microsoft.com/office/drawing/2014/main" xmlns="" val="2495326464"/>
                    </a:ext>
                  </a:extLst>
                </a:gridCol>
                <a:gridCol w="836612">
                  <a:extLst>
                    <a:ext uri="{9D8B030D-6E8A-4147-A177-3AD203B41FA5}">
                      <a16:colId xmlns:a16="http://schemas.microsoft.com/office/drawing/2014/main" xmlns="" val="1402605167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722139306"/>
                    </a:ext>
                  </a:extLst>
                </a:gridCol>
                <a:gridCol w="936418">
                  <a:extLst>
                    <a:ext uri="{9D8B030D-6E8A-4147-A177-3AD203B41FA5}">
                      <a16:colId xmlns:a16="http://schemas.microsoft.com/office/drawing/2014/main" xmlns="" val="1429137437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4091298995"/>
                    </a:ext>
                  </a:extLst>
                </a:gridCol>
                <a:gridCol w="728733">
                  <a:extLst>
                    <a:ext uri="{9D8B030D-6E8A-4147-A177-3AD203B41FA5}">
                      <a16:colId xmlns:a16="http://schemas.microsoft.com/office/drawing/2014/main" xmlns="" val="3609953219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504781908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2215164249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97115553"/>
                    </a:ext>
                  </a:extLst>
                </a:gridCol>
                <a:gridCol w="728733">
                  <a:extLst>
                    <a:ext uri="{9D8B030D-6E8A-4147-A177-3AD203B41FA5}">
                      <a16:colId xmlns:a16="http://schemas.microsoft.com/office/drawing/2014/main" xmlns="" val="618622635"/>
                    </a:ext>
                  </a:extLst>
                </a:gridCol>
                <a:gridCol w="519580">
                  <a:extLst>
                    <a:ext uri="{9D8B030D-6E8A-4147-A177-3AD203B41FA5}">
                      <a16:colId xmlns:a16="http://schemas.microsoft.com/office/drawing/2014/main" xmlns="" val="1862689940"/>
                    </a:ext>
                  </a:extLst>
                </a:gridCol>
                <a:gridCol w="1202813">
                  <a:extLst>
                    <a:ext uri="{9D8B030D-6E8A-4147-A177-3AD203B41FA5}">
                      <a16:colId xmlns:a16="http://schemas.microsoft.com/office/drawing/2014/main" xmlns="" val="840917035"/>
                    </a:ext>
                  </a:extLst>
                </a:gridCol>
              </a:tblGrid>
              <a:tr h="2411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Réhabilitation du réseau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388523086"/>
                  </a:ext>
                </a:extLst>
              </a:tr>
              <a:tr h="4822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TOTAL chapitre : 341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4 opérations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1 180 000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1 180 000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981 187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681 315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28 149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709 464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60,12%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470 536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412842799"/>
                  </a:ext>
                </a:extLst>
              </a:tr>
              <a:tr h="12056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NK5.521.8.262110.12.08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Réparation des  dégats causés par les intempéries 2012 sur les RN (Réparation des chaussées, traitement des glissements, reconstruction et réparation des ouvrages d’art et d’assainissement) 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01/08/2012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571 980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571 980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500 504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500 504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87,50%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71 476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60%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803651810"/>
                  </a:ext>
                </a:extLst>
              </a:tr>
              <a:tr h="2411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Réalisation d’ouvrages d’art ( deux 02) sur la RN 33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42479087"/>
                  </a:ext>
                </a:extLst>
              </a:tr>
              <a:tr h="7233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NK5.521.8.262110.12.01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Réalisation du dédoublement de la RN 33 entre RN5 et Haizer sur 10 KMS 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12/02/2012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700 000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875 000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569 625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18 120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587 745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67,17%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287 255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25%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 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63221251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0175"/>
            <a:ext cx="12192000" cy="1998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84995" name="ZoneTexte 2"/>
          <p:cNvSpPr txBox="1">
            <a:spLocks noChangeArrowheads="1"/>
          </p:cNvSpPr>
          <p:nvPr/>
        </p:nvSpPr>
        <p:spPr bwMode="auto">
          <a:xfrm>
            <a:off x="2262188" y="182563"/>
            <a:ext cx="7667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/>
              <a:t>République Algérienne Démocratique et Populaire</a:t>
            </a:r>
          </a:p>
        </p:txBody>
      </p:sp>
      <p:sp>
        <p:nvSpPr>
          <p:cNvPr id="84996" name="ZoneTexte 3"/>
          <p:cNvSpPr txBox="1">
            <a:spLocks noChangeArrowheads="1"/>
          </p:cNvSpPr>
          <p:nvPr/>
        </p:nvSpPr>
        <p:spPr bwMode="auto">
          <a:xfrm>
            <a:off x="431800" y="749300"/>
            <a:ext cx="27590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/>
              <a:t>Wilaya de Bouira</a:t>
            </a:r>
          </a:p>
          <a:p>
            <a:pPr eaLnBrk="1" hangingPunct="1"/>
            <a:r>
              <a:rPr lang="fr-FR" sz="2400" b="1"/>
              <a:t>Daira de Haizer</a:t>
            </a:r>
          </a:p>
          <a:p>
            <a:pPr eaLnBrk="1" hangingPunct="1"/>
            <a:r>
              <a:rPr lang="fr-FR" sz="2400" b="1"/>
              <a:t>Commune de Haizer</a:t>
            </a:r>
          </a:p>
        </p:txBody>
      </p:sp>
      <p:sp>
        <p:nvSpPr>
          <p:cNvPr id="84997" name="Rectangle 1"/>
          <p:cNvSpPr>
            <a:spLocks noChangeArrowheads="1"/>
          </p:cNvSpPr>
          <p:nvPr/>
        </p:nvSpPr>
        <p:spPr bwMode="auto">
          <a:xfrm>
            <a:off x="2781300" y="311785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663575" y="2224088"/>
            <a:ext cx="10902950" cy="523875"/>
          </a:xfrm>
          <a:prstGeom prst="rect">
            <a:avLst/>
          </a:prstGeom>
          <a:solidFill>
            <a:srgbClr val="FFC00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solidFill>
                  <a:srgbClr val="0070C0"/>
                </a:solidFill>
                <a:latin typeface="+mn-lt"/>
              </a:rPr>
              <a:t>PSD 2016</a:t>
            </a:r>
            <a:endParaRPr lang="fr-FR" sz="2800" b="1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304800" y="2935288"/>
          <a:ext cx="11689080" cy="548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96197">
                  <a:extLst>
                    <a:ext uri="{9D8B030D-6E8A-4147-A177-3AD203B41FA5}">
                      <a16:colId xmlns:a16="http://schemas.microsoft.com/office/drawing/2014/main" xmlns="" val="1334947075"/>
                    </a:ext>
                  </a:extLst>
                </a:gridCol>
                <a:gridCol w="836613">
                  <a:extLst>
                    <a:ext uri="{9D8B030D-6E8A-4147-A177-3AD203B41FA5}">
                      <a16:colId xmlns:a16="http://schemas.microsoft.com/office/drawing/2014/main" xmlns="" val="979288359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589520379"/>
                    </a:ext>
                  </a:extLst>
                </a:gridCol>
                <a:gridCol w="936418">
                  <a:extLst>
                    <a:ext uri="{9D8B030D-6E8A-4147-A177-3AD203B41FA5}">
                      <a16:colId xmlns:a16="http://schemas.microsoft.com/office/drawing/2014/main" xmlns="" val="1619012691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81422072"/>
                    </a:ext>
                  </a:extLst>
                </a:gridCol>
                <a:gridCol w="728732">
                  <a:extLst>
                    <a:ext uri="{9D8B030D-6E8A-4147-A177-3AD203B41FA5}">
                      <a16:colId xmlns:a16="http://schemas.microsoft.com/office/drawing/2014/main" xmlns="" val="4090368228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272919122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409078208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203529261"/>
                    </a:ext>
                  </a:extLst>
                </a:gridCol>
                <a:gridCol w="728732">
                  <a:extLst>
                    <a:ext uri="{9D8B030D-6E8A-4147-A177-3AD203B41FA5}">
                      <a16:colId xmlns:a16="http://schemas.microsoft.com/office/drawing/2014/main" xmlns="" val="45031502"/>
                    </a:ext>
                  </a:extLst>
                </a:gridCol>
                <a:gridCol w="519580">
                  <a:extLst>
                    <a:ext uri="{9D8B030D-6E8A-4147-A177-3AD203B41FA5}">
                      <a16:colId xmlns:a16="http://schemas.microsoft.com/office/drawing/2014/main" xmlns="" val="1276522471"/>
                    </a:ext>
                  </a:extLst>
                </a:gridCol>
                <a:gridCol w="1202813">
                  <a:extLst>
                    <a:ext uri="{9D8B030D-6E8A-4147-A177-3AD203B41FA5}">
                      <a16:colId xmlns:a16="http://schemas.microsoft.com/office/drawing/2014/main" xmlns="" val="2910032045"/>
                    </a:ext>
                  </a:extLst>
                </a:gridCol>
              </a:tblGrid>
              <a:tr h="4330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Numéro et intitule de l’opération 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cap="all" dirty="0">
                          <a:effectLst/>
                        </a:rPr>
                        <a:t>Date </a:t>
                      </a:r>
                      <a:r>
                        <a:rPr lang="fr-FR" sz="1200" kern="1600" cap="all" dirty="0" err="1">
                          <a:effectLst/>
                        </a:rPr>
                        <a:t>inscr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AP INITIALE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AP ACTUELLE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ENGAG COMULES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CONS ANT 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AONS 2016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CONS 31/08/2016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TAUX CONS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PEC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TAUX PHY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OBSERVATIONS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832790333"/>
                  </a:ext>
                </a:extLst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304800" y="3576638"/>
          <a:ext cx="11689081" cy="20768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96197">
                  <a:extLst>
                    <a:ext uri="{9D8B030D-6E8A-4147-A177-3AD203B41FA5}">
                      <a16:colId xmlns:a16="http://schemas.microsoft.com/office/drawing/2014/main" xmlns="" val="3121031565"/>
                    </a:ext>
                  </a:extLst>
                </a:gridCol>
                <a:gridCol w="836612">
                  <a:extLst>
                    <a:ext uri="{9D8B030D-6E8A-4147-A177-3AD203B41FA5}">
                      <a16:colId xmlns:a16="http://schemas.microsoft.com/office/drawing/2014/main" xmlns="" val="260829625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3840573050"/>
                    </a:ext>
                  </a:extLst>
                </a:gridCol>
                <a:gridCol w="936418">
                  <a:extLst>
                    <a:ext uri="{9D8B030D-6E8A-4147-A177-3AD203B41FA5}">
                      <a16:colId xmlns:a16="http://schemas.microsoft.com/office/drawing/2014/main" xmlns="" val="1134523143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466658165"/>
                    </a:ext>
                  </a:extLst>
                </a:gridCol>
                <a:gridCol w="728733">
                  <a:extLst>
                    <a:ext uri="{9D8B030D-6E8A-4147-A177-3AD203B41FA5}">
                      <a16:colId xmlns:a16="http://schemas.microsoft.com/office/drawing/2014/main" xmlns="" val="370612889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225151479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2289846592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027666502"/>
                    </a:ext>
                  </a:extLst>
                </a:gridCol>
                <a:gridCol w="728733">
                  <a:extLst>
                    <a:ext uri="{9D8B030D-6E8A-4147-A177-3AD203B41FA5}">
                      <a16:colId xmlns:a16="http://schemas.microsoft.com/office/drawing/2014/main" xmlns="" val="629615180"/>
                    </a:ext>
                  </a:extLst>
                </a:gridCol>
                <a:gridCol w="519580">
                  <a:extLst>
                    <a:ext uri="{9D8B030D-6E8A-4147-A177-3AD203B41FA5}">
                      <a16:colId xmlns:a16="http://schemas.microsoft.com/office/drawing/2014/main" xmlns="" val="3617578835"/>
                    </a:ext>
                  </a:extLst>
                </a:gridCol>
                <a:gridCol w="1202813">
                  <a:extLst>
                    <a:ext uri="{9D8B030D-6E8A-4147-A177-3AD203B41FA5}">
                      <a16:colId xmlns:a16="http://schemas.microsoft.com/office/drawing/2014/main" xmlns="" val="2057084433"/>
                    </a:ext>
                  </a:extLst>
                </a:gridCol>
              </a:tblGrid>
              <a:tr h="14834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NK5.521.6.262110.12.08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Réparation des  </a:t>
                      </a:r>
                      <a:r>
                        <a:rPr lang="fr-FR" sz="1200" kern="1600" dirty="0" err="1">
                          <a:effectLst/>
                        </a:rPr>
                        <a:t>dégats</a:t>
                      </a:r>
                      <a:r>
                        <a:rPr lang="fr-FR" sz="1200" kern="1600" dirty="0">
                          <a:effectLst/>
                        </a:rPr>
                        <a:t> causés par les intempéries 2012 sur les RN (Réparation des chaussées, traitement des glissements, reconstruction et réparation des ouvrages d’art et d’assainissement)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01/08/2012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571 980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571 980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0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500 504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500 504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87,50%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71 476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60%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969531995"/>
                  </a:ext>
                </a:extLst>
              </a:tr>
              <a:tr h="5933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Traitement des glissements et reconstruction ouvrages d’assainissements sur la RN 33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 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 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91279444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0175"/>
            <a:ext cx="12192000" cy="18192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86019" name="ZoneTexte 2"/>
          <p:cNvSpPr txBox="1">
            <a:spLocks noChangeArrowheads="1"/>
          </p:cNvSpPr>
          <p:nvPr/>
        </p:nvSpPr>
        <p:spPr bwMode="auto">
          <a:xfrm>
            <a:off x="2262188" y="182563"/>
            <a:ext cx="7667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/>
              <a:t>République Algérienne Démocratique et Populaire</a:t>
            </a:r>
          </a:p>
        </p:txBody>
      </p:sp>
      <p:sp>
        <p:nvSpPr>
          <p:cNvPr id="86020" name="ZoneTexte 3"/>
          <p:cNvSpPr txBox="1">
            <a:spLocks noChangeArrowheads="1"/>
          </p:cNvSpPr>
          <p:nvPr/>
        </p:nvSpPr>
        <p:spPr bwMode="auto">
          <a:xfrm>
            <a:off x="431800" y="749300"/>
            <a:ext cx="27590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/>
              <a:t>Wilaya de Bouira</a:t>
            </a:r>
          </a:p>
          <a:p>
            <a:pPr eaLnBrk="1" hangingPunct="1"/>
            <a:r>
              <a:rPr lang="fr-FR" sz="2400" b="1"/>
              <a:t>Daira de Haizer</a:t>
            </a:r>
          </a:p>
          <a:p>
            <a:pPr eaLnBrk="1" hangingPunct="1"/>
            <a:r>
              <a:rPr lang="fr-FR" sz="2400" b="1"/>
              <a:t>Commune de Haizer</a:t>
            </a:r>
          </a:p>
        </p:txBody>
      </p:sp>
      <p:sp>
        <p:nvSpPr>
          <p:cNvPr id="86021" name="Rectangle 1"/>
          <p:cNvSpPr>
            <a:spLocks noChangeArrowheads="1"/>
          </p:cNvSpPr>
          <p:nvPr/>
        </p:nvSpPr>
        <p:spPr bwMode="auto">
          <a:xfrm>
            <a:off x="2781300" y="311785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663575" y="2044700"/>
            <a:ext cx="10902950" cy="522288"/>
          </a:xfrm>
          <a:prstGeom prst="rect">
            <a:avLst/>
          </a:prstGeom>
          <a:solidFill>
            <a:srgbClr val="FFC00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solidFill>
                  <a:srgbClr val="0070C0"/>
                </a:solidFill>
                <a:latin typeface="+mn-lt"/>
              </a:rPr>
              <a:t>PSD 2016</a:t>
            </a:r>
            <a:endParaRPr lang="fr-FR" sz="2800" b="1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365125" y="2649538"/>
          <a:ext cx="11689080" cy="548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96197">
                  <a:extLst>
                    <a:ext uri="{9D8B030D-6E8A-4147-A177-3AD203B41FA5}">
                      <a16:colId xmlns:a16="http://schemas.microsoft.com/office/drawing/2014/main" xmlns="" val="1334947075"/>
                    </a:ext>
                  </a:extLst>
                </a:gridCol>
                <a:gridCol w="836613">
                  <a:extLst>
                    <a:ext uri="{9D8B030D-6E8A-4147-A177-3AD203B41FA5}">
                      <a16:colId xmlns:a16="http://schemas.microsoft.com/office/drawing/2014/main" xmlns="" val="979288359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589520379"/>
                    </a:ext>
                  </a:extLst>
                </a:gridCol>
                <a:gridCol w="936418">
                  <a:extLst>
                    <a:ext uri="{9D8B030D-6E8A-4147-A177-3AD203B41FA5}">
                      <a16:colId xmlns:a16="http://schemas.microsoft.com/office/drawing/2014/main" xmlns="" val="1619012691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81422072"/>
                    </a:ext>
                  </a:extLst>
                </a:gridCol>
                <a:gridCol w="728732">
                  <a:extLst>
                    <a:ext uri="{9D8B030D-6E8A-4147-A177-3AD203B41FA5}">
                      <a16:colId xmlns:a16="http://schemas.microsoft.com/office/drawing/2014/main" xmlns="" val="4090368228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272919122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409078208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203529261"/>
                    </a:ext>
                  </a:extLst>
                </a:gridCol>
                <a:gridCol w="728732">
                  <a:extLst>
                    <a:ext uri="{9D8B030D-6E8A-4147-A177-3AD203B41FA5}">
                      <a16:colId xmlns:a16="http://schemas.microsoft.com/office/drawing/2014/main" xmlns="" val="45031502"/>
                    </a:ext>
                  </a:extLst>
                </a:gridCol>
                <a:gridCol w="519580">
                  <a:extLst>
                    <a:ext uri="{9D8B030D-6E8A-4147-A177-3AD203B41FA5}">
                      <a16:colId xmlns:a16="http://schemas.microsoft.com/office/drawing/2014/main" xmlns="" val="1276522471"/>
                    </a:ext>
                  </a:extLst>
                </a:gridCol>
                <a:gridCol w="1202813">
                  <a:extLst>
                    <a:ext uri="{9D8B030D-6E8A-4147-A177-3AD203B41FA5}">
                      <a16:colId xmlns:a16="http://schemas.microsoft.com/office/drawing/2014/main" xmlns="" val="2910032045"/>
                    </a:ext>
                  </a:extLst>
                </a:gridCol>
              </a:tblGrid>
              <a:tr h="4330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Numéro et intitule de l’opération 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cap="all" dirty="0">
                          <a:effectLst/>
                        </a:rPr>
                        <a:t>Date </a:t>
                      </a:r>
                      <a:r>
                        <a:rPr lang="fr-FR" sz="1200" kern="1600" cap="all" dirty="0" err="1">
                          <a:effectLst/>
                        </a:rPr>
                        <a:t>inscr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AP INITIALE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AP ACTUELLE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ENGAG COMULES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CONS ANT 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AONS 2016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CONS 31/08/2016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TAUX CONS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PEC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TAUX PHY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OBSERVATIONS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832790333"/>
                  </a:ext>
                </a:extLst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/>
        </p:nvGraphicFramePr>
        <p:xfrm>
          <a:off x="365125" y="3221038"/>
          <a:ext cx="11689079" cy="34267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96197">
                  <a:extLst>
                    <a:ext uri="{9D8B030D-6E8A-4147-A177-3AD203B41FA5}">
                      <a16:colId xmlns:a16="http://schemas.microsoft.com/office/drawing/2014/main" xmlns="" val="2755881492"/>
                    </a:ext>
                  </a:extLst>
                </a:gridCol>
                <a:gridCol w="836611">
                  <a:extLst>
                    <a:ext uri="{9D8B030D-6E8A-4147-A177-3AD203B41FA5}">
                      <a16:colId xmlns:a16="http://schemas.microsoft.com/office/drawing/2014/main" xmlns="" val="1757396171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842541162"/>
                    </a:ext>
                  </a:extLst>
                </a:gridCol>
                <a:gridCol w="936418">
                  <a:extLst>
                    <a:ext uri="{9D8B030D-6E8A-4147-A177-3AD203B41FA5}">
                      <a16:colId xmlns:a16="http://schemas.microsoft.com/office/drawing/2014/main" xmlns="" val="3058585243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3979273524"/>
                    </a:ext>
                  </a:extLst>
                </a:gridCol>
                <a:gridCol w="728733">
                  <a:extLst>
                    <a:ext uri="{9D8B030D-6E8A-4147-A177-3AD203B41FA5}">
                      <a16:colId xmlns:a16="http://schemas.microsoft.com/office/drawing/2014/main" xmlns="" val="2565282744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3921857718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2281384930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831682114"/>
                    </a:ext>
                  </a:extLst>
                </a:gridCol>
                <a:gridCol w="728733">
                  <a:extLst>
                    <a:ext uri="{9D8B030D-6E8A-4147-A177-3AD203B41FA5}">
                      <a16:colId xmlns:a16="http://schemas.microsoft.com/office/drawing/2014/main" xmlns="" val="982055344"/>
                    </a:ext>
                  </a:extLst>
                </a:gridCol>
                <a:gridCol w="519579">
                  <a:extLst>
                    <a:ext uri="{9D8B030D-6E8A-4147-A177-3AD203B41FA5}">
                      <a16:colId xmlns:a16="http://schemas.microsoft.com/office/drawing/2014/main" xmlns="" val="1835992489"/>
                    </a:ext>
                  </a:extLst>
                </a:gridCol>
                <a:gridCol w="1202813">
                  <a:extLst>
                    <a:ext uri="{9D8B030D-6E8A-4147-A177-3AD203B41FA5}">
                      <a16:colId xmlns:a16="http://schemas.microsoft.com/office/drawing/2014/main" xmlns="" val="3801505969"/>
                    </a:ext>
                  </a:extLst>
                </a:gridCol>
              </a:tblGrid>
              <a:tr h="10013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NK5.521.6.262110.12.08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Réparation des  dégâts causés par les intempéries 2012 sur les RN (Réparation des chaussées, traitement des glissements, reconstruction et réparation des ouvrages d’art et d’assainissement)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01/08/2012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571 980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571 980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500 504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500 504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87,50%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71 476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60%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942478936"/>
                  </a:ext>
                </a:extLst>
              </a:tr>
              <a:tr h="2253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Réalisation des déats causés par les intempéries sur la RN33 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936353288"/>
                  </a:ext>
                </a:extLst>
              </a:tr>
              <a:tr h="10013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NK5.521.6.262110.12.08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Réparation des  dégâts causés par les intempéries 2012 sur les RN (Réparation des chaussées, traitement des glissements, reconstruction et réparation des ouvrages d’art et d’assainissement)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01/08/2012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571 980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571 980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0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500 504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500 504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87,50%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71 476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60%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544408103"/>
                  </a:ext>
                </a:extLst>
              </a:tr>
              <a:tr h="2253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Réalisation d’ouvrages d’art (deux 02) sur la RN33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804054461"/>
                  </a:ext>
                </a:extLst>
              </a:tr>
              <a:tr h="5006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 TOTAL chapitre : 521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5 opérations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2 987 920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3 162 920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2 571 641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18 120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2 589 761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81,88%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573 159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 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98549332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0175"/>
            <a:ext cx="12192000" cy="18192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87043" name="ZoneTexte 2"/>
          <p:cNvSpPr txBox="1">
            <a:spLocks noChangeArrowheads="1"/>
          </p:cNvSpPr>
          <p:nvPr/>
        </p:nvSpPr>
        <p:spPr bwMode="auto">
          <a:xfrm>
            <a:off x="2262188" y="182563"/>
            <a:ext cx="7667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/>
              <a:t>République Algérienne Démocratique et Populaire</a:t>
            </a:r>
          </a:p>
        </p:txBody>
      </p:sp>
      <p:sp>
        <p:nvSpPr>
          <p:cNvPr id="87044" name="ZoneTexte 3"/>
          <p:cNvSpPr txBox="1">
            <a:spLocks noChangeArrowheads="1"/>
          </p:cNvSpPr>
          <p:nvPr/>
        </p:nvSpPr>
        <p:spPr bwMode="auto">
          <a:xfrm>
            <a:off x="431800" y="749300"/>
            <a:ext cx="27590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/>
              <a:t>Wilaya de Bouira</a:t>
            </a:r>
          </a:p>
          <a:p>
            <a:pPr eaLnBrk="1" hangingPunct="1"/>
            <a:r>
              <a:rPr lang="fr-FR" sz="2400" b="1"/>
              <a:t>Daira de Haizer</a:t>
            </a:r>
          </a:p>
          <a:p>
            <a:pPr eaLnBrk="1" hangingPunct="1"/>
            <a:r>
              <a:rPr lang="fr-FR" sz="2400" b="1"/>
              <a:t>Commune de Haizer</a:t>
            </a:r>
          </a:p>
        </p:txBody>
      </p:sp>
      <p:sp>
        <p:nvSpPr>
          <p:cNvPr id="87045" name="Rectangle 1"/>
          <p:cNvSpPr>
            <a:spLocks noChangeArrowheads="1"/>
          </p:cNvSpPr>
          <p:nvPr/>
        </p:nvSpPr>
        <p:spPr bwMode="auto">
          <a:xfrm>
            <a:off x="2781300" y="311785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663575" y="2044700"/>
            <a:ext cx="10902950" cy="522288"/>
          </a:xfrm>
          <a:prstGeom prst="rect">
            <a:avLst/>
          </a:prstGeom>
          <a:solidFill>
            <a:srgbClr val="FFC00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solidFill>
                  <a:srgbClr val="0070C0"/>
                </a:solidFill>
                <a:latin typeface="+mn-lt"/>
              </a:rPr>
              <a:t>PSD 2016</a:t>
            </a:r>
            <a:endParaRPr lang="fr-FR" sz="2800" b="1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365125" y="2649538"/>
          <a:ext cx="11689080" cy="548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96197">
                  <a:extLst>
                    <a:ext uri="{9D8B030D-6E8A-4147-A177-3AD203B41FA5}">
                      <a16:colId xmlns:a16="http://schemas.microsoft.com/office/drawing/2014/main" xmlns="" val="1334947075"/>
                    </a:ext>
                  </a:extLst>
                </a:gridCol>
                <a:gridCol w="836613">
                  <a:extLst>
                    <a:ext uri="{9D8B030D-6E8A-4147-A177-3AD203B41FA5}">
                      <a16:colId xmlns:a16="http://schemas.microsoft.com/office/drawing/2014/main" xmlns="" val="979288359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589520379"/>
                    </a:ext>
                  </a:extLst>
                </a:gridCol>
                <a:gridCol w="936418">
                  <a:extLst>
                    <a:ext uri="{9D8B030D-6E8A-4147-A177-3AD203B41FA5}">
                      <a16:colId xmlns:a16="http://schemas.microsoft.com/office/drawing/2014/main" xmlns="" val="1619012691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81422072"/>
                    </a:ext>
                  </a:extLst>
                </a:gridCol>
                <a:gridCol w="728732">
                  <a:extLst>
                    <a:ext uri="{9D8B030D-6E8A-4147-A177-3AD203B41FA5}">
                      <a16:colId xmlns:a16="http://schemas.microsoft.com/office/drawing/2014/main" xmlns="" val="4090368228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272919122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409078208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203529261"/>
                    </a:ext>
                  </a:extLst>
                </a:gridCol>
                <a:gridCol w="728732">
                  <a:extLst>
                    <a:ext uri="{9D8B030D-6E8A-4147-A177-3AD203B41FA5}">
                      <a16:colId xmlns:a16="http://schemas.microsoft.com/office/drawing/2014/main" xmlns="" val="45031502"/>
                    </a:ext>
                  </a:extLst>
                </a:gridCol>
                <a:gridCol w="519580">
                  <a:extLst>
                    <a:ext uri="{9D8B030D-6E8A-4147-A177-3AD203B41FA5}">
                      <a16:colId xmlns:a16="http://schemas.microsoft.com/office/drawing/2014/main" xmlns="" val="1276522471"/>
                    </a:ext>
                  </a:extLst>
                </a:gridCol>
                <a:gridCol w="1202813">
                  <a:extLst>
                    <a:ext uri="{9D8B030D-6E8A-4147-A177-3AD203B41FA5}">
                      <a16:colId xmlns:a16="http://schemas.microsoft.com/office/drawing/2014/main" xmlns="" val="2910032045"/>
                    </a:ext>
                  </a:extLst>
                </a:gridCol>
              </a:tblGrid>
              <a:tr h="4330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Numéro et intitule de l’opération 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cap="all" dirty="0">
                          <a:effectLst/>
                        </a:rPr>
                        <a:t>Date </a:t>
                      </a:r>
                      <a:r>
                        <a:rPr lang="fr-FR" sz="1200" kern="1600" cap="all" dirty="0" err="1">
                          <a:effectLst/>
                        </a:rPr>
                        <a:t>inscr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AP INITIALE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AP ACTUELLE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ENGAG COMULES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CONS ANT 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AONS 2016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CONS 31/08/2016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TAUX CONS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PEC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TAUX PHY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OBSERVATIONS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832790333"/>
                  </a:ext>
                </a:extLst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365125" y="3233738"/>
          <a:ext cx="11689080" cy="34071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96197">
                  <a:extLst>
                    <a:ext uri="{9D8B030D-6E8A-4147-A177-3AD203B41FA5}">
                      <a16:colId xmlns:a16="http://schemas.microsoft.com/office/drawing/2014/main" xmlns="" val="897990459"/>
                    </a:ext>
                  </a:extLst>
                </a:gridCol>
                <a:gridCol w="836612">
                  <a:extLst>
                    <a:ext uri="{9D8B030D-6E8A-4147-A177-3AD203B41FA5}">
                      <a16:colId xmlns:a16="http://schemas.microsoft.com/office/drawing/2014/main" xmlns="" val="3181424171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3386607621"/>
                    </a:ext>
                  </a:extLst>
                </a:gridCol>
                <a:gridCol w="936417">
                  <a:extLst>
                    <a:ext uri="{9D8B030D-6E8A-4147-A177-3AD203B41FA5}">
                      <a16:colId xmlns:a16="http://schemas.microsoft.com/office/drawing/2014/main" xmlns="" val="1953682647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3741050808"/>
                    </a:ext>
                  </a:extLst>
                </a:gridCol>
                <a:gridCol w="728733">
                  <a:extLst>
                    <a:ext uri="{9D8B030D-6E8A-4147-A177-3AD203B41FA5}">
                      <a16:colId xmlns:a16="http://schemas.microsoft.com/office/drawing/2014/main" xmlns="" val="808942484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3589167528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626679891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2755176388"/>
                    </a:ext>
                  </a:extLst>
                </a:gridCol>
                <a:gridCol w="728733">
                  <a:extLst>
                    <a:ext uri="{9D8B030D-6E8A-4147-A177-3AD203B41FA5}">
                      <a16:colId xmlns:a16="http://schemas.microsoft.com/office/drawing/2014/main" xmlns="" val="3621338809"/>
                    </a:ext>
                  </a:extLst>
                </a:gridCol>
                <a:gridCol w="519580">
                  <a:extLst>
                    <a:ext uri="{9D8B030D-6E8A-4147-A177-3AD203B41FA5}">
                      <a16:colId xmlns:a16="http://schemas.microsoft.com/office/drawing/2014/main" xmlns="" val="700084077"/>
                    </a:ext>
                  </a:extLst>
                </a:gridCol>
                <a:gridCol w="1202813">
                  <a:extLst>
                    <a:ext uri="{9D8B030D-6E8A-4147-A177-3AD203B41FA5}">
                      <a16:colId xmlns:a16="http://schemas.microsoft.com/office/drawing/2014/main" xmlns="" val="1673229769"/>
                    </a:ext>
                  </a:extLst>
                </a:gridCol>
              </a:tblGrid>
              <a:tr h="6571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NK5.535.1.262110.12.20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Réparation des  dégâts causés par les intempéries 2011 sur les chemines communaux à travers la wilaya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01/08/2012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242 917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242 917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229 240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3 554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232 794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95,83%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10 123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60%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816377121"/>
                  </a:ext>
                </a:extLst>
              </a:tr>
              <a:tr h="2464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Réparation de la route relient RN33- Lemroudj 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801156724"/>
                  </a:ext>
                </a:extLst>
              </a:tr>
              <a:tr h="6571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NK5.535.1.262110.14.02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Entretien des chemins communaux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16/04/2014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500 000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500 000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390 682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46 483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437 165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87,43%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62 835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90%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 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710308169"/>
                  </a:ext>
                </a:extLst>
              </a:tr>
              <a:tr h="2464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Réhabilitation de la chaussés 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499529604"/>
                  </a:ext>
                </a:extLst>
              </a:tr>
              <a:tr h="6571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NK5.535.1.262110.12.20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Réparation des  dégâts causés par les intempéries 2011 sur les chemines communaux à travers la wilaya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01/08/2012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242 917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242 917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229 240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3 554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232 794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95,83%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10 123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60%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942940849"/>
                  </a:ext>
                </a:extLst>
              </a:tr>
              <a:tr h="2464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Traitement du glissements 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286192473"/>
                  </a:ext>
                </a:extLst>
              </a:tr>
              <a:tr h="5476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 TOTAL chapitre : 535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3 opérations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985 834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985 834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849 462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53 591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902 753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91,5%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83 081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 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21807396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0175"/>
            <a:ext cx="12192000" cy="18192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88067" name="ZoneTexte 2"/>
          <p:cNvSpPr txBox="1">
            <a:spLocks noChangeArrowheads="1"/>
          </p:cNvSpPr>
          <p:nvPr/>
        </p:nvSpPr>
        <p:spPr bwMode="auto">
          <a:xfrm>
            <a:off x="2262188" y="182563"/>
            <a:ext cx="7667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/>
              <a:t>République Algérienne Démocratique et Populaire</a:t>
            </a:r>
          </a:p>
        </p:txBody>
      </p:sp>
      <p:sp>
        <p:nvSpPr>
          <p:cNvPr id="88068" name="ZoneTexte 3"/>
          <p:cNvSpPr txBox="1">
            <a:spLocks noChangeArrowheads="1"/>
          </p:cNvSpPr>
          <p:nvPr/>
        </p:nvSpPr>
        <p:spPr bwMode="auto">
          <a:xfrm>
            <a:off x="431800" y="749300"/>
            <a:ext cx="27590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/>
              <a:t>Wilaya de Bouira</a:t>
            </a:r>
          </a:p>
          <a:p>
            <a:pPr eaLnBrk="1" hangingPunct="1"/>
            <a:r>
              <a:rPr lang="fr-FR" sz="2400" b="1"/>
              <a:t>Daira de Haizer</a:t>
            </a:r>
          </a:p>
          <a:p>
            <a:pPr eaLnBrk="1" hangingPunct="1"/>
            <a:r>
              <a:rPr lang="fr-FR" sz="2400" b="1"/>
              <a:t>Commune de Haizer</a:t>
            </a:r>
          </a:p>
        </p:txBody>
      </p:sp>
      <p:sp>
        <p:nvSpPr>
          <p:cNvPr id="88069" name="Rectangle 1"/>
          <p:cNvSpPr>
            <a:spLocks noChangeArrowheads="1"/>
          </p:cNvSpPr>
          <p:nvPr/>
        </p:nvSpPr>
        <p:spPr bwMode="auto">
          <a:xfrm>
            <a:off x="2781300" y="311785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663575" y="2044700"/>
            <a:ext cx="10902950" cy="522288"/>
          </a:xfrm>
          <a:prstGeom prst="rect">
            <a:avLst/>
          </a:prstGeom>
          <a:solidFill>
            <a:srgbClr val="FFC00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solidFill>
                  <a:srgbClr val="0070C0"/>
                </a:solidFill>
                <a:latin typeface="+mn-lt"/>
              </a:rPr>
              <a:t>PSD 2016</a:t>
            </a:r>
            <a:endParaRPr lang="fr-FR" sz="2800" b="1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365125" y="2649538"/>
          <a:ext cx="11689080" cy="548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96197">
                  <a:extLst>
                    <a:ext uri="{9D8B030D-6E8A-4147-A177-3AD203B41FA5}">
                      <a16:colId xmlns:a16="http://schemas.microsoft.com/office/drawing/2014/main" xmlns="" val="1334947075"/>
                    </a:ext>
                  </a:extLst>
                </a:gridCol>
                <a:gridCol w="836613">
                  <a:extLst>
                    <a:ext uri="{9D8B030D-6E8A-4147-A177-3AD203B41FA5}">
                      <a16:colId xmlns:a16="http://schemas.microsoft.com/office/drawing/2014/main" xmlns="" val="979288359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589520379"/>
                    </a:ext>
                  </a:extLst>
                </a:gridCol>
                <a:gridCol w="936418">
                  <a:extLst>
                    <a:ext uri="{9D8B030D-6E8A-4147-A177-3AD203B41FA5}">
                      <a16:colId xmlns:a16="http://schemas.microsoft.com/office/drawing/2014/main" xmlns="" val="1619012691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81422072"/>
                    </a:ext>
                  </a:extLst>
                </a:gridCol>
                <a:gridCol w="728732">
                  <a:extLst>
                    <a:ext uri="{9D8B030D-6E8A-4147-A177-3AD203B41FA5}">
                      <a16:colId xmlns:a16="http://schemas.microsoft.com/office/drawing/2014/main" xmlns="" val="4090368228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272919122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409078208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203529261"/>
                    </a:ext>
                  </a:extLst>
                </a:gridCol>
                <a:gridCol w="728732">
                  <a:extLst>
                    <a:ext uri="{9D8B030D-6E8A-4147-A177-3AD203B41FA5}">
                      <a16:colId xmlns:a16="http://schemas.microsoft.com/office/drawing/2014/main" xmlns="" val="45031502"/>
                    </a:ext>
                  </a:extLst>
                </a:gridCol>
                <a:gridCol w="519580">
                  <a:extLst>
                    <a:ext uri="{9D8B030D-6E8A-4147-A177-3AD203B41FA5}">
                      <a16:colId xmlns:a16="http://schemas.microsoft.com/office/drawing/2014/main" xmlns="" val="1276522471"/>
                    </a:ext>
                  </a:extLst>
                </a:gridCol>
                <a:gridCol w="1202813">
                  <a:extLst>
                    <a:ext uri="{9D8B030D-6E8A-4147-A177-3AD203B41FA5}">
                      <a16:colId xmlns:a16="http://schemas.microsoft.com/office/drawing/2014/main" xmlns="" val="2910032045"/>
                    </a:ext>
                  </a:extLst>
                </a:gridCol>
              </a:tblGrid>
              <a:tr h="4330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Numéro et intitule de l’opération 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cap="all" dirty="0">
                          <a:effectLst/>
                        </a:rPr>
                        <a:t>Date </a:t>
                      </a:r>
                      <a:r>
                        <a:rPr lang="fr-FR" sz="1200" kern="1600" cap="all" dirty="0" err="1">
                          <a:effectLst/>
                        </a:rPr>
                        <a:t>inscr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AP INITIALE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AP ACTUELLE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ENGAG COMULES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CONS ANT 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AONS 2016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CONS 31/08/2016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TAUX CONS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PEC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TAUX PHY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OBSERVATIONS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832790333"/>
                  </a:ext>
                </a:extLst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365125" y="3197225"/>
          <a:ext cx="11689081" cy="33618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96197">
                  <a:extLst>
                    <a:ext uri="{9D8B030D-6E8A-4147-A177-3AD203B41FA5}">
                      <a16:colId xmlns:a16="http://schemas.microsoft.com/office/drawing/2014/main" xmlns="" val="4288119018"/>
                    </a:ext>
                  </a:extLst>
                </a:gridCol>
                <a:gridCol w="836612">
                  <a:extLst>
                    <a:ext uri="{9D8B030D-6E8A-4147-A177-3AD203B41FA5}">
                      <a16:colId xmlns:a16="http://schemas.microsoft.com/office/drawing/2014/main" xmlns="" val="844228522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4223651597"/>
                    </a:ext>
                  </a:extLst>
                </a:gridCol>
                <a:gridCol w="936418">
                  <a:extLst>
                    <a:ext uri="{9D8B030D-6E8A-4147-A177-3AD203B41FA5}">
                      <a16:colId xmlns:a16="http://schemas.microsoft.com/office/drawing/2014/main" xmlns="" val="2268069060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3001296419"/>
                    </a:ext>
                  </a:extLst>
                </a:gridCol>
                <a:gridCol w="728733">
                  <a:extLst>
                    <a:ext uri="{9D8B030D-6E8A-4147-A177-3AD203B41FA5}">
                      <a16:colId xmlns:a16="http://schemas.microsoft.com/office/drawing/2014/main" xmlns="" val="2334057092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261005575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3560520177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898286107"/>
                    </a:ext>
                  </a:extLst>
                </a:gridCol>
                <a:gridCol w="728733">
                  <a:extLst>
                    <a:ext uri="{9D8B030D-6E8A-4147-A177-3AD203B41FA5}">
                      <a16:colId xmlns:a16="http://schemas.microsoft.com/office/drawing/2014/main" xmlns="" val="2818981627"/>
                    </a:ext>
                  </a:extLst>
                </a:gridCol>
                <a:gridCol w="519580">
                  <a:extLst>
                    <a:ext uri="{9D8B030D-6E8A-4147-A177-3AD203B41FA5}">
                      <a16:colId xmlns:a16="http://schemas.microsoft.com/office/drawing/2014/main" xmlns="" val="2540111363"/>
                    </a:ext>
                  </a:extLst>
                </a:gridCol>
                <a:gridCol w="1202813">
                  <a:extLst>
                    <a:ext uri="{9D8B030D-6E8A-4147-A177-3AD203B41FA5}">
                      <a16:colId xmlns:a16="http://schemas.microsoft.com/office/drawing/2014/main" xmlns="" val="1564900310"/>
                    </a:ext>
                  </a:extLst>
                </a:gridCol>
              </a:tblGrid>
              <a:tr h="10846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NK5.622.6.262110.13.01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Aménagement et réhabilitation des établissements scolaires cycle secondaire y compris chauffage et climatisation 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11/03/2013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50 000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50 000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32 325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32 325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64,65%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17 675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30%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245754290"/>
                  </a:ext>
                </a:extLst>
              </a:tr>
              <a:tr h="3050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Lycées </a:t>
                      </a:r>
                      <a:r>
                        <a:rPr lang="fr-FR" sz="1200" kern="1600" dirty="0" err="1">
                          <a:effectLst/>
                        </a:rPr>
                        <a:t>Amzil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318230162"/>
                  </a:ext>
                </a:extLst>
              </a:tr>
              <a:tr h="8134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NK5.622.6.262110.08.18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Aménagement et réhabilitation des établissements du secondaire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31/12/2008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30 000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30 000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28 524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28 524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95,08%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1 476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100%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176531991"/>
                  </a:ext>
                </a:extLst>
              </a:tr>
              <a:tr h="3050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Lycées Haizer 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703285292"/>
                  </a:ext>
                </a:extLst>
              </a:tr>
              <a:tr h="5423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NK5.622.6.262110.09.19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Réhabilitation des établissements du secondaires 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15/02/2009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80 000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102 000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95 392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95 392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93,52%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6 608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100%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840635764"/>
                  </a:ext>
                </a:extLst>
              </a:tr>
              <a:tr h="3050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Lycées Haizer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 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07714848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0175"/>
            <a:ext cx="12192000" cy="18192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89091" name="ZoneTexte 2"/>
          <p:cNvSpPr txBox="1">
            <a:spLocks noChangeArrowheads="1"/>
          </p:cNvSpPr>
          <p:nvPr/>
        </p:nvSpPr>
        <p:spPr bwMode="auto">
          <a:xfrm>
            <a:off x="2262188" y="182563"/>
            <a:ext cx="7667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/>
              <a:t>République Algérienne Démocratique et Populaire</a:t>
            </a:r>
          </a:p>
        </p:txBody>
      </p:sp>
      <p:sp>
        <p:nvSpPr>
          <p:cNvPr id="89092" name="ZoneTexte 3"/>
          <p:cNvSpPr txBox="1">
            <a:spLocks noChangeArrowheads="1"/>
          </p:cNvSpPr>
          <p:nvPr/>
        </p:nvSpPr>
        <p:spPr bwMode="auto">
          <a:xfrm>
            <a:off x="431800" y="749300"/>
            <a:ext cx="27590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/>
              <a:t>Wilaya de Bouira</a:t>
            </a:r>
          </a:p>
          <a:p>
            <a:pPr eaLnBrk="1" hangingPunct="1"/>
            <a:r>
              <a:rPr lang="fr-FR" sz="2400" b="1"/>
              <a:t>Daira de Haizer</a:t>
            </a:r>
          </a:p>
          <a:p>
            <a:pPr eaLnBrk="1" hangingPunct="1"/>
            <a:r>
              <a:rPr lang="fr-FR" sz="2400" b="1"/>
              <a:t>Commune de Haizer</a:t>
            </a:r>
          </a:p>
        </p:txBody>
      </p:sp>
      <p:sp>
        <p:nvSpPr>
          <p:cNvPr id="89093" name="Rectangle 1"/>
          <p:cNvSpPr>
            <a:spLocks noChangeArrowheads="1"/>
          </p:cNvSpPr>
          <p:nvPr/>
        </p:nvSpPr>
        <p:spPr bwMode="auto">
          <a:xfrm>
            <a:off x="2781300" y="311785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663575" y="2044700"/>
            <a:ext cx="10902950" cy="522288"/>
          </a:xfrm>
          <a:prstGeom prst="rect">
            <a:avLst/>
          </a:prstGeom>
          <a:solidFill>
            <a:srgbClr val="FFC00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solidFill>
                  <a:srgbClr val="0070C0"/>
                </a:solidFill>
                <a:latin typeface="+mn-lt"/>
              </a:rPr>
              <a:t>PSD 2016</a:t>
            </a:r>
            <a:endParaRPr lang="fr-FR" sz="2800" b="1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365125" y="2649538"/>
          <a:ext cx="11689080" cy="548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96197">
                  <a:extLst>
                    <a:ext uri="{9D8B030D-6E8A-4147-A177-3AD203B41FA5}">
                      <a16:colId xmlns:a16="http://schemas.microsoft.com/office/drawing/2014/main" xmlns="" val="1334947075"/>
                    </a:ext>
                  </a:extLst>
                </a:gridCol>
                <a:gridCol w="836613">
                  <a:extLst>
                    <a:ext uri="{9D8B030D-6E8A-4147-A177-3AD203B41FA5}">
                      <a16:colId xmlns:a16="http://schemas.microsoft.com/office/drawing/2014/main" xmlns="" val="979288359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589520379"/>
                    </a:ext>
                  </a:extLst>
                </a:gridCol>
                <a:gridCol w="936418">
                  <a:extLst>
                    <a:ext uri="{9D8B030D-6E8A-4147-A177-3AD203B41FA5}">
                      <a16:colId xmlns:a16="http://schemas.microsoft.com/office/drawing/2014/main" xmlns="" val="1619012691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81422072"/>
                    </a:ext>
                  </a:extLst>
                </a:gridCol>
                <a:gridCol w="728732">
                  <a:extLst>
                    <a:ext uri="{9D8B030D-6E8A-4147-A177-3AD203B41FA5}">
                      <a16:colId xmlns:a16="http://schemas.microsoft.com/office/drawing/2014/main" xmlns="" val="4090368228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272919122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409078208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203529261"/>
                    </a:ext>
                  </a:extLst>
                </a:gridCol>
                <a:gridCol w="728732">
                  <a:extLst>
                    <a:ext uri="{9D8B030D-6E8A-4147-A177-3AD203B41FA5}">
                      <a16:colId xmlns:a16="http://schemas.microsoft.com/office/drawing/2014/main" xmlns="" val="45031502"/>
                    </a:ext>
                  </a:extLst>
                </a:gridCol>
                <a:gridCol w="519580">
                  <a:extLst>
                    <a:ext uri="{9D8B030D-6E8A-4147-A177-3AD203B41FA5}">
                      <a16:colId xmlns:a16="http://schemas.microsoft.com/office/drawing/2014/main" xmlns="" val="1276522471"/>
                    </a:ext>
                  </a:extLst>
                </a:gridCol>
                <a:gridCol w="1202813">
                  <a:extLst>
                    <a:ext uri="{9D8B030D-6E8A-4147-A177-3AD203B41FA5}">
                      <a16:colId xmlns:a16="http://schemas.microsoft.com/office/drawing/2014/main" xmlns="" val="2910032045"/>
                    </a:ext>
                  </a:extLst>
                </a:gridCol>
              </a:tblGrid>
              <a:tr h="4330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Numéro et intitule de l’opération 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cap="all" dirty="0">
                          <a:effectLst/>
                        </a:rPr>
                        <a:t>Date </a:t>
                      </a:r>
                      <a:r>
                        <a:rPr lang="fr-FR" sz="1200" kern="1600" cap="all" dirty="0" err="1">
                          <a:effectLst/>
                        </a:rPr>
                        <a:t>inscr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AP INITIALE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AP ACTUELLE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ENGAG COMULES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CONS ANT 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AONS 2016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CONS 31/08/2016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TAUX CONS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PEC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TAUX PHY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OBSERVATIONS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832790333"/>
                  </a:ext>
                </a:extLst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365125" y="3300413"/>
          <a:ext cx="11689081" cy="31767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96197">
                  <a:extLst>
                    <a:ext uri="{9D8B030D-6E8A-4147-A177-3AD203B41FA5}">
                      <a16:colId xmlns:a16="http://schemas.microsoft.com/office/drawing/2014/main" xmlns="" val="2854946573"/>
                    </a:ext>
                  </a:extLst>
                </a:gridCol>
                <a:gridCol w="836612">
                  <a:extLst>
                    <a:ext uri="{9D8B030D-6E8A-4147-A177-3AD203B41FA5}">
                      <a16:colId xmlns:a16="http://schemas.microsoft.com/office/drawing/2014/main" xmlns="" val="956778795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3829962337"/>
                    </a:ext>
                  </a:extLst>
                </a:gridCol>
                <a:gridCol w="936418">
                  <a:extLst>
                    <a:ext uri="{9D8B030D-6E8A-4147-A177-3AD203B41FA5}">
                      <a16:colId xmlns:a16="http://schemas.microsoft.com/office/drawing/2014/main" xmlns="" val="643670404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394412365"/>
                    </a:ext>
                  </a:extLst>
                </a:gridCol>
                <a:gridCol w="728733">
                  <a:extLst>
                    <a:ext uri="{9D8B030D-6E8A-4147-A177-3AD203B41FA5}">
                      <a16:colId xmlns:a16="http://schemas.microsoft.com/office/drawing/2014/main" xmlns="" val="3674314541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3890091444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2726743820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3659970643"/>
                    </a:ext>
                  </a:extLst>
                </a:gridCol>
                <a:gridCol w="728733">
                  <a:extLst>
                    <a:ext uri="{9D8B030D-6E8A-4147-A177-3AD203B41FA5}">
                      <a16:colId xmlns:a16="http://schemas.microsoft.com/office/drawing/2014/main" xmlns="" val="1241254197"/>
                    </a:ext>
                  </a:extLst>
                </a:gridCol>
                <a:gridCol w="519580">
                  <a:extLst>
                    <a:ext uri="{9D8B030D-6E8A-4147-A177-3AD203B41FA5}">
                      <a16:colId xmlns:a16="http://schemas.microsoft.com/office/drawing/2014/main" xmlns="" val="214171404"/>
                    </a:ext>
                  </a:extLst>
                </a:gridCol>
                <a:gridCol w="1202813">
                  <a:extLst>
                    <a:ext uri="{9D8B030D-6E8A-4147-A177-3AD203B41FA5}">
                      <a16:colId xmlns:a16="http://schemas.microsoft.com/office/drawing/2014/main" xmlns="" val="3785371967"/>
                    </a:ext>
                  </a:extLst>
                </a:gridCol>
              </a:tblGrid>
              <a:tr h="6905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TOTAL chapitre : 622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3 opérations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160 000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182 000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156 241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156 241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85,85%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25 759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809972250"/>
                  </a:ext>
                </a:extLst>
              </a:tr>
              <a:tr h="8287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NK5.623.8.262110.12.87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Etude, réparation, acquisition et installation du chauffage au profit de 17 collèges à travers la wilaya 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31/12/2012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20 000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20 000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8 401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8 401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42,01%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11 599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100%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397023391"/>
                  </a:ext>
                </a:extLst>
              </a:tr>
              <a:tr h="2762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CEM Aigoune 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318854776"/>
                  </a:ext>
                </a:extLst>
              </a:tr>
              <a:tr h="5524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NK5.623.3.262110.09.29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Etude et réalisation de 42 cantines scolaires 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18/07/2009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418 000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225 000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207 292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207 292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92,13%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17 708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100%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527284027"/>
                  </a:ext>
                </a:extLst>
              </a:tr>
              <a:tr h="2762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Hadid Said (200 rations) 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12 250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7 500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552146068"/>
                  </a:ext>
                </a:extLst>
              </a:tr>
              <a:tr h="5524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NK5.623.8.262110.09.55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Réalisation de douze (12) terrains de sports    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13/04/2009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36 000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36 000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22 912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22 912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63,64%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13 088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100%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 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82338375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0175"/>
            <a:ext cx="12192000" cy="18192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90115" name="ZoneTexte 2"/>
          <p:cNvSpPr txBox="1">
            <a:spLocks noChangeArrowheads="1"/>
          </p:cNvSpPr>
          <p:nvPr/>
        </p:nvSpPr>
        <p:spPr bwMode="auto">
          <a:xfrm>
            <a:off x="2262188" y="182563"/>
            <a:ext cx="7667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/>
              <a:t>République Algérienne Démocratique et Populaire</a:t>
            </a:r>
          </a:p>
        </p:txBody>
      </p:sp>
      <p:sp>
        <p:nvSpPr>
          <p:cNvPr id="90116" name="ZoneTexte 3"/>
          <p:cNvSpPr txBox="1">
            <a:spLocks noChangeArrowheads="1"/>
          </p:cNvSpPr>
          <p:nvPr/>
        </p:nvSpPr>
        <p:spPr bwMode="auto">
          <a:xfrm>
            <a:off x="431800" y="749300"/>
            <a:ext cx="27590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/>
              <a:t>Wilaya de Bouira</a:t>
            </a:r>
          </a:p>
          <a:p>
            <a:pPr eaLnBrk="1" hangingPunct="1"/>
            <a:r>
              <a:rPr lang="fr-FR" sz="2400" b="1"/>
              <a:t>Daira de Haizer</a:t>
            </a:r>
          </a:p>
          <a:p>
            <a:pPr eaLnBrk="1" hangingPunct="1"/>
            <a:r>
              <a:rPr lang="fr-FR" sz="2400" b="1"/>
              <a:t>Commune de Haizer</a:t>
            </a:r>
          </a:p>
        </p:txBody>
      </p:sp>
      <p:sp>
        <p:nvSpPr>
          <p:cNvPr id="90117" name="Rectangle 1"/>
          <p:cNvSpPr>
            <a:spLocks noChangeArrowheads="1"/>
          </p:cNvSpPr>
          <p:nvPr/>
        </p:nvSpPr>
        <p:spPr bwMode="auto">
          <a:xfrm>
            <a:off x="2781300" y="311785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663575" y="2044700"/>
            <a:ext cx="10902950" cy="522288"/>
          </a:xfrm>
          <a:prstGeom prst="rect">
            <a:avLst/>
          </a:prstGeom>
          <a:solidFill>
            <a:srgbClr val="FFC00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solidFill>
                  <a:srgbClr val="0070C0"/>
                </a:solidFill>
                <a:latin typeface="+mn-lt"/>
              </a:rPr>
              <a:t>PSD 2016</a:t>
            </a:r>
            <a:endParaRPr lang="fr-FR" sz="2800" b="1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365125" y="2649538"/>
          <a:ext cx="11689080" cy="548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96197">
                  <a:extLst>
                    <a:ext uri="{9D8B030D-6E8A-4147-A177-3AD203B41FA5}">
                      <a16:colId xmlns:a16="http://schemas.microsoft.com/office/drawing/2014/main" xmlns="" val="1334947075"/>
                    </a:ext>
                  </a:extLst>
                </a:gridCol>
                <a:gridCol w="836613">
                  <a:extLst>
                    <a:ext uri="{9D8B030D-6E8A-4147-A177-3AD203B41FA5}">
                      <a16:colId xmlns:a16="http://schemas.microsoft.com/office/drawing/2014/main" xmlns="" val="979288359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589520379"/>
                    </a:ext>
                  </a:extLst>
                </a:gridCol>
                <a:gridCol w="936418">
                  <a:extLst>
                    <a:ext uri="{9D8B030D-6E8A-4147-A177-3AD203B41FA5}">
                      <a16:colId xmlns:a16="http://schemas.microsoft.com/office/drawing/2014/main" xmlns="" val="1619012691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81422072"/>
                    </a:ext>
                  </a:extLst>
                </a:gridCol>
                <a:gridCol w="728732">
                  <a:extLst>
                    <a:ext uri="{9D8B030D-6E8A-4147-A177-3AD203B41FA5}">
                      <a16:colId xmlns:a16="http://schemas.microsoft.com/office/drawing/2014/main" xmlns="" val="4090368228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272919122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409078208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203529261"/>
                    </a:ext>
                  </a:extLst>
                </a:gridCol>
                <a:gridCol w="728732">
                  <a:extLst>
                    <a:ext uri="{9D8B030D-6E8A-4147-A177-3AD203B41FA5}">
                      <a16:colId xmlns:a16="http://schemas.microsoft.com/office/drawing/2014/main" xmlns="" val="45031502"/>
                    </a:ext>
                  </a:extLst>
                </a:gridCol>
                <a:gridCol w="519580">
                  <a:extLst>
                    <a:ext uri="{9D8B030D-6E8A-4147-A177-3AD203B41FA5}">
                      <a16:colId xmlns:a16="http://schemas.microsoft.com/office/drawing/2014/main" xmlns="" val="1276522471"/>
                    </a:ext>
                  </a:extLst>
                </a:gridCol>
                <a:gridCol w="1202813">
                  <a:extLst>
                    <a:ext uri="{9D8B030D-6E8A-4147-A177-3AD203B41FA5}">
                      <a16:colId xmlns:a16="http://schemas.microsoft.com/office/drawing/2014/main" xmlns="" val="2910032045"/>
                    </a:ext>
                  </a:extLst>
                </a:gridCol>
              </a:tblGrid>
              <a:tr h="4330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Numéro et intitule de l’opération 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cap="all" dirty="0">
                          <a:effectLst/>
                        </a:rPr>
                        <a:t>Date </a:t>
                      </a:r>
                      <a:r>
                        <a:rPr lang="fr-FR" sz="1200" kern="1600" cap="all" dirty="0" err="1">
                          <a:effectLst/>
                        </a:rPr>
                        <a:t>inscr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AP INITIALE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AP ACTUELLE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ENGAG COMULES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CONS ANT 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AONS 2016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CONS 31/08/2016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TAUX CONS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PEC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TAUX PHY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OBSERVATIONS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832790333"/>
                  </a:ext>
                </a:extLst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365125" y="3392488"/>
          <a:ext cx="11689081" cy="30853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96197">
                  <a:extLst>
                    <a:ext uri="{9D8B030D-6E8A-4147-A177-3AD203B41FA5}">
                      <a16:colId xmlns:a16="http://schemas.microsoft.com/office/drawing/2014/main" xmlns="" val="3204196541"/>
                    </a:ext>
                  </a:extLst>
                </a:gridCol>
                <a:gridCol w="836612">
                  <a:extLst>
                    <a:ext uri="{9D8B030D-6E8A-4147-A177-3AD203B41FA5}">
                      <a16:colId xmlns:a16="http://schemas.microsoft.com/office/drawing/2014/main" xmlns="" val="113233404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840684923"/>
                    </a:ext>
                  </a:extLst>
                </a:gridCol>
                <a:gridCol w="936418">
                  <a:extLst>
                    <a:ext uri="{9D8B030D-6E8A-4147-A177-3AD203B41FA5}">
                      <a16:colId xmlns:a16="http://schemas.microsoft.com/office/drawing/2014/main" xmlns="" val="2991441979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898266993"/>
                    </a:ext>
                  </a:extLst>
                </a:gridCol>
                <a:gridCol w="728733">
                  <a:extLst>
                    <a:ext uri="{9D8B030D-6E8A-4147-A177-3AD203B41FA5}">
                      <a16:colId xmlns:a16="http://schemas.microsoft.com/office/drawing/2014/main" xmlns="" val="3469637645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3164716243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3230590079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4023216297"/>
                    </a:ext>
                  </a:extLst>
                </a:gridCol>
                <a:gridCol w="728733">
                  <a:extLst>
                    <a:ext uri="{9D8B030D-6E8A-4147-A177-3AD203B41FA5}">
                      <a16:colId xmlns:a16="http://schemas.microsoft.com/office/drawing/2014/main" xmlns="" val="4170580646"/>
                    </a:ext>
                  </a:extLst>
                </a:gridCol>
                <a:gridCol w="519580">
                  <a:extLst>
                    <a:ext uri="{9D8B030D-6E8A-4147-A177-3AD203B41FA5}">
                      <a16:colId xmlns:a16="http://schemas.microsoft.com/office/drawing/2014/main" xmlns="" val="4093298399"/>
                    </a:ext>
                  </a:extLst>
                </a:gridCol>
                <a:gridCol w="1202813">
                  <a:extLst>
                    <a:ext uri="{9D8B030D-6E8A-4147-A177-3AD203B41FA5}">
                      <a16:colId xmlns:a16="http://schemas.microsoft.com/office/drawing/2014/main" xmlns="" val="270204155"/>
                    </a:ext>
                  </a:extLst>
                </a:gridCol>
              </a:tblGrid>
              <a:tr h="3428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EF Aigoune Ali 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475629525"/>
                  </a:ext>
                </a:extLst>
              </a:tr>
              <a:tr h="10284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NK5.623.6.262110.14.02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Etude, suivi, aménagement et réhabilitation du CEM Aigoune Ali à Haizer y compris chauffage et climatisation   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30/03/2014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30 000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30 000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18 587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162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18 749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62,50%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11 251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85%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596904290"/>
                  </a:ext>
                </a:extLst>
              </a:tr>
              <a:tr h="6856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NK5.623.2.262110.06.61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Etude, construction et équipement d’une EF 600 B5 à Haizer    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15/02/2006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68 000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132 211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122 798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122 798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92,88%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9 413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100%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88873883"/>
                  </a:ext>
                </a:extLst>
              </a:tr>
              <a:tr h="10284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NK5.623.6.262110.14.07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Réhabilitation et mise à niveau des établissements d’enseignement primaire   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23/06/2014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300 000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300 000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206 587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12 640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219 227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73,08%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80 773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61%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 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98026535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0175"/>
            <a:ext cx="12192000" cy="18192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91139" name="ZoneTexte 2"/>
          <p:cNvSpPr txBox="1">
            <a:spLocks noChangeArrowheads="1"/>
          </p:cNvSpPr>
          <p:nvPr/>
        </p:nvSpPr>
        <p:spPr bwMode="auto">
          <a:xfrm>
            <a:off x="2262188" y="182563"/>
            <a:ext cx="7667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/>
              <a:t>République Algérienne Démocratique et Populaire</a:t>
            </a:r>
          </a:p>
        </p:txBody>
      </p:sp>
      <p:sp>
        <p:nvSpPr>
          <p:cNvPr id="91140" name="ZoneTexte 3"/>
          <p:cNvSpPr txBox="1">
            <a:spLocks noChangeArrowheads="1"/>
          </p:cNvSpPr>
          <p:nvPr/>
        </p:nvSpPr>
        <p:spPr bwMode="auto">
          <a:xfrm>
            <a:off x="431800" y="749300"/>
            <a:ext cx="27590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/>
              <a:t>Wilaya de Bouira</a:t>
            </a:r>
          </a:p>
          <a:p>
            <a:pPr eaLnBrk="1" hangingPunct="1"/>
            <a:r>
              <a:rPr lang="fr-FR" sz="2400" b="1"/>
              <a:t>Daira de Haizer</a:t>
            </a:r>
          </a:p>
          <a:p>
            <a:pPr eaLnBrk="1" hangingPunct="1"/>
            <a:r>
              <a:rPr lang="fr-FR" sz="2400" b="1"/>
              <a:t>Commune de Haizer</a:t>
            </a:r>
          </a:p>
        </p:txBody>
      </p:sp>
      <p:sp>
        <p:nvSpPr>
          <p:cNvPr id="91141" name="Rectangle 1"/>
          <p:cNvSpPr>
            <a:spLocks noChangeArrowheads="1"/>
          </p:cNvSpPr>
          <p:nvPr/>
        </p:nvSpPr>
        <p:spPr bwMode="auto">
          <a:xfrm>
            <a:off x="2781300" y="311785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663575" y="2044700"/>
            <a:ext cx="10902950" cy="522288"/>
          </a:xfrm>
          <a:prstGeom prst="rect">
            <a:avLst/>
          </a:prstGeom>
          <a:solidFill>
            <a:srgbClr val="FFC00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solidFill>
                  <a:srgbClr val="0070C0"/>
                </a:solidFill>
                <a:latin typeface="+mn-lt"/>
              </a:rPr>
              <a:t>PSD 2016</a:t>
            </a:r>
            <a:endParaRPr lang="fr-FR" sz="2800" b="1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365125" y="2649538"/>
          <a:ext cx="11689080" cy="548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96197">
                  <a:extLst>
                    <a:ext uri="{9D8B030D-6E8A-4147-A177-3AD203B41FA5}">
                      <a16:colId xmlns:a16="http://schemas.microsoft.com/office/drawing/2014/main" xmlns="" val="1334947075"/>
                    </a:ext>
                  </a:extLst>
                </a:gridCol>
                <a:gridCol w="836613">
                  <a:extLst>
                    <a:ext uri="{9D8B030D-6E8A-4147-A177-3AD203B41FA5}">
                      <a16:colId xmlns:a16="http://schemas.microsoft.com/office/drawing/2014/main" xmlns="" val="979288359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589520379"/>
                    </a:ext>
                  </a:extLst>
                </a:gridCol>
                <a:gridCol w="936418">
                  <a:extLst>
                    <a:ext uri="{9D8B030D-6E8A-4147-A177-3AD203B41FA5}">
                      <a16:colId xmlns:a16="http://schemas.microsoft.com/office/drawing/2014/main" xmlns="" val="1619012691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81422072"/>
                    </a:ext>
                  </a:extLst>
                </a:gridCol>
                <a:gridCol w="728732">
                  <a:extLst>
                    <a:ext uri="{9D8B030D-6E8A-4147-A177-3AD203B41FA5}">
                      <a16:colId xmlns:a16="http://schemas.microsoft.com/office/drawing/2014/main" xmlns="" val="4090368228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272919122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409078208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203529261"/>
                    </a:ext>
                  </a:extLst>
                </a:gridCol>
                <a:gridCol w="728732">
                  <a:extLst>
                    <a:ext uri="{9D8B030D-6E8A-4147-A177-3AD203B41FA5}">
                      <a16:colId xmlns:a16="http://schemas.microsoft.com/office/drawing/2014/main" xmlns="" val="45031502"/>
                    </a:ext>
                  </a:extLst>
                </a:gridCol>
                <a:gridCol w="519580">
                  <a:extLst>
                    <a:ext uri="{9D8B030D-6E8A-4147-A177-3AD203B41FA5}">
                      <a16:colId xmlns:a16="http://schemas.microsoft.com/office/drawing/2014/main" xmlns="" val="1276522471"/>
                    </a:ext>
                  </a:extLst>
                </a:gridCol>
                <a:gridCol w="1202813">
                  <a:extLst>
                    <a:ext uri="{9D8B030D-6E8A-4147-A177-3AD203B41FA5}">
                      <a16:colId xmlns:a16="http://schemas.microsoft.com/office/drawing/2014/main" xmlns="" val="2910032045"/>
                    </a:ext>
                  </a:extLst>
                </a:gridCol>
              </a:tblGrid>
              <a:tr h="4330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Numéro et intitule de l’opération 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cap="all" dirty="0">
                          <a:effectLst/>
                        </a:rPr>
                        <a:t>Date </a:t>
                      </a:r>
                      <a:r>
                        <a:rPr lang="fr-FR" sz="1200" kern="1600" cap="all" dirty="0" err="1">
                          <a:effectLst/>
                        </a:rPr>
                        <a:t>inscr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AP INITIALE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AP ACTUELLE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ENGAG COMULES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CONS ANT 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AONS 2016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CONS 31/08/2016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TAUX CONS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PEC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TAUX PHY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OBSERVATIONS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832790333"/>
                  </a:ext>
                </a:extLst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365125" y="3270250"/>
          <a:ext cx="11689081" cy="32224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96197">
                  <a:extLst>
                    <a:ext uri="{9D8B030D-6E8A-4147-A177-3AD203B41FA5}">
                      <a16:colId xmlns:a16="http://schemas.microsoft.com/office/drawing/2014/main" xmlns="" val="610034625"/>
                    </a:ext>
                  </a:extLst>
                </a:gridCol>
                <a:gridCol w="836612">
                  <a:extLst>
                    <a:ext uri="{9D8B030D-6E8A-4147-A177-3AD203B41FA5}">
                      <a16:colId xmlns:a16="http://schemas.microsoft.com/office/drawing/2014/main" xmlns="" val="1552637848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2070091325"/>
                    </a:ext>
                  </a:extLst>
                </a:gridCol>
                <a:gridCol w="936418">
                  <a:extLst>
                    <a:ext uri="{9D8B030D-6E8A-4147-A177-3AD203B41FA5}">
                      <a16:colId xmlns:a16="http://schemas.microsoft.com/office/drawing/2014/main" xmlns="" val="3050761376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4091460451"/>
                    </a:ext>
                  </a:extLst>
                </a:gridCol>
                <a:gridCol w="728733">
                  <a:extLst>
                    <a:ext uri="{9D8B030D-6E8A-4147-A177-3AD203B41FA5}">
                      <a16:colId xmlns:a16="http://schemas.microsoft.com/office/drawing/2014/main" xmlns="" val="1196736444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421830427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585383741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3211829016"/>
                    </a:ext>
                  </a:extLst>
                </a:gridCol>
                <a:gridCol w="728733">
                  <a:extLst>
                    <a:ext uri="{9D8B030D-6E8A-4147-A177-3AD203B41FA5}">
                      <a16:colId xmlns:a16="http://schemas.microsoft.com/office/drawing/2014/main" xmlns="" val="2464144180"/>
                    </a:ext>
                  </a:extLst>
                </a:gridCol>
                <a:gridCol w="519580">
                  <a:extLst>
                    <a:ext uri="{9D8B030D-6E8A-4147-A177-3AD203B41FA5}">
                      <a16:colId xmlns:a16="http://schemas.microsoft.com/office/drawing/2014/main" xmlns="" val="1620155289"/>
                    </a:ext>
                  </a:extLst>
                </a:gridCol>
                <a:gridCol w="1202813">
                  <a:extLst>
                    <a:ext uri="{9D8B030D-6E8A-4147-A177-3AD203B41FA5}">
                      <a16:colId xmlns:a16="http://schemas.microsoft.com/office/drawing/2014/main" xmlns="" val="2784458344"/>
                    </a:ext>
                  </a:extLst>
                </a:gridCol>
              </a:tblGrid>
              <a:tr h="10741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Sanitaire et revêtement cour pour les écoles : DRICI Yahia Tighilt Nseksou , DEMOUCHE Mohamed , TOUAT Hamouche, KERDJOUDJ Hamdache , SAHALI Cherif Haizer centre , TERDJMANE Lakhdar Amnakh 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443940392"/>
                  </a:ext>
                </a:extLst>
              </a:tr>
              <a:tr h="8056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NK5.622.6.262110.11.58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Suivi, construction et équipement de 192 salles de classe en extension pour le cycle primaire  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01/09/2011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518 400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518 400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227 012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19 368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246 380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47,53%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272 020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60%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151086513"/>
                  </a:ext>
                </a:extLst>
              </a:tr>
              <a:tr h="5370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 </a:t>
                      </a:r>
                      <a:r>
                        <a:rPr lang="en-US" sz="1200" kern="1600">
                          <a:effectLst/>
                        </a:rPr>
                        <a:t>KERDJOUDJ Hamdache( 01s/c) , TERDJMANE Lakhdar (Amnakh) (01s/c)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600">
                          <a:effectLst/>
                        </a:rPr>
                        <a:t>5 400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600">
                          <a:effectLst/>
                        </a:rPr>
                        <a:t>5 400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983443407"/>
                  </a:ext>
                </a:extLst>
              </a:tr>
              <a:tr h="8056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NK5.623.4.262110.11.57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Etude d’adaptation pour la constrction de 192 salles de classe en extension pour le cycle primaire  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01/09/2011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13 440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13 440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5 819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244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6 063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45,11%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7 377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60%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 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75512521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0175"/>
            <a:ext cx="12192000" cy="18192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92163" name="ZoneTexte 2"/>
          <p:cNvSpPr txBox="1">
            <a:spLocks noChangeArrowheads="1"/>
          </p:cNvSpPr>
          <p:nvPr/>
        </p:nvSpPr>
        <p:spPr bwMode="auto">
          <a:xfrm>
            <a:off x="2262188" y="182563"/>
            <a:ext cx="7667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/>
              <a:t>République Algérienne Démocratique et Populaire</a:t>
            </a:r>
          </a:p>
        </p:txBody>
      </p:sp>
      <p:sp>
        <p:nvSpPr>
          <p:cNvPr id="92164" name="ZoneTexte 3"/>
          <p:cNvSpPr txBox="1">
            <a:spLocks noChangeArrowheads="1"/>
          </p:cNvSpPr>
          <p:nvPr/>
        </p:nvSpPr>
        <p:spPr bwMode="auto">
          <a:xfrm>
            <a:off x="431800" y="749300"/>
            <a:ext cx="27590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/>
              <a:t>Wilaya de Bouira</a:t>
            </a:r>
          </a:p>
          <a:p>
            <a:pPr eaLnBrk="1" hangingPunct="1"/>
            <a:r>
              <a:rPr lang="fr-FR" sz="2400" b="1"/>
              <a:t>Daira de Haizer</a:t>
            </a:r>
          </a:p>
          <a:p>
            <a:pPr eaLnBrk="1" hangingPunct="1"/>
            <a:r>
              <a:rPr lang="fr-FR" sz="2400" b="1"/>
              <a:t>Commune de Haizer</a:t>
            </a:r>
          </a:p>
        </p:txBody>
      </p:sp>
      <p:sp>
        <p:nvSpPr>
          <p:cNvPr id="92165" name="Rectangle 1"/>
          <p:cNvSpPr>
            <a:spLocks noChangeArrowheads="1"/>
          </p:cNvSpPr>
          <p:nvPr/>
        </p:nvSpPr>
        <p:spPr bwMode="auto">
          <a:xfrm>
            <a:off x="2781300" y="311785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663575" y="2044700"/>
            <a:ext cx="10902950" cy="522288"/>
          </a:xfrm>
          <a:prstGeom prst="rect">
            <a:avLst/>
          </a:prstGeom>
          <a:solidFill>
            <a:srgbClr val="FFC00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solidFill>
                  <a:srgbClr val="0070C0"/>
                </a:solidFill>
                <a:latin typeface="+mn-lt"/>
              </a:rPr>
              <a:t>PSD 2016</a:t>
            </a:r>
            <a:endParaRPr lang="fr-FR" sz="2800" b="1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365125" y="2649538"/>
          <a:ext cx="11689080" cy="548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96197">
                  <a:extLst>
                    <a:ext uri="{9D8B030D-6E8A-4147-A177-3AD203B41FA5}">
                      <a16:colId xmlns:a16="http://schemas.microsoft.com/office/drawing/2014/main" xmlns="" val="1334947075"/>
                    </a:ext>
                  </a:extLst>
                </a:gridCol>
                <a:gridCol w="836613">
                  <a:extLst>
                    <a:ext uri="{9D8B030D-6E8A-4147-A177-3AD203B41FA5}">
                      <a16:colId xmlns:a16="http://schemas.microsoft.com/office/drawing/2014/main" xmlns="" val="979288359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589520379"/>
                    </a:ext>
                  </a:extLst>
                </a:gridCol>
                <a:gridCol w="936418">
                  <a:extLst>
                    <a:ext uri="{9D8B030D-6E8A-4147-A177-3AD203B41FA5}">
                      <a16:colId xmlns:a16="http://schemas.microsoft.com/office/drawing/2014/main" xmlns="" val="1619012691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81422072"/>
                    </a:ext>
                  </a:extLst>
                </a:gridCol>
                <a:gridCol w="728732">
                  <a:extLst>
                    <a:ext uri="{9D8B030D-6E8A-4147-A177-3AD203B41FA5}">
                      <a16:colId xmlns:a16="http://schemas.microsoft.com/office/drawing/2014/main" xmlns="" val="4090368228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272919122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409078208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203529261"/>
                    </a:ext>
                  </a:extLst>
                </a:gridCol>
                <a:gridCol w="728732">
                  <a:extLst>
                    <a:ext uri="{9D8B030D-6E8A-4147-A177-3AD203B41FA5}">
                      <a16:colId xmlns:a16="http://schemas.microsoft.com/office/drawing/2014/main" xmlns="" val="45031502"/>
                    </a:ext>
                  </a:extLst>
                </a:gridCol>
                <a:gridCol w="519580">
                  <a:extLst>
                    <a:ext uri="{9D8B030D-6E8A-4147-A177-3AD203B41FA5}">
                      <a16:colId xmlns:a16="http://schemas.microsoft.com/office/drawing/2014/main" xmlns="" val="1276522471"/>
                    </a:ext>
                  </a:extLst>
                </a:gridCol>
                <a:gridCol w="1202813">
                  <a:extLst>
                    <a:ext uri="{9D8B030D-6E8A-4147-A177-3AD203B41FA5}">
                      <a16:colId xmlns:a16="http://schemas.microsoft.com/office/drawing/2014/main" xmlns="" val="2910032045"/>
                    </a:ext>
                  </a:extLst>
                </a:gridCol>
              </a:tblGrid>
              <a:tr h="4330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Numéro et intitule de l’opération 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cap="all" dirty="0">
                          <a:effectLst/>
                        </a:rPr>
                        <a:t>Date </a:t>
                      </a:r>
                      <a:r>
                        <a:rPr lang="fr-FR" sz="1200" kern="1600" cap="all" dirty="0" err="1">
                          <a:effectLst/>
                        </a:rPr>
                        <a:t>inscr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AP INITIALE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AP ACTUELLE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ENGAG COMULES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CONS ANT 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AONS 2016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CONS 31/08/2016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TAUX CONS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PEC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TAUX PHY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OBSERVATIONS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832790333"/>
                  </a:ext>
                </a:extLst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365125" y="3197225"/>
          <a:ext cx="11689083" cy="33250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96197">
                  <a:extLst>
                    <a:ext uri="{9D8B030D-6E8A-4147-A177-3AD203B41FA5}">
                      <a16:colId xmlns:a16="http://schemas.microsoft.com/office/drawing/2014/main" xmlns="" val="2085092624"/>
                    </a:ext>
                  </a:extLst>
                </a:gridCol>
                <a:gridCol w="836613">
                  <a:extLst>
                    <a:ext uri="{9D8B030D-6E8A-4147-A177-3AD203B41FA5}">
                      <a16:colId xmlns:a16="http://schemas.microsoft.com/office/drawing/2014/main" xmlns="" val="1586882249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496912112"/>
                    </a:ext>
                  </a:extLst>
                </a:gridCol>
                <a:gridCol w="936418">
                  <a:extLst>
                    <a:ext uri="{9D8B030D-6E8A-4147-A177-3AD203B41FA5}">
                      <a16:colId xmlns:a16="http://schemas.microsoft.com/office/drawing/2014/main" xmlns="" val="2313782237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33321173"/>
                    </a:ext>
                  </a:extLst>
                </a:gridCol>
                <a:gridCol w="728733">
                  <a:extLst>
                    <a:ext uri="{9D8B030D-6E8A-4147-A177-3AD203B41FA5}">
                      <a16:colId xmlns:a16="http://schemas.microsoft.com/office/drawing/2014/main" xmlns="" val="2663699384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059924169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2511938547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3844549944"/>
                    </a:ext>
                  </a:extLst>
                </a:gridCol>
                <a:gridCol w="728733">
                  <a:extLst>
                    <a:ext uri="{9D8B030D-6E8A-4147-A177-3AD203B41FA5}">
                      <a16:colId xmlns:a16="http://schemas.microsoft.com/office/drawing/2014/main" xmlns="" val="2027573927"/>
                    </a:ext>
                  </a:extLst>
                </a:gridCol>
                <a:gridCol w="519580">
                  <a:extLst>
                    <a:ext uri="{9D8B030D-6E8A-4147-A177-3AD203B41FA5}">
                      <a16:colId xmlns:a16="http://schemas.microsoft.com/office/drawing/2014/main" xmlns="" val="738352689"/>
                    </a:ext>
                  </a:extLst>
                </a:gridCol>
                <a:gridCol w="1202814">
                  <a:extLst>
                    <a:ext uri="{9D8B030D-6E8A-4147-A177-3AD203B41FA5}">
                      <a16:colId xmlns:a16="http://schemas.microsoft.com/office/drawing/2014/main" xmlns="" val="3834313039"/>
                    </a:ext>
                  </a:extLst>
                </a:gridCol>
              </a:tblGrid>
              <a:tr h="9500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600">
                          <a:effectLst/>
                        </a:rPr>
                        <a:t>KERDJOUDJ Hamdache( 01s/c) , TERDJMANE Lakhdar (Amnakh) (01s/c)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600">
                          <a:effectLst/>
                        </a:rPr>
                        <a:t>140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600">
                          <a:effectLst/>
                        </a:rPr>
                        <a:t>140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2853197"/>
                  </a:ext>
                </a:extLst>
              </a:tr>
              <a:tr h="9500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NF5.623.8.262110.09.58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Equipment de 42 cantines scolaires   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18/07/2009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102 000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75 000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73 788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73 788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98,38%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1 212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40%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920263918"/>
                  </a:ext>
                </a:extLst>
              </a:tr>
              <a:tr h="4750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HADID Said (200 rations )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533411741"/>
                  </a:ext>
                </a:extLst>
              </a:tr>
              <a:tr h="9500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NF5.623.6.262110.14.06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Réhabilitation des établissements du moyen   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12/06/2014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200 000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200 000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98 567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1 033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99 600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49,80%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100 400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50%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 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29366303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0175"/>
            <a:ext cx="12192000" cy="1998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9219" name="ZoneTexte 2"/>
          <p:cNvSpPr txBox="1">
            <a:spLocks noChangeArrowheads="1"/>
          </p:cNvSpPr>
          <p:nvPr/>
        </p:nvSpPr>
        <p:spPr bwMode="auto">
          <a:xfrm>
            <a:off x="2262188" y="182563"/>
            <a:ext cx="7667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/>
              <a:t>République Algérienne Démocratique et Populaire</a:t>
            </a:r>
          </a:p>
        </p:txBody>
      </p:sp>
      <p:sp>
        <p:nvSpPr>
          <p:cNvPr id="9220" name="ZoneTexte 3"/>
          <p:cNvSpPr txBox="1">
            <a:spLocks noChangeArrowheads="1"/>
          </p:cNvSpPr>
          <p:nvPr/>
        </p:nvSpPr>
        <p:spPr bwMode="auto">
          <a:xfrm>
            <a:off x="431800" y="749300"/>
            <a:ext cx="27590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/>
              <a:t>Wilaya de Bouira</a:t>
            </a:r>
          </a:p>
          <a:p>
            <a:pPr eaLnBrk="1" hangingPunct="1"/>
            <a:r>
              <a:rPr lang="fr-FR" sz="2400" b="1"/>
              <a:t>Daira de Haizer</a:t>
            </a:r>
          </a:p>
          <a:p>
            <a:pPr eaLnBrk="1" hangingPunct="1"/>
            <a:r>
              <a:rPr lang="fr-FR" sz="2400" b="1"/>
              <a:t>Commune de Haizer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2862263" y="2286000"/>
            <a:ext cx="73437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>
                <a:solidFill>
                  <a:srgbClr val="C00000"/>
                </a:solidFill>
              </a:rPr>
              <a:t>ETAT DES PROJETS  BUDGET COMMUNAL  - ANNEE  2016</a:t>
            </a:r>
          </a:p>
        </p:txBody>
      </p:sp>
      <p:graphicFrame>
        <p:nvGraphicFramePr>
          <p:cNvPr id="9" name="Tableau 8"/>
          <p:cNvGraphicFramePr>
            <a:graphicFrameLocks noGrp="1"/>
          </p:cNvGraphicFramePr>
          <p:nvPr/>
        </p:nvGraphicFramePr>
        <p:xfrm>
          <a:off x="247650" y="2890838"/>
          <a:ext cx="1170432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509">
                  <a:extLst>
                    <a:ext uri="{9D8B030D-6E8A-4147-A177-3AD203B41FA5}">
                      <a16:colId xmlns:a16="http://schemas.microsoft.com/office/drawing/2014/main" xmlns="" val="1993623990"/>
                    </a:ext>
                  </a:extLst>
                </a:gridCol>
                <a:gridCol w="653143">
                  <a:extLst>
                    <a:ext uri="{9D8B030D-6E8A-4147-A177-3AD203B41FA5}">
                      <a16:colId xmlns:a16="http://schemas.microsoft.com/office/drawing/2014/main" xmlns="" val="2550682662"/>
                    </a:ext>
                  </a:extLst>
                </a:gridCol>
                <a:gridCol w="627017">
                  <a:extLst>
                    <a:ext uri="{9D8B030D-6E8A-4147-A177-3AD203B41FA5}">
                      <a16:colId xmlns:a16="http://schemas.microsoft.com/office/drawing/2014/main" xmlns="" val="4276229444"/>
                    </a:ext>
                  </a:extLst>
                </a:gridCol>
                <a:gridCol w="2756263">
                  <a:extLst>
                    <a:ext uri="{9D8B030D-6E8A-4147-A177-3AD203B41FA5}">
                      <a16:colId xmlns:a16="http://schemas.microsoft.com/office/drawing/2014/main" xmlns="" val="1991737518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xmlns="" val="573162510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xmlns="" val="3364359650"/>
                    </a:ext>
                  </a:extLst>
                </a:gridCol>
                <a:gridCol w="1018903">
                  <a:extLst>
                    <a:ext uri="{9D8B030D-6E8A-4147-A177-3AD203B41FA5}">
                      <a16:colId xmlns:a16="http://schemas.microsoft.com/office/drawing/2014/main" xmlns="" val="964012990"/>
                    </a:ext>
                  </a:extLst>
                </a:gridCol>
                <a:gridCol w="1031965">
                  <a:extLst>
                    <a:ext uri="{9D8B030D-6E8A-4147-A177-3AD203B41FA5}">
                      <a16:colId xmlns:a16="http://schemas.microsoft.com/office/drawing/2014/main" xmlns="" val="3606447062"/>
                    </a:ext>
                  </a:extLst>
                </a:gridCol>
                <a:gridCol w="1045029">
                  <a:extLst>
                    <a:ext uri="{9D8B030D-6E8A-4147-A177-3AD203B41FA5}">
                      <a16:colId xmlns:a16="http://schemas.microsoft.com/office/drawing/2014/main" xmlns="" val="3512123605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xmlns="" val="2668877139"/>
                    </a:ext>
                  </a:extLst>
                </a:gridCol>
                <a:gridCol w="627017">
                  <a:extLst>
                    <a:ext uri="{9D8B030D-6E8A-4147-A177-3AD203B41FA5}">
                      <a16:colId xmlns:a16="http://schemas.microsoft.com/office/drawing/2014/main" xmlns="" val="1000414231"/>
                    </a:ext>
                  </a:extLst>
                </a:gridCol>
                <a:gridCol w="888274">
                  <a:extLst>
                    <a:ext uri="{9D8B030D-6E8A-4147-A177-3AD203B41FA5}">
                      <a16:colId xmlns:a16="http://schemas.microsoft.com/office/drawing/2014/main" xmlns="" val="34442688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Article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N°</a:t>
                      </a:r>
                      <a:r>
                        <a:rPr lang="fr-FR" sz="1200" baseline="0" dirty="0" smtClean="0"/>
                        <a:t> de projet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INTITULE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MONTANT</a:t>
                      </a:r>
                    </a:p>
                    <a:p>
                      <a:pPr algn="ctr"/>
                      <a:r>
                        <a:rPr lang="fr-FR" sz="1200" dirty="0" smtClean="0"/>
                        <a:t>AP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Montant consommé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Dépense </a:t>
                      </a:r>
                    </a:p>
                    <a:p>
                      <a:pPr algn="ctr"/>
                      <a:r>
                        <a:rPr lang="fr-FR" sz="1200" dirty="0" smtClean="0"/>
                        <a:t>Décembre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Année 2016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Reliquat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Taux</a:t>
                      </a:r>
                    </a:p>
                    <a:p>
                      <a:r>
                        <a:rPr lang="fr-FR" sz="1200" dirty="0" err="1" smtClean="0"/>
                        <a:t>phys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Taux</a:t>
                      </a:r>
                    </a:p>
                    <a:p>
                      <a:r>
                        <a:rPr lang="fr-FR" sz="1200" dirty="0" err="1" smtClean="0"/>
                        <a:t>Financ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err="1" smtClean="0"/>
                        <a:t>Obs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37982242"/>
                  </a:ext>
                </a:extLst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247650" y="3660775"/>
          <a:ext cx="11704321" cy="29121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5297">
                  <a:extLst>
                    <a:ext uri="{9D8B030D-6E8A-4147-A177-3AD203B41FA5}">
                      <a16:colId xmlns:a16="http://schemas.microsoft.com/office/drawing/2014/main" xmlns="" val="1525702135"/>
                    </a:ext>
                  </a:extLst>
                </a:gridCol>
                <a:gridCol w="400702">
                  <a:extLst>
                    <a:ext uri="{9D8B030D-6E8A-4147-A177-3AD203B41FA5}">
                      <a16:colId xmlns:a16="http://schemas.microsoft.com/office/drawing/2014/main" xmlns="" val="3021740402"/>
                    </a:ext>
                  </a:extLst>
                </a:gridCol>
                <a:gridCol w="290032">
                  <a:extLst>
                    <a:ext uri="{9D8B030D-6E8A-4147-A177-3AD203B41FA5}">
                      <a16:colId xmlns:a16="http://schemas.microsoft.com/office/drawing/2014/main" xmlns="" val="2914550058"/>
                    </a:ext>
                  </a:extLst>
                </a:gridCol>
                <a:gridCol w="534269">
                  <a:extLst>
                    <a:ext uri="{9D8B030D-6E8A-4147-A177-3AD203B41FA5}">
                      <a16:colId xmlns:a16="http://schemas.microsoft.com/office/drawing/2014/main" xmlns="" val="3631432618"/>
                    </a:ext>
                  </a:extLst>
                </a:gridCol>
                <a:gridCol w="2839261">
                  <a:extLst>
                    <a:ext uri="{9D8B030D-6E8A-4147-A177-3AD203B41FA5}">
                      <a16:colId xmlns:a16="http://schemas.microsoft.com/office/drawing/2014/main" xmlns="" val="409649348"/>
                    </a:ext>
                  </a:extLst>
                </a:gridCol>
                <a:gridCol w="1087620">
                  <a:extLst>
                    <a:ext uri="{9D8B030D-6E8A-4147-A177-3AD203B41FA5}">
                      <a16:colId xmlns:a16="http://schemas.microsoft.com/office/drawing/2014/main" xmlns="" val="51771016"/>
                    </a:ext>
                  </a:extLst>
                </a:gridCol>
                <a:gridCol w="1068539">
                  <a:extLst>
                    <a:ext uri="{9D8B030D-6E8A-4147-A177-3AD203B41FA5}">
                      <a16:colId xmlns:a16="http://schemas.microsoft.com/office/drawing/2014/main" xmlns="" val="1407784293"/>
                    </a:ext>
                  </a:extLst>
                </a:gridCol>
                <a:gridCol w="1053275">
                  <a:extLst>
                    <a:ext uri="{9D8B030D-6E8A-4147-A177-3AD203B41FA5}">
                      <a16:colId xmlns:a16="http://schemas.microsoft.com/office/drawing/2014/main" xmlns="" val="2276789487"/>
                    </a:ext>
                  </a:extLst>
                </a:gridCol>
                <a:gridCol w="1053275">
                  <a:extLst>
                    <a:ext uri="{9D8B030D-6E8A-4147-A177-3AD203B41FA5}">
                      <a16:colId xmlns:a16="http://schemas.microsoft.com/office/drawing/2014/main" xmlns="" val="1978895790"/>
                    </a:ext>
                  </a:extLst>
                </a:gridCol>
                <a:gridCol w="1053275">
                  <a:extLst>
                    <a:ext uri="{9D8B030D-6E8A-4147-A177-3AD203B41FA5}">
                      <a16:colId xmlns:a16="http://schemas.microsoft.com/office/drawing/2014/main" xmlns="" val="2426216771"/>
                    </a:ext>
                  </a:extLst>
                </a:gridCol>
                <a:gridCol w="492291">
                  <a:extLst>
                    <a:ext uri="{9D8B030D-6E8A-4147-A177-3AD203B41FA5}">
                      <a16:colId xmlns:a16="http://schemas.microsoft.com/office/drawing/2014/main" xmlns="" val="315370381"/>
                    </a:ext>
                  </a:extLst>
                </a:gridCol>
                <a:gridCol w="610594">
                  <a:extLst>
                    <a:ext uri="{9D8B030D-6E8A-4147-A177-3AD203B41FA5}">
                      <a16:colId xmlns:a16="http://schemas.microsoft.com/office/drawing/2014/main" xmlns="" val="1469733837"/>
                    </a:ext>
                  </a:extLst>
                </a:gridCol>
                <a:gridCol w="915891">
                  <a:extLst>
                    <a:ext uri="{9D8B030D-6E8A-4147-A177-3AD203B41FA5}">
                      <a16:colId xmlns:a16="http://schemas.microsoft.com/office/drawing/2014/main" xmlns="" val="2645123247"/>
                    </a:ext>
                  </a:extLst>
                </a:gridCol>
              </a:tblGrid>
              <a:tr h="48758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26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9522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280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10.2015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Réalisation éclairage public è travers la Commune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800 000,00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             -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794 664,00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5 336,00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99,33      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 Clôturé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718947786"/>
                  </a:ext>
                </a:extLst>
              </a:tr>
              <a:tr h="96910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27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9511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280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11.2015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Réparation des nids de poule en zône urbaine et traversées de route à travers les routes de la Commune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590 591,66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             -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589 680,00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      911,66  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99,85      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 Clôturé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35965758"/>
                  </a:ext>
                </a:extLst>
              </a:tr>
              <a:tr h="72773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9520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281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12.2015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Réparation Réseau d'Assainissement  à travers la Commune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210 000,00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             -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210 000,00  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0,00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 Clôturé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427488022"/>
                  </a:ext>
                </a:extLst>
              </a:tr>
              <a:tr h="72773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29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9530</a:t>
                      </a:r>
                      <a:endParaRPr lang="fr-FR" sz="1200" b="1" i="0" u="none" strike="noStrike">
                        <a:solidFill>
                          <a:srgbClr val="99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241</a:t>
                      </a:r>
                      <a:endParaRPr lang="fr-FR" sz="1200" b="1" i="0" u="none" strike="noStrike">
                        <a:solidFill>
                          <a:srgbClr val="00808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13.2015</a:t>
                      </a:r>
                      <a:endParaRPr lang="fr-FR" sz="1200" b="1" i="0" u="none" strike="noStrike">
                        <a:solidFill>
                          <a:srgbClr val="008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Acquisition Equipement Informatique pour les Ecoles Primaires</a:t>
                      </a:r>
                      <a:endParaRPr lang="fr-FR" sz="12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300 000,00  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             -    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</a:rPr>
                        <a:t>          300 000,00   </a:t>
                      </a:r>
                      <a:endParaRPr lang="fr-FR" sz="1200" b="1" i="0" u="none" strike="noStrike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 100℅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0,00 </a:t>
                      </a:r>
                      <a:endParaRPr lang="fr-FR" sz="1200" b="1" i="0" u="none" strike="noStrike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</a:rPr>
                        <a:t> Clôturé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7042506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0175"/>
            <a:ext cx="12192000" cy="18192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93187" name="ZoneTexte 2"/>
          <p:cNvSpPr txBox="1">
            <a:spLocks noChangeArrowheads="1"/>
          </p:cNvSpPr>
          <p:nvPr/>
        </p:nvSpPr>
        <p:spPr bwMode="auto">
          <a:xfrm>
            <a:off x="2262188" y="182563"/>
            <a:ext cx="7667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/>
              <a:t>République Algérienne Démocratique et Populaire</a:t>
            </a:r>
          </a:p>
        </p:txBody>
      </p:sp>
      <p:sp>
        <p:nvSpPr>
          <p:cNvPr id="93188" name="ZoneTexte 3"/>
          <p:cNvSpPr txBox="1">
            <a:spLocks noChangeArrowheads="1"/>
          </p:cNvSpPr>
          <p:nvPr/>
        </p:nvSpPr>
        <p:spPr bwMode="auto">
          <a:xfrm>
            <a:off x="431800" y="749300"/>
            <a:ext cx="27590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/>
              <a:t>Wilaya de Bouira</a:t>
            </a:r>
          </a:p>
          <a:p>
            <a:pPr eaLnBrk="1" hangingPunct="1"/>
            <a:r>
              <a:rPr lang="fr-FR" sz="2400" b="1"/>
              <a:t>Daira de Haizer</a:t>
            </a:r>
          </a:p>
          <a:p>
            <a:pPr eaLnBrk="1" hangingPunct="1"/>
            <a:r>
              <a:rPr lang="fr-FR" sz="2400" b="1"/>
              <a:t>Commune de Haizer</a:t>
            </a:r>
          </a:p>
        </p:txBody>
      </p:sp>
      <p:sp>
        <p:nvSpPr>
          <p:cNvPr id="93189" name="Rectangle 1"/>
          <p:cNvSpPr>
            <a:spLocks noChangeArrowheads="1"/>
          </p:cNvSpPr>
          <p:nvPr/>
        </p:nvSpPr>
        <p:spPr bwMode="auto">
          <a:xfrm>
            <a:off x="2781300" y="311785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663575" y="2044700"/>
            <a:ext cx="10902950" cy="522288"/>
          </a:xfrm>
          <a:prstGeom prst="rect">
            <a:avLst/>
          </a:prstGeom>
          <a:solidFill>
            <a:srgbClr val="FFC00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solidFill>
                  <a:srgbClr val="0070C0"/>
                </a:solidFill>
                <a:latin typeface="+mn-lt"/>
              </a:rPr>
              <a:t>PSD 2016</a:t>
            </a:r>
            <a:endParaRPr lang="fr-FR" sz="2800" b="1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365125" y="2649538"/>
          <a:ext cx="11689080" cy="548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96197">
                  <a:extLst>
                    <a:ext uri="{9D8B030D-6E8A-4147-A177-3AD203B41FA5}">
                      <a16:colId xmlns:a16="http://schemas.microsoft.com/office/drawing/2014/main" xmlns="" val="1334947075"/>
                    </a:ext>
                  </a:extLst>
                </a:gridCol>
                <a:gridCol w="836613">
                  <a:extLst>
                    <a:ext uri="{9D8B030D-6E8A-4147-A177-3AD203B41FA5}">
                      <a16:colId xmlns:a16="http://schemas.microsoft.com/office/drawing/2014/main" xmlns="" val="979288359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589520379"/>
                    </a:ext>
                  </a:extLst>
                </a:gridCol>
                <a:gridCol w="936418">
                  <a:extLst>
                    <a:ext uri="{9D8B030D-6E8A-4147-A177-3AD203B41FA5}">
                      <a16:colId xmlns:a16="http://schemas.microsoft.com/office/drawing/2014/main" xmlns="" val="1619012691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81422072"/>
                    </a:ext>
                  </a:extLst>
                </a:gridCol>
                <a:gridCol w="728732">
                  <a:extLst>
                    <a:ext uri="{9D8B030D-6E8A-4147-A177-3AD203B41FA5}">
                      <a16:colId xmlns:a16="http://schemas.microsoft.com/office/drawing/2014/main" xmlns="" val="4090368228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272919122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409078208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203529261"/>
                    </a:ext>
                  </a:extLst>
                </a:gridCol>
                <a:gridCol w="728732">
                  <a:extLst>
                    <a:ext uri="{9D8B030D-6E8A-4147-A177-3AD203B41FA5}">
                      <a16:colId xmlns:a16="http://schemas.microsoft.com/office/drawing/2014/main" xmlns="" val="45031502"/>
                    </a:ext>
                  </a:extLst>
                </a:gridCol>
                <a:gridCol w="519580">
                  <a:extLst>
                    <a:ext uri="{9D8B030D-6E8A-4147-A177-3AD203B41FA5}">
                      <a16:colId xmlns:a16="http://schemas.microsoft.com/office/drawing/2014/main" xmlns="" val="1276522471"/>
                    </a:ext>
                  </a:extLst>
                </a:gridCol>
                <a:gridCol w="1202813">
                  <a:extLst>
                    <a:ext uri="{9D8B030D-6E8A-4147-A177-3AD203B41FA5}">
                      <a16:colId xmlns:a16="http://schemas.microsoft.com/office/drawing/2014/main" xmlns="" val="2910032045"/>
                    </a:ext>
                  </a:extLst>
                </a:gridCol>
              </a:tblGrid>
              <a:tr h="4330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Numéro et intitule de l’opération 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cap="all" dirty="0">
                          <a:effectLst/>
                        </a:rPr>
                        <a:t>Date </a:t>
                      </a:r>
                      <a:r>
                        <a:rPr lang="fr-FR" sz="1200" kern="1600" cap="all" dirty="0" err="1">
                          <a:effectLst/>
                        </a:rPr>
                        <a:t>inscr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AP INITIALE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AP ACTUELLE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ENGAG COMULES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CONS ANT 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AONS 2016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CONS 31/08/2016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TAUX CONS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PEC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TAUX PHY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OBSERVATIONS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832790333"/>
                  </a:ext>
                </a:extLst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365125" y="3197225"/>
          <a:ext cx="11689083" cy="33250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96197">
                  <a:extLst>
                    <a:ext uri="{9D8B030D-6E8A-4147-A177-3AD203B41FA5}">
                      <a16:colId xmlns:a16="http://schemas.microsoft.com/office/drawing/2014/main" xmlns="" val="2085092624"/>
                    </a:ext>
                  </a:extLst>
                </a:gridCol>
                <a:gridCol w="836613">
                  <a:extLst>
                    <a:ext uri="{9D8B030D-6E8A-4147-A177-3AD203B41FA5}">
                      <a16:colId xmlns:a16="http://schemas.microsoft.com/office/drawing/2014/main" xmlns="" val="1586882249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496912112"/>
                    </a:ext>
                  </a:extLst>
                </a:gridCol>
                <a:gridCol w="936418">
                  <a:extLst>
                    <a:ext uri="{9D8B030D-6E8A-4147-A177-3AD203B41FA5}">
                      <a16:colId xmlns:a16="http://schemas.microsoft.com/office/drawing/2014/main" xmlns="" val="2313782237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33321173"/>
                    </a:ext>
                  </a:extLst>
                </a:gridCol>
                <a:gridCol w="728733">
                  <a:extLst>
                    <a:ext uri="{9D8B030D-6E8A-4147-A177-3AD203B41FA5}">
                      <a16:colId xmlns:a16="http://schemas.microsoft.com/office/drawing/2014/main" xmlns="" val="2663699384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059924169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2511938547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3844549944"/>
                    </a:ext>
                  </a:extLst>
                </a:gridCol>
                <a:gridCol w="728733">
                  <a:extLst>
                    <a:ext uri="{9D8B030D-6E8A-4147-A177-3AD203B41FA5}">
                      <a16:colId xmlns:a16="http://schemas.microsoft.com/office/drawing/2014/main" xmlns="" val="2027573927"/>
                    </a:ext>
                  </a:extLst>
                </a:gridCol>
                <a:gridCol w="519580">
                  <a:extLst>
                    <a:ext uri="{9D8B030D-6E8A-4147-A177-3AD203B41FA5}">
                      <a16:colId xmlns:a16="http://schemas.microsoft.com/office/drawing/2014/main" xmlns="" val="738352689"/>
                    </a:ext>
                  </a:extLst>
                </a:gridCol>
                <a:gridCol w="1202814">
                  <a:extLst>
                    <a:ext uri="{9D8B030D-6E8A-4147-A177-3AD203B41FA5}">
                      <a16:colId xmlns:a16="http://schemas.microsoft.com/office/drawing/2014/main" xmlns="" val="3834313039"/>
                    </a:ext>
                  </a:extLst>
                </a:gridCol>
              </a:tblGrid>
              <a:tr h="9500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600" dirty="0">
                          <a:effectLst/>
                        </a:rPr>
                        <a:t>KERDJOUDJ </a:t>
                      </a:r>
                      <a:r>
                        <a:rPr lang="en-US" sz="1200" kern="1600" dirty="0" err="1">
                          <a:effectLst/>
                        </a:rPr>
                        <a:t>Hamdache</a:t>
                      </a:r>
                      <a:r>
                        <a:rPr lang="en-US" sz="1200" kern="1600" dirty="0">
                          <a:effectLst/>
                        </a:rPr>
                        <a:t>( 01s/c) , TERDJMANE </a:t>
                      </a:r>
                      <a:r>
                        <a:rPr lang="en-US" sz="1200" kern="1600" dirty="0" err="1">
                          <a:effectLst/>
                        </a:rPr>
                        <a:t>Lakhdar</a:t>
                      </a:r>
                      <a:r>
                        <a:rPr lang="en-US" sz="1200" kern="1600" dirty="0">
                          <a:effectLst/>
                        </a:rPr>
                        <a:t> (</a:t>
                      </a:r>
                      <a:r>
                        <a:rPr lang="en-US" sz="1200" kern="1600" dirty="0" err="1">
                          <a:effectLst/>
                        </a:rPr>
                        <a:t>Amnakh</a:t>
                      </a:r>
                      <a:r>
                        <a:rPr lang="en-US" sz="1200" kern="1600" dirty="0">
                          <a:effectLst/>
                        </a:rPr>
                        <a:t>) (01s/c)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600">
                          <a:effectLst/>
                        </a:rPr>
                        <a:t>140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600">
                          <a:effectLst/>
                        </a:rPr>
                        <a:t>140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2853197"/>
                  </a:ext>
                </a:extLst>
              </a:tr>
              <a:tr h="9500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NF5.623.8.262110.09.58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Equipment de 42 cantines scolaires   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18/07/2009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102 000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75 000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73 788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73 788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98,38%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1 212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40%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920263918"/>
                  </a:ext>
                </a:extLst>
              </a:tr>
              <a:tr h="4750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HADID Said (200 rations )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533411741"/>
                  </a:ext>
                </a:extLst>
              </a:tr>
              <a:tr h="9500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NF5.623.6.262110.14.06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 err="1" smtClean="0">
                          <a:effectLst/>
                        </a:rPr>
                        <a:t>Réhabilittion</a:t>
                      </a:r>
                      <a:r>
                        <a:rPr lang="fr-FR" sz="1200" kern="1600" dirty="0" smtClean="0">
                          <a:effectLst/>
                        </a:rPr>
                        <a:t> </a:t>
                      </a:r>
                      <a:r>
                        <a:rPr lang="fr-FR" sz="1200" kern="1600" dirty="0">
                          <a:effectLst/>
                        </a:rPr>
                        <a:t>des établissements du moyen   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12/06/2014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200 000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200 000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98 567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1 033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99 600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49,80%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100 400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50%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 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29366303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0175"/>
            <a:ext cx="12192000" cy="18192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94211" name="ZoneTexte 2"/>
          <p:cNvSpPr txBox="1">
            <a:spLocks noChangeArrowheads="1"/>
          </p:cNvSpPr>
          <p:nvPr/>
        </p:nvSpPr>
        <p:spPr bwMode="auto">
          <a:xfrm>
            <a:off x="2262188" y="182563"/>
            <a:ext cx="7667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/>
              <a:t>République Algérienne Démocratique et Populaire</a:t>
            </a:r>
          </a:p>
        </p:txBody>
      </p:sp>
      <p:sp>
        <p:nvSpPr>
          <p:cNvPr id="94212" name="ZoneTexte 3"/>
          <p:cNvSpPr txBox="1">
            <a:spLocks noChangeArrowheads="1"/>
          </p:cNvSpPr>
          <p:nvPr/>
        </p:nvSpPr>
        <p:spPr bwMode="auto">
          <a:xfrm>
            <a:off x="431800" y="749300"/>
            <a:ext cx="27590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/>
              <a:t>Wilaya de Bouira</a:t>
            </a:r>
          </a:p>
          <a:p>
            <a:pPr eaLnBrk="1" hangingPunct="1"/>
            <a:r>
              <a:rPr lang="fr-FR" sz="2400" b="1"/>
              <a:t>Daira de Haizer</a:t>
            </a:r>
          </a:p>
          <a:p>
            <a:pPr eaLnBrk="1" hangingPunct="1"/>
            <a:r>
              <a:rPr lang="fr-FR" sz="2400" b="1"/>
              <a:t>Commune de Haizer</a:t>
            </a:r>
          </a:p>
        </p:txBody>
      </p:sp>
      <p:sp>
        <p:nvSpPr>
          <p:cNvPr id="94213" name="Rectangle 1"/>
          <p:cNvSpPr>
            <a:spLocks noChangeArrowheads="1"/>
          </p:cNvSpPr>
          <p:nvPr/>
        </p:nvSpPr>
        <p:spPr bwMode="auto">
          <a:xfrm>
            <a:off x="2781300" y="311785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663575" y="2044700"/>
            <a:ext cx="10902950" cy="522288"/>
          </a:xfrm>
          <a:prstGeom prst="rect">
            <a:avLst/>
          </a:prstGeom>
          <a:solidFill>
            <a:srgbClr val="FFC00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solidFill>
                  <a:srgbClr val="0070C0"/>
                </a:solidFill>
                <a:latin typeface="+mn-lt"/>
              </a:rPr>
              <a:t>PSD 2016</a:t>
            </a:r>
            <a:endParaRPr lang="fr-FR" sz="2800" b="1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365125" y="2649538"/>
          <a:ext cx="11689080" cy="548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96197">
                  <a:extLst>
                    <a:ext uri="{9D8B030D-6E8A-4147-A177-3AD203B41FA5}">
                      <a16:colId xmlns:a16="http://schemas.microsoft.com/office/drawing/2014/main" xmlns="" val="1334947075"/>
                    </a:ext>
                  </a:extLst>
                </a:gridCol>
                <a:gridCol w="836613">
                  <a:extLst>
                    <a:ext uri="{9D8B030D-6E8A-4147-A177-3AD203B41FA5}">
                      <a16:colId xmlns:a16="http://schemas.microsoft.com/office/drawing/2014/main" xmlns="" val="979288359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589520379"/>
                    </a:ext>
                  </a:extLst>
                </a:gridCol>
                <a:gridCol w="936418">
                  <a:extLst>
                    <a:ext uri="{9D8B030D-6E8A-4147-A177-3AD203B41FA5}">
                      <a16:colId xmlns:a16="http://schemas.microsoft.com/office/drawing/2014/main" xmlns="" val="1619012691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81422072"/>
                    </a:ext>
                  </a:extLst>
                </a:gridCol>
                <a:gridCol w="728732">
                  <a:extLst>
                    <a:ext uri="{9D8B030D-6E8A-4147-A177-3AD203B41FA5}">
                      <a16:colId xmlns:a16="http://schemas.microsoft.com/office/drawing/2014/main" xmlns="" val="4090368228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272919122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409078208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203529261"/>
                    </a:ext>
                  </a:extLst>
                </a:gridCol>
                <a:gridCol w="728732">
                  <a:extLst>
                    <a:ext uri="{9D8B030D-6E8A-4147-A177-3AD203B41FA5}">
                      <a16:colId xmlns:a16="http://schemas.microsoft.com/office/drawing/2014/main" xmlns="" val="45031502"/>
                    </a:ext>
                  </a:extLst>
                </a:gridCol>
                <a:gridCol w="519580">
                  <a:extLst>
                    <a:ext uri="{9D8B030D-6E8A-4147-A177-3AD203B41FA5}">
                      <a16:colId xmlns:a16="http://schemas.microsoft.com/office/drawing/2014/main" xmlns="" val="1276522471"/>
                    </a:ext>
                  </a:extLst>
                </a:gridCol>
                <a:gridCol w="1202813">
                  <a:extLst>
                    <a:ext uri="{9D8B030D-6E8A-4147-A177-3AD203B41FA5}">
                      <a16:colId xmlns:a16="http://schemas.microsoft.com/office/drawing/2014/main" xmlns="" val="2910032045"/>
                    </a:ext>
                  </a:extLst>
                </a:gridCol>
              </a:tblGrid>
              <a:tr h="4330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Numéro et intitule de l’opération 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cap="all" dirty="0">
                          <a:effectLst/>
                        </a:rPr>
                        <a:t>Date </a:t>
                      </a:r>
                      <a:r>
                        <a:rPr lang="fr-FR" sz="1200" kern="1600" cap="all" dirty="0" err="1">
                          <a:effectLst/>
                        </a:rPr>
                        <a:t>inscr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AP INITIALE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AP ACTUELLE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ENGAG COMULES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CONS ANT 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AONS 2016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CONS 31/08/2016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TAUX CONS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PEC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TAUX PHY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OBSERVATIONS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832790333"/>
                  </a:ext>
                </a:extLst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365125" y="3279775"/>
          <a:ext cx="11689081" cy="33337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96197">
                  <a:extLst>
                    <a:ext uri="{9D8B030D-6E8A-4147-A177-3AD203B41FA5}">
                      <a16:colId xmlns:a16="http://schemas.microsoft.com/office/drawing/2014/main" xmlns="" val="2371700309"/>
                    </a:ext>
                  </a:extLst>
                </a:gridCol>
                <a:gridCol w="836612">
                  <a:extLst>
                    <a:ext uri="{9D8B030D-6E8A-4147-A177-3AD203B41FA5}">
                      <a16:colId xmlns:a16="http://schemas.microsoft.com/office/drawing/2014/main" xmlns="" val="2434582927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74793420"/>
                    </a:ext>
                  </a:extLst>
                </a:gridCol>
                <a:gridCol w="936418">
                  <a:extLst>
                    <a:ext uri="{9D8B030D-6E8A-4147-A177-3AD203B41FA5}">
                      <a16:colId xmlns:a16="http://schemas.microsoft.com/office/drawing/2014/main" xmlns="" val="2733748186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489397489"/>
                    </a:ext>
                  </a:extLst>
                </a:gridCol>
                <a:gridCol w="728733">
                  <a:extLst>
                    <a:ext uri="{9D8B030D-6E8A-4147-A177-3AD203B41FA5}">
                      <a16:colId xmlns:a16="http://schemas.microsoft.com/office/drawing/2014/main" xmlns="" val="784888106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386000926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285093863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3553842418"/>
                    </a:ext>
                  </a:extLst>
                </a:gridCol>
                <a:gridCol w="728733">
                  <a:extLst>
                    <a:ext uri="{9D8B030D-6E8A-4147-A177-3AD203B41FA5}">
                      <a16:colId xmlns:a16="http://schemas.microsoft.com/office/drawing/2014/main" xmlns="" val="4228510316"/>
                    </a:ext>
                  </a:extLst>
                </a:gridCol>
                <a:gridCol w="519580">
                  <a:extLst>
                    <a:ext uri="{9D8B030D-6E8A-4147-A177-3AD203B41FA5}">
                      <a16:colId xmlns:a16="http://schemas.microsoft.com/office/drawing/2014/main" xmlns="" val="1716477452"/>
                    </a:ext>
                  </a:extLst>
                </a:gridCol>
                <a:gridCol w="1202813">
                  <a:extLst>
                    <a:ext uri="{9D8B030D-6E8A-4147-A177-3AD203B41FA5}">
                      <a16:colId xmlns:a16="http://schemas.microsoft.com/office/drawing/2014/main" xmlns="" val="2282939069"/>
                    </a:ext>
                  </a:extLst>
                </a:gridCol>
              </a:tblGrid>
              <a:tr h="2338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CEM Allioui Ahmed 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332841160"/>
                  </a:ext>
                </a:extLst>
              </a:tr>
              <a:tr h="7014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NK5.623.3.262110.14.01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Réalisation et équipement de 20 cantines scolaires type 100 rations à travers la wilaya  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23/06/2014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100 000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140 000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40 412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3 264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43 676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31,20%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96 324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33%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480171649"/>
                  </a:ext>
                </a:extLst>
              </a:tr>
              <a:tr h="2338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Ecole TOUAT Hamouche 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936150344"/>
                  </a:ext>
                </a:extLst>
              </a:tr>
              <a:tr h="7014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NK5.623.6.262110.10.07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Réhabilitation et mise à niveau des établissements d’enseignement primaire   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23/06/2014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300 000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300 000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206 587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12 640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219 227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73,08%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80 773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61%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295837357"/>
                  </a:ext>
                </a:extLst>
              </a:tr>
              <a:tr h="7014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Sanitaire et revêtement cour pour les écoles : Aggache Amar Tikboucht , Hadid Said Tikboucht , Amzal Ali Haizer centre , Sid Ali Ahmed SLIM 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557873438"/>
                  </a:ext>
                </a:extLst>
              </a:tr>
              <a:tr h="7014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NK5.535.1.262110.12.87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Etude , réparation , acquisition et installation du chauffage au profit de 17 collèges à travers la wilaya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31/12/2012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20 000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20 000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8 401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8 401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42,01%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11 599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100%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 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51349808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0175"/>
            <a:ext cx="12192000" cy="18192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95235" name="ZoneTexte 2"/>
          <p:cNvSpPr txBox="1">
            <a:spLocks noChangeArrowheads="1"/>
          </p:cNvSpPr>
          <p:nvPr/>
        </p:nvSpPr>
        <p:spPr bwMode="auto">
          <a:xfrm>
            <a:off x="2262188" y="182563"/>
            <a:ext cx="7667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/>
              <a:t>République Algérienne Démocratique et Populaire</a:t>
            </a:r>
          </a:p>
        </p:txBody>
      </p:sp>
      <p:sp>
        <p:nvSpPr>
          <p:cNvPr id="95236" name="ZoneTexte 3"/>
          <p:cNvSpPr txBox="1">
            <a:spLocks noChangeArrowheads="1"/>
          </p:cNvSpPr>
          <p:nvPr/>
        </p:nvSpPr>
        <p:spPr bwMode="auto">
          <a:xfrm>
            <a:off x="431800" y="749300"/>
            <a:ext cx="27590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/>
              <a:t>Wilaya de Bouira</a:t>
            </a:r>
          </a:p>
          <a:p>
            <a:pPr eaLnBrk="1" hangingPunct="1"/>
            <a:r>
              <a:rPr lang="fr-FR" sz="2400" b="1"/>
              <a:t>Daira de Haizer</a:t>
            </a:r>
          </a:p>
          <a:p>
            <a:pPr eaLnBrk="1" hangingPunct="1"/>
            <a:r>
              <a:rPr lang="fr-FR" sz="2400" b="1"/>
              <a:t>Commune de Haizer</a:t>
            </a:r>
          </a:p>
        </p:txBody>
      </p:sp>
      <p:sp>
        <p:nvSpPr>
          <p:cNvPr id="95237" name="Rectangle 1"/>
          <p:cNvSpPr>
            <a:spLocks noChangeArrowheads="1"/>
          </p:cNvSpPr>
          <p:nvPr/>
        </p:nvSpPr>
        <p:spPr bwMode="auto">
          <a:xfrm>
            <a:off x="2781300" y="311785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663575" y="2044700"/>
            <a:ext cx="10902950" cy="522288"/>
          </a:xfrm>
          <a:prstGeom prst="rect">
            <a:avLst/>
          </a:prstGeom>
          <a:solidFill>
            <a:srgbClr val="FFC00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solidFill>
                  <a:srgbClr val="0070C0"/>
                </a:solidFill>
                <a:latin typeface="+mn-lt"/>
              </a:rPr>
              <a:t>PSD 2016</a:t>
            </a:r>
            <a:endParaRPr lang="fr-FR" sz="2800" b="1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365125" y="2649538"/>
          <a:ext cx="11689080" cy="548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96197">
                  <a:extLst>
                    <a:ext uri="{9D8B030D-6E8A-4147-A177-3AD203B41FA5}">
                      <a16:colId xmlns:a16="http://schemas.microsoft.com/office/drawing/2014/main" xmlns="" val="1334947075"/>
                    </a:ext>
                  </a:extLst>
                </a:gridCol>
                <a:gridCol w="836613">
                  <a:extLst>
                    <a:ext uri="{9D8B030D-6E8A-4147-A177-3AD203B41FA5}">
                      <a16:colId xmlns:a16="http://schemas.microsoft.com/office/drawing/2014/main" xmlns="" val="979288359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589520379"/>
                    </a:ext>
                  </a:extLst>
                </a:gridCol>
                <a:gridCol w="936418">
                  <a:extLst>
                    <a:ext uri="{9D8B030D-6E8A-4147-A177-3AD203B41FA5}">
                      <a16:colId xmlns:a16="http://schemas.microsoft.com/office/drawing/2014/main" xmlns="" val="1619012691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81422072"/>
                    </a:ext>
                  </a:extLst>
                </a:gridCol>
                <a:gridCol w="728732">
                  <a:extLst>
                    <a:ext uri="{9D8B030D-6E8A-4147-A177-3AD203B41FA5}">
                      <a16:colId xmlns:a16="http://schemas.microsoft.com/office/drawing/2014/main" xmlns="" val="4090368228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272919122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409078208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203529261"/>
                    </a:ext>
                  </a:extLst>
                </a:gridCol>
                <a:gridCol w="728732">
                  <a:extLst>
                    <a:ext uri="{9D8B030D-6E8A-4147-A177-3AD203B41FA5}">
                      <a16:colId xmlns:a16="http://schemas.microsoft.com/office/drawing/2014/main" xmlns="" val="45031502"/>
                    </a:ext>
                  </a:extLst>
                </a:gridCol>
                <a:gridCol w="519580">
                  <a:extLst>
                    <a:ext uri="{9D8B030D-6E8A-4147-A177-3AD203B41FA5}">
                      <a16:colId xmlns:a16="http://schemas.microsoft.com/office/drawing/2014/main" xmlns="" val="1276522471"/>
                    </a:ext>
                  </a:extLst>
                </a:gridCol>
                <a:gridCol w="1202813">
                  <a:extLst>
                    <a:ext uri="{9D8B030D-6E8A-4147-A177-3AD203B41FA5}">
                      <a16:colId xmlns:a16="http://schemas.microsoft.com/office/drawing/2014/main" xmlns="" val="2910032045"/>
                    </a:ext>
                  </a:extLst>
                </a:gridCol>
              </a:tblGrid>
              <a:tr h="4330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Numéro et intitule de l’opération 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cap="all" dirty="0">
                          <a:effectLst/>
                        </a:rPr>
                        <a:t>Date </a:t>
                      </a:r>
                      <a:r>
                        <a:rPr lang="fr-FR" sz="1200" kern="1600" cap="all" dirty="0" err="1">
                          <a:effectLst/>
                        </a:rPr>
                        <a:t>inscr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AP INITIALE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AP ACTUELLE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ENGAG COMULES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CONS ANT 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AONS 2016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CONS 31/08/2016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TAUX CONS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PEC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TAUX PHY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OBSERVATIONS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832790333"/>
                  </a:ext>
                </a:extLst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365125" y="3178175"/>
          <a:ext cx="11689081" cy="35577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96197">
                  <a:extLst>
                    <a:ext uri="{9D8B030D-6E8A-4147-A177-3AD203B41FA5}">
                      <a16:colId xmlns:a16="http://schemas.microsoft.com/office/drawing/2014/main" xmlns="" val="2932234645"/>
                    </a:ext>
                  </a:extLst>
                </a:gridCol>
                <a:gridCol w="836612">
                  <a:extLst>
                    <a:ext uri="{9D8B030D-6E8A-4147-A177-3AD203B41FA5}">
                      <a16:colId xmlns:a16="http://schemas.microsoft.com/office/drawing/2014/main" xmlns="" val="1126006236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3237696505"/>
                    </a:ext>
                  </a:extLst>
                </a:gridCol>
                <a:gridCol w="936418">
                  <a:extLst>
                    <a:ext uri="{9D8B030D-6E8A-4147-A177-3AD203B41FA5}">
                      <a16:colId xmlns:a16="http://schemas.microsoft.com/office/drawing/2014/main" xmlns="" val="3397263121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2121150087"/>
                    </a:ext>
                  </a:extLst>
                </a:gridCol>
                <a:gridCol w="728733">
                  <a:extLst>
                    <a:ext uri="{9D8B030D-6E8A-4147-A177-3AD203B41FA5}">
                      <a16:colId xmlns:a16="http://schemas.microsoft.com/office/drawing/2014/main" xmlns="" val="3194116096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662839304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856920550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637398511"/>
                    </a:ext>
                  </a:extLst>
                </a:gridCol>
                <a:gridCol w="728733">
                  <a:extLst>
                    <a:ext uri="{9D8B030D-6E8A-4147-A177-3AD203B41FA5}">
                      <a16:colId xmlns:a16="http://schemas.microsoft.com/office/drawing/2014/main" xmlns="" val="1712887721"/>
                    </a:ext>
                  </a:extLst>
                </a:gridCol>
                <a:gridCol w="519580">
                  <a:extLst>
                    <a:ext uri="{9D8B030D-6E8A-4147-A177-3AD203B41FA5}">
                      <a16:colId xmlns:a16="http://schemas.microsoft.com/office/drawing/2014/main" xmlns="" val="2832302924"/>
                    </a:ext>
                  </a:extLst>
                </a:gridCol>
                <a:gridCol w="1202813">
                  <a:extLst>
                    <a:ext uri="{9D8B030D-6E8A-4147-A177-3AD203B41FA5}">
                      <a16:colId xmlns:a16="http://schemas.microsoft.com/office/drawing/2014/main" xmlns="" val="1932866928"/>
                    </a:ext>
                  </a:extLst>
                </a:gridCol>
              </a:tblGrid>
              <a:tr h="2964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CEM Aigoune  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247027325"/>
                  </a:ext>
                </a:extLst>
              </a:tr>
              <a:tr h="8894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NK5.622.6.262110.13.01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Aménagement et réhabilitation des établissements du cycle moyen y compris chauffage 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23/05/2011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52 500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52 500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46 270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46 270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88,13%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6 230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100%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969970083"/>
                  </a:ext>
                </a:extLst>
              </a:tr>
              <a:tr h="2964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600">
                          <a:effectLst/>
                        </a:rPr>
                        <a:t>EF ALIOUI Ahmed , EF AIGOUNE Ali  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406352833"/>
                  </a:ext>
                </a:extLst>
              </a:tr>
              <a:tr h="8894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NK5.623.6.262110.14.03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Etude, suivi, réalisation et aménagement du chauffage pour 18 collèges à travers la wilaya 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29/05/2014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74 000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74 000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34 202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34 202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46,22%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39 798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80%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801005826"/>
                  </a:ext>
                </a:extLst>
              </a:tr>
              <a:tr h="2964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CEM Allioui  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037361256"/>
                  </a:ext>
                </a:extLst>
              </a:tr>
              <a:tr h="8894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NF5.623.6.262110.08.29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Aménagement et réhabilitation des établissements du moyen 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31/12/2008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100 000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100 000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96 096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96 096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96,10%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3 904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100%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 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19916665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0175"/>
            <a:ext cx="12192000" cy="18192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96259" name="ZoneTexte 2"/>
          <p:cNvSpPr txBox="1">
            <a:spLocks noChangeArrowheads="1"/>
          </p:cNvSpPr>
          <p:nvPr/>
        </p:nvSpPr>
        <p:spPr bwMode="auto">
          <a:xfrm>
            <a:off x="2262188" y="182563"/>
            <a:ext cx="7667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/>
              <a:t>République Algérienne Démocratique et Populaire</a:t>
            </a:r>
          </a:p>
        </p:txBody>
      </p:sp>
      <p:sp>
        <p:nvSpPr>
          <p:cNvPr id="96260" name="ZoneTexte 3"/>
          <p:cNvSpPr txBox="1">
            <a:spLocks noChangeArrowheads="1"/>
          </p:cNvSpPr>
          <p:nvPr/>
        </p:nvSpPr>
        <p:spPr bwMode="auto">
          <a:xfrm>
            <a:off x="431800" y="749300"/>
            <a:ext cx="27590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/>
              <a:t>Wilaya de Bouira</a:t>
            </a:r>
          </a:p>
          <a:p>
            <a:pPr eaLnBrk="1" hangingPunct="1"/>
            <a:r>
              <a:rPr lang="fr-FR" sz="2400" b="1"/>
              <a:t>Daira de Haizer</a:t>
            </a:r>
          </a:p>
          <a:p>
            <a:pPr eaLnBrk="1" hangingPunct="1"/>
            <a:r>
              <a:rPr lang="fr-FR" sz="2400" b="1"/>
              <a:t>Commune de Haizer</a:t>
            </a:r>
          </a:p>
        </p:txBody>
      </p:sp>
      <p:sp>
        <p:nvSpPr>
          <p:cNvPr id="96261" name="Rectangle 1"/>
          <p:cNvSpPr>
            <a:spLocks noChangeArrowheads="1"/>
          </p:cNvSpPr>
          <p:nvPr/>
        </p:nvSpPr>
        <p:spPr bwMode="auto">
          <a:xfrm>
            <a:off x="2781300" y="311785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663575" y="2044700"/>
            <a:ext cx="10902950" cy="522288"/>
          </a:xfrm>
          <a:prstGeom prst="rect">
            <a:avLst/>
          </a:prstGeom>
          <a:solidFill>
            <a:srgbClr val="FFC00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solidFill>
                  <a:srgbClr val="0070C0"/>
                </a:solidFill>
                <a:latin typeface="+mn-lt"/>
              </a:rPr>
              <a:t>PSD 2016</a:t>
            </a:r>
            <a:endParaRPr lang="fr-FR" sz="2800" b="1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365125" y="2649538"/>
          <a:ext cx="11689080" cy="548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96197">
                  <a:extLst>
                    <a:ext uri="{9D8B030D-6E8A-4147-A177-3AD203B41FA5}">
                      <a16:colId xmlns:a16="http://schemas.microsoft.com/office/drawing/2014/main" xmlns="" val="1334947075"/>
                    </a:ext>
                  </a:extLst>
                </a:gridCol>
                <a:gridCol w="836613">
                  <a:extLst>
                    <a:ext uri="{9D8B030D-6E8A-4147-A177-3AD203B41FA5}">
                      <a16:colId xmlns:a16="http://schemas.microsoft.com/office/drawing/2014/main" xmlns="" val="979288359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589520379"/>
                    </a:ext>
                  </a:extLst>
                </a:gridCol>
                <a:gridCol w="936418">
                  <a:extLst>
                    <a:ext uri="{9D8B030D-6E8A-4147-A177-3AD203B41FA5}">
                      <a16:colId xmlns:a16="http://schemas.microsoft.com/office/drawing/2014/main" xmlns="" val="1619012691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81422072"/>
                    </a:ext>
                  </a:extLst>
                </a:gridCol>
                <a:gridCol w="728732">
                  <a:extLst>
                    <a:ext uri="{9D8B030D-6E8A-4147-A177-3AD203B41FA5}">
                      <a16:colId xmlns:a16="http://schemas.microsoft.com/office/drawing/2014/main" xmlns="" val="4090368228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272919122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409078208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203529261"/>
                    </a:ext>
                  </a:extLst>
                </a:gridCol>
                <a:gridCol w="728732">
                  <a:extLst>
                    <a:ext uri="{9D8B030D-6E8A-4147-A177-3AD203B41FA5}">
                      <a16:colId xmlns:a16="http://schemas.microsoft.com/office/drawing/2014/main" xmlns="" val="45031502"/>
                    </a:ext>
                  </a:extLst>
                </a:gridCol>
                <a:gridCol w="519580">
                  <a:extLst>
                    <a:ext uri="{9D8B030D-6E8A-4147-A177-3AD203B41FA5}">
                      <a16:colId xmlns:a16="http://schemas.microsoft.com/office/drawing/2014/main" xmlns="" val="1276522471"/>
                    </a:ext>
                  </a:extLst>
                </a:gridCol>
                <a:gridCol w="1202813">
                  <a:extLst>
                    <a:ext uri="{9D8B030D-6E8A-4147-A177-3AD203B41FA5}">
                      <a16:colId xmlns:a16="http://schemas.microsoft.com/office/drawing/2014/main" xmlns="" val="2910032045"/>
                    </a:ext>
                  </a:extLst>
                </a:gridCol>
              </a:tblGrid>
              <a:tr h="4330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Numéro et intitule de l’opération 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cap="all" dirty="0">
                          <a:effectLst/>
                        </a:rPr>
                        <a:t>Date </a:t>
                      </a:r>
                      <a:r>
                        <a:rPr lang="fr-FR" sz="1200" kern="1600" cap="all" dirty="0" err="1">
                          <a:effectLst/>
                        </a:rPr>
                        <a:t>inscr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AP INITIALE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AP ACTUELLE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ENGAG COMULES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CONS ANT 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AONS 2016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CONS 31/08/2016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TAUX CONS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PEC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TAUX PHY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OBSERVATIONS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832790333"/>
                  </a:ext>
                </a:extLst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365125" y="3178175"/>
          <a:ext cx="11689081" cy="35729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96197">
                  <a:extLst>
                    <a:ext uri="{9D8B030D-6E8A-4147-A177-3AD203B41FA5}">
                      <a16:colId xmlns:a16="http://schemas.microsoft.com/office/drawing/2014/main" xmlns="" val="65112134"/>
                    </a:ext>
                  </a:extLst>
                </a:gridCol>
                <a:gridCol w="836612">
                  <a:extLst>
                    <a:ext uri="{9D8B030D-6E8A-4147-A177-3AD203B41FA5}">
                      <a16:colId xmlns:a16="http://schemas.microsoft.com/office/drawing/2014/main" xmlns="" val="2204918711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726282402"/>
                    </a:ext>
                  </a:extLst>
                </a:gridCol>
                <a:gridCol w="936418">
                  <a:extLst>
                    <a:ext uri="{9D8B030D-6E8A-4147-A177-3AD203B41FA5}">
                      <a16:colId xmlns:a16="http://schemas.microsoft.com/office/drawing/2014/main" xmlns="" val="648265535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264288459"/>
                    </a:ext>
                  </a:extLst>
                </a:gridCol>
                <a:gridCol w="728733">
                  <a:extLst>
                    <a:ext uri="{9D8B030D-6E8A-4147-A177-3AD203B41FA5}">
                      <a16:colId xmlns:a16="http://schemas.microsoft.com/office/drawing/2014/main" xmlns="" val="4092317230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740240733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624929940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13372542"/>
                    </a:ext>
                  </a:extLst>
                </a:gridCol>
                <a:gridCol w="728733">
                  <a:extLst>
                    <a:ext uri="{9D8B030D-6E8A-4147-A177-3AD203B41FA5}">
                      <a16:colId xmlns:a16="http://schemas.microsoft.com/office/drawing/2014/main" xmlns="" val="3898561991"/>
                    </a:ext>
                  </a:extLst>
                </a:gridCol>
                <a:gridCol w="519580">
                  <a:extLst>
                    <a:ext uri="{9D8B030D-6E8A-4147-A177-3AD203B41FA5}">
                      <a16:colId xmlns:a16="http://schemas.microsoft.com/office/drawing/2014/main" xmlns="" val="2949638434"/>
                    </a:ext>
                  </a:extLst>
                </a:gridCol>
                <a:gridCol w="1202813">
                  <a:extLst>
                    <a:ext uri="{9D8B030D-6E8A-4147-A177-3AD203B41FA5}">
                      <a16:colId xmlns:a16="http://schemas.microsoft.com/office/drawing/2014/main" xmlns="" val="3834606995"/>
                    </a:ext>
                  </a:extLst>
                </a:gridCol>
              </a:tblGrid>
              <a:tr h="2977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EF Aigoune Ali, EF Haizer ville 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662962427"/>
                  </a:ext>
                </a:extLst>
              </a:tr>
              <a:tr h="5954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NF5.623.6.262110.09.31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 Réhabilitation des établissements du moyen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15/02/2009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90 000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117 000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101 548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2 637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104 185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89,05%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12 815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100%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6250166"/>
                  </a:ext>
                </a:extLst>
              </a:tr>
              <a:tr h="2977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EF Aigoune Ali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469640657"/>
                  </a:ext>
                </a:extLst>
              </a:tr>
              <a:tr h="5954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NF5.623.8.262110.09.57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 Equipement de 05 demi- pensions 200 rations 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29/06/2009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25 000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25 000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21 126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21 126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84,50%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3 874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40%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424853615"/>
                  </a:ext>
                </a:extLst>
              </a:tr>
              <a:tr h="2977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EF Ighil Zougaghene 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409342712"/>
                  </a:ext>
                </a:extLst>
              </a:tr>
              <a:tr h="5954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NF5.623.3.262110.09.28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 Etude  et réalisation de 05 demi-pensions 200rations 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29/06/2009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45 000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55 000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51 844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51 844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94,26%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3 156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100%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530037963"/>
                  </a:ext>
                </a:extLst>
              </a:tr>
              <a:tr h="2977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EF Ighil Zougaghene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901038409"/>
                  </a:ext>
                </a:extLst>
              </a:tr>
              <a:tr h="5954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SD5.623.8.262110.00.20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Réhabilitation de 13 cantines scolaires 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02/08/2000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14 500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13 968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13 966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13 966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99,99%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100%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 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50538719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0175"/>
            <a:ext cx="12192000" cy="18192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97283" name="ZoneTexte 2"/>
          <p:cNvSpPr txBox="1">
            <a:spLocks noChangeArrowheads="1"/>
          </p:cNvSpPr>
          <p:nvPr/>
        </p:nvSpPr>
        <p:spPr bwMode="auto">
          <a:xfrm>
            <a:off x="2262188" y="182563"/>
            <a:ext cx="7667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/>
              <a:t>République Algérienne Démocratique et Populaire</a:t>
            </a:r>
          </a:p>
        </p:txBody>
      </p:sp>
      <p:sp>
        <p:nvSpPr>
          <p:cNvPr id="97284" name="ZoneTexte 3"/>
          <p:cNvSpPr txBox="1">
            <a:spLocks noChangeArrowheads="1"/>
          </p:cNvSpPr>
          <p:nvPr/>
        </p:nvSpPr>
        <p:spPr bwMode="auto">
          <a:xfrm>
            <a:off x="431800" y="749300"/>
            <a:ext cx="27590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/>
              <a:t>Wilaya de Bouira</a:t>
            </a:r>
          </a:p>
          <a:p>
            <a:pPr eaLnBrk="1" hangingPunct="1"/>
            <a:r>
              <a:rPr lang="fr-FR" sz="2400" b="1"/>
              <a:t>Daira de Haizer</a:t>
            </a:r>
          </a:p>
          <a:p>
            <a:pPr eaLnBrk="1" hangingPunct="1"/>
            <a:r>
              <a:rPr lang="fr-FR" sz="2400" b="1"/>
              <a:t>Commune de Haizer</a:t>
            </a:r>
          </a:p>
        </p:txBody>
      </p:sp>
      <p:sp>
        <p:nvSpPr>
          <p:cNvPr id="97285" name="Rectangle 1"/>
          <p:cNvSpPr>
            <a:spLocks noChangeArrowheads="1"/>
          </p:cNvSpPr>
          <p:nvPr/>
        </p:nvSpPr>
        <p:spPr bwMode="auto">
          <a:xfrm>
            <a:off x="2781300" y="311785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663575" y="2044700"/>
            <a:ext cx="10902950" cy="522288"/>
          </a:xfrm>
          <a:prstGeom prst="rect">
            <a:avLst/>
          </a:prstGeom>
          <a:solidFill>
            <a:srgbClr val="FFC00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solidFill>
                  <a:srgbClr val="0070C0"/>
                </a:solidFill>
                <a:latin typeface="+mn-lt"/>
              </a:rPr>
              <a:t>PSD 2016</a:t>
            </a:r>
            <a:endParaRPr lang="fr-FR" sz="2800" b="1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365125" y="2649538"/>
          <a:ext cx="11689080" cy="548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96197">
                  <a:extLst>
                    <a:ext uri="{9D8B030D-6E8A-4147-A177-3AD203B41FA5}">
                      <a16:colId xmlns:a16="http://schemas.microsoft.com/office/drawing/2014/main" xmlns="" val="1334947075"/>
                    </a:ext>
                  </a:extLst>
                </a:gridCol>
                <a:gridCol w="836613">
                  <a:extLst>
                    <a:ext uri="{9D8B030D-6E8A-4147-A177-3AD203B41FA5}">
                      <a16:colId xmlns:a16="http://schemas.microsoft.com/office/drawing/2014/main" xmlns="" val="979288359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589520379"/>
                    </a:ext>
                  </a:extLst>
                </a:gridCol>
                <a:gridCol w="936418">
                  <a:extLst>
                    <a:ext uri="{9D8B030D-6E8A-4147-A177-3AD203B41FA5}">
                      <a16:colId xmlns:a16="http://schemas.microsoft.com/office/drawing/2014/main" xmlns="" val="1619012691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81422072"/>
                    </a:ext>
                  </a:extLst>
                </a:gridCol>
                <a:gridCol w="728732">
                  <a:extLst>
                    <a:ext uri="{9D8B030D-6E8A-4147-A177-3AD203B41FA5}">
                      <a16:colId xmlns:a16="http://schemas.microsoft.com/office/drawing/2014/main" xmlns="" val="4090368228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272919122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409078208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203529261"/>
                    </a:ext>
                  </a:extLst>
                </a:gridCol>
                <a:gridCol w="728732">
                  <a:extLst>
                    <a:ext uri="{9D8B030D-6E8A-4147-A177-3AD203B41FA5}">
                      <a16:colId xmlns:a16="http://schemas.microsoft.com/office/drawing/2014/main" xmlns="" val="45031502"/>
                    </a:ext>
                  </a:extLst>
                </a:gridCol>
                <a:gridCol w="519580">
                  <a:extLst>
                    <a:ext uri="{9D8B030D-6E8A-4147-A177-3AD203B41FA5}">
                      <a16:colId xmlns:a16="http://schemas.microsoft.com/office/drawing/2014/main" xmlns="" val="1276522471"/>
                    </a:ext>
                  </a:extLst>
                </a:gridCol>
                <a:gridCol w="1202813">
                  <a:extLst>
                    <a:ext uri="{9D8B030D-6E8A-4147-A177-3AD203B41FA5}">
                      <a16:colId xmlns:a16="http://schemas.microsoft.com/office/drawing/2014/main" xmlns="" val="2910032045"/>
                    </a:ext>
                  </a:extLst>
                </a:gridCol>
              </a:tblGrid>
              <a:tr h="4330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Numéro et intitule de l’opération 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cap="all" dirty="0">
                          <a:effectLst/>
                        </a:rPr>
                        <a:t>Date </a:t>
                      </a:r>
                      <a:r>
                        <a:rPr lang="fr-FR" sz="1200" kern="1600" cap="all" dirty="0" err="1">
                          <a:effectLst/>
                        </a:rPr>
                        <a:t>inscr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AP INITIALE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AP ACTUELLE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ENGAG COMULES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CONS ANT 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AONS 2016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CONS 31/08/2016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TAUX CONS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PEC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TAUX PHY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OBSERVATIONS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832790333"/>
                  </a:ext>
                </a:extLst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/>
        </p:nvGraphicFramePr>
        <p:xfrm>
          <a:off x="365125" y="3282950"/>
          <a:ext cx="11567160" cy="33285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63903">
                  <a:extLst>
                    <a:ext uri="{9D8B030D-6E8A-4147-A177-3AD203B41FA5}">
                      <a16:colId xmlns:a16="http://schemas.microsoft.com/office/drawing/2014/main" xmlns="" val="3957568739"/>
                    </a:ext>
                  </a:extLst>
                </a:gridCol>
                <a:gridCol w="827885">
                  <a:extLst>
                    <a:ext uri="{9D8B030D-6E8A-4147-A177-3AD203B41FA5}">
                      <a16:colId xmlns:a16="http://schemas.microsoft.com/office/drawing/2014/main" xmlns="" val="3013209549"/>
                    </a:ext>
                  </a:extLst>
                </a:gridCol>
                <a:gridCol w="720406">
                  <a:extLst>
                    <a:ext uri="{9D8B030D-6E8A-4147-A177-3AD203B41FA5}">
                      <a16:colId xmlns:a16="http://schemas.microsoft.com/office/drawing/2014/main" xmlns="" val="2761188014"/>
                    </a:ext>
                  </a:extLst>
                </a:gridCol>
                <a:gridCol w="926651">
                  <a:extLst>
                    <a:ext uri="{9D8B030D-6E8A-4147-A177-3AD203B41FA5}">
                      <a16:colId xmlns:a16="http://schemas.microsoft.com/office/drawing/2014/main" xmlns="" val="3912408269"/>
                    </a:ext>
                  </a:extLst>
                </a:gridCol>
                <a:gridCol w="720406">
                  <a:extLst>
                    <a:ext uri="{9D8B030D-6E8A-4147-A177-3AD203B41FA5}">
                      <a16:colId xmlns:a16="http://schemas.microsoft.com/office/drawing/2014/main" xmlns="" val="3598530832"/>
                    </a:ext>
                  </a:extLst>
                </a:gridCol>
                <a:gridCol w="721132">
                  <a:extLst>
                    <a:ext uri="{9D8B030D-6E8A-4147-A177-3AD203B41FA5}">
                      <a16:colId xmlns:a16="http://schemas.microsoft.com/office/drawing/2014/main" xmlns="" val="2159209606"/>
                    </a:ext>
                  </a:extLst>
                </a:gridCol>
                <a:gridCol w="720406">
                  <a:extLst>
                    <a:ext uri="{9D8B030D-6E8A-4147-A177-3AD203B41FA5}">
                      <a16:colId xmlns:a16="http://schemas.microsoft.com/office/drawing/2014/main" xmlns="" val="830568910"/>
                    </a:ext>
                  </a:extLst>
                </a:gridCol>
                <a:gridCol w="720406">
                  <a:extLst>
                    <a:ext uri="{9D8B030D-6E8A-4147-A177-3AD203B41FA5}">
                      <a16:colId xmlns:a16="http://schemas.microsoft.com/office/drawing/2014/main" xmlns="" val="3818118232"/>
                    </a:ext>
                  </a:extLst>
                </a:gridCol>
                <a:gridCol w="720406">
                  <a:extLst>
                    <a:ext uri="{9D8B030D-6E8A-4147-A177-3AD203B41FA5}">
                      <a16:colId xmlns:a16="http://schemas.microsoft.com/office/drawing/2014/main" xmlns="" val="275190741"/>
                    </a:ext>
                  </a:extLst>
                </a:gridCol>
                <a:gridCol w="721132">
                  <a:extLst>
                    <a:ext uri="{9D8B030D-6E8A-4147-A177-3AD203B41FA5}">
                      <a16:colId xmlns:a16="http://schemas.microsoft.com/office/drawing/2014/main" xmlns="" val="1775627611"/>
                    </a:ext>
                  </a:extLst>
                </a:gridCol>
                <a:gridCol w="514160">
                  <a:extLst>
                    <a:ext uri="{9D8B030D-6E8A-4147-A177-3AD203B41FA5}">
                      <a16:colId xmlns:a16="http://schemas.microsoft.com/office/drawing/2014/main" xmlns="" val="416247284"/>
                    </a:ext>
                  </a:extLst>
                </a:gridCol>
                <a:gridCol w="1190267">
                  <a:extLst>
                    <a:ext uri="{9D8B030D-6E8A-4147-A177-3AD203B41FA5}">
                      <a16:colId xmlns:a16="http://schemas.microsoft.com/office/drawing/2014/main" xmlns="" val="3122145992"/>
                    </a:ext>
                  </a:extLst>
                </a:gridCol>
              </a:tblGrid>
              <a:tr h="5419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Total chapitre : 623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20 opérations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2 526 840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2 447 519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1 612 215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51 988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1 664 203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68,00%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783 316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177249152"/>
                  </a:ext>
                </a:extLst>
              </a:tr>
              <a:tr h="6651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NK5.631.6.262110.14.01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Etude , réhabilitation et aménagement de l’INSFP Bouira  et CFPA Haizer   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16/10/2014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75 000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95 000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22 805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32 127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54 932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57,82%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40 068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15%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709475444"/>
                  </a:ext>
                </a:extLst>
              </a:tr>
              <a:tr h="2217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CFPA Haizer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915209840"/>
                  </a:ext>
                </a:extLst>
              </a:tr>
              <a:tr h="5419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Total chapitre : 631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 opération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75 000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95 000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22 805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32 127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54 932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57,82%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40 068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074798902"/>
                  </a:ext>
                </a:extLst>
              </a:tr>
              <a:tr h="4434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NF5.721.3.262110.06.18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Amélioration urbaine (P. rattrapage) 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27/12/2006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750 000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850 000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791 977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1 481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793 458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93,35%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56 542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90%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565543219"/>
                  </a:ext>
                </a:extLst>
              </a:tr>
              <a:tr h="8868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Cité Said Abdoune, RN 33 polyclinique, cit 58 logts évolutif à Tikboucht, RN33  Tighilt Nseksou , chef lieu de Haizer , carrefour Taghzout, aménagement de la placette de Haizer 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 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85096543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0175"/>
            <a:ext cx="12192000" cy="18192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98307" name="ZoneTexte 2"/>
          <p:cNvSpPr txBox="1">
            <a:spLocks noChangeArrowheads="1"/>
          </p:cNvSpPr>
          <p:nvPr/>
        </p:nvSpPr>
        <p:spPr bwMode="auto">
          <a:xfrm>
            <a:off x="2262188" y="182563"/>
            <a:ext cx="7667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/>
              <a:t>République Algérienne Démocratique et Populaire</a:t>
            </a:r>
          </a:p>
        </p:txBody>
      </p:sp>
      <p:sp>
        <p:nvSpPr>
          <p:cNvPr id="98308" name="ZoneTexte 3"/>
          <p:cNvSpPr txBox="1">
            <a:spLocks noChangeArrowheads="1"/>
          </p:cNvSpPr>
          <p:nvPr/>
        </p:nvSpPr>
        <p:spPr bwMode="auto">
          <a:xfrm>
            <a:off x="431800" y="749300"/>
            <a:ext cx="27590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/>
              <a:t>Wilaya de Bouira</a:t>
            </a:r>
          </a:p>
          <a:p>
            <a:pPr eaLnBrk="1" hangingPunct="1"/>
            <a:r>
              <a:rPr lang="fr-FR" sz="2400" b="1"/>
              <a:t>Daira de Haizer</a:t>
            </a:r>
          </a:p>
          <a:p>
            <a:pPr eaLnBrk="1" hangingPunct="1"/>
            <a:r>
              <a:rPr lang="fr-FR" sz="2400" b="1"/>
              <a:t>Commune de Haizer</a:t>
            </a:r>
          </a:p>
        </p:txBody>
      </p:sp>
      <p:sp>
        <p:nvSpPr>
          <p:cNvPr id="98309" name="Rectangle 1"/>
          <p:cNvSpPr>
            <a:spLocks noChangeArrowheads="1"/>
          </p:cNvSpPr>
          <p:nvPr/>
        </p:nvSpPr>
        <p:spPr bwMode="auto">
          <a:xfrm>
            <a:off x="2781300" y="311785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663575" y="2044700"/>
            <a:ext cx="10902950" cy="522288"/>
          </a:xfrm>
          <a:prstGeom prst="rect">
            <a:avLst/>
          </a:prstGeom>
          <a:solidFill>
            <a:srgbClr val="FFC00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solidFill>
                  <a:srgbClr val="0070C0"/>
                </a:solidFill>
                <a:latin typeface="+mn-lt"/>
              </a:rPr>
              <a:t>PSD 2016</a:t>
            </a:r>
            <a:endParaRPr lang="fr-FR" sz="2800" b="1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365125" y="2649538"/>
          <a:ext cx="11689080" cy="548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96197">
                  <a:extLst>
                    <a:ext uri="{9D8B030D-6E8A-4147-A177-3AD203B41FA5}">
                      <a16:colId xmlns:a16="http://schemas.microsoft.com/office/drawing/2014/main" xmlns="" val="1334947075"/>
                    </a:ext>
                  </a:extLst>
                </a:gridCol>
                <a:gridCol w="836613">
                  <a:extLst>
                    <a:ext uri="{9D8B030D-6E8A-4147-A177-3AD203B41FA5}">
                      <a16:colId xmlns:a16="http://schemas.microsoft.com/office/drawing/2014/main" xmlns="" val="979288359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589520379"/>
                    </a:ext>
                  </a:extLst>
                </a:gridCol>
                <a:gridCol w="936418">
                  <a:extLst>
                    <a:ext uri="{9D8B030D-6E8A-4147-A177-3AD203B41FA5}">
                      <a16:colId xmlns:a16="http://schemas.microsoft.com/office/drawing/2014/main" xmlns="" val="1619012691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81422072"/>
                    </a:ext>
                  </a:extLst>
                </a:gridCol>
                <a:gridCol w="728732">
                  <a:extLst>
                    <a:ext uri="{9D8B030D-6E8A-4147-A177-3AD203B41FA5}">
                      <a16:colId xmlns:a16="http://schemas.microsoft.com/office/drawing/2014/main" xmlns="" val="4090368228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272919122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409078208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203529261"/>
                    </a:ext>
                  </a:extLst>
                </a:gridCol>
                <a:gridCol w="728732">
                  <a:extLst>
                    <a:ext uri="{9D8B030D-6E8A-4147-A177-3AD203B41FA5}">
                      <a16:colId xmlns:a16="http://schemas.microsoft.com/office/drawing/2014/main" xmlns="" val="45031502"/>
                    </a:ext>
                  </a:extLst>
                </a:gridCol>
                <a:gridCol w="519580">
                  <a:extLst>
                    <a:ext uri="{9D8B030D-6E8A-4147-A177-3AD203B41FA5}">
                      <a16:colId xmlns:a16="http://schemas.microsoft.com/office/drawing/2014/main" xmlns="" val="1276522471"/>
                    </a:ext>
                  </a:extLst>
                </a:gridCol>
                <a:gridCol w="1202813">
                  <a:extLst>
                    <a:ext uri="{9D8B030D-6E8A-4147-A177-3AD203B41FA5}">
                      <a16:colId xmlns:a16="http://schemas.microsoft.com/office/drawing/2014/main" xmlns="" val="2910032045"/>
                    </a:ext>
                  </a:extLst>
                </a:gridCol>
              </a:tblGrid>
              <a:tr h="4330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Numéro et intitule de l’opération 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cap="all" dirty="0">
                          <a:effectLst/>
                        </a:rPr>
                        <a:t>Date </a:t>
                      </a:r>
                      <a:r>
                        <a:rPr lang="fr-FR" sz="1200" kern="1600" cap="all" dirty="0" err="1">
                          <a:effectLst/>
                        </a:rPr>
                        <a:t>inscr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AP INITIALE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AP ACTUELLE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ENGAG COMULES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CONS ANT 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AONS 2016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CONS 31/08/2016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TAUX CONS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PEC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TAUX PHY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OBSERVATIONS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832790333"/>
                  </a:ext>
                </a:extLst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365125" y="3246438"/>
          <a:ext cx="11689081" cy="33062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96197">
                  <a:extLst>
                    <a:ext uri="{9D8B030D-6E8A-4147-A177-3AD203B41FA5}">
                      <a16:colId xmlns:a16="http://schemas.microsoft.com/office/drawing/2014/main" xmlns="" val="2460588404"/>
                    </a:ext>
                  </a:extLst>
                </a:gridCol>
                <a:gridCol w="836612">
                  <a:extLst>
                    <a:ext uri="{9D8B030D-6E8A-4147-A177-3AD203B41FA5}">
                      <a16:colId xmlns:a16="http://schemas.microsoft.com/office/drawing/2014/main" xmlns="" val="960479772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442681501"/>
                    </a:ext>
                  </a:extLst>
                </a:gridCol>
                <a:gridCol w="936418">
                  <a:extLst>
                    <a:ext uri="{9D8B030D-6E8A-4147-A177-3AD203B41FA5}">
                      <a16:colId xmlns:a16="http://schemas.microsoft.com/office/drawing/2014/main" xmlns="" val="2549590559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267980500"/>
                    </a:ext>
                  </a:extLst>
                </a:gridCol>
                <a:gridCol w="728733">
                  <a:extLst>
                    <a:ext uri="{9D8B030D-6E8A-4147-A177-3AD203B41FA5}">
                      <a16:colId xmlns:a16="http://schemas.microsoft.com/office/drawing/2014/main" xmlns="" val="2741851260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268462506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3286194604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2116186983"/>
                    </a:ext>
                  </a:extLst>
                </a:gridCol>
                <a:gridCol w="728733">
                  <a:extLst>
                    <a:ext uri="{9D8B030D-6E8A-4147-A177-3AD203B41FA5}">
                      <a16:colId xmlns:a16="http://schemas.microsoft.com/office/drawing/2014/main" xmlns="" val="3656259798"/>
                    </a:ext>
                  </a:extLst>
                </a:gridCol>
                <a:gridCol w="519580">
                  <a:extLst>
                    <a:ext uri="{9D8B030D-6E8A-4147-A177-3AD203B41FA5}">
                      <a16:colId xmlns:a16="http://schemas.microsoft.com/office/drawing/2014/main" xmlns="" val="402508031"/>
                    </a:ext>
                  </a:extLst>
                </a:gridCol>
                <a:gridCol w="1202813">
                  <a:extLst>
                    <a:ext uri="{9D8B030D-6E8A-4147-A177-3AD203B41FA5}">
                      <a16:colId xmlns:a16="http://schemas.microsoft.com/office/drawing/2014/main" xmlns="" val="2922857055"/>
                    </a:ext>
                  </a:extLst>
                </a:gridCol>
              </a:tblGrid>
              <a:tr h="6011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kern="1600">
                          <a:effectLst/>
                        </a:rPr>
                        <a:t>NF5.721.3.262110.07.19</a:t>
                      </a:r>
                      <a:endParaRPr lang="fr-FR" sz="1400" kern="16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kern="1600">
                          <a:effectLst/>
                        </a:rPr>
                        <a:t>Résorption du déficit en VRD  à travers la wilaya </a:t>
                      </a:r>
                      <a:endParaRPr lang="fr-FR" sz="14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kern="1600">
                          <a:effectLst/>
                        </a:rPr>
                        <a:t>24/03/2007</a:t>
                      </a:r>
                      <a:endParaRPr lang="fr-FR" sz="14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900" kern="1600">
                          <a:effectLst/>
                        </a:rPr>
                        <a:t>2 000 000</a:t>
                      </a:r>
                      <a:endParaRPr lang="fr-FR" sz="14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900" kern="1600" dirty="0">
                          <a:effectLst/>
                        </a:rPr>
                        <a:t>2 200 000</a:t>
                      </a:r>
                      <a:endParaRPr lang="fr-FR" sz="14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900" kern="1600">
                          <a:effectLst/>
                        </a:rPr>
                        <a:t>0</a:t>
                      </a:r>
                      <a:endParaRPr lang="fr-FR" sz="14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900" kern="1600">
                          <a:effectLst/>
                        </a:rPr>
                        <a:t>2 159 626</a:t>
                      </a:r>
                      <a:endParaRPr lang="fr-FR" sz="14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900" kern="1600">
                          <a:effectLst/>
                        </a:rPr>
                        <a:t>3 757</a:t>
                      </a:r>
                      <a:endParaRPr lang="fr-FR" sz="14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900" kern="1600">
                          <a:effectLst/>
                        </a:rPr>
                        <a:t>2 163 383</a:t>
                      </a:r>
                      <a:endParaRPr lang="fr-FR" sz="14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900" kern="1600">
                          <a:effectLst/>
                        </a:rPr>
                        <a:t>98,34%</a:t>
                      </a:r>
                      <a:endParaRPr lang="fr-FR" sz="14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900" kern="1600">
                          <a:effectLst/>
                        </a:rPr>
                        <a:t>36 617</a:t>
                      </a:r>
                      <a:endParaRPr lang="fr-FR" sz="14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900" kern="1600">
                          <a:effectLst/>
                        </a:rPr>
                        <a:t>90%</a:t>
                      </a:r>
                      <a:endParaRPr lang="fr-FR" sz="14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kern="1600">
                          <a:effectLst/>
                        </a:rPr>
                        <a:t> </a:t>
                      </a:r>
                      <a:endParaRPr lang="fr-FR" sz="14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14325506"/>
                  </a:ext>
                </a:extLst>
              </a:tr>
              <a:tr h="12022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Grands ensembles ( chef lieu, aménagement des voies secondaires </a:t>
                      </a:r>
                      <a:r>
                        <a:rPr lang="fr-FR" sz="1200" kern="1600" dirty="0" err="1">
                          <a:effectLst/>
                        </a:rPr>
                        <a:t>Haizer</a:t>
                      </a:r>
                      <a:r>
                        <a:rPr lang="fr-FR" sz="1200" kern="1600" dirty="0">
                          <a:effectLst/>
                        </a:rPr>
                        <a:t> centre , RN 33 </a:t>
                      </a:r>
                      <a:r>
                        <a:rPr lang="fr-FR" sz="1200" kern="1600" dirty="0" err="1">
                          <a:effectLst/>
                        </a:rPr>
                        <a:t>Tighilt</a:t>
                      </a:r>
                      <a:r>
                        <a:rPr lang="fr-FR" sz="1200" kern="1600" dirty="0">
                          <a:effectLst/>
                        </a:rPr>
                        <a:t> </a:t>
                      </a:r>
                      <a:r>
                        <a:rPr lang="fr-FR" sz="1200" kern="1600" dirty="0" err="1">
                          <a:effectLst/>
                        </a:rPr>
                        <a:t>Nseksou</a:t>
                      </a:r>
                      <a:r>
                        <a:rPr lang="fr-FR" sz="1200" kern="1600" dirty="0">
                          <a:effectLst/>
                        </a:rPr>
                        <a:t>, aménagement de la voie RN 33 , 58 </a:t>
                      </a:r>
                      <a:r>
                        <a:rPr lang="fr-FR" sz="1200" kern="1600" dirty="0" err="1">
                          <a:effectLst/>
                        </a:rPr>
                        <a:t>logts</a:t>
                      </a:r>
                      <a:r>
                        <a:rPr lang="fr-FR" sz="1200" kern="1600" dirty="0">
                          <a:effectLst/>
                        </a:rPr>
                        <a:t> </a:t>
                      </a:r>
                      <a:r>
                        <a:rPr lang="fr-FR" sz="1200" kern="1600" dirty="0" err="1">
                          <a:effectLst/>
                        </a:rPr>
                        <a:t>évomutifs</a:t>
                      </a:r>
                      <a:r>
                        <a:rPr lang="fr-FR" sz="1200" kern="1600" dirty="0">
                          <a:effectLst/>
                        </a:rPr>
                        <a:t> </a:t>
                      </a:r>
                      <a:r>
                        <a:rPr lang="fr-FR" sz="1200" kern="1600" dirty="0" err="1">
                          <a:effectLst/>
                        </a:rPr>
                        <a:t>Tikboucht</a:t>
                      </a:r>
                      <a:r>
                        <a:rPr lang="fr-FR" sz="1200" kern="1600" dirty="0">
                          <a:effectLst/>
                        </a:rPr>
                        <a:t>) 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kern="1600">
                          <a:effectLst/>
                        </a:rPr>
                        <a:t> </a:t>
                      </a:r>
                      <a:endParaRPr lang="fr-FR" sz="14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900" kern="1600">
                          <a:effectLst/>
                        </a:rPr>
                        <a:t>0</a:t>
                      </a:r>
                      <a:endParaRPr lang="fr-FR" sz="14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900" kern="1600">
                          <a:effectLst/>
                        </a:rPr>
                        <a:t>0</a:t>
                      </a:r>
                      <a:endParaRPr lang="fr-FR" sz="14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900" kern="1600">
                          <a:effectLst/>
                        </a:rPr>
                        <a:t> </a:t>
                      </a:r>
                      <a:endParaRPr lang="fr-FR" sz="14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900" kern="1600">
                          <a:effectLst/>
                        </a:rPr>
                        <a:t> </a:t>
                      </a:r>
                      <a:endParaRPr lang="fr-FR" sz="14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900" kern="1600">
                          <a:effectLst/>
                        </a:rPr>
                        <a:t> </a:t>
                      </a:r>
                      <a:endParaRPr lang="fr-FR" sz="14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900" kern="1600">
                          <a:effectLst/>
                        </a:rPr>
                        <a:t> </a:t>
                      </a:r>
                      <a:endParaRPr lang="fr-FR" sz="14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900" kern="1600">
                          <a:effectLst/>
                        </a:rPr>
                        <a:t> </a:t>
                      </a:r>
                      <a:endParaRPr lang="fr-FR" sz="14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900" kern="1600">
                          <a:effectLst/>
                        </a:rPr>
                        <a:t> </a:t>
                      </a:r>
                      <a:endParaRPr lang="fr-FR" sz="14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900" kern="1600">
                          <a:effectLst/>
                        </a:rPr>
                        <a:t> </a:t>
                      </a:r>
                      <a:endParaRPr lang="fr-FR" sz="14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kern="1600">
                          <a:effectLst/>
                        </a:rPr>
                        <a:t> </a:t>
                      </a:r>
                      <a:endParaRPr lang="fr-FR" sz="14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649947477"/>
                  </a:ext>
                </a:extLst>
              </a:tr>
              <a:tr h="9017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kern="1600">
                          <a:effectLst/>
                        </a:rPr>
                        <a:t>NF5.721.3.262110.09.26</a:t>
                      </a:r>
                      <a:endParaRPr lang="fr-FR" sz="1400" kern="16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kern="1600">
                          <a:effectLst/>
                        </a:rPr>
                        <a:t>Travaux  de VRD des sites de logements sociaux participatifs (LSP) ( 2</a:t>
                      </a:r>
                      <a:r>
                        <a:rPr lang="fr-FR" sz="900" kern="1600" baseline="30000">
                          <a:effectLst/>
                        </a:rPr>
                        <a:t>ème</a:t>
                      </a:r>
                      <a:r>
                        <a:rPr lang="fr-FR" sz="900" kern="1600">
                          <a:effectLst/>
                        </a:rPr>
                        <a:t> tranche ) </a:t>
                      </a:r>
                      <a:endParaRPr lang="fr-FR" sz="14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kern="1600">
                          <a:effectLst/>
                        </a:rPr>
                        <a:t>08/03/2009</a:t>
                      </a:r>
                      <a:endParaRPr lang="fr-FR" sz="14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900" kern="1600">
                          <a:effectLst/>
                        </a:rPr>
                        <a:t>1 200 000</a:t>
                      </a:r>
                      <a:endParaRPr lang="fr-FR" sz="14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900" kern="1600">
                          <a:effectLst/>
                        </a:rPr>
                        <a:t>700 000</a:t>
                      </a:r>
                      <a:endParaRPr lang="fr-FR" sz="14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900" kern="1600">
                          <a:effectLst/>
                        </a:rPr>
                        <a:t>0</a:t>
                      </a:r>
                      <a:endParaRPr lang="fr-FR" sz="14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900" kern="1600">
                          <a:effectLst/>
                        </a:rPr>
                        <a:t>645 595</a:t>
                      </a:r>
                      <a:endParaRPr lang="fr-FR" sz="14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900" kern="1600">
                          <a:effectLst/>
                        </a:rPr>
                        <a:t>5 326</a:t>
                      </a:r>
                      <a:endParaRPr lang="fr-FR" sz="14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900" kern="1600">
                          <a:effectLst/>
                        </a:rPr>
                        <a:t>650 921</a:t>
                      </a:r>
                      <a:endParaRPr lang="fr-FR" sz="14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900" kern="1600">
                          <a:effectLst/>
                        </a:rPr>
                        <a:t>92,99%</a:t>
                      </a:r>
                      <a:endParaRPr lang="fr-FR" sz="14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900" kern="1600">
                          <a:effectLst/>
                        </a:rPr>
                        <a:t>49 079</a:t>
                      </a:r>
                      <a:endParaRPr lang="fr-FR" sz="14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900" kern="1600">
                          <a:effectLst/>
                        </a:rPr>
                        <a:t>80%</a:t>
                      </a:r>
                      <a:endParaRPr lang="fr-FR" sz="14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kern="1600">
                          <a:effectLst/>
                        </a:rPr>
                        <a:t> </a:t>
                      </a:r>
                      <a:endParaRPr lang="fr-FR" sz="14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860561285"/>
                  </a:ext>
                </a:extLst>
              </a:tr>
              <a:tr h="6011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kern="1600">
                          <a:effectLst/>
                        </a:rPr>
                        <a:t>60 logts LSP , 50 logts LSL, 32/80/2000 logts LSL</a:t>
                      </a:r>
                      <a:endParaRPr lang="fr-FR" sz="1400" kern="16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kern="1600">
                          <a:effectLst/>
                        </a:rPr>
                        <a:t> ( RHP) ,48/80/2000 logts LSL (RHP)   </a:t>
                      </a:r>
                      <a:endParaRPr lang="fr-FR" sz="14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kern="1600">
                          <a:effectLst/>
                        </a:rPr>
                        <a:t> </a:t>
                      </a:r>
                      <a:endParaRPr lang="fr-FR" sz="14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900" kern="1600">
                          <a:effectLst/>
                        </a:rPr>
                        <a:t>0</a:t>
                      </a:r>
                      <a:endParaRPr lang="fr-FR" sz="14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900" kern="1600">
                          <a:effectLst/>
                        </a:rPr>
                        <a:t>0</a:t>
                      </a:r>
                      <a:endParaRPr lang="fr-FR" sz="14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900" kern="1600">
                          <a:effectLst/>
                        </a:rPr>
                        <a:t> </a:t>
                      </a:r>
                      <a:endParaRPr lang="fr-FR" sz="14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900" kern="1600">
                          <a:effectLst/>
                        </a:rPr>
                        <a:t> </a:t>
                      </a:r>
                      <a:endParaRPr lang="fr-FR" sz="14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900" kern="1600">
                          <a:effectLst/>
                        </a:rPr>
                        <a:t> </a:t>
                      </a:r>
                      <a:endParaRPr lang="fr-FR" sz="14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900" kern="1600">
                          <a:effectLst/>
                        </a:rPr>
                        <a:t> </a:t>
                      </a:r>
                      <a:endParaRPr lang="fr-FR" sz="14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900" kern="1600">
                          <a:effectLst/>
                        </a:rPr>
                        <a:t> </a:t>
                      </a:r>
                      <a:endParaRPr lang="fr-FR" sz="14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900" kern="1600">
                          <a:effectLst/>
                        </a:rPr>
                        <a:t> </a:t>
                      </a:r>
                      <a:endParaRPr lang="fr-FR" sz="14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900" kern="1600">
                          <a:effectLst/>
                        </a:rPr>
                        <a:t> </a:t>
                      </a:r>
                      <a:endParaRPr lang="fr-FR" sz="14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kern="1600" dirty="0">
                          <a:effectLst/>
                        </a:rPr>
                        <a:t> </a:t>
                      </a:r>
                      <a:endParaRPr lang="fr-FR" sz="14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13360008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0175"/>
            <a:ext cx="12192000" cy="18192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99331" name="ZoneTexte 2"/>
          <p:cNvSpPr txBox="1">
            <a:spLocks noChangeArrowheads="1"/>
          </p:cNvSpPr>
          <p:nvPr/>
        </p:nvSpPr>
        <p:spPr bwMode="auto">
          <a:xfrm>
            <a:off x="2262188" y="182563"/>
            <a:ext cx="7667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/>
              <a:t>République Algérienne Démocratique et Populaire</a:t>
            </a:r>
          </a:p>
        </p:txBody>
      </p:sp>
      <p:sp>
        <p:nvSpPr>
          <p:cNvPr id="99332" name="ZoneTexte 3"/>
          <p:cNvSpPr txBox="1">
            <a:spLocks noChangeArrowheads="1"/>
          </p:cNvSpPr>
          <p:nvPr/>
        </p:nvSpPr>
        <p:spPr bwMode="auto">
          <a:xfrm>
            <a:off x="431800" y="749300"/>
            <a:ext cx="27590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/>
              <a:t>Wilaya de Bouira</a:t>
            </a:r>
          </a:p>
          <a:p>
            <a:pPr eaLnBrk="1" hangingPunct="1"/>
            <a:r>
              <a:rPr lang="fr-FR" sz="2400" b="1"/>
              <a:t>Daira de Haizer</a:t>
            </a:r>
          </a:p>
          <a:p>
            <a:pPr eaLnBrk="1" hangingPunct="1"/>
            <a:r>
              <a:rPr lang="fr-FR" sz="2400" b="1"/>
              <a:t>Commune de Haizer</a:t>
            </a:r>
          </a:p>
        </p:txBody>
      </p:sp>
      <p:sp>
        <p:nvSpPr>
          <p:cNvPr id="99333" name="Rectangle 1"/>
          <p:cNvSpPr>
            <a:spLocks noChangeArrowheads="1"/>
          </p:cNvSpPr>
          <p:nvPr/>
        </p:nvSpPr>
        <p:spPr bwMode="auto">
          <a:xfrm>
            <a:off x="2781300" y="311785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663575" y="2044700"/>
            <a:ext cx="10902950" cy="522288"/>
          </a:xfrm>
          <a:prstGeom prst="rect">
            <a:avLst/>
          </a:prstGeom>
          <a:solidFill>
            <a:srgbClr val="FFC00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solidFill>
                  <a:srgbClr val="0070C0"/>
                </a:solidFill>
                <a:latin typeface="+mn-lt"/>
              </a:rPr>
              <a:t>PSD 2016</a:t>
            </a:r>
            <a:endParaRPr lang="fr-FR" sz="2800" b="1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365125" y="2649538"/>
          <a:ext cx="11689080" cy="548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96197">
                  <a:extLst>
                    <a:ext uri="{9D8B030D-6E8A-4147-A177-3AD203B41FA5}">
                      <a16:colId xmlns:a16="http://schemas.microsoft.com/office/drawing/2014/main" xmlns="" val="1334947075"/>
                    </a:ext>
                  </a:extLst>
                </a:gridCol>
                <a:gridCol w="836613">
                  <a:extLst>
                    <a:ext uri="{9D8B030D-6E8A-4147-A177-3AD203B41FA5}">
                      <a16:colId xmlns:a16="http://schemas.microsoft.com/office/drawing/2014/main" xmlns="" val="979288359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589520379"/>
                    </a:ext>
                  </a:extLst>
                </a:gridCol>
                <a:gridCol w="936418">
                  <a:extLst>
                    <a:ext uri="{9D8B030D-6E8A-4147-A177-3AD203B41FA5}">
                      <a16:colId xmlns:a16="http://schemas.microsoft.com/office/drawing/2014/main" xmlns="" val="1619012691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81422072"/>
                    </a:ext>
                  </a:extLst>
                </a:gridCol>
                <a:gridCol w="728732">
                  <a:extLst>
                    <a:ext uri="{9D8B030D-6E8A-4147-A177-3AD203B41FA5}">
                      <a16:colId xmlns:a16="http://schemas.microsoft.com/office/drawing/2014/main" xmlns="" val="4090368228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272919122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409078208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203529261"/>
                    </a:ext>
                  </a:extLst>
                </a:gridCol>
                <a:gridCol w="728732">
                  <a:extLst>
                    <a:ext uri="{9D8B030D-6E8A-4147-A177-3AD203B41FA5}">
                      <a16:colId xmlns:a16="http://schemas.microsoft.com/office/drawing/2014/main" xmlns="" val="45031502"/>
                    </a:ext>
                  </a:extLst>
                </a:gridCol>
                <a:gridCol w="519580">
                  <a:extLst>
                    <a:ext uri="{9D8B030D-6E8A-4147-A177-3AD203B41FA5}">
                      <a16:colId xmlns:a16="http://schemas.microsoft.com/office/drawing/2014/main" xmlns="" val="1276522471"/>
                    </a:ext>
                  </a:extLst>
                </a:gridCol>
                <a:gridCol w="1202813">
                  <a:extLst>
                    <a:ext uri="{9D8B030D-6E8A-4147-A177-3AD203B41FA5}">
                      <a16:colId xmlns:a16="http://schemas.microsoft.com/office/drawing/2014/main" xmlns="" val="2910032045"/>
                    </a:ext>
                  </a:extLst>
                </a:gridCol>
              </a:tblGrid>
              <a:tr h="4330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Numéro et intitule de l’opération 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cap="all" dirty="0">
                          <a:effectLst/>
                        </a:rPr>
                        <a:t>Date </a:t>
                      </a:r>
                      <a:r>
                        <a:rPr lang="fr-FR" sz="1200" kern="1600" cap="all" dirty="0" err="1">
                          <a:effectLst/>
                        </a:rPr>
                        <a:t>inscr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AP INITIALE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AP ACTUELLE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ENGAG COMULES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CONS ANT 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AONS 2016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CONS 31/08/2016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TAUX CONS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PEC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TAUX PHY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OBSERVATIONS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832790333"/>
                  </a:ext>
                </a:extLst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365125" y="3216275"/>
          <a:ext cx="11689081" cy="3336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96197">
                  <a:extLst>
                    <a:ext uri="{9D8B030D-6E8A-4147-A177-3AD203B41FA5}">
                      <a16:colId xmlns:a16="http://schemas.microsoft.com/office/drawing/2014/main" xmlns="" val="3490333738"/>
                    </a:ext>
                  </a:extLst>
                </a:gridCol>
                <a:gridCol w="836612">
                  <a:extLst>
                    <a:ext uri="{9D8B030D-6E8A-4147-A177-3AD203B41FA5}">
                      <a16:colId xmlns:a16="http://schemas.microsoft.com/office/drawing/2014/main" xmlns="" val="2822772085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679403797"/>
                    </a:ext>
                  </a:extLst>
                </a:gridCol>
                <a:gridCol w="936418">
                  <a:extLst>
                    <a:ext uri="{9D8B030D-6E8A-4147-A177-3AD203B41FA5}">
                      <a16:colId xmlns:a16="http://schemas.microsoft.com/office/drawing/2014/main" xmlns="" val="316900081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2162927888"/>
                    </a:ext>
                  </a:extLst>
                </a:gridCol>
                <a:gridCol w="728733">
                  <a:extLst>
                    <a:ext uri="{9D8B030D-6E8A-4147-A177-3AD203B41FA5}">
                      <a16:colId xmlns:a16="http://schemas.microsoft.com/office/drawing/2014/main" xmlns="" val="2327344869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2267880135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2952494148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701144557"/>
                    </a:ext>
                  </a:extLst>
                </a:gridCol>
                <a:gridCol w="728733">
                  <a:extLst>
                    <a:ext uri="{9D8B030D-6E8A-4147-A177-3AD203B41FA5}">
                      <a16:colId xmlns:a16="http://schemas.microsoft.com/office/drawing/2014/main" xmlns="" val="143397072"/>
                    </a:ext>
                  </a:extLst>
                </a:gridCol>
                <a:gridCol w="519580">
                  <a:extLst>
                    <a:ext uri="{9D8B030D-6E8A-4147-A177-3AD203B41FA5}">
                      <a16:colId xmlns:a16="http://schemas.microsoft.com/office/drawing/2014/main" xmlns="" val="1294286279"/>
                    </a:ext>
                  </a:extLst>
                </a:gridCol>
                <a:gridCol w="1202813">
                  <a:extLst>
                    <a:ext uri="{9D8B030D-6E8A-4147-A177-3AD203B41FA5}">
                      <a16:colId xmlns:a16="http://schemas.microsoft.com/office/drawing/2014/main" xmlns="" val="525827078"/>
                    </a:ext>
                  </a:extLst>
                </a:gridCol>
              </a:tblGrid>
              <a:tr h="5831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60 logts LSP , 50 logts LSL, 32/80/2000 logts LSL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 ( RHP) ,48/80/2000 logts LSL (RHP)   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972940454"/>
                  </a:ext>
                </a:extLst>
              </a:tr>
              <a:tr h="5831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NF5.721.3.262110.06.17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Aménagement urbain  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08/11/2006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330 000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220 000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192 868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1 575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194 443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88,38%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25 557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90%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953137072"/>
                  </a:ext>
                </a:extLst>
              </a:tr>
              <a:tr h="2915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Voie RN 33- CFPA  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215238764"/>
                  </a:ext>
                </a:extLst>
              </a:tr>
              <a:tr h="7127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Total chapitre : 721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4 opérations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4 280 000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3 970 000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3 790 066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12 139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3 802 205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95,77%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167 795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600671865"/>
                  </a:ext>
                </a:extLst>
              </a:tr>
              <a:tr h="8746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NF5.722.2.262110.11.07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 Suivi et réalisation de 08 logements incessibles pour la formation professionnelle  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30/10/2011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21 960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38 960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27 146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882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28 028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71,94%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10 932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90%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590508675"/>
                  </a:ext>
                </a:extLst>
              </a:tr>
              <a:tr h="2915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02 logements à annexe CFPA Haizer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 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14122279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0175"/>
            <a:ext cx="12192000" cy="18192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00355" name="ZoneTexte 2"/>
          <p:cNvSpPr txBox="1">
            <a:spLocks noChangeArrowheads="1"/>
          </p:cNvSpPr>
          <p:nvPr/>
        </p:nvSpPr>
        <p:spPr bwMode="auto">
          <a:xfrm>
            <a:off x="2262188" y="182563"/>
            <a:ext cx="7667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/>
              <a:t>République Algérienne Démocratique et Populaire</a:t>
            </a:r>
          </a:p>
        </p:txBody>
      </p:sp>
      <p:sp>
        <p:nvSpPr>
          <p:cNvPr id="100356" name="ZoneTexte 3"/>
          <p:cNvSpPr txBox="1">
            <a:spLocks noChangeArrowheads="1"/>
          </p:cNvSpPr>
          <p:nvPr/>
        </p:nvSpPr>
        <p:spPr bwMode="auto">
          <a:xfrm>
            <a:off x="431800" y="749300"/>
            <a:ext cx="27590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/>
              <a:t>Wilaya de Bouira</a:t>
            </a:r>
          </a:p>
          <a:p>
            <a:pPr eaLnBrk="1" hangingPunct="1"/>
            <a:r>
              <a:rPr lang="fr-FR" sz="2400" b="1"/>
              <a:t>Daira de Haizer</a:t>
            </a:r>
          </a:p>
          <a:p>
            <a:pPr eaLnBrk="1" hangingPunct="1"/>
            <a:r>
              <a:rPr lang="fr-FR" sz="2400" b="1"/>
              <a:t>Commune de Haizer</a:t>
            </a:r>
          </a:p>
        </p:txBody>
      </p:sp>
      <p:sp>
        <p:nvSpPr>
          <p:cNvPr id="100357" name="Rectangle 1"/>
          <p:cNvSpPr>
            <a:spLocks noChangeArrowheads="1"/>
          </p:cNvSpPr>
          <p:nvPr/>
        </p:nvSpPr>
        <p:spPr bwMode="auto">
          <a:xfrm>
            <a:off x="2781300" y="311785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663575" y="2044700"/>
            <a:ext cx="10902950" cy="522288"/>
          </a:xfrm>
          <a:prstGeom prst="rect">
            <a:avLst/>
          </a:prstGeom>
          <a:solidFill>
            <a:srgbClr val="FFC00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solidFill>
                  <a:srgbClr val="0070C0"/>
                </a:solidFill>
                <a:latin typeface="+mn-lt"/>
              </a:rPr>
              <a:t>PSD 2016</a:t>
            </a:r>
            <a:endParaRPr lang="fr-FR" sz="2800" b="1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365125" y="2649538"/>
          <a:ext cx="11689080" cy="548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96197">
                  <a:extLst>
                    <a:ext uri="{9D8B030D-6E8A-4147-A177-3AD203B41FA5}">
                      <a16:colId xmlns:a16="http://schemas.microsoft.com/office/drawing/2014/main" xmlns="" val="1334947075"/>
                    </a:ext>
                  </a:extLst>
                </a:gridCol>
                <a:gridCol w="836613">
                  <a:extLst>
                    <a:ext uri="{9D8B030D-6E8A-4147-A177-3AD203B41FA5}">
                      <a16:colId xmlns:a16="http://schemas.microsoft.com/office/drawing/2014/main" xmlns="" val="979288359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589520379"/>
                    </a:ext>
                  </a:extLst>
                </a:gridCol>
                <a:gridCol w="936418">
                  <a:extLst>
                    <a:ext uri="{9D8B030D-6E8A-4147-A177-3AD203B41FA5}">
                      <a16:colId xmlns:a16="http://schemas.microsoft.com/office/drawing/2014/main" xmlns="" val="1619012691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81422072"/>
                    </a:ext>
                  </a:extLst>
                </a:gridCol>
                <a:gridCol w="728732">
                  <a:extLst>
                    <a:ext uri="{9D8B030D-6E8A-4147-A177-3AD203B41FA5}">
                      <a16:colId xmlns:a16="http://schemas.microsoft.com/office/drawing/2014/main" xmlns="" val="4090368228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272919122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409078208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203529261"/>
                    </a:ext>
                  </a:extLst>
                </a:gridCol>
                <a:gridCol w="728732">
                  <a:extLst>
                    <a:ext uri="{9D8B030D-6E8A-4147-A177-3AD203B41FA5}">
                      <a16:colId xmlns:a16="http://schemas.microsoft.com/office/drawing/2014/main" xmlns="" val="45031502"/>
                    </a:ext>
                  </a:extLst>
                </a:gridCol>
                <a:gridCol w="519580">
                  <a:extLst>
                    <a:ext uri="{9D8B030D-6E8A-4147-A177-3AD203B41FA5}">
                      <a16:colId xmlns:a16="http://schemas.microsoft.com/office/drawing/2014/main" xmlns="" val="1276522471"/>
                    </a:ext>
                  </a:extLst>
                </a:gridCol>
                <a:gridCol w="1202813">
                  <a:extLst>
                    <a:ext uri="{9D8B030D-6E8A-4147-A177-3AD203B41FA5}">
                      <a16:colId xmlns:a16="http://schemas.microsoft.com/office/drawing/2014/main" xmlns="" val="2910032045"/>
                    </a:ext>
                  </a:extLst>
                </a:gridCol>
              </a:tblGrid>
              <a:tr h="4330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Numéro et intitule de l’opération 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cap="all" dirty="0">
                          <a:effectLst/>
                        </a:rPr>
                        <a:t>Date </a:t>
                      </a:r>
                      <a:r>
                        <a:rPr lang="fr-FR" sz="1200" kern="1600" cap="all" dirty="0" err="1">
                          <a:effectLst/>
                        </a:rPr>
                        <a:t>inscr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AP INITIALE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AP ACTUELLE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ENGAG COMULES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CONS ANT 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AONS 2016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CONS 31/08/2016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TAUX CONS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PEC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TAUX PHY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OBSERVATIONS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832790333"/>
                  </a:ext>
                </a:extLst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365125" y="3128963"/>
          <a:ext cx="11689081" cy="35151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70084">
                  <a:extLst>
                    <a:ext uri="{9D8B030D-6E8A-4147-A177-3AD203B41FA5}">
                      <a16:colId xmlns:a16="http://schemas.microsoft.com/office/drawing/2014/main" xmlns="" val="2140666423"/>
                    </a:ext>
                  </a:extLst>
                </a:gridCol>
                <a:gridCol w="3389087">
                  <a:extLst>
                    <a:ext uri="{9D8B030D-6E8A-4147-A177-3AD203B41FA5}">
                      <a16:colId xmlns:a16="http://schemas.microsoft.com/office/drawing/2014/main" xmlns="" val="3397211002"/>
                    </a:ext>
                  </a:extLst>
                </a:gridCol>
                <a:gridCol w="892618">
                  <a:extLst>
                    <a:ext uri="{9D8B030D-6E8A-4147-A177-3AD203B41FA5}">
                      <a16:colId xmlns:a16="http://schemas.microsoft.com/office/drawing/2014/main" xmlns="" val="3668786542"/>
                    </a:ext>
                  </a:extLst>
                </a:gridCol>
                <a:gridCol w="789508">
                  <a:extLst>
                    <a:ext uri="{9D8B030D-6E8A-4147-A177-3AD203B41FA5}">
                      <a16:colId xmlns:a16="http://schemas.microsoft.com/office/drawing/2014/main" xmlns="" val="1368611332"/>
                    </a:ext>
                  </a:extLst>
                </a:gridCol>
                <a:gridCol w="789508">
                  <a:extLst>
                    <a:ext uri="{9D8B030D-6E8A-4147-A177-3AD203B41FA5}">
                      <a16:colId xmlns:a16="http://schemas.microsoft.com/office/drawing/2014/main" xmlns="" val="3594264728"/>
                    </a:ext>
                  </a:extLst>
                </a:gridCol>
                <a:gridCol w="782734">
                  <a:extLst>
                    <a:ext uri="{9D8B030D-6E8A-4147-A177-3AD203B41FA5}">
                      <a16:colId xmlns:a16="http://schemas.microsoft.com/office/drawing/2014/main" xmlns="" val="1967087800"/>
                    </a:ext>
                  </a:extLst>
                </a:gridCol>
                <a:gridCol w="812087">
                  <a:extLst>
                    <a:ext uri="{9D8B030D-6E8A-4147-A177-3AD203B41FA5}">
                      <a16:colId xmlns:a16="http://schemas.microsoft.com/office/drawing/2014/main" xmlns="" val="3779123045"/>
                    </a:ext>
                  </a:extLst>
                </a:gridCol>
                <a:gridCol w="783487">
                  <a:extLst>
                    <a:ext uri="{9D8B030D-6E8A-4147-A177-3AD203B41FA5}">
                      <a16:colId xmlns:a16="http://schemas.microsoft.com/office/drawing/2014/main" xmlns="" val="2249771616"/>
                    </a:ext>
                  </a:extLst>
                </a:gridCol>
                <a:gridCol w="741340">
                  <a:extLst>
                    <a:ext uri="{9D8B030D-6E8A-4147-A177-3AD203B41FA5}">
                      <a16:colId xmlns:a16="http://schemas.microsoft.com/office/drawing/2014/main" xmlns="" val="1504188259"/>
                    </a:ext>
                  </a:extLst>
                </a:gridCol>
                <a:gridCol w="337930">
                  <a:extLst>
                    <a:ext uri="{9D8B030D-6E8A-4147-A177-3AD203B41FA5}">
                      <a16:colId xmlns:a16="http://schemas.microsoft.com/office/drawing/2014/main" xmlns="" val="2619459642"/>
                    </a:ext>
                  </a:extLst>
                </a:gridCol>
                <a:gridCol w="700698">
                  <a:extLst>
                    <a:ext uri="{9D8B030D-6E8A-4147-A177-3AD203B41FA5}">
                      <a16:colId xmlns:a16="http://schemas.microsoft.com/office/drawing/2014/main" xmlns="" val="3440629839"/>
                    </a:ext>
                  </a:extLst>
                </a:gridCol>
              </a:tblGrid>
              <a:tr h="4760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NK5.391.4.262475.14.12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Réhabilitation du réseau AEP Tighilt N’seksou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28/05/14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741000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741000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741000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Non lancé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2093172513"/>
                  </a:ext>
                </a:extLst>
              </a:tr>
              <a:tr h="4760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NK5.391.4.262475.14.13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Rénovation réseau AEP localité Tikboucht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28/05/14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3039000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3039000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2784000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87984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2871984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167016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A chevé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2264225975"/>
                  </a:ext>
                </a:extLst>
              </a:tr>
              <a:tr h="6407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NK5.391.4.262475.14.15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Réalisation du réseau AEP localité Laach Oufalkou Haut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28/05/14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2131000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2131000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1760000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1760000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371000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A chevé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3000431504"/>
                  </a:ext>
                </a:extLst>
              </a:tr>
              <a:tr h="6407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NK5.391.4.262475.15.01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Renforcement de la conduite d’AEP Haouch Thika à partir du réservoir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28/07/15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1401000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1401000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1070950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1070950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330050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76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En cours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816556493"/>
                  </a:ext>
                </a:extLst>
              </a:tr>
              <a:tr h="6407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NK5.391.4.262475.15.01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Réalisation du réseau de distribution AEP Guentour bas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11/07/15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4893000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4893000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2220705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2220705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2672295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45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En cours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187564990"/>
                  </a:ext>
                </a:extLst>
              </a:tr>
              <a:tr h="6407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NK5.391.4.262475.15.02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Réalisation du réseau de distribution AEP+réservoir 100 m3 M’zabel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11/10/15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6791000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6791000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1013909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1013909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5777091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15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En cours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280042769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0175"/>
            <a:ext cx="12192000" cy="18192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01379" name="ZoneTexte 2"/>
          <p:cNvSpPr txBox="1">
            <a:spLocks noChangeArrowheads="1"/>
          </p:cNvSpPr>
          <p:nvPr/>
        </p:nvSpPr>
        <p:spPr bwMode="auto">
          <a:xfrm>
            <a:off x="2262188" y="182563"/>
            <a:ext cx="7667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/>
              <a:t>République Algérienne Démocratique et Populaire</a:t>
            </a:r>
          </a:p>
        </p:txBody>
      </p:sp>
      <p:sp>
        <p:nvSpPr>
          <p:cNvPr id="101380" name="ZoneTexte 3"/>
          <p:cNvSpPr txBox="1">
            <a:spLocks noChangeArrowheads="1"/>
          </p:cNvSpPr>
          <p:nvPr/>
        </p:nvSpPr>
        <p:spPr bwMode="auto">
          <a:xfrm>
            <a:off x="431800" y="749300"/>
            <a:ext cx="27590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/>
              <a:t>Wilaya de Bouira</a:t>
            </a:r>
          </a:p>
          <a:p>
            <a:pPr eaLnBrk="1" hangingPunct="1"/>
            <a:r>
              <a:rPr lang="fr-FR" sz="2400" b="1"/>
              <a:t>Daira de Haizer</a:t>
            </a:r>
          </a:p>
          <a:p>
            <a:pPr eaLnBrk="1" hangingPunct="1"/>
            <a:r>
              <a:rPr lang="fr-FR" sz="2400" b="1"/>
              <a:t>Commune de Haizer</a:t>
            </a:r>
          </a:p>
        </p:txBody>
      </p:sp>
      <p:sp>
        <p:nvSpPr>
          <p:cNvPr id="101381" name="Rectangle 1"/>
          <p:cNvSpPr>
            <a:spLocks noChangeArrowheads="1"/>
          </p:cNvSpPr>
          <p:nvPr/>
        </p:nvSpPr>
        <p:spPr bwMode="auto">
          <a:xfrm>
            <a:off x="2781300" y="311785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663575" y="2044700"/>
            <a:ext cx="10902950" cy="522288"/>
          </a:xfrm>
          <a:prstGeom prst="rect">
            <a:avLst/>
          </a:prstGeom>
          <a:solidFill>
            <a:srgbClr val="FFC00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solidFill>
                  <a:srgbClr val="0070C0"/>
                </a:solidFill>
                <a:latin typeface="+mn-lt"/>
              </a:rPr>
              <a:t>PSD 2016</a:t>
            </a:r>
            <a:endParaRPr lang="fr-FR" sz="2800" b="1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365125" y="2649538"/>
          <a:ext cx="11689080" cy="548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96197">
                  <a:extLst>
                    <a:ext uri="{9D8B030D-6E8A-4147-A177-3AD203B41FA5}">
                      <a16:colId xmlns:a16="http://schemas.microsoft.com/office/drawing/2014/main" xmlns="" val="1334947075"/>
                    </a:ext>
                  </a:extLst>
                </a:gridCol>
                <a:gridCol w="836613">
                  <a:extLst>
                    <a:ext uri="{9D8B030D-6E8A-4147-A177-3AD203B41FA5}">
                      <a16:colId xmlns:a16="http://schemas.microsoft.com/office/drawing/2014/main" xmlns="" val="979288359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589520379"/>
                    </a:ext>
                  </a:extLst>
                </a:gridCol>
                <a:gridCol w="936418">
                  <a:extLst>
                    <a:ext uri="{9D8B030D-6E8A-4147-A177-3AD203B41FA5}">
                      <a16:colId xmlns:a16="http://schemas.microsoft.com/office/drawing/2014/main" xmlns="" val="1619012691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81422072"/>
                    </a:ext>
                  </a:extLst>
                </a:gridCol>
                <a:gridCol w="728732">
                  <a:extLst>
                    <a:ext uri="{9D8B030D-6E8A-4147-A177-3AD203B41FA5}">
                      <a16:colId xmlns:a16="http://schemas.microsoft.com/office/drawing/2014/main" xmlns="" val="4090368228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272919122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409078208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203529261"/>
                    </a:ext>
                  </a:extLst>
                </a:gridCol>
                <a:gridCol w="728732">
                  <a:extLst>
                    <a:ext uri="{9D8B030D-6E8A-4147-A177-3AD203B41FA5}">
                      <a16:colId xmlns:a16="http://schemas.microsoft.com/office/drawing/2014/main" xmlns="" val="45031502"/>
                    </a:ext>
                  </a:extLst>
                </a:gridCol>
                <a:gridCol w="519580">
                  <a:extLst>
                    <a:ext uri="{9D8B030D-6E8A-4147-A177-3AD203B41FA5}">
                      <a16:colId xmlns:a16="http://schemas.microsoft.com/office/drawing/2014/main" xmlns="" val="1276522471"/>
                    </a:ext>
                  </a:extLst>
                </a:gridCol>
                <a:gridCol w="1202813">
                  <a:extLst>
                    <a:ext uri="{9D8B030D-6E8A-4147-A177-3AD203B41FA5}">
                      <a16:colId xmlns:a16="http://schemas.microsoft.com/office/drawing/2014/main" xmlns="" val="2910032045"/>
                    </a:ext>
                  </a:extLst>
                </a:gridCol>
              </a:tblGrid>
              <a:tr h="4330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Numéro et intitule de l’opération 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cap="all" dirty="0">
                          <a:effectLst/>
                        </a:rPr>
                        <a:t>Date </a:t>
                      </a:r>
                      <a:r>
                        <a:rPr lang="fr-FR" sz="1200" kern="1600" cap="all" dirty="0" err="1">
                          <a:effectLst/>
                        </a:rPr>
                        <a:t>inscr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AP INITIALE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AP ACTUELLE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ENGAG COMULES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CONS ANT 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AONS 2016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CONS 31/08/2016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TAUX CONS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PEC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TAUX PHY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OBSERVATIONS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832790333"/>
                  </a:ext>
                </a:extLst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365125" y="3211513"/>
          <a:ext cx="11689077" cy="33729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70083">
                  <a:extLst>
                    <a:ext uri="{9D8B030D-6E8A-4147-A177-3AD203B41FA5}">
                      <a16:colId xmlns:a16="http://schemas.microsoft.com/office/drawing/2014/main" xmlns="" val="3739868173"/>
                    </a:ext>
                  </a:extLst>
                </a:gridCol>
                <a:gridCol w="3389088">
                  <a:extLst>
                    <a:ext uri="{9D8B030D-6E8A-4147-A177-3AD203B41FA5}">
                      <a16:colId xmlns:a16="http://schemas.microsoft.com/office/drawing/2014/main" xmlns="" val="976767093"/>
                    </a:ext>
                  </a:extLst>
                </a:gridCol>
                <a:gridCol w="892617">
                  <a:extLst>
                    <a:ext uri="{9D8B030D-6E8A-4147-A177-3AD203B41FA5}">
                      <a16:colId xmlns:a16="http://schemas.microsoft.com/office/drawing/2014/main" xmlns="" val="4124897296"/>
                    </a:ext>
                  </a:extLst>
                </a:gridCol>
                <a:gridCol w="789508">
                  <a:extLst>
                    <a:ext uri="{9D8B030D-6E8A-4147-A177-3AD203B41FA5}">
                      <a16:colId xmlns:a16="http://schemas.microsoft.com/office/drawing/2014/main" xmlns="" val="2800769102"/>
                    </a:ext>
                  </a:extLst>
                </a:gridCol>
                <a:gridCol w="789508">
                  <a:extLst>
                    <a:ext uri="{9D8B030D-6E8A-4147-A177-3AD203B41FA5}">
                      <a16:colId xmlns:a16="http://schemas.microsoft.com/office/drawing/2014/main" xmlns="" val="3359177618"/>
                    </a:ext>
                  </a:extLst>
                </a:gridCol>
                <a:gridCol w="782734">
                  <a:extLst>
                    <a:ext uri="{9D8B030D-6E8A-4147-A177-3AD203B41FA5}">
                      <a16:colId xmlns:a16="http://schemas.microsoft.com/office/drawing/2014/main" xmlns="" val="1341826183"/>
                    </a:ext>
                  </a:extLst>
                </a:gridCol>
                <a:gridCol w="812087">
                  <a:extLst>
                    <a:ext uri="{9D8B030D-6E8A-4147-A177-3AD203B41FA5}">
                      <a16:colId xmlns:a16="http://schemas.microsoft.com/office/drawing/2014/main" xmlns="" val="1389871745"/>
                    </a:ext>
                  </a:extLst>
                </a:gridCol>
                <a:gridCol w="783486">
                  <a:extLst>
                    <a:ext uri="{9D8B030D-6E8A-4147-A177-3AD203B41FA5}">
                      <a16:colId xmlns:a16="http://schemas.microsoft.com/office/drawing/2014/main" xmlns="" val="4126026211"/>
                    </a:ext>
                  </a:extLst>
                </a:gridCol>
                <a:gridCol w="741339">
                  <a:extLst>
                    <a:ext uri="{9D8B030D-6E8A-4147-A177-3AD203B41FA5}">
                      <a16:colId xmlns:a16="http://schemas.microsoft.com/office/drawing/2014/main" xmlns="" val="193959529"/>
                    </a:ext>
                  </a:extLst>
                </a:gridCol>
                <a:gridCol w="337930">
                  <a:extLst>
                    <a:ext uri="{9D8B030D-6E8A-4147-A177-3AD203B41FA5}">
                      <a16:colId xmlns:a16="http://schemas.microsoft.com/office/drawing/2014/main" xmlns="" val="2758689493"/>
                    </a:ext>
                  </a:extLst>
                </a:gridCol>
                <a:gridCol w="700697">
                  <a:extLst>
                    <a:ext uri="{9D8B030D-6E8A-4147-A177-3AD203B41FA5}">
                      <a16:colId xmlns:a16="http://schemas.microsoft.com/office/drawing/2014/main" xmlns="" val="3461626181"/>
                    </a:ext>
                  </a:extLst>
                </a:gridCol>
              </a:tblGrid>
              <a:tr h="7111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NK5.391.4.262475.15.03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Rénovation du réseau de distribution AEP Tanchit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11/10/15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3936000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3936000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1856746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1856746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2079254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47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En cours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736879264"/>
                  </a:ext>
                </a:extLst>
              </a:tr>
              <a:tr h="7111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NK5.391.4.262475.15.04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Réalisation du réseau de distribution AEP Tikboucht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11/10/15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7360000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7360000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3811468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3811468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3548532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52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En cours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962902532"/>
                  </a:ext>
                </a:extLst>
              </a:tr>
              <a:tr h="5282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NK5.391.2.262475.15.01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Réalisation du reervoir 100m3 à Haizer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28/10/15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7211000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7211000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1710025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1710025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5500975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24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En cours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599712548"/>
                  </a:ext>
                </a:extLst>
              </a:tr>
              <a:tr h="7111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NK5.391.4.262475.15.05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Réalisation de conduite de distribution AEP Haizer centre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28/10/15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4163000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4163000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1933542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1933542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2229458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46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En cours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4252313334"/>
                  </a:ext>
                </a:extLst>
              </a:tr>
              <a:tr h="7111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NK5.391.7.262475.16.02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Rénovation et extension réseau de distribution AEP localité Slim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31/05/16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3676000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3676000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3676000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En cours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371087845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0175"/>
            <a:ext cx="12192000" cy="18192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02403" name="ZoneTexte 2"/>
          <p:cNvSpPr txBox="1">
            <a:spLocks noChangeArrowheads="1"/>
          </p:cNvSpPr>
          <p:nvPr/>
        </p:nvSpPr>
        <p:spPr bwMode="auto">
          <a:xfrm>
            <a:off x="2262188" y="182563"/>
            <a:ext cx="7667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800" b="1"/>
              <a:t>République Algérienne Démocratique et Populaire</a:t>
            </a:r>
          </a:p>
        </p:txBody>
      </p:sp>
      <p:sp>
        <p:nvSpPr>
          <p:cNvPr id="102404" name="ZoneTexte 3"/>
          <p:cNvSpPr txBox="1">
            <a:spLocks noChangeArrowheads="1"/>
          </p:cNvSpPr>
          <p:nvPr/>
        </p:nvSpPr>
        <p:spPr bwMode="auto">
          <a:xfrm>
            <a:off x="431800" y="749300"/>
            <a:ext cx="27590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sz="2400" b="1"/>
              <a:t>Wilaya de Bouira</a:t>
            </a:r>
          </a:p>
          <a:p>
            <a:pPr eaLnBrk="1" hangingPunct="1"/>
            <a:r>
              <a:rPr lang="fr-FR" sz="2400" b="1"/>
              <a:t>Daira de Haizer</a:t>
            </a:r>
          </a:p>
          <a:p>
            <a:pPr eaLnBrk="1" hangingPunct="1"/>
            <a:r>
              <a:rPr lang="fr-FR" sz="2400" b="1"/>
              <a:t>Commune de Haizer</a:t>
            </a:r>
          </a:p>
        </p:txBody>
      </p:sp>
      <p:sp>
        <p:nvSpPr>
          <p:cNvPr id="102405" name="Rectangle 1"/>
          <p:cNvSpPr>
            <a:spLocks noChangeArrowheads="1"/>
          </p:cNvSpPr>
          <p:nvPr/>
        </p:nvSpPr>
        <p:spPr bwMode="auto">
          <a:xfrm>
            <a:off x="2781300" y="311785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663575" y="2044700"/>
            <a:ext cx="10902950" cy="522288"/>
          </a:xfrm>
          <a:prstGeom prst="rect">
            <a:avLst/>
          </a:prstGeom>
          <a:solidFill>
            <a:srgbClr val="FFC00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solidFill>
                  <a:srgbClr val="0070C0"/>
                </a:solidFill>
                <a:latin typeface="+mn-lt"/>
              </a:rPr>
              <a:t>PSD 2016</a:t>
            </a:r>
            <a:endParaRPr lang="fr-FR" sz="2800" b="1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365125" y="2649538"/>
          <a:ext cx="11689080" cy="548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96197">
                  <a:extLst>
                    <a:ext uri="{9D8B030D-6E8A-4147-A177-3AD203B41FA5}">
                      <a16:colId xmlns:a16="http://schemas.microsoft.com/office/drawing/2014/main" xmlns="" val="1334947075"/>
                    </a:ext>
                  </a:extLst>
                </a:gridCol>
                <a:gridCol w="836613">
                  <a:extLst>
                    <a:ext uri="{9D8B030D-6E8A-4147-A177-3AD203B41FA5}">
                      <a16:colId xmlns:a16="http://schemas.microsoft.com/office/drawing/2014/main" xmlns="" val="979288359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589520379"/>
                    </a:ext>
                  </a:extLst>
                </a:gridCol>
                <a:gridCol w="936418">
                  <a:extLst>
                    <a:ext uri="{9D8B030D-6E8A-4147-A177-3AD203B41FA5}">
                      <a16:colId xmlns:a16="http://schemas.microsoft.com/office/drawing/2014/main" xmlns="" val="1619012691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81422072"/>
                    </a:ext>
                  </a:extLst>
                </a:gridCol>
                <a:gridCol w="728732">
                  <a:extLst>
                    <a:ext uri="{9D8B030D-6E8A-4147-A177-3AD203B41FA5}">
                      <a16:colId xmlns:a16="http://schemas.microsoft.com/office/drawing/2014/main" xmlns="" val="4090368228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1272919122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409078208"/>
                    </a:ext>
                  </a:extLst>
                </a:gridCol>
                <a:gridCol w="727999">
                  <a:extLst>
                    <a:ext uri="{9D8B030D-6E8A-4147-A177-3AD203B41FA5}">
                      <a16:colId xmlns:a16="http://schemas.microsoft.com/office/drawing/2014/main" xmlns="" val="203529261"/>
                    </a:ext>
                  </a:extLst>
                </a:gridCol>
                <a:gridCol w="728732">
                  <a:extLst>
                    <a:ext uri="{9D8B030D-6E8A-4147-A177-3AD203B41FA5}">
                      <a16:colId xmlns:a16="http://schemas.microsoft.com/office/drawing/2014/main" xmlns="" val="45031502"/>
                    </a:ext>
                  </a:extLst>
                </a:gridCol>
                <a:gridCol w="519580">
                  <a:extLst>
                    <a:ext uri="{9D8B030D-6E8A-4147-A177-3AD203B41FA5}">
                      <a16:colId xmlns:a16="http://schemas.microsoft.com/office/drawing/2014/main" xmlns="" val="1276522471"/>
                    </a:ext>
                  </a:extLst>
                </a:gridCol>
                <a:gridCol w="1202813">
                  <a:extLst>
                    <a:ext uri="{9D8B030D-6E8A-4147-A177-3AD203B41FA5}">
                      <a16:colId xmlns:a16="http://schemas.microsoft.com/office/drawing/2014/main" xmlns="" val="2910032045"/>
                    </a:ext>
                  </a:extLst>
                </a:gridCol>
              </a:tblGrid>
              <a:tr h="4330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Numéro et intitule de l’opération 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cap="all" dirty="0">
                          <a:effectLst/>
                        </a:rPr>
                        <a:t>Date </a:t>
                      </a:r>
                      <a:r>
                        <a:rPr lang="fr-FR" sz="1200" kern="1600" cap="all" dirty="0" err="1">
                          <a:effectLst/>
                        </a:rPr>
                        <a:t>inscr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AP INITIALE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AP ACTUELLE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ENGAG COMULES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CONS ANT 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AONS 2016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CONS 31/08/2016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TAUX CONS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PEC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TAUX PHY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OBSERVATIONS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832790333"/>
                  </a:ext>
                </a:extLst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431800" y="3544888"/>
          <a:ext cx="11623768" cy="25366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60752">
                  <a:extLst>
                    <a:ext uri="{9D8B030D-6E8A-4147-A177-3AD203B41FA5}">
                      <a16:colId xmlns:a16="http://schemas.microsoft.com/office/drawing/2014/main" xmlns="" val="4269890683"/>
                    </a:ext>
                  </a:extLst>
                </a:gridCol>
                <a:gridCol w="3370152">
                  <a:extLst>
                    <a:ext uri="{9D8B030D-6E8A-4147-A177-3AD203B41FA5}">
                      <a16:colId xmlns:a16="http://schemas.microsoft.com/office/drawing/2014/main" xmlns="" val="2471404421"/>
                    </a:ext>
                  </a:extLst>
                </a:gridCol>
                <a:gridCol w="887630">
                  <a:extLst>
                    <a:ext uri="{9D8B030D-6E8A-4147-A177-3AD203B41FA5}">
                      <a16:colId xmlns:a16="http://schemas.microsoft.com/office/drawing/2014/main" xmlns="" val="524179480"/>
                    </a:ext>
                  </a:extLst>
                </a:gridCol>
                <a:gridCol w="785097">
                  <a:extLst>
                    <a:ext uri="{9D8B030D-6E8A-4147-A177-3AD203B41FA5}">
                      <a16:colId xmlns:a16="http://schemas.microsoft.com/office/drawing/2014/main" xmlns="" val="910549381"/>
                    </a:ext>
                  </a:extLst>
                </a:gridCol>
                <a:gridCol w="785097">
                  <a:extLst>
                    <a:ext uri="{9D8B030D-6E8A-4147-A177-3AD203B41FA5}">
                      <a16:colId xmlns:a16="http://schemas.microsoft.com/office/drawing/2014/main" xmlns="" val="3792095923"/>
                    </a:ext>
                  </a:extLst>
                </a:gridCol>
                <a:gridCol w="778361">
                  <a:extLst>
                    <a:ext uri="{9D8B030D-6E8A-4147-A177-3AD203B41FA5}">
                      <a16:colId xmlns:a16="http://schemas.microsoft.com/office/drawing/2014/main" xmlns="" val="1556020963"/>
                    </a:ext>
                  </a:extLst>
                </a:gridCol>
                <a:gridCol w="807549">
                  <a:extLst>
                    <a:ext uri="{9D8B030D-6E8A-4147-A177-3AD203B41FA5}">
                      <a16:colId xmlns:a16="http://schemas.microsoft.com/office/drawing/2014/main" xmlns="" val="3552248699"/>
                    </a:ext>
                  </a:extLst>
                </a:gridCol>
                <a:gridCol w="779109">
                  <a:extLst>
                    <a:ext uri="{9D8B030D-6E8A-4147-A177-3AD203B41FA5}">
                      <a16:colId xmlns:a16="http://schemas.microsoft.com/office/drawing/2014/main" xmlns="" val="1284744875"/>
                    </a:ext>
                  </a:extLst>
                </a:gridCol>
                <a:gridCol w="737197">
                  <a:extLst>
                    <a:ext uri="{9D8B030D-6E8A-4147-A177-3AD203B41FA5}">
                      <a16:colId xmlns:a16="http://schemas.microsoft.com/office/drawing/2014/main" xmlns="" val="1479183446"/>
                    </a:ext>
                  </a:extLst>
                </a:gridCol>
                <a:gridCol w="336042">
                  <a:extLst>
                    <a:ext uri="{9D8B030D-6E8A-4147-A177-3AD203B41FA5}">
                      <a16:colId xmlns:a16="http://schemas.microsoft.com/office/drawing/2014/main" xmlns="" val="446483329"/>
                    </a:ext>
                  </a:extLst>
                </a:gridCol>
                <a:gridCol w="696782">
                  <a:extLst>
                    <a:ext uri="{9D8B030D-6E8A-4147-A177-3AD203B41FA5}">
                      <a16:colId xmlns:a16="http://schemas.microsoft.com/office/drawing/2014/main" xmlns="" val="872528210"/>
                    </a:ext>
                  </a:extLst>
                </a:gridCol>
              </a:tblGrid>
              <a:tr h="9248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NK5.391.7.262475.16.03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Renforcement réseau de distribution AEP Haizer sud ouest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31/05/16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3846000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3846000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3846000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En cours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753468130"/>
                  </a:ext>
                </a:extLst>
              </a:tr>
              <a:tr h="9248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NK5.391.7.262475.16.01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Rénovation et extension réseau de distribution AEP Vsa Tikboucht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28/05/16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2916000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2916000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2915999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En cours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415910480"/>
                  </a:ext>
                </a:extLst>
              </a:tr>
              <a:tr h="6870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TOTAL CHAPITRE 391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13 Projets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52104000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52104000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4544000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13705329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18249330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33854670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>
                          <a:effectLst/>
                        </a:rPr>
                        <a:t> </a:t>
                      </a:r>
                      <a:endParaRPr lang="fr-FR" sz="1200" b="1" i="1" kern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600" dirty="0">
                          <a:effectLst/>
                        </a:rPr>
                        <a:t> </a:t>
                      </a:r>
                      <a:endParaRPr lang="fr-FR" sz="1200" b="1" i="1" kern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5960678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14273</Words>
  <Application>Microsoft Office PowerPoint</Application>
  <PresentationFormat>Personnalisé</PresentationFormat>
  <Paragraphs>6448</Paragraphs>
  <Slides>111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111</vt:i4>
      </vt:variant>
    </vt:vector>
  </HeadingPairs>
  <TitlesOfParts>
    <vt:vector size="119" baseType="lpstr">
      <vt:lpstr>Calibri</vt:lpstr>
      <vt:lpstr>Arial</vt:lpstr>
      <vt:lpstr>Calibri Light</vt:lpstr>
      <vt:lpstr>Arial Narrow</vt:lpstr>
      <vt:lpstr>Times New Roman</vt:lpstr>
      <vt:lpstr>Traditional Arabic</vt:lpstr>
      <vt:lpstr>Mudir MT</vt:lpstr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Diapositive 22</vt:lpstr>
      <vt:lpstr>Diapositive 23</vt:lpstr>
      <vt:lpstr>Diapositive 24</vt:lpstr>
      <vt:lpstr>Diapositive 25</vt:lpstr>
      <vt:lpstr>Diapositive 26</vt:lpstr>
      <vt:lpstr>Diapositive 27</vt:lpstr>
      <vt:lpstr>Diapositive 28</vt:lpstr>
      <vt:lpstr>Diapositive 29</vt:lpstr>
      <vt:lpstr>Diapositive 30</vt:lpstr>
      <vt:lpstr>Diapositive 31</vt:lpstr>
      <vt:lpstr>Diapositive 32</vt:lpstr>
      <vt:lpstr>Diapositive 33</vt:lpstr>
      <vt:lpstr>Diapositive 34</vt:lpstr>
      <vt:lpstr>Diapositive 35</vt:lpstr>
      <vt:lpstr>Diapositive 36</vt:lpstr>
      <vt:lpstr>Diapositive 37</vt:lpstr>
      <vt:lpstr>Diapositive 38</vt:lpstr>
      <vt:lpstr>Diapositive 39</vt:lpstr>
      <vt:lpstr>Diapositive 40</vt:lpstr>
      <vt:lpstr>Diapositive 41</vt:lpstr>
      <vt:lpstr>Diapositive 42</vt:lpstr>
      <vt:lpstr>Diapositive 43</vt:lpstr>
      <vt:lpstr>Diapositive 44</vt:lpstr>
      <vt:lpstr>Diapositive 45</vt:lpstr>
      <vt:lpstr>Diapositive 46</vt:lpstr>
      <vt:lpstr>Diapositive 47</vt:lpstr>
      <vt:lpstr>Diapositive 48</vt:lpstr>
      <vt:lpstr>Diapositive 49</vt:lpstr>
      <vt:lpstr>Diapositive 50</vt:lpstr>
      <vt:lpstr>Diapositive 51</vt:lpstr>
      <vt:lpstr>Diapositive 52</vt:lpstr>
      <vt:lpstr>Diapositive 53</vt:lpstr>
      <vt:lpstr>Diapositive 54</vt:lpstr>
      <vt:lpstr>Diapositive 55</vt:lpstr>
      <vt:lpstr>Diapositive 56</vt:lpstr>
      <vt:lpstr>Diapositive 57</vt:lpstr>
      <vt:lpstr>Diapositive 58</vt:lpstr>
      <vt:lpstr>Diapositive 59</vt:lpstr>
      <vt:lpstr>Diapositive 60</vt:lpstr>
      <vt:lpstr>Diapositive 61</vt:lpstr>
      <vt:lpstr>Diapositive 62</vt:lpstr>
      <vt:lpstr>Diapositive 63</vt:lpstr>
      <vt:lpstr>Diapositive 64</vt:lpstr>
      <vt:lpstr>Diapositive 65</vt:lpstr>
      <vt:lpstr>Diapositive 66</vt:lpstr>
      <vt:lpstr>Diapositive 67</vt:lpstr>
      <vt:lpstr>Diapositive 68</vt:lpstr>
      <vt:lpstr>Diapositive 69</vt:lpstr>
      <vt:lpstr>Diapositive 70</vt:lpstr>
      <vt:lpstr>Diapositive 71</vt:lpstr>
      <vt:lpstr>Diapositive 72</vt:lpstr>
      <vt:lpstr>Diapositive 73</vt:lpstr>
      <vt:lpstr>Diapositive 74</vt:lpstr>
      <vt:lpstr>Diapositive 75</vt:lpstr>
      <vt:lpstr>Diapositive 76</vt:lpstr>
      <vt:lpstr>Diapositive 77</vt:lpstr>
      <vt:lpstr>Diapositive 78</vt:lpstr>
      <vt:lpstr>Diapositive 79</vt:lpstr>
      <vt:lpstr>Diapositive 80</vt:lpstr>
      <vt:lpstr>Diapositive 81</vt:lpstr>
      <vt:lpstr>Diapositive 82</vt:lpstr>
      <vt:lpstr>Diapositive 83</vt:lpstr>
      <vt:lpstr>Diapositive 84</vt:lpstr>
      <vt:lpstr>Diapositive 85</vt:lpstr>
      <vt:lpstr>Diapositive 86</vt:lpstr>
      <vt:lpstr>Diapositive 87</vt:lpstr>
      <vt:lpstr>Diapositive 88</vt:lpstr>
      <vt:lpstr>Diapositive 89</vt:lpstr>
      <vt:lpstr>Diapositive 90</vt:lpstr>
      <vt:lpstr>Diapositive 91</vt:lpstr>
      <vt:lpstr>Diapositive 92</vt:lpstr>
      <vt:lpstr>Diapositive 93</vt:lpstr>
      <vt:lpstr>Diapositive 94</vt:lpstr>
      <vt:lpstr>Diapositive 95</vt:lpstr>
      <vt:lpstr>Diapositive 96</vt:lpstr>
      <vt:lpstr>Diapositive 97</vt:lpstr>
      <vt:lpstr>Diapositive 98</vt:lpstr>
      <vt:lpstr>Diapositive 99</vt:lpstr>
      <vt:lpstr>Diapositive 100</vt:lpstr>
      <vt:lpstr>Diapositive 101</vt:lpstr>
      <vt:lpstr>Diapositive 102</vt:lpstr>
      <vt:lpstr>Diapositive 103</vt:lpstr>
      <vt:lpstr>Diapositive 104</vt:lpstr>
      <vt:lpstr>Diapositive 105</vt:lpstr>
      <vt:lpstr>Diapositive 106</vt:lpstr>
      <vt:lpstr>Diapositive 107</vt:lpstr>
      <vt:lpstr>Diapositive 108</vt:lpstr>
      <vt:lpstr>Diapositive 109</vt:lpstr>
      <vt:lpstr>Diapositive 110</vt:lpstr>
      <vt:lpstr>Diapositive 111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mp</dc:creator>
  <cp:lastModifiedBy>IDIR INFO</cp:lastModifiedBy>
  <cp:revision>33</cp:revision>
  <dcterms:created xsi:type="dcterms:W3CDTF">2017-01-26T12:45:52Z</dcterms:created>
  <dcterms:modified xsi:type="dcterms:W3CDTF">2017-01-27T06:53:51Z</dcterms:modified>
</cp:coreProperties>
</file>