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2" r:id="rId6"/>
    <p:sldId id="263" r:id="rId7"/>
    <p:sldId id="269" r:id="rId8"/>
    <p:sldId id="264" r:id="rId9"/>
    <p:sldId id="260" r:id="rId10"/>
    <p:sldId id="273" r:id="rId11"/>
    <p:sldId id="261" r:id="rId12"/>
    <p:sldId id="265" r:id="rId13"/>
    <p:sldId id="271" r:id="rId14"/>
    <p:sldId id="270" r:id="rId15"/>
    <p:sldId id="272" r:id="rId16"/>
    <p:sldId id="266" r:id="rId17"/>
    <p:sldId id="267" r:id="rId18"/>
    <p:sldId id="275" r:id="rId19"/>
    <p:sldId id="268" r:id="rId20"/>
    <p:sldId id="276" r:id="rId2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65" autoAdjust="0"/>
    <p:restoredTop sz="94660"/>
  </p:normalViewPr>
  <p:slideViewPr>
    <p:cSldViewPr>
      <p:cViewPr>
        <p:scale>
          <a:sx n="73" d="100"/>
          <a:sy n="73" d="100"/>
        </p:scale>
        <p:origin x="-1248" y="-27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1"/>
      </p:bgRef>
    </p:bg>
    <p:spTree>
      <p:nvGrpSpPr>
        <p:cNvPr id="1" name=""/>
        <p:cNvGrpSpPr/>
        <p:nvPr/>
      </p:nvGrpSpPr>
      <p:grpSpPr>
        <a:xfrm>
          <a:off x="0" y="0"/>
          <a:ext cx="0" cy="0"/>
          <a:chOff x="0" y="0"/>
          <a:chExt cx="0" cy="0"/>
        </a:xfrm>
      </p:grpSpPr>
      <p:sp>
        <p:nvSpPr>
          <p:cNvPr id="8" name="Titre 7"/>
          <p:cNvSpPr>
            <a:spLocks noGrp="1"/>
          </p:cNvSpPr>
          <p:nvPr>
            <p:ph type="ctrTitle"/>
          </p:nvPr>
        </p:nvSpPr>
        <p:spPr>
          <a:xfrm>
            <a:off x="2286000" y="3124200"/>
            <a:ext cx="6172200" cy="1894362"/>
          </a:xfrm>
        </p:spPr>
        <p:txBody>
          <a:bodyPr/>
          <a:lstStyle>
            <a:lvl1pPr>
              <a:defRPr b="1"/>
            </a:lvl1pPr>
          </a:lstStyle>
          <a:p>
            <a:r>
              <a:rPr kumimoji="0" lang="fr-FR" smtClean="0"/>
              <a:t>Modifiez le style du titre</a:t>
            </a:r>
            <a:endParaRPr kumimoji="0"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Modifiez le style des sous-titres du masque</a:t>
            </a:r>
            <a:endParaRPr kumimoji="0" lang="en-US"/>
          </a:p>
        </p:txBody>
      </p:sp>
      <p:sp>
        <p:nvSpPr>
          <p:cNvPr id="28" name="Espace réservé de la date 27"/>
          <p:cNvSpPr>
            <a:spLocks noGrp="1"/>
          </p:cNvSpPr>
          <p:nvPr>
            <p:ph type="dt" sz="half" idx="10"/>
          </p:nvPr>
        </p:nvSpPr>
        <p:spPr bwMode="auto">
          <a:xfrm rot="5400000">
            <a:off x="7764621" y="1174097"/>
            <a:ext cx="2286000" cy="381000"/>
          </a:xfrm>
        </p:spPr>
        <p:txBody>
          <a:bodyPr/>
          <a:lstStyle/>
          <a:p>
            <a:fld id="{303F46F9-E2A1-4470-8210-6FD6B02F2255}" type="datetimeFigureOut">
              <a:rPr lang="fr-FR" smtClean="0"/>
              <a:t>22/01/2017</a:t>
            </a:fld>
            <a:endParaRPr lang="fr-FR"/>
          </a:p>
        </p:txBody>
      </p:sp>
      <p:sp>
        <p:nvSpPr>
          <p:cNvPr id="17" name="Espace réservé du pied de page 16"/>
          <p:cNvSpPr>
            <a:spLocks noGrp="1"/>
          </p:cNvSpPr>
          <p:nvPr>
            <p:ph type="ftr" sz="quarter" idx="11"/>
          </p:nvPr>
        </p:nvSpPr>
        <p:spPr bwMode="auto">
          <a:xfrm rot="5400000">
            <a:off x="7077269" y="4181669"/>
            <a:ext cx="3657600" cy="384048"/>
          </a:xfrm>
        </p:spPr>
        <p:txBody>
          <a:bodyPr/>
          <a:lstStyle/>
          <a:p>
            <a:endParaRPr lang="fr-F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cteur droit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Connecteur droit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Connecteur droit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El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El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El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Espace réservé du numéro de diapositive 28"/>
          <p:cNvSpPr>
            <a:spLocks noGrp="1"/>
          </p:cNvSpPr>
          <p:nvPr>
            <p:ph type="sldNum" sz="quarter" idx="12"/>
          </p:nvPr>
        </p:nvSpPr>
        <p:spPr bwMode="auto">
          <a:xfrm>
            <a:off x="1325544" y="4928702"/>
            <a:ext cx="609600" cy="517524"/>
          </a:xfrm>
        </p:spPr>
        <p:txBody>
          <a:bodyPr/>
          <a:lstStyle/>
          <a:p>
            <a:fld id="{5BD953F8-0012-4054-BD21-643E65633D5A}" type="slidenum">
              <a:rPr lang="fr-FR" smtClean="0"/>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303F46F9-E2A1-4470-8210-6FD6B02F2255}" type="datetimeFigureOut">
              <a:rPr lang="fr-FR" smtClean="0"/>
              <a:t>22/01/2017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BD953F8-0012-4054-BD21-643E65633D5A}"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303F46F9-E2A1-4470-8210-6FD6B02F2255}" type="datetimeFigureOut">
              <a:rPr lang="fr-FR" smtClean="0"/>
              <a:t>22/01/2017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BD953F8-0012-4054-BD21-643E65633D5A}"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4"/>
          </p:nvPr>
        </p:nvSpPr>
        <p:spPr/>
        <p:txBody>
          <a:bodyPr rtlCol="0"/>
          <a:lstStyle/>
          <a:p>
            <a:fld id="{303F46F9-E2A1-4470-8210-6FD6B02F2255}" type="datetimeFigureOut">
              <a:rPr lang="fr-FR" smtClean="0"/>
              <a:t>22/01/2017</a:t>
            </a:fld>
            <a:endParaRPr lang="fr-FR"/>
          </a:p>
        </p:txBody>
      </p:sp>
      <p:sp>
        <p:nvSpPr>
          <p:cNvPr id="9" name="Espace réservé du numéro de diapositive 8"/>
          <p:cNvSpPr>
            <a:spLocks noGrp="1"/>
          </p:cNvSpPr>
          <p:nvPr>
            <p:ph type="sldNum" sz="quarter" idx="15"/>
          </p:nvPr>
        </p:nvSpPr>
        <p:spPr/>
        <p:txBody>
          <a:bodyPr rtlCol="0"/>
          <a:lstStyle/>
          <a:p>
            <a:fld id="{5BD953F8-0012-4054-BD21-643E65633D5A}" type="slidenum">
              <a:rPr lang="fr-FR" smtClean="0"/>
              <a:t>‹N°›</a:t>
            </a:fld>
            <a:endParaRPr lang="fr-FR"/>
          </a:p>
        </p:txBody>
      </p:sp>
      <p:sp>
        <p:nvSpPr>
          <p:cNvPr id="10" name="Espace réservé du pied de page 9"/>
          <p:cNvSpPr>
            <a:spLocks noGrp="1"/>
          </p:cNvSpPr>
          <p:nvPr>
            <p:ph type="ftr" sz="quarter" idx="16"/>
          </p:nvPr>
        </p:nvSpPr>
        <p:spPr/>
        <p:txBody>
          <a:bodyPr rtlCol="0"/>
          <a:lstStyle/>
          <a:p>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Modifiez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303F46F9-E2A1-4470-8210-6FD6B02F2255}" type="datetimeFigureOut">
              <a:rPr lang="fr-FR" smtClean="0"/>
              <a:t>22/01/2017</a:t>
            </a:fld>
            <a:endParaRPr lang="fr-F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5BD953F8-0012-4054-BD21-643E65633D5A}" type="slidenum">
              <a:rPr lang="fr-FR" smtClean="0"/>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5" name="Espace réservé de la date 4"/>
          <p:cNvSpPr>
            <a:spLocks noGrp="1"/>
          </p:cNvSpPr>
          <p:nvPr>
            <p:ph type="dt" sz="half" idx="10"/>
          </p:nvPr>
        </p:nvSpPr>
        <p:spPr/>
        <p:txBody>
          <a:bodyPr/>
          <a:lstStyle/>
          <a:p>
            <a:fld id="{303F46F9-E2A1-4470-8210-6FD6B02F2255}" type="datetimeFigureOut">
              <a:rPr lang="fr-FR" smtClean="0"/>
              <a:t>22/01/2017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BD953F8-0012-4054-BD21-643E65633D5A}" type="slidenum">
              <a:rPr lang="fr-FR" smtClean="0"/>
              <a:t>‹N°›</a:t>
            </a:fld>
            <a:endParaRPr lang="fr-FR"/>
          </a:p>
        </p:txBody>
      </p:sp>
      <p:sp>
        <p:nvSpPr>
          <p:cNvPr id="9" name="Espace réservé du contenu 8"/>
          <p:cNvSpPr>
            <a:spLocks noGrp="1"/>
          </p:cNvSpPr>
          <p:nvPr>
            <p:ph sz="quarter" idx="1"/>
          </p:nvPr>
        </p:nvSpPr>
        <p:spPr>
          <a:xfrm>
            <a:off x="457200" y="1600200"/>
            <a:ext cx="3657600" cy="4572000"/>
          </a:xfrm>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1" name="Espace réservé du contenu 10"/>
          <p:cNvSpPr>
            <a:spLocks noGrp="1"/>
          </p:cNvSpPr>
          <p:nvPr>
            <p:ph sz="quarter" idx="2"/>
          </p:nvPr>
        </p:nvSpPr>
        <p:spPr>
          <a:xfrm>
            <a:off x="4270248" y="1600200"/>
            <a:ext cx="3657600" cy="4572000"/>
          </a:xfrm>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nchor="b"/>
          <a:lstStyle>
            <a:lvl1pPr>
              <a:defRPr/>
            </a:lvl1pPr>
          </a:lstStyle>
          <a:p>
            <a:r>
              <a:rPr kumimoji="0" lang="fr-FR" smtClean="0"/>
              <a:t>Modifiez le style du titre</a:t>
            </a:r>
            <a:endParaRPr kumimoji="0" lang="en-US"/>
          </a:p>
        </p:txBody>
      </p:sp>
      <p:sp>
        <p:nvSpPr>
          <p:cNvPr id="7" name="Espace réservé de la date 6"/>
          <p:cNvSpPr>
            <a:spLocks noGrp="1"/>
          </p:cNvSpPr>
          <p:nvPr>
            <p:ph type="dt" sz="half" idx="10"/>
          </p:nvPr>
        </p:nvSpPr>
        <p:spPr/>
        <p:txBody>
          <a:bodyPr/>
          <a:lstStyle/>
          <a:p>
            <a:fld id="{303F46F9-E2A1-4470-8210-6FD6B02F2255}" type="datetimeFigureOut">
              <a:rPr lang="fr-FR" smtClean="0"/>
              <a:t>22/01/2017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BD953F8-0012-4054-BD21-643E65633D5A}" type="slidenum">
              <a:rPr lang="fr-FR" smtClean="0"/>
              <a:t>‹N°›</a:t>
            </a:fld>
            <a:endParaRPr lang="fr-FR"/>
          </a:p>
        </p:txBody>
      </p:sp>
      <p:sp>
        <p:nvSpPr>
          <p:cNvPr id="11" name="Espace réservé du contenu 10"/>
          <p:cNvSpPr>
            <a:spLocks noGrp="1"/>
          </p:cNvSpPr>
          <p:nvPr>
            <p:ph sz="quarter" idx="2"/>
          </p:nvPr>
        </p:nvSpPr>
        <p:spPr>
          <a:xfrm>
            <a:off x="457200" y="2362200"/>
            <a:ext cx="3657600" cy="3886200"/>
          </a:xfrm>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3" name="Espace réservé du contenu 12"/>
          <p:cNvSpPr>
            <a:spLocks noGrp="1"/>
          </p:cNvSpPr>
          <p:nvPr>
            <p:ph sz="quarter" idx="4"/>
          </p:nvPr>
        </p:nvSpPr>
        <p:spPr>
          <a:xfrm>
            <a:off x="4371975" y="2362200"/>
            <a:ext cx="3657600" cy="3886200"/>
          </a:xfrm>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smtClean="0"/>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smtClean="0"/>
              <a:t>Modifiez les styles du texte du masque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6" name="Espace réservé de la date 5"/>
          <p:cNvSpPr>
            <a:spLocks noGrp="1"/>
          </p:cNvSpPr>
          <p:nvPr>
            <p:ph type="dt" sz="half" idx="10"/>
          </p:nvPr>
        </p:nvSpPr>
        <p:spPr/>
        <p:txBody>
          <a:bodyPr rtlCol="0"/>
          <a:lstStyle/>
          <a:p>
            <a:fld id="{303F46F9-E2A1-4470-8210-6FD6B02F2255}" type="datetimeFigureOut">
              <a:rPr lang="fr-FR" smtClean="0"/>
              <a:t>22/01/2017</a:t>
            </a:fld>
            <a:endParaRPr lang="fr-FR"/>
          </a:p>
        </p:txBody>
      </p:sp>
      <p:sp>
        <p:nvSpPr>
          <p:cNvPr id="7" name="Espace réservé du numéro de diapositive 6"/>
          <p:cNvSpPr>
            <a:spLocks noGrp="1"/>
          </p:cNvSpPr>
          <p:nvPr>
            <p:ph type="sldNum" sz="quarter" idx="11"/>
          </p:nvPr>
        </p:nvSpPr>
        <p:spPr/>
        <p:txBody>
          <a:bodyPr rtlCol="0"/>
          <a:lstStyle/>
          <a:p>
            <a:fld id="{5BD953F8-0012-4054-BD21-643E65633D5A}" type="slidenum">
              <a:rPr lang="fr-FR" smtClean="0"/>
              <a:t>‹N°›</a:t>
            </a:fld>
            <a:endParaRPr lang="fr-FR"/>
          </a:p>
        </p:txBody>
      </p:sp>
      <p:sp>
        <p:nvSpPr>
          <p:cNvPr id="8" name="Espace réservé du pied de page 7"/>
          <p:cNvSpPr>
            <a:spLocks noGrp="1"/>
          </p:cNvSpPr>
          <p:nvPr>
            <p:ph type="ftr" sz="quarter" idx="12"/>
          </p:nvPr>
        </p:nvSpPr>
        <p:spPr/>
        <p:txBody>
          <a:bodyPr rtlCol="0"/>
          <a:lstStyle/>
          <a:p>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03F46F9-E2A1-4470-8210-6FD6B02F2255}" type="datetimeFigureOut">
              <a:rPr lang="fr-FR" smtClean="0"/>
              <a:t>22/01/2017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BD953F8-0012-4054-BD21-643E65633D5A}"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r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fr-FR" smtClean="0"/>
              <a:t>Modifiez le style du titre</a:t>
            </a:r>
            <a:endParaRPr kumimoji="0"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fr-FR" smtClean="0"/>
              <a:t>Modifiez les styles du texte du masque</a:t>
            </a:r>
          </a:p>
        </p:txBody>
      </p:sp>
      <p:sp>
        <p:nvSpPr>
          <p:cNvPr id="8"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Connecteur droit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El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Espace réservé du contenu 17"/>
          <p:cNvSpPr>
            <a:spLocks noGrp="1"/>
          </p:cNvSpPr>
          <p:nvPr>
            <p:ph sz="quarter" idx="1"/>
          </p:nvPr>
        </p:nvSpPr>
        <p:spPr>
          <a:xfrm>
            <a:off x="304800" y="274320"/>
            <a:ext cx="5638800" cy="6327648"/>
          </a:xfrm>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1" name="Espace réservé de la date 20"/>
          <p:cNvSpPr>
            <a:spLocks noGrp="1"/>
          </p:cNvSpPr>
          <p:nvPr>
            <p:ph type="dt" sz="half" idx="14"/>
          </p:nvPr>
        </p:nvSpPr>
        <p:spPr/>
        <p:txBody>
          <a:bodyPr rtlCol="0"/>
          <a:lstStyle/>
          <a:p>
            <a:fld id="{303F46F9-E2A1-4470-8210-6FD6B02F2255}" type="datetimeFigureOut">
              <a:rPr lang="fr-FR" smtClean="0"/>
              <a:t>22/01/2017</a:t>
            </a:fld>
            <a:endParaRPr lang="fr-FR"/>
          </a:p>
        </p:txBody>
      </p:sp>
      <p:sp>
        <p:nvSpPr>
          <p:cNvPr id="22" name="Espace réservé du numéro de diapositive 21"/>
          <p:cNvSpPr>
            <a:spLocks noGrp="1"/>
          </p:cNvSpPr>
          <p:nvPr>
            <p:ph type="sldNum" sz="quarter" idx="15"/>
          </p:nvPr>
        </p:nvSpPr>
        <p:spPr/>
        <p:txBody>
          <a:bodyPr rtlCol="0"/>
          <a:lstStyle/>
          <a:p>
            <a:fld id="{5BD953F8-0012-4054-BD21-643E65633D5A}" type="slidenum">
              <a:rPr lang="fr-FR" smtClean="0"/>
              <a:t>‹N°›</a:t>
            </a:fld>
            <a:endParaRPr lang="fr-FR"/>
          </a:p>
        </p:txBody>
      </p:sp>
      <p:sp>
        <p:nvSpPr>
          <p:cNvPr id="23" name="Espace réservé du pied de page 22"/>
          <p:cNvSpPr>
            <a:spLocks noGrp="1"/>
          </p:cNvSpPr>
          <p:nvPr>
            <p:ph type="ftr" sz="quarter" idx="16"/>
          </p:nvPr>
        </p:nvSpPr>
        <p:spPr/>
        <p:txBody>
          <a:bodyPr rtlCol="0"/>
          <a:lstStyle/>
          <a:p>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El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re 1"/>
          <p:cNvSpPr>
            <a:spLocks noGrp="1"/>
          </p:cNvSpPr>
          <p:nvPr>
            <p:ph type="title"/>
          </p:nvPr>
        </p:nvSpPr>
        <p:spPr>
          <a:xfrm rot="5400000">
            <a:off x="3350133" y="3200400"/>
            <a:ext cx="6309360" cy="457200"/>
          </a:xfrm>
        </p:spPr>
        <p:txBody>
          <a:bodyPr anchor="b"/>
          <a:lstStyle>
            <a:lvl1pPr algn="l">
              <a:buNone/>
              <a:defRPr sz="2000" b="1"/>
            </a:lvl1pPr>
          </a:lstStyle>
          <a:p>
            <a:r>
              <a:rPr kumimoji="0" lang="fr-FR" smtClean="0"/>
              <a:t>Modifiez le style du titre</a:t>
            </a:r>
            <a:endParaRPr kumimoji="0"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fr-FR" smtClean="0"/>
              <a:t>Cliquez sur l'icône pour ajouter une image</a:t>
            </a:r>
            <a:endParaRPr kumimoji="0" lang="en-US"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fr-FR" smtClean="0"/>
              <a:t>Modifiez les styles du texte du masque</a:t>
            </a:r>
          </a:p>
        </p:txBody>
      </p:sp>
      <p:sp>
        <p:nvSpPr>
          <p:cNvPr id="10"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Connecteur droit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Espace réservé de la date 16"/>
          <p:cNvSpPr>
            <a:spLocks noGrp="1"/>
          </p:cNvSpPr>
          <p:nvPr>
            <p:ph type="dt" sz="half" idx="10"/>
          </p:nvPr>
        </p:nvSpPr>
        <p:spPr/>
        <p:txBody>
          <a:bodyPr rtlCol="0"/>
          <a:lstStyle/>
          <a:p>
            <a:fld id="{303F46F9-E2A1-4470-8210-6FD6B02F2255}" type="datetimeFigureOut">
              <a:rPr lang="fr-FR" smtClean="0"/>
              <a:t>22/01/2017</a:t>
            </a:fld>
            <a:endParaRPr lang="fr-FR"/>
          </a:p>
        </p:txBody>
      </p:sp>
      <p:sp>
        <p:nvSpPr>
          <p:cNvPr id="18" name="Espace réservé du numéro de diapositive 17"/>
          <p:cNvSpPr>
            <a:spLocks noGrp="1"/>
          </p:cNvSpPr>
          <p:nvPr>
            <p:ph type="sldNum" sz="quarter" idx="11"/>
          </p:nvPr>
        </p:nvSpPr>
        <p:spPr/>
        <p:txBody>
          <a:bodyPr rtlCol="0"/>
          <a:lstStyle/>
          <a:p>
            <a:fld id="{5BD953F8-0012-4054-BD21-643E65633D5A}" type="slidenum">
              <a:rPr lang="fr-FR" smtClean="0"/>
              <a:t>‹N°›</a:t>
            </a:fld>
            <a:endParaRPr lang="fr-FR"/>
          </a:p>
        </p:txBody>
      </p:sp>
      <p:sp>
        <p:nvSpPr>
          <p:cNvPr id="21" name="Espace réservé du pied de page 20"/>
          <p:cNvSpPr>
            <a:spLocks noGrp="1"/>
          </p:cNvSpPr>
          <p:nvPr>
            <p:ph type="ftr" sz="quarter" idx="12"/>
          </p:nvPr>
        </p:nvSpPr>
        <p:spPr/>
        <p:txBody>
          <a:bodyPr rtlCol="0"/>
          <a:lstStyle/>
          <a:p>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smtClean="0"/>
              <a:t>Modifiez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smtClean="0"/>
              <a:t>Modifiez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303F46F9-E2A1-4470-8210-6FD6B02F2255}" type="datetimeFigureOut">
              <a:rPr lang="fr-FR" smtClean="0"/>
              <a:t>22/01/2017</a:t>
            </a:fld>
            <a:endParaRPr lang="fr-F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5BD953F8-0012-4054-BD21-643E65633D5A}" type="slidenum">
              <a:rPr lang="fr-FR" smtClean="0"/>
              <a:t>‹N°›</a:t>
            </a:fld>
            <a:endParaRPr lang="fr-F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11560" y="260648"/>
            <a:ext cx="7772400" cy="1470025"/>
          </a:xfrm>
        </p:spPr>
        <p:txBody>
          <a:bodyPr>
            <a:normAutofit/>
          </a:bodyPr>
          <a:lstStyle/>
          <a:p>
            <a:pPr algn="ctr"/>
            <a:r>
              <a:rPr lang="fr-FR" dirty="0" smtClean="0"/>
              <a:t>Infirmier anesthésiste diplômé d’état (IADE)</a:t>
            </a:r>
            <a:endParaRPr lang="fr-FR" dirty="0"/>
          </a:p>
        </p:txBody>
      </p:sp>
      <p:sp>
        <p:nvSpPr>
          <p:cNvPr id="3" name="Sous-titre 2"/>
          <p:cNvSpPr>
            <a:spLocks noGrp="1"/>
          </p:cNvSpPr>
          <p:nvPr>
            <p:ph type="subTitle" idx="1"/>
          </p:nvPr>
        </p:nvSpPr>
        <p:spPr>
          <a:xfrm>
            <a:off x="2627784" y="3896036"/>
            <a:ext cx="6400800" cy="1752600"/>
          </a:xfrm>
        </p:spPr>
        <p:txBody>
          <a:bodyPr>
            <a:normAutofit fontScale="62500" lnSpcReduction="20000"/>
          </a:bodyPr>
          <a:lstStyle/>
          <a:p>
            <a:pPr algn="r"/>
            <a:endParaRPr lang="fr-FR" dirty="0" smtClean="0"/>
          </a:p>
          <a:p>
            <a:pPr algn="r"/>
            <a:r>
              <a:rPr lang="fr-FR" dirty="0" smtClean="0"/>
              <a:t>CIVAULT </a:t>
            </a:r>
            <a:r>
              <a:rPr lang="fr-FR" dirty="0"/>
              <a:t>Michaël    </a:t>
            </a:r>
          </a:p>
          <a:p>
            <a:pPr algn="r"/>
            <a:r>
              <a:rPr lang="fr-FR" dirty="0" smtClean="0"/>
              <a:t>COFFRE Caroline</a:t>
            </a:r>
            <a:endParaRPr lang="fr-FR" dirty="0"/>
          </a:p>
          <a:p>
            <a:pPr algn="r"/>
            <a:r>
              <a:rPr lang="fr-FR" dirty="0"/>
              <a:t>DIELNA Karen             </a:t>
            </a:r>
            <a:endParaRPr lang="fr-FR" dirty="0" smtClean="0"/>
          </a:p>
          <a:p>
            <a:pPr algn="r"/>
            <a:r>
              <a:rPr lang="fr-FR" dirty="0" smtClean="0"/>
              <a:t>DUNOY </a:t>
            </a:r>
            <a:r>
              <a:rPr lang="fr-FR" dirty="0"/>
              <a:t>Samuel</a:t>
            </a:r>
          </a:p>
          <a:p>
            <a:pPr algn="r"/>
            <a:r>
              <a:rPr lang="fr-FR" dirty="0"/>
              <a:t>LEMON Steeve          </a:t>
            </a:r>
            <a:endParaRPr lang="fr-FR" dirty="0" smtClean="0"/>
          </a:p>
          <a:p>
            <a:pPr algn="r"/>
            <a:r>
              <a:rPr lang="fr-FR" dirty="0" smtClean="0"/>
              <a:t> </a:t>
            </a:r>
            <a:r>
              <a:rPr lang="fr-FR" dirty="0"/>
              <a:t>PAVILLA </a:t>
            </a:r>
            <a:r>
              <a:rPr lang="fr-FR" dirty="0" smtClean="0"/>
              <a:t>Marcus</a:t>
            </a:r>
          </a:p>
          <a:p>
            <a:pPr algn="r"/>
            <a:r>
              <a:rPr lang="fr-FR" dirty="0"/>
              <a:t> </a:t>
            </a:r>
            <a:r>
              <a:rPr lang="fr-FR" dirty="0" smtClean="0"/>
              <a:t> VERRES </a:t>
            </a:r>
            <a:r>
              <a:rPr lang="fr-FR" dirty="0"/>
              <a:t>Mylène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700808"/>
            <a:ext cx="5109422"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2025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Organisation des lieux d’exercices</a:t>
            </a:r>
            <a:endParaRPr lang="fr-FR" dirty="0"/>
          </a:p>
        </p:txBody>
      </p:sp>
      <p:sp>
        <p:nvSpPr>
          <p:cNvPr id="3" name="Espace réservé du contenu 2"/>
          <p:cNvSpPr>
            <a:spLocks noGrp="1"/>
          </p:cNvSpPr>
          <p:nvPr>
            <p:ph sz="quarter" idx="1"/>
          </p:nvPr>
        </p:nvSpPr>
        <p:spPr/>
        <p:txBody>
          <a:bodyPr/>
          <a:lstStyle/>
          <a:p>
            <a:pPr marL="0" indent="0">
              <a:buNone/>
            </a:pPr>
            <a:endParaRPr lang="fr-FR" dirty="0" smtClean="0"/>
          </a:p>
          <a:p>
            <a:pPr>
              <a:buFont typeface="Wingdings" pitchFamily="2" charset="2"/>
              <a:buChar char="§"/>
            </a:pPr>
            <a:r>
              <a:rPr lang="fr-FR" dirty="0" smtClean="0"/>
              <a:t>Algologie </a:t>
            </a:r>
            <a:r>
              <a:rPr lang="fr-FR" dirty="0"/>
              <a:t>(le CLUD : comité de lutte contre la douleur), </a:t>
            </a:r>
            <a:endParaRPr lang="fr-FR" dirty="0" smtClean="0"/>
          </a:p>
          <a:p>
            <a:pPr>
              <a:buFont typeface="Wingdings" pitchFamily="2" charset="2"/>
              <a:buChar char="§"/>
            </a:pPr>
            <a:r>
              <a:rPr lang="fr-FR" dirty="0"/>
              <a:t>R</a:t>
            </a:r>
            <a:r>
              <a:rPr lang="fr-FR" dirty="0" smtClean="0"/>
              <a:t>apatriement sanitaire</a:t>
            </a:r>
          </a:p>
          <a:p>
            <a:pPr>
              <a:buFont typeface="Wingdings" pitchFamily="2" charset="2"/>
              <a:buChar char="§"/>
            </a:pPr>
            <a:r>
              <a:rPr lang="fr-FR" dirty="0"/>
              <a:t>S</a:t>
            </a:r>
            <a:r>
              <a:rPr lang="fr-FR" dirty="0" smtClean="0"/>
              <a:t>ervice </a:t>
            </a:r>
            <a:r>
              <a:rPr lang="fr-FR" dirty="0"/>
              <a:t>de santé des </a:t>
            </a:r>
            <a:r>
              <a:rPr lang="fr-FR" dirty="0" smtClean="0"/>
              <a:t>armées </a:t>
            </a:r>
          </a:p>
          <a:p>
            <a:pPr>
              <a:buFont typeface="Wingdings" pitchFamily="2" charset="2"/>
              <a:buChar char="§"/>
            </a:pPr>
            <a:r>
              <a:rPr lang="fr-FR" dirty="0" smtClean="0"/>
              <a:t>missions humanitaires</a:t>
            </a:r>
          </a:p>
          <a:p>
            <a:pPr>
              <a:buFont typeface="Wingdings" pitchFamily="2" charset="2"/>
              <a:buChar char="§"/>
            </a:pPr>
            <a:r>
              <a:rPr lang="fr-FR" dirty="0" smtClean="0"/>
              <a:t>EPRUS </a:t>
            </a:r>
            <a:r>
              <a:rPr lang="fr-FR" dirty="0"/>
              <a:t>(établissement de préparation et de réponse aux urgences sanitaires</a:t>
            </a:r>
          </a:p>
        </p:txBody>
      </p:sp>
    </p:spTree>
    <p:extLst>
      <p:ext uri="{BB962C8B-B14F-4D97-AF65-F5344CB8AC3E}">
        <p14:creationId xmlns:p14="http://schemas.microsoft.com/office/powerpoint/2010/main" val="39309279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fr-FR" dirty="0" smtClean="0"/>
              <a:t>Les principes de la responsabilité de l’IADE</a:t>
            </a:r>
            <a:endParaRPr lang="fr-FR" dirty="0"/>
          </a:p>
        </p:txBody>
      </p:sp>
      <p:sp>
        <p:nvSpPr>
          <p:cNvPr id="3" name="Espace réservé du contenu 2"/>
          <p:cNvSpPr>
            <a:spLocks noGrp="1"/>
          </p:cNvSpPr>
          <p:nvPr>
            <p:ph sz="quarter" idx="1"/>
          </p:nvPr>
        </p:nvSpPr>
        <p:spPr/>
        <p:txBody>
          <a:bodyPr>
            <a:normAutofit fontScale="85000" lnSpcReduction="10000"/>
          </a:bodyPr>
          <a:lstStyle/>
          <a:p>
            <a:pPr>
              <a:buFont typeface="Courier New" pitchFamily="49" charset="0"/>
              <a:buChar char="o"/>
            </a:pPr>
            <a:r>
              <a:rPr lang="fr-FR" dirty="0" smtClean="0"/>
              <a:t>Quelle est la responsabilité de l’IADE ?</a:t>
            </a:r>
          </a:p>
          <a:p>
            <a:pPr marL="0" indent="0">
              <a:buNone/>
            </a:pPr>
            <a:endParaRPr lang="fr-FR" dirty="0" smtClean="0"/>
          </a:p>
          <a:p>
            <a:pPr marL="0" indent="0">
              <a:buNone/>
            </a:pPr>
            <a:r>
              <a:rPr lang="fr-FR" dirty="0" smtClean="0"/>
              <a:t>L'article </a:t>
            </a:r>
            <a:r>
              <a:rPr lang="fr-FR" dirty="0"/>
              <a:t>R4311-12 est l'article spécifique aux IADE. Il précise qu'à condition qu'un MAR puisse intervenir à tout moment, et après que ce dernier ai examiné le patient et établi le protocole, l’IADE peut appliquer les techniques suivantes :</a:t>
            </a:r>
          </a:p>
          <a:p>
            <a:pPr lvl="0">
              <a:buFont typeface="Wingdings" pitchFamily="2" charset="2"/>
              <a:buChar char="§"/>
            </a:pPr>
            <a:r>
              <a:rPr lang="fr-FR" dirty="0"/>
              <a:t>1° Anesthésie générale</a:t>
            </a:r>
            <a:r>
              <a:rPr lang="fr-FR" dirty="0" smtClean="0"/>
              <a:t>;</a:t>
            </a:r>
          </a:p>
          <a:p>
            <a:pPr>
              <a:buFont typeface="Wingdings" pitchFamily="2" charset="2"/>
              <a:buChar char="§"/>
            </a:pPr>
            <a:r>
              <a:rPr lang="fr-FR" dirty="0" smtClean="0"/>
              <a:t>2° Anesthésie locorégionale et réinjection dans le cas où un dispositif a été mis en place par un médecin anesthésiste-réanimateur ;</a:t>
            </a:r>
          </a:p>
          <a:p>
            <a:pPr>
              <a:buFont typeface="Wingdings" pitchFamily="2" charset="2"/>
              <a:buChar char="§"/>
            </a:pPr>
            <a:r>
              <a:rPr lang="fr-FR" dirty="0" smtClean="0"/>
              <a:t>3</a:t>
            </a:r>
            <a:r>
              <a:rPr lang="fr-FR" dirty="0"/>
              <a:t>° Réanimation peropératoire.</a:t>
            </a:r>
            <a:br>
              <a:rPr lang="fr-FR" dirty="0"/>
            </a:br>
            <a:r>
              <a:rPr lang="fr-FR" dirty="0" smtClean="0"/>
              <a:t>Cet </a:t>
            </a:r>
            <a:r>
              <a:rPr lang="fr-FR" dirty="0"/>
              <a:t>article précise également que les transports sanitaires doivent être réalisés en priorité par un IADE et que les étudiants IADE peuvent participer à toutes ces activités à la condition qu'ils soient en présence d'un IADE.</a:t>
            </a:r>
          </a:p>
          <a:p>
            <a:endParaRPr lang="fr-FR"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1052736"/>
            <a:ext cx="1656184"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79184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fr-FR" dirty="0" smtClean="0"/>
              <a:t>4) Description des activités et des compétences</a:t>
            </a:r>
            <a:endParaRPr lang="fr-FR" dirty="0"/>
          </a:p>
        </p:txBody>
      </p:sp>
      <p:sp>
        <p:nvSpPr>
          <p:cNvPr id="3" name="Espace réservé du contenu 2"/>
          <p:cNvSpPr>
            <a:spLocks noGrp="1"/>
          </p:cNvSpPr>
          <p:nvPr>
            <p:ph sz="quarter" idx="1"/>
          </p:nvPr>
        </p:nvSpPr>
        <p:spPr/>
        <p:txBody>
          <a:bodyPr>
            <a:normAutofit fontScale="77500" lnSpcReduction="20000"/>
          </a:bodyPr>
          <a:lstStyle/>
          <a:p>
            <a:pPr>
              <a:buFont typeface="Courier New" pitchFamily="49" charset="0"/>
              <a:buChar char="o"/>
            </a:pPr>
            <a:r>
              <a:rPr lang="fr-FR" sz="2600" dirty="0" smtClean="0"/>
              <a:t>Quelles sont les compétences et les activités propres aux IADE ?</a:t>
            </a:r>
          </a:p>
          <a:p>
            <a:pPr marL="0" indent="0">
              <a:buNone/>
            </a:pPr>
            <a:endParaRPr lang="fr-FR" sz="2600" dirty="0"/>
          </a:p>
          <a:p>
            <a:pPr>
              <a:buFont typeface="Wingdings" pitchFamily="2" charset="2"/>
              <a:buChar char="Ø"/>
            </a:pPr>
            <a:r>
              <a:rPr lang="fr-FR" sz="2600" dirty="0" smtClean="0"/>
              <a:t>Compétences :</a:t>
            </a:r>
            <a:endParaRPr lang="fr-FR" sz="2600" dirty="0"/>
          </a:p>
          <a:p>
            <a:pPr marL="0" lvl="0" indent="0">
              <a:buNone/>
            </a:pPr>
            <a:endParaRPr lang="fr-FR" sz="2600" dirty="0"/>
          </a:p>
          <a:p>
            <a:pPr lvl="0">
              <a:buFont typeface="Wingdings" pitchFamily="2" charset="2"/>
              <a:buChar char="§"/>
            </a:pPr>
            <a:r>
              <a:rPr lang="fr-FR" sz="2600" dirty="0" smtClean="0"/>
              <a:t>Anticiper </a:t>
            </a:r>
            <a:r>
              <a:rPr lang="fr-FR" sz="2600" dirty="0"/>
              <a:t>et mettre en place une organisation du site d’anesthésie en fonction du patient, du type d’intervention et du type d’anesthésie</a:t>
            </a:r>
            <a:r>
              <a:rPr lang="fr-FR" sz="2600" dirty="0" smtClean="0"/>
              <a:t>.</a:t>
            </a:r>
          </a:p>
          <a:p>
            <a:pPr lvl="0">
              <a:buFont typeface="Wingdings" pitchFamily="2" charset="2"/>
              <a:buChar char="§"/>
            </a:pPr>
            <a:endParaRPr lang="fr-FR" sz="2600" dirty="0"/>
          </a:p>
          <a:p>
            <a:pPr lvl="0">
              <a:buFont typeface="Wingdings" pitchFamily="2" charset="2"/>
              <a:buChar char="§"/>
            </a:pPr>
            <a:r>
              <a:rPr lang="fr-FR" sz="2600" dirty="0"/>
              <a:t>Analyser la situation, anticiper les risques associés en fonction type d’anesthésie, des caractéristiques du patient et de l’intervention et ajuster la prise en charge anesthésique</a:t>
            </a:r>
            <a:r>
              <a:rPr lang="fr-FR" sz="2600" dirty="0" smtClean="0"/>
              <a:t>.</a:t>
            </a:r>
          </a:p>
          <a:p>
            <a:pPr lvl="0">
              <a:buFont typeface="Wingdings" pitchFamily="2" charset="2"/>
              <a:buChar char="§"/>
            </a:pPr>
            <a:endParaRPr lang="fr-FR" sz="2600" dirty="0"/>
          </a:p>
          <a:p>
            <a:pPr lvl="0">
              <a:buFont typeface="Wingdings" pitchFamily="2" charset="2"/>
              <a:buChar char="§"/>
            </a:pPr>
            <a:r>
              <a:rPr lang="fr-FR" sz="2600" dirty="0"/>
              <a:t>Mettre en œuvre et adapter la procédure d’anesthésie en fonction du patient et du déroulement de l’intervention.</a:t>
            </a:r>
          </a:p>
          <a:p>
            <a:pPr marL="0" indent="0">
              <a:buNone/>
            </a:pPr>
            <a:endParaRPr lang="fr-FR" dirty="0"/>
          </a:p>
        </p:txBody>
      </p:sp>
    </p:spTree>
    <p:extLst>
      <p:ext uri="{BB962C8B-B14F-4D97-AF65-F5344CB8AC3E}">
        <p14:creationId xmlns:p14="http://schemas.microsoft.com/office/powerpoint/2010/main" val="17153714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Description des activités et des compétences</a:t>
            </a:r>
          </a:p>
        </p:txBody>
      </p:sp>
      <p:sp>
        <p:nvSpPr>
          <p:cNvPr id="3" name="Espace réservé du contenu 2"/>
          <p:cNvSpPr>
            <a:spLocks noGrp="1"/>
          </p:cNvSpPr>
          <p:nvPr>
            <p:ph sz="quarter" idx="1"/>
          </p:nvPr>
        </p:nvSpPr>
        <p:spPr/>
        <p:txBody>
          <a:bodyPr>
            <a:normAutofit fontScale="92500" lnSpcReduction="20000"/>
          </a:bodyPr>
          <a:lstStyle/>
          <a:p>
            <a:pPr lvl="0">
              <a:buFont typeface="Wingdings" pitchFamily="2" charset="2"/>
              <a:buChar char="§"/>
            </a:pPr>
            <a:r>
              <a:rPr lang="fr-FR" dirty="0"/>
              <a:t>Assurer et analyser la qualité et la sécurité en anesthésie réanimation</a:t>
            </a:r>
            <a:r>
              <a:rPr lang="fr-FR" dirty="0" smtClean="0"/>
              <a:t>.</a:t>
            </a:r>
          </a:p>
          <a:p>
            <a:pPr marL="0" lvl="0" indent="0">
              <a:buNone/>
            </a:pPr>
            <a:endParaRPr lang="fr-FR" dirty="0"/>
          </a:p>
          <a:p>
            <a:pPr lvl="0">
              <a:buFont typeface="Wingdings" pitchFamily="2" charset="2"/>
              <a:buChar char="§"/>
            </a:pPr>
            <a:r>
              <a:rPr lang="fr-FR" dirty="0"/>
              <a:t>Analyser le comportement du patient et assurer un accompagnement et une information adaptée à la situation d’anesthésie</a:t>
            </a:r>
            <a:r>
              <a:rPr lang="fr-FR" dirty="0" smtClean="0"/>
              <a:t>.</a:t>
            </a:r>
          </a:p>
          <a:p>
            <a:pPr marL="0" lvl="0" indent="0">
              <a:buNone/>
            </a:pPr>
            <a:endParaRPr lang="fr-FR" dirty="0" smtClean="0"/>
          </a:p>
          <a:p>
            <a:pPr lvl="0">
              <a:buFont typeface="Wingdings" pitchFamily="2" charset="2"/>
              <a:buChar char="§"/>
            </a:pPr>
            <a:r>
              <a:rPr lang="fr-FR" dirty="0" smtClean="0"/>
              <a:t>Coordonner </a:t>
            </a:r>
            <a:r>
              <a:rPr lang="fr-FR" dirty="0"/>
              <a:t>ses actions avec les intervenants et former des professionnels dans le cadre de l’anesthésie-réanimation, de l’urgence intra et extrahospitalière et de la prise en charge de la douleur</a:t>
            </a:r>
            <a:r>
              <a:rPr lang="fr-FR" dirty="0" smtClean="0"/>
              <a:t>.</a:t>
            </a:r>
          </a:p>
          <a:p>
            <a:pPr marL="0" lvl="0" indent="0">
              <a:buNone/>
            </a:pPr>
            <a:endParaRPr lang="fr-FR" dirty="0"/>
          </a:p>
          <a:p>
            <a:pPr lvl="0">
              <a:buFont typeface="Wingdings" pitchFamily="2" charset="2"/>
              <a:buChar char="§"/>
            </a:pPr>
            <a:r>
              <a:rPr lang="fr-FR" dirty="0"/>
              <a:t>Rechercher, traiter et produire des données professionnelles et scientifiques dans les domaines de l’anesthésie, la réanimation, l’urgence et l’analgésie.</a:t>
            </a:r>
          </a:p>
          <a:p>
            <a:endParaRPr lang="fr-FR" dirty="0"/>
          </a:p>
        </p:txBody>
      </p:sp>
    </p:spTree>
    <p:extLst>
      <p:ext uri="{BB962C8B-B14F-4D97-AF65-F5344CB8AC3E}">
        <p14:creationId xmlns:p14="http://schemas.microsoft.com/office/powerpoint/2010/main" val="13425711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Description </a:t>
            </a:r>
            <a:r>
              <a:rPr lang="fr-FR" dirty="0"/>
              <a:t>des activités et des compétences</a:t>
            </a:r>
          </a:p>
        </p:txBody>
      </p:sp>
      <p:sp>
        <p:nvSpPr>
          <p:cNvPr id="3" name="Espace réservé du contenu 2"/>
          <p:cNvSpPr>
            <a:spLocks noGrp="1"/>
          </p:cNvSpPr>
          <p:nvPr>
            <p:ph sz="quarter" idx="1"/>
          </p:nvPr>
        </p:nvSpPr>
        <p:spPr/>
        <p:txBody>
          <a:bodyPr>
            <a:normAutofit fontScale="92500" lnSpcReduction="10000"/>
          </a:bodyPr>
          <a:lstStyle/>
          <a:p>
            <a:pPr>
              <a:buFont typeface="Wingdings" pitchFamily="2" charset="2"/>
              <a:buChar char="Ø"/>
            </a:pPr>
            <a:r>
              <a:rPr lang="fr-FR" dirty="0" smtClean="0"/>
              <a:t>Activités</a:t>
            </a:r>
          </a:p>
          <a:p>
            <a:pPr>
              <a:buFont typeface="Wingdings" pitchFamily="2" charset="2"/>
              <a:buChar char="Ø"/>
            </a:pPr>
            <a:endParaRPr lang="fr-FR" dirty="0"/>
          </a:p>
          <a:p>
            <a:pPr lvl="0">
              <a:buFont typeface="Wingdings" pitchFamily="2" charset="2"/>
              <a:buChar char="§"/>
            </a:pPr>
            <a:r>
              <a:rPr lang="fr-FR" dirty="0" smtClean="0"/>
              <a:t>Préparation </a:t>
            </a:r>
            <a:r>
              <a:rPr lang="fr-FR" dirty="0"/>
              <a:t>et organisation du site et du matériel d’anesthésie en fonction du </a:t>
            </a:r>
            <a:r>
              <a:rPr lang="fr-FR" dirty="0" smtClean="0"/>
              <a:t>                                 patient</a:t>
            </a:r>
            <a:r>
              <a:rPr lang="fr-FR" dirty="0"/>
              <a:t>, du type d’intervention et du type d’anesthésie</a:t>
            </a:r>
            <a:r>
              <a:rPr lang="fr-FR" dirty="0" smtClean="0"/>
              <a:t>.</a:t>
            </a:r>
          </a:p>
          <a:p>
            <a:pPr marL="0" lvl="0" indent="0">
              <a:buNone/>
            </a:pPr>
            <a:endParaRPr lang="fr-FR" dirty="0"/>
          </a:p>
          <a:p>
            <a:pPr lvl="0">
              <a:buFont typeface="Wingdings" pitchFamily="2" charset="2"/>
              <a:buChar char="§"/>
            </a:pPr>
            <a:r>
              <a:rPr lang="fr-FR" dirty="0"/>
              <a:t>Mise en œuvre et suivi de l’anesthésie et de l’analgésie en fonction du patient, de l’intervention et de la technique anesthésique</a:t>
            </a:r>
            <a:r>
              <a:rPr lang="fr-FR" dirty="0" smtClean="0"/>
              <a:t>.</a:t>
            </a:r>
          </a:p>
          <a:p>
            <a:pPr lvl="0"/>
            <a:endParaRPr lang="fr-FR" dirty="0"/>
          </a:p>
          <a:p>
            <a:pPr lvl="0">
              <a:buFont typeface="Wingdings" pitchFamily="2" charset="2"/>
              <a:buChar char="§"/>
            </a:pPr>
            <a:r>
              <a:rPr lang="fr-FR" dirty="0"/>
              <a:t>Mise en œuvre et contrôle des mesures de prévention des risques, opérations de vigilance et traçabilité en anesthésie- réanimation</a:t>
            </a:r>
            <a:r>
              <a:rPr lang="fr-FR" dirty="0" smtClean="0"/>
              <a:t>.</a:t>
            </a:r>
            <a:endParaRPr lang="fr-FR" dirty="0"/>
          </a:p>
        </p:txBody>
      </p:sp>
    </p:spTree>
    <p:extLst>
      <p:ext uri="{BB962C8B-B14F-4D97-AF65-F5344CB8AC3E}">
        <p14:creationId xmlns:p14="http://schemas.microsoft.com/office/powerpoint/2010/main" val="21636701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Description des activités et des compétences </a:t>
            </a:r>
            <a:endParaRPr lang="fr-FR" dirty="0"/>
          </a:p>
        </p:txBody>
      </p:sp>
      <p:sp>
        <p:nvSpPr>
          <p:cNvPr id="3" name="Espace réservé du contenu 2"/>
          <p:cNvSpPr>
            <a:spLocks noGrp="1"/>
          </p:cNvSpPr>
          <p:nvPr>
            <p:ph sz="quarter" idx="1"/>
          </p:nvPr>
        </p:nvSpPr>
        <p:spPr/>
        <p:txBody>
          <a:bodyPr>
            <a:normAutofit lnSpcReduction="10000"/>
          </a:bodyPr>
          <a:lstStyle/>
          <a:p>
            <a:pPr lvl="0">
              <a:buFont typeface="Wingdings" pitchFamily="2" charset="2"/>
              <a:buChar char="§"/>
            </a:pPr>
            <a:r>
              <a:rPr lang="fr-FR" dirty="0"/>
              <a:t>Information, communication et accompagnement du patient tout au long de sa prise en charge.</a:t>
            </a:r>
          </a:p>
          <a:p>
            <a:pPr lvl="0"/>
            <a:endParaRPr lang="fr-FR" dirty="0"/>
          </a:p>
          <a:p>
            <a:pPr lvl="0">
              <a:buFont typeface="Wingdings" pitchFamily="2" charset="2"/>
              <a:buChar char="§"/>
            </a:pPr>
            <a:r>
              <a:rPr lang="fr-FR" dirty="0"/>
              <a:t>Coordination des actions avec les autres professionnels.</a:t>
            </a:r>
          </a:p>
          <a:p>
            <a:pPr lvl="0"/>
            <a:endParaRPr lang="fr-FR" dirty="0"/>
          </a:p>
          <a:p>
            <a:pPr lvl="0">
              <a:buFont typeface="Wingdings" pitchFamily="2" charset="2"/>
              <a:buChar char="§"/>
            </a:pPr>
            <a:r>
              <a:rPr lang="fr-FR" dirty="0"/>
              <a:t>Veille documentaire, études, travaux de, recherche et formation continue en anesthésie-réanimation, douleur et urgences.</a:t>
            </a:r>
          </a:p>
          <a:p>
            <a:pPr lvl="0"/>
            <a:endParaRPr lang="fr-FR" dirty="0"/>
          </a:p>
          <a:p>
            <a:pPr lvl="0">
              <a:buFont typeface="Wingdings" pitchFamily="2" charset="2"/>
              <a:buChar char="§"/>
            </a:pPr>
            <a:r>
              <a:rPr lang="fr-FR" dirty="0"/>
              <a:t>Formation des professionnels et des futurs professionnels.</a:t>
            </a:r>
          </a:p>
          <a:p>
            <a:endParaRPr lang="fr-FR" dirty="0"/>
          </a:p>
        </p:txBody>
      </p:sp>
    </p:spTree>
    <p:extLst>
      <p:ext uri="{BB962C8B-B14F-4D97-AF65-F5344CB8AC3E}">
        <p14:creationId xmlns:p14="http://schemas.microsoft.com/office/powerpoint/2010/main" val="14368392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fr-FR" dirty="0" smtClean="0"/>
              <a:t>5) Description du parcours de soins du patient</a:t>
            </a:r>
            <a:endParaRPr lang="fr-FR" dirty="0"/>
          </a:p>
        </p:txBody>
      </p:sp>
      <p:sp>
        <p:nvSpPr>
          <p:cNvPr id="3" name="Espace réservé du contenu 2"/>
          <p:cNvSpPr>
            <a:spLocks noGrp="1"/>
          </p:cNvSpPr>
          <p:nvPr>
            <p:ph sz="quarter" idx="1"/>
          </p:nvPr>
        </p:nvSpPr>
        <p:spPr/>
        <p:txBody>
          <a:bodyPr/>
          <a:lstStyle/>
          <a:p>
            <a:r>
              <a:rPr lang="fr-FR" dirty="0" smtClean="0"/>
              <a:t>Quelle est le rôle de l’IADE dans le parcours de soin du patient ? </a:t>
            </a:r>
          </a:p>
          <a:p>
            <a:pPr marL="0" indent="0">
              <a:buNone/>
            </a:pPr>
            <a:endParaRPr lang="fr-FR" dirty="0" smtClean="0"/>
          </a:p>
          <a:p>
            <a:pPr marL="0" indent="0">
              <a:buNone/>
            </a:pPr>
            <a:r>
              <a:rPr lang="fr-FR" dirty="0" smtClean="0"/>
              <a:t>L’infirmier </a:t>
            </a:r>
            <a:r>
              <a:rPr lang="fr-FR" dirty="0"/>
              <a:t>anesthésiste  participe à la mise en place et à l’entretien de l’anesthésie avec le médecin anesthésiste réanimateur. Le patient sera informé du type d’anesthésie choisie, du déroulé, et répondre aux éventuelles questions qu’il se pose.</a:t>
            </a:r>
          </a:p>
          <a:p>
            <a:pPr marL="0" indent="0">
              <a:buNone/>
            </a:pPr>
            <a:endParaRPr lang="fr-FR" dirty="0"/>
          </a:p>
        </p:txBody>
      </p:sp>
      <p:pic>
        <p:nvPicPr>
          <p:cNvPr id="112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7864" y="5013176"/>
            <a:ext cx="1296144" cy="157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96140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fr-FR" dirty="0" smtClean="0"/>
              <a:t>6) Collaboration avec l’équipe pluridisciplinaire</a:t>
            </a:r>
            <a:endParaRPr lang="fr-FR" dirty="0"/>
          </a:p>
        </p:txBody>
      </p:sp>
      <p:sp>
        <p:nvSpPr>
          <p:cNvPr id="3" name="Espace réservé du contenu 2"/>
          <p:cNvSpPr>
            <a:spLocks noGrp="1"/>
          </p:cNvSpPr>
          <p:nvPr>
            <p:ph sz="quarter" idx="1"/>
          </p:nvPr>
        </p:nvSpPr>
        <p:spPr/>
        <p:txBody>
          <a:bodyPr>
            <a:normAutofit fontScale="92500" lnSpcReduction="10000"/>
          </a:bodyPr>
          <a:lstStyle/>
          <a:p>
            <a:r>
              <a:rPr lang="fr-FR" dirty="0" smtClean="0"/>
              <a:t>Avec qui l’IADE est il appelé à collaborer?</a:t>
            </a:r>
          </a:p>
          <a:p>
            <a:endParaRPr lang="fr-FR" dirty="0" smtClean="0"/>
          </a:p>
          <a:p>
            <a:pPr marL="0" indent="0">
              <a:buNone/>
            </a:pPr>
            <a:r>
              <a:rPr lang="fr-FR" dirty="0" smtClean="0"/>
              <a:t>L’infirmier </a:t>
            </a:r>
            <a:r>
              <a:rPr lang="fr-FR" dirty="0"/>
              <a:t>anesthésiste se doit de collaborer avec :</a:t>
            </a:r>
          </a:p>
          <a:p>
            <a:pPr marL="0" indent="0">
              <a:buNone/>
            </a:pPr>
            <a:endParaRPr lang="fr-FR" dirty="0" smtClean="0"/>
          </a:p>
          <a:p>
            <a:pPr>
              <a:buFont typeface="Wingdings" pitchFamily="2" charset="2"/>
              <a:buChar char="§"/>
            </a:pPr>
            <a:r>
              <a:rPr lang="fr-FR" dirty="0" smtClean="0"/>
              <a:t>Le médecin anesthésiste-réanimateur </a:t>
            </a:r>
          </a:p>
          <a:p>
            <a:pPr lvl="0">
              <a:buFont typeface="Wingdings" pitchFamily="2" charset="2"/>
              <a:buChar char="§"/>
            </a:pPr>
            <a:r>
              <a:rPr lang="fr-FR" dirty="0" smtClean="0"/>
              <a:t>Les </a:t>
            </a:r>
            <a:r>
              <a:rPr lang="fr-FR" dirty="0"/>
              <a:t>infirmières du bloc opératoire</a:t>
            </a:r>
          </a:p>
          <a:p>
            <a:pPr lvl="0">
              <a:buFont typeface="Wingdings" pitchFamily="2" charset="2"/>
              <a:buChar char="§"/>
            </a:pPr>
            <a:r>
              <a:rPr lang="fr-FR" dirty="0"/>
              <a:t>Les sapeurs-pompiers</a:t>
            </a:r>
          </a:p>
          <a:p>
            <a:pPr lvl="0">
              <a:buFont typeface="Wingdings" pitchFamily="2" charset="2"/>
              <a:buChar char="§"/>
            </a:pPr>
            <a:r>
              <a:rPr lang="fr-FR" dirty="0"/>
              <a:t>Les agents de sécurité extérieurs (policiers, gendarmes, agents de sécurités…)</a:t>
            </a:r>
          </a:p>
          <a:p>
            <a:pPr lvl="0">
              <a:buFont typeface="Wingdings" pitchFamily="2" charset="2"/>
              <a:buChar char="§"/>
            </a:pPr>
            <a:r>
              <a:rPr lang="fr-FR" dirty="0"/>
              <a:t>Les infirmiers des services adjacents (dans le cadre d’un transfert de patient locaux ou à l’étranger)</a:t>
            </a:r>
          </a:p>
          <a:p>
            <a:pPr lvl="0">
              <a:buFont typeface="Wingdings" pitchFamily="2" charset="2"/>
              <a:buChar char="§"/>
            </a:pPr>
            <a:r>
              <a:rPr lang="fr-FR" dirty="0"/>
              <a:t>Les infirmiers de la salle de réveil</a:t>
            </a:r>
          </a:p>
          <a:p>
            <a:pPr lvl="0">
              <a:buFont typeface="Wingdings" pitchFamily="2" charset="2"/>
              <a:buChar char="§"/>
            </a:pPr>
            <a:r>
              <a:rPr lang="fr-FR" dirty="0"/>
              <a:t>Les infirmiers de réanimation</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836712"/>
            <a:ext cx="2179129" cy="1452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08896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IADE - Les métiers de lhôpital - 2007.mp4">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74926" y="-4478"/>
            <a:ext cx="9218926" cy="6914757"/>
          </a:xfrm>
        </p:spPr>
      </p:pic>
    </p:spTree>
    <p:extLst>
      <p:ext uri="{BB962C8B-B14F-4D97-AF65-F5344CB8AC3E}">
        <p14:creationId xmlns:p14="http://schemas.microsoft.com/office/powerpoint/2010/main" val="3853138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dirty="0" smtClean="0"/>
              <a:t>7) Conclusion </a:t>
            </a:r>
            <a:endParaRPr lang="fr-FR" dirty="0"/>
          </a:p>
        </p:txBody>
      </p:sp>
      <p:sp>
        <p:nvSpPr>
          <p:cNvPr id="3" name="Espace réservé du contenu 2"/>
          <p:cNvSpPr>
            <a:spLocks noGrp="1"/>
          </p:cNvSpPr>
          <p:nvPr>
            <p:ph sz="quarter" idx="1"/>
          </p:nvPr>
        </p:nvSpPr>
        <p:spPr/>
        <p:txBody>
          <a:bodyPr>
            <a:normAutofit fontScale="92500" lnSpcReduction="10000"/>
          </a:bodyPr>
          <a:lstStyle/>
          <a:p>
            <a:pPr marL="0" indent="0">
              <a:buNone/>
            </a:pPr>
            <a:r>
              <a:rPr lang="fr-FR" dirty="0"/>
              <a:t>L’évolution du programme de formation illustre bien la nécessité pour l’infirmier anesthésiste de participer à la prise en charge globale du patient et de travailler en partenariat avec tous les professionnels des soins.</a:t>
            </a:r>
          </a:p>
          <a:p>
            <a:pPr marL="0" indent="0">
              <a:buNone/>
            </a:pPr>
            <a:r>
              <a:rPr lang="fr-FR" dirty="0"/>
              <a:t> </a:t>
            </a:r>
          </a:p>
          <a:p>
            <a:pPr marL="0" indent="0">
              <a:buNone/>
            </a:pPr>
            <a:r>
              <a:rPr lang="fr-FR" dirty="0"/>
              <a:t>Il participe à l’évaluation de la qualité des soins et va développer de plus en plus des démarches de recherche permettant d’améliorer ses missions et sa collaboration avec les autres équipes médicales et soignantes.</a:t>
            </a:r>
          </a:p>
          <a:p>
            <a:pPr marL="0" indent="0">
              <a:buNone/>
            </a:pPr>
            <a:r>
              <a:rPr lang="fr-FR" dirty="0"/>
              <a:t> </a:t>
            </a:r>
          </a:p>
          <a:p>
            <a:pPr marL="0" indent="0">
              <a:buNone/>
            </a:pPr>
            <a:r>
              <a:rPr lang="fr-FR" dirty="0"/>
              <a:t>L’objectif prioritaire de l’infirmier anesthésiste est de collaborer  avec le médecin anesthésiste réanimateur, pour offrir un soin de qualité et répondre aux besoin des patients. </a:t>
            </a:r>
          </a:p>
          <a:p>
            <a:endParaRPr lang="fr-FR" dirty="0"/>
          </a:p>
        </p:txBody>
      </p:sp>
    </p:spTree>
    <p:extLst>
      <p:ext uri="{BB962C8B-B14F-4D97-AF65-F5344CB8AC3E}">
        <p14:creationId xmlns:p14="http://schemas.microsoft.com/office/powerpoint/2010/main" val="19562274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dirty="0" smtClean="0"/>
              <a:t>Plan</a:t>
            </a:r>
            <a:endParaRPr lang="fr-FR" dirty="0"/>
          </a:p>
        </p:txBody>
      </p:sp>
      <p:sp>
        <p:nvSpPr>
          <p:cNvPr id="3" name="Espace réservé du contenu 2"/>
          <p:cNvSpPr>
            <a:spLocks noGrp="1"/>
          </p:cNvSpPr>
          <p:nvPr>
            <p:ph sz="quarter" idx="1"/>
          </p:nvPr>
        </p:nvSpPr>
        <p:spPr/>
        <p:txBody>
          <a:bodyPr>
            <a:normAutofit lnSpcReduction="10000"/>
          </a:bodyPr>
          <a:lstStyle/>
          <a:p>
            <a:pPr marL="0" indent="0">
              <a:buNone/>
            </a:pPr>
            <a:r>
              <a:rPr lang="fr-FR" dirty="0" smtClean="0"/>
              <a:t>1) Introduction</a:t>
            </a:r>
          </a:p>
          <a:p>
            <a:pPr marL="0" indent="0">
              <a:buNone/>
            </a:pPr>
            <a:r>
              <a:rPr lang="fr-FR" dirty="0" smtClean="0"/>
              <a:t>2) Présentation </a:t>
            </a:r>
            <a:r>
              <a:rPr lang="fr-FR" dirty="0" smtClean="0"/>
              <a:t>  </a:t>
            </a:r>
            <a:endParaRPr lang="fr-FR" dirty="0" smtClean="0"/>
          </a:p>
          <a:p>
            <a:pPr lvl="1">
              <a:buFont typeface="Wingdings" pitchFamily="2" charset="2"/>
              <a:buChar char="Ø"/>
            </a:pPr>
            <a:r>
              <a:rPr lang="fr-FR" dirty="0" smtClean="0"/>
              <a:t>Concours d’entrée en formation</a:t>
            </a:r>
          </a:p>
          <a:p>
            <a:pPr lvl="1">
              <a:buFont typeface="Wingdings" pitchFamily="2" charset="2"/>
              <a:buChar char="Ø"/>
            </a:pPr>
            <a:r>
              <a:rPr lang="fr-FR" dirty="0" smtClean="0"/>
              <a:t>La Formation </a:t>
            </a:r>
          </a:p>
          <a:p>
            <a:pPr marL="0" indent="0">
              <a:buNone/>
            </a:pPr>
            <a:r>
              <a:rPr lang="fr-FR" dirty="0" smtClean="0"/>
              <a:t>3) Organisation du mode d’exercice</a:t>
            </a:r>
          </a:p>
          <a:p>
            <a:pPr lvl="1">
              <a:buFont typeface="Wingdings" pitchFamily="2" charset="2"/>
              <a:buChar char="Ø"/>
            </a:pPr>
            <a:r>
              <a:rPr lang="fr-FR" dirty="0" smtClean="0"/>
              <a:t>Lieux et modes d’exercices</a:t>
            </a:r>
          </a:p>
          <a:p>
            <a:pPr lvl="1">
              <a:buFont typeface="Wingdings" pitchFamily="2" charset="2"/>
              <a:buChar char="Ø"/>
            </a:pPr>
            <a:r>
              <a:rPr lang="fr-FR" dirty="0" smtClean="0"/>
              <a:t>Les principes de la responsabilité de l’IADE</a:t>
            </a:r>
          </a:p>
          <a:p>
            <a:pPr marL="0" indent="0">
              <a:buNone/>
            </a:pPr>
            <a:r>
              <a:rPr lang="fr-FR" dirty="0" smtClean="0"/>
              <a:t>4) Description des activités et compétences </a:t>
            </a:r>
          </a:p>
          <a:p>
            <a:pPr marL="0" indent="0">
              <a:buNone/>
            </a:pPr>
            <a:r>
              <a:rPr lang="fr-FR" dirty="0" smtClean="0"/>
              <a:t>5) Description du parcours de soins du patient</a:t>
            </a:r>
          </a:p>
          <a:p>
            <a:pPr marL="0" indent="0">
              <a:buNone/>
            </a:pPr>
            <a:r>
              <a:rPr lang="fr-FR" dirty="0" smtClean="0"/>
              <a:t>6) Collaboration avec l’équipe pluridisciplinaire</a:t>
            </a:r>
          </a:p>
          <a:p>
            <a:pPr marL="0" indent="0">
              <a:buNone/>
            </a:pPr>
            <a:r>
              <a:rPr lang="fr-FR" dirty="0" smtClean="0"/>
              <a:t>7) Conclusion</a:t>
            </a:r>
          </a:p>
          <a:p>
            <a:pPr marL="0" indent="0">
              <a:buNone/>
            </a:pPr>
            <a:r>
              <a:rPr lang="fr-FR" dirty="0" smtClean="0"/>
              <a:t>8) Bibliographie</a:t>
            </a:r>
            <a:endParaRPr lang="fr-FR"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1732" y="116632"/>
            <a:ext cx="1684986" cy="2808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30672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8) </a:t>
            </a:r>
            <a:r>
              <a:rPr lang="fr-FR" dirty="0" err="1" smtClean="0"/>
              <a:t>Bibilographie</a:t>
            </a:r>
            <a:endParaRPr lang="fr-FR" dirty="0"/>
          </a:p>
        </p:txBody>
      </p:sp>
      <p:sp>
        <p:nvSpPr>
          <p:cNvPr id="3" name="Espace réservé du contenu 2"/>
          <p:cNvSpPr>
            <a:spLocks noGrp="1"/>
          </p:cNvSpPr>
          <p:nvPr>
            <p:ph sz="quarter" idx="1"/>
          </p:nvPr>
        </p:nvSpPr>
        <p:spPr/>
        <p:txBody>
          <a:bodyPr>
            <a:normAutofit fontScale="55000" lnSpcReduction="20000"/>
          </a:bodyPr>
          <a:lstStyle/>
          <a:p>
            <a:r>
              <a:rPr lang="fr-FR" dirty="0"/>
              <a:t>http://</a:t>
            </a:r>
            <a:r>
              <a:rPr lang="fr-FR" dirty="0" smtClean="0"/>
              <a:t>www.avosplaques.com/plaques-tampons-cartes/caducee/caducee-infirmier-anesthesiste.php</a:t>
            </a:r>
          </a:p>
          <a:p>
            <a:r>
              <a:rPr lang="fr-FR" dirty="0"/>
              <a:t>http://</a:t>
            </a:r>
            <a:r>
              <a:rPr lang="fr-FR" dirty="0" smtClean="0"/>
              <a:t>www.mon-diplome.fr/496913-Diplome-D-Etat-D-Infirmier-Anesthesiste</a:t>
            </a:r>
          </a:p>
          <a:p>
            <a:r>
              <a:rPr lang="fr-FR" dirty="0"/>
              <a:t>http://louvainfo.be/articles/comprendre-le-systn-me-scolaire-frann-ais-cm1-cm2-ps-gs-bac--</a:t>
            </a:r>
            <a:r>
              <a:rPr lang="fr-FR" dirty="0" smtClean="0"/>
              <a:t>14289.html</a:t>
            </a:r>
          </a:p>
          <a:p>
            <a:r>
              <a:rPr lang="fr-FR" u="sng" dirty="0"/>
              <a:t>http://www.praxisinstruments.fr/boutique/images_produits/zHA992514.jpg</a:t>
            </a:r>
            <a:endParaRPr lang="fr-FR" dirty="0"/>
          </a:p>
          <a:p>
            <a:r>
              <a:rPr lang="fr-FR" u="sng" dirty="0"/>
              <a:t>http://</a:t>
            </a:r>
            <a:r>
              <a:rPr lang="fr-FR" u="sng" dirty="0" smtClean="0"/>
              <a:t>www.infirmiers.com/images/votre-carriere/iade/iade-bloc-notes-g.jpg</a:t>
            </a:r>
          </a:p>
          <a:p>
            <a:r>
              <a:rPr lang="fr-FR" u="sng" dirty="0"/>
              <a:t>http://</a:t>
            </a:r>
            <a:r>
              <a:rPr lang="fr-FR" u="sng" dirty="0" smtClean="0"/>
              <a:t>www.academie-ah.org/wp-content/uploads/2016/03/5144891_lco-lpm-hypnose-07.jpg</a:t>
            </a:r>
          </a:p>
          <a:p>
            <a:r>
              <a:rPr lang="fr-FR" dirty="0"/>
              <a:t>http://www.defense.gouv.fr/sante/actualites/opex-une-nouvelle-formation-pour-les-iade-et-ibode</a:t>
            </a:r>
            <a:endParaRPr lang="fr-FR" dirty="0"/>
          </a:p>
          <a:p>
            <a:r>
              <a:rPr lang="fr-FR" dirty="0"/>
              <a:t>http://</a:t>
            </a:r>
            <a:r>
              <a:rPr lang="fr-FR" dirty="0" smtClean="0"/>
              <a:t>www.lapassiondusoin.com/blog/etudiants-infirmiers-anesthesites-creent-collectif-defense-profession-4889.html</a:t>
            </a:r>
          </a:p>
          <a:p>
            <a:r>
              <a:rPr lang="fr-FR" dirty="0"/>
              <a:t>https://www.google.com/search?q=iade+%</a:t>
            </a:r>
            <a:r>
              <a:rPr lang="fr-FR" dirty="0" smtClean="0"/>
              <a:t>C3%A9quipe&amp;client=firefox-b&amp;source=lnms&amp;tbm=isch&amp;sa=X&amp;ved=0ahUKEwim8PbdytbRAhWGfhoKHWalCygQ_AUICSgC&amp;biw=1366&amp;bih=657#imgrc=FJJth4jgxVQ1oM%3A</a:t>
            </a:r>
          </a:p>
          <a:p>
            <a:r>
              <a:rPr lang="fr-FR" dirty="0"/>
              <a:t>http://www.airsoftflashinfo.be/la-loi-belge-et-lairsoft/11/2012</a:t>
            </a:r>
            <a:endParaRPr lang="fr-FR" dirty="0"/>
          </a:p>
          <a:p>
            <a:r>
              <a:rPr lang="fr-FR" dirty="0"/>
              <a:t>http://www.chirurgiecardiaquejacquescartier.com/bloc-operatoire</a:t>
            </a:r>
            <a:r>
              <a:rPr lang="fr-FR" dirty="0" smtClean="0"/>
              <a:t>/</a:t>
            </a:r>
          </a:p>
          <a:p>
            <a:r>
              <a:rPr lang="fr-FR" dirty="0"/>
              <a:t>https://www.google.com/search?q=patient&amp;client=firefox-b&amp;source=lnms&amp;tbm=isch&amp;sa=X&amp;ved=0ahUKEwjSrubIy9bRAhXI1RoKHU7zCH0Q_AUICCgB&amp;biw=1366&amp;bih=657#tbm=isch&amp;q=patient+dessin&amp;imgrc=9lUY3s3p_VffNM%3A</a:t>
            </a:r>
            <a:endParaRPr lang="fr-FR" dirty="0"/>
          </a:p>
        </p:txBody>
      </p:sp>
    </p:spTree>
    <p:extLst>
      <p:ext uri="{BB962C8B-B14F-4D97-AF65-F5344CB8AC3E}">
        <p14:creationId xmlns:p14="http://schemas.microsoft.com/office/powerpoint/2010/main" val="19186722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1) Introduction</a:t>
            </a:r>
            <a:endParaRPr lang="fr-FR" dirty="0"/>
          </a:p>
        </p:txBody>
      </p:sp>
      <p:sp>
        <p:nvSpPr>
          <p:cNvPr id="3" name="Espace réservé du contenu 2"/>
          <p:cNvSpPr>
            <a:spLocks noGrp="1"/>
          </p:cNvSpPr>
          <p:nvPr>
            <p:ph sz="quarter" idx="1"/>
          </p:nvPr>
        </p:nvSpPr>
        <p:spPr/>
        <p:txBody>
          <a:bodyPr>
            <a:noAutofit/>
          </a:bodyPr>
          <a:lstStyle/>
          <a:p>
            <a:pPr marL="0" indent="0" algn="just">
              <a:buNone/>
            </a:pPr>
            <a:r>
              <a:rPr lang="fr-FR" sz="1600" dirty="0"/>
              <a:t>Etre infirmier anesthésiste de nos jours est un réel défi ; en effet cette spécialité a connu une évolution technologique constante depuis plus de trente ans.</a:t>
            </a:r>
          </a:p>
          <a:p>
            <a:pPr marL="0" indent="0" algn="just">
              <a:buNone/>
            </a:pPr>
            <a:r>
              <a:rPr lang="fr-FR" sz="1600" dirty="0"/>
              <a:t> </a:t>
            </a:r>
          </a:p>
          <a:p>
            <a:pPr marL="0" indent="0" algn="just">
              <a:buNone/>
            </a:pPr>
            <a:r>
              <a:rPr lang="fr-FR" sz="1600" dirty="0"/>
              <a:t>Aujourd’hui de nouveaux décrets réglementent les actes et l’exercice de la profession d’infirmier, le programme de formation des infirmiers anesthésistes.</a:t>
            </a:r>
          </a:p>
          <a:p>
            <a:pPr marL="0" indent="0" algn="just">
              <a:buNone/>
            </a:pPr>
            <a:r>
              <a:rPr lang="fr-FR" sz="1600" dirty="0" smtClean="0"/>
              <a:t>Au </a:t>
            </a:r>
            <a:r>
              <a:rPr lang="fr-FR" sz="1600" dirty="0"/>
              <a:t>cours de ses années de formation, l’infirmier anesthésiste acquiert des capacités techniques et éducatives essentielles pour exercer sa profession</a:t>
            </a:r>
            <a:r>
              <a:rPr lang="fr-FR" sz="1600" dirty="0" smtClean="0"/>
              <a:t>.</a:t>
            </a:r>
            <a:endParaRPr lang="fr-FR" sz="1600" dirty="0"/>
          </a:p>
          <a:p>
            <a:pPr algn="just"/>
            <a:endParaRPr lang="fr-FR" sz="1600" dirty="0" smtClean="0"/>
          </a:p>
          <a:p>
            <a:pPr marL="0" indent="0" algn="just">
              <a:buNone/>
            </a:pPr>
            <a:r>
              <a:rPr lang="fr-FR" sz="1600" dirty="0" smtClean="0"/>
              <a:t>Cette </a:t>
            </a:r>
            <a:r>
              <a:rPr lang="fr-FR" sz="1600" dirty="0"/>
              <a:t>présentation nous permettra dans un premier temps de définir qu’est ce qu’est un infirmier anesthésiste et les conditions d’accès à la formation.</a:t>
            </a:r>
          </a:p>
          <a:p>
            <a:pPr marL="0" indent="0" algn="just">
              <a:buNone/>
            </a:pPr>
            <a:r>
              <a:rPr lang="fr-FR" sz="1600" dirty="0" smtClean="0"/>
              <a:t>Nous </a:t>
            </a:r>
            <a:r>
              <a:rPr lang="fr-FR" sz="1600" dirty="0"/>
              <a:t>verrons dans  une deuxième partie l’organisation du mode d’exercice et les responsabilités liées à sa fonction.</a:t>
            </a:r>
          </a:p>
          <a:p>
            <a:pPr marL="0" indent="0" algn="just">
              <a:buNone/>
            </a:pPr>
            <a:r>
              <a:rPr lang="fr-FR" sz="1600" dirty="0"/>
              <a:t> </a:t>
            </a:r>
          </a:p>
          <a:p>
            <a:pPr marL="0" indent="0" algn="just">
              <a:buNone/>
            </a:pPr>
            <a:r>
              <a:rPr lang="fr-FR" sz="1600" dirty="0"/>
              <a:t>Enfin nous présenterons le rôle de l’infirmier anesthésiste dans le parcours de soin du patient en collaboration avec l’équipe pluridisciplinaire.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95472"/>
            <a:ext cx="2160240" cy="1432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66515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fr-FR" dirty="0" smtClean="0"/>
              <a:t>2) Présentation </a:t>
            </a:r>
            <a:endParaRPr lang="fr-FR" dirty="0"/>
          </a:p>
        </p:txBody>
      </p:sp>
      <p:sp>
        <p:nvSpPr>
          <p:cNvPr id="3" name="Espace réservé du contenu 2"/>
          <p:cNvSpPr>
            <a:spLocks noGrp="1"/>
          </p:cNvSpPr>
          <p:nvPr>
            <p:ph sz="quarter" idx="1"/>
          </p:nvPr>
        </p:nvSpPr>
        <p:spPr/>
        <p:txBody>
          <a:bodyPr>
            <a:normAutofit/>
          </a:bodyPr>
          <a:lstStyle/>
          <a:p>
            <a:pPr>
              <a:buFont typeface="Courier New" pitchFamily="49" charset="0"/>
              <a:buChar char="o"/>
            </a:pPr>
            <a:r>
              <a:rPr lang="fr-FR" dirty="0" smtClean="0"/>
              <a:t>En quoi consiste le rôle de l’IADE ?</a:t>
            </a:r>
          </a:p>
          <a:p>
            <a:pPr marL="0" indent="0">
              <a:buNone/>
            </a:pPr>
            <a:endParaRPr lang="fr-FR" dirty="0" smtClean="0"/>
          </a:p>
          <a:p>
            <a:pPr marL="0" indent="0">
              <a:buNone/>
            </a:pPr>
            <a:r>
              <a:rPr lang="fr-FR" dirty="0"/>
              <a:t>L'infirmier anesthésiste diplômé d’État est un infirmier qui se spécialise afin d’acquérir des compétences supplémentaires dans les domaines de l’anesthésie, de la réanimation, des soins d’urgence ainsi que de la prise en charge de la douleur. </a:t>
            </a:r>
            <a:r>
              <a:rPr lang="fr-FR" dirty="0" smtClean="0"/>
              <a:t>Il assure l’ensemble des gestes techniques relatifs à l’anesthésie </a:t>
            </a:r>
            <a:r>
              <a:rPr lang="fr-FR" dirty="0"/>
              <a:t>des </a:t>
            </a:r>
            <a:r>
              <a:rPr lang="fr-FR" dirty="0" smtClean="0"/>
              <a:t>patients. </a:t>
            </a:r>
            <a:r>
              <a:rPr lang="fr-FR" dirty="0"/>
              <a:t>Son rôle est prépondérant dans les domaines de l’urgence, de la formation, de l’encadrement ainsi que dans l’évolution de sa </a:t>
            </a:r>
            <a:r>
              <a:rPr lang="fr-FR" dirty="0" smtClean="0"/>
              <a:t>profession.</a:t>
            </a:r>
            <a:endParaRPr lang="fr-FR" dirty="0"/>
          </a:p>
          <a:p>
            <a:pPr marL="0" indent="0">
              <a:buNone/>
            </a:pPr>
            <a:endParaRPr lang="fr-FR" dirty="0" smtClean="0"/>
          </a:p>
          <a:p>
            <a:pPr marL="0" indent="0">
              <a:buNone/>
            </a:pPr>
            <a:endParaRPr lang="fr-FR" dirty="0" smtClean="0"/>
          </a:p>
          <a:p>
            <a:pPr marL="0" indent="0">
              <a:buNone/>
            </a:pPr>
            <a:endParaRPr lang="fr-FR" dirty="0"/>
          </a:p>
          <a:p>
            <a:pPr marL="0" indent="0">
              <a:buNone/>
            </a:pPr>
            <a:endParaRPr lang="fr-FR" dirty="0" smtClean="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116630"/>
            <a:ext cx="936104" cy="2269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34779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fr-FR" dirty="0" smtClean="0"/>
              <a:t>Concours d’entrée en formation</a:t>
            </a:r>
            <a:endParaRPr lang="fr-FR" dirty="0"/>
          </a:p>
        </p:txBody>
      </p:sp>
      <p:sp>
        <p:nvSpPr>
          <p:cNvPr id="3" name="Espace réservé du contenu 2"/>
          <p:cNvSpPr>
            <a:spLocks noGrp="1"/>
          </p:cNvSpPr>
          <p:nvPr>
            <p:ph sz="quarter" idx="1"/>
          </p:nvPr>
        </p:nvSpPr>
        <p:spPr/>
        <p:txBody>
          <a:bodyPr>
            <a:normAutofit lnSpcReduction="10000"/>
          </a:bodyPr>
          <a:lstStyle/>
          <a:p>
            <a:r>
              <a:rPr lang="fr-FR" dirty="0" smtClean="0"/>
              <a:t>Quelles </a:t>
            </a:r>
            <a:r>
              <a:rPr lang="fr-FR" dirty="0"/>
              <a:t>sont les conditions requises pour accéder à la formation ? </a:t>
            </a:r>
            <a:endParaRPr lang="fr-FR" dirty="0" smtClean="0"/>
          </a:p>
          <a:p>
            <a:pPr marL="0" indent="0">
              <a:buNone/>
            </a:pPr>
            <a:r>
              <a:rPr lang="fr-FR" dirty="0" smtClean="0"/>
              <a:t>Le </a:t>
            </a:r>
            <a:r>
              <a:rPr lang="fr-FR" dirty="0"/>
              <a:t>candidat devra posséder le Diplôme d’état d’infirmier et avoir une expérience professionnelle de 2 ans en milieu hospitalier. </a:t>
            </a:r>
            <a:r>
              <a:rPr lang="fr-FR" dirty="0" smtClean="0"/>
              <a:t>Les épreuves consistent en :</a:t>
            </a:r>
          </a:p>
          <a:p>
            <a:pPr>
              <a:buFont typeface="Wingdings" pitchFamily="2" charset="2"/>
              <a:buChar char="§"/>
            </a:pPr>
            <a:r>
              <a:rPr lang="fr-FR" dirty="0" smtClean="0"/>
              <a:t>Une épreuve écrite (admissibilité)</a:t>
            </a:r>
          </a:p>
          <a:p>
            <a:pPr>
              <a:buFont typeface="Wingdings" pitchFamily="2" charset="2"/>
              <a:buChar char="§"/>
            </a:pPr>
            <a:r>
              <a:rPr lang="fr-FR" dirty="0" smtClean="0"/>
              <a:t>Une épreuve orale (admission)</a:t>
            </a:r>
          </a:p>
          <a:p>
            <a:pPr marL="0" indent="0">
              <a:buNone/>
            </a:pPr>
            <a:r>
              <a:rPr lang="fr-FR" dirty="0"/>
              <a:t>Le domaine d’évaluation concerne l’ensemble du programme de la formation du diplôme d’État d’infirmier. </a:t>
            </a:r>
            <a:r>
              <a:rPr lang="fr-FR" dirty="0" smtClean="0"/>
              <a:t>Sont </a:t>
            </a:r>
            <a:r>
              <a:rPr lang="fr-FR" dirty="0"/>
              <a:t>déclarés admissibles les candidats ayant obtenu une note égale ou supérieure à 20 sur 40.</a:t>
            </a:r>
            <a:endParaRPr lang="fr-FR" dirty="0" smtClean="0"/>
          </a:p>
          <a:p>
            <a:pPr marL="0" indent="0">
              <a:buNone/>
            </a:pPr>
            <a:endParaRPr lang="fr-FR"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187496"/>
            <a:ext cx="1368152" cy="138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46851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dirty="0" smtClean="0"/>
              <a:t>La formation</a:t>
            </a:r>
            <a:endParaRPr lang="fr-FR" dirty="0"/>
          </a:p>
        </p:txBody>
      </p:sp>
      <p:sp>
        <p:nvSpPr>
          <p:cNvPr id="3" name="Espace réservé du contenu 2"/>
          <p:cNvSpPr>
            <a:spLocks noGrp="1"/>
          </p:cNvSpPr>
          <p:nvPr>
            <p:ph sz="quarter" idx="1"/>
          </p:nvPr>
        </p:nvSpPr>
        <p:spPr/>
        <p:txBody>
          <a:bodyPr>
            <a:normAutofit fontScale="85000" lnSpcReduction="10000"/>
          </a:bodyPr>
          <a:lstStyle/>
          <a:p>
            <a:r>
              <a:rPr lang="fr-FR" dirty="0"/>
              <a:t>Comment se </a:t>
            </a:r>
            <a:r>
              <a:rPr lang="fr-FR" dirty="0" smtClean="0"/>
              <a:t> déroulent </a:t>
            </a:r>
            <a:r>
              <a:rPr lang="fr-FR" dirty="0"/>
              <a:t>ces </a:t>
            </a:r>
            <a:r>
              <a:rPr lang="fr-FR" dirty="0" smtClean="0"/>
              <a:t>années </a:t>
            </a:r>
            <a:r>
              <a:rPr lang="fr-FR" dirty="0"/>
              <a:t>de formation ? </a:t>
            </a:r>
            <a:endParaRPr lang="fr-FR" dirty="0" smtClean="0"/>
          </a:p>
          <a:p>
            <a:endParaRPr lang="fr-FR" dirty="0"/>
          </a:p>
          <a:p>
            <a:pPr marL="0" indent="0">
              <a:buNone/>
            </a:pPr>
            <a:r>
              <a:rPr lang="fr-FR" dirty="0" smtClean="0"/>
              <a:t>La </a:t>
            </a:r>
            <a:r>
              <a:rPr lang="fr-FR" dirty="0"/>
              <a:t>formation d'IADE est d'une durée de 24 mois</a:t>
            </a:r>
            <a:r>
              <a:rPr lang="fr-FR" dirty="0" smtClean="0"/>
              <a:t>. </a:t>
            </a:r>
          </a:p>
          <a:p>
            <a:pPr marL="0" indent="0">
              <a:buNone/>
            </a:pPr>
            <a:r>
              <a:rPr lang="fr-FR" dirty="0" smtClean="0"/>
              <a:t>L’enseignement </a:t>
            </a:r>
            <a:r>
              <a:rPr lang="fr-FR" dirty="0"/>
              <a:t>est partagé entre les cours magistraux et les stages de terrain. Ces derniers sont réalisés dans l’établissement gestionnaire de l’école ou dans les lieux conventionnés avec cette dernière. Il n’y a pas de note de stage. Il est validé ou non en fonction des atteintes des objectifs fixés.</a:t>
            </a:r>
          </a:p>
          <a:p>
            <a:pPr marL="0" indent="0">
              <a:buNone/>
            </a:pPr>
            <a:r>
              <a:rPr lang="fr-FR" dirty="0"/>
              <a:t>Tous les ans, un examen de mise en situation professionnelle en situation clinique est effectué. Il doit durer au maximum 5 heures et être notée sur 40 points. </a:t>
            </a:r>
            <a:r>
              <a:rPr lang="fr-FR" dirty="0" smtClean="0"/>
              <a:t>Un </a:t>
            </a:r>
            <a:r>
              <a:rPr lang="fr-FR" dirty="0"/>
              <a:t>examen écrit du diplôme d’état </a:t>
            </a:r>
            <a:r>
              <a:rPr lang="fr-FR" dirty="0" smtClean="0"/>
              <a:t> se </a:t>
            </a:r>
            <a:r>
              <a:rPr lang="fr-FR" dirty="0"/>
              <a:t>déroule au mois de septembre. Il porte sur l’ensemble du programme traité. Il comprend une épreuve de synthèse, ainsi qu’une épreuve de dix questions, toutes deux notées sur </a:t>
            </a:r>
            <a:r>
              <a:rPr lang="fr-FR" dirty="0" smtClean="0"/>
              <a:t>20.</a:t>
            </a:r>
            <a:endParaRPr lang="fr-FR"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6216" y="185984"/>
            <a:ext cx="2181622" cy="143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62735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 Concours </a:t>
            </a:r>
            <a:r>
              <a:rPr lang="fr-FR" dirty="0"/>
              <a:t>d’entrée en formation</a:t>
            </a:r>
          </a:p>
        </p:txBody>
      </p:sp>
      <p:sp>
        <p:nvSpPr>
          <p:cNvPr id="3" name="Espace réservé du contenu 2"/>
          <p:cNvSpPr>
            <a:spLocks noGrp="1"/>
          </p:cNvSpPr>
          <p:nvPr>
            <p:ph sz="quarter" idx="1"/>
          </p:nvPr>
        </p:nvSpPr>
        <p:spPr/>
        <p:txBody>
          <a:bodyPr>
            <a:normAutofit/>
          </a:bodyPr>
          <a:lstStyle/>
          <a:p>
            <a:r>
              <a:rPr lang="fr-FR" dirty="0"/>
              <a:t>Est-il nécessaire d’exercer préalablement dans un service tel que la réanimation, urgences… ?</a:t>
            </a:r>
          </a:p>
          <a:p>
            <a:pPr marL="0" indent="0">
              <a:buNone/>
            </a:pPr>
            <a:r>
              <a:rPr lang="fr-FR" dirty="0" smtClean="0"/>
              <a:t>	</a:t>
            </a:r>
          </a:p>
          <a:p>
            <a:pPr marL="0" indent="0">
              <a:buNone/>
            </a:pPr>
            <a:r>
              <a:rPr lang="fr-FR" dirty="0" smtClean="0"/>
              <a:t>Il </a:t>
            </a:r>
            <a:r>
              <a:rPr lang="fr-FR" dirty="0"/>
              <a:t>n’est pas nécessaire d’avoir exercé en réanimation ou dans des services dit « techniques » pour réussir cette formation. Néanmoins, certains aspects des prises en charge peuvent être facilités s’ils ont été préalablement abordés dans le cursus professionnel.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5001800"/>
            <a:ext cx="2664296" cy="159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37864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fr-FR" dirty="0" smtClean="0"/>
              <a:t>3) Organisation du mode d’exercice</a:t>
            </a:r>
            <a:endParaRPr lang="fr-FR" dirty="0"/>
          </a:p>
        </p:txBody>
      </p:sp>
      <p:sp>
        <p:nvSpPr>
          <p:cNvPr id="3" name="Espace réservé du contenu 2"/>
          <p:cNvSpPr>
            <a:spLocks noGrp="1"/>
          </p:cNvSpPr>
          <p:nvPr>
            <p:ph sz="quarter" idx="1"/>
          </p:nvPr>
        </p:nvSpPr>
        <p:spPr/>
        <p:txBody>
          <a:bodyPr>
            <a:normAutofit/>
          </a:bodyPr>
          <a:lstStyle/>
          <a:p>
            <a:r>
              <a:rPr lang="fr-FR" dirty="0" smtClean="0"/>
              <a:t>A l’issue de la formation, quels sont les différents modes d’exercice possible pour un IADE ?</a:t>
            </a:r>
          </a:p>
          <a:p>
            <a:endParaRPr lang="fr-FR" dirty="0" smtClean="0"/>
          </a:p>
          <a:p>
            <a:pPr lvl="0">
              <a:buFont typeface="Wingdings" pitchFamily="2" charset="2"/>
              <a:buChar char="§"/>
            </a:pPr>
            <a:r>
              <a:rPr lang="fr-FR" dirty="0"/>
              <a:t>La fonction publique hospitalière</a:t>
            </a:r>
          </a:p>
          <a:p>
            <a:pPr lvl="0">
              <a:buFont typeface="Wingdings" pitchFamily="2" charset="2"/>
              <a:buChar char="§"/>
            </a:pPr>
            <a:r>
              <a:rPr lang="fr-FR" dirty="0"/>
              <a:t>La fonction hospitalière  privée </a:t>
            </a:r>
          </a:p>
          <a:p>
            <a:pPr lvl="0">
              <a:buFont typeface="Wingdings" pitchFamily="2" charset="2"/>
              <a:buChar char="§"/>
            </a:pPr>
            <a:r>
              <a:rPr lang="fr-FR" dirty="0"/>
              <a:t>Les centres de lutte contre le cancer </a:t>
            </a:r>
          </a:p>
          <a:p>
            <a:pPr>
              <a:buFont typeface="Wingdings" pitchFamily="2" charset="2"/>
              <a:buChar char="§"/>
            </a:pPr>
            <a:r>
              <a:rPr lang="fr-FR" dirty="0"/>
              <a:t>Le service de santé des armées </a:t>
            </a:r>
            <a:endParaRPr lang="fr-FR" dirty="0" smtClean="0"/>
          </a:p>
          <a:p>
            <a:pPr marL="0" indent="0">
              <a:buNone/>
            </a:pPr>
            <a:endParaRPr lang="fr-FR" dirty="0" smtClean="0"/>
          </a:p>
          <a:p>
            <a:pPr marL="0" indent="0">
              <a:buNone/>
            </a:pPr>
            <a:r>
              <a:rPr lang="fr-FR" dirty="0" smtClean="0"/>
              <a:t> </a:t>
            </a:r>
            <a:endParaRPr lang="fr-FR"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6216" y="2780928"/>
            <a:ext cx="2016224" cy="1798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889202"/>
            <a:ext cx="2272753"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39108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fr-FR" dirty="0" smtClean="0"/>
              <a:t>Organisation des lieux d’exercices </a:t>
            </a:r>
            <a:endParaRPr lang="fr-FR" dirty="0"/>
          </a:p>
        </p:txBody>
      </p:sp>
      <p:sp>
        <p:nvSpPr>
          <p:cNvPr id="3" name="Espace réservé du contenu 2"/>
          <p:cNvSpPr>
            <a:spLocks noGrp="1"/>
          </p:cNvSpPr>
          <p:nvPr>
            <p:ph sz="quarter" idx="1"/>
          </p:nvPr>
        </p:nvSpPr>
        <p:spPr/>
        <p:txBody>
          <a:bodyPr>
            <a:normAutofit/>
          </a:bodyPr>
          <a:lstStyle/>
          <a:p>
            <a:r>
              <a:rPr lang="fr-FR" dirty="0" smtClean="0"/>
              <a:t>A l’issue de la formation, quels sont les différents lieux d’exercice possible pour un IADE ?</a:t>
            </a:r>
          </a:p>
          <a:p>
            <a:pPr marL="0" indent="0">
              <a:buNone/>
            </a:pPr>
            <a:endParaRPr lang="fr-FR" dirty="0" smtClean="0"/>
          </a:p>
          <a:p>
            <a:pPr>
              <a:buFont typeface="Wingdings" pitchFamily="2" charset="2"/>
              <a:buChar char="§"/>
            </a:pPr>
            <a:r>
              <a:rPr lang="fr-FR" dirty="0"/>
              <a:t>Blocs </a:t>
            </a:r>
            <a:r>
              <a:rPr lang="fr-FR" dirty="0" smtClean="0"/>
              <a:t>opératoires</a:t>
            </a:r>
          </a:p>
          <a:p>
            <a:pPr>
              <a:buFont typeface="Wingdings" pitchFamily="2" charset="2"/>
              <a:buChar char="§"/>
            </a:pPr>
            <a:r>
              <a:rPr lang="fr-FR" dirty="0"/>
              <a:t>S</a:t>
            </a:r>
            <a:r>
              <a:rPr lang="fr-FR" dirty="0" smtClean="0"/>
              <a:t>alles interventionnelles</a:t>
            </a:r>
          </a:p>
          <a:p>
            <a:pPr>
              <a:buFont typeface="Wingdings" pitchFamily="2" charset="2"/>
              <a:buChar char="§"/>
            </a:pPr>
            <a:r>
              <a:rPr lang="fr-FR" dirty="0"/>
              <a:t>S</a:t>
            </a:r>
            <a:r>
              <a:rPr lang="fr-FR" dirty="0" smtClean="0"/>
              <a:t>alles </a:t>
            </a:r>
            <a:r>
              <a:rPr lang="fr-FR" dirty="0"/>
              <a:t>de réveils (SSPI</a:t>
            </a:r>
            <a:r>
              <a:rPr lang="fr-FR" dirty="0" smtClean="0"/>
              <a:t>)</a:t>
            </a:r>
          </a:p>
          <a:p>
            <a:pPr>
              <a:buFont typeface="Wingdings" pitchFamily="2" charset="2"/>
              <a:buChar char="§"/>
            </a:pPr>
            <a:r>
              <a:rPr lang="fr-FR" dirty="0"/>
              <a:t>S</a:t>
            </a:r>
            <a:r>
              <a:rPr lang="fr-FR" dirty="0" smtClean="0"/>
              <a:t>alles </a:t>
            </a:r>
            <a:r>
              <a:rPr lang="fr-FR" dirty="0"/>
              <a:t>de </a:t>
            </a:r>
            <a:r>
              <a:rPr lang="fr-FR" dirty="0" smtClean="0"/>
              <a:t>déchoquage</a:t>
            </a:r>
          </a:p>
          <a:p>
            <a:pPr>
              <a:buFont typeface="Wingdings" pitchFamily="2" charset="2"/>
              <a:buChar char="§"/>
            </a:pPr>
            <a:r>
              <a:rPr lang="fr-FR" dirty="0"/>
              <a:t>S</a:t>
            </a:r>
            <a:r>
              <a:rPr lang="fr-FR" dirty="0" smtClean="0"/>
              <a:t>ervices </a:t>
            </a:r>
            <a:r>
              <a:rPr lang="fr-FR" dirty="0"/>
              <a:t>de </a:t>
            </a:r>
            <a:r>
              <a:rPr lang="fr-FR" dirty="0" smtClean="0"/>
              <a:t>réanimation</a:t>
            </a:r>
          </a:p>
          <a:p>
            <a:pPr>
              <a:buFont typeface="Wingdings" pitchFamily="2" charset="2"/>
              <a:buChar char="§"/>
            </a:pPr>
            <a:r>
              <a:rPr lang="fr-FR" dirty="0"/>
              <a:t>S</a:t>
            </a:r>
            <a:r>
              <a:rPr lang="fr-FR" dirty="0" smtClean="0"/>
              <a:t>ervices </a:t>
            </a:r>
            <a:r>
              <a:rPr lang="fr-FR" dirty="0"/>
              <a:t>mobiles d’urgence et de réanimation (SMUR</a:t>
            </a:r>
            <a:r>
              <a:rPr lang="fr-FR" dirty="0" smtClean="0"/>
              <a:t>)</a:t>
            </a:r>
          </a:p>
          <a:p>
            <a:pPr>
              <a:buFont typeface="Wingdings" pitchFamily="2" charset="2"/>
              <a:buChar char="§"/>
            </a:pPr>
            <a:r>
              <a:rPr lang="fr-FR" dirty="0" smtClean="0"/>
              <a:t>Infirmiers Sapeurs-pompiers</a:t>
            </a:r>
            <a:endParaRPr lang="fr-FR" dirty="0"/>
          </a:p>
          <a:p>
            <a:pPr marL="0" indent="0">
              <a:buNone/>
            </a:pPr>
            <a:endParaRPr lang="fr-FR" dirty="0"/>
          </a:p>
          <a:p>
            <a:pPr marL="0" indent="0">
              <a:buNone/>
            </a:pPr>
            <a:endParaRPr lang="fr-FR" dirty="0" smtClean="0"/>
          </a:p>
          <a:p>
            <a:endParaRPr lang="fr-FR"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3282929"/>
            <a:ext cx="2117030" cy="1412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155513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1955</TotalTime>
  <Words>1034</Words>
  <Application>Microsoft Office PowerPoint</Application>
  <PresentationFormat>Affichage à l'écran (4:3)</PresentationFormat>
  <Paragraphs>157</Paragraphs>
  <Slides>20</Slides>
  <Notes>0</Notes>
  <HiddenSlides>0</HiddenSlides>
  <MMClips>1</MMClips>
  <ScaleCrop>false</ScaleCrop>
  <HeadingPairs>
    <vt:vector size="4" baseType="variant">
      <vt:variant>
        <vt:lpstr>Thème</vt:lpstr>
      </vt:variant>
      <vt:variant>
        <vt:i4>1</vt:i4>
      </vt:variant>
      <vt:variant>
        <vt:lpstr>Titres des diapositives</vt:lpstr>
      </vt:variant>
      <vt:variant>
        <vt:i4>20</vt:i4>
      </vt:variant>
    </vt:vector>
  </HeadingPairs>
  <TitlesOfParts>
    <vt:vector size="21" baseType="lpstr">
      <vt:lpstr>Oriel</vt:lpstr>
      <vt:lpstr>Infirmier anesthésiste diplômé d’état (IADE)</vt:lpstr>
      <vt:lpstr>Plan</vt:lpstr>
      <vt:lpstr>1) Introduction</vt:lpstr>
      <vt:lpstr>2) Présentation </vt:lpstr>
      <vt:lpstr>Concours d’entrée en formation</vt:lpstr>
      <vt:lpstr>La formation</vt:lpstr>
      <vt:lpstr> Concours d’entrée en formation</vt:lpstr>
      <vt:lpstr>3) Organisation du mode d’exercice</vt:lpstr>
      <vt:lpstr>Organisation des lieux d’exercices </vt:lpstr>
      <vt:lpstr>Organisation des lieux d’exercices</vt:lpstr>
      <vt:lpstr>Les principes de la responsabilité de l’IADE</vt:lpstr>
      <vt:lpstr>4) Description des activités et des compétences</vt:lpstr>
      <vt:lpstr>Description des activités et des compétences</vt:lpstr>
      <vt:lpstr>Description des activités et des compétences</vt:lpstr>
      <vt:lpstr>Description des activités et des compétences </vt:lpstr>
      <vt:lpstr>5) Description du parcours de soins du patient</vt:lpstr>
      <vt:lpstr>6) Collaboration avec l’équipe pluridisciplinaire</vt:lpstr>
      <vt:lpstr>Présentation PowerPoint</vt:lpstr>
      <vt:lpstr>7) Conclusion </vt:lpstr>
      <vt:lpstr>8) Bibilographie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c:title>
  <dc:creator>Roland</dc:creator>
  <cp:lastModifiedBy>Roland</cp:lastModifiedBy>
  <cp:revision>28</cp:revision>
  <dcterms:created xsi:type="dcterms:W3CDTF">2017-01-21T11:29:23Z</dcterms:created>
  <dcterms:modified xsi:type="dcterms:W3CDTF">2017-01-22T20:39:50Z</dcterms:modified>
</cp:coreProperties>
</file>