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6" r:id="rId11"/>
    <p:sldId id="265"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3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CA"/>
          </a:p>
        </p:txBody>
      </p:sp>
      <p:sp>
        <p:nvSpPr>
          <p:cNvPr id="4" name="Espace réservé de la date 3"/>
          <p:cNvSpPr>
            <a:spLocks noGrp="1"/>
          </p:cNvSpPr>
          <p:nvPr>
            <p:ph type="dt" sz="half" idx="10"/>
          </p:nvPr>
        </p:nvSpPr>
        <p:spPr/>
        <p:txBody>
          <a:bodyPr/>
          <a:lstStyle/>
          <a:p>
            <a:fld id="{873C55E4-8635-4124-8036-05E7879113E4}" type="datetimeFigureOut">
              <a:rPr lang="fr-CA" smtClean="0"/>
              <a:t>2016-12-11</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F4FB2FF1-AEE1-4E82-B58B-BDE493AFD4C3}" type="slidenum">
              <a:rPr lang="fr-CA" smtClean="0"/>
              <a:t>‹N°›</a:t>
            </a:fld>
            <a:endParaRPr lang="fr-CA"/>
          </a:p>
        </p:txBody>
      </p:sp>
    </p:spTree>
    <p:extLst>
      <p:ext uri="{BB962C8B-B14F-4D97-AF65-F5344CB8AC3E}">
        <p14:creationId xmlns:p14="http://schemas.microsoft.com/office/powerpoint/2010/main" val="2803816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fld id="{873C55E4-8635-4124-8036-05E7879113E4}" type="datetimeFigureOut">
              <a:rPr lang="fr-CA" smtClean="0"/>
              <a:t>2016-12-11</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F4FB2FF1-AEE1-4E82-B58B-BDE493AFD4C3}" type="slidenum">
              <a:rPr lang="fr-CA" smtClean="0"/>
              <a:t>‹N°›</a:t>
            </a:fld>
            <a:endParaRPr lang="fr-CA"/>
          </a:p>
        </p:txBody>
      </p:sp>
    </p:spTree>
    <p:extLst>
      <p:ext uri="{BB962C8B-B14F-4D97-AF65-F5344CB8AC3E}">
        <p14:creationId xmlns:p14="http://schemas.microsoft.com/office/powerpoint/2010/main" val="547822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fld id="{873C55E4-8635-4124-8036-05E7879113E4}" type="datetimeFigureOut">
              <a:rPr lang="fr-CA" smtClean="0"/>
              <a:t>2016-12-11</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F4FB2FF1-AEE1-4E82-B58B-BDE493AFD4C3}" type="slidenum">
              <a:rPr lang="fr-CA" smtClean="0"/>
              <a:t>‹N°›</a:t>
            </a:fld>
            <a:endParaRPr lang="fr-CA"/>
          </a:p>
        </p:txBody>
      </p:sp>
    </p:spTree>
    <p:extLst>
      <p:ext uri="{BB962C8B-B14F-4D97-AF65-F5344CB8AC3E}">
        <p14:creationId xmlns:p14="http://schemas.microsoft.com/office/powerpoint/2010/main" val="1819089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fld id="{873C55E4-8635-4124-8036-05E7879113E4}" type="datetimeFigureOut">
              <a:rPr lang="fr-CA" smtClean="0"/>
              <a:t>2016-12-11</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F4FB2FF1-AEE1-4E82-B58B-BDE493AFD4C3}" type="slidenum">
              <a:rPr lang="fr-CA" smtClean="0"/>
              <a:t>‹N°›</a:t>
            </a:fld>
            <a:endParaRPr lang="fr-CA"/>
          </a:p>
        </p:txBody>
      </p:sp>
    </p:spTree>
    <p:extLst>
      <p:ext uri="{BB962C8B-B14F-4D97-AF65-F5344CB8AC3E}">
        <p14:creationId xmlns:p14="http://schemas.microsoft.com/office/powerpoint/2010/main" val="2687733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873C55E4-8635-4124-8036-05E7879113E4}" type="datetimeFigureOut">
              <a:rPr lang="fr-CA" smtClean="0"/>
              <a:t>2016-12-11</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F4FB2FF1-AEE1-4E82-B58B-BDE493AFD4C3}" type="slidenum">
              <a:rPr lang="fr-CA" smtClean="0"/>
              <a:t>‹N°›</a:t>
            </a:fld>
            <a:endParaRPr lang="fr-CA"/>
          </a:p>
        </p:txBody>
      </p:sp>
    </p:spTree>
    <p:extLst>
      <p:ext uri="{BB962C8B-B14F-4D97-AF65-F5344CB8AC3E}">
        <p14:creationId xmlns:p14="http://schemas.microsoft.com/office/powerpoint/2010/main" val="1133932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e la date 4"/>
          <p:cNvSpPr>
            <a:spLocks noGrp="1"/>
          </p:cNvSpPr>
          <p:nvPr>
            <p:ph type="dt" sz="half" idx="10"/>
          </p:nvPr>
        </p:nvSpPr>
        <p:spPr/>
        <p:txBody>
          <a:bodyPr/>
          <a:lstStyle/>
          <a:p>
            <a:fld id="{873C55E4-8635-4124-8036-05E7879113E4}" type="datetimeFigureOut">
              <a:rPr lang="fr-CA" smtClean="0"/>
              <a:t>2016-12-11</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F4FB2FF1-AEE1-4E82-B58B-BDE493AFD4C3}" type="slidenum">
              <a:rPr lang="fr-CA" smtClean="0"/>
              <a:t>‹N°›</a:t>
            </a:fld>
            <a:endParaRPr lang="fr-CA"/>
          </a:p>
        </p:txBody>
      </p:sp>
    </p:spTree>
    <p:extLst>
      <p:ext uri="{BB962C8B-B14F-4D97-AF65-F5344CB8AC3E}">
        <p14:creationId xmlns:p14="http://schemas.microsoft.com/office/powerpoint/2010/main" val="317234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7" name="Espace réservé de la date 6"/>
          <p:cNvSpPr>
            <a:spLocks noGrp="1"/>
          </p:cNvSpPr>
          <p:nvPr>
            <p:ph type="dt" sz="half" idx="10"/>
          </p:nvPr>
        </p:nvSpPr>
        <p:spPr/>
        <p:txBody>
          <a:bodyPr/>
          <a:lstStyle/>
          <a:p>
            <a:fld id="{873C55E4-8635-4124-8036-05E7879113E4}" type="datetimeFigureOut">
              <a:rPr lang="fr-CA" smtClean="0"/>
              <a:t>2016-12-11</a:t>
            </a:fld>
            <a:endParaRPr lang="fr-CA"/>
          </a:p>
        </p:txBody>
      </p:sp>
      <p:sp>
        <p:nvSpPr>
          <p:cNvPr id="8" name="Espace réservé du pied de page 7"/>
          <p:cNvSpPr>
            <a:spLocks noGrp="1"/>
          </p:cNvSpPr>
          <p:nvPr>
            <p:ph type="ftr" sz="quarter" idx="11"/>
          </p:nvPr>
        </p:nvSpPr>
        <p:spPr/>
        <p:txBody>
          <a:bodyPr/>
          <a:lstStyle/>
          <a:p>
            <a:endParaRPr lang="fr-CA"/>
          </a:p>
        </p:txBody>
      </p:sp>
      <p:sp>
        <p:nvSpPr>
          <p:cNvPr id="9" name="Espace réservé du numéro de diapositive 8"/>
          <p:cNvSpPr>
            <a:spLocks noGrp="1"/>
          </p:cNvSpPr>
          <p:nvPr>
            <p:ph type="sldNum" sz="quarter" idx="12"/>
          </p:nvPr>
        </p:nvSpPr>
        <p:spPr/>
        <p:txBody>
          <a:bodyPr/>
          <a:lstStyle/>
          <a:p>
            <a:fld id="{F4FB2FF1-AEE1-4E82-B58B-BDE493AFD4C3}" type="slidenum">
              <a:rPr lang="fr-CA" smtClean="0"/>
              <a:t>‹N°›</a:t>
            </a:fld>
            <a:endParaRPr lang="fr-CA"/>
          </a:p>
        </p:txBody>
      </p:sp>
    </p:spTree>
    <p:extLst>
      <p:ext uri="{BB962C8B-B14F-4D97-AF65-F5344CB8AC3E}">
        <p14:creationId xmlns:p14="http://schemas.microsoft.com/office/powerpoint/2010/main" val="3098469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e la date 2"/>
          <p:cNvSpPr>
            <a:spLocks noGrp="1"/>
          </p:cNvSpPr>
          <p:nvPr>
            <p:ph type="dt" sz="half" idx="10"/>
          </p:nvPr>
        </p:nvSpPr>
        <p:spPr/>
        <p:txBody>
          <a:bodyPr/>
          <a:lstStyle/>
          <a:p>
            <a:fld id="{873C55E4-8635-4124-8036-05E7879113E4}" type="datetimeFigureOut">
              <a:rPr lang="fr-CA" smtClean="0"/>
              <a:t>2016-12-11</a:t>
            </a:fld>
            <a:endParaRPr lang="fr-CA"/>
          </a:p>
        </p:txBody>
      </p:sp>
      <p:sp>
        <p:nvSpPr>
          <p:cNvPr id="4" name="Espace réservé du pied de page 3"/>
          <p:cNvSpPr>
            <a:spLocks noGrp="1"/>
          </p:cNvSpPr>
          <p:nvPr>
            <p:ph type="ftr" sz="quarter" idx="11"/>
          </p:nvPr>
        </p:nvSpPr>
        <p:spPr/>
        <p:txBody>
          <a:bodyPr/>
          <a:lstStyle/>
          <a:p>
            <a:endParaRPr lang="fr-CA"/>
          </a:p>
        </p:txBody>
      </p:sp>
      <p:sp>
        <p:nvSpPr>
          <p:cNvPr id="5" name="Espace réservé du numéro de diapositive 4"/>
          <p:cNvSpPr>
            <a:spLocks noGrp="1"/>
          </p:cNvSpPr>
          <p:nvPr>
            <p:ph type="sldNum" sz="quarter" idx="12"/>
          </p:nvPr>
        </p:nvSpPr>
        <p:spPr/>
        <p:txBody>
          <a:bodyPr/>
          <a:lstStyle/>
          <a:p>
            <a:fld id="{F4FB2FF1-AEE1-4E82-B58B-BDE493AFD4C3}" type="slidenum">
              <a:rPr lang="fr-CA" smtClean="0"/>
              <a:t>‹N°›</a:t>
            </a:fld>
            <a:endParaRPr lang="fr-CA"/>
          </a:p>
        </p:txBody>
      </p:sp>
    </p:spTree>
    <p:extLst>
      <p:ext uri="{BB962C8B-B14F-4D97-AF65-F5344CB8AC3E}">
        <p14:creationId xmlns:p14="http://schemas.microsoft.com/office/powerpoint/2010/main" val="983903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73C55E4-8635-4124-8036-05E7879113E4}" type="datetimeFigureOut">
              <a:rPr lang="fr-CA" smtClean="0"/>
              <a:t>2016-12-11</a:t>
            </a:fld>
            <a:endParaRPr lang="fr-CA"/>
          </a:p>
        </p:txBody>
      </p:sp>
      <p:sp>
        <p:nvSpPr>
          <p:cNvPr id="3" name="Espace réservé du pied de page 2"/>
          <p:cNvSpPr>
            <a:spLocks noGrp="1"/>
          </p:cNvSpPr>
          <p:nvPr>
            <p:ph type="ftr" sz="quarter" idx="11"/>
          </p:nvPr>
        </p:nvSpPr>
        <p:spPr/>
        <p:txBody>
          <a:bodyPr/>
          <a:lstStyle/>
          <a:p>
            <a:endParaRPr lang="fr-CA"/>
          </a:p>
        </p:txBody>
      </p:sp>
      <p:sp>
        <p:nvSpPr>
          <p:cNvPr id="4" name="Espace réservé du numéro de diapositive 3"/>
          <p:cNvSpPr>
            <a:spLocks noGrp="1"/>
          </p:cNvSpPr>
          <p:nvPr>
            <p:ph type="sldNum" sz="quarter" idx="12"/>
          </p:nvPr>
        </p:nvSpPr>
        <p:spPr/>
        <p:txBody>
          <a:bodyPr/>
          <a:lstStyle/>
          <a:p>
            <a:fld id="{F4FB2FF1-AEE1-4E82-B58B-BDE493AFD4C3}" type="slidenum">
              <a:rPr lang="fr-CA" smtClean="0"/>
              <a:t>‹N°›</a:t>
            </a:fld>
            <a:endParaRPr lang="fr-CA"/>
          </a:p>
        </p:txBody>
      </p:sp>
    </p:spTree>
    <p:extLst>
      <p:ext uri="{BB962C8B-B14F-4D97-AF65-F5344CB8AC3E}">
        <p14:creationId xmlns:p14="http://schemas.microsoft.com/office/powerpoint/2010/main" val="2813728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73C55E4-8635-4124-8036-05E7879113E4}" type="datetimeFigureOut">
              <a:rPr lang="fr-CA" smtClean="0"/>
              <a:t>2016-12-11</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F4FB2FF1-AEE1-4E82-B58B-BDE493AFD4C3}" type="slidenum">
              <a:rPr lang="fr-CA" smtClean="0"/>
              <a:t>‹N°›</a:t>
            </a:fld>
            <a:endParaRPr lang="fr-CA"/>
          </a:p>
        </p:txBody>
      </p:sp>
    </p:spTree>
    <p:extLst>
      <p:ext uri="{BB962C8B-B14F-4D97-AF65-F5344CB8AC3E}">
        <p14:creationId xmlns:p14="http://schemas.microsoft.com/office/powerpoint/2010/main" val="1693892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CA"/>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73C55E4-8635-4124-8036-05E7879113E4}" type="datetimeFigureOut">
              <a:rPr lang="fr-CA" smtClean="0"/>
              <a:t>2016-12-11</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F4FB2FF1-AEE1-4E82-B58B-BDE493AFD4C3}" type="slidenum">
              <a:rPr lang="fr-CA" smtClean="0"/>
              <a:t>‹N°›</a:t>
            </a:fld>
            <a:endParaRPr lang="fr-CA"/>
          </a:p>
        </p:txBody>
      </p:sp>
    </p:spTree>
    <p:extLst>
      <p:ext uri="{BB962C8B-B14F-4D97-AF65-F5344CB8AC3E}">
        <p14:creationId xmlns:p14="http://schemas.microsoft.com/office/powerpoint/2010/main" val="2022821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CA"/>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3C55E4-8635-4124-8036-05E7879113E4}" type="datetimeFigureOut">
              <a:rPr lang="fr-CA" smtClean="0"/>
              <a:t>2016-12-11</a:t>
            </a:fld>
            <a:endParaRPr lang="fr-CA"/>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FB2FF1-AEE1-4E82-B58B-BDE493AFD4C3}" type="slidenum">
              <a:rPr lang="fr-CA" smtClean="0"/>
              <a:t>‹N°›</a:t>
            </a:fld>
            <a:endParaRPr lang="fr-CA"/>
          </a:p>
        </p:txBody>
      </p:sp>
    </p:spTree>
    <p:extLst>
      <p:ext uri="{BB962C8B-B14F-4D97-AF65-F5344CB8AC3E}">
        <p14:creationId xmlns:p14="http://schemas.microsoft.com/office/powerpoint/2010/main" val="137478000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CA" dirty="0" smtClean="0"/>
              <a:t>La Sola Fide</a:t>
            </a:r>
            <a:endParaRPr lang="fr-CA" dirty="0"/>
          </a:p>
        </p:txBody>
      </p:sp>
      <p:pic>
        <p:nvPicPr>
          <p:cNvPr id="6" name="Espace réservé du contenu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90750" y="2132856"/>
            <a:ext cx="4762500" cy="2792363"/>
          </a:xfrm>
        </p:spPr>
      </p:pic>
    </p:spTree>
    <p:extLst>
      <p:ext uri="{BB962C8B-B14F-4D97-AF65-F5344CB8AC3E}">
        <p14:creationId xmlns:p14="http://schemas.microsoft.com/office/powerpoint/2010/main" val="1242735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La Sola Fide dans la chrétienté</a:t>
            </a:r>
            <a:endParaRPr lang="fr-CA" dirty="0"/>
          </a:p>
        </p:txBody>
      </p:sp>
      <p:sp>
        <p:nvSpPr>
          <p:cNvPr id="3" name="Espace réservé du contenu 2"/>
          <p:cNvSpPr>
            <a:spLocks noGrp="1"/>
          </p:cNvSpPr>
          <p:nvPr>
            <p:ph idx="1"/>
          </p:nvPr>
        </p:nvSpPr>
        <p:spPr/>
        <p:txBody>
          <a:bodyPr/>
          <a:lstStyle/>
          <a:p>
            <a:r>
              <a:rPr lang="fr-CA" dirty="0" smtClean="0"/>
              <a:t>La Sola Fide est une doctrine qui différencie la majeure partie des églises protestantes des églises catholique, orthodoxes et des sectes chrétiennes. Elle est notamment le pilier du luthéranisme, de l’anglicanisme, du méthodisme, du baptisme ainsi que du presbytérianisme. </a:t>
            </a:r>
          </a:p>
          <a:p>
            <a:endParaRPr lang="fr-CA" dirty="0"/>
          </a:p>
        </p:txBody>
      </p:sp>
    </p:spTree>
    <p:extLst>
      <p:ext uri="{BB962C8B-B14F-4D97-AF65-F5344CB8AC3E}">
        <p14:creationId xmlns:p14="http://schemas.microsoft.com/office/powerpoint/2010/main" val="27751815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Conclusion</a:t>
            </a:r>
            <a:endParaRPr lang="fr-CA" dirty="0"/>
          </a:p>
        </p:txBody>
      </p:sp>
      <p:sp>
        <p:nvSpPr>
          <p:cNvPr id="3" name="Espace réservé du contenu 2"/>
          <p:cNvSpPr>
            <a:spLocks noGrp="1"/>
          </p:cNvSpPr>
          <p:nvPr>
            <p:ph sz="half" idx="1"/>
          </p:nvPr>
        </p:nvSpPr>
        <p:spPr/>
        <p:txBody>
          <a:bodyPr>
            <a:normAutofit fontScale="85000" lnSpcReduction="20000"/>
          </a:bodyPr>
          <a:lstStyle/>
          <a:p>
            <a:r>
              <a:rPr lang="fr-CA" dirty="0" smtClean="0"/>
              <a:t>On voit très clairement qu’il y a au moins 12 versets dans la Bible (sans compter l’Ancien Testament) qui mentionnent, noir sur blanc, la justification par la foi seule. Jacques 2:24 ne contredit en rien la Sola Fide ; au contraire, il la justifie en la défendant d’une fausse foi vaine issue d’une confession publique ou d’une déclaration verbale.</a:t>
            </a:r>
            <a:endParaRPr lang="fr-CA" dirty="0"/>
          </a:p>
        </p:txBody>
      </p:sp>
      <p:pic>
        <p:nvPicPr>
          <p:cNvPr id="5" name="Espace réservé du contenu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762500" y="2434431"/>
            <a:ext cx="3810000" cy="2857500"/>
          </a:xfrm>
        </p:spPr>
      </p:pic>
    </p:spTree>
    <p:extLst>
      <p:ext uri="{BB962C8B-B14F-4D97-AF65-F5344CB8AC3E}">
        <p14:creationId xmlns:p14="http://schemas.microsoft.com/office/powerpoint/2010/main" val="5649241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CA" dirty="0" smtClean="0"/>
              <a:t>Présentation</a:t>
            </a:r>
            <a:endParaRPr lang="fr-CA" dirty="0"/>
          </a:p>
        </p:txBody>
      </p:sp>
      <p:sp>
        <p:nvSpPr>
          <p:cNvPr id="5" name="Espace réservé du contenu 4"/>
          <p:cNvSpPr>
            <a:spLocks noGrp="1"/>
          </p:cNvSpPr>
          <p:nvPr>
            <p:ph sz="half" idx="1"/>
          </p:nvPr>
        </p:nvSpPr>
        <p:spPr/>
        <p:txBody>
          <a:bodyPr/>
          <a:lstStyle/>
          <a:p>
            <a:r>
              <a:rPr lang="fr-CA" dirty="0" smtClean="0"/>
              <a:t>Définition</a:t>
            </a:r>
          </a:p>
          <a:p>
            <a:r>
              <a:rPr lang="fr-CA" dirty="0" smtClean="0"/>
              <a:t>Histoire de la doctrine</a:t>
            </a:r>
          </a:p>
          <a:p>
            <a:r>
              <a:rPr lang="fr-CA" dirty="0" smtClean="0"/>
              <a:t>Dans la Bible</a:t>
            </a:r>
          </a:p>
          <a:p>
            <a:r>
              <a:rPr lang="fr-CA" dirty="0" smtClean="0"/>
              <a:t>La Sola Fide dans la chrétienté</a:t>
            </a:r>
          </a:p>
          <a:p>
            <a:r>
              <a:rPr lang="fr-CA" dirty="0" smtClean="0"/>
              <a:t>Conclusion</a:t>
            </a:r>
          </a:p>
        </p:txBody>
      </p:sp>
      <p:pic>
        <p:nvPicPr>
          <p:cNvPr id="7" name="Espace réservé du contenu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648200" y="2204865"/>
            <a:ext cx="4038600" cy="2399042"/>
          </a:xfrm>
        </p:spPr>
      </p:pic>
    </p:spTree>
    <p:extLst>
      <p:ext uri="{BB962C8B-B14F-4D97-AF65-F5344CB8AC3E}">
        <p14:creationId xmlns:p14="http://schemas.microsoft.com/office/powerpoint/2010/main" val="23228065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Définition</a:t>
            </a:r>
            <a:endParaRPr lang="fr-CA" dirty="0"/>
          </a:p>
        </p:txBody>
      </p:sp>
      <p:sp>
        <p:nvSpPr>
          <p:cNvPr id="5" name="Espace réservé du contenu 4"/>
          <p:cNvSpPr>
            <a:spLocks noGrp="1"/>
          </p:cNvSpPr>
          <p:nvPr>
            <p:ph idx="1"/>
          </p:nvPr>
        </p:nvSpPr>
        <p:spPr/>
        <p:txBody>
          <a:bodyPr/>
          <a:lstStyle/>
          <a:p>
            <a:r>
              <a:rPr lang="fr-CA" dirty="0" smtClean="0"/>
              <a:t>La Sola Fide est l'enseignement que </a:t>
            </a:r>
            <a:r>
              <a:rPr lang="fr-CA" b="1" dirty="0" smtClean="0"/>
              <a:t>la foi seule </a:t>
            </a:r>
            <a:r>
              <a:rPr lang="fr-CA" dirty="0" smtClean="0"/>
              <a:t>sauve une personne quand celle-ci place sa foi et sa confiance dans l'œuvre sacrificielle du Christ.</a:t>
            </a:r>
          </a:p>
          <a:p>
            <a:r>
              <a:rPr lang="fr-CA" dirty="0" smtClean="0"/>
              <a:t>Nous sommes </a:t>
            </a:r>
            <a:r>
              <a:rPr lang="fr-CA" b="1" dirty="0" smtClean="0"/>
              <a:t>justifiés</a:t>
            </a:r>
            <a:r>
              <a:rPr lang="fr-CA" dirty="0" smtClean="0"/>
              <a:t> par la foi seule ; nous sommes </a:t>
            </a:r>
            <a:r>
              <a:rPr lang="fr-CA" b="1" dirty="0" smtClean="0"/>
              <a:t>sauvés</a:t>
            </a:r>
            <a:r>
              <a:rPr lang="fr-CA" dirty="0" smtClean="0"/>
              <a:t> par la foi seule ; </a:t>
            </a:r>
            <a:r>
              <a:rPr lang="fr-CA" b="1" dirty="0" smtClean="0"/>
              <a:t>aucune œuvre </a:t>
            </a:r>
            <a:r>
              <a:rPr lang="fr-CA" dirty="0" smtClean="0"/>
              <a:t>ne peut nous conduire à Dieu.</a:t>
            </a:r>
            <a:endParaRPr lang="fr-CA" dirty="0"/>
          </a:p>
        </p:txBody>
      </p:sp>
    </p:spTree>
    <p:extLst>
      <p:ext uri="{BB962C8B-B14F-4D97-AF65-F5344CB8AC3E}">
        <p14:creationId xmlns:p14="http://schemas.microsoft.com/office/powerpoint/2010/main" val="27114301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Histoire de la doctrine</a:t>
            </a:r>
            <a:endParaRPr lang="fr-CA" dirty="0"/>
          </a:p>
        </p:txBody>
      </p:sp>
      <p:sp>
        <p:nvSpPr>
          <p:cNvPr id="3" name="Espace réservé du contenu 2"/>
          <p:cNvSpPr>
            <a:spLocks noGrp="1"/>
          </p:cNvSpPr>
          <p:nvPr>
            <p:ph sz="half" idx="1"/>
          </p:nvPr>
        </p:nvSpPr>
        <p:spPr/>
        <p:txBody>
          <a:bodyPr>
            <a:normAutofit fontScale="85000" lnSpcReduction="10000"/>
          </a:bodyPr>
          <a:lstStyle/>
          <a:p>
            <a:r>
              <a:rPr lang="fr-CA" dirty="0" smtClean="0"/>
              <a:t>Le terme Sola Fide a été principalement utilisé par les réformateurs durant le 16</a:t>
            </a:r>
            <a:r>
              <a:rPr lang="fr-CA" baseline="30000" dirty="0" smtClean="0"/>
              <a:t>ème</a:t>
            </a:r>
            <a:r>
              <a:rPr lang="fr-CA" dirty="0" smtClean="0"/>
              <a:t> siècle ; parmi eux, le collaborateur de Luther, Philippe Melanchthon (</a:t>
            </a:r>
            <a:r>
              <a:rPr lang="fr-CA" i="1" dirty="0" smtClean="0"/>
              <a:t>photo ci-contre</a:t>
            </a:r>
            <a:r>
              <a:rPr lang="fr-CA" dirty="0" smtClean="0"/>
              <a:t>), utilise déjà le terme en 1554.</a:t>
            </a:r>
          </a:p>
          <a:p>
            <a:r>
              <a:rPr lang="fr-CA" dirty="0" smtClean="0"/>
              <a:t>La Sola Fide a été le cri de ralliement de la Réforme ; Luther déclarera à ce sujet que c’est l’article sur lequel l’église se base ou tombe.</a:t>
            </a:r>
            <a:endParaRPr lang="fr-CA" dirty="0"/>
          </a:p>
        </p:txBody>
      </p:sp>
      <p:pic>
        <p:nvPicPr>
          <p:cNvPr id="5" name="Espace réservé du contenu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916644" y="1600200"/>
            <a:ext cx="3501712" cy="4525963"/>
          </a:xfrm>
        </p:spPr>
      </p:pic>
    </p:spTree>
    <p:extLst>
      <p:ext uri="{BB962C8B-B14F-4D97-AF65-F5344CB8AC3E}">
        <p14:creationId xmlns:p14="http://schemas.microsoft.com/office/powerpoint/2010/main" val="17481238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Histoire de la doctrine</a:t>
            </a:r>
            <a:endParaRPr lang="fr-CA" dirty="0"/>
          </a:p>
        </p:txBody>
      </p:sp>
      <p:sp>
        <p:nvSpPr>
          <p:cNvPr id="3" name="Espace réservé du contenu 2"/>
          <p:cNvSpPr>
            <a:spLocks noGrp="1"/>
          </p:cNvSpPr>
          <p:nvPr>
            <p:ph sz="half" idx="1"/>
          </p:nvPr>
        </p:nvSpPr>
        <p:spPr/>
        <p:txBody>
          <a:bodyPr>
            <a:normAutofit fontScale="77500" lnSpcReduction="20000"/>
          </a:bodyPr>
          <a:lstStyle/>
          <a:p>
            <a:r>
              <a:rPr lang="fr-CA" dirty="0" smtClean="0"/>
              <a:t>Beaucoup de théologiens protestants se basent sur les Pères de l’Église pour justifier cette doctrine, parmi eux Clément de Rome, Justin Martyr, Augustin, Chrysostome, Jérôme, Thomas d’Aquin, Cyril d’Alexandrie ou encore Hilaire de Poitiers.</a:t>
            </a:r>
          </a:p>
          <a:p>
            <a:r>
              <a:rPr lang="fr-CA" dirty="0" smtClean="0"/>
              <a:t>Pour Augustin, les Apôtres Paul et Jacques ne se contredisent pas puisque les bonnes œuvres suivent la justification ; il utilise l’exemple d’Abraham pour le prouver.</a:t>
            </a:r>
            <a:endParaRPr lang="fr-CA" dirty="0"/>
          </a:p>
        </p:txBody>
      </p:sp>
      <p:pic>
        <p:nvPicPr>
          <p:cNvPr id="5" name="Espace réservé du contenu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086350" y="2132856"/>
            <a:ext cx="3162300" cy="2880319"/>
          </a:xfrm>
        </p:spPr>
      </p:pic>
    </p:spTree>
    <p:extLst>
      <p:ext uri="{BB962C8B-B14F-4D97-AF65-F5344CB8AC3E}">
        <p14:creationId xmlns:p14="http://schemas.microsoft.com/office/powerpoint/2010/main" val="29773681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Histoire de la doctrine</a:t>
            </a:r>
            <a:endParaRPr lang="fr-CA" dirty="0"/>
          </a:p>
        </p:txBody>
      </p:sp>
      <p:sp>
        <p:nvSpPr>
          <p:cNvPr id="3" name="Espace réservé du contenu 2"/>
          <p:cNvSpPr>
            <a:spLocks noGrp="1"/>
          </p:cNvSpPr>
          <p:nvPr>
            <p:ph sz="half" idx="1"/>
          </p:nvPr>
        </p:nvSpPr>
        <p:spPr/>
        <p:txBody>
          <a:bodyPr/>
          <a:lstStyle/>
          <a:p>
            <a:r>
              <a:rPr lang="fr-CA" dirty="0" smtClean="0"/>
              <a:t>Durant le Concile de Trente initié par l’église catholique romaine, qui s’est déroulé de 1545 à 1563, la Sola Fide fut déclarée anathème dans les canons 9, 12, 14, 23, 24, 30 et 33.</a:t>
            </a:r>
            <a:endParaRPr lang="fr-CA" dirty="0"/>
          </a:p>
        </p:txBody>
      </p:sp>
      <p:pic>
        <p:nvPicPr>
          <p:cNvPr id="5" name="Espace réservé du contenu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524500" y="1916832"/>
            <a:ext cx="3223964" cy="3089349"/>
          </a:xfrm>
        </p:spPr>
      </p:pic>
    </p:spTree>
    <p:extLst>
      <p:ext uri="{BB962C8B-B14F-4D97-AF65-F5344CB8AC3E}">
        <p14:creationId xmlns:p14="http://schemas.microsoft.com/office/powerpoint/2010/main" val="1398591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Dans la Bible</a:t>
            </a:r>
            <a:endParaRPr lang="fr-CA" dirty="0"/>
          </a:p>
        </p:txBody>
      </p:sp>
      <p:sp>
        <p:nvSpPr>
          <p:cNvPr id="5" name="Espace réservé du contenu 4"/>
          <p:cNvSpPr>
            <a:spLocks noGrp="1"/>
          </p:cNvSpPr>
          <p:nvPr>
            <p:ph idx="1"/>
          </p:nvPr>
        </p:nvSpPr>
        <p:spPr/>
        <p:txBody>
          <a:bodyPr>
            <a:normAutofit fontScale="47500" lnSpcReduction="20000"/>
          </a:bodyPr>
          <a:lstStyle/>
          <a:p>
            <a:r>
              <a:rPr lang="fr-CA" dirty="0" smtClean="0"/>
              <a:t>Romains 3:28-30 : Car </a:t>
            </a:r>
            <a:r>
              <a:rPr lang="fr-CA" dirty="0"/>
              <a:t>nous pensons que l'homme est justifié par la foi, sans les </a:t>
            </a:r>
            <a:r>
              <a:rPr lang="fr-CA" dirty="0" smtClean="0"/>
              <a:t>œuvres </a:t>
            </a:r>
            <a:r>
              <a:rPr lang="fr-CA" dirty="0"/>
              <a:t>de la loi. </a:t>
            </a:r>
            <a:r>
              <a:rPr lang="fr-CA" dirty="0" smtClean="0"/>
              <a:t>Ou </a:t>
            </a:r>
            <a:r>
              <a:rPr lang="fr-CA" dirty="0"/>
              <a:t>bien Dieu est-il seulement le Dieu des Juifs? Ne l'est-il pas aussi des païens? Oui, il l'est aussi des </a:t>
            </a:r>
            <a:r>
              <a:rPr lang="fr-CA" dirty="0" smtClean="0"/>
              <a:t>païens, </a:t>
            </a:r>
            <a:r>
              <a:rPr lang="fr-CA" dirty="0"/>
              <a:t>puisqu'il y a un seul Dieu, qui justifiera par la foi les circoncis, et par la foi les incirconcis</a:t>
            </a:r>
            <a:r>
              <a:rPr lang="fr-CA" dirty="0" smtClean="0"/>
              <a:t>.…</a:t>
            </a:r>
          </a:p>
          <a:p>
            <a:r>
              <a:rPr lang="fr-CA" dirty="0" smtClean="0"/>
              <a:t>Romains 4:5 : </a:t>
            </a:r>
            <a:r>
              <a:rPr lang="fr-CA" dirty="0"/>
              <a:t>et à celui qui ne fait point </a:t>
            </a:r>
            <a:r>
              <a:rPr lang="fr-CA" dirty="0" smtClean="0"/>
              <a:t>d'œuvre, </a:t>
            </a:r>
            <a:r>
              <a:rPr lang="fr-CA" dirty="0"/>
              <a:t>mais qui croit en celui qui justifie l'impie, sa foi lui est imputée à justice</a:t>
            </a:r>
            <a:r>
              <a:rPr lang="fr-CA" dirty="0" smtClean="0"/>
              <a:t>.</a:t>
            </a:r>
          </a:p>
          <a:p>
            <a:r>
              <a:rPr lang="fr-CA" dirty="0" smtClean="0"/>
              <a:t>Romains 5:1 : Étant </a:t>
            </a:r>
            <a:r>
              <a:rPr lang="fr-CA" dirty="0"/>
              <a:t>donc justifiés par la foi, nous avons la paix avec Dieu par notre Seigneur </a:t>
            </a:r>
            <a:r>
              <a:rPr lang="fr-CA" dirty="0" smtClean="0"/>
              <a:t>Jésus-Christ</a:t>
            </a:r>
          </a:p>
          <a:p>
            <a:r>
              <a:rPr lang="fr-CA" dirty="0" smtClean="0"/>
              <a:t>Romains 9:30 : Étant </a:t>
            </a:r>
            <a:r>
              <a:rPr lang="fr-CA" dirty="0"/>
              <a:t>donc justifiés par la foi, nous avons la paix avec Dieu par notre Seigneur </a:t>
            </a:r>
            <a:r>
              <a:rPr lang="fr-CA" dirty="0" smtClean="0"/>
              <a:t>Jésus-Christ</a:t>
            </a:r>
          </a:p>
          <a:p>
            <a:r>
              <a:rPr lang="fr-CA" dirty="0" smtClean="0"/>
              <a:t>Romains 10:4 : </a:t>
            </a:r>
            <a:r>
              <a:rPr lang="fr-CA" dirty="0"/>
              <a:t>car Christ est la fin de la loi, pour la justification de tous ceux qui croient</a:t>
            </a:r>
            <a:r>
              <a:rPr lang="fr-CA" dirty="0" smtClean="0"/>
              <a:t>.</a:t>
            </a:r>
          </a:p>
          <a:p>
            <a:r>
              <a:rPr lang="fr-CA" dirty="0" smtClean="0"/>
              <a:t>Romains 11:6 : </a:t>
            </a:r>
            <a:r>
              <a:rPr lang="fr-CA" dirty="0"/>
              <a:t>Or, si c'est par grâce, ce n'est plus par les </a:t>
            </a:r>
            <a:r>
              <a:rPr lang="fr-CA" dirty="0" smtClean="0"/>
              <a:t>œuvres; </a:t>
            </a:r>
            <a:r>
              <a:rPr lang="fr-CA" dirty="0"/>
              <a:t>autrement la grâce n'est plus une grâce. Et si c'est par les </a:t>
            </a:r>
            <a:r>
              <a:rPr lang="fr-CA" dirty="0" smtClean="0"/>
              <a:t>œuvres, </a:t>
            </a:r>
            <a:r>
              <a:rPr lang="fr-CA" dirty="0"/>
              <a:t>ce n'est plus une grâce; autrement </a:t>
            </a:r>
            <a:r>
              <a:rPr lang="fr-CA" dirty="0" smtClean="0"/>
              <a:t>l'œuvre </a:t>
            </a:r>
            <a:r>
              <a:rPr lang="fr-CA" dirty="0"/>
              <a:t>n'est plus une </a:t>
            </a:r>
            <a:r>
              <a:rPr lang="fr-CA" dirty="0" smtClean="0"/>
              <a:t>œuvre.</a:t>
            </a:r>
          </a:p>
          <a:p>
            <a:r>
              <a:rPr lang="fr-CA" dirty="0" smtClean="0"/>
              <a:t>Galates 2:16 : </a:t>
            </a:r>
            <a:r>
              <a:rPr lang="fr-CA" dirty="0"/>
              <a:t>Néanmoins, sachant que ce n'est pas par les </a:t>
            </a:r>
            <a:r>
              <a:rPr lang="fr-CA" dirty="0" smtClean="0"/>
              <a:t>œuvres </a:t>
            </a:r>
            <a:r>
              <a:rPr lang="fr-CA" dirty="0"/>
              <a:t>de la loi que l'homme est justifié, mais par la foi en Jésus-Christ, nous aussi nous avons cru en Jésus-Christ, afin d'être justifiés par la foi en Christ et non par les </a:t>
            </a:r>
            <a:r>
              <a:rPr lang="fr-CA" dirty="0" smtClean="0"/>
              <a:t>œuvres </a:t>
            </a:r>
            <a:r>
              <a:rPr lang="fr-CA" dirty="0"/>
              <a:t>de la loi, parce que nulle chair ne sera justifiée par les </a:t>
            </a:r>
            <a:r>
              <a:rPr lang="fr-CA" dirty="0" smtClean="0"/>
              <a:t>œuvres </a:t>
            </a:r>
            <a:r>
              <a:rPr lang="fr-CA" dirty="0"/>
              <a:t>de la loi</a:t>
            </a:r>
            <a:r>
              <a:rPr lang="fr-CA" dirty="0" smtClean="0"/>
              <a:t>.</a:t>
            </a:r>
          </a:p>
          <a:p>
            <a:r>
              <a:rPr lang="fr-CA" dirty="0" smtClean="0"/>
              <a:t>Galates 2:21 : </a:t>
            </a:r>
            <a:r>
              <a:rPr lang="fr-CA" dirty="0"/>
              <a:t>Je ne rejette pas la grâce de Dieu; car si la justice s'obtient par la loi, Christ est donc mort en vain</a:t>
            </a:r>
            <a:r>
              <a:rPr lang="fr-CA" dirty="0" smtClean="0"/>
              <a:t>.</a:t>
            </a:r>
          </a:p>
          <a:p>
            <a:r>
              <a:rPr lang="fr-CA" dirty="0" smtClean="0"/>
              <a:t>Galates 3:5-6 : </a:t>
            </a:r>
            <a:r>
              <a:rPr lang="fr-CA" dirty="0"/>
              <a:t>Celui qui vous accorde l'Esprit, et qui opère des miracles parmi vous, le fait-il donc par les </a:t>
            </a:r>
            <a:r>
              <a:rPr lang="fr-CA" dirty="0" smtClean="0"/>
              <a:t>œuvres </a:t>
            </a:r>
            <a:r>
              <a:rPr lang="fr-CA" dirty="0"/>
              <a:t>de la loi, ou par la prédication de la foi? Comme Abraham crut à Dieu, et que cela lui fut imputé à </a:t>
            </a:r>
            <a:r>
              <a:rPr lang="fr-CA" dirty="0" smtClean="0"/>
              <a:t>justice</a:t>
            </a:r>
            <a:r>
              <a:rPr lang="fr-CA" dirty="0"/>
              <a:t/>
            </a:r>
            <a:br>
              <a:rPr lang="fr-CA" dirty="0"/>
            </a:br>
            <a:endParaRPr lang="fr-CA" dirty="0" smtClean="0"/>
          </a:p>
          <a:p>
            <a:endParaRPr lang="fr-CA" dirty="0" smtClean="0"/>
          </a:p>
          <a:p>
            <a:endParaRPr lang="fr-CA" dirty="0"/>
          </a:p>
        </p:txBody>
      </p:sp>
    </p:spTree>
    <p:extLst>
      <p:ext uri="{BB962C8B-B14F-4D97-AF65-F5344CB8AC3E}">
        <p14:creationId xmlns:p14="http://schemas.microsoft.com/office/powerpoint/2010/main" val="12737309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Dans la Bible</a:t>
            </a:r>
            <a:endParaRPr lang="fr-CA" dirty="0"/>
          </a:p>
        </p:txBody>
      </p:sp>
      <p:sp>
        <p:nvSpPr>
          <p:cNvPr id="3" name="Espace réservé du contenu 2"/>
          <p:cNvSpPr>
            <a:spLocks noGrp="1"/>
          </p:cNvSpPr>
          <p:nvPr>
            <p:ph idx="1"/>
          </p:nvPr>
        </p:nvSpPr>
        <p:spPr/>
        <p:txBody>
          <a:bodyPr>
            <a:normAutofit fontScale="77500" lnSpcReduction="20000"/>
          </a:bodyPr>
          <a:lstStyle/>
          <a:p>
            <a:r>
              <a:rPr lang="fr-CA" dirty="0" smtClean="0"/>
              <a:t>Galates 3:24 : Ainsi la loi a été comme un pédagogue pour nous conduire à Christ, afin que nous fussions justifiés par la foi.</a:t>
            </a:r>
          </a:p>
          <a:p>
            <a:r>
              <a:rPr lang="fr-CA" dirty="0" smtClean="0"/>
              <a:t>Éphésiens 2:8-9 : </a:t>
            </a:r>
            <a:r>
              <a:rPr lang="fr-CA" dirty="0"/>
              <a:t>car celui qui a fait de Pierre l'apôtre des circoncis a aussi fait de moi l'apôtre des païens, </a:t>
            </a:r>
            <a:r>
              <a:rPr lang="fr-CA" dirty="0" smtClean="0"/>
              <a:t>- </a:t>
            </a:r>
            <a:r>
              <a:rPr lang="fr-CA" dirty="0"/>
              <a:t>et ayant reconnu la grâce qui m'avait été accordée, Jacques, </a:t>
            </a:r>
            <a:r>
              <a:rPr lang="fr-CA" dirty="0" err="1"/>
              <a:t>Céphas</a:t>
            </a:r>
            <a:r>
              <a:rPr lang="fr-CA" dirty="0"/>
              <a:t> et Jean, qui sont regardés comme des colonnes, me donnèrent, à moi et à </a:t>
            </a:r>
            <a:r>
              <a:rPr lang="fr-CA" dirty="0" err="1"/>
              <a:t>Barnabas</a:t>
            </a:r>
            <a:r>
              <a:rPr lang="fr-CA" dirty="0"/>
              <a:t>, la main d'association, afin que nous allassions, nous vers les païens, et eux vers les circoncis</a:t>
            </a:r>
            <a:r>
              <a:rPr lang="fr-CA" dirty="0" smtClean="0"/>
              <a:t>.</a:t>
            </a:r>
          </a:p>
          <a:p>
            <a:r>
              <a:rPr lang="fr-CA" dirty="0" err="1" smtClean="0"/>
              <a:t>Philippiens</a:t>
            </a:r>
            <a:r>
              <a:rPr lang="fr-CA" dirty="0" smtClean="0"/>
              <a:t> 3:9 : </a:t>
            </a:r>
            <a:r>
              <a:rPr lang="fr-CA" dirty="0"/>
              <a:t>et d'être trouvé en lui, non avec ma justice, celle qui vient de la loi, mais avec celle qui s'obtient par la foi en Christ, la justice qui vient de Dieu par la foi</a:t>
            </a:r>
          </a:p>
        </p:txBody>
      </p:sp>
    </p:spTree>
    <p:extLst>
      <p:ext uri="{BB962C8B-B14F-4D97-AF65-F5344CB8AC3E}">
        <p14:creationId xmlns:p14="http://schemas.microsoft.com/office/powerpoint/2010/main" val="17741706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Dans la Bible</a:t>
            </a:r>
            <a:endParaRPr lang="fr-CA" dirty="0"/>
          </a:p>
        </p:txBody>
      </p:sp>
      <p:sp>
        <p:nvSpPr>
          <p:cNvPr id="3" name="Espace réservé du contenu 2"/>
          <p:cNvSpPr>
            <a:spLocks noGrp="1"/>
          </p:cNvSpPr>
          <p:nvPr>
            <p:ph idx="1"/>
          </p:nvPr>
        </p:nvSpPr>
        <p:spPr/>
        <p:txBody>
          <a:bodyPr>
            <a:normAutofit fontScale="62500" lnSpcReduction="20000"/>
          </a:bodyPr>
          <a:lstStyle/>
          <a:p>
            <a:r>
              <a:rPr lang="fr-CA" dirty="0" smtClean="0"/>
              <a:t>Et Jacques 2:24 ? Ce verset semble à première vue contredire la Sola Fide : </a:t>
            </a:r>
            <a:r>
              <a:rPr lang="fr-CA" dirty="0"/>
              <a:t>Vous voyez que l'homme est justifié par les </a:t>
            </a:r>
            <a:r>
              <a:rPr lang="fr-CA" dirty="0" smtClean="0"/>
              <a:t>œuvres, </a:t>
            </a:r>
            <a:r>
              <a:rPr lang="fr-CA" dirty="0"/>
              <a:t>et non par la foi seulement</a:t>
            </a:r>
            <a:r>
              <a:rPr lang="fr-CA" dirty="0" smtClean="0"/>
              <a:t>. Or, il n’y a en réalité aucune contradiction. Il faut regarder le contexte. Dans Jacques 2:2-26, les versets 1-7 nous ordonnent de ne pas montrer de favoritisme. Les versets 8 à 13 sont des commentaires sur la Loi. Les versets 14-26 portent sur la relation entre la foi et les œuvres.</a:t>
            </a:r>
          </a:p>
          <a:p>
            <a:r>
              <a:rPr lang="fr-CA" dirty="0" smtClean="0"/>
              <a:t>Jacques s'attaque à la question d'une foi morte - une foi qui n'est rien de plus qu'une déclaration verbale, une confession publique de l'esprit, et qui n'est pas sentie. Elle est vide de vie et d'action. Il démontre ce qu'est une foi vide (versets 15-17, mots sans actions). Puis il montre que ce type de foi n'est pas différent de la foi des démons (verset 19). Enfin, il donne des exemples de foi vivante qui a des mots suivis d'actions. Les œuvres suivent la vraie foi et démontrent cette foi à notre prochain mais pas à Dieu.</a:t>
            </a:r>
          </a:p>
          <a:p>
            <a:r>
              <a:rPr lang="fr-CA" dirty="0" smtClean="0"/>
              <a:t>En bref, Jacques examine deux sortes de foi: celle qui mène à des œuvres pieuses et celle qui ne le fait pas. L'une est vraie, et l'autre est fausse. L'une est morte, l'autre vivante.</a:t>
            </a:r>
            <a:endParaRPr lang="fr-CA" dirty="0"/>
          </a:p>
        </p:txBody>
      </p:sp>
    </p:spTree>
    <p:extLst>
      <p:ext uri="{BB962C8B-B14F-4D97-AF65-F5344CB8AC3E}">
        <p14:creationId xmlns:p14="http://schemas.microsoft.com/office/powerpoint/2010/main" val="3625617564"/>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TotalTime>
  <Words>791</Words>
  <Application>Microsoft Office PowerPoint</Application>
  <PresentationFormat>Affichage à l'écran (4:3)</PresentationFormat>
  <Paragraphs>40</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Thème Office</vt:lpstr>
      <vt:lpstr>La Sola Fide</vt:lpstr>
      <vt:lpstr>Présentation</vt:lpstr>
      <vt:lpstr>Définition</vt:lpstr>
      <vt:lpstr>Histoire de la doctrine</vt:lpstr>
      <vt:lpstr>Histoire de la doctrine</vt:lpstr>
      <vt:lpstr>Histoire de la doctrine</vt:lpstr>
      <vt:lpstr>Dans la Bible</vt:lpstr>
      <vt:lpstr>Dans la Bible</vt:lpstr>
      <vt:lpstr>Dans la Bible</vt:lpstr>
      <vt:lpstr>La Sola Fide dans la chrétienté</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Sola Fide</dc:title>
  <dc:creator>Sami</dc:creator>
  <cp:lastModifiedBy>Sami</cp:lastModifiedBy>
  <cp:revision>8</cp:revision>
  <dcterms:created xsi:type="dcterms:W3CDTF">2016-12-12T01:42:05Z</dcterms:created>
  <dcterms:modified xsi:type="dcterms:W3CDTF">2016-12-12T02:55:21Z</dcterms:modified>
</cp:coreProperties>
</file>