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0" r:id="rId3"/>
    <p:sldId id="261" r:id="rId4"/>
    <p:sldId id="264" r:id="rId5"/>
    <p:sldId id="266" r:id="rId6"/>
    <p:sldId id="268" r:id="rId7"/>
    <p:sldId id="270" r:id="rId8"/>
    <p:sldId id="271" r:id="rId9"/>
    <p:sldId id="272" r:id="rId10"/>
    <p:sldId id="273" r:id="rId11"/>
    <p:sldId id="276" r:id="rId12"/>
    <p:sldId id="277"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A62FA379-766D-4B95-AC2E-B90FAC83C322}">
          <p14:sldIdLst>
            <p14:sldId id="258"/>
            <p14:sldId id="260"/>
            <p14:sldId id="261"/>
            <p14:sldId id="264"/>
            <p14:sldId id="266"/>
            <p14:sldId id="268"/>
            <p14:sldId id="270"/>
            <p14:sldId id="271"/>
            <p14:sldId id="272"/>
            <p14:sldId id="273"/>
            <p14:sldId id="276"/>
            <p14:sldId id="27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9" autoAdjust="0"/>
    <p:restoredTop sz="94687" autoAdjust="0"/>
  </p:normalViewPr>
  <p:slideViewPr>
    <p:cSldViewPr>
      <p:cViewPr varScale="1">
        <p:scale>
          <a:sx n="106" d="100"/>
          <a:sy n="106" d="100"/>
        </p:scale>
        <p:origin x="1158" y="108"/>
      </p:cViewPr>
      <p:guideLst>
        <p:guide orient="horz" pos="2160"/>
        <p:guide pos="2880"/>
      </p:guideLst>
    </p:cSldViewPr>
  </p:slideViewPr>
  <p:outlineViewPr>
    <p:cViewPr>
      <p:scale>
        <a:sx n="33" d="100"/>
        <a:sy n="33" d="100"/>
      </p:scale>
      <p:origin x="48" y="337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20/12/2016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20/12/2016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20/12/2016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20/12/2016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20/12/2016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t>20/12/2016</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t>20/12/2016</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t>20/12/2016</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20/12/2016</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20/12/2016</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20/12/2016</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t>20/12/2016</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1100" u="sng" dirty="0" smtClean="0">
                <a:solidFill>
                  <a:srgbClr val="FF0000"/>
                </a:solidFill>
              </a:rPr>
              <a:t>COMPETENCES </a:t>
            </a:r>
            <a:r>
              <a:rPr lang="fr-FR" sz="1100" u="sng" dirty="0">
                <a:solidFill>
                  <a:srgbClr val="FF0000"/>
                </a:solidFill>
              </a:rPr>
              <a:t>SOCLE COMMUN :</a:t>
            </a:r>
            <a:br>
              <a:rPr lang="fr-FR" sz="1100" u="sng" dirty="0">
                <a:solidFill>
                  <a:srgbClr val="FF0000"/>
                </a:solidFill>
              </a:rPr>
            </a:br>
            <a:r>
              <a:rPr lang="fr-FR" sz="1100" u="sng" dirty="0">
                <a:solidFill>
                  <a:srgbClr val="FF0000"/>
                </a:solidFill>
              </a:rPr>
              <a:t>J’analyse un document (une image sur l’abolition de l’esclavage)  D 1, 2</a:t>
            </a:r>
            <a:r>
              <a:rPr lang="fr-FR" sz="2000" dirty="0"/>
              <a:t/>
            </a:r>
            <a:br>
              <a:rPr lang="fr-FR" sz="2000" dirty="0"/>
            </a:br>
            <a:r>
              <a:rPr lang="fr-FR" sz="1600" u="sng" dirty="0" smtClean="0"/>
              <a:t>Questions</a:t>
            </a:r>
            <a:r>
              <a:rPr lang="fr-FR" sz="1600" dirty="0" smtClean="0"/>
              <a:t>:</a:t>
            </a:r>
            <a:br>
              <a:rPr lang="fr-FR" sz="1600" dirty="0" smtClean="0"/>
            </a:br>
            <a:r>
              <a:rPr lang="fr-FR" sz="1600" dirty="0" smtClean="0"/>
              <a:t>Le document est-il contemporain des évènements?</a:t>
            </a:r>
            <a:br>
              <a:rPr lang="fr-FR" sz="1600" dirty="0" smtClean="0"/>
            </a:br>
            <a:r>
              <a:rPr lang="fr-FR" sz="1600" dirty="0" smtClean="0"/>
              <a:t>Qui sont les personnes représentées? Qu’est-ce qui rappelle la république?</a:t>
            </a:r>
            <a:br>
              <a:rPr lang="fr-FR" sz="1600" dirty="0" smtClean="0"/>
            </a:br>
            <a:r>
              <a:rPr lang="fr-FR" sz="1600" dirty="0" smtClean="0"/>
              <a:t>Que fais </a:t>
            </a:r>
            <a:r>
              <a:rPr lang="fr-FR" sz="1600" dirty="0" err="1" smtClean="0"/>
              <a:t>Sarda-Garriga</a:t>
            </a:r>
            <a:r>
              <a:rPr lang="fr-FR" sz="1600" dirty="0" smtClean="0"/>
              <a:t>?</a:t>
            </a:r>
            <a:endParaRPr lang="fr-FR" sz="1600" dirty="0"/>
          </a:p>
        </p:txBody>
      </p:sp>
      <p:pic>
        <p:nvPicPr>
          <p:cNvPr id="5" name="Espace réservé du conten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976888" y="1631624"/>
            <a:ext cx="4747634" cy="5174035"/>
          </a:xfrm>
        </p:spPr>
      </p:pic>
    </p:spTree>
    <p:extLst>
      <p:ext uri="{BB962C8B-B14F-4D97-AF65-F5344CB8AC3E}">
        <p14:creationId xmlns:p14="http://schemas.microsoft.com/office/powerpoint/2010/main" val="19548968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41784"/>
            <a:ext cx="8229600" cy="1143000"/>
          </a:xfrm>
        </p:spPr>
        <p:txBody>
          <a:bodyPr>
            <a:normAutofit/>
          </a:bodyPr>
          <a:lstStyle/>
          <a:p>
            <a:r>
              <a:rPr lang="fr-FR" sz="1800" dirty="0" smtClean="0"/>
              <a:t/>
            </a:r>
            <a:br>
              <a:rPr lang="fr-FR" sz="1800" dirty="0" smtClean="0"/>
            </a:br>
            <a:endParaRPr lang="fr-FR" sz="1800" dirty="0"/>
          </a:p>
        </p:txBody>
      </p:sp>
      <p:pic>
        <p:nvPicPr>
          <p:cNvPr id="5" name="Espace réservé du conten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020593" y="1917225"/>
            <a:ext cx="5102812" cy="4525963"/>
          </a:xfrm>
        </p:spPr>
      </p:pic>
    </p:spTree>
    <p:extLst>
      <p:ext uri="{BB962C8B-B14F-4D97-AF65-F5344CB8AC3E}">
        <p14:creationId xmlns:p14="http://schemas.microsoft.com/office/powerpoint/2010/main" val="1037717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800" u="sng" dirty="0" smtClean="0"/>
              <a:t>Question:</a:t>
            </a:r>
            <a:br>
              <a:rPr lang="fr-FR" sz="1800" u="sng" dirty="0" smtClean="0"/>
            </a:br>
            <a:r>
              <a:rPr lang="fr-FR" sz="1800" dirty="0" smtClean="0"/>
              <a:t>A</a:t>
            </a:r>
            <a:r>
              <a:rPr lang="fr-FR" sz="1800" dirty="0" smtClean="0"/>
              <a:t> </a:t>
            </a:r>
            <a:r>
              <a:rPr lang="fr-FR" sz="1800" dirty="0"/>
              <a:t>partir des docs 11 et </a:t>
            </a:r>
            <a:r>
              <a:rPr lang="fr-FR" sz="1800" dirty="0" smtClean="0"/>
              <a:t>12, montez comment les sociétés coloniales sont dominées par </a:t>
            </a:r>
            <a:r>
              <a:rPr lang="fr-FR" sz="1800" dirty="0"/>
              <a:t>les </a:t>
            </a:r>
            <a:r>
              <a:rPr lang="fr-FR" sz="1800" dirty="0" smtClean="0"/>
              <a:t>européens?</a:t>
            </a:r>
            <a:endParaRPr lang="fr-FR" sz="1800" dirty="0"/>
          </a:p>
        </p:txBody>
      </p:sp>
      <p:pic>
        <p:nvPicPr>
          <p:cNvPr id="5" name="Espace réservé du conten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63688" y="1916832"/>
            <a:ext cx="6034617" cy="4525963"/>
          </a:xfrm>
        </p:spPr>
      </p:pic>
    </p:spTree>
    <p:extLst>
      <p:ext uri="{BB962C8B-B14F-4D97-AF65-F5344CB8AC3E}">
        <p14:creationId xmlns:p14="http://schemas.microsoft.com/office/powerpoint/2010/main" val="899823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endParaRPr lang="fr-FR" sz="1800" dirty="0"/>
          </a:p>
        </p:txBody>
      </p:sp>
      <p:pic>
        <p:nvPicPr>
          <p:cNvPr id="5" name="Espace réservé du conten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123726" y="1886099"/>
            <a:ext cx="4896546" cy="4525963"/>
          </a:xfrm>
        </p:spPr>
      </p:pic>
    </p:spTree>
    <p:extLst>
      <p:ext uri="{BB962C8B-B14F-4D97-AF65-F5344CB8AC3E}">
        <p14:creationId xmlns:p14="http://schemas.microsoft.com/office/powerpoint/2010/main" val="3564375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1100" u="sng" dirty="0">
                <a:solidFill>
                  <a:srgbClr val="FF0000"/>
                </a:solidFill>
              </a:rPr>
              <a:t>COMPETENCES SOCLE COMMUN </a:t>
            </a:r>
            <a:r>
              <a:rPr lang="fr-FR" sz="1100" u="sng" dirty="0" smtClean="0">
                <a:solidFill>
                  <a:srgbClr val="FF0000"/>
                </a:solidFill>
              </a:rPr>
              <a:t>:</a:t>
            </a:r>
            <a:r>
              <a:rPr lang="fr-FR" sz="1100" u="sng" dirty="0">
                <a:solidFill>
                  <a:srgbClr val="FF0000"/>
                </a:solidFill>
              </a:rPr>
              <a:t/>
            </a:r>
            <a:br>
              <a:rPr lang="fr-FR" sz="1100" u="sng" dirty="0">
                <a:solidFill>
                  <a:srgbClr val="FF0000"/>
                </a:solidFill>
              </a:rPr>
            </a:br>
            <a:r>
              <a:rPr lang="fr-FR" sz="1100" u="sng" dirty="0">
                <a:solidFill>
                  <a:srgbClr val="FF0000"/>
                </a:solidFill>
              </a:rPr>
              <a:t>Je travaille en groupe (découvrir les explorateurs européens de l’Afrique) D2, 3</a:t>
            </a:r>
            <a:r>
              <a:rPr lang="fr-FR" sz="1100" dirty="0" smtClean="0">
                <a:solidFill>
                  <a:srgbClr val="FF0000"/>
                </a:solidFill>
              </a:rPr>
              <a:t/>
            </a:r>
            <a:br>
              <a:rPr lang="fr-FR" sz="1100" dirty="0" smtClean="0">
                <a:solidFill>
                  <a:srgbClr val="FF0000"/>
                </a:solidFill>
              </a:rPr>
            </a:br>
            <a:r>
              <a:rPr lang="fr-FR" sz="1800" u="sng" dirty="0" smtClean="0"/>
              <a:t>Questions:</a:t>
            </a:r>
            <a:br>
              <a:rPr lang="fr-FR" sz="1800" u="sng" dirty="0" smtClean="0"/>
            </a:br>
            <a:r>
              <a:rPr lang="fr-FR" sz="1800" dirty="0" smtClean="0"/>
              <a:t>A partir des documents 2 à 4, identifiez les explorateurs Brazza, Livingstone, Binger (nationalité, métier) puis décrivez leur voyage d’exploration (région, trajet, dates) et leur motivation</a:t>
            </a:r>
            <a:r>
              <a:rPr lang="fr-FR" sz="1800" dirty="0" smtClean="0"/>
              <a:t>. A partir de votre recherche, rédigez une réponse à la question: quelles ont été les grandes explorations européennes du XIXème?</a:t>
            </a:r>
            <a:endParaRPr lang="fr-FR" sz="1800" dirty="0"/>
          </a:p>
        </p:txBody>
      </p:sp>
      <p:pic>
        <p:nvPicPr>
          <p:cNvPr id="5" name="Espace réservé du contenu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5400000">
            <a:off x="210344" y="2523728"/>
            <a:ext cx="4464496" cy="3970784"/>
          </a:xfrm>
        </p:spPr>
      </p:pic>
      <p:pic>
        <p:nvPicPr>
          <p:cNvPr id="7" name="Espace réservé du contenu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5400000">
            <a:off x="4469159" y="2523729"/>
            <a:ext cx="4464496" cy="3970784"/>
          </a:xfrm>
        </p:spPr>
      </p:pic>
    </p:spTree>
    <p:extLst>
      <p:ext uri="{BB962C8B-B14F-4D97-AF65-F5344CB8AC3E}">
        <p14:creationId xmlns:p14="http://schemas.microsoft.com/office/powerpoint/2010/main" val="5461302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smtClean="0"/>
              <a:t/>
            </a:r>
            <a:br>
              <a:rPr lang="fr-FR" sz="2000" dirty="0" smtClean="0"/>
            </a:br>
            <a:endParaRPr lang="fr-FR" sz="2000" dirty="0"/>
          </a:p>
        </p:txBody>
      </p:sp>
      <p:pic>
        <p:nvPicPr>
          <p:cNvPr id="7" name="Espace réservé du contenu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5400000">
            <a:off x="457200" y="2348706"/>
            <a:ext cx="4038600" cy="3028950"/>
          </a:xfrm>
        </p:spPr>
      </p:pic>
      <p:pic>
        <p:nvPicPr>
          <p:cNvPr id="8" name="Espace réservé du contenu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5400000">
            <a:off x="4648200" y="2348706"/>
            <a:ext cx="4038600" cy="3028950"/>
          </a:xfrm>
        </p:spPr>
      </p:pic>
    </p:spTree>
    <p:extLst>
      <p:ext uri="{BB962C8B-B14F-4D97-AF65-F5344CB8AC3E}">
        <p14:creationId xmlns:p14="http://schemas.microsoft.com/office/powerpoint/2010/main" val="20645414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smtClean="0"/>
              <a:t/>
            </a:r>
            <a:br>
              <a:rPr lang="fr-FR" sz="2000" dirty="0" smtClean="0"/>
            </a:br>
            <a:endParaRPr lang="fr-FR" sz="2000" dirty="0"/>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1621011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1000" u="sng" dirty="0">
                <a:solidFill>
                  <a:srgbClr val="FF0000"/>
                </a:solidFill>
              </a:rPr>
              <a:t>COMPETENCES SOCLE COMMUN :</a:t>
            </a:r>
            <a:r>
              <a:rPr lang="fr-FR" sz="2000" dirty="0"/>
              <a:t>	</a:t>
            </a:r>
            <a:r>
              <a:rPr lang="fr-FR" sz="2000" dirty="0" smtClean="0"/>
              <a:t/>
            </a:r>
            <a:br>
              <a:rPr lang="fr-FR" sz="2000" dirty="0" smtClean="0"/>
            </a:br>
            <a:r>
              <a:rPr lang="fr-FR" sz="1000" u="sng" dirty="0" smtClean="0">
                <a:solidFill>
                  <a:srgbClr val="FF0000"/>
                </a:solidFill>
              </a:rPr>
              <a:t>Je </a:t>
            </a:r>
            <a:r>
              <a:rPr lang="fr-FR" sz="1000" u="sng" dirty="0">
                <a:solidFill>
                  <a:srgbClr val="FF0000"/>
                </a:solidFill>
              </a:rPr>
              <a:t>pratique différents langages (expliquer comment la </a:t>
            </a:r>
            <a:r>
              <a:rPr lang="fr-FR" sz="1000" u="sng" dirty="0" smtClean="0">
                <a:solidFill>
                  <a:srgbClr val="FF0000"/>
                </a:solidFill>
              </a:rPr>
              <a:t>France </a:t>
            </a:r>
            <a:r>
              <a:rPr lang="fr-FR" sz="1000" u="sng" dirty="0">
                <a:solidFill>
                  <a:srgbClr val="FF0000"/>
                </a:solidFill>
              </a:rPr>
              <a:t>a fait la conquête de Madagascar) D 1, 2, </a:t>
            </a:r>
            <a:r>
              <a:rPr lang="fr-FR" sz="1000" u="sng" dirty="0" smtClean="0">
                <a:solidFill>
                  <a:srgbClr val="FF0000"/>
                </a:solidFill>
              </a:rPr>
              <a:t>4</a:t>
            </a:r>
            <a:r>
              <a:rPr lang="fr-FR" sz="1000" u="sng" dirty="0">
                <a:solidFill>
                  <a:srgbClr val="FF0000"/>
                </a:solidFill>
              </a:rPr>
              <a:t/>
            </a:r>
            <a:br>
              <a:rPr lang="fr-FR" sz="1000" u="sng" dirty="0">
                <a:solidFill>
                  <a:srgbClr val="FF0000"/>
                </a:solidFill>
              </a:rPr>
            </a:br>
            <a:r>
              <a:rPr lang="fr-FR" sz="1800" u="sng" dirty="0" smtClean="0"/>
              <a:t>Question:</a:t>
            </a:r>
            <a:br>
              <a:rPr lang="fr-FR" sz="1800" u="sng" dirty="0" smtClean="0"/>
            </a:br>
            <a:r>
              <a:rPr lang="fr-FR" sz="1800" dirty="0" smtClean="0"/>
              <a:t>A l’aide des 2 documents, montrez pourquoi et comment la France a fait la conquête de Madagascar</a:t>
            </a:r>
            <a:endParaRPr lang="fr-FR" sz="1800" dirty="0"/>
          </a:p>
        </p:txBody>
      </p:sp>
      <p:pic>
        <p:nvPicPr>
          <p:cNvPr id="4" name="Espace réservé du contenu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5400000">
            <a:off x="212399" y="2598303"/>
            <a:ext cx="4537795" cy="3028254"/>
          </a:xfrm>
        </p:spPr>
      </p:pic>
      <p:pic>
        <p:nvPicPr>
          <p:cNvPr id="6" name="Espace réservé du contenu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5400000">
            <a:off x="4398776" y="2598129"/>
            <a:ext cx="4537447" cy="3028950"/>
          </a:xfrm>
        </p:spPr>
      </p:pic>
    </p:spTree>
    <p:extLst>
      <p:ext uri="{BB962C8B-B14F-4D97-AF65-F5344CB8AC3E}">
        <p14:creationId xmlns:p14="http://schemas.microsoft.com/office/powerpoint/2010/main" val="4156585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p:txBody>
          <a:bodyPr>
            <a:normAutofit fontScale="90000"/>
          </a:bodyPr>
          <a:lstStyle/>
          <a:p>
            <a:r>
              <a:rPr lang="fr-FR" sz="1000" u="sng" dirty="0">
                <a:solidFill>
                  <a:srgbClr val="FF0000"/>
                </a:solidFill>
              </a:rPr>
              <a:t>COMPETENCES SOCLE COMMUN </a:t>
            </a:r>
            <a:r>
              <a:rPr lang="fr-FR" sz="1000" u="sng" dirty="0" smtClean="0">
                <a:solidFill>
                  <a:srgbClr val="FF0000"/>
                </a:solidFill>
              </a:rPr>
              <a:t>:</a:t>
            </a:r>
            <a:br>
              <a:rPr lang="fr-FR" sz="1000" u="sng" dirty="0" smtClean="0">
                <a:solidFill>
                  <a:srgbClr val="FF0000"/>
                </a:solidFill>
              </a:rPr>
            </a:br>
            <a:r>
              <a:rPr lang="fr-FR" sz="1000" u="sng" dirty="0" smtClean="0">
                <a:solidFill>
                  <a:srgbClr val="FF0000"/>
                </a:solidFill>
              </a:rPr>
              <a:t>Je </a:t>
            </a:r>
            <a:r>
              <a:rPr lang="fr-FR" sz="1000" u="sng" dirty="0">
                <a:solidFill>
                  <a:srgbClr val="FF0000"/>
                </a:solidFill>
              </a:rPr>
              <a:t>me repère (localiser les principaux empires coloniaux) D 1, 2, </a:t>
            </a:r>
            <a:r>
              <a:rPr lang="fr-FR" sz="1000" u="sng" dirty="0" smtClean="0">
                <a:solidFill>
                  <a:srgbClr val="FF0000"/>
                </a:solidFill>
              </a:rPr>
              <a:t>4</a:t>
            </a:r>
            <a:br>
              <a:rPr lang="fr-FR" sz="1000" u="sng" dirty="0" smtClean="0">
                <a:solidFill>
                  <a:srgbClr val="FF0000"/>
                </a:solidFill>
              </a:rPr>
            </a:br>
            <a:r>
              <a:rPr lang="fr-FR" sz="1600" u="sng" dirty="0" smtClean="0"/>
              <a:t>Questions:</a:t>
            </a:r>
            <a:br>
              <a:rPr lang="fr-FR" sz="1600" u="sng" dirty="0" smtClean="0"/>
            </a:br>
            <a:r>
              <a:rPr lang="fr-FR" sz="1600" dirty="0" smtClean="0"/>
              <a:t>Quelles sont les possessions du Royaume-Uni en 1914 en Asie et Afrique et quelle est la superficie de l’empire colonial </a:t>
            </a:r>
            <a:r>
              <a:rPr lang="fr-FR" sz="1600" dirty="0" err="1" smtClean="0"/>
              <a:t>Britanique</a:t>
            </a:r>
            <a:r>
              <a:rPr lang="fr-FR" sz="1600" dirty="0" smtClean="0"/>
              <a:t> en 1914?</a:t>
            </a:r>
            <a:br>
              <a:rPr lang="fr-FR" sz="1600" dirty="0" smtClean="0"/>
            </a:br>
            <a:r>
              <a:rPr lang="fr-FR" sz="1600" dirty="0" smtClean="0"/>
              <a:t>Quelles sont les possessions coloniales françaises en Afrique et Asie en 1914 et quelles sont les autres puissances coloniales européennes en 1914? Citez pour chacune un territoire lui appartenant</a:t>
            </a:r>
            <a:endParaRPr lang="fr-FR" sz="1600" dirty="0"/>
          </a:p>
        </p:txBody>
      </p:sp>
      <p:pic>
        <p:nvPicPr>
          <p:cNvPr id="8" name="Espace réservé du contenu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9" y="2060849"/>
            <a:ext cx="8424936" cy="4464496"/>
          </a:xfrm>
        </p:spPr>
      </p:pic>
    </p:spTree>
    <p:extLst>
      <p:ext uri="{BB962C8B-B14F-4D97-AF65-F5344CB8AC3E}">
        <p14:creationId xmlns:p14="http://schemas.microsoft.com/office/powerpoint/2010/main" val="2850402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800" u="sng" dirty="0" smtClean="0"/>
              <a:t>Question</a:t>
            </a:r>
            <a:r>
              <a:rPr lang="fr-FR" sz="1800" dirty="0" smtClean="0"/>
              <a:t>:</a:t>
            </a:r>
            <a:br>
              <a:rPr lang="fr-FR" sz="1800" dirty="0" smtClean="0"/>
            </a:br>
            <a:r>
              <a:rPr lang="fr-FR" sz="1800" dirty="0" smtClean="0"/>
              <a:t>Selon Ferry, quel est l’intérêt économique des colonies et l’intérêt stratégique?</a:t>
            </a:r>
            <a:br>
              <a:rPr lang="fr-FR" sz="1800" dirty="0" smtClean="0"/>
            </a:br>
            <a:r>
              <a:rPr lang="fr-FR" sz="1800" dirty="0" smtClean="0"/>
              <a:t>Que doit apporter la colonisation aux peuples colonisés?</a:t>
            </a:r>
            <a:endParaRPr lang="fr-FR" sz="1800" dirty="0"/>
          </a:p>
        </p:txBody>
      </p:sp>
      <p:pic>
        <p:nvPicPr>
          <p:cNvPr id="5" name="Espace réservé du conten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154460" y="1958107"/>
            <a:ext cx="5040561" cy="4525963"/>
          </a:xfrm>
        </p:spPr>
      </p:pic>
    </p:spTree>
    <p:extLst>
      <p:ext uri="{BB962C8B-B14F-4D97-AF65-F5344CB8AC3E}">
        <p14:creationId xmlns:p14="http://schemas.microsoft.com/office/powerpoint/2010/main" val="876521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800" u="sng" dirty="0" smtClean="0"/>
              <a:t>Question</a:t>
            </a:r>
            <a:r>
              <a:rPr lang="fr-FR" sz="1800" dirty="0" smtClean="0"/>
              <a:t>:</a:t>
            </a:r>
            <a:br>
              <a:rPr lang="fr-FR" sz="1800" dirty="0" smtClean="0"/>
            </a:br>
            <a:r>
              <a:rPr lang="fr-FR" sz="1800" dirty="0" smtClean="0"/>
              <a:t>Pour quelles raisons l’Allemagne s’oppose-t-elle à la colonisation du Maroc par la France</a:t>
            </a:r>
            <a:r>
              <a:rPr lang="fr-FR" sz="1800" dirty="0" smtClean="0"/>
              <a:t>?</a:t>
            </a:r>
            <a:endParaRPr lang="fr-FR" sz="1800" dirty="0"/>
          </a:p>
        </p:txBody>
      </p:sp>
      <p:pic>
        <p:nvPicPr>
          <p:cNvPr id="5" name="Espace réservé du conten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306194" y="1302318"/>
            <a:ext cx="4891650" cy="5688632"/>
          </a:xfrm>
        </p:spPr>
      </p:pic>
    </p:spTree>
    <p:extLst>
      <p:ext uri="{BB962C8B-B14F-4D97-AF65-F5344CB8AC3E}">
        <p14:creationId xmlns:p14="http://schemas.microsoft.com/office/powerpoint/2010/main" val="4113557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800" u="sng" dirty="0" smtClean="0"/>
              <a:t>Question</a:t>
            </a:r>
            <a:r>
              <a:rPr lang="fr-FR" sz="1800" dirty="0" smtClean="0"/>
              <a:t>:</a:t>
            </a:r>
            <a:br>
              <a:rPr lang="fr-FR" sz="1800" dirty="0" smtClean="0"/>
            </a:br>
            <a:r>
              <a:rPr lang="fr-FR" sz="1800" dirty="0" smtClean="0"/>
              <a:t>A</a:t>
            </a:r>
            <a:r>
              <a:rPr lang="fr-FR" sz="1800" dirty="0" smtClean="0"/>
              <a:t> </a:t>
            </a:r>
            <a:r>
              <a:rPr lang="fr-FR" sz="1800" dirty="0"/>
              <a:t>partir des documents 9 et </a:t>
            </a:r>
            <a:r>
              <a:rPr lang="fr-FR" sz="1800" dirty="0" smtClean="0"/>
              <a:t>10, décrivez </a:t>
            </a:r>
            <a:r>
              <a:rPr lang="fr-FR" sz="1800" dirty="0" smtClean="0"/>
              <a:t>la vie des peuples colonisés et des colons européens?</a:t>
            </a:r>
            <a:endParaRPr lang="fr-FR" sz="1800" dirty="0"/>
          </a:p>
        </p:txBody>
      </p:sp>
      <p:pic>
        <p:nvPicPr>
          <p:cNvPr id="4" name="Espace réservé du contenu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5400000">
            <a:off x="143508" y="2168860"/>
            <a:ext cx="4536504" cy="4320480"/>
          </a:xfrm>
        </p:spPr>
      </p:pic>
      <p:pic>
        <p:nvPicPr>
          <p:cNvPr id="7" name="Espace réservé du contenu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50958" y="2060847"/>
            <a:ext cx="4313530" cy="4536505"/>
          </a:xfrm>
        </p:spPr>
      </p:pic>
    </p:spTree>
    <p:extLst>
      <p:ext uri="{BB962C8B-B14F-4D97-AF65-F5344CB8AC3E}">
        <p14:creationId xmlns:p14="http://schemas.microsoft.com/office/powerpoint/2010/main" val="836667502"/>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807</TotalTime>
  <Words>24</Words>
  <Application>Microsoft Office PowerPoint</Application>
  <PresentationFormat>Affichage à l'écran (4:3)</PresentationFormat>
  <Paragraphs>11</Paragraphs>
  <Slides>12</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12</vt:i4>
      </vt:variant>
    </vt:vector>
  </HeadingPairs>
  <TitlesOfParts>
    <vt:vector size="15" baseType="lpstr">
      <vt:lpstr>Arial</vt:lpstr>
      <vt:lpstr>Calibri</vt:lpstr>
      <vt:lpstr>Thème Office</vt:lpstr>
      <vt:lpstr>COMPETENCES SOCLE COMMUN : J’analyse un document (une image sur l’abolition de l’esclavage)  D 1, 2 Questions: Le document est-il contemporain des évènements? Qui sont les personnes représentées? Qu’est-ce qui rappelle la république? Que fais Sarda-Garriga?</vt:lpstr>
      <vt:lpstr>COMPETENCES SOCLE COMMUN : Je travaille en groupe (découvrir les explorateurs européens de l’Afrique) D2, 3 Questions: A partir des documents 2 à 4, identifiez les explorateurs Brazza, Livingstone, Binger (nationalité, métier) puis décrivez leur voyage d’exploration (région, trajet, dates) et leur motivation. A partir de votre recherche, rédigez une réponse à la question: quelles ont été les grandes explorations européennes du XIXème?</vt:lpstr>
      <vt:lpstr> </vt:lpstr>
      <vt:lpstr> </vt:lpstr>
      <vt:lpstr>COMPETENCES SOCLE COMMUN :  Je pratique différents langages (expliquer comment la France a fait la conquête de Madagascar) D 1, 2, 4 Question: A l’aide des 2 documents, montrez pourquoi et comment la France a fait la conquête de Madagascar</vt:lpstr>
      <vt:lpstr>COMPETENCES SOCLE COMMUN : Je me repère (localiser les principaux empires coloniaux) D 1, 2, 4 Questions: Quelles sont les possessions du Royaume-Uni en 1914 en Asie et Afrique et quelle est la superficie de l’empire colonial Britanique en 1914? Quelles sont les possessions coloniales françaises en Afrique et Asie en 1914 et quelles sont les autres puissances coloniales européennes en 1914? Citez pour chacune un territoire lui appartenant</vt:lpstr>
      <vt:lpstr>Question: Selon Ferry, quel est l’intérêt économique des colonies et l’intérêt stratégique? Que doit apporter la colonisation aux peuples colonisés?</vt:lpstr>
      <vt:lpstr>Question: Pour quelles raisons l’Allemagne s’oppose-t-elle à la colonisation du Maroc par la France?</vt:lpstr>
      <vt:lpstr>Question: A partir des documents 9 et 10, décrivez la vie des peuples colonisés et des colons européens?</vt:lpstr>
      <vt:lpstr> </vt:lpstr>
      <vt:lpstr>Question: A partir des docs 11 et 12, montez comment les sociétés coloniales sont dominées par les européens?</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Mikaël</dc:creator>
  <cp:lastModifiedBy>Dominique &amp; Joëlle</cp:lastModifiedBy>
  <cp:revision>75</cp:revision>
  <dcterms:created xsi:type="dcterms:W3CDTF">2016-07-07T07:53:35Z</dcterms:created>
  <dcterms:modified xsi:type="dcterms:W3CDTF">2016-12-20T10:16:12Z</dcterms:modified>
</cp:coreProperties>
</file>