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70" r:id="rId5"/>
    <p:sldId id="271" r:id="rId6"/>
    <p:sldId id="272" r:id="rId7"/>
    <p:sldId id="273" r:id="rId8"/>
    <p:sldId id="276" r:id="rId9"/>
    <p:sldId id="277" r:id="rId10"/>
    <p:sldId id="278" r:id="rId11"/>
    <p:sldId id="279" r:id="rId12"/>
    <p:sldId id="282" r:id="rId13"/>
    <p:sldId id="303" r:id="rId14"/>
    <p:sldId id="304" r:id="rId15"/>
    <p:sldId id="305" r:id="rId16"/>
    <p:sldId id="306" r:id="rId17"/>
    <p:sldId id="307" r:id="rId18"/>
    <p:sldId id="283" r:id="rId19"/>
    <p:sldId id="284" r:id="rId20"/>
    <p:sldId id="286" r:id="rId21"/>
    <p:sldId id="287" r:id="rId22"/>
    <p:sldId id="288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A62FA379-766D-4B95-AC2E-B90FAC83C322}">
          <p14:sldIdLst>
            <p14:sldId id="258"/>
            <p14:sldId id="260"/>
            <p14:sldId id="261"/>
            <p14:sldId id="270"/>
            <p14:sldId id="271"/>
            <p14:sldId id="272"/>
            <p14:sldId id="273"/>
            <p14:sldId id="276"/>
            <p14:sldId id="277"/>
            <p14:sldId id="278"/>
            <p14:sldId id="279"/>
            <p14:sldId id="282"/>
            <p14:sldId id="303"/>
            <p14:sldId id="304"/>
            <p14:sldId id="305"/>
            <p14:sldId id="306"/>
            <p14:sldId id="307"/>
            <p14:sldId id="283"/>
            <p14:sldId id="284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87" autoAdjust="0"/>
  </p:normalViewPr>
  <p:slideViewPr>
    <p:cSldViewPr>
      <p:cViewPr>
        <p:scale>
          <a:sx n="90" d="100"/>
          <a:sy n="90" d="100"/>
        </p:scale>
        <p:origin x="-139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37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13/12/2016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13/12/2016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13/12/2016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13/12/2016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1100" u="sng" dirty="0" smtClean="0">
                <a:solidFill>
                  <a:srgbClr val="FF0000"/>
                </a:solidFill>
              </a:rPr>
              <a:t>COMPETENCES </a:t>
            </a:r>
            <a:r>
              <a:rPr lang="fr-FR" sz="1100" u="sng" dirty="0">
                <a:solidFill>
                  <a:srgbClr val="FF0000"/>
                </a:solidFill>
              </a:rPr>
              <a:t>SOCLE COMMUN </a:t>
            </a:r>
            <a:r>
              <a:rPr lang="fr-FR" sz="1100" u="sng" dirty="0" smtClean="0">
                <a:solidFill>
                  <a:srgbClr val="FF0000"/>
                </a:solidFill>
              </a:rPr>
              <a:t>:</a:t>
            </a:r>
            <a:br>
              <a:rPr lang="fr-FR" sz="1100" u="sng" dirty="0" smtClean="0">
                <a:solidFill>
                  <a:srgbClr val="FF0000"/>
                </a:solidFill>
              </a:rPr>
            </a:br>
            <a:r>
              <a:rPr lang="fr-FR" sz="1100" u="sng" dirty="0" smtClean="0">
                <a:solidFill>
                  <a:srgbClr val="FF0000"/>
                </a:solidFill>
              </a:rPr>
              <a:t>J’analyse </a:t>
            </a:r>
            <a:r>
              <a:rPr lang="fr-FR" sz="1100" u="sng" dirty="0">
                <a:solidFill>
                  <a:srgbClr val="FF0000"/>
                </a:solidFill>
              </a:rPr>
              <a:t>un document (une image de ville industrielle : le </a:t>
            </a:r>
            <a:r>
              <a:rPr lang="fr-FR" sz="1100" u="sng" dirty="0" smtClean="0">
                <a:solidFill>
                  <a:srgbClr val="FF0000"/>
                </a:solidFill>
              </a:rPr>
              <a:t>Creusot)</a:t>
            </a:r>
            <a:r>
              <a:rPr lang="fr-FR" sz="1100" u="sng" dirty="0">
                <a:solidFill>
                  <a:srgbClr val="FF0000"/>
                </a:solidFill>
              </a:rPr>
              <a:t/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600" u="sng" dirty="0" smtClean="0"/>
              <a:t>Questions</a:t>
            </a:r>
            <a:r>
              <a:rPr lang="fr-FR" sz="1600" dirty="0" smtClean="0"/>
              <a:t>:</a:t>
            </a:r>
            <a:br>
              <a:rPr lang="fr-FR" sz="1600" dirty="0" smtClean="0"/>
            </a:br>
            <a:r>
              <a:rPr lang="fr-FR" sz="1600" dirty="0" smtClean="0"/>
              <a:t>Nommez et situez les bâtiments d’habitation</a:t>
            </a:r>
            <a:r>
              <a:rPr lang="fr-FR" sz="1600" dirty="0" smtClean="0"/>
              <a:t>?</a:t>
            </a:r>
            <a:br>
              <a:rPr lang="fr-FR" sz="1600" dirty="0" smtClean="0"/>
            </a:br>
            <a:r>
              <a:rPr lang="fr-FR" sz="1600" dirty="0" smtClean="0"/>
              <a:t>Quels sont les bâtiments de l’usine et leur fonction?</a:t>
            </a:r>
            <a:br>
              <a:rPr lang="fr-FR" sz="1600" dirty="0" smtClean="0"/>
            </a:br>
            <a:r>
              <a:rPr lang="fr-FR" sz="1600" dirty="0" smtClean="0"/>
              <a:t>A quoi sert le canal devant les usines?</a:t>
            </a:r>
            <a:br>
              <a:rPr lang="fr-FR" sz="1600" dirty="0" smtClean="0"/>
            </a:br>
            <a:r>
              <a:rPr lang="fr-FR" sz="1600" dirty="0" smtClean="0"/>
              <a:t>A l’aide de cette image expliquez l’expression « pays noirs »</a:t>
            </a:r>
            <a:endParaRPr lang="fr-FR" sz="16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988840"/>
            <a:ext cx="8568952" cy="4752528"/>
          </a:xfrm>
        </p:spPr>
      </p:pic>
    </p:spTree>
    <p:extLst>
      <p:ext uri="{BB962C8B-B14F-4D97-AF65-F5344CB8AC3E}">
        <p14:creationId xmlns:p14="http://schemas.microsoft.com/office/powerpoint/2010/main" val="195489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Où émigre les européens et quelle nationalité émigre le plus</a:t>
            </a:r>
            <a:r>
              <a:rPr lang="fr-FR" sz="1800" dirty="0" smtClean="0"/>
              <a:t>?</a:t>
            </a:r>
            <a:endParaRPr lang="fr-FR" sz="1800" u="sng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4176464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12942" y="1846958"/>
            <a:ext cx="4038600" cy="4032446"/>
          </a:xfrm>
        </p:spPr>
      </p:pic>
    </p:spTree>
    <p:extLst>
      <p:ext uri="{BB962C8B-B14F-4D97-AF65-F5344CB8AC3E}">
        <p14:creationId xmlns:p14="http://schemas.microsoft.com/office/powerpoint/2010/main" val="112827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>COMPETENCES SOCLE COMMUN :</a:t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1100" u="sng" dirty="0">
                <a:solidFill>
                  <a:srgbClr val="FF0000"/>
                </a:solidFill>
              </a:rPr>
              <a:t>Je pratique différents langages </a:t>
            </a:r>
            <a:r>
              <a:rPr lang="fr-FR" sz="1100" u="sng" dirty="0" smtClean="0">
                <a:solidFill>
                  <a:srgbClr val="FF0000"/>
                </a:solidFill>
              </a:rPr>
              <a:t>(rédiger </a:t>
            </a:r>
            <a:r>
              <a:rPr lang="fr-FR" sz="1100" u="sng" dirty="0">
                <a:solidFill>
                  <a:srgbClr val="FF0000"/>
                </a:solidFill>
              </a:rPr>
              <a:t>un paragraphe sur les transformations de Berlin au </a:t>
            </a:r>
            <a:r>
              <a:rPr lang="fr-FR" sz="1100" u="sng" dirty="0" err="1" smtClean="0">
                <a:solidFill>
                  <a:srgbClr val="FF0000"/>
                </a:solidFill>
              </a:rPr>
              <a:t>XIXè</a:t>
            </a:r>
            <a:r>
              <a:rPr lang="fr-FR" sz="1100" u="sng" dirty="0">
                <a:solidFill>
                  <a:srgbClr val="FF0000"/>
                </a:solidFill>
              </a:rPr>
              <a:t>) D 1, 2, 4</a:t>
            </a:r>
            <a:r>
              <a:rPr lang="fr-FR" sz="1800" u="sng" dirty="0"/>
              <a:t/>
            </a:r>
            <a:br>
              <a:rPr lang="fr-FR" sz="1800" u="sng" dirty="0"/>
            </a:br>
            <a:r>
              <a:rPr lang="fr-FR" sz="1800" u="sng" dirty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 smtClean="0"/>
              <a:t>rédigez un paragraphe sur les transformations de Berlin au XIXème (évolution de la ville, nouvelles activités, nouveau paysage urbain, les berlinois)</a:t>
            </a:r>
            <a:endParaRPr lang="fr-FR" sz="18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388296" cy="4320480"/>
          </a:xfrm>
        </p:spPr>
      </p:pic>
      <p:pic>
        <p:nvPicPr>
          <p:cNvPr id="9" name="Espace réservé du contenu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4320480"/>
          </a:xfrm>
        </p:spPr>
      </p:pic>
    </p:spTree>
    <p:extLst>
      <p:ext uri="{BB962C8B-B14F-4D97-AF65-F5344CB8AC3E}">
        <p14:creationId xmlns:p14="http://schemas.microsoft.com/office/powerpoint/2010/main" val="3816908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19256" cy="418058"/>
          </a:xfrm>
        </p:spPr>
        <p:txBody>
          <a:bodyPr>
            <a:normAutofit/>
          </a:bodyPr>
          <a:lstStyle/>
          <a:p>
            <a:endParaRPr lang="fr-FR" sz="1800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0808"/>
            <a:ext cx="4038600" cy="3676500"/>
          </a:xfrm>
        </p:spPr>
      </p:pic>
      <p:pic>
        <p:nvPicPr>
          <p:cNvPr id="11" name="Espace réservé du contenu 10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038600" cy="3676848"/>
          </a:xfrm>
        </p:spPr>
      </p:pic>
    </p:spTree>
    <p:extLst>
      <p:ext uri="{BB962C8B-B14F-4D97-AF65-F5344CB8AC3E}">
        <p14:creationId xmlns:p14="http://schemas.microsoft.com/office/powerpoint/2010/main" val="836363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200" u="sng" dirty="0">
                <a:solidFill>
                  <a:srgbClr val="FF0000"/>
                </a:solidFill>
              </a:rPr>
              <a:t>COMPETENCES SOCLE COMMUN :</a:t>
            </a:r>
            <a:br>
              <a:rPr lang="fr-FR" sz="1200" u="sng" dirty="0">
                <a:solidFill>
                  <a:srgbClr val="FF0000"/>
                </a:solidFill>
              </a:rPr>
            </a:br>
            <a:r>
              <a:rPr lang="fr-FR" sz="1200" u="sng" dirty="0" smtClean="0">
                <a:solidFill>
                  <a:srgbClr val="FF0000"/>
                </a:solidFill>
              </a:rPr>
              <a:t>J’analyse </a:t>
            </a:r>
            <a:r>
              <a:rPr lang="fr-FR" sz="1200" u="sng" dirty="0">
                <a:solidFill>
                  <a:srgbClr val="FF0000"/>
                </a:solidFill>
              </a:rPr>
              <a:t>un document </a:t>
            </a:r>
            <a:r>
              <a:rPr lang="fr-FR" sz="1200" u="sng" dirty="0" smtClean="0">
                <a:solidFill>
                  <a:srgbClr val="FF0000"/>
                </a:solidFill>
              </a:rPr>
              <a:t>(des </a:t>
            </a:r>
            <a:r>
              <a:rPr lang="fr-FR" sz="1200" u="sng" dirty="0">
                <a:solidFill>
                  <a:srgbClr val="FF0000"/>
                </a:solidFill>
              </a:rPr>
              <a:t>documents sur les ouvriers) </a:t>
            </a:r>
            <a:r>
              <a:rPr lang="fr-FR" sz="1200" u="sng" dirty="0" smtClean="0">
                <a:solidFill>
                  <a:srgbClr val="FF0000"/>
                </a:solidFill>
              </a:rPr>
              <a:t>D </a:t>
            </a:r>
            <a:r>
              <a:rPr lang="fr-FR" sz="1200" u="sng" dirty="0">
                <a:solidFill>
                  <a:srgbClr val="FF0000"/>
                </a:solidFill>
              </a:rPr>
              <a:t>1, 2</a:t>
            </a:r>
            <a:br>
              <a:rPr lang="fr-FR" sz="1200" u="sng" dirty="0">
                <a:solidFill>
                  <a:srgbClr val="FF0000"/>
                </a:solidFill>
              </a:rPr>
            </a:br>
            <a:r>
              <a:rPr lang="fr-FR" sz="1600" u="sng" dirty="0" smtClean="0"/>
              <a:t>Question</a:t>
            </a:r>
            <a:r>
              <a:rPr lang="fr-FR" sz="1600" dirty="0"/>
              <a:t>:</a:t>
            </a:r>
            <a:br>
              <a:rPr lang="fr-FR" sz="1600" dirty="0"/>
            </a:br>
            <a:r>
              <a:rPr lang="fr-FR" sz="1600" dirty="0" smtClean="0"/>
              <a:t>Quel est le budget annuel de chaque famille?</a:t>
            </a:r>
            <a:br>
              <a:rPr lang="fr-FR" sz="1600" dirty="0" smtClean="0"/>
            </a:br>
            <a:r>
              <a:rPr lang="fr-FR" sz="1600" dirty="0" smtClean="0"/>
              <a:t>La famille bourgeoise dépense-t-elle moins que la famille ouvrière pour la nourriture?</a:t>
            </a:r>
            <a:br>
              <a:rPr lang="fr-FR" sz="1600" dirty="0" smtClean="0"/>
            </a:br>
            <a:r>
              <a:rPr lang="fr-FR" sz="1600" dirty="0" smtClean="0"/>
              <a:t>Quelles dépenses de la famille bourgeoise n’apparaissent pas dans celles de la famille ouvrière?</a:t>
            </a:r>
            <a:br>
              <a:rPr lang="fr-FR" sz="1600" dirty="0" smtClean="0"/>
            </a:br>
            <a:endParaRPr lang="fr-FR" sz="16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28483" y="1916131"/>
            <a:ext cx="4099563" cy="3668912"/>
          </a:xfrm>
        </p:spPr>
      </p:pic>
    </p:spTree>
    <p:extLst>
      <p:ext uri="{BB962C8B-B14F-4D97-AF65-F5344CB8AC3E}">
        <p14:creationId xmlns:p14="http://schemas.microsoft.com/office/powerpoint/2010/main" val="2908100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800" u="sng" dirty="0"/>
              <a:t>Question: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Quelle est la revendication exprimée par l’affiche</a:t>
            </a:r>
            <a:r>
              <a:rPr lang="fr-FR" sz="1800" dirty="0" smtClean="0"/>
              <a:t>?</a:t>
            </a:r>
            <a:br>
              <a:rPr lang="fr-FR" sz="1800" dirty="0" smtClean="0"/>
            </a:br>
            <a:r>
              <a:rPr lang="fr-FR" sz="1800" dirty="0" smtClean="0"/>
              <a:t>Décrivez la situation de la famille quand les journées de travail sont longues; quand les journées de travail sont courtes.</a:t>
            </a:r>
            <a:br>
              <a:rPr lang="fr-FR" sz="1800" dirty="0" smtClean="0"/>
            </a:br>
            <a:r>
              <a:rPr lang="fr-FR" sz="1800" dirty="0" smtClean="0"/>
              <a:t>Quel message veut faire passer cette affiche?</a:t>
            </a:r>
            <a:endParaRPr lang="fr-FR" sz="1800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8884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231475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Questions</a:t>
            </a:r>
            <a:r>
              <a:rPr lang="fr-FR" sz="1800" dirty="0" smtClean="0"/>
              <a:t>:</a:t>
            </a:r>
            <a:r>
              <a:rPr lang="fr-FR" sz="1800" dirty="0"/>
              <a:t/>
            </a:r>
            <a:br>
              <a:rPr lang="fr-FR" sz="1800" dirty="0"/>
            </a:br>
            <a:r>
              <a:rPr lang="fr-FR" sz="1800" dirty="0" smtClean="0"/>
              <a:t>Qu’apportent les lois sociales 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4922" y="2063673"/>
            <a:ext cx="4675625" cy="4525963"/>
          </a:xfrm>
        </p:spPr>
      </p:pic>
    </p:spTree>
    <p:extLst>
      <p:ext uri="{BB962C8B-B14F-4D97-AF65-F5344CB8AC3E}">
        <p14:creationId xmlns:p14="http://schemas.microsoft.com/office/powerpoint/2010/main" val="3899634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/>
              <a:t>D</a:t>
            </a:r>
            <a:r>
              <a:rPr lang="fr-FR" sz="1800" dirty="0" smtClean="0"/>
              <a:t>écrivez la grande bourgeoisie</a:t>
            </a:r>
            <a:r>
              <a:rPr lang="fr-FR" sz="1800" dirty="0" smtClean="0"/>
              <a:t>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4921" y="1991664"/>
            <a:ext cx="4675626" cy="4525963"/>
          </a:xfrm>
        </p:spPr>
      </p:pic>
    </p:spTree>
    <p:extLst>
      <p:ext uri="{BB962C8B-B14F-4D97-AF65-F5344CB8AC3E}">
        <p14:creationId xmlns:p14="http://schemas.microsoft.com/office/powerpoint/2010/main" val="417462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/>
              <a:t>Question</a:t>
            </a:r>
            <a:r>
              <a:rPr lang="fr-FR" sz="1800" dirty="0"/>
              <a:t>:</a:t>
            </a:r>
            <a:br>
              <a:rPr lang="fr-FR" sz="1800" dirty="0"/>
            </a:br>
            <a:r>
              <a:rPr lang="fr-FR" sz="1800" dirty="0" smtClean="0"/>
              <a:t>Comment</a:t>
            </a:r>
            <a:r>
              <a:rPr lang="fr-FR" sz="1800" dirty="0"/>
              <a:t> </a:t>
            </a:r>
            <a:r>
              <a:rPr lang="fr-FR" sz="1800" dirty="0" smtClean="0"/>
              <a:t>évolue la population urbaine en Europe?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55398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u="sng" dirty="0" smtClean="0">
                <a:solidFill>
                  <a:srgbClr val="FF0000"/>
                </a:solidFill>
              </a:rPr>
              <a:t>:</a:t>
            </a:r>
            <a:br>
              <a:rPr lang="fr-FR" sz="1100" u="sng" dirty="0" smtClean="0">
                <a:solidFill>
                  <a:srgbClr val="FF0000"/>
                </a:solidFill>
              </a:rPr>
            </a:br>
            <a:r>
              <a:rPr lang="fr-FR" sz="1100" u="sng" dirty="0" smtClean="0">
                <a:solidFill>
                  <a:srgbClr val="FF0000"/>
                </a:solidFill>
              </a:rPr>
              <a:t>Je </a:t>
            </a:r>
            <a:r>
              <a:rPr lang="fr-FR" sz="1100" u="sng" dirty="0">
                <a:solidFill>
                  <a:srgbClr val="FF0000"/>
                </a:solidFill>
              </a:rPr>
              <a:t>me repère (situer sur une carte historique) D 1, 2, 4</a:t>
            </a:r>
            <a:r>
              <a:rPr lang="fr-FR" sz="1100" u="sng" dirty="0"/>
              <a:t/>
            </a:r>
            <a:br>
              <a:rPr lang="fr-FR" sz="1100" u="sng" dirty="0"/>
            </a:br>
            <a:r>
              <a:rPr lang="fr-FR" sz="1800" u="sng" dirty="0" smtClean="0"/>
              <a:t>Question: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Quels sont les pays concernés par des révolutions?</a:t>
            </a:r>
            <a:r>
              <a:rPr lang="fr-FR" sz="1800" u="sng" dirty="0" smtClean="0"/>
              <a:t/>
            </a:r>
            <a:br>
              <a:rPr lang="fr-FR" sz="1800" u="sng" dirty="0" smtClean="0"/>
            </a:br>
            <a:endParaRPr lang="fr-FR" sz="1800" u="sng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8280920" cy="4525963"/>
          </a:xfrm>
        </p:spPr>
      </p:pic>
    </p:spTree>
    <p:extLst>
      <p:ext uri="{BB962C8B-B14F-4D97-AF65-F5344CB8AC3E}">
        <p14:creationId xmlns:p14="http://schemas.microsoft.com/office/powerpoint/2010/main" val="2430722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000" u="sng" dirty="0" smtClean="0">
                <a:solidFill>
                  <a:srgbClr val="FF0000"/>
                </a:solidFill>
              </a:rPr>
              <a:t/>
            </a:r>
            <a:br>
              <a:rPr lang="fr-FR" sz="1000" u="sng" dirty="0" smtClean="0">
                <a:solidFill>
                  <a:srgbClr val="FF0000"/>
                </a:solidFill>
              </a:rPr>
            </a:br>
            <a:r>
              <a:rPr lang="fr-FR" sz="1000" u="sng" dirty="0">
                <a:solidFill>
                  <a:srgbClr val="FF0000"/>
                </a:solidFill>
              </a:rPr>
              <a:t/>
            </a:r>
            <a:br>
              <a:rPr lang="fr-FR" sz="1000" u="sng" dirty="0">
                <a:solidFill>
                  <a:srgbClr val="FF0000"/>
                </a:solidFill>
              </a:rPr>
            </a:br>
            <a:r>
              <a:rPr lang="fr-FR" sz="1000" u="sng" dirty="0" smtClean="0">
                <a:solidFill>
                  <a:srgbClr val="FF0000"/>
                </a:solidFill>
              </a:rPr>
              <a:t/>
            </a:r>
            <a:br>
              <a:rPr lang="fr-FR" sz="1000" u="sng" dirty="0" smtClean="0">
                <a:solidFill>
                  <a:srgbClr val="FF0000"/>
                </a:solidFill>
              </a:rPr>
            </a:br>
            <a:r>
              <a:rPr lang="fr-FR" sz="1000" u="sng" dirty="0">
                <a:solidFill>
                  <a:srgbClr val="FF0000"/>
                </a:solidFill>
              </a:rPr>
              <a:t/>
            </a:r>
            <a:br>
              <a:rPr lang="fr-FR" sz="1000" u="sng" dirty="0">
                <a:solidFill>
                  <a:srgbClr val="FF0000"/>
                </a:solidFill>
              </a:rPr>
            </a:br>
            <a:r>
              <a:rPr lang="fr-FR" sz="1000" u="sng" dirty="0" smtClean="0">
                <a:solidFill>
                  <a:srgbClr val="FF0000"/>
                </a:solidFill>
              </a:rPr>
              <a:t/>
            </a:r>
            <a:br>
              <a:rPr lang="fr-FR" sz="1000" u="sng" dirty="0" smtClean="0">
                <a:solidFill>
                  <a:srgbClr val="FF0000"/>
                </a:solidFill>
              </a:rPr>
            </a:br>
            <a:r>
              <a:rPr lang="fr-FR" sz="1000" u="sng" dirty="0" smtClean="0">
                <a:solidFill>
                  <a:srgbClr val="FF0000"/>
                </a:solidFill>
              </a:rPr>
              <a:t>COMPETENCES </a:t>
            </a:r>
            <a:r>
              <a:rPr lang="fr-FR" sz="1000" u="sng" dirty="0">
                <a:solidFill>
                  <a:srgbClr val="FF0000"/>
                </a:solidFill>
              </a:rPr>
              <a:t>SOCLE COMMUN :</a:t>
            </a:r>
            <a:br>
              <a:rPr lang="fr-FR" sz="1000" u="sng" dirty="0">
                <a:solidFill>
                  <a:srgbClr val="FF0000"/>
                </a:solidFill>
              </a:rPr>
            </a:br>
            <a:r>
              <a:rPr lang="fr-FR" sz="1000" u="sng" dirty="0">
                <a:solidFill>
                  <a:srgbClr val="FF0000"/>
                </a:solidFill>
              </a:rPr>
              <a:t>Je pratique différents langages (classer des informations dans un tableau) D 1, 2, 4</a:t>
            </a:r>
            <a:r>
              <a:rPr lang="fr-FR" sz="1000" u="sng" dirty="0"/>
              <a:t/>
            </a:r>
            <a:br>
              <a:rPr lang="fr-FR" sz="1000" u="sng" dirty="0"/>
            </a:br>
            <a:r>
              <a:rPr lang="fr-FR" sz="1800" u="sng" dirty="0" smtClean="0"/>
              <a:t>Question</a:t>
            </a:r>
            <a:r>
              <a:rPr lang="fr-FR" sz="1800" dirty="0" smtClean="0"/>
              <a:t>: </a:t>
            </a:r>
            <a:r>
              <a:rPr lang="fr-FR" sz="1600" dirty="0" smtClean="0"/>
              <a:t>Classez les phrases suivantes pour distinguer les idéologies libérale et marxiste:</a:t>
            </a:r>
            <a:br>
              <a:rPr lang="fr-FR" sz="1600" dirty="0" smtClean="0"/>
            </a:br>
            <a:r>
              <a:rPr lang="fr-FR" sz="1600" dirty="0" smtClean="0"/>
              <a:t>- la propriété privée et sacrée, la propriété crée les inégalités</a:t>
            </a:r>
            <a:br>
              <a:rPr lang="fr-FR" sz="1600" dirty="0" smtClean="0"/>
            </a:br>
            <a:r>
              <a:rPr lang="fr-FR" sz="1600" dirty="0" smtClean="0"/>
              <a:t>-les inégalités sociales doivent être réduites, les inégalités sociales sont naturelles</a:t>
            </a:r>
            <a:br>
              <a:rPr lang="fr-FR" sz="1600" dirty="0" smtClean="0"/>
            </a:br>
            <a:r>
              <a:rPr lang="fr-FR" sz="1600" dirty="0" smtClean="0"/>
              <a:t>- les prolétaires doivent s’emparer de l’état par la révolution, l’état ne doit pas intervenir dans l’économie</a:t>
            </a:r>
            <a:br>
              <a:rPr lang="fr-FR" sz="1600" dirty="0" smtClean="0"/>
            </a:br>
            <a:r>
              <a:rPr lang="fr-FR" sz="1800" dirty="0" smtClean="0"/>
              <a:t/>
            </a:r>
            <a:br>
              <a:rPr lang="fr-FR" sz="1800" dirty="0" smtClean="0"/>
            </a:b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6427" y="2710037"/>
            <a:ext cx="4038600" cy="3028254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96952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29678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100" u="sng" dirty="0">
                <a:solidFill>
                  <a:srgbClr val="FF0000"/>
                </a:solidFill>
              </a:rPr>
              <a:t>COMPETENCES SOCLE COMMUN </a:t>
            </a:r>
            <a:r>
              <a:rPr lang="fr-FR" sz="1100" u="sng" dirty="0" smtClean="0">
                <a:solidFill>
                  <a:srgbClr val="FF0000"/>
                </a:solidFill>
              </a:rPr>
              <a:t>:</a:t>
            </a:r>
            <a:br>
              <a:rPr lang="fr-FR" sz="1100" u="sng" dirty="0" smtClean="0">
                <a:solidFill>
                  <a:srgbClr val="FF0000"/>
                </a:solidFill>
              </a:rPr>
            </a:br>
            <a:r>
              <a:rPr lang="fr-FR" sz="1100" u="sng" dirty="0" smtClean="0">
                <a:solidFill>
                  <a:srgbClr val="FF0000"/>
                </a:solidFill>
              </a:rPr>
              <a:t>Je </a:t>
            </a:r>
            <a:r>
              <a:rPr lang="fr-FR" sz="1100" u="sng" dirty="0">
                <a:solidFill>
                  <a:srgbClr val="FF0000"/>
                </a:solidFill>
              </a:rPr>
              <a:t>pratique différents langages (décrire le développement du chemin de fer </a:t>
            </a:r>
            <a:r>
              <a:rPr lang="fr-FR" sz="1100" u="sng" dirty="0" smtClean="0">
                <a:solidFill>
                  <a:srgbClr val="FF0000"/>
                </a:solidFill>
              </a:rPr>
              <a:t>)</a:t>
            </a:r>
            <a:r>
              <a:rPr lang="fr-FR" sz="1100" u="sng" dirty="0">
                <a:solidFill>
                  <a:srgbClr val="FF0000"/>
                </a:solidFill>
              </a:rPr>
              <a:t/>
            </a:r>
            <a:br>
              <a:rPr lang="fr-FR" sz="1100" u="sng" dirty="0">
                <a:solidFill>
                  <a:srgbClr val="FF0000"/>
                </a:solidFill>
              </a:rPr>
            </a:br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2000" dirty="0" smtClean="0"/>
              <a:t>Décrivez </a:t>
            </a:r>
            <a:r>
              <a:rPr lang="fr-FR" sz="2000" b="1" u="sng" dirty="0" smtClean="0"/>
              <a:t>le développement du chemin de fer </a:t>
            </a:r>
            <a:r>
              <a:rPr lang="fr-FR" sz="2000" dirty="0" smtClean="0"/>
              <a:t>et </a:t>
            </a:r>
            <a:r>
              <a:rPr lang="fr-FR" sz="2000" b="1" u="sng" dirty="0" smtClean="0"/>
              <a:t>les changements qu’il entraîne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244280" cy="4824536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7514" y="2132380"/>
            <a:ext cx="4681463" cy="4104458"/>
          </a:xfrm>
        </p:spPr>
      </p:pic>
    </p:spTree>
    <p:extLst>
      <p:ext uri="{BB962C8B-B14F-4D97-AF65-F5344CB8AC3E}">
        <p14:creationId xmlns:p14="http://schemas.microsoft.com/office/powerpoint/2010/main" val="54613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que veulent les italiens?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66612" y="2233989"/>
            <a:ext cx="4841510" cy="3631133"/>
          </a:xfrm>
        </p:spPr>
      </p:pic>
    </p:spTree>
    <p:extLst>
      <p:ext uri="{BB962C8B-B14F-4D97-AF65-F5344CB8AC3E}">
        <p14:creationId xmlns:p14="http://schemas.microsoft.com/office/powerpoint/2010/main" val="507246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Qui est Jaurès ? Qui défend-il à la tribune de l’assemblée?</a:t>
            </a:r>
            <a:br>
              <a:rPr lang="fr-FR" sz="1800" dirty="0" smtClean="0"/>
            </a:br>
            <a:r>
              <a:rPr lang="fr-FR" sz="1800" dirty="0" smtClean="0"/>
              <a:t>Qu’entend-il par république sociale?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3633" y="2386001"/>
            <a:ext cx="4542656" cy="3604318"/>
          </a:xfrm>
        </p:spPr>
      </p:pic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988840"/>
            <a:ext cx="4398640" cy="4037062"/>
          </a:xfrm>
        </p:spPr>
      </p:pic>
    </p:spTree>
    <p:extLst>
      <p:ext uri="{BB962C8B-B14F-4D97-AF65-F5344CB8AC3E}">
        <p14:creationId xmlns:p14="http://schemas.microsoft.com/office/powerpoint/2010/main" val="1164755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 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1800" dirty="0" smtClean="0"/>
              <a:t>En quoi Darwin remet-il en cause l’enseignement de la Bible?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53795" y="1930782"/>
            <a:ext cx="4675626" cy="4215678"/>
          </a:xfrm>
        </p:spPr>
      </p:pic>
    </p:spTree>
    <p:extLst>
      <p:ext uri="{BB962C8B-B14F-4D97-AF65-F5344CB8AC3E}">
        <p14:creationId xmlns:p14="http://schemas.microsoft.com/office/powerpoint/2010/main" val="1582383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u="sng" dirty="0" smtClean="0"/>
              <a:t>Questions:</a:t>
            </a:r>
            <a:br>
              <a:rPr lang="fr-FR" sz="2000" u="sng" dirty="0" smtClean="0"/>
            </a:br>
            <a:r>
              <a:rPr lang="fr-FR" sz="1800" dirty="0" smtClean="0"/>
              <a:t>Quelles inventions ont permis le progrès technique?</a:t>
            </a: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6454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 smtClean="0"/>
              <a:t>Quelles sont les principales régions industrielles à la fin du XIXème siècle?</a:t>
            </a:r>
            <a:endParaRPr lang="fr-FR" sz="1800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876521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1800" u="sng" dirty="0">
                <a:solidFill>
                  <a:srgbClr val="FF0000"/>
                </a:solidFill>
              </a:rPr>
              <a:t>COMPETENCES SOCLE COMMUN </a:t>
            </a:r>
            <a:r>
              <a:rPr lang="fr-FR" sz="1800" u="sng" dirty="0" smtClean="0">
                <a:solidFill>
                  <a:srgbClr val="FF0000"/>
                </a:solidFill>
              </a:rPr>
              <a:t>:</a:t>
            </a:r>
            <a:br>
              <a:rPr lang="fr-FR" sz="1800" u="sng" dirty="0" smtClean="0">
                <a:solidFill>
                  <a:srgbClr val="FF0000"/>
                </a:solidFill>
              </a:rPr>
            </a:br>
            <a:r>
              <a:rPr lang="fr-FR" sz="1800" u="sng" dirty="0" smtClean="0">
                <a:solidFill>
                  <a:srgbClr val="FF0000"/>
                </a:solidFill>
              </a:rPr>
              <a:t>Je </a:t>
            </a:r>
            <a:r>
              <a:rPr lang="fr-FR" sz="1800" u="sng" dirty="0">
                <a:solidFill>
                  <a:srgbClr val="FF0000"/>
                </a:solidFill>
              </a:rPr>
              <a:t>pratique différents langages </a:t>
            </a:r>
            <a:r>
              <a:rPr lang="fr-FR" sz="1800" u="sng" dirty="0" smtClean="0">
                <a:solidFill>
                  <a:srgbClr val="FF0000"/>
                </a:solidFill>
              </a:rPr>
              <a:t>(compléter </a:t>
            </a:r>
            <a:r>
              <a:rPr lang="fr-FR" sz="1800" u="sng" dirty="0">
                <a:solidFill>
                  <a:srgbClr val="FF0000"/>
                </a:solidFill>
              </a:rPr>
              <a:t>une carte mentale sur l’émigration </a:t>
            </a:r>
            <a:r>
              <a:rPr lang="fr-FR" sz="1800" u="sng" dirty="0" smtClean="0">
                <a:solidFill>
                  <a:srgbClr val="FF0000"/>
                </a:solidFill>
              </a:rPr>
              <a:t>irlandaise) D1,2,4</a:t>
            </a:r>
            <a:r>
              <a:rPr lang="fr-FR" sz="1800" dirty="0" smtClean="0"/>
              <a:t/>
            </a:r>
            <a:br>
              <a:rPr lang="fr-FR" sz="1800" dirty="0" smtClean="0"/>
            </a:br>
            <a:r>
              <a:rPr lang="fr-FR" sz="2000" u="sng" dirty="0" smtClean="0"/>
              <a:t>Question:</a:t>
            </a:r>
            <a:r>
              <a:rPr lang="fr-FR" sz="2000" dirty="0" smtClean="0"/>
              <a:t> </a:t>
            </a:r>
            <a:br>
              <a:rPr lang="fr-FR" sz="2000" dirty="0" smtClean="0"/>
            </a:br>
            <a:r>
              <a:rPr lang="fr-FR" sz="2000" dirty="0" smtClean="0"/>
              <a:t>Quelles sont les causes de l’émigration?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16832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113557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 smtClean="0"/>
              <a:t>Quelles sont les destinations des migrants et quelle est la principale période de l’émigration</a:t>
            </a:r>
            <a:r>
              <a:rPr lang="fr-FR" sz="1800" dirty="0" smtClean="0"/>
              <a:t>?</a:t>
            </a:r>
            <a:endParaRPr lang="fr-FR" sz="1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916832"/>
            <a:ext cx="6034617" cy="4209331"/>
          </a:xfrm>
        </p:spPr>
      </p:pic>
    </p:spTree>
    <p:extLst>
      <p:ext uri="{BB962C8B-B14F-4D97-AF65-F5344CB8AC3E}">
        <p14:creationId xmlns:p14="http://schemas.microsoft.com/office/powerpoint/2010/main" val="836667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 smtClean="0"/>
              <a:t>Quels emplois attendent les irlandais aux </a:t>
            </a:r>
            <a:r>
              <a:rPr lang="fr-FR" sz="1800" dirty="0" err="1" smtClean="0"/>
              <a:t>états-unis</a:t>
            </a:r>
            <a:r>
              <a:rPr lang="fr-FR" sz="1800" dirty="0" smtClean="0"/>
              <a:t>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037717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Question:</a:t>
            </a:r>
            <a:br>
              <a:rPr lang="fr-FR" sz="1800" u="sng" dirty="0" smtClean="0"/>
            </a:br>
            <a:r>
              <a:rPr lang="fr-FR" sz="1800" dirty="0" smtClean="0"/>
              <a:t>Quelle croissance démographique connait l’Europe au XIX </a:t>
            </a:r>
            <a:r>
              <a:rPr lang="fr-FR" sz="1800" dirty="0" err="1" smtClean="0"/>
              <a:t>ème</a:t>
            </a:r>
            <a:r>
              <a:rPr lang="fr-FR" sz="1800" dirty="0" smtClean="0"/>
              <a:t>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772816"/>
            <a:ext cx="6034617" cy="4353347"/>
          </a:xfrm>
        </p:spPr>
      </p:pic>
    </p:spTree>
    <p:extLst>
      <p:ext uri="{BB962C8B-B14F-4D97-AF65-F5344CB8AC3E}">
        <p14:creationId xmlns:p14="http://schemas.microsoft.com/office/powerpoint/2010/main" val="89982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1800" u="sng" dirty="0" smtClean="0"/>
              <a:t>Question</a:t>
            </a:r>
            <a:r>
              <a:rPr lang="fr-FR" sz="1800" dirty="0" smtClean="0"/>
              <a:t>:</a:t>
            </a:r>
            <a:br>
              <a:rPr lang="fr-FR" sz="1800" dirty="0" smtClean="0"/>
            </a:br>
            <a:r>
              <a:rPr lang="fr-FR" sz="1800" dirty="0" smtClean="0"/>
              <a:t>Pourquoi la population européenne connait-elle une forte croissance au XIX </a:t>
            </a:r>
            <a:r>
              <a:rPr lang="fr-FR" sz="1800" dirty="0" err="1" smtClean="0"/>
              <a:t>ème</a:t>
            </a:r>
            <a:r>
              <a:rPr lang="fr-FR" sz="1800" dirty="0" smtClean="0"/>
              <a:t>?</a:t>
            </a:r>
            <a:endParaRPr lang="fr-FR" sz="18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98477" y="1886099"/>
            <a:ext cx="4752529" cy="4525963"/>
          </a:xfrm>
        </p:spPr>
      </p:pic>
    </p:spTree>
    <p:extLst>
      <p:ext uri="{BB962C8B-B14F-4D97-AF65-F5344CB8AC3E}">
        <p14:creationId xmlns:p14="http://schemas.microsoft.com/office/powerpoint/2010/main" val="356437552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52</Words>
  <Application>Microsoft Office PowerPoint</Application>
  <PresentationFormat>Affichage à l'écran (4:3)</PresentationFormat>
  <Paragraphs>21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COMPETENCES SOCLE COMMUN : J’analyse un document (une image de ville industrielle : le Creusot) Questions: Nommez et situez les bâtiments d’habitation? Quels sont les bâtiments de l’usine et leur fonction? A quoi sert le canal devant les usines? A l’aide de cette image expliquez l’expression « pays noirs »</vt:lpstr>
      <vt:lpstr>COMPETENCES SOCLE COMMUN : Je pratique différents langages (décrire le développement du chemin de fer ) Questions: Décrivez le développement du chemin de fer et les changements qu’il entraîne?</vt:lpstr>
      <vt:lpstr>Questions: Quelles inventions ont permis le progrès technique? </vt:lpstr>
      <vt:lpstr>Question: Quelles sont les principales régions industrielles à la fin du XIXème siècle?</vt:lpstr>
      <vt:lpstr>COMPETENCES SOCLE COMMUN : Je pratique différents langages (compléter une carte mentale sur l’émigration irlandaise) D1,2,4 Question:  Quelles sont les causes de l’émigration?</vt:lpstr>
      <vt:lpstr>Question: Quelles sont les destinations des migrants et quelle est la principale période de l’émigration?</vt:lpstr>
      <vt:lpstr>Question: Quels emplois attendent les irlandais aux états-unis?</vt:lpstr>
      <vt:lpstr>Question: Quelle croissance démographique connait l’Europe au XIX ème?</vt:lpstr>
      <vt:lpstr>Question: Pourquoi la population européenne connait-elle une forte croissance au XIX ème?</vt:lpstr>
      <vt:lpstr>Question: Où émigre les européens et quelle nationalité émigre le plus?</vt:lpstr>
      <vt:lpstr>COMPETENCES SOCLE COMMUN : Je pratique différents langages (rédiger un paragraphe sur les transformations de Berlin au XIXè) D 1, 2, 4 Question: rédigez un paragraphe sur les transformations de Berlin au XIXème (évolution de la ville, nouvelles activités, nouveau paysage urbain, les berlinois)</vt:lpstr>
      <vt:lpstr>Présentation PowerPoint</vt:lpstr>
      <vt:lpstr>COMPETENCES SOCLE COMMUN : J’analyse un document (des documents sur les ouvriers) D 1, 2 Question: Quel est le budget annuel de chaque famille? La famille bourgeoise dépense-t-elle moins que la famille ouvrière pour la nourriture? Quelles dépenses de la famille bourgeoise n’apparaissent pas dans celles de la famille ouvrière? </vt:lpstr>
      <vt:lpstr>Question: Quelle est la revendication exprimée par l’affiche? Décrivez la situation de la famille quand les journées de travail sont longues; quand les journées de travail sont courtes. Quel message veut faire passer cette affiche?</vt:lpstr>
      <vt:lpstr>Questions: Qu’apportent les lois sociales ?</vt:lpstr>
      <vt:lpstr>Question: Décrivez la grande bourgeoisie?</vt:lpstr>
      <vt:lpstr>Question: Comment évolue la population urbaine en Europe?</vt:lpstr>
      <vt:lpstr>COMPETENCES SOCLE COMMUN : Je me repère (situer sur une carte historique) D 1, 2, 4 Question: Quels sont les pays concernés par des révolutions? </vt:lpstr>
      <vt:lpstr>     COMPETENCES SOCLE COMMUN : Je pratique différents langages (classer des informations dans un tableau) D 1, 2, 4 Question: Classez les phrases suivantes pour distinguer les idéologies libérale et marxiste: - la propriété privée et sacrée, la propriété crée les inégalités -les inégalités sociales doivent être réduites, les inégalités sociales sont naturelles - les prolétaires doivent s’emparer de l’état par la révolution, l’état ne doit pas intervenir dans l’économie  </vt:lpstr>
      <vt:lpstr>Question: que veulent les italiens?</vt:lpstr>
      <vt:lpstr>Question: Qui est Jaurès ? Qui défend-il à la tribune de l’assemblée? Qu’entend-il par république sociale?</vt:lpstr>
      <vt:lpstr>Question:  En quoi Darwin remet-il en cause l’enseignement de la Bible?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Mikaël</dc:creator>
  <cp:lastModifiedBy>Mikaël</cp:lastModifiedBy>
  <cp:revision>82</cp:revision>
  <dcterms:created xsi:type="dcterms:W3CDTF">2016-07-07T07:53:35Z</dcterms:created>
  <dcterms:modified xsi:type="dcterms:W3CDTF">2016-12-13T22:00:30Z</dcterms:modified>
</cp:coreProperties>
</file>