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media1.mp4" ContentType="video/unknown"/>
  <Override PartName="/ppt/media/media2.mp4" ContentType="video/unknown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2F2F2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C4C6C6"/>
              </a:solidFill>
              <a:prstDash val="solid"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9E8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satOff val="12166"/>
              <a:lumOff val="-13042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FF8FA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F728F"/>
              </a:solidFill>
              <a:prstDash val="solid"/>
              <a:miter lim="400000"/>
            </a:ln>
          </a:top>
          <a:bottom>
            <a:ln w="12700" cap="flat">
              <a:solidFill>
                <a:srgbClr val="4F728F"/>
              </a:solidFill>
              <a:prstDash val="solid"/>
              <a:miter lim="400000"/>
            </a:ln>
          </a:bottom>
          <a:insideH>
            <a:ln w="12700" cap="flat">
              <a:solidFill>
                <a:srgbClr val="4F728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4DADF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38EB0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73D59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2F2F2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3C3C1D"/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insideV>
        </a:tcBdr>
        <a:fill>
          <a:solidFill>
            <a:srgbClr val="CFCDBB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C6C6C6"/>
              </a:solidFill>
              <a:prstDash val="solid"/>
              <a:miter lim="400000"/>
            </a:ln>
          </a:left>
          <a:right>
            <a:ln w="12700" cap="flat">
              <a:solidFill>
                <a:srgbClr val="C6C6C6"/>
              </a:solidFill>
              <a:prstDash val="solid"/>
              <a:miter lim="400000"/>
            </a:ln>
          </a:right>
          <a:top>
            <a:ln w="12700" cap="flat">
              <a:solidFill>
                <a:srgbClr val="656839"/>
              </a:solidFill>
              <a:prstDash val="solid"/>
              <a:miter lim="400000"/>
            </a:ln>
          </a:top>
          <a:bottom>
            <a:ln w="12700" cap="flat">
              <a:solidFill>
                <a:srgbClr val="3C3C1D"/>
              </a:solidFill>
              <a:prstDash val="solid"/>
              <a:miter lim="400000"/>
            </a:ln>
          </a:bottom>
          <a:insideH>
            <a:ln w="12700" cap="flat">
              <a:solidFill>
                <a:srgbClr val="C6C6C6"/>
              </a:solidFill>
              <a:prstDash val="solid"/>
              <a:miter lim="400000"/>
            </a:ln>
          </a:insideH>
          <a:insideV>
            <a:ln w="12700" cap="flat">
              <a:solidFill>
                <a:srgbClr val="C6C6C6"/>
              </a:solidFill>
              <a:prstDash val="solid"/>
              <a:miter lim="400000"/>
            </a:ln>
          </a:insideV>
        </a:tcBdr>
        <a:fill>
          <a:solidFill>
            <a:srgbClr val="E8E9E8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rgbClr val="3C3C1D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AAA485"/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insideV>
        </a:tcBdr>
        <a:fill>
          <a:solidFill>
            <a:srgbClr val="656839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1F1F1"/>
          </a:solidFill>
        </a:fill>
      </a:tcStyle>
    </a:wholeTbl>
    <a:band2H>
      <a:tcTxStyle b="def" i="def"/>
      <a:tcStyle>
        <a:tcBdr/>
        <a:fill>
          <a:solidFill>
            <a:srgbClr val="E4E4E0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515151"/>
              </a:solidFill>
              <a:prstDash val="solid"/>
              <a:miter lim="400000"/>
            </a:ln>
          </a:left>
          <a:right>
            <a:ln w="0" cap="flat">
              <a:noFill/>
              <a:miter lim="400000"/>
            </a:ln>
          </a:right>
          <a:top>
            <a:ln w="12700" cap="flat">
              <a:solidFill>
                <a:srgbClr val="7D7766"/>
              </a:solidFill>
              <a:prstDash val="solid"/>
              <a:miter lim="400000"/>
            </a:ln>
          </a:top>
          <a:bottom>
            <a:ln w="12700" cap="flat">
              <a:solidFill>
                <a:srgbClr val="7D7766"/>
              </a:solidFill>
              <a:prstDash val="solid"/>
              <a:miter lim="400000"/>
            </a:ln>
          </a:bottom>
          <a:insideH>
            <a:ln w="12700" cap="flat">
              <a:solidFill>
                <a:srgbClr val="7D776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F8B7E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515151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1F1F1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15151"/>
              </a:solidFill>
              <a:prstDash val="solid"/>
              <a:miter lim="400000"/>
            </a:ln>
          </a:top>
          <a:bottom>
            <a:ln w="254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E5A4C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747474"/>
              </a:solidFill>
              <a:prstDash val="solid"/>
              <a:miter lim="400000"/>
            </a:ln>
          </a:left>
          <a:right>
            <a:ln w="12700" cap="flat">
              <a:solidFill>
                <a:srgbClr val="747474"/>
              </a:solidFill>
              <a:prstDash val="solid"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solidFill>
                <a:srgbClr val="747474"/>
              </a:solidFill>
              <a:prstDash val="solid"/>
              <a:miter lim="400000"/>
            </a:ln>
          </a:insideH>
          <a:insideV>
            <a:ln w="12700" cap="flat">
              <a:solidFill>
                <a:srgbClr val="74747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2F2F2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747474"/>
              </a:solidFill>
              <a:prstDash val="solid"/>
              <a:miter lim="400000"/>
            </a:ln>
          </a:left>
          <a:right>
            <a:ln w="12700" cap="flat">
              <a:solidFill>
                <a:srgbClr val="747474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9E9E9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777777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2D2D2">
              <a:alpha val="3000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C9C9C9"/>
              </a:solidFill>
              <a:prstDash val="solid"/>
              <a:miter lim="400000"/>
            </a:ln>
          </a:top>
          <a:bottom>
            <a:ln w="12700" cap="flat">
              <a:solidFill>
                <a:srgbClr val="C9C9C9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5" name="Shape 12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0" showMasterPhAnim="1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/>
          <p:nvPr/>
        </p:nvSpPr>
        <p:spPr>
          <a:xfrm>
            <a:off x="571500" y="4749800"/>
            <a:ext cx="11868094" cy="129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3" name="Shape 13"/>
          <p:cNvSpPr/>
          <p:nvPr>
            <p:ph type="title"/>
          </p:nvPr>
        </p:nvSpPr>
        <p:spPr>
          <a:xfrm>
            <a:off x="571500" y="1320800"/>
            <a:ext cx="11861800" cy="3175000"/>
          </a:xfrm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14" name="Shape 14"/>
          <p:cNvSpPr/>
          <p:nvPr>
            <p:ph type="body" sz="quarter" idx="1"/>
          </p:nvPr>
        </p:nvSpPr>
        <p:spPr>
          <a:xfrm>
            <a:off x="571500" y="5016500"/>
            <a:ext cx="11861800" cy="1016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2286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4572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6858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9144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5" name="Shape 1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/>
          <p:nvPr>
            <p:ph type="body" sz="quarter" idx="13"/>
          </p:nvPr>
        </p:nvSpPr>
        <p:spPr>
          <a:xfrm>
            <a:off x="1270000" y="6362700"/>
            <a:ext cx="10464800" cy="49842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 defTabSz="457200">
              <a:spcBef>
                <a:spcPts val="0"/>
              </a:spcBef>
              <a:buSzTx/>
              <a:buFontTx/>
              <a:buNone/>
              <a:defRPr sz="26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-Gilles Allain</a:t>
            </a:r>
          </a:p>
        </p:txBody>
      </p:sp>
      <p:sp>
        <p:nvSpPr>
          <p:cNvPr id="102" name="Shape 102"/>
          <p:cNvSpPr/>
          <p:nvPr>
            <p:ph type="body" sz="quarter" idx="14"/>
          </p:nvPr>
        </p:nvSpPr>
        <p:spPr>
          <a:xfrm>
            <a:off x="1270000" y="4292600"/>
            <a:ext cx="10464800" cy="711200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algn="ctr" defTabSz="457200">
              <a:spcBef>
                <a:spcPts val="2400"/>
              </a:spcBef>
              <a:buSzTx/>
              <a:buFontTx/>
              <a:buNone/>
              <a:defRPr sz="4000"/>
            </a:lvl1pPr>
          </a:lstStyle>
          <a:p>
            <a:pPr/>
            <a:r>
              <a:t>« Saisissez une citation ici. »</a:t>
            </a:r>
          </a:p>
        </p:txBody>
      </p:sp>
      <p:sp>
        <p:nvSpPr>
          <p:cNvPr id="103" name="Shape 10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11" name="Shape 11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Hori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/>
          <p:nvPr/>
        </p:nvSpPr>
        <p:spPr>
          <a:xfrm>
            <a:off x="7543800" y="7975599"/>
            <a:ext cx="1" cy="1422529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3" name="Shape 23"/>
          <p:cNvSpPr/>
          <p:nvPr>
            <p:ph type="pic" idx="13"/>
          </p:nvPr>
        </p:nvSpPr>
        <p:spPr>
          <a:xfrm>
            <a:off x="0" y="0"/>
            <a:ext cx="13004800" cy="7594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4" name="Shape 24"/>
          <p:cNvSpPr/>
          <p:nvPr>
            <p:ph type="title"/>
          </p:nvPr>
        </p:nvSpPr>
        <p:spPr>
          <a:xfrm>
            <a:off x="1409700" y="7785100"/>
            <a:ext cx="5791200" cy="1701800"/>
          </a:xfrm>
          <a:prstGeom prst="rect">
            <a:avLst/>
          </a:prstGeom>
        </p:spPr>
        <p:txBody>
          <a:bodyPr anchor="ctr"/>
          <a:lstStyle>
            <a:lvl1pPr algn="r"/>
          </a:lstStyle>
          <a:p>
            <a:pPr/>
            <a:r>
              <a:t>Texte du titre</a:t>
            </a:r>
          </a:p>
        </p:txBody>
      </p:sp>
      <p:sp>
        <p:nvSpPr>
          <p:cNvPr id="25" name="Shape 25"/>
          <p:cNvSpPr/>
          <p:nvPr>
            <p:ph type="body" sz="quarter" idx="1"/>
          </p:nvPr>
        </p:nvSpPr>
        <p:spPr>
          <a:xfrm>
            <a:off x="7848600" y="8470900"/>
            <a:ext cx="4953000" cy="50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2286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4572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6858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9144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6" name="Shape 2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re - Centr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/>
          <p:nvPr>
            <p:ph type="title"/>
          </p:nvPr>
        </p:nvSpPr>
        <p:spPr>
          <a:xfrm>
            <a:off x="571500" y="3289300"/>
            <a:ext cx="11861800" cy="3175000"/>
          </a:xfrm>
          <a:prstGeom prst="rect">
            <a:avLst/>
          </a:prstGeom>
        </p:spPr>
        <p:txBody>
          <a:bodyPr anchor="ctr"/>
          <a:lstStyle/>
          <a:p>
            <a:pPr/>
            <a:r>
              <a:t>Texte du titre</a:t>
            </a:r>
          </a:p>
        </p:txBody>
      </p:sp>
      <p:sp>
        <p:nvSpPr>
          <p:cNvPr id="34" name="Shape 34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/>
          <p:nvPr/>
        </p:nvSpPr>
        <p:spPr>
          <a:xfrm>
            <a:off x="571500" y="4864100"/>
            <a:ext cx="5334476" cy="58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2" name="Shape 42"/>
          <p:cNvSpPr/>
          <p:nvPr>
            <p:ph type="pic" idx="13"/>
          </p:nvPr>
        </p:nvSpPr>
        <p:spPr>
          <a:xfrm>
            <a:off x="6502400" y="0"/>
            <a:ext cx="65024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43" name="Shape 43"/>
          <p:cNvSpPr/>
          <p:nvPr>
            <p:ph type="title"/>
          </p:nvPr>
        </p:nvSpPr>
        <p:spPr>
          <a:xfrm>
            <a:off x="571500" y="1435100"/>
            <a:ext cx="5334000" cy="3175000"/>
          </a:xfrm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44" name="Shape 44"/>
          <p:cNvSpPr/>
          <p:nvPr>
            <p:ph type="body" sz="quarter" idx="1"/>
          </p:nvPr>
        </p:nvSpPr>
        <p:spPr>
          <a:xfrm>
            <a:off x="571500" y="5130800"/>
            <a:ext cx="5334000" cy="3175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2286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4572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6858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9144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5" name="Shape 4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re - Ha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53" name="Shape 5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61" name="Shape 6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62" name="Shape 62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re, puces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/>
          <p:nvPr/>
        </p:nvSpPr>
        <p:spPr>
          <a:xfrm>
            <a:off x="571500" y="1968500"/>
            <a:ext cx="5073394" cy="133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70" name="Shape 70"/>
          <p:cNvSpPr/>
          <p:nvPr>
            <p:ph type="pic" idx="13"/>
          </p:nvPr>
        </p:nvSpPr>
        <p:spPr>
          <a:xfrm>
            <a:off x="6502400" y="0"/>
            <a:ext cx="65024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71" name="Shape 71"/>
          <p:cNvSpPr/>
          <p:nvPr>
            <p:ph type="title"/>
          </p:nvPr>
        </p:nvSpPr>
        <p:spPr>
          <a:xfrm>
            <a:off x="571500" y="330200"/>
            <a:ext cx="5080000" cy="1397000"/>
          </a:xfrm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72" name="Shape 72"/>
          <p:cNvSpPr/>
          <p:nvPr>
            <p:ph type="body" sz="half" idx="1"/>
          </p:nvPr>
        </p:nvSpPr>
        <p:spPr>
          <a:xfrm>
            <a:off x="571500" y="2222500"/>
            <a:ext cx="5080000" cy="6667500"/>
          </a:xfrm>
          <a:prstGeom prst="rect">
            <a:avLst/>
          </a:prstGeom>
        </p:spPr>
        <p:txBody>
          <a:bodyPr/>
          <a:lstStyle>
            <a:lvl1pPr marL="330200" indent="-330200">
              <a:spcBef>
                <a:spcPts val="3000"/>
              </a:spcBef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60400" indent="-330200">
              <a:spcBef>
                <a:spcPts val="3000"/>
              </a:spcBef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90600" indent="-330200">
              <a:spcBef>
                <a:spcPts val="3000"/>
              </a:spcBef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320800" indent="-330200">
              <a:spcBef>
                <a:spcPts val="3000"/>
              </a:spcBef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651000" indent="-330200">
              <a:spcBef>
                <a:spcPts val="3000"/>
              </a:spcBef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73" name="Shape 73"/>
          <p:cNvSpPr/>
          <p:nvPr>
            <p:ph type="sldNum" sz="quarter" idx="2"/>
          </p:nvPr>
        </p:nvSpPr>
        <p:spPr>
          <a:xfrm>
            <a:off x="510743" y="9194800"/>
            <a:ext cx="312014" cy="299822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/>
          <p:nvPr>
            <p:ph type="body" idx="1"/>
          </p:nvPr>
        </p:nvSpPr>
        <p:spPr>
          <a:xfrm>
            <a:off x="889000" y="889000"/>
            <a:ext cx="11214100" cy="7962900"/>
          </a:xfrm>
          <a:prstGeom prst="rect">
            <a:avLst/>
          </a:prstGeom>
        </p:spPr>
        <p:txBody>
          <a:bodyPr/>
          <a:lstStyle/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81" name="Shape 8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3 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/>
          <p:nvPr/>
        </p:nvSpPr>
        <p:spPr>
          <a:xfrm flipH="1">
            <a:off x="9055098" y="508000"/>
            <a:ext cx="128" cy="7975631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89" name="Shape 89"/>
          <p:cNvSpPr/>
          <p:nvPr/>
        </p:nvSpPr>
        <p:spPr>
          <a:xfrm>
            <a:off x="9055096" y="4464050"/>
            <a:ext cx="3448503" cy="59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90" name="Shape 90"/>
          <p:cNvSpPr/>
          <p:nvPr>
            <p:ph type="pic" sz="quarter" idx="13"/>
          </p:nvPr>
        </p:nvSpPr>
        <p:spPr>
          <a:xfrm>
            <a:off x="9220200" y="4622800"/>
            <a:ext cx="3276600" cy="386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91" name="Shape 91"/>
          <p:cNvSpPr/>
          <p:nvPr>
            <p:ph type="pic" sz="quarter" idx="14"/>
          </p:nvPr>
        </p:nvSpPr>
        <p:spPr>
          <a:xfrm>
            <a:off x="9220200" y="508000"/>
            <a:ext cx="3276600" cy="37973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92" name="Shape 92"/>
          <p:cNvSpPr/>
          <p:nvPr>
            <p:ph type="pic" idx="15"/>
          </p:nvPr>
        </p:nvSpPr>
        <p:spPr>
          <a:xfrm>
            <a:off x="520700" y="508000"/>
            <a:ext cx="8369300" cy="7975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93" name="Shape 93"/>
          <p:cNvSpPr/>
          <p:nvPr>
            <p:ph type="body" sz="quarter" idx="1"/>
          </p:nvPr>
        </p:nvSpPr>
        <p:spPr>
          <a:xfrm>
            <a:off x="520700" y="8661400"/>
            <a:ext cx="8369300" cy="939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2286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4572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6858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9144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94" name="Shape 94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571500" y="1968500"/>
            <a:ext cx="11868106" cy="129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" name="Shape 3"/>
          <p:cNvSpPr/>
          <p:nvPr>
            <p:ph type="title"/>
          </p:nvPr>
        </p:nvSpPr>
        <p:spPr>
          <a:xfrm>
            <a:off x="571500" y="330200"/>
            <a:ext cx="11861800" cy="1397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/>
          <a:p>
            <a:pPr/>
            <a:r>
              <a:t>Texte du titre</a:t>
            </a:r>
          </a:p>
        </p:txBody>
      </p:sp>
      <p:sp>
        <p:nvSpPr>
          <p:cNvPr id="4" name="Shape 4"/>
          <p:cNvSpPr/>
          <p:nvPr>
            <p:ph type="body" idx="1"/>
          </p:nvPr>
        </p:nvSpPr>
        <p:spPr>
          <a:xfrm>
            <a:off x="571500" y="2222500"/>
            <a:ext cx="11861800" cy="666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5" name="Shape 5"/>
          <p:cNvSpPr/>
          <p:nvPr>
            <p:ph type="sldNum" sz="quarter" idx="2"/>
          </p:nvPr>
        </p:nvSpPr>
        <p:spPr>
          <a:xfrm>
            <a:off x="12268199" y="9194800"/>
            <a:ext cx="312015" cy="29982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r">
              <a:defRPr sz="14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9pPr>
    </p:titleStyle>
    <p:bodyStyle>
      <a:lvl1pPr marL="4572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 typeface="Helvetica Neue"/>
        <a:buChar char="•"/>
        <a:tabLst/>
        <a:defRPr b="0" baseline="0" cap="none" i="0" spc="0" strike="noStrike" sz="3600" u="none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1pPr>
      <a:lvl2pPr marL="9144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 typeface="Helvetica Neue"/>
        <a:buChar char="•"/>
        <a:tabLst/>
        <a:defRPr b="0" baseline="0" cap="none" i="0" spc="0" strike="noStrike" sz="3600" u="none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2pPr>
      <a:lvl3pPr marL="13716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 typeface="Helvetica Neue"/>
        <a:buChar char="•"/>
        <a:tabLst/>
        <a:defRPr b="0" baseline="0" cap="none" i="0" spc="0" strike="noStrike" sz="3600" u="none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3pPr>
      <a:lvl4pPr marL="18288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 typeface="Helvetica Neue"/>
        <a:buChar char="•"/>
        <a:tabLst/>
        <a:defRPr b="0" baseline="0" cap="none" i="0" spc="0" strike="noStrike" sz="3600" u="none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4pPr>
      <a:lvl5pPr marL="22860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 typeface="Helvetica Neue"/>
        <a:buChar char="•"/>
        <a:tabLst/>
        <a:defRPr b="0" baseline="0" cap="none" i="0" spc="0" strike="noStrike" sz="3600" u="none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5pPr>
      <a:lvl6pPr marL="27432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 typeface="Helvetica Neue"/>
        <a:buChar char="•"/>
        <a:tabLst/>
        <a:defRPr b="0" baseline="0" cap="none" i="0" spc="0" strike="noStrike" sz="3600" u="none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6pPr>
      <a:lvl7pPr marL="32004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 typeface="Helvetica Neue"/>
        <a:buChar char="•"/>
        <a:tabLst/>
        <a:defRPr b="0" baseline="0" cap="none" i="0" spc="0" strike="noStrike" sz="3600" u="none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7pPr>
      <a:lvl8pPr marL="36576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 typeface="Helvetica Neue"/>
        <a:buChar char="•"/>
        <a:tabLst/>
        <a:defRPr b="0" baseline="0" cap="none" i="0" spc="0" strike="noStrike" sz="3600" u="none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8pPr>
      <a:lvl9pPr marL="41148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 typeface="Helvetica Neue"/>
        <a:buChar char="•"/>
        <a:tabLst/>
        <a:defRPr b="0" baseline="0" cap="none" i="0" spc="0" strike="noStrike" sz="3600" u="none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9pPr>
    </p:bodyStyle>
    <p:otherStyle>
      <a:lvl1pPr marL="0" marR="0" indent="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3" Type="http://schemas.microsoft.com/office/2007/relationships/media" Target="../media/media2.mp4"/><Relationship Id="rId4" Type="http://schemas.openxmlformats.org/officeDocument/2006/relationships/image" Target="../media/image4.png"/><Relationship Id="rId5" Type="http://schemas.openxmlformats.org/officeDocument/2006/relationships/image" Target="../media/image5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tif"/><Relationship Id="rId3" Type="http://schemas.openxmlformats.org/officeDocument/2006/relationships/image" Target="../media/image7.tif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tif"/><Relationship Id="rId3" Type="http://schemas.openxmlformats.org/officeDocument/2006/relationships/image" Target="../media/image12.tif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tif"/><Relationship Id="rId3" Type="http://schemas.openxmlformats.org/officeDocument/2006/relationships/image" Target="../media/image14.tif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Relationship Id="rId3" Type="http://schemas.openxmlformats.org/officeDocument/2006/relationships/image" Target="../media/image4.jpe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tif"/><Relationship Id="rId3" Type="http://schemas.openxmlformats.org/officeDocument/2006/relationships/image" Target="../media/image16.tif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tif"/><Relationship Id="rId3" Type="http://schemas.openxmlformats.org/officeDocument/2006/relationships/image" Target="../media/image18.tif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jpe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tif"/><Relationship Id="rId3" Type="http://schemas.openxmlformats.org/officeDocument/2006/relationships/image" Target="../media/image20.tif"/><Relationship Id="rId4" Type="http://schemas.openxmlformats.org/officeDocument/2006/relationships/image" Target="../media/image11.pn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1.tif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2.tif"/><Relationship Id="rId3" Type="http://schemas.openxmlformats.org/officeDocument/2006/relationships/image" Target="../media/image23.tif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Relationship Id="rId3" Type="http://schemas.openxmlformats.org/officeDocument/2006/relationships/image" Target="../media/image24.tif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://www.univ-montp3.fr/uoh/lelivre/partie2/bibliothques_prives1.html" TargetMode="External"/><Relationship Id="rId3" Type="http://schemas.openxmlformats.org/officeDocument/2006/relationships/hyperlink" Target="http://www.capware.it/old-site/" TargetMode="External"/><Relationship Id="rId4" Type="http://schemas.openxmlformats.org/officeDocument/2006/relationships/hyperlink" Target="http://www.diomedia.com" TargetMode="External"/><Relationship Id="rId5" Type="http://schemas.openxmlformats.org/officeDocument/2006/relationships/hyperlink" Target="http://www.museoarcheologiconapoli.it/en/3598-2/" TargetMode="External"/><Relationship Id="rId6" Type="http://schemas.openxmlformats.org/officeDocument/2006/relationships/hyperlink" Target="http://www.raffaeleschiavullo.com/" TargetMode="External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.tif"/><Relationship Id="rId3" Type="http://schemas.openxmlformats.org/officeDocument/2006/relationships/image" Target="../media/image3.tif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Relationship Id="rId3" Type="http://schemas.openxmlformats.org/officeDocument/2006/relationships/image" Target="../media/image4.tif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Relationship Id="rId3" Type="http://schemas.openxmlformats.org/officeDocument/2006/relationships/image" Target="../media/image5.tif"/><Relationship Id="rId4" Type="http://schemas.openxmlformats.org/officeDocument/2006/relationships/video" Target="../media/media1.mp4"/><Relationship Id="rId5" Type="http://schemas.microsoft.com/office/2007/relationships/media" Target="../media/media1.mp4"/><Relationship Id="rId6" Type="http://schemas.openxmlformats.org/officeDocument/2006/relationships/image" Target="../media/image2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Relationship Id="rId3" Type="http://schemas.openxmlformats.org/officeDocument/2006/relationships/image" Target="../media/image6.tif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Relationship Id="rId3" Type="http://schemas.openxmlformats.org/officeDocument/2006/relationships/image" Target="../media/image7.tif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.png"/><Relationship Id="rId3" Type="http://schemas.openxmlformats.org/officeDocument/2006/relationships/image" Target="../media/image8.tif"/><Relationship Id="rId4" Type="http://schemas.openxmlformats.org/officeDocument/2006/relationships/image" Target="../media/image9.tif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pasted-image.tiff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7355" r="0" b="7355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28" name="Shape 12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/>
          </a:lstStyle>
          <a:p>
            <a:pPr/>
            <a:r>
              <a:t>La Villa des Papyrus</a:t>
            </a:r>
          </a:p>
        </p:txBody>
      </p:sp>
      <p:sp>
        <p:nvSpPr>
          <p:cNvPr id="129" name="Shape 12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BA Nancy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video_papiri2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478282" y="5349321"/>
            <a:ext cx="5681277" cy="41862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Capture d’écran 2016-12-05 à 00.23.12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75025" y="96420"/>
            <a:ext cx="5687791" cy="4976818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Shape 164"/>
          <p:cNvSpPr/>
          <p:nvPr/>
        </p:nvSpPr>
        <p:spPr>
          <a:xfrm>
            <a:off x="7270086" y="4030522"/>
            <a:ext cx="4998214" cy="16925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30200" indent="-330200" algn="just">
              <a:spcBef>
                <a:spcPts val="3000"/>
              </a:spcBef>
              <a:buSzPct val="75000"/>
              <a:buFont typeface="Helvetica Neue"/>
              <a:buChar char="•"/>
              <a:defRPr sz="260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Rotonde élevée de 4m.</a:t>
            </a:r>
          </a:p>
          <a:p>
            <a:pPr marL="330200" indent="-330200" algn="just">
              <a:spcBef>
                <a:spcPts val="3000"/>
              </a:spcBef>
              <a:buSzPct val="75000"/>
              <a:buFont typeface="Helvetica Neue"/>
              <a:buChar char="•"/>
              <a:defRPr sz="260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Pavement circulaire a incrustation marbre.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00000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6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Capture d’écran 2016-11-28 à 23.17.4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38270" y="4831754"/>
            <a:ext cx="10328260" cy="50079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Capture d’écran 2016-12-04 à 21.33.1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38622" y="375449"/>
            <a:ext cx="10127556" cy="44153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IMG_053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6020" y="443204"/>
            <a:ext cx="12032760" cy="7220673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Shape 170"/>
          <p:cNvSpPr/>
          <p:nvPr/>
        </p:nvSpPr>
        <p:spPr>
          <a:xfrm>
            <a:off x="3051454" y="7848544"/>
            <a:ext cx="6901892" cy="647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Villa de Licenza attribuée à Horace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5612 - MrJenning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4808" y="94913"/>
            <a:ext cx="6315826" cy="74483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IMG_0590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429932" y="94913"/>
            <a:ext cx="3807984" cy="7448319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Shape 174"/>
          <p:cNvSpPr/>
          <p:nvPr/>
        </p:nvSpPr>
        <p:spPr>
          <a:xfrm>
            <a:off x="1316479" y="7578682"/>
            <a:ext cx="4872483" cy="20735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spcBef>
                <a:spcPts val="3000"/>
              </a:spcBef>
              <a:defRPr sz="260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Silène</a:t>
            </a:r>
          </a:p>
          <a:p>
            <a:pPr>
              <a:spcBef>
                <a:spcPts val="3000"/>
              </a:spcBef>
              <a:defRPr sz="260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Bronze</a:t>
            </a:r>
          </a:p>
          <a:p>
            <a:pPr>
              <a:spcBef>
                <a:spcPts val="3000"/>
              </a:spcBef>
              <a:defRPr sz="260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Musée archéologique de Naples</a:t>
            </a:r>
          </a:p>
        </p:txBody>
      </p:sp>
      <p:sp>
        <p:nvSpPr>
          <p:cNvPr id="175" name="Shape 175"/>
          <p:cNvSpPr/>
          <p:nvPr/>
        </p:nvSpPr>
        <p:spPr>
          <a:xfrm>
            <a:off x="7897683" y="7578682"/>
            <a:ext cx="4872483" cy="20735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spcBef>
                <a:spcPts val="3000"/>
              </a:spcBef>
              <a:defRPr sz="260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Petit Amour</a:t>
            </a:r>
          </a:p>
          <a:p>
            <a:pPr>
              <a:spcBef>
                <a:spcPts val="3000"/>
              </a:spcBef>
              <a:defRPr sz="260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Bronze</a:t>
            </a:r>
          </a:p>
          <a:p>
            <a:pPr>
              <a:spcBef>
                <a:spcPts val="3000"/>
              </a:spcBef>
              <a:defRPr sz="260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Musée archéologique de Naples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8668" y="209163"/>
            <a:ext cx="6180972" cy="93352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12381" y="201142"/>
            <a:ext cx="6080257" cy="4560193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Shape 179"/>
          <p:cNvSpPr/>
          <p:nvPr/>
        </p:nvSpPr>
        <p:spPr>
          <a:xfrm>
            <a:off x="7153080" y="5315635"/>
            <a:ext cx="4909135" cy="20735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spcBef>
                <a:spcPts val="3000"/>
              </a:spcBef>
              <a:defRPr sz="260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Athéna Promachos</a:t>
            </a:r>
          </a:p>
          <a:p>
            <a:pPr>
              <a:spcBef>
                <a:spcPts val="3000"/>
              </a:spcBef>
              <a:defRPr sz="260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Marbre</a:t>
            </a:r>
          </a:p>
          <a:p>
            <a:pPr>
              <a:spcBef>
                <a:spcPts val="3000"/>
              </a:spcBef>
              <a:defRPr sz="260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Musée Archéologique de Naples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9008" y="355772"/>
            <a:ext cx="5841359" cy="88223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154192" y="352736"/>
            <a:ext cx="6737377" cy="5278933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Shape 183"/>
          <p:cNvSpPr/>
          <p:nvPr/>
        </p:nvSpPr>
        <p:spPr>
          <a:xfrm>
            <a:off x="6949205" y="6281731"/>
            <a:ext cx="4909135" cy="20735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spcBef>
                <a:spcPts val="3000"/>
              </a:spcBef>
              <a:defRPr sz="260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Faune dormant et faune ivre</a:t>
            </a:r>
          </a:p>
          <a:p>
            <a:pPr>
              <a:spcBef>
                <a:spcPts val="3000"/>
              </a:spcBef>
              <a:defRPr sz="260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Bronze</a:t>
            </a:r>
          </a:p>
          <a:p>
            <a:pPr>
              <a:spcBef>
                <a:spcPts val="3000"/>
              </a:spcBef>
              <a:defRPr sz="260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Musée Archéologique de Naples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Capture d’écran 2016-12-05 à 00.56.1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264" y="125828"/>
            <a:ext cx="8354986" cy="49590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Capture d’écran 2016-12-05 à 00.56.3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61464" y="5118974"/>
            <a:ext cx="7880068" cy="45605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1455" y="613949"/>
            <a:ext cx="7585497" cy="56935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24066" y="628564"/>
            <a:ext cx="4862137" cy="6484875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Shape 190"/>
          <p:cNvSpPr/>
          <p:nvPr/>
        </p:nvSpPr>
        <p:spPr>
          <a:xfrm>
            <a:off x="440469" y="6847475"/>
            <a:ext cx="7227469" cy="12861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spcBef>
                <a:spcPts val="3000"/>
              </a:spcBef>
              <a:defRPr sz="260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Statues en bronze des « danseuses » en péplos</a:t>
            </a:r>
          </a:p>
          <a:p>
            <a:pPr>
              <a:spcBef>
                <a:spcPts val="3000"/>
              </a:spcBef>
              <a:defRPr sz="260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Musée archéologique de Naples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66811" y="242661"/>
            <a:ext cx="5595111" cy="74135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4885-villa-dei-papiri-850x588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1453" y="242661"/>
            <a:ext cx="5550572" cy="7413522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Shape 194"/>
          <p:cNvSpPr/>
          <p:nvPr/>
        </p:nvSpPr>
        <p:spPr>
          <a:xfrm>
            <a:off x="870497" y="7605150"/>
            <a:ext cx="4872483" cy="20735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spcBef>
                <a:spcPts val="3000"/>
              </a:spcBef>
              <a:defRPr sz="260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Hermès du Doryphore</a:t>
            </a:r>
          </a:p>
          <a:p>
            <a:pPr>
              <a:spcBef>
                <a:spcPts val="3000"/>
              </a:spcBef>
              <a:defRPr sz="260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Bronze</a:t>
            </a:r>
          </a:p>
          <a:p>
            <a:pPr>
              <a:spcBef>
                <a:spcPts val="3000"/>
              </a:spcBef>
              <a:defRPr sz="260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Musée archéologique de Naples</a:t>
            </a:r>
          </a:p>
        </p:txBody>
      </p:sp>
      <p:sp>
        <p:nvSpPr>
          <p:cNvPr id="195" name="Shape 195"/>
          <p:cNvSpPr/>
          <p:nvPr/>
        </p:nvSpPr>
        <p:spPr>
          <a:xfrm>
            <a:off x="6639646" y="7599041"/>
            <a:ext cx="6049443" cy="20857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spcBef>
                <a:spcPts val="3000"/>
              </a:spcBef>
              <a:defRPr sz="260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Reconstitution en bronze par G. Römer</a:t>
            </a:r>
            <a:r>
              <a:rPr>
                <a:latin typeface="Times"/>
                <a:ea typeface="Times"/>
                <a:cs typeface="Times"/>
                <a:sym typeface="Times"/>
              </a:rPr>
              <a:t> </a:t>
            </a:r>
            <a:endParaRPr sz="2500">
              <a:latin typeface="Times"/>
              <a:ea typeface="Times"/>
              <a:cs typeface="Times"/>
              <a:sym typeface="Times"/>
            </a:endParaRPr>
          </a:p>
          <a:p>
            <a:pPr>
              <a:spcBef>
                <a:spcPts val="3000"/>
              </a:spcBef>
              <a:defRPr sz="260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(Munich 1910-1920),</a:t>
            </a:r>
            <a:endParaRPr sz="2500">
              <a:latin typeface="Times"/>
              <a:ea typeface="Times"/>
              <a:cs typeface="Times"/>
              <a:sym typeface="Times"/>
            </a:endParaRPr>
          </a:p>
          <a:p>
            <a:pPr>
              <a:spcBef>
                <a:spcPts val="3000"/>
              </a:spcBef>
              <a:defRPr sz="260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Université de Munich.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58629" y="162962"/>
            <a:ext cx="4962786" cy="74954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0327" y="162962"/>
            <a:ext cx="5996333" cy="7495415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Shape 199"/>
          <p:cNvSpPr/>
          <p:nvPr/>
        </p:nvSpPr>
        <p:spPr>
          <a:xfrm>
            <a:off x="1012251" y="7618384"/>
            <a:ext cx="4872483" cy="20735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spcBef>
                <a:spcPts val="3000"/>
              </a:spcBef>
              <a:defRPr sz="260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Les Coureurs</a:t>
            </a:r>
          </a:p>
          <a:p>
            <a:pPr>
              <a:spcBef>
                <a:spcPts val="3000"/>
              </a:spcBef>
              <a:defRPr sz="260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Bronze</a:t>
            </a:r>
          </a:p>
          <a:p>
            <a:pPr>
              <a:spcBef>
                <a:spcPts val="3000"/>
              </a:spcBef>
              <a:defRPr sz="260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Musée archéologique de Naples</a:t>
            </a:r>
          </a:p>
        </p:txBody>
      </p:sp>
      <p:sp>
        <p:nvSpPr>
          <p:cNvPr id="200" name="Shape 200"/>
          <p:cNvSpPr/>
          <p:nvPr/>
        </p:nvSpPr>
        <p:spPr>
          <a:xfrm>
            <a:off x="7303780" y="7618384"/>
            <a:ext cx="4872483" cy="20735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spcBef>
                <a:spcPts val="3000"/>
              </a:spcBef>
              <a:defRPr sz="260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Buste d’Héraclès</a:t>
            </a:r>
          </a:p>
          <a:p>
            <a:pPr>
              <a:spcBef>
                <a:spcPts val="3000"/>
              </a:spcBef>
              <a:defRPr sz="260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Bronze</a:t>
            </a:r>
          </a:p>
          <a:p>
            <a:pPr>
              <a:spcBef>
                <a:spcPts val="3000"/>
              </a:spcBef>
              <a:defRPr sz="260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Musée archéologique de Naples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algn="just"/>
            <a:r>
              <a:t>Les villas suburbaines et maritimes se développent dans la baie de Naples autour du premier siècle avant J.-C. </a:t>
            </a:r>
          </a:p>
          <a:p>
            <a:pPr algn="just"/>
            <a:r>
              <a:t>Les villas maritimes : elles se caractérisent par leur plan en longueur et le portique de leur façade qui est tourné vers la mer.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3592" y="191868"/>
            <a:ext cx="4963198" cy="749603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29886" y="180600"/>
            <a:ext cx="5637169" cy="7518573"/>
          </a:xfrm>
          <a:prstGeom prst="rect">
            <a:avLst/>
          </a:prstGeom>
          <a:ln w="12700">
            <a:miter lim="400000"/>
          </a:ln>
        </p:spPr>
      </p:pic>
      <p:sp>
        <p:nvSpPr>
          <p:cNvPr id="204" name="Shape 204"/>
          <p:cNvSpPr/>
          <p:nvPr/>
        </p:nvSpPr>
        <p:spPr>
          <a:xfrm>
            <a:off x="698949" y="7684555"/>
            <a:ext cx="4872483" cy="20735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spcBef>
                <a:spcPts val="3000"/>
              </a:spcBef>
              <a:defRPr sz="260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Hermès de Pyrrhus </a:t>
            </a:r>
          </a:p>
          <a:p>
            <a:pPr>
              <a:spcBef>
                <a:spcPts val="3000"/>
              </a:spcBef>
              <a:defRPr sz="260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Marbre</a:t>
            </a:r>
          </a:p>
          <a:p>
            <a:pPr>
              <a:spcBef>
                <a:spcPts val="3000"/>
              </a:spcBef>
              <a:defRPr sz="260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Musée archéologique de Naples</a:t>
            </a:r>
          </a:p>
        </p:txBody>
      </p:sp>
      <p:sp>
        <p:nvSpPr>
          <p:cNvPr id="205" name="Shape 205"/>
          <p:cNvSpPr/>
          <p:nvPr/>
        </p:nvSpPr>
        <p:spPr>
          <a:xfrm>
            <a:off x="7112229" y="7684555"/>
            <a:ext cx="4872483" cy="20735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spcBef>
                <a:spcPts val="3000"/>
              </a:spcBef>
              <a:defRPr sz="260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Séleucios Ier </a:t>
            </a:r>
          </a:p>
          <a:p>
            <a:pPr>
              <a:spcBef>
                <a:spcPts val="3000"/>
              </a:spcBef>
              <a:defRPr sz="260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Bronze </a:t>
            </a:r>
          </a:p>
          <a:p>
            <a:pPr>
              <a:spcBef>
                <a:spcPts val="3000"/>
              </a:spcBef>
              <a:defRPr sz="260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Musée archéologique de Naples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IMG_059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207414"/>
            <a:ext cx="13004801" cy="7653583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Shape 208"/>
          <p:cNvSpPr/>
          <p:nvPr/>
        </p:nvSpPr>
        <p:spPr>
          <a:xfrm>
            <a:off x="3196729" y="7965555"/>
            <a:ext cx="6611342" cy="15115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spcBef>
                <a:spcPts val="3000"/>
              </a:spcBef>
              <a:defRPr sz="350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Zénon,Epicure, Hermaque</a:t>
            </a:r>
          </a:p>
          <a:p>
            <a:pPr>
              <a:spcBef>
                <a:spcPts val="3000"/>
              </a:spcBef>
              <a:defRPr sz="260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3500"/>
              <a:t>Musée archéologique de Naples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5443" y="150161"/>
            <a:ext cx="4434733" cy="80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062752" y="139044"/>
            <a:ext cx="3706482" cy="8102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079384" y="139044"/>
            <a:ext cx="3606801" cy="8102601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Shape 213"/>
          <p:cNvSpPr/>
          <p:nvPr/>
        </p:nvSpPr>
        <p:spPr>
          <a:xfrm>
            <a:off x="8517183" y="8216057"/>
            <a:ext cx="4506469" cy="12487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spcBef>
                <a:spcPts val="3000"/>
              </a:spcBef>
              <a:defRPr sz="260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Echine </a:t>
            </a:r>
          </a:p>
          <a:p>
            <a:pPr>
              <a:spcBef>
                <a:spcPts val="3000"/>
              </a:spcBef>
              <a:defRPr sz="240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Musée archéologique de Naples</a:t>
            </a:r>
          </a:p>
        </p:txBody>
      </p:sp>
      <p:sp>
        <p:nvSpPr>
          <p:cNvPr id="214" name="Shape 214"/>
          <p:cNvSpPr/>
          <p:nvPr/>
        </p:nvSpPr>
        <p:spPr>
          <a:xfrm>
            <a:off x="189029" y="8197363"/>
            <a:ext cx="4407561" cy="12861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spcBef>
                <a:spcPts val="3000"/>
              </a:spcBef>
              <a:defRPr sz="260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Isocrate </a:t>
            </a:r>
          </a:p>
          <a:p>
            <a:pPr>
              <a:spcBef>
                <a:spcPts val="3000"/>
              </a:spcBef>
              <a:defRPr sz="260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Musée archéologique Naples</a:t>
            </a:r>
          </a:p>
        </p:txBody>
      </p:sp>
      <p:sp>
        <p:nvSpPr>
          <p:cNvPr id="215" name="Shape 215"/>
          <p:cNvSpPr/>
          <p:nvPr/>
        </p:nvSpPr>
        <p:spPr>
          <a:xfrm>
            <a:off x="4187931" y="8126505"/>
            <a:ext cx="5389707" cy="16925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spcBef>
                <a:spcPts val="3000"/>
              </a:spcBef>
              <a:defRPr sz="260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Démosthène </a:t>
            </a:r>
          </a:p>
          <a:p>
            <a:pPr>
              <a:spcBef>
                <a:spcPts val="3000"/>
              </a:spcBef>
              <a:defRPr sz="260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Ny Carlsberg Glyptotek Copenhague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pasted-image.tiff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2837458" y="333102"/>
            <a:ext cx="7329796" cy="5863837"/>
          </a:xfrm>
          <a:prstGeom prst="rect">
            <a:avLst/>
          </a:prstGeom>
          <a:ln w="12700">
            <a:miter lim="400000"/>
          </a:ln>
        </p:spPr>
      </p:pic>
      <p:sp>
        <p:nvSpPr>
          <p:cNvPr id="218" name="Shape 218"/>
          <p:cNvSpPr/>
          <p:nvPr/>
        </p:nvSpPr>
        <p:spPr>
          <a:xfrm>
            <a:off x="265045" y="6553066"/>
            <a:ext cx="11590732" cy="36483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330200" indent="-330200" algn="just">
              <a:spcBef>
                <a:spcPts val="3000"/>
              </a:spcBef>
              <a:buSzPct val="75000"/>
              <a:buFont typeface="Helvetica Neue"/>
              <a:buChar char="•"/>
              <a:defRPr sz="260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2000 papyrus retrouvés : 350-440 volumes, 650 ou 750 rouleaux complets.</a:t>
            </a:r>
          </a:p>
          <a:p>
            <a:pPr marL="330200" indent="-330200" algn="just">
              <a:spcBef>
                <a:spcPts val="3000"/>
              </a:spcBef>
              <a:buSzPct val="75000"/>
              <a:buFont typeface="Helvetica Neue"/>
              <a:buChar char="•"/>
              <a:defRPr sz="260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Deux bibliothèques : une latine et une grecque.</a:t>
            </a:r>
          </a:p>
          <a:p>
            <a:pPr marL="330200" indent="-330200" algn="just">
              <a:spcBef>
                <a:spcPts val="3000"/>
              </a:spcBef>
              <a:buSzPct val="75000"/>
              <a:buFont typeface="Helvetica Neue"/>
              <a:buChar char="•"/>
              <a:defRPr sz="260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Petite pièce carrée de 3,20m de côté.</a:t>
            </a:r>
          </a:p>
          <a:p>
            <a:pPr marL="330200" indent="-330200" algn="just">
              <a:spcBef>
                <a:spcPts val="3000"/>
              </a:spcBef>
              <a:buSzPct val="75000"/>
              <a:buFont typeface="Helvetica Neue"/>
              <a:buChar char="•"/>
              <a:defRPr sz="260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Ouvrages principalement épicuriens.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0718" y="110273"/>
            <a:ext cx="7743478" cy="51623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1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10379" y="5393159"/>
            <a:ext cx="7743478" cy="42544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Capture d’écran 2016-11-29 à 18.51.1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7384" y="5238401"/>
            <a:ext cx="12921779" cy="39323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6411" y="1138623"/>
            <a:ext cx="12443726" cy="31109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800"/>
            </a:lvl1pPr>
          </a:lstStyle>
          <a:p>
            <a:pPr/>
            <a:r>
              <a:t>Bibliographie</a:t>
            </a:r>
          </a:p>
        </p:txBody>
      </p:sp>
      <p:sp>
        <p:nvSpPr>
          <p:cNvPr id="227" name="Shape 22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261850" indent="-261850" algn="just" defTabSz="408940">
              <a:spcBef>
                <a:spcPts val="2900"/>
              </a:spcBef>
              <a:buSzPct val="100000"/>
              <a:defRPr sz="2520"/>
            </a:pPr>
            <a:r>
              <a:t>BARBET A., </a:t>
            </a:r>
            <a:r>
              <a:rPr i="1"/>
              <a:t>Les cités enfouies du Vésuve : Pompéi, Herculanum, Stabies et autres lieux</a:t>
            </a:r>
            <a:r>
              <a:t>, Fayard, 1999.</a:t>
            </a:r>
          </a:p>
          <a:p>
            <a:pPr marL="261850" indent="-261850" algn="just" defTabSz="408940">
              <a:spcBef>
                <a:spcPts val="2900"/>
              </a:spcBef>
              <a:buSzPct val="100000"/>
              <a:defRPr sz="2520"/>
            </a:pPr>
            <a:r>
              <a:t>DELATTRE D., </a:t>
            </a:r>
            <a:r>
              <a:rPr i="1"/>
              <a:t>La villa des Papyrus et les rouleaux d’Herculanum. La bibliothèque de Philodème</a:t>
            </a:r>
            <a:r>
              <a:t>, Liège : CEDOPAL : Ed. de l’Université de Liège, DL 2006.</a:t>
            </a:r>
          </a:p>
          <a:p>
            <a:pPr marL="261850" indent="-261850" algn="just" defTabSz="408940">
              <a:spcBef>
                <a:spcPts val="2900"/>
              </a:spcBef>
              <a:buSzPct val="100000"/>
              <a:defRPr sz="2520"/>
            </a:pPr>
            <a:r>
              <a:t>GROS, P., </a:t>
            </a:r>
            <a:r>
              <a:rPr i="1"/>
              <a:t>L’architecture romaine : du début du IIIe siècle avant J.-C. à la fin du Haut-Empire. 2. Maisons, palais, villas et tombeaux</a:t>
            </a:r>
            <a:r>
              <a:t>, Paris : Picard, DL 2006, cop. 2006. </a:t>
            </a:r>
          </a:p>
          <a:p>
            <a:pPr marL="261850" indent="-261850" algn="just" defTabSz="408940">
              <a:spcBef>
                <a:spcPts val="2900"/>
              </a:spcBef>
              <a:buSzPct val="100000"/>
              <a:defRPr sz="2520"/>
            </a:pPr>
            <a:r>
              <a:t>MAIURI, A., </a:t>
            </a:r>
            <a:r>
              <a:rPr i="1"/>
              <a:t>Herculaneum…</a:t>
            </a:r>
            <a:r>
              <a:t>, Roma : Libreria hello stato, impr., 1968.</a:t>
            </a:r>
          </a:p>
          <a:p>
            <a:pPr marL="261850" indent="-261850" algn="just" defTabSz="408940">
              <a:spcBef>
                <a:spcPts val="2900"/>
              </a:spcBef>
              <a:buSzPct val="100000"/>
              <a:defRPr sz="2520"/>
            </a:pPr>
            <a:r>
              <a:t>MAIURI A., </a:t>
            </a:r>
            <a:r>
              <a:rPr i="1"/>
              <a:t>Herculaneum et la Villa des Papyrus : guide archéologique de la ville</a:t>
            </a:r>
            <a:r>
              <a:t>, Novara : Instituto geografico de Agostini, 1973.</a:t>
            </a:r>
          </a:p>
          <a:p>
            <a:pPr marL="261850" indent="-261850" algn="just" defTabSz="408940">
              <a:spcBef>
                <a:spcPts val="2900"/>
              </a:spcBef>
              <a:buSzPct val="100000"/>
              <a:defRPr sz="2520"/>
            </a:pPr>
            <a:r>
              <a:t>SAURON G., </a:t>
            </a:r>
            <a:r>
              <a:rPr i="1"/>
              <a:t>Dans l’intimité des maîtres du monde. Les décors privées des romains</a:t>
            </a:r>
            <a:r>
              <a:t>, Paris : Picard, impr. 2009.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800"/>
            </a:lvl1pPr>
          </a:lstStyle>
          <a:p>
            <a:pPr/>
            <a:r>
              <a:t>Sitographie</a:t>
            </a:r>
          </a:p>
        </p:txBody>
      </p:sp>
      <p:sp>
        <p:nvSpPr>
          <p:cNvPr id="230" name="Shape 23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273073" indent="-273073" algn="just" defTabSz="426466">
              <a:spcBef>
                <a:spcPts val="3000"/>
              </a:spcBef>
              <a:buSzPct val="100000"/>
              <a:defRPr sz="2628"/>
            </a:pPr>
            <a:r>
              <a:t>SAURON G. (1980), A propos de la « Villa des Papyri » d’Herculanum : Contribution à l’étude des comportements aristocratiques romains à la fin de la République, Templa Serena, [en ligne] Volume 92 (numéro 1), Disponible sur : Persée.</a:t>
            </a:r>
          </a:p>
          <a:p>
            <a:pPr marL="273073" indent="-273073" algn="just" defTabSz="426466">
              <a:spcBef>
                <a:spcPts val="3000"/>
              </a:spcBef>
              <a:buSzPct val="100000"/>
              <a:defRPr sz="2628"/>
            </a:pPr>
            <a:r>
              <a:rPr b="1">
                <a:latin typeface="Helvetica Neue"/>
                <a:ea typeface="Helvetica Neue"/>
                <a:cs typeface="Helvetica Neue"/>
                <a:sym typeface="Helvetica Neue"/>
              </a:rPr>
              <a:t>Bibliothèques privées </a:t>
            </a:r>
            <a:r>
              <a:t>: </a:t>
            </a:r>
            <a:r>
              <a:rPr u="sng">
                <a:hlinkClick r:id="rId2" invalidUrl="" action="" tgtFrame="" tooltip="" history="1" highlightClick="0" endSnd="0"/>
              </a:rPr>
              <a:t>http://www.univ-montp3.fr/uoh/lelivre/partie2/bibliothques_prives1.html</a:t>
            </a:r>
          </a:p>
          <a:p>
            <a:pPr marL="273073" indent="-273073" algn="just" defTabSz="426466">
              <a:spcBef>
                <a:spcPts val="3000"/>
              </a:spcBef>
              <a:buSzPct val="100000"/>
              <a:defRPr sz="2628"/>
            </a:pPr>
            <a:r>
              <a:rPr b="1">
                <a:latin typeface="Helvetica Neue"/>
                <a:ea typeface="Helvetica Neue"/>
                <a:cs typeface="Helvetica Neue"/>
                <a:sym typeface="Helvetica Neue"/>
              </a:rPr>
              <a:t>Reconstitution virtuelle de la Villa des Papyrus</a:t>
            </a:r>
            <a:r>
              <a:t> : </a:t>
            </a:r>
            <a:r>
              <a:rPr u="sng">
                <a:hlinkClick r:id="rId3" invalidUrl="" action="" tgtFrame="" tooltip="" history="1" highlightClick="0" endSnd="0"/>
              </a:rPr>
              <a:t>http://www.capware.it/old-site/</a:t>
            </a:r>
            <a:endParaRPr u="sng"/>
          </a:p>
          <a:p>
            <a:pPr marL="273073" indent="-273073" algn="just" defTabSz="426466">
              <a:spcBef>
                <a:spcPts val="3000"/>
              </a:spcBef>
              <a:buSzPct val="100000"/>
              <a:defRPr sz="2628"/>
            </a:pPr>
            <a:r>
              <a:rPr u="sng">
                <a:hlinkClick r:id="rId4" invalidUrl="" action="" tgtFrame="" tooltip="" history="1" highlightClick="0" endSnd="0"/>
              </a:rPr>
              <a:t>http://www.diomedia.com</a:t>
            </a:r>
            <a:endParaRPr u="sng"/>
          </a:p>
          <a:p>
            <a:pPr marL="273073" indent="-273073" algn="just" defTabSz="426466">
              <a:spcBef>
                <a:spcPts val="3000"/>
              </a:spcBef>
              <a:buSzPct val="100000"/>
              <a:defRPr sz="2628"/>
            </a:pPr>
            <a:r>
              <a:rPr u="sng">
                <a:hlinkClick r:id="rId5" invalidUrl="" action="" tgtFrame="" tooltip="" history="1" highlightClick="0" endSnd="0"/>
              </a:rPr>
              <a:t>http://www.museoarcheologiconapoli.it/en/3598-2/</a:t>
            </a:r>
          </a:p>
          <a:p>
            <a:pPr marL="273073" indent="-273073" algn="just" defTabSz="426466">
              <a:spcBef>
                <a:spcPts val="3000"/>
              </a:spcBef>
              <a:buSzPct val="100000"/>
              <a:defRPr sz="2628"/>
            </a:pPr>
            <a:r>
              <a:rPr u="sng">
                <a:hlinkClick r:id="rId6" invalidUrl="" action="" tgtFrame="" tooltip="" history="1" highlightClick="0" endSnd="0"/>
              </a:rPr>
              <a:t>http://www.raffaeleschiavullo.com/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/>
          <p:nvPr>
            <p:ph type="body" sz="half" idx="1"/>
          </p:nvPr>
        </p:nvSpPr>
        <p:spPr>
          <a:xfrm>
            <a:off x="889000" y="889000"/>
            <a:ext cx="5824208" cy="7962900"/>
          </a:xfrm>
          <a:prstGeom prst="rect">
            <a:avLst/>
          </a:prstGeom>
        </p:spPr>
        <p:txBody>
          <a:bodyPr/>
          <a:lstStyle/>
          <a:p>
            <a:pPr algn="just"/>
            <a:r>
              <a:t>Deux séries de fouilles : de 1750 à 1765 et de 1990 à 1996.</a:t>
            </a:r>
          </a:p>
          <a:p>
            <a:pPr algn="just"/>
            <a:r>
              <a:t>Villa d’une superficie de 25 000m2.</a:t>
            </a:r>
          </a:p>
          <a:p>
            <a:pPr algn="just"/>
            <a:r>
              <a:t>2 000 papyrus retrouvés aujourd’hui exposés a la bibliothèque de Naples, à la British library, et à l’institut de France.</a:t>
            </a:r>
          </a:p>
        </p:txBody>
      </p:sp>
      <p:pic>
        <p:nvPicPr>
          <p:cNvPr id="134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76664" y="367349"/>
            <a:ext cx="5961204" cy="39679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85466" y="4738248"/>
            <a:ext cx="5943601" cy="4775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/>
          <p:nvPr>
            <p:ph type="title"/>
          </p:nvPr>
        </p:nvSpPr>
        <p:spPr>
          <a:xfrm>
            <a:off x="571500" y="330200"/>
            <a:ext cx="11861800" cy="1851747"/>
          </a:xfrm>
          <a:prstGeom prst="rect">
            <a:avLst/>
          </a:prstGeom>
        </p:spPr>
        <p:txBody>
          <a:bodyPr/>
          <a:lstStyle>
            <a:lvl1pPr algn="just" defTabSz="327152">
              <a:defRPr b="1" sz="28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→ En quoi la Villa des Papyrus est-elle conçue comme la représentation terrestre du Jardin des Bienheureux conformément à la vision qu’en donne l’oeuvre d’Épicure ? </a:t>
            </a:r>
          </a:p>
        </p:txBody>
      </p:sp>
      <p:sp>
        <p:nvSpPr>
          <p:cNvPr id="138" name="Shape 13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24140" indent="-424140" algn="just" defTabSz="391414">
              <a:spcBef>
                <a:spcPts val="2800"/>
              </a:spcBef>
              <a:buSzPct val="100000"/>
              <a:buFontTx/>
              <a:buAutoNum type="romanUcPeriod" startAt="1"/>
              <a:defRPr b="1" sz="2613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Le plan de la villa. </a:t>
            </a:r>
          </a:p>
          <a:p>
            <a:pPr marL="450977" indent="-450977" algn="just" defTabSz="391414">
              <a:spcBef>
                <a:spcPts val="2800"/>
              </a:spcBef>
              <a:buSzPct val="100000"/>
              <a:buFontTx/>
              <a:buAutoNum type="alphaUcPeriod" startAt="1"/>
              <a:defRPr sz="2613"/>
            </a:pPr>
            <a:r>
              <a:t>Plan et distribution des pièces. </a:t>
            </a:r>
          </a:p>
          <a:p>
            <a:pPr marL="450977" indent="-450977" algn="just" defTabSz="391414">
              <a:spcBef>
                <a:spcPts val="2800"/>
              </a:spcBef>
              <a:buSzPct val="100000"/>
              <a:buFontTx/>
              <a:buAutoNum type="alphaUcPeriod" startAt="1"/>
              <a:defRPr sz="2613"/>
            </a:pPr>
            <a:r>
              <a:t>Le modèle vitruvien du gymnase tardo-hellénistique.</a:t>
            </a:r>
          </a:p>
          <a:p>
            <a:pPr marL="424140" indent="-424140" algn="just" defTabSz="391414">
              <a:spcBef>
                <a:spcPts val="2800"/>
              </a:spcBef>
              <a:buSzPct val="100000"/>
              <a:buFontTx/>
              <a:buAutoNum type="romanUcPeriod" startAt="2"/>
              <a:defRPr b="1" sz="2613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Le programme décoratif.</a:t>
            </a:r>
          </a:p>
          <a:p>
            <a:pPr marL="0" indent="0" algn="just" defTabSz="391414">
              <a:spcBef>
                <a:spcPts val="2800"/>
              </a:spcBef>
              <a:buSzTx/>
              <a:buFontTx/>
              <a:buNone/>
              <a:defRPr sz="2613"/>
            </a:pPr>
            <a:r>
              <a:t>A.  Un décor digne de celui d’un jardin enchanté … </a:t>
            </a:r>
          </a:p>
          <a:p>
            <a:pPr marL="0" indent="0" algn="just" defTabSz="391414">
              <a:spcBef>
                <a:spcPts val="2800"/>
              </a:spcBef>
              <a:buSzTx/>
              <a:buFontTx/>
              <a:buNone/>
              <a:defRPr sz="2613"/>
            </a:pPr>
            <a:r>
              <a:t>B.  … Mais qui est en réalité propre à un gymnase grec.</a:t>
            </a:r>
          </a:p>
          <a:p>
            <a:pPr marL="424140" indent="-424140" algn="just" defTabSz="391414">
              <a:spcBef>
                <a:spcPts val="2800"/>
              </a:spcBef>
              <a:buSzPct val="100000"/>
              <a:buFontTx/>
              <a:buAutoNum type="romanUcPeriod" startAt="3"/>
              <a:defRPr b="1" sz="2613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 L’influence d’Épicure. </a:t>
            </a:r>
          </a:p>
          <a:p>
            <a:pPr marL="0" indent="0" algn="just" defTabSz="391414">
              <a:spcBef>
                <a:spcPts val="2800"/>
              </a:spcBef>
              <a:buSzTx/>
              <a:buFontTx/>
              <a:buNone/>
              <a:defRPr sz="2613"/>
            </a:pPr>
            <a:r>
              <a:t>A.  La bibliothèque de la Villa.</a:t>
            </a:r>
          </a:p>
          <a:p>
            <a:pPr marL="0" indent="0" algn="just" defTabSz="391414">
              <a:spcBef>
                <a:spcPts val="2800"/>
              </a:spcBef>
              <a:buSzTx/>
              <a:buFontTx/>
              <a:buNone/>
              <a:defRPr sz="2613"/>
            </a:pPr>
            <a:r>
              <a:t>B.  La représentation sur terre du Jardin des Bienheureux.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Capture d’écran 2016-11-29 à 18.51.1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511" y="659371"/>
            <a:ext cx="12921778" cy="39323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8979" y="4361878"/>
            <a:ext cx="5541169" cy="5718486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Shape 142"/>
          <p:cNvSpPr/>
          <p:nvPr/>
        </p:nvSpPr>
        <p:spPr>
          <a:xfrm>
            <a:off x="6049131" y="6474514"/>
            <a:ext cx="1981582" cy="12861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spcBef>
                <a:spcPts val="3000"/>
              </a:spcBef>
              <a:defRPr sz="260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C = Atrium </a:t>
            </a:r>
          </a:p>
          <a:p>
            <a:pPr algn="l">
              <a:spcBef>
                <a:spcPts val="3000"/>
              </a:spcBef>
              <a:defRPr sz="260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B = Péristyle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Capture d’écran 2016-11-29 à 18.51.1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1383" y="727470"/>
            <a:ext cx="8583145" cy="26119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8107" y="5266789"/>
            <a:ext cx="5576830" cy="40821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video_papiri5.mp4"/>
          <p:cNvPicPr>
            <a:picLocks noChangeAspect="0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6876903" y="5257782"/>
            <a:ext cx="5564492" cy="4100153"/>
          </a:xfrm>
          <a:prstGeom prst="rect">
            <a:avLst/>
          </a:prstGeom>
          <a:ln w="12700">
            <a:miter lim="400000"/>
          </a:ln>
        </p:spPr>
      </p:pic>
      <p:sp>
        <p:nvSpPr>
          <p:cNvPr id="147" name="Shape 147"/>
          <p:cNvSpPr/>
          <p:nvPr/>
        </p:nvSpPr>
        <p:spPr>
          <a:xfrm>
            <a:off x="8530039" y="1095247"/>
            <a:ext cx="4090464" cy="21006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30200" indent="-330200" algn="just">
              <a:spcBef>
                <a:spcPts val="3000"/>
              </a:spcBef>
              <a:buSzPct val="75000"/>
              <a:buFont typeface="Helvetica Neue"/>
              <a:buChar char="•"/>
              <a:defRPr sz="260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9,80m de côté. </a:t>
            </a:r>
          </a:p>
          <a:p>
            <a:pPr marL="330200" indent="-330200" algn="just">
              <a:spcBef>
                <a:spcPts val="3000"/>
              </a:spcBef>
              <a:buSzPct val="75000"/>
              <a:buFont typeface="Helvetica Neue"/>
              <a:buChar char="•"/>
              <a:defRPr sz="260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b="1"/>
              <a:t>Impluvium</a:t>
            </a:r>
            <a:r>
              <a:t> : système qui permettait de capter les eaux de pluie.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40000" fill="hold"/>
                                        <p:tgtEl>
                                          <p:spTgt spid="1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4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Capture d’écran 2016-11-29 à 18.51.1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835" y="580867"/>
            <a:ext cx="8012594" cy="24383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835" y="4150548"/>
            <a:ext cx="8012594" cy="5058455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Shape 151"/>
          <p:cNvSpPr/>
          <p:nvPr/>
        </p:nvSpPr>
        <p:spPr>
          <a:xfrm>
            <a:off x="8204480" y="902659"/>
            <a:ext cx="4361640" cy="6496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30200" indent="-330200" algn="just">
              <a:spcBef>
                <a:spcPts val="3000"/>
              </a:spcBef>
              <a:buSzPct val="75000"/>
              <a:buFont typeface="Helvetica Neue"/>
              <a:buChar char="•"/>
              <a:defRPr sz="260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33m de côté.</a:t>
            </a:r>
          </a:p>
          <a:p>
            <a:pPr marL="330200" indent="-330200" algn="just">
              <a:spcBef>
                <a:spcPts val="3000"/>
              </a:spcBef>
              <a:buSzPct val="75000"/>
              <a:buFont typeface="Helvetica Neue"/>
              <a:buChar char="•"/>
              <a:defRPr sz="260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Péristyle carré de 10 colonnes par côté avec un bassin au centre. </a:t>
            </a:r>
          </a:p>
          <a:p>
            <a:pPr marL="330200" indent="-330200" algn="just">
              <a:spcBef>
                <a:spcPts val="3000"/>
              </a:spcBef>
              <a:buSzPct val="75000"/>
              <a:buFont typeface="Helvetica Neue"/>
              <a:buChar char="•"/>
              <a:defRPr sz="260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b="1"/>
              <a:t>Ambulacrum </a:t>
            </a:r>
            <a:r>
              <a:t>: passage couvert autour du péristyle.</a:t>
            </a:r>
          </a:p>
          <a:p>
            <a:pPr marL="330200" indent="-330200" algn="just">
              <a:spcBef>
                <a:spcPts val="3000"/>
              </a:spcBef>
              <a:buSzPct val="75000"/>
              <a:buFont typeface="Helvetica Neue"/>
              <a:buChar char="•"/>
              <a:defRPr sz="260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b="1"/>
              <a:t>Lararium</a:t>
            </a:r>
            <a:r>
              <a:t> : autel ou petit sanctuaire dédié au culte des dieux du foyer, les Lares.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Capture d’écran 2016-11-29 à 18.51.1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4988" y="832566"/>
            <a:ext cx="6655498" cy="20253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2608" y="4078760"/>
            <a:ext cx="6080257" cy="4560193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Shape 155"/>
          <p:cNvSpPr/>
          <p:nvPr/>
        </p:nvSpPr>
        <p:spPr>
          <a:xfrm>
            <a:off x="7328244" y="3027222"/>
            <a:ext cx="5563183" cy="36991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30200" indent="-330200" algn="just">
              <a:spcBef>
                <a:spcPts val="3000"/>
              </a:spcBef>
              <a:buSzPct val="75000"/>
              <a:buFont typeface="Helvetica Neue"/>
              <a:buChar char="•"/>
              <a:defRPr sz="260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Tablinum de 11x8,20m de côté.</a:t>
            </a:r>
          </a:p>
          <a:p>
            <a:pPr marL="330200" indent="-330200" algn="just">
              <a:spcBef>
                <a:spcPts val="3000"/>
              </a:spcBef>
              <a:buSzPct val="75000"/>
              <a:buFont typeface="Helvetica Neue"/>
              <a:buChar char="•"/>
              <a:defRPr sz="260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Pièce située au fond de l’atrium initialement chambre à coucher du maitre avant de devenir une salle de réception.</a:t>
            </a:r>
          </a:p>
          <a:p>
            <a:pPr marL="330200" indent="-330200" algn="just">
              <a:spcBef>
                <a:spcPts val="3000"/>
              </a:spcBef>
              <a:buSzPct val="75000"/>
              <a:buFont typeface="Helvetica Neue"/>
              <a:buChar char="•"/>
              <a:defRPr sz="260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Le tablinum menait du premier péristyle au grand péristyle.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pasted-image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20124" t="109" r="24156" b="4568"/>
          <a:stretch>
            <a:fillRect/>
          </a:stretch>
        </p:blipFill>
        <p:spPr>
          <a:xfrm>
            <a:off x="9220200" y="4622800"/>
            <a:ext cx="3276601" cy="3860801"/>
          </a:xfrm>
          <a:prstGeom prst="rect">
            <a:avLst/>
          </a:prstGeom>
        </p:spPr>
      </p:pic>
      <p:pic>
        <p:nvPicPr>
          <p:cNvPr id="158" name="pasted-image.tiff"/>
          <p:cNvPicPr>
            <a:picLocks noChangeAspect="1"/>
          </p:cNvPicPr>
          <p:nvPr>
            <p:ph type="pic" idx="14"/>
          </p:nvPr>
        </p:nvPicPr>
        <p:blipFill>
          <a:blip r:embed="rId3">
            <a:extLst/>
          </a:blip>
          <a:srcRect l="0" t="6554" r="0" b="6554"/>
          <a:stretch>
            <a:fillRect/>
          </a:stretch>
        </p:blipFill>
        <p:spPr>
          <a:xfrm>
            <a:off x="9192746" y="508000"/>
            <a:ext cx="3331508" cy="3860933"/>
          </a:xfrm>
          <a:prstGeom prst="rect">
            <a:avLst/>
          </a:prstGeom>
        </p:spPr>
      </p:pic>
      <p:pic>
        <p:nvPicPr>
          <p:cNvPr id="159" name="pasted-image.tiff"/>
          <p:cNvPicPr>
            <a:picLocks noChangeAspect="1"/>
          </p:cNvPicPr>
          <p:nvPr>
            <p:ph type="pic" idx="15"/>
          </p:nvPr>
        </p:nvPicPr>
        <p:blipFill>
          <a:blip r:embed="rId4">
            <a:extLst/>
          </a:blip>
          <a:srcRect l="0" t="0" r="0" b="0"/>
          <a:stretch>
            <a:fillRect/>
          </a:stretch>
        </p:blipFill>
        <p:spPr>
          <a:xfrm>
            <a:off x="871339" y="456426"/>
            <a:ext cx="7668145" cy="5751109"/>
          </a:xfrm>
          <a:prstGeom prst="rect">
            <a:avLst/>
          </a:prstGeom>
        </p:spPr>
      </p:pic>
      <p:sp>
        <p:nvSpPr>
          <p:cNvPr id="160" name="Shape 160"/>
          <p:cNvSpPr/>
          <p:nvPr>
            <p:ph type="body" sz="half" idx="1"/>
          </p:nvPr>
        </p:nvSpPr>
        <p:spPr>
          <a:xfrm>
            <a:off x="317500" y="6352645"/>
            <a:ext cx="8369300" cy="3248555"/>
          </a:xfrm>
          <a:prstGeom prst="rect">
            <a:avLst/>
          </a:prstGeom>
        </p:spPr>
        <p:txBody>
          <a:bodyPr/>
          <a:lstStyle/>
          <a:p>
            <a:pPr marL="326897" indent="-326897" algn="just" defTabSz="578358">
              <a:spcBef>
                <a:spcPts val="2900"/>
              </a:spcBef>
              <a:buSzPct val="75000"/>
              <a:buFont typeface="Helvetica Neue"/>
              <a:buChar char="•"/>
              <a:defRPr sz="2574"/>
            </a:pPr>
            <a:r>
              <a:t>Péristyle ample et lumineux de 100m de long et de 37 de large : c’est la taille d’une palestre publique d’une ville romaine. La piscine mesurait 6m de long sur 7 de large. </a:t>
            </a:r>
          </a:p>
          <a:p>
            <a:pPr marL="326897" indent="-326897" algn="just" defTabSz="578358">
              <a:spcBef>
                <a:spcPts val="2900"/>
              </a:spcBef>
              <a:buSzPct val="75000"/>
              <a:buFont typeface="Helvetica Neue"/>
              <a:buChar char="•"/>
              <a:defRPr sz="2574"/>
            </a:pPr>
            <a:r>
              <a:t>Le péristyle était entouré d’une colonnade ouverte (25 colonnes de briques stuquées sur les longs côtés et 10 dans le sens de la largeur).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theme/theme1.xml><?xml version="1.0" encoding="utf-8"?>
<a:theme xmlns:a="http://schemas.openxmlformats.org/drawingml/2006/main" xmlns:r="http://schemas.openxmlformats.org/officeDocument/2006/relationships" name="ModernPortfolio">
  <a:themeElements>
    <a:clrScheme name="ModernPortfolio">
      <a:dk1>
        <a:srgbClr val="000000"/>
      </a:dk1>
      <a:lt1>
        <a:srgbClr val="FFFFFF"/>
      </a:lt1>
      <a:dk2>
        <a:srgbClr val="5C5C5C"/>
      </a:dk2>
      <a:lt2>
        <a:srgbClr val="CBCBCB"/>
      </a:lt2>
      <a:accent1>
        <a:srgbClr val="557E8A"/>
      </a:accent1>
      <a:accent2>
        <a:srgbClr val="88885A"/>
      </a:accent2>
      <a:accent3>
        <a:srgbClr val="B29E85"/>
      </a:accent3>
      <a:accent4>
        <a:srgbClr val="BB7B52"/>
      </a:accent4>
      <a:accent5>
        <a:srgbClr val="CF7F66"/>
      </a:accent5>
      <a:accent6>
        <a:srgbClr val="62647B"/>
      </a:accent6>
      <a:hlink>
        <a:srgbClr val="0000FF"/>
      </a:hlink>
      <a:folHlink>
        <a:srgbClr val="FF00FF"/>
      </a:folHlink>
    </a:clrScheme>
    <a:fontScheme name="ModernPortfolio">
      <a:majorFont>
        <a:latin typeface="Helvetica Neue Light"/>
        <a:ea typeface="Helvetica Neue Light"/>
        <a:cs typeface="Helvetica Neue Light"/>
      </a:majorFont>
      <a:minorFont>
        <a:latin typeface="Helvetica Neue Light"/>
        <a:ea typeface="Helvetica Neue Light"/>
        <a:cs typeface="Helvetica Neue Light"/>
      </a:minorFont>
    </a:fontScheme>
    <a:fmtScheme name="ModernPortfol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satOff val="12166"/>
            <a:lumOff val="-13042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ABABAB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ModernPortfolio">
  <a:themeElements>
    <a:clrScheme name="ModernPortfolio">
      <a:dk1>
        <a:srgbClr val="000000"/>
      </a:dk1>
      <a:lt1>
        <a:srgbClr val="FFFFFF"/>
      </a:lt1>
      <a:dk2>
        <a:srgbClr val="5C5C5C"/>
      </a:dk2>
      <a:lt2>
        <a:srgbClr val="CBCBCB"/>
      </a:lt2>
      <a:accent1>
        <a:srgbClr val="557E8A"/>
      </a:accent1>
      <a:accent2>
        <a:srgbClr val="88885A"/>
      </a:accent2>
      <a:accent3>
        <a:srgbClr val="B29E85"/>
      </a:accent3>
      <a:accent4>
        <a:srgbClr val="BB7B52"/>
      </a:accent4>
      <a:accent5>
        <a:srgbClr val="CF7F66"/>
      </a:accent5>
      <a:accent6>
        <a:srgbClr val="62647B"/>
      </a:accent6>
      <a:hlink>
        <a:srgbClr val="0000FF"/>
      </a:hlink>
      <a:folHlink>
        <a:srgbClr val="FF00FF"/>
      </a:folHlink>
    </a:clrScheme>
    <a:fontScheme name="ModernPortfolio">
      <a:majorFont>
        <a:latin typeface="Helvetica Neue Light"/>
        <a:ea typeface="Helvetica Neue Light"/>
        <a:cs typeface="Helvetica Neue Light"/>
      </a:majorFont>
      <a:minorFont>
        <a:latin typeface="Helvetica Neue Light"/>
        <a:ea typeface="Helvetica Neue Light"/>
        <a:cs typeface="Helvetica Neue Light"/>
      </a:minorFont>
    </a:fontScheme>
    <a:fmtScheme name="ModernPortfol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satOff val="12166"/>
            <a:lumOff val="-13042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ABABAB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