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62FA379-766D-4B95-AC2E-B90FAC83C322}">
          <p14:sldIdLst>
            <p14:sldId id="258"/>
            <p14:sldId id="260"/>
            <p14:sldId id="261"/>
            <p14:sldId id="263"/>
            <p14:sldId id="264"/>
            <p14:sldId id="265"/>
            <p14:sldId id="266"/>
            <p14:sldId id="267"/>
            <p14:sldId id="268"/>
            <p14:sldId id="269"/>
            <p14:sldId id="271"/>
            <p14:sldId id="272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0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05/12/2016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05/12/2016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05/12/2016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05/12/2016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05/12/2016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05/12/2016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05/12/2016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1000" dirty="0" smtClean="0">
                <a:solidFill>
                  <a:srgbClr val="FF0000"/>
                </a:solidFill>
              </a:rPr>
              <a:t/>
            </a:r>
            <a:br>
              <a:rPr lang="fr-FR" sz="1000" dirty="0" smtClean="0">
                <a:solidFill>
                  <a:srgbClr val="FF0000"/>
                </a:solidFill>
              </a:rPr>
            </a:br>
            <a:r>
              <a:rPr lang="fr-FR" sz="1000" dirty="0">
                <a:solidFill>
                  <a:srgbClr val="FF0000"/>
                </a:solidFill>
              </a:rPr>
              <a:t/>
            </a:r>
            <a:br>
              <a:rPr lang="fr-FR" sz="1000" dirty="0">
                <a:solidFill>
                  <a:srgbClr val="FF0000"/>
                </a:solidFill>
              </a:rPr>
            </a:br>
            <a:r>
              <a:rPr lang="fr-FR" sz="1000" b="1" u="sng" dirty="0" smtClean="0">
                <a:solidFill>
                  <a:srgbClr val="FF0000"/>
                </a:solidFill>
              </a:rPr>
              <a:t>COMPETENCES </a:t>
            </a:r>
            <a:r>
              <a:rPr lang="fr-FR" sz="1000" b="1" u="sng" dirty="0">
                <a:solidFill>
                  <a:srgbClr val="FF0000"/>
                </a:solidFill>
              </a:rPr>
              <a:t>SOCLE COMMUN </a:t>
            </a:r>
            <a:r>
              <a:rPr lang="fr-FR" sz="1000" dirty="0">
                <a:solidFill>
                  <a:srgbClr val="FF0000"/>
                </a:solidFill>
              </a:rPr>
              <a:t>:</a:t>
            </a:r>
            <a:br>
              <a:rPr lang="fr-FR" sz="1000" dirty="0">
                <a:solidFill>
                  <a:srgbClr val="FF0000"/>
                </a:solidFill>
              </a:rPr>
            </a:br>
            <a:r>
              <a:rPr lang="fr-FR" sz="1000" b="1" u="sng" dirty="0" smtClean="0">
                <a:solidFill>
                  <a:srgbClr val="FF0000"/>
                </a:solidFill>
              </a:rPr>
              <a:t>J’analyse </a:t>
            </a:r>
            <a:r>
              <a:rPr lang="fr-FR" sz="1000" b="1" u="sng" dirty="0">
                <a:solidFill>
                  <a:srgbClr val="FF0000"/>
                </a:solidFill>
              </a:rPr>
              <a:t>un document (le plan de la seigneurie de </a:t>
            </a:r>
            <a:r>
              <a:rPr lang="fr-FR" sz="1000" b="1" u="sng" dirty="0" err="1" smtClean="0">
                <a:solidFill>
                  <a:srgbClr val="FF0000"/>
                </a:solidFill>
              </a:rPr>
              <a:t>Wismes</a:t>
            </a:r>
            <a:r>
              <a:rPr lang="fr-FR" sz="1000" b="1" u="sng" dirty="0" smtClean="0">
                <a:solidFill>
                  <a:srgbClr val="FF0000"/>
                </a:solidFill>
              </a:rPr>
              <a:t>) </a:t>
            </a:r>
            <a:r>
              <a:rPr lang="fr-FR" sz="1000" u="sng" dirty="0" smtClean="0">
                <a:solidFill>
                  <a:srgbClr val="FF0000"/>
                </a:solidFill>
              </a:rPr>
              <a:t>D </a:t>
            </a:r>
            <a:r>
              <a:rPr lang="fr-FR" sz="1000" u="sng" dirty="0">
                <a:solidFill>
                  <a:srgbClr val="FF0000"/>
                </a:solidFill>
              </a:rPr>
              <a:t>1, </a:t>
            </a:r>
            <a:r>
              <a:rPr lang="fr-FR" sz="1000" u="sng" dirty="0" smtClean="0">
                <a:solidFill>
                  <a:srgbClr val="FF0000"/>
                </a:solidFill>
              </a:rPr>
              <a:t>2</a:t>
            </a:r>
            <a:br>
              <a:rPr lang="fr-FR" sz="1000" u="sng" dirty="0" smtClean="0">
                <a:solidFill>
                  <a:srgbClr val="FF0000"/>
                </a:solidFill>
              </a:rPr>
            </a:br>
            <a:r>
              <a:rPr lang="fr-FR" sz="1600" u="sng" dirty="0" smtClean="0"/>
              <a:t>Question</a:t>
            </a:r>
            <a:r>
              <a:rPr lang="fr-FR" sz="1600" u="sng" dirty="0" smtClean="0"/>
              <a:t>: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400" dirty="0" smtClean="0"/>
              <a:t>-Quelles sont la nature et la date du document?</a:t>
            </a:r>
            <a:br>
              <a:rPr lang="fr-FR" sz="1400" dirty="0" smtClean="0"/>
            </a:br>
            <a:r>
              <a:rPr lang="fr-FR" sz="1400" dirty="0" smtClean="0"/>
              <a:t>-Quels sont les bâtiments au centre du village?</a:t>
            </a:r>
            <a:br>
              <a:rPr lang="fr-FR" sz="1400" dirty="0" smtClean="0"/>
            </a:br>
            <a:r>
              <a:rPr lang="fr-FR" sz="1400" dirty="0" smtClean="0"/>
              <a:t>-Qu’est-ce que les tenures, la réserve ?</a:t>
            </a:r>
            <a:br>
              <a:rPr lang="fr-FR" sz="1400" dirty="0" smtClean="0"/>
            </a:br>
            <a:r>
              <a:rPr lang="fr-FR" sz="1400" dirty="0"/>
              <a:t>-</a:t>
            </a:r>
            <a:r>
              <a:rPr lang="fr-FR" sz="1400" dirty="0" smtClean="0"/>
              <a:t>quelle construction montre que le seigneur est le seul maître dans la seigneurie?</a:t>
            </a:r>
            <a:r>
              <a:rPr lang="fr-FR" sz="1400" dirty="0" smtClean="0"/>
              <a:t/>
            </a:r>
            <a:br>
              <a:rPr lang="fr-FR" sz="1400" dirty="0" smtClean="0"/>
            </a:br>
            <a:endParaRPr lang="fr-FR" sz="1400" dirty="0">
              <a:solidFill>
                <a:srgbClr val="FF0000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70190" y="618242"/>
            <a:ext cx="4963658" cy="7272807"/>
          </a:xfrm>
        </p:spPr>
      </p:pic>
    </p:spTree>
    <p:extLst>
      <p:ext uri="{BB962C8B-B14F-4D97-AF65-F5344CB8AC3E}">
        <p14:creationId xmlns:p14="http://schemas.microsoft.com/office/powerpoint/2010/main" val="195489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631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1100" b="1" u="sng" dirty="0">
                <a:solidFill>
                  <a:srgbClr val="FF0000"/>
                </a:solidFill>
              </a:rPr>
              <a:t>COMPETENCES SOCLE COMMUN </a:t>
            </a:r>
            <a:r>
              <a:rPr lang="fr-FR" sz="1100" b="1" u="sng" dirty="0" smtClean="0">
                <a:solidFill>
                  <a:srgbClr val="FF0000"/>
                </a:solidFill>
              </a:rPr>
              <a:t>:</a:t>
            </a:r>
            <a:br>
              <a:rPr lang="fr-FR" sz="1100" b="1" u="sng" dirty="0" smtClean="0">
                <a:solidFill>
                  <a:srgbClr val="FF0000"/>
                </a:solidFill>
              </a:rPr>
            </a:br>
            <a:r>
              <a:rPr lang="fr-FR" sz="1100" b="1" u="sng" dirty="0" smtClean="0">
                <a:solidFill>
                  <a:srgbClr val="FF0000"/>
                </a:solidFill>
              </a:rPr>
              <a:t>Je </a:t>
            </a:r>
            <a:r>
              <a:rPr lang="fr-FR" sz="1100" b="1" u="sng" dirty="0">
                <a:solidFill>
                  <a:srgbClr val="FF0000"/>
                </a:solidFill>
              </a:rPr>
              <a:t>raisonne </a:t>
            </a:r>
            <a:r>
              <a:rPr lang="fr-FR" sz="1100" b="1" u="sng" dirty="0" smtClean="0">
                <a:solidFill>
                  <a:srgbClr val="FF0000"/>
                </a:solidFill>
              </a:rPr>
              <a:t>(choisir </a:t>
            </a:r>
            <a:r>
              <a:rPr lang="fr-FR" sz="1100" b="1" u="sng" dirty="0">
                <a:solidFill>
                  <a:srgbClr val="FF0000"/>
                </a:solidFill>
              </a:rPr>
              <a:t>une démarche pour écrire une lettre décrivant l’abbaye de </a:t>
            </a:r>
            <a:r>
              <a:rPr lang="fr-FR" sz="1100" b="1" u="sng" dirty="0" err="1">
                <a:solidFill>
                  <a:srgbClr val="FF0000"/>
                </a:solidFill>
              </a:rPr>
              <a:t>fontenay</a:t>
            </a:r>
            <a:r>
              <a:rPr lang="fr-FR" sz="1100" b="1" u="sng" dirty="0">
                <a:solidFill>
                  <a:srgbClr val="FF0000"/>
                </a:solidFill>
              </a:rPr>
              <a:t>) D 1, 2</a:t>
            </a:r>
            <a:r>
              <a:rPr lang="fr-FR" sz="2000" dirty="0" smtClean="0">
                <a:solidFill>
                  <a:srgbClr val="FF0000"/>
                </a:solidFill>
              </a:rPr>
              <a:t/>
            </a:r>
            <a:br>
              <a:rPr lang="fr-FR" sz="2000" dirty="0" smtClean="0">
                <a:solidFill>
                  <a:srgbClr val="FF0000"/>
                </a:solidFill>
              </a:rPr>
            </a:br>
            <a:r>
              <a:rPr lang="fr-FR" sz="2000" u="sng" dirty="0" smtClean="0"/>
              <a:t>Questions</a:t>
            </a:r>
            <a:r>
              <a:rPr lang="fr-FR" sz="2000" dirty="0" smtClean="0"/>
              <a:t>:</a:t>
            </a:r>
            <a:br>
              <a:rPr lang="fr-FR" sz="2000" dirty="0" smtClean="0"/>
            </a:br>
            <a:r>
              <a:rPr lang="fr-FR" sz="1800" dirty="0" smtClean="0"/>
              <a:t>Vous décidez d’écrire à un ami pour lui expliquer comment est organisée l’abbaye de Fontenay et ce qu’y font les moines au XIIème siècle </a:t>
            </a:r>
            <a:endParaRPr lang="fr-FR" sz="2000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8840"/>
            <a:ext cx="4038600" cy="4608512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8840"/>
            <a:ext cx="4038600" cy="4608512"/>
          </a:xfrm>
        </p:spPr>
      </p:pic>
    </p:spTree>
    <p:extLst>
      <p:ext uri="{BB962C8B-B14F-4D97-AF65-F5344CB8AC3E}">
        <p14:creationId xmlns:p14="http://schemas.microsoft.com/office/powerpoint/2010/main" val="1492942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</a:t>
            </a:r>
            <a:r>
              <a:rPr lang="fr-FR" sz="2000" dirty="0" smtClean="0"/>
              <a:t>: 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Comment est organisée l’Eglise?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8181" y="1883652"/>
            <a:ext cx="4747635" cy="4525963"/>
          </a:xfrm>
        </p:spPr>
      </p:pic>
    </p:spTree>
    <p:extLst>
      <p:ext uri="{BB962C8B-B14F-4D97-AF65-F5344CB8AC3E}">
        <p14:creationId xmlns:p14="http://schemas.microsoft.com/office/powerpoint/2010/main" val="289144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</a:t>
            </a:r>
            <a:r>
              <a:rPr lang="fr-FR" sz="2000" dirty="0" smtClean="0"/>
              <a:t>: </a:t>
            </a:r>
            <a:br>
              <a:rPr lang="fr-FR" sz="2000" dirty="0" smtClean="0"/>
            </a:br>
            <a:r>
              <a:rPr lang="fr-FR" sz="2000" dirty="0"/>
              <a:t>Pourquoi l’Eglise était-elle conquérante au moyen-âge ?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3539430" cy="4104456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988840"/>
            <a:ext cx="4618856" cy="3960440"/>
          </a:xfrm>
        </p:spPr>
      </p:pic>
    </p:spTree>
    <p:extLst>
      <p:ext uri="{BB962C8B-B14F-4D97-AF65-F5344CB8AC3E}">
        <p14:creationId xmlns:p14="http://schemas.microsoft.com/office/powerpoint/2010/main" val="335331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u="sng" dirty="0" smtClean="0"/>
              <a:t>Question</a:t>
            </a:r>
            <a:r>
              <a:rPr lang="fr-FR" sz="1800" dirty="0" smtClean="0"/>
              <a:t>:</a:t>
            </a:r>
            <a:br>
              <a:rPr lang="fr-FR" sz="1800" dirty="0" smtClean="0"/>
            </a:br>
            <a:r>
              <a:rPr lang="fr-FR" sz="1800" dirty="0"/>
              <a:t>Comment l’Eglise traquait les chrétiens </a:t>
            </a:r>
            <a:r>
              <a:rPr lang="fr-FR" sz="1800" dirty="0" smtClean="0"/>
              <a:t>hérétiques?</a:t>
            </a:r>
            <a:endParaRPr lang="fr-FR" sz="1800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75506"/>
            <a:ext cx="4038600" cy="4521845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32857"/>
            <a:ext cx="4038600" cy="4464494"/>
          </a:xfrm>
        </p:spPr>
      </p:pic>
    </p:spTree>
    <p:extLst>
      <p:ext uri="{BB962C8B-B14F-4D97-AF65-F5344CB8AC3E}">
        <p14:creationId xmlns:p14="http://schemas.microsoft.com/office/powerpoint/2010/main" val="38412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u="sng" dirty="0" smtClean="0"/>
              <a:t>Question:</a:t>
            </a:r>
            <a:r>
              <a:rPr lang="fr-FR" sz="1800" u="sng" dirty="0"/>
              <a:t/>
            </a:r>
            <a:br>
              <a:rPr lang="fr-FR" sz="1800" u="sng" dirty="0"/>
            </a:br>
            <a:r>
              <a:rPr lang="fr-FR" sz="1800" dirty="0"/>
              <a:t>Comment l’Eglise catholique persécute-t-elle les juifs du XIème au XIIIème </a:t>
            </a:r>
            <a:r>
              <a:rPr lang="fr-FR" sz="1800" dirty="0" smtClean="0"/>
              <a:t>?</a:t>
            </a:r>
            <a:endParaRPr lang="fr-FR" sz="1800" dirty="0">
              <a:solidFill>
                <a:srgbClr val="FF0000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60848"/>
            <a:ext cx="3898776" cy="4525963"/>
          </a:xfr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60849"/>
            <a:ext cx="4038600" cy="4392488"/>
          </a:xfrm>
        </p:spPr>
      </p:pic>
    </p:spTree>
    <p:extLst>
      <p:ext uri="{BB962C8B-B14F-4D97-AF65-F5344CB8AC3E}">
        <p14:creationId xmlns:p14="http://schemas.microsoft.com/office/powerpoint/2010/main" val="1371725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dirty="0" smtClean="0"/>
              <a:t>Comment l’Eglise protège-t-elle les fidèles ?</a:t>
            </a:r>
            <a:endParaRPr lang="fr-FR" sz="18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348880"/>
            <a:ext cx="5187900" cy="3922052"/>
          </a:xfrm>
        </p:spPr>
      </p:pic>
    </p:spTree>
    <p:extLst>
      <p:ext uri="{BB962C8B-B14F-4D97-AF65-F5344CB8AC3E}">
        <p14:creationId xmlns:p14="http://schemas.microsoft.com/office/powerpoint/2010/main" val="3888280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1100" b="1" u="sng" dirty="0">
                <a:solidFill>
                  <a:srgbClr val="FF0000"/>
                </a:solidFill>
              </a:rPr>
              <a:t>COMPETENCES SOCLE COMMUN </a:t>
            </a:r>
            <a:r>
              <a:rPr lang="fr-FR" sz="1100" b="1" u="sng" dirty="0" smtClean="0">
                <a:solidFill>
                  <a:srgbClr val="FF0000"/>
                </a:solidFill>
              </a:rPr>
              <a:t>:</a:t>
            </a:r>
            <a:br>
              <a:rPr lang="fr-FR" sz="1100" b="1" u="sng" dirty="0" smtClean="0">
                <a:solidFill>
                  <a:srgbClr val="FF0000"/>
                </a:solidFill>
              </a:rPr>
            </a:br>
            <a:r>
              <a:rPr lang="fr-FR" sz="1100" b="1" u="sng" dirty="0" smtClean="0">
                <a:solidFill>
                  <a:srgbClr val="FF0000"/>
                </a:solidFill>
              </a:rPr>
              <a:t>Je </a:t>
            </a:r>
            <a:r>
              <a:rPr lang="fr-FR" sz="1100" b="1" u="sng" dirty="0">
                <a:solidFill>
                  <a:srgbClr val="FF0000"/>
                </a:solidFill>
              </a:rPr>
              <a:t>pratique différents langages (réaliser un schéma sur les liens </a:t>
            </a:r>
            <a:r>
              <a:rPr lang="fr-FR" sz="1100" b="1" u="sng" dirty="0" smtClean="0">
                <a:solidFill>
                  <a:srgbClr val="FF0000"/>
                </a:solidFill>
              </a:rPr>
              <a:t>féodaux-vassaliques) </a:t>
            </a:r>
            <a:r>
              <a:rPr lang="fr-FR" sz="1100" b="1" u="sng" dirty="0">
                <a:solidFill>
                  <a:srgbClr val="FF0000"/>
                </a:solidFill>
              </a:rPr>
              <a:t>D 1, 2, </a:t>
            </a:r>
            <a:r>
              <a:rPr lang="fr-FR" sz="1100" b="1" u="sng" dirty="0" smtClean="0">
                <a:solidFill>
                  <a:srgbClr val="FF0000"/>
                </a:solidFill>
              </a:rPr>
              <a:t>4</a:t>
            </a:r>
            <a:br>
              <a:rPr lang="fr-FR" sz="1100" b="1" u="sng" dirty="0" smtClean="0">
                <a:solidFill>
                  <a:srgbClr val="FF0000"/>
                </a:solidFill>
              </a:rPr>
            </a:br>
            <a:r>
              <a:rPr lang="fr-FR" sz="2000" u="sng" dirty="0" smtClean="0"/>
              <a:t>Questions</a:t>
            </a:r>
            <a:r>
              <a:rPr lang="fr-FR" sz="2000" u="sng" dirty="0" smtClean="0"/>
              <a:t>:</a:t>
            </a:r>
            <a:br>
              <a:rPr lang="fr-FR" sz="2000" u="sng" dirty="0" smtClean="0"/>
            </a:br>
            <a:r>
              <a:rPr lang="fr-FR" sz="1800" dirty="0" smtClean="0"/>
              <a:t>réalisez in schéma sur le seigneur et ses vassaux à l’aide des deux documents</a:t>
            </a: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424" y="1883904"/>
            <a:ext cx="4902696" cy="4392488"/>
          </a:xfrm>
        </p:spPr>
      </p:pic>
      <p:pic>
        <p:nvPicPr>
          <p:cNvPr id="10" name="Espace réservé du contenu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60912" y="2027922"/>
            <a:ext cx="4902696" cy="4104456"/>
          </a:xfrm>
        </p:spPr>
      </p:pic>
    </p:spTree>
    <p:extLst>
      <p:ext uri="{BB962C8B-B14F-4D97-AF65-F5344CB8AC3E}">
        <p14:creationId xmlns:p14="http://schemas.microsoft.com/office/powerpoint/2010/main" val="54613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1100" u="sng" dirty="0">
                <a:solidFill>
                  <a:srgbClr val="FF0000"/>
                </a:solidFill>
              </a:rPr>
              <a:t>COMPETENCES SOCLE COMMUN </a:t>
            </a:r>
            <a:r>
              <a:rPr lang="fr-FR" sz="1100" u="sng" dirty="0" smtClean="0">
                <a:solidFill>
                  <a:srgbClr val="FF0000"/>
                </a:solidFill>
              </a:rPr>
              <a:t>:</a:t>
            </a:r>
            <a:br>
              <a:rPr lang="fr-FR" sz="1100" u="sng" dirty="0" smtClean="0">
                <a:solidFill>
                  <a:srgbClr val="FF0000"/>
                </a:solidFill>
              </a:rPr>
            </a:br>
            <a:r>
              <a:rPr lang="fr-FR" sz="1100" u="sng" dirty="0" smtClean="0">
                <a:solidFill>
                  <a:srgbClr val="FF0000"/>
                </a:solidFill>
              </a:rPr>
              <a:t>Je </a:t>
            </a:r>
            <a:r>
              <a:rPr lang="fr-FR" sz="1100" u="sng" dirty="0">
                <a:solidFill>
                  <a:srgbClr val="FF0000"/>
                </a:solidFill>
              </a:rPr>
              <a:t>pratique différents langages </a:t>
            </a:r>
            <a:r>
              <a:rPr lang="fr-FR" sz="1100" u="sng" dirty="0" smtClean="0">
                <a:solidFill>
                  <a:srgbClr val="FF0000"/>
                </a:solidFill>
              </a:rPr>
              <a:t>(raconter </a:t>
            </a:r>
            <a:r>
              <a:rPr lang="fr-FR" sz="1100" u="sng" dirty="0">
                <a:solidFill>
                  <a:srgbClr val="FF0000"/>
                </a:solidFill>
              </a:rPr>
              <a:t>la vie des </a:t>
            </a:r>
            <a:r>
              <a:rPr lang="fr-FR" sz="1100" u="sng" dirty="0" smtClean="0">
                <a:solidFill>
                  <a:srgbClr val="FF0000"/>
                </a:solidFill>
              </a:rPr>
              <a:t>chevaliers) </a:t>
            </a:r>
            <a:r>
              <a:rPr lang="fr-FR" sz="1100" u="sng" dirty="0">
                <a:solidFill>
                  <a:srgbClr val="FF0000"/>
                </a:solidFill>
              </a:rPr>
              <a:t>D 1, 2, 4</a:t>
            </a:r>
            <a:r>
              <a:rPr lang="fr-FR" sz="2000" u="sng" dirty="0"/>
              <a:t/>
            </a:r>
            <a:br>
              <a:rPr lang="fr-FR" sz="2000" u="sng" dirty="0"/>
            </a:br>
            <a:r>
              <a:rPr lang="fr-FR" sz="2000" u="sng" dirty="0"/>
              <a:t>Questions</a:t>
            </a:r>
            <a:r>
              <a:rPr lang="fr-FR" sz="2000" u="sng" dirty="0" smtClean="0"/>
              <a:t>:</a:t>
            </a:r>
            <a:br>
              <a:rPr lang="fr-FR" sz="2000" u="sng" dirty="0" smtClean="0"/>
            </a:br>
            <a:r>
              <a:rPr lang="fr-FR" sz="2000" dirty="0" smtClean="0"/>
              <a:t>            </a:t>
            </a:r>
            <a:r>
              <a:rPr lang="fr-FR" sz="2000" dirty="0" smtClean="0"/>
              <a:t>Racontez la vie des chevaliers après avoir lu et observé les documents  3-4 ?</a:t>
            </a: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4038600" cy="4680520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00808"/>
            <a:ext cx="4038600" cy="4680520"/>
          </a:xfrm>
        </p:spPr>
      </p:pic>
    </p:spTree>
    <p:extLst>
      <p:ext uri="{BB962C8B-B14F-4D97-AF65-F5344CB8AC3E}">
        <p14:creationId xmlns:p14="http://schemas.microsoft.com/office/powerpoint/2010/main" val="206454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/>
            </a:r>
            <a:br>
              <a:rPr lang="fr-FR" sz="2000" dirty="0">
                <a:solidFill>
                  <a:srgbClr val="FF0000"/>
                </a:solidFill>
              </a:rPr>
            </a:br>
            <a:endParaRPr lang="fr-FR" sz="2000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34187" y="1703631"/>
            <a:ext cx="4675625" cy="4525963"/>
          </a:xfrm>
        </p:spPr>
      </p:pic>
    </p:spTree>
    <p:extLst>
      <p:ext uri="{BB962C8B-B14F-4D97-AF65-F5344CB8AC3E}">
        <p14:creationId xmlns:p14="http://schemas.microsoft.com/office/powerpoint/2010/main" val="91370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/>
            </a:r>
            <a:br>
              <a:rPr lang="fr-FR" sz="2000" dirty="0" smtClean="0">
                <a:solidFill>
                  <a:srgbClr val="FF0000"/>
                </a:solidFill>
              </a:rPr>
            </a:br>
            <a:r>
              <a:rPr lang="fr-FR" sz="1800" u="sng" dirty="0" smtClean="0"/>
              <a:t>Question</a:t>
            </a:r>
            <a:r>
              <a:rPr lang="fr-FR" sz="1800" dirty="0" smtClean="0"/>
              <a:t>:</a:t>
            </a:r>
            <a:br>
              <a:rPr lang="fr-FR" sz="1800" dirty="0" smtClean="0"/>
            </a:br>
            <a:r>
              <a:rPr lang="fr-FR" sz="1800" dirty="0" smtClean="0"/>
              <a:t>Quelle est la fonction du château fort au moyen-âge?</a:t>
            </a:r>
            <a:r>
              <a:rPr lang="fr-FR" sz="2000" dirty="0">
                <a:solidFill>
                  <a:srgbClr val="FF0000"/>
                </a:solidFill>
              </a:rPr>
              <a:t/>
            </a:r>
            <a:br>
              <a:rPr lang="fr-FR" sz="2000" dirty="0">
                <a:solidFill>
                  <a:srgbClr val="FF0000"/>
                </a:solidFill>
              </a:rPr>
            </a:br>
            <a:endParaRPr lang="fr-FR" sz="2000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62179" y="2063671"/>
            <a:ext cx="4819641" cy="4525963"/>
          </a:xfrm>
        </p:spPr>
      </p:pic>
    </p:spTree>
    <p:extLst>
      <p:ext uri="{BB962C8B-B14F-4D97-AF65-F5344CB8AC3E}">
        <p14:creationId xmlns:p14="http://schemas.microsoft.com/office/powerpoint/2010/main" val="1621011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1100" b="1" u="sng" dirty="0">
                <a:solidFill>
                  <a:srgbClr val="FF0000"/>
                </a:solidFill>
              </a:rPr>
              <a:t>COMPETENCES SOCLE COMMUN :</a:t>
            </a:r>
            <a:br>
              <a:rPr lang="fr-FR" sz="1100" b="1" u="sng" dirty="0">
                <a:solidFill>
                  <a:srgbClr val="FF0000"/>
                </a:solidFill>
              </a:rPr>
            </a:br>
            <a:r>
              <a:rPr lang="fr-FR" sz="1100" b="1" u="sng" dirty="0">
                <a:solidFill>
                  <a:srgbClr val="FF0000"/>
                </a:solidFill>
              </a:rPr>
              <a:t>- J’analyse un document (le plan de la seigneurie de </a:t>
            </a:r>
            <a:r>
              <a:rPr lang="fr-FR" sz="1100" b="1" u="sng" dirty="0" err="1">
                <a:solidFill>
                  <a:srgbClr val="FF0000"/>
                </a:solidFill>
              </a:rPr>
              <a:t>Wismes</a:t>
            </a:r>
            <a:r>
              <a:rPr lang="fr-FR" sz="1100" b="1" u="sng" dirty="0">
                <a:solidFill>
                  <a:srgbClr val="FF0000"/>
                </a:solidFill>
              </a:rPr>
              <a:t>, des images d’un calendrier médiéval) </a:t>
            </a:r>
            <a:br>
              <a:rPr lang="fr-FR" sz="1100" b="1" u="sng" dirty="0">
                <a:solidFill>
                  <a:srgbClr val="FF0000"/>
                </a:solidFill>
              </a:rPr>
            </a:br>
            <a:r>
              <a:rPr lang="fr-FR" sz="1100" b="1" u="sng" dirty="0">
                <a:solidFill>
                  <a:srgbClr val="FF0000"/>
                </a:solidFill>
              </a:rPr>
              <a:t>D 1, 2</a:t>
            </a:r>
            <a:r>
              <a:rPr lang="fr-FR" sz="2000" u="sng" dirty="0"/>
              <a:t/>
            </a:r>
            <a:br>
              <a:rPr lang="fr-FR" sz="2000" u="sng" dirty="0"/>
            </a:br>
            <a:r>
              <a:rPr lang="fr-FR" sz="1800" u="sng" dirty="0"/>
              <a:t>Question</a:t>
            </a:r>
            <a:r>
              <a:rPr lang="fr-FR" sz="1800" dirty="0" smtClean="0"/>
              <a:t>:</a:t>
            </a:r>
            <a:br>
              <a:rPr lang="fr-FR" sz="1800" dirty="0" smtClean="0"/>
            </a:br>
            <a:r>
              <a:rPr lang="fr-FR" sz="1800" dirty="0" smtClean="0"/>
              <a:t>De quand date ce calendrier. Que représente-t-il </a:t>
            </a:r>
            <a:r>
              <a:rPr lang="fr-FR" sz="1800" dirty="0" smtClean="0"/>
              <a:t>? </a:t>
            </a:r>
            <a:br>
              <a:rPr lang="fr-FR" sz="1800" dirty="0" smtClean="0"/>
            </a:br>
            <a:r>
              <a:rPr lang="fr-FR" sz="1800" dirty="0" smtClean="0"/>
              <a:t>Quels sont les principaux travaux des paysans?</a:t>
            </a:r>
            <a:br>
              <a:rPr lang="fr-FR" sz="1800" dirty="0" smtClean="0"/>
            </a:br>
            <a:r>
              <a:rPr lang="fr-FR" sz="1800" dirty="0" smtClean="0"/>
              <a:t>Reproduisez et complétez la tableau (moi, activité, instrument)</a:t>
            </a:r>
            <a:br>
              <a:rPr lang="fr-FR" sz="1800" dirty="0" smtClean="0"/>
            </a:br>
            <a:endParaRPr lang="fr-FR" sz="18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8166" y="618258"/>
            <a:ext cx="4963692" cy="6984778"/>
          </a:xfrm>
        </p:spPr>
      </p:pic>
    </p:spTree>
    <p:extLst>
      <p:ext uri="{BB962C8B-B14F-4D97-AF65-F5344CB8AC3E}">
        <p14:creationId xmlns:p14="http://schemas.microsoft.com/office/powerpoint/2010/main" val="2767707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1800" u="sng" dirty="0"/>
              <a:t/>
            </a:r>
            <a:br>
              <a:rPr lang="fr-FR" sz="1800" u="sng" dirty="0"/>
            </a:br>
            <a:r>
              <a:rPr lang="fr-FR" sz="1100" u="sng" dirty="0">
                <a:solidFill>
                  <a:srgbClr val="FF0000"/>
                </a:solidFill>
              </a:rPr>
              <a:t>COMPETENCES SOCLE COMMUN </a:t>
            </a:r>
            <a:r>
              <a:rPr lang="fr-FR" sz="1100" u="sng" dirty="0" smtClean="0">
                <a:solidFill>
                  <a:srgbClr val="FF0000"/>
                </a:solidFill>
              </a:rPr>
              <a:t>:</a:t>
            </a:r>
            <a:br>
              <a:rPr lang="fr-FR" sz="1100" u="sng" dirty="0" smtClean="0">
                <a:solidFill>
                  <a:srgbClr val="FF0000"/>
                </a:solidFill>
              </a:rPr>
            </a:br>
            <a:r>
              <a:rPr lang="fr-FR" sz="1100" u="sng" dirty="0" smtClean="0">
                <a:solidFill>
                  <a:srgbClr val="FF0000"/>
                </a:solidFill>
              </a:rPr>
              <a:t>Je </a:t>
            </a:r>
            <a:r>
              <a:rPr lang="fr-FR" sz="1100" u="sng" dirty="0">
                <a:solidFill>
                  <a:srgbClr val="FF0000"/>
                </a:solidFill>
              </a:rPr>
              <a:t>raisonne (réaliser un schéma sur fait, causes, </a:t>
            </a:r>
            <a:r>
              <a:rPr lang="fr-FR" sz="1100" u="sng" dirty="0" smtClean="0">
                <a:solidFill>
                  <a:srgbClr val="FF0000"/>
                </a:solidFill>
              </a:rPr>
              <a:t>conséquences) </a:t>
            </a:r>
            <a:r>
              <a:rPr lang="fr-FR" sz="1100" u="sng" dirty="0">
                <a:solidFill>
                  <a:srgbClr val="FF0000"/>
                </a:solidFill>
              </a:rPr>
              <a:t>D 1, 2</a:t>
            </a:r>
            <a:r>
              <a:rPr lang="fr-FR" sz="1800" u="sng" dirty="0"/>
              <a:t/>
            </a:r>
            <a:br>
              <a:rPr lang="fr-FR" sz="1800" u="sng" dirty="0"/>
            </a:br>
            <a:r>
              <a:rPr lang="fr-FR" sz="1800" u="sng" dirty="0" smtClean="0"/>
              <a:t>Questions</a:t>
            </a:r>
            <a:r>
              <a:rPr lang="fr-FR" sz="1800" u="sng" dirty="0" smtClean="0"/>
              <a:t>:</a:t>
            </a:r>
            <a:r>
              <a:rPr lang="fr-FR" sz="2000" u="sng" dirty="0" smtClean="0"/>
              <a:t/>
            </a:r>
            <a:br>
              <a:rPr lang="fr-FR" sz="2000" u="sng" dirty="0" smtClean="0"/>
            </a:br>
            <a:r>
              <a:rPr lang="fr-FR" sz="1600" dirty="0" smtClean="0"/>
              <a:t>Réalisez le schéma sur fait, causes et conséquences et donnez-lui un titre?</a:t>
            </a:r>
            <a:r>
              <a:rPr lang="fr-FR" sz="1600" dirty="0" smtClean="0"/>
              <a:t/>
            </a:r>
            <a:br>
              <a:rPr lang="fr-FR" sz="1600" dirty="0" smtClean="0"/>
            </a:br>
            <a:endParaRPr lang="fr-FR" sz="16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4824"/>
            <a:ext cx="4038600" cy="4464496"/>
          </a:xfr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4824"/>
            <a:ext cx="4038600" cy="4464496"/>
          </a:xfrm>
        </p:spPr>
      </p:pic>
    </p:spTree>
    <p:extLst>
      <p:ext uri="{BB962C8B-B14F-4D97-AF65-F5344CB8AC3E}">
        <p14:creationId xmlns:p14="http://schemas.microsoft.com/office/powerpoint/2010/main" val="4156585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1100" b="1" u="sng" dirty="0">
                <a:solidFill>
                  <a:srgbClr val="FF0000"/>
                </a:solidFill>
              </a:rPr>
              <a:t>COMPETENCES SOCLE COMMUN :</a:t>
            </a:r>
            <a:br>
              <a:rPr lang="fr-FR" sz="1100" b="1" u="sng" dirty="0">
                <a:solidFill>
                  <a:srgbClr val="FF0000"/>
                </a:solidFill>
              </a:rPr>
            </a:br>
            <a:r>
              <a:rPr lang="fr-FR" sz="1100" b="1" u="sng" dirty="0">
                <a:solidFill>
                  <a:srgbClr val="FF0000"/>
                </a:solidFill>
              </a:rPr>
              <a:t>Je pratique différents langages (raconter la vie des chevaliers) D 1, 2, </a:t>
            </a:r>
            <a:r>
              <a:rPr lang="fr-FR" sz="1100" b="1" u="sng" dirty="0" smtClean="0">
                <a:solidFill>
                  <a:srgbClr val="FF0000"/>
                </a:solidFill>
              </a:rPr>
              <a:t>4</a:t>
            </a:r>
            <a:r>
              <a:rPr lang="fr-FR" sz="1100" b="1" u="sng" dirty="0">
                <a:solidFill>
                  <a:srgbClr val="FF0000"/>
                </a:solidFill>
              </a:rPr>
              <a:t/>
            </a:r>
            <a:br>
              <a:rPr lang="fr-FR" sz="1100" b="1" u="sng" dirty="0">
                <a:solidFill>
                  <a:srgbClr val="FF0000"/>
                </a:solidFill>
              </a:rPr>
            </a:br>
            <a:r>
              <a:rPr lang="fr-FR" sz="2000" u="sng" dirty="0" smtClean="0"/>
              <a:t>Questions:</a:t>
            </a:r>
            <a:r>
              <a:rPr lang="fr-FR" sz="1100" b="1" u="sng" dirty="0" smtClean="0"/>
              <a:t/>
            </a:r>
            <a:br>
              <a:rPr lang="fr-FR" sz="1100" b="1" u="sng" dirty="0" smtClean="0"/>
            </a:br>
            <a:r>
              <a:rPr lang="fr-FR" sz="1800" dirty="0" smtClean="0"/>
              <a:t>Vous êtes un français du XIIIème </a:t>
            </a:r>
            <a:r>
              <a:rPr lang="fr-FR" sz="1800" dirty="0" smtClean="0"/>
              <a:t>s</a:t>
            </a:r>
            <a:r>
              <a:rPr lang="fr-FR" sz="1800" dirty="0" smtClean="0"/>
              <a:t>iècle. Vous racontez à votre entourage que vous vous êtes toujours comporté comme un bon chrétien?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>(utilisez le mots-clés des documents 8-9)</a:t>
            </a:r>
            <a:endParaRPr lang="fr-FR" sz="1800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2815"/>
            <a:ext cx="4258816" cy="4752531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63987" y="2096854"/>
            <a:ext cx="4752529" cy="4104456"/>
          </a:xfrm>
        </p:spPr>
      </p:pic>
    </p:spTree>
    <p:extLst>
      <p:ext uri="{BB962C8B-B14F-4D97-AF65-F5344CB8AC3E}">
        <p14:creationId xmlns:p14="http://schemas.microsoft.com/office/powerpoint/2010/main" val="384878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sz="2000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2739" y="2745693"/>
            <a:ext cx="4686672" cy="3028950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31215" y="2733681"/>
            <a:ext cx="4662647" cy="3028950"/>
          </a:xfrm>
        </p:spPr>
      </p:pic>
    </p:spTree>
    <p:extLst>
      <p:ext uri="{BB962C8B-B14F-4D97-AF65-F5344CB8AC3E}">
        <p14:creationId xmlns:p14="http://schemas.microsoft.com/office/powerpoint/2010/main" val="28504029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34</Words>
  <Application>Microsoft Office PowerPoint</Application>
  <PresentationFormat>Affichage à l'écran (4:3)</PresentationFormat>
  <Paragraphs>14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Arial</vt:lpstr>
      <vt:lpstr>Calibri</vt:lpstr>
      <vt:lpstr>Thème Office</vt:lpstr>
      <vt:lpstr>  COMPETENCES SOCLE COMMUN : J’analyse un document (le plan de la seigneurie de Wismes) D 1, 2 Question: -Quelles sont la nature et la date du document? -Quels sont les bâtiments au centre du village? -Qu’est-ce que les tenures, la réserve ? -quelle construction montre que le seigneur est le seul maître dans la seigneurie? </vt:lpstr>
      <vt:lpstr>COMPETENCES SOCLE COMMUN : Je pratique différents langages (réaliser un schéma sur les liens féodaux-vassaliques) D 1, 2, 4 Questions: réalisez in schéma sur le seigneur et ses vassaux à l’aide des deux documents </vt:lpstr>
      <vt:lpstr>COMPETENCES SOCLE COMMUN : Je pratique différents langages (raconter la vie des chevaliers) D 1, 2, 4 Questions:             Racontez la vie des chevaliers après avoir lu et observé les documents  3-4 ? </vt:lpstr>
      <vt:lpstr> </vt:lpstr>
      <vt:lpstr> Question: Quelle est la fonction du château fort au moyen-âge? </vt:lpstr>
      <vt:lpstr>COMPETENCES SOCLE COMMUN : - J’analyse un document (le plan de la seigneurie de Wismes, des images d’un calendrier médiéval)  D 1, 2 Question: De quand date ce calendrier. Que représente-t-il ?  Quels sont les principaux travaux des paysans? Reproduisez et complétez la tableau (moi, activité, instrument) </vt:lpstr>
      <vt:lpstr> COMPETENCES SOCLE COMMUN : Je raisonne (réaliser un schéma sur fait, causes, conséquences) D 1, 2 Questions: Réalisez le schéma sur fait, causes et conséquences et donnez-lui un titre? </vt:lpstr>
      <vt:lpstr>COMPETENCES SOCLE COMMUN : Je pratique différents langages (raconter la vie des chevaliers) D 1, 2, 4 Questions: Vous êtes un français du XIIIème siècle. Vous racontez à votre entourage que vous vous êtes toujours comporté comme un bon chrétien? (utilisez le mots-clés des documents 8-9)</vt:lpstr>
      <vt:lpstr>Présentation PowerPoint</vt:lpstr>
      <vt:lpstr>COMPETENCES SOCLE COMMUN : Je raisonne (choisir une démarche pour écrire une lettre décrivant l’abbaye de fontenay) D 1, 2 Questions: Vous décidez d’écrire à un ami pour lui expliquer comment est organisée l’abbaye de Fontenay et ce qu’y font les moines au XIIème siècle </vt:lpstr>
      <vt:lpstr>Question:  Comment est organisée l’Eglise?</vt:lpstr>
      <vt:lpstr>Question:  Pourquoi l’Eglise était-elle conquérante au moyen-âge ?</vt:lpstr>
      <vt:lpstr>Question: Comment l’Eglise traquait les chrétiens hérétiques?</vt:lpstr>
      <vt:lpstr>Question: Comment l’Eglise catholique persécute-t-elle les juifs du XIème au XIIIème ?</vt:lpstr>
      <vt:lpstr>Comment l’Eglise protège-t-elle les fidèles 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Mikaël</dc:creator>
  <cp:lastModifiedBy>Mikaël Wozniak</cp:lastModifiedBy>
  <cp:revision>42</cp:revision>
  <dcterms:created xsi:type="dcterms:W3CDTF">2016-07-07T07:53:35Z</dcterms:created>
  <dcterms:modified xsi:type="dcterms:W3CDTF">2016-12-05T08:52:27Z</dcterms:modified>
</cp:coreProperties>
</file>