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5" r:id="rId2"/>
  </p:sldMasterIdLst>
  <p:sldIdLst>
    <p:sldId id="259" r:id="rId3"/>
    <p:sldId id="269" r:id="rId4"/>
    <p:sldId id="257" r:id="rId5"/>
    <p:sldId id="271" r:id="rId6"/>
    <p:sldId id="258" r:id="rId7"/>
    <p:sldId id="28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9" r:id="rId18"/>
    <p:sldId id="280" r:id="rId19"/>
    <p:sldId id="274" r:id="rId20"/>
    <p:sldId id="275" r:id="rId21"/>
    <p:sldId id="276" r:id="rId22"/>
    <p:sldId id="277" r:id="rId23"/>
    <p:sldId id="278" r:id="rId24"/>
    <p:sldId id="273" r:id="rId25"/>
    <p:sldId id="261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C1"/>
    <a:srgbClr val="E0D8BA"/>
    <a:srgbClr val="F1F5E4"/>
    <a:srgbClr val="F7F7F7"/>
    <a:srgbClr val="B4C0B4"/>
    <a:srgbClr val="D6D2C8"/>
    <a:srgbClr val="B4A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02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5240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504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931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820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354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492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046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1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3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127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651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07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863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799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7357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00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0257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62058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681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2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7252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29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85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08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01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42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30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35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24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10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F3B6-8F0F-45B0-B4F3-B499064C1808}" type="datetimeFigureOut">
              <a:rPr lang="fr-FR" smtClean="0"/>
              <a:t>30/11/2016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319770-A5E1-403C-80DC-EE60A3795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782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0229" y="0"/>
            <a:ext cx="11350171" cy="4847772"/>
          </a:xfrm>
        </p:spPr>
        <p:txBody>
          <a:bodyPr>
            <a:normAutofit/>
          </a:bodyPr>
          <a:lstStyle/>
          <a:p>
            <a:pPr algn="ctr"/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sz="8000" b="1" dirty="0" smtClean="0">
                <a:ln w="28575"/>
                <a:blipFill>
                  <a:blip r:embed="rId2"/>
                  <a:tile tx="0" ty="0" sx="100000" sy="100000" flip="none" algn="tl"/>
                </a:blip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aramond" panose="02020404030301010803" pitchFamily="18" charset="0"/>
              </a:rPr>
              <a:t>Didacticiel </a:t>
            </a:r>
            <a:r>
              <a:rPr lang="fr-FR" sz="8000" b="1" dirty="0" smtClean="0">
                <a:ln w="28575"/>
                <a:blipFill>
                  <a:blip r:embed="rId2"/>
                  <a:tile tx="0" ty="0" sx="100000" sy="100000" flip="none" algn="tl"/>
                </a:blip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aramond" panose="02020404030301010803" pitchFamily="18" charset="0"/>
              </a:rPr>
              <a:t>du cumul</a:t>
            </a:r>
            <a:endParaRPr lang="fr-FR" sz="8000" b="1" dirty="0">
              <a:ln w="28575"/>
              <a:blipFill>
                <a:blip r:embed="rId2"/>
                <a:tile tx="0" ty="0" sx="100000" sy="100000" flip="none" algn="tl"/>
              </a:blip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57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30068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Exercez-vous une activité différente de celle correspondant à votre mandat social ?</a:t>
            </a:r>
            <a:endParaRPr lang="fr-FR" dirty="0"/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67981" y="3423223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722287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llipse 5">
            <a:hlinkClick r:id="rId4" action="ppaction://hlinksldjump"/>
          </p:cNvPr>
          <p:cNvSpPr/>
          <p:nvPr/>
        </p:nvSpPr>
        <p:spPr>
          <a:xfrm>
            <a:off x="6189057" y="3414601"/>
            <a:ext cx="654215" cy="515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i="1" dirty="0" smtClean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endParaRPr lang="fr-FR" sz="2800" b="1" i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r>
              <a:rPr lang="fr-FR" sz="2800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i</a:t>
            </a:r>
          </a:p>
          <a:p>
            <a:pPr algn="ctr"/>
            <a:endParaRPr lang="fr-FR" sz="2800" b="1" i="1" dirty="0" smtClean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850" y="6488668"/>
            <a:ext cx="3804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Voir </a:t>
            </a:r>
            <a:r>
              <a:rPr lang="fr-FR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: fonctions techniques distinctes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333829" y="6581001"/>
            <a:ext cx="4033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2011" y="40639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Le temps réel consacré à l’activité </a:t>
            </a: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salariée </a:t>
            </a: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est-il </a:t>
            </a: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supérieur à 24 h par semaine ?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31668" y="3282625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9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867430" y="3279896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41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2944" y="609595"/>
            <a:ext cx="9047532" cy="159657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Percevez-vous une rémunération distincte </a:t>
            </a:r>
            <a:r>
              <a:rPr lang="fr-FR" sz="4000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de celle </a:t>
            </a:r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reçue au titre du mandat social</a:t>
            </a:r>
            <a: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b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(bulletin de paie)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73794" y="3279896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8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8112853" y="3277167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435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3315" y="609595"/>
            <a:ext cx="930365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Cette rémunération est-elle </a:t>
            </a: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comparable à celle perçue par un salarié exerçant un emploi </a:t>
            </a: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similaire</a:t>
            </a:r>
            <a:r>
              <a:rPr lang="fr-FR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fr-FR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?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96506" y="3277167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888541" y="3277167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7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33382" y="42090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Garamond" panose="02020404030301010803" pitchFamily="18" charset="0"/>
              </a:rPr>
              <a:t>Etape seconde </a:t>
            </a:r>
            <a:endParaRPr lang="fr-FR" sz="6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838200" y="28688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Examen des conditions spécifiques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05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5" y="595082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Quelle société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 </a:t>
            </a:r>
            <a:endParaRPr lang="fr-FR" dirty="0"/>
          </a:p>
        </p:txBody>
      </p:sp>
      <p:sp>
        <p:nvSpPr>
          <p:cNvPr id="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171706" y="4063775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dirty="0" smtClean="0">
              <a:solidFill>
                <a:prstClr val="black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7000" dirty="0" smtClean="0">
                <a:solidFill>
                  <a:prstClr val="black"/>
                </a:solidFill>
              </a:rPr>
              <a:t>SNC</a:t>
            </a:r>
            <a:r>
              <a:rPr lang="fr-FR" dirty="0">
                <a:solidFill>
                  <a:prstClr val="black"/>
                </a:solidFill>
              </a:rPr>
              <a:t/>
            </a:r>
            <a:br>
              <a:rPr lang="fr-FR" dirty="0">
                <a:solidFill>
                  <a:prstClr val="black"/>
                </a:solidFill>
              </a:rPr>
            </a:b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1208312" y="2098843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SARL</a:t>
            </a:r>
          </a:p>
        </p:txBody>
      </p:sp>
      <p:sp>
        <p:nvSpPr>
          <p:cNvPr id="9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5020293" y="2098843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SAS</a:t>
            </a:r>
          </a:p>
        </p:txBody>
      </p:sp>
      <p:sp>
        <p:nvSpPr>
          <p:cNvPr id="10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8832274" y="2098843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SA</a:t>
            </a:r>
          </a:p>
        </p:txBody>
      </p:sp>
      <p:sp>
        <p:nvSpPr>
          <p:cNvPr id="12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868880" y="4063775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prstClr val="black"/>
                </a:solidFill>
              </a:rPr>
              <a:t>Société en commandite  </a:t>
            </a:r>
          </a:p>
        </p:txBody>
      </p:sp>
    </p:spTree>
    <p:extLst>
      <p:ext uri="{BB962C8B-B14F-4D97-AF65-F5344CB8AC3E}">
        <p14:creationId xmlns:p14="http://schemas.microsoft.com/office/powerpoint/2010/main" val="39787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52857" y="624110"/>
            <a:ext cx="9095241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Votre contrat de travail est-il antérieur à </a:t>
            </a: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votre mandat </a:t>
            </a:r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social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731522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5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2185086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8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5233" y="341729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Avez-vous </a:t>
            </a:r>
            <a:r>
              <a:rPr lang="fr-FR" sz="4000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l’accord préalable du conseil d’administration, suivi de l’approbation de l’assemblée générale</a:t>
            </a:r>
            <a:r>
              <a:rPr lang="fr-FR" sz="40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?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29518" y="2756199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557665" y="2756199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3" name="Bulle narrative : ronde 2"/>
          <p:cNvSpPr/>
          <p:nvPr/>
        </p:nvSpPr>
        <p:spPr>
          <a:xfrm>
            <a:off x="7300686" y="4267200"/>
            <a:ext cx="4605612" cy="2322286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Attention : la procédure d'autorisation des conventions </a:t>
            </a:r>
            <a:r>
              <a:rPr lang="fr-FR" dirty="0" smtClean="0"/>
              <a:t>règlementées </a:t>
            </a:r>
            <a:r>
              <a:rPr lang="fr-FR" dirty="0"/>
              <a:t>est plutôt lourde, plusieurs étapes sont </a:t>
            </a:r>
            <a:r>
              <a:rPr lang="fr-FR" dirty="0" smtClean="0"/>
              <a:t>nécessaires </a:t>
            </a:r>
            <a:r>
              <a:rPr lang="fr-FR" dirty="0"/>
              <a:t>avant l'autorisation définitive</a:t>
            </a:r>
          </a:p>
        </p:txBody>
      </p:sp>
      <p:sp>
        <p:nvSpPr>
          <p:cNvPr id="5" name="Rectangle 4"/>
          <p:cNvSpPr/>
          <p:nvPr/>
        </p:nvSpPr>
        <p:spPr>
          <a:xfrm>
            <a:off x="737165" y="6404820"/>
            <a:ext cx="4795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Voir : procédure 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des conventions réglementées 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333829" y="6502401"/>
            <a:ext cx="4033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45046" y="638624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Avez-vous l’approbation du contrat de travail par l’assemblée des associés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45046" y="3277167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8249110" y="3274438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9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29493" y="554892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Êtes vous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:</a:t>
            </a:r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65217" y="2246744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dirty="0" smtClean="0"/>
              <a:t>Membre </a:t>
            </a:r>
            <a:r>
              <a:rPr lang="fr-FR" sz="4000" dirty="0"/>
              <a:t>du directoire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5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799118" y="2246744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Administrateur 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2265217" y="4113183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200" dirty="0" smtClean="0"/>
              <a:t>Membre </a:t>
            </a:r>
            <a:r>
              <a:rPr lang="fr-FR" sz="11200" dirty="0"/>
              <a:t>du conseil de surveillance 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Espace réservé du contenu 2">
            <a:hlinkClick r:id="rId5" action="ppaction://hlinksldjump"/>
          </p:cNvPr>
          <p:cNvSpPr txBox="1">
            <a:spLocks/>
          </p:cNvSpPr>
          <p:nvPr/>
        </p:nvSpPr>
        <p:spPr>
          <a:xfrm>
            <a:off x="7799118" y="4113182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Autre 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06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41" y="34833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Garamond" panose="02020404030301010803" pitchFamily="18" charset="0"/>
              </a:rPr>
              <a:t>Etape </a:t>
            </a:r>
            <a:r>
              <a:rPr lang="fr-FR" sz="6000" b="1" u="sng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Garamond" panose="02020404030301010803" pitchFamily="18" charset="0"/>
              </a:rPr>
              <a:t>première </a:t>
            </a:r>
            <a:endParaRPr lang="fr-FR" sz="6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22085" y="28121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Examen des conditions générales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46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7719" y="638625"/>
            <a:ext cx="9615715" cy="1001489"/>
          </a:xfrm>
        </p:spPr>
        <p:txBody>
          <a:bodyPr>
            <a:noAutofit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Avez-vous l’accord du conseil de </a:t>
            </a:r>
            <a:r>
              <a:rPr lang="fr-FR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surveillance au sujet de votre contrat de travail </a:t>
            </a:r>
            <a:r>
              <a:rPr lang="fr-FR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227942" y="341460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8046878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795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195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/>
            </a:r>
            <a:br>
              <a:rPr lang="fr-FR" dirty="0"/>
            </a:br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La fraction des membres du conseil d’administration étant salariés, vous inclus, est-elle inférieure à un tiers</a:t>
            </a:r>
            <a: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sz="4000" dirty="0"/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458852" y="341460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695259" y="3400844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02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195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/>
            </a:r>
            <a:br>
              <a:rPr lang="fr-FR" dirty="0"/>
            </a:br>
            <a:r>
              <a:rPr lang="fr-FR" sz="40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La fraction des membres du conseil de surveillance étant salariés, vous inclus, est-elle inférieure à un tiers</a:t>
            </a:r>
            <a:r>
              <a:rPr lang="fr-FR" sz="4000" b="1" dirty="0">
                <a:solidFill>
                  <a:srgbClr val="C00000"/>
                </a:solidFill>
                <a:latin typeface="Garamond" panose="02020404030301010803" pitchFamily="18" charset="0"/>
              </a:rPr>
              <a:t> ?</a:t>
            </a:r>
            <a:endParaRPr lang="fr-FR" sz="4000" dirty="0"/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936338" y="341460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963750" y="3414601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11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4579" y="65313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48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Cumul possible 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2623" y="20631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400" dirty="0"/>
              <a:t>Votre situation vous permet de prétendre à un contrat de travail ouvrant droit aux prestations qui en découlent.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798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325" y="55153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48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Cumul impossible 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6912" y="1654630"/>
            <a:ext cx="9828512" cy="2801256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400" dirty="0"/>
              <a:t>Votre situation ne vous permet pas de prétendre à un contrat de travail ouvrant droit aux prestations qui en découlent.</a:t>
            </a:r>
          </a:p>
        </p:txBody>
      </p:sp>
    </p:spTree>
    <p:extLst>
      <p:ext uri="{BB962C8B-B14F-4D97-AF65-F5344CB8AC3E}">
        <p14:creationId xmlns:p14="http://schemas.microsoft.com/office/powerpoint/2010/main" val="30077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499154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Quelle société</a:t>
            </a:r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 ? </a:t>
            </a:r>
            <a:endParaRPr lang="fr-FR" dirty="0"/>
          </a:p>
        </p:txBody>
      </p:sp>
      <p:sp>
        <p:nvSpPr>
          <p:cNvPr id="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55669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EURL</a:t>
            </a:r>
            <a:r>
              <a:rPr lang="fr-FR" dirty="0"/>
              <a:t> </a:t>
            </a:r>
          </a:p>
        </p:txBody>
      </p:sp>
      <p:sp>
        <p:nvSpPr>
          <p:cNvPr id="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3670091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SNC</a:t>
            </a:r>
            <a:endParaRPr lang="fr-FR" dirty="0"/>
          </a:p>
        </p:txBody>
      </p:sp>
      <p:sp>
        <p:nvSpPr>
          <p:cNvPr id="8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6584515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SARL</a:t>
            </a:r>
          </a:p>
        </p:txBody>
      </p:sp>
      <p:sp>
        <p:nvSpPr>
          <p:cNvPr id="12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6584514" y="3935559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Société en commandite  </a:t>
            </a:r>
          </a:p>
        </p:txBody>
      </p:sp>
      <p:sp>
        <p:nvSpPr>
          <p:cNvPr id="14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9476136" y="2130076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SAS</a:t>
            </a:r>
          </a:p>
        </p:txBody>
      </p:sp>
      <p:sp>
        <p:nvSpPr>
          <p:cNvPr id="15" name="Espace réservé du contenu 2">
            <a:hlinkClick r:id="rId4" action="ppaction://hlinksldjump"/>
          </p:cNvPr>
          <p:cNvSpPr txBox="1">
            <a:spLocks/>
          </p:cNvSpPr>
          <p:nvPr/>
        </p:nvSpPr>
        <p:spPr>
          <a:xfrm>
            <a:off x="755669" y="3935559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SA</a:t>
            </a:r>
          </a:p>
        </p:txBody>
      </p:sp>
      <p:sp>
        <p:nvSpPr>
          <p:cNvPr id="1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3670091" y="3953561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SASU</a:t>
            </a:r>
            <a:r>
              <a:rPr lang="fr-FR" dirty="0"/>
              <a:t> </a:t>
            </a:r>
          </a:p>
        </p:txBody>
      </p:sp>
      <p:sp>
        <p:nvSpPr>
          <p:cNvPr id="1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9460630" y="3953561"/>
            <a:ext cx="2151413" cy="81500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Sociétés civiles 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919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939782" y="53702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Possédez-vous le statut d’associé ? </a:t>
            </a:r>
            <a:endParaRPr lang="fr-FR" dirty="0"/>
          </a:p>
        </p:txBody>
      </p:sp>
      <p:sp>
        <p:nvSpPr>
          <p:cNvPr id="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7622640" y="3182841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9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2201039" y="3180112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909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60614" y="26125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fr-FR" sz="45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Nombre de parts </a:t>
            </a:r>
            <a:r>
              <a:rPr lang="fr-FR" sz="4500" b="1" dirty="0">
                <a:solidFill>
                  <a:srgbClr val="C00000"/>
                </a:solidFill>
                <a:latin typeface="Garamond" panose="02020404030301010803" pitchFamily="18" charset="0"/>
              </a:rPr>
              <a:t/>
            </a:r>
            <a:br>
              <a:rPr lang="fr-FR" sz="4500" b="1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r>
              <a:rPr lang="fr-FR" sz="4500" b="1" dirty="0">
                <a:solidFill>
                  <a:srgbClr val="C00000"/>
                </a:solidFill>
                <a:latin typeface="Garamond" panose="02020404030301010803" pitchFamily="18" charset="0"/>
              </a:rPr>
              <a:t>(</a:t>
            </a:r>
            <a:r>
              <a:rPr lang="fr-FR" sz="45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famille incluse</a:t>
            </a:r>
            <a:r>
              <a:rPr lang="fr-FR" sz="4500" b="1" dirty="0">
                <a:solidFill>
                  <a:srgbClr val="C00000"/>
                </a:solidFill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2349335" y="2175594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Co-gérant </a:t>
            </a:r>
            <a:r>
              <a:rPr lang="fr-FR" dirty="0"/>
              <a:t>égalitaire 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11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6576950" y="2200119"/>
            <a:ext cx="2780805" cy="983672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Egalitaire unique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568036" y="3975045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Minoritaire </a:t>
            </a:r>
          </a:p>
          <a:p>
            <a:pPr marL="0" indent="0" algn="ctr">
              <a:buNone/>
            </a:pPr>
            <a:r>
              <a:rPr lang="fr-FR" dirty="0"/>
              <a:t>(&lt; 50%)</a:t>
            </a:r>
          </a:p>
        </p:txBody>
      </p:sp>
      <p:sp>
        <p:nvSpPr>
          <p:cNvPr id="17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4344389" y="3975045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Majoritaire</a:t>
            </a:r>
          </a:p>
          <a:p>
            <a:pPr marL="0" indent="0" algn="ctr">
              <a:buNone/>
            </a:pPr>
            <a:r>
              <a:rPr lang="fr-FR" dirty="0"/>
              <a:t> (&gt;50%)</a:t>
            </a:r>
          </a:p>
        </p:txBody>
      </p:sp>
      <p:sp>
        <p:nvSpPr>
          <p:cNvPr id="18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8336478" y="4015948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 smtClean="0"/>
              <a:t>Aucune</a:t>
            </a:r>
            <a:r>
              <a:rPr lang="fr-FR" dirty="0" smtClean="0"/>
              <a:t> </a:t>
            </a:r>
            <a:endParaRPr lang="fr-FR" dirty="0"/>
          </a:p>
          <a:p>
            <a:pPr marL="0" indent="0" algn="ctr">
              <a:buNone/>
            </a:pPr>
            <a:r>
              <a:rPr lang="fr-FR" dirty="0"/>
              <a:t> </a:t>
            </a:r>
          </a:p>
        </p:txBody>
      </p:sp>
      <p:sp>
        <p:nvSpPr>
          <p:cNvPr id="6" name="Bulle narrative : ronde 5"/>
          <p:cNvSpPr/>
          <p:nvPr/>
        </p:nvSpPr>
        <p:spPr>
          <a:xfrm>
            <a:off x="9357754" y="261253"/>
            <a:ext cx="2834245" cy="252636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rgbClr val="333333"/>
                </a:solidFill>
              </a:rPr>
              <a:t>Si l'associé est marié ou s’il a un ou plusieurs enfants mineurs, leurs parts sociales s’ajoutent à celles qu'il détient personnellement</a:t>
            </a:r>
            <a:r>
              <a:rPr lang="fr-FR" dirty="0">
                <a:solidFill>
                  <a:srgbClr val="333333"/>
                </a:solidFill>
              </a:rPr>
              <a:t>.</a:t>
            </a:r>
          </a:p>
        </p:txBody>
      </p:sp>
      <p:sp>
        <p:nvSpPr>
          <p:cNvPr id="3" name="Ellipse 2">
            <a:hlinkClick r:id="rId4" action="ppaction://hlinksldjump"/>
          </p:cNvPr>
          <p:cNvSpPr/>
          <p:nvPr/>
        </p:nvSpPr>
        <p:spPr>
          <a:xfrm>
            <a:off x="5462242" y="2272622"/>
            <a:ext cx="654215" cy="515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i="1" dirty="0" smtClean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endParaRPr lang="fr-FR" sz="2800" b="1" i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r>
              <a:rPr lang="fr-FR" sz="2800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i</a:t>
            </a:r>
          </a:p>
          <a:p>
            <a:pPr algn="ctr"/>
            <a:endParaRPr lang="fr-FR" sz="2800" b="1" i="1" dirty="0" smtClean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algn="ctr"/>
            <a:endParaRPr lang="fr-F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6857" y="51139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u="sng" dirty="0" smtClean="0">
                <a:solidFill>
                  <a:schemeClr val="accent6">
                    <a:lumMod val="50000"/>
                  </a:schemeClr>
                </a:solidFill>
                <a:latin typeface="Garamond" panose="02020404030301010803" pitchFamily="18" charset="0"/>
              </a:rPr>
              <a:t>Distinction entre co-gérant égalitaire et égalitaire unique </a:t>
            </a:r>
            <a:r>
              <a:rPr lang="fr-FR" sz="3400" b="1" u="sng" dirty="0" smtClean="0">
                <a:solidFill>
                  <a:schemeClr val="accent6">
                    <a:lumMod val="5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fr-FR" sz="3400" b="1" u="sng" dirty="0" smtClean="0">
                <a:solidFill>
                  <a:schemeClr val="accent6">
                    <a:lumMod val="50000"/>
                  </a:schemeClr>
                </a:solidFill>
                <a:latin typeface="Garamond" panose="02020404030301010803" pitchFamily="18" charset="0"/>
              </a:rPr>
            </a:br>
            <a:endParaRPr lang="fr-FR" sz="3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84900" y="206806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000" dirty="0" smtClean="0"/>
              <a:t>Dans </a:t>
            </a:r>
            <a:r>
              <a:rPr lang="fr-FR" sz="2000" dirty="0" smtClean="0"/>
              <a:t>les deux cas l’associé possède 50 % du capital de la société.</a:t>
            </a:r>
          </a:p>
          <a:p>
            <a:pPr marL="0" indent="0">
              <a:buNone/>
            </a:pPr>
            <a:r>
              <a:rPr lang="fr-FR" sz="2000" dirty="0" smtClean="0"/>
              <a:t>Dans le cas du co-gérant égalitaire, seul un autre associé possède les 50% restants.</a:t>
            </a:r>
          </a:p>
          <a:p>
            <a:pPr marL="0" indent="0">
              <a:buNone/>
            </a:pPr>
            <a:r>
              <a:rPr lang="fr-FR" sz="2000" dirty="0" smtClean="0"/>
              <a:t>Dans le cas de l’associé égalitaire unique, plusieurs associés se partagent les 50% des titres restants.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	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</a:t>
            </a:r>
          </a:p>
          <a:p>
            <a:pPr marL="0" indent="0">
              <a:buNone/>
            </a:pPr>
            <a:r>
              <a:rPr lang="fr-FR" sz="1600" dirty="0"/>
              <a:t> </a:t>
            </a:r>
            <a:r>
              <a:rPr lang="fr-FR" sz="1600" dirty="0" smtClean="0"/>
              <a:t>            </a:t>
            </a:r>
            <a:r>
              <a:rPr lang="fr-FR" sz="1600" dirty="0" smtClean="0"/>
              <a:t> Retour </a:t>
            </a:r>
            <a:r>
              <a:rPr lang="fr-FR" sz="1600" dirty="0" smtClean="0"/>
              <a:t>à la question </a:t>
            </a:r>
            <a:endParaRPr lang="fr-FR" sz="1600" dirty="0"/>
          </a:p>
        </p:txBody>
      </p:sp>
      <p:sp>
        <p:nvSpPr>
          <p:cNvPr id="7" name="Flèche courbée vers la gauche 6">
            <a:hlinkClick r:id="rId2" action="ppaction://hlinksldjump"/>
          </p:cNvPr>
          <p:cNvSpPr/>
          <p:nvPr/>
        </p:nvSpPr>
        <p:spPr>
          <a:xfrm>
            <a:off x="1190171" y="5283199"/>
            <a:ext cx="696686" cy="85634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6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3542" y="551539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Type de mandat social </a:t>
            </a:r>
            <a:endParaRPr lang="fr-FR" dirty="0"/>
          </a:p>
        </p:txBody>
      </p:sp>
      <p:sp>
        <p:nvSpPr>
          <p:cNvPr id="4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162480" y="2273799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Administrateur SA (PME)*</a:t>
            </a:r>
          </a:p>
        </p:txBody>
      </p:sp>
      <p:sp>
        <p:nvSpPr>
          <p:cNvPr id="5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4723215" y="2305050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Administrateur SA (non PME)*</a:t>
            </a:r>
          </a:p>
        </p:txBody>
      </p:sp>
      <p:sp>
        <p:nvSpPr>
          <p:cNvPr id="7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8385101" y="2400300"/>
            <a:ext cx="2750128" cy="1008197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Autre </a:t>
            </a:r>
          </a:p>
        </p:txBody>
      </p:sp>
      <p:sp>
        <p:nvSpPr>
          <p:cNvPr id="3" name="Bulle narrative : ronde 2"/>
          <p:cNvSpPr/>
          <p:nvPr/>
        </p:nvSpPr>
        <p:spPr>
          <a:xfrm>
            <a:off x="1162480" y="3948883"/>
            <a:ext cx="5094287" cy="2342942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222222"/>
                </a:solidFill>
                <a:latin typeface="Arial"/>
              </a:rPr>
              <a:t>La catégorie des petites et moyennes entreprises (</a:t>
            </a:r>
            <a:r>
              <a:rPr lang="fr-FR" b="1" dirty="0">
                <a:solidFill>
                  <a:srgbClr val="222222"/>
                </a:solidFill>
                <a:latin typeface="Arial"/>
              </a:rPr>
              <a:t>PME</a:t>
            </a:r>
            <a:r>
              <a:rPr lang="fr-FR" dirty="0">
                <a:solidFill>
                  <a:srgbClr val="222222"/>
                </a:solidFill>
                <a:latin typeface="Arial"/>
              </a:rPr>
              <a:t>) est constituée des entreprises qui occupent moins de 250 personnes, et qui ont un chiffre d'affaires annuel inférieur à 50 millions d'euros</a:t>
            </a:r>
          </a:p>
        </p:txBody>
      </p:sp>
    </p:spTree>
    <p:extLst>
      <p:ext uri="{BB962C8B-B14F-4D97-AF65-F5344CB8AC3E}">
        <p14:creationId xmlns:p14="http://schemas.microsoft.com/office/powerpoint/2010/main" val="58181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Contrat de travail écrit</a:t>
            </a:r>
            <a:endParaRPr lang="fr-FR" dirty="0"/>
          </a:p>
        </p:txBody>
      </p:sp>
      <p:sp>
        <p:nvSpPr>
          <p:cNvPr id="6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857064" y="2663315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10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453113" y="2660586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664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8070" y="512080"/>
            <a:ext cx="8911687" cy="1280890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Lien de subordination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67207" y="1757345"/>
            <a:ext cx="8915400" cy="3777622"/>
          </a:xfrm>
        </p:spPr>
        <p:txBody>
          <a:bodyPr/>
          <a:lstStyle/>
          <a:p>
            <a:r>
              <a:rPr lang="fr-FR" dirty="0"/>
              <a:t>Remplissez-vous au moins 3 de ces critères ?</a:t>
            </a:r>
          </a:p>
          <a:p>
            <a:pPr>
              <a:buFontTx/>
              <a:buChar char="-"/>
            </a:pPr>
            <a:r>
              <a:rPr lang="fr-FR" dirty="0"/>
              <a:t>Recevoir des ordres</a:t>
            </a:r>
          </a:p>
          <a:p>
            <a:pPr>
              <a:buFontTx/>
              <a:buChar char="-"/>
            </a:pPr>
            <a:r>
              <a:rPr lang="fr-FR" dirty="0"/>
              <a:t> Etre contrôlé dans son travail </a:t>
            </a:r>
          </a:p>
          <a:p>
            <a:pPr>
              <a:buFontTx/>
              <a:buChar char="-"/>
            </a:pPr>
            <a:r>
              <a:rPr lang="fr-FR" dirty="0"/>
              <a:t> Avoir des horaires fixes</a:t>
            </a:r>
          </a:p>
          <a:p>
            <a:pPr>
              <a:buFontTx/>
              <a:buChar char="-"/>
            </a:pPr>
            <a:r>
              <a:rPr lang="fr-FR" dirty="0"/>
              <a:t>Travailler avec les autres salariés de </a:t>
            </a:r>
            <a:r>
              <a:rPr lang="fr-FR" dirty="0" smtClean="0"/>
              <a:t>l’entreprise : même lieu, plage horaire commune,…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  <p:sp>
        <p:nvSpPr>
          <p:cNvPr id="5" name="Espace réservé du contenu 2">
            <a:hlinkClick r:id="rId2" action="ppaction://hlinksldjump"/>
          </p:cNvPr>
          <p:cNvSpPr txBox="1">
            <a:spLocks/>
          </p:cNvSpPr>
          <p:nvPr/>
        </p:nvSpPr>
        <p:spPr>
          <a:xfrm>
            <a:off x="1508070" y="4811449"/>
            <a:ext cx="3042062" cy="104451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OUI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6" name="Espace réservé du contenu 2">
            <a:hlinkClick r:id="rId3" action="ppaction://hlinksldjump"/>
          </p:cNvPr>
          <p:cNvSpPr txBox="1">
            <a:spLocks/>
          </p:cNvSpPr>
          <p:nvPr/>
        </p:nvSpPr>
        <p:spPr>
          <a:xfrm>
            <a:off x="7274983" y="4834354"/>
            <a:ext cx="3007623" cy="1047244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NON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Bulle narrative : ronde 3"/>
          <p:cNvSpPr/>
          <p:nvPr/>
        </p:nvSpPr>
        <p:spPr>
          <a:xfrm>
            <a:off x="8778795" y="634775"/>
            <a:ext cx="3335286" cy="231638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lien de subordination caractérise la relation juridique entre l'employeur et un salarié</a:t>
            </a:r>
          </a:p>
        </p:txBody>
      </p:sp>
      <p:sp>
        <p:nvSpPr>
          <p:cNvPr id="7" name="Rectangle 6"/>
          <p:cNvSpPr/>
          <p:nvPr/>
        </p:nvSpPr>
        <p:spPr>
          <a:xfrm>
            <a:off x="737165" y="6410068"/>
            <a:ext cx="2906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Garamond" panose="02020404030301010803" pitchFamily="18" charset="0"/>
              </a:rPr>
              <a:t>Voir : </a:t>
            </a:r>
            <a:r>
              <a:rPr lang="fr-FR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état de subordination 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333829" y="6502401"/>
            <a:ext cx="40333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5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</TotalTime>
  <Words>469</Words>
  <Application>Microsoft Office PowerPoint</Application>
  <PresentationFormat>Grand écran</PresentationFormat>
  <Paragraphs>146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Arial</vt:lpstr>
      <vt:lpstr>Bodoni MT</vt:lpstr>
      <vt:lpstr>Century Gothic</vt:lpstr>
      <vt:lpstr>Garamond</vt:lpstr>
      <vt:lpstr>Wingdings 3</vt:lpstr>
      <vt:lpstr>Brin</vt:lpstr>
      <vt:lpstr>1_Brin</vt:lpstr>
      <vt:lpstr>    Didacticiel du cumul</vt:lpstr>
      <vt:lpstr>Etape première </vt:lpstr>
      <vt:lpstr>Quelle société ? </vt:lpstr>
      <vt:lpstr>Possédez-vous le statut d’associé ? </vt:lpstr>
      <vt:lpstr>Nombre de parts  (famille incluse)</vt:lpstr>
      <vt:lpstr>Distinction entre co-gérant égalitaire et égalitaire unique  </vt:lpstr>
      <vt:lpstr>Type de mandat social </vt:lpstr>
      <vt:lpstr>Contrat de travail écrit</vt:lpstr>
      <vt:lpstr>Lien de subordination</vt:lpstr>
      <vt:lpstr>Exercez-vous une activité différente de celle correspondant à votre mandat social ?</vt:lpstr>
      <vt:lpstr>Le temps réel consacré à l’activité salariée est-il supérieur à 24 h par semaine ? </vt:lpstr>
      <vt:lpstr>Percevez-vous une rémunération distincte de celle reçue au titre du mandat social ? (bulletin de paie)</vt:lpstr>
      <vt:lpstr>Cette rémunération est-elle comparable à celle perçue par un salarié exerçant un emploi similaire ?</vt:lpstr>
      <vt:lpstr>Etape seconde </vt:lpstr>
      <vt:lpstr>Quelle société ? </vt:lpstr>
      <vt:lpstr>Votre contrat de travail est-il antérieur à votre mandat social ?</vt:lpstr>
      <vt:lpstr>Avez-vous l’accord préalable du conseil d’administration, suivi de l’approbation de l’assemblée générale? </vt:lpstr>
      <vt:lpstr>Avez-vous l’approbation du contrat de travail par l’assemblée des associés ? </vt:lpstr>
      <vt:lpstr>Êtes vous : </vt:lpstr>
      <vt:lpstr>Avez-vous l’accord du conseil de surveillance au sujet de votre contrat de travail  ?</vt:lpstr>
      <vt:lpstr> La fraction des membres du conseil d’administration étant salariés, vous inclus, est-elle inférieure à un tiers ?</vt:lpstr>
      <vt:lpstr> La fraction des membres du conseil de surveillance étant salariés, vous inclus, est-elle inférieure à un tiers ?</vt:lpstr>
      <vt:lpstr>Cumul possible </vt:lpstr>
      <vt:lpstr>Cumul impossible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Oui      Non</dc:title>
  <dc:creator>tiphaine vallois</dc:creator>
  <cp:lastModifiedBy>tiphaine vallois</cp:lastModifiedBy>
  <cp:revision>66</cp:revision>
  <dcterms:created xsi:type="dcterms:W3CDTF">2016-10-25T13:05:13Z</dcterms:created>
  <dcterms:modified xsi:type="dcterms:W3CDTF">2016-11-30T12:12:25Z</dcterms:modified>
</cp:coreProperties>
</file>