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61" r:id="rId2"/>
    <p:sldId id="277" r:id="rId3"/>
    <p:sldId id="278" r:id="rId4"/>
    <p:sldId id="275" r:id="rId5"/>
    <p:sldId id="289" r:id="rId6"/>
    <p:sldId id="286" r:id="rId7"/>
    <p:sldId id="287" r:id="rId8"/>
    <p:sldId id="284" r:id="rId9"/>
    <p:sldId id="285" r:id="rId10"/>
    <p:sldId id="293" r:id="rId11"/>
    <p:sldId id="282" r:id="rId12"/>
    <p:sldId id="291" r:id="rId13"/>
    <p:sldId id="292" r:id="rId14"/>
    <p:sldId id="312" r:id="rId15"/>
    <p:sldId id="313" r:id="rId16"/>
    <p:sldId id="309" r:id="rId17"/>
    <p:sldId id="296" r:id="rId18"/>
    <p:sldId id="302" r:id="rId19"/>
    <p:sldId id="298" r:id="rId20"/>
    <p:sldId id="310" r:id="rId21"/>
    <p:sldId id="307" r:id="rId22"/>
    <p:sldId id="306" r:id="rId23"/>
    <p:sldId id="305" r:id="rId24"/>
    <p:sldId id="304" r:id="rId25"/>
    <p:sldId id="31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22E"/>
    <a:srgbClr val="FFFF99"/>
    <a:srgbClr val="FFFFCC"/>
    <a:srgbClr val="C2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80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Feuil1!$C$1:$C$16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invertIfNegative val="0"/>
          <c:val>
            <c:numRef>
              <c:f>Feuil1!$D$1:$D$16</c:f>
              <c:numCache>
                <c:formatCode>General</c:formatCode>
                <c:ptCount val="1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27424"/>
        <c:axId val="168329216"/>
      </c:barChart>
      <c:catAx>
        <c:axId val="16832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8329216"/>
        <c:crosses val="autoZero"/>
        <c:auto val="1"/>
        <c:lblAlgn val="ctr"/>
        <c:lblOffset val="100"/>
        <c:noMultiLvlLbl val="0"/>
      </c:catAx>
      <c:valAx>
        <c:axId val="168329216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16832742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57190982452825E-2"/>
          <c:y val="3.1582967390488735E-2"/>
          <c:w val="0.94255482173238792"/>
          <c:h val="0.897153429447227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2 dans Microsoft PowerPoint]Feuil1'!$H$2:$H$17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0.75070000000000003</c:v>
                </c:pt>
                <c:pt idx="2">
                  <c:v>0.75460000000000005</c:v>
                </c:pt>
                <c:pt idx="3">
                  <c:v>0.77890000000000004</c:v>
                </c:pt>
                <c:pt idx="4">
                  <c:v>0.84460000000000002</c:v>
                </c:pt>
                <c:pt idx="5">
                  <c:v>0.93679999999999997</c:v>
                </c:pt>
                <c:pt idx="6">
                  <c:v>1.0242</c:v>
                </c:pt>
                <c:pt idx="7">
                  <c:v>1.0753999999999999</c:v>
                </c:pt>
                <c:pt idx="8">
                  <c:v>1.0786</c:v>
                </c:pt>
                <c:pt idx="9">
                  <c:v>1.0528</c:v>
                </c:pt>
                <c:pt idx="10">
                  <c:v>1.0173000000000001</c:v>
                </c:pt>
                <c:pt idx="11">
                  <c:v>0.97970000000000002</c:v>
                </c:pt>
                <c:pt idx="12">
                  <c:v>0.94330000000000003</c:v>
                </c:pt>
                <c:pt idx="13">
                  <c:v>0.90769999999999995</c:v>
                </c:pt>
                <c:pt idx="14">
                  <c:v>0.87709999999999999</c:v>
                </c:pt>
                <c:pt idx="15">
                  <c:v>0.85160000000000002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FF3399"/>
                </a:gs>
                <a:gs pos="0">
                  <a:srgbClr val="FFFF00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2 dans Microsoft PowerPoint]Feuil1'!$I$2:$I$17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05888"/>
        <c:axId val="178007424"/>
      </c:barChart>
      <c:catAx>
        <c:axId val="17800588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78007424"/>
        <c:crosses val="autoZero"/>
        <c:auto val="1"/>
        <c:lblAlgn val="ctr"/>
        <c:lblOffset val="100"/>
        <c:noMultiLvlLbl val="0"/>
      </c:catAx>
      <c:valAx>
        <c:axId val="178007424"/>
        <c:scaling>
          <c:orientation val="minMax"/>
          <c:max val="2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78005888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FF0000">
          <a:alpha val="97000"/>
        </a:srgb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Feuil2!$M$8:$M$23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16</c:v>
                </c:pt>
                <c:pt idx="7">
                  <c:v>26</c:v>
                </c:pt>
                <c:pt idx="8">
                  <c:v>37</c:v>
                </c:pt>
                <c:pt idx="9">
                  <c:v>46</c:v>
                </c:pt>
                <c:pt idx="10">
                  <c:v>51</c:v>
                </c:pt>
                <c:pt idx="11">
                  <c:v>55</c:v>
                </c:pt>
                <c:pt idx="12">
                  <c:v>58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Feuil2!$N$8:$N$23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17</c:v>
                </c:pt>
                <c:pt idx="8">
                  <c:v>24</c:v>
                </c:pt>
                <c:pt idx="9">
                  <c:v>29</c:v>
                </c:pt>
                <c:pt idx="10">
                  <c:v>33</c:v>
                </c:pt>
                <c:pt idx="11">
                  <c:v>36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Feuil2!$O$8:$O$23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13</c:v>
                </c:pt>
                <c:pt idx="8">
                  <c:v>18</c:v>
                </c:pt>
                <c:pt idx="9">
                  <c:v>22</c:v>
                </c:pt>
                <c:pt idx="10">
                  <c:v>24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05632"/>
        <c:axId val="174005248"/>
      </c:barChart>
      <c:catAx>
        <c:axId val="174005632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74005248"/>
        <c:crosses val="autoZero"/>
        <c:auto val="1"/>
        <c:lblAlgn val="ctr"/>
        <c:lblOffset val="100"/>
        <c:noMultiLvlLbl val="0"/>
      </c:catAx>
      <c:valAx>
        <c:axId val="174005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7400563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5875"/>
    <a:effectLst>
      <a:glow rad="228600">
        <a:srgbClr val="FFC000">
          <a:alpha val="40000"/>
        </a:srgbClr>
      </a:glo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Feuil2!$F$7:$F$22</c:f>
              <c:numCache>
                <c:formatCode>General</c:formatCode>
                <c:ptCount val="16"/>
                <c:pt idx="0">
                  <c:v>1.63</c:v>
                </c:pt>
                <c:pt idx="1">
                  <c:v>2.0670000000000002</c:v>
                </c:pt>
                <c:pt idx="2">
                  <c:v>2.15</c:v>
                </c:pt>
                <c:pt idx="3">
                  <c:v>2.0619999999999998</c:v>
                </c:pt>
                <c:pt idx="4">
                  <c:v>1.881</c:v>
                </c:pt>
                <c:pt idx="5">
                  <c:v>1.68</c:v>
                </c:pt>
                <c:pt idx="6">
                  <c:v>1.484</c:v>
                </c:pt>
                <c:pt idx="7">
                  <c:v>1.31</c:v>
                </c:pt>
                <c:pt idx="8">
                  <c:v>1.169</c:v>
                </c:pt>
                <c:pt idx="9">
                  <c:v>1.073</c:v>
                </c:pt>
                <c:pt idx="10">
                  <c:v>1.0069999999999999</c:v>
                </c:pt>
                <c:pt idx="11">
                  <c:v>0.95399999999999996</c:v>
                </c:pt>
                <c:pt idx="12">
                  <c:v>0.91100000000000003</c:v>
                </c:pt>
                <c:pt idx="13">
                  <c:v>0.877</c:v>
                </c:pt>
                <c:pt idx="14">
                  <c:v>0.85</c:v>
                </c:pt>
                <c:pt idx="15">
                  <c:v>0.82799999999999996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Feuil2!$G$7:$G$22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0.751</c:v>
                </c:pt>
                <c:pt idx="2">
                  <c:v>0.76</c:v>
                </c:pt>
                <c:pt idx="3">
                  <c:v>0.79549999999999998</c:v>
                </c:pt>
                <c:pt idx="4">
                  <c:v>0.86270000000000002</c:v>
                </c:pt>
                <c:pt idx="5">
                  <c:v>0.93279999999999996</c:v>
                </c:pt>
                <c:pt idx="6">
                  <c:v>0.98299999999999998</c:v>
                </c:pt>
                <c:pt idx="7">
                  <c:v>0.99939999999999996</c:v>
                </c:pt>
                <c:pt idx="8">
                  <c:v>0.98660000000000003</c:v>
                </c:pt>
                <c:pt idx="9">
                  <c:v>0.96089999999999998</c:v>
                </c:pt>
                <c:pt idx="10">
                  <c:v>0.93420000000000003</c:v>
                </c:pt>
                <c:pt idx="11">
                  <c:v>0.90720000000000001</c:v>
                </c:pt>
                <c:pt idx="12">
                  <c:v>0.88129999999999997</c:v>
                </c:pt>
                <c:pt idx="13">
                  <c:v>0.85829999999999995</c:v>
                </c:pt>
                <c:pt idx="14">
                  <c:v>0.83830000000000005</c:v>
                </c:pt>
                <c:pt idx="15">
                  <c:v>0.82069999999999999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91520"/>
        <c:axId val="176093056"/>
      </c:barChart>
      <c:catAx>
        <c:axId val="1760915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76093056"/>
        <c:crosses val="autoZero"/>
        <c:auto val="1"/>
        <c:lblAlgn val="ctr"/>
        <c:lblOffset val="100"/>
        <c:noMultiLvlLbl val="0"/>
      </c:catAx>
      <c:valAx>
        <c:axId val="17609305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7609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74000">
                  <a:srgbClr val="FFFF00"/>
                </a:gs>
                <a:gs pos="100000">
                  <a:srgbClr val="01A78F">
                    <a:lumMod val="65000"/>
                  </a:srgbClr>
                </a:gs>
                <a:gs pos="100000">
                  <a:srgbClr val="84D445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Feuil2!$H$7:$H$22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9</c:v>
                </c:pt>
                <c:pt idx="7">
                  <c:v>13</c:v>
                </c:pt>
                <c:pt idx="8">
                  <c:v>17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28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Feuil2!$I$7:$I$22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13</c:v>
                </c:pt>
                <c:pt idx="7">
                  <c:v>20</c:v>
                </c:pt>
                <c:pt idx="8">
                  <c:v>26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39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51168"/>
        <c:axId val="175752704"/>
      </c:barChart>
      <c:catAx>
        <c:axId val="17575116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75752704"/>
        <c:crosses val="autoZero"/>
        <c:auto val="1"/>
        <c:lblAlgn val="ctr"/>
        <c:lblOffset val="100"/>
        <c:noMultiLvlLbl val="0"/>
      </c:catAx>
      <c:valAx>
        <c:axId val="17575270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7575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Feuil1!$C$6:$C$21</c:f>
              <c:numCache>
                <c:formatCode>General</c:formatCode>
                <c:ptCount val="16"/>
                <c:pt idx="0">
                  <c:v>1.377</c:v>
                </c:pt>
                <c:pt idx="1">
                  <c:v>1.8280000000000001</c:v>
                </c:pt>
                <c:pt idx="2">
                  <c:v>1.9790000000000001</c:v>
                </c:pt>
                <c:pt idx="3">
                  <c:v>1.954</c:v>
                </c:pt>
                <c:pt idx="4">
                  <c:v>1.819</c:v>
                </c:pt>
                <c:pt idx="5">
                  <c:v>1.647</c:v>
                </c:pt>
                <c:pt idx="6">
                  <c:v>1.4670000000000001</c:v>
                </c:pt>
                <c:pt idx="7">
                  <c:v>1.304</c:v>
                </c:pt>
                <c:pt idx="8">
                  <c:v>1.1659999999999999</c:v>
                </c:pt>
                <c:pt idx="9">
                  <c:v>1.071</c:v>
                </c:pt>
                <c:pt idx="10">
                  <c:v>1.0069999999999999</c:v>
                </c:pt>
                <c:pt idx="11">
                  <c:v>0.95299999999999996</c:v>
                </c:pt>
                <c:pt idx="12">
                  <c:v>0.91</c:v>
                </c:pt>
                <c:pt idx="13">
                  <c:v>0.876</c:v>
                </c:pt>
                <c:pt idx="14">
                  <c:v>0.84899999999999998</c:v>
                </c:pt>
                <c:pt idx="15">
                  <c:v>0.82799999999999996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Feuil1!$D$6:$D$21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0.75090000000000001</c:v>
                </c:pt>
                <c:pt idx="2">
                  <c:v>0.75890000000000002</c:v>
                </c:pt>
                <c:pt idx="3">
                  <c:v>0.79179999999999995</c:v>
                </c:pt>
                <c:pt idx="4">
                  <c:v>0.85650000000000004</c:v>
                </c:pt>
                <c:pt idx="5">
                  <c:v>0.9264</c:v>
                </c:pt>
                <c:pt idx="6">
                  <c:v>0.97760000000000002</c:v>
                </c:pt>
                <c:pt idx="7">
                  <c:v>0.99670000000000003</c:v>
                </c:pt>
                <c:pt idx="8">
                  <c:v>0.9849</c:v>
                </c:pt>
                <c:pt idx="9">
                  <c:v>0.95960000000000001</c:v>
                </c:pt>
                <c:pt idx="10">
                  <c:v>0.93420000000000003</c:v>
                </c:pt>
                <c:pt idx="11">
                  <c:v>0.90649999999999997</c:v>
                </c:pt>
                <c:pt idx="12">
                  <c:v>0.88049999999999995</c:v>
                </c:pt>
                <c:pt idx="13">
                  <c:v>0.85740000000000005</c:v>
                </c:pt>
                <c:pt idx="14">
                  <c:v>0.83740000000000003</c:v>
                </c:pt>
                <c:pt idx="15">
                  <c:v>0.82069999999999999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322496"/>
        <c:axId val="57546240"/>
      </c:barChart>
      <c:catAx>
        <c:axId val="573224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57546240"/>
        <c:crosses val="autoZero"/>
        <c:auto val="1"/>
        <c:lblAlgn val="ctr"/>
        <c:lblOffset val="100"/>
        <c:noMultiLvlLbl val="0"/>
      </c:catAx>
      <c:valAx>
        <c:axId val="5754624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5732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Feuil1!$E$6:$E$21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13</c:v>
                </c:pt>
                <c:pt idx="7">
                  <c:v>19</c:v>
                </c:pt>
                <c:pt idx="8">
                  <c:v>26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39</c:v>
                </c:pt>
                <c:pt idx="13">
                  <c:v>40</c:v>
                </c:pt>
                <c:pt idx="14">
                  <c:v>42</c:v>
                </c:pt>
                <c:pt idx="15">
                  <c:v>43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Feuil1!$F$6:$F$21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13</c:v>
                </c:pt>
                <c:pt idx="8">
                  <c:v>17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29376"/>
        <c:axId val="102630912"/>
      </c:barChart>
      <c:catAx>
        <c:axId val="102629376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02630912"/>
        <c:crosses val="autoZero"/>
        <c:auto val="1"/>
        <c:lblAlgn val="ctr"/>
        <c:lblOffset val="100"/>
        <c:noMultiLvlLbl val="0"/>
      </c:catAx>
      <c:valAx>
        <c:axId val="10263091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0262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7"/>
              <c:layout>
                <c:manualLayout>
                  <c:x val="-5.287547345000658E-17"/>
                  <c:y val="-2.560199977825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20750255996704E-2"/>
                  <c:y val="-1.706799985216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884150051199341E-3"/>
                  <c:y val="-4.2669999630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dans Microsoft PowerPoint]Feuil1'!$C$1:$C$16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invertIfNegative val="0"/>
          <c:val>
            <c:numRef>
              <c:f>'[Graphique dans Microsoft PowerPoint]Feuil1'!$D$1:$D$16</c:f>
              <c:numCache>
                <c:formatCode>General</c:formatCode>
                <c:ptCount val="1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tx2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dans Microsoft PowerPoint]Feuil1'!$E$1:$E$16</c:f>
              <c:numCache>
                <c:formatCode>General</c:formatCode>
                <c:ptCount val="16"/>
                <c:pt idx="0">
                  <c:v>0.98099999999999998</c:v>
                </c:pt>
                <c:pt idx="1">
                  <c:v>1.054</c:v>
                </c:pt>
                <c:pt idx="2">
                  <c:v>1.2250000000000001</c:v>
                </c:pt>
                <c:pt idx="3">
                  <c:v>1.4259999999999999</c:v>
                </c:pt>
                <c:pt idx="4">
                  <c:v>1.571</c:v>
                </c:pt>
                <c:pt idx="5">
                  <c:v>1.61</c:v>
                </c:pt>
                <c:pt idx="6">
                  <c:v>1.5609999999999999</c:v>
                </c:pt>
                <c:pt idx="7">
                  <c:v>1.4530000000000001</c:v>
                </c:pt>
                <c:pt idx="8">
                  <c:v>1.3180000000000001</c:v>
                </c:pt>
                <c:pt idx="9">
                  <c:v>1.2050000000000001</c:v>
                </c:pt>
                <c:pt idx="10">
                  <c:v>1.1160000000000001</c:v>
                </c:pt>
                <c:pt idx="11">
                  <c:v>1.0429999999999999</c:v>
                </c:pt>
                <c:pt idx="12">
                  <c:v>0.98299999999999998</c:v>
                </c:pt>
                <c:pt idx="13">
                  <c:v>0.93</c:v>
                </c:pt>
                <c:pt idx="14">
                  <c:v>0.89</c:v>
                </c:pt>
                <c:pt idx="15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20480"/>
        <c:axId val="56822016"/>
      </c:barChart>
      <c:catAx>
        <c:axId val="56820480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56822016"/>
        <c:crosses val="autoZero"/>
        <c:auto val="1"/>
        <c:lblAlgn val="ctr"/>
        <c:lblOffset val="100"/>
        <c:noMultiLvlLbl val="0"/>
      </c:catAx>
      <c:valAx>
        <c:axId val="5682201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5682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98601683410265E-2"/>
          <c:y val="4.3030151531984653E-2"/>
          <c:w val="0.94696001900624494"/>
          <c:h val="0.903386576575666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Feuil1!$C$5:$C$20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15</c:v>
                </c:pt>
                <c:pt idx="7">
                  <c:v>25</c:v>
                </c:pt>
                <c:pt idx="8">
                  <c:v>36</c:v>
                </c:pt>
                <c:pt idx="9">
                  <c:v>45</c:v>
                </c:pt>
                <c:pt idx="10">
                  <c:v>50</c:v>
                </c:pt>
                <c:pt idx="11">
                  <c:v>54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Feuil1!$D$5:$D$20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16</c:v>
                </c:pt>
                <c:pt idx="8">
                  <c:v>23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</c:numCache>
            </c:numRef>
          </c:val>
        </c:ser>
        <c:ser>
          <c:idx val="2"/>
          <c:order val="2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Feuil1!$E$5:$E$20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21</c:v>
                </c:pt>
                <c:pt idx="10">
                  <c:v>24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29</c:v>
                </c:pt>
                <c:pt idx="1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56704"/>
        <c:axId val="181646848"/>
      </c:barChart>
      <c:catAx>
        <c:axId val="179256704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81646848"/>
        <c:crosses val="autoZero"/>
        <c:auto val="1"/>
        <c:lblAlgn val="ctr"/>
        <c:lblOffset val="100"/>
        <c:noMultiLvlLbl val="0"/>
      </c:catAx>
      <c:valAx>
        <c:axId val="18164684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7925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2D32-9CC7-479F-9197-02B060F48A21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70A7-C9A7-484F-89FD-E1C5141F1F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1CC6-9837-49F9-A1AA-DC2F8C2906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5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3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3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5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3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6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6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37D4-6B4A-408F-ADC4-3ADF2CB87C2F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2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393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9390"/>
            <a:ext cx="9143999" cy="50180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1" y="2899375"/>
            <a:ext cx="5645833" cy="273755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49554" y="149181"/>
            <a:ext cx="4490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ELEMENTS DE CALCUL 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646529"/>
            <a:ext cx="3910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Plongée  successive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1595" y="5636925"/>
            <a:ext cx="1855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FFFF00"/>
                </a:solidFill>
              </a:rPr>
              <a:t>Par   Mohamed KHETIB  </a:t>
            </a:r>
          </a:p>
          <a:p>
            <a:r>
              <a:rPr lang="fr-FR" sz="1100" b="1" i="1" dirty="0" smtClean="0">
                <a:solidFill>
                  <a:srgbClr val="FFFF00"/>
                </a:solidFill>
              </a:rPr>
              <a:t>Med_khetib@yahoo.fr</a:t>
            </a:r>
            <a:endParaRPr lang="fr-FR" sz="1100" b="1" i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1299" y="5390704"/>
            <a:ext cx="942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FFFF00"/>
                </a:solidFill>
              </a:rPr>
              <a:t>Dellys</a:t>
            </a:r>
            <a:r>
              <a:rPr lang="fr-FR" sz="1000" dirty="0" smtClean="0">
                <a:solidFill>
                  <a:srgbClr val="FFFF00"/>
                </a:solidFill>
              </a:rPr>
              <a:t> 2016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1" y="4879950"/>
            <a:ext cx="1052577" cy="744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39390"/>
            <a:ext cx="3129211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FFFF00"/>
                </a:solidFill>
              </a:rPr>
              <a:t>        </a:t>
            </a:r>
            <a:r>
              <a:rPr lang="fr-FR" b="1" dirty="0" smtClean="0"/>
              <a:t>ALBERT </a:t>
            </a:r>
            <a:r>
              <a:rPr lang="fr-FR" b="1" dirty="0"/>
              <a:t>A. BUHLMANN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1583" y="6028342"/>
            <a:ext cx="5970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94372"/>
              </p:ext>
            </p:extLst>
          </p:nvPr>
        </p:nvGraphicFramePr>
        <p:xfrm>
          <a:off x="179512" y="1124744"/>
          <a:ext cx="871296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5616" y="263501"/>
            <a:ext cx="698477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Tension d azote N2 après un intervalle de surface de 90  minutes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34067" y="1659287"/>
            <a:ext cx="288032" cy="216024"/>
          </a:xfrm>
          <a:prstGeom prst="rect">
            <a:avLst/>
          </a:prstGeom>
          <a:gradFill>
            <a:gsLst>
              <a:gs pos="28000">
                <a:srgbClr val="FFFF00"/>
              </a:gs>
              <a:gs pos="15000">
                <a:srgbClr val="FFFF00"/>
              </a:gs>
              <a:gs pos="54000">
                <a:srgbClr val="FFFF00"/>
              </a:gs>
              <a:gs pos="87000">
                <a:schemeClr val="tx2">
                  <a:lumMod val="60000"/>
                  <a:lumOff val="40000"/>
                </a:schemeClr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63523" y="1628800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6234067" y="1980605"/>
            <a:ext cx="299188" cy="299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55467" y="1980605"/>
            <a:ext cx="212443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269322" y="6081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052927" y="642446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653630" y="1269901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</a:pPr>
            <a:r>
              <a:rPr lang="fr-FR" sz="900" dirty="0">
                <a:solidFill>
                  <a:srgbClr val="FFFF00"/>
                </a:solidFill>
                <a:latin typeface="Times New Roman" pitchFamily="18" charset="0"/>
              </a:rPr>
              <a:t>4,0 </a:t>
            </a:r>
            <a:r>
              <a:rPr lang="fr-FR" sz="9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fr-FR" sz="9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1245664"/>
            <a:ext cx="504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8,0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0" y="125946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12,5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6" y="1262206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18,5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7974" y="1254511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60023" y="1245667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38,3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245666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54,3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01482" y="124732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77,0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8024" y="1245663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109,0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2542" y="1276638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146,0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0861" y="1269901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187,0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5496" y="1245662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239,0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0126" y="1245661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305,0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5836" y="1232347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390,0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6324" y="1232346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498,0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30297" y="1232345"/>
            <a:ext cx="5052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635,0 </a:t>
            </a:r>
            <a:endParaRPr lang="fr-FR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0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70310"/>
              </p:ext>
            </p:extLst>
          </p:nvPr>
        </p:nvGraphicFramePr>
        <p:xfrm>
          <a:off x="251520" y="1570769"/>
          <a:ext cx="8734425" cy="443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47664" y="592451"/>
            <a:ext cx="63611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TEMPS DE MAJORATION DE LA DUREE DE LA  2 </a:t>
            </a:r>
            <a:r>
              <a:rPr lang="fr-FR" dirty="0" err="1" smtClean="0"/>
              <a:t>eme</a:t>
            </a:r>
            <a:r>
              <a:rPr lang="fr-FR" dirty="0" smtClean="0"/>
              <a:t> PLONGEE</a:t>
            </a:r>
          </a:p>
          <a:p>
            <a:r>
              <a:rPr lang="fr-FR" dirty="0" smtClean="0"/>
              <a:t> </a:t>
            </a:r>
            <a:r>
              <a:rPr lang="fr-FR" dirty="0" smtClean="0"/>
              <a:t>                                  valeurs théoriques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9043" y="3027730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20 m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772238" y="3027730"/>
            <a:ext cx="21602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43608" y="3426351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30 m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29043" y="3789040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40 m</a:t>
            </a:r>
            <a:endParaRPr lang="fr-FR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783495" y="3410961"/>
            <a:ext cx="216024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679" y="3789040"/>
            <a:ext cx="216024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59" y="1700808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316787" y="10541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15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60040"/>
              </p:ext>
            </p:extLst>
          </p:nvPr>
        </p:nvGraphicFramePr>
        <p:xfrm>
          <a:off x="179512" y="1628800"/>
          <a:ext cx="885698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263501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</a:t>
            </a:r>
            <a:r>
              <a:rPr lang="fr-FR" dirty="0" smtClean="0"/>
              <a:t>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1 mn et 5 mn (théorique)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54146" y="1809409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3356992"/>
            <a:ext cx="230425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6084168" y="3357357"/>
            <a:ext cx="432048" cy="29906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16216" y="2924944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6075446" y="2913910"/>
            <a:ext cx="432048" cy="299066"/>
          </a:xfrm>
          <a:prstGeom prst="rect">
            <a:avLst/>
          </a:prstGeom>
          <a:gradFill>
            <a:gsLst>
              <a:gs pos="28000">
                <a:srgbClr val="FF3399"/>
              </a:gs>
              <a:gs pos="15000">
                <a:srgbClr val="FFFF00"/>
              </a:gs>
              <a:gs pos="54000">
                <a:srgbClr val="FFFF00"/>
              </a:gs>
              <a:gs pos="87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8172585" y="2827923"/>
            <a:ext cx="6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1 - 5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33866"/>
              </p:ext>
            </p:extLst>
          </p:nvPr>
        </p:nvGraphicFramePr>
        <p:xfrm>
          <a:off x="179512" y="1521618"/>
          <a:ext cx="8856984" cy="413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1700808"/>
            <a:ext cx="324036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 pour une profondeur de  20 mètres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1" y="2204864"/>
            <a:ext cx="3240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pour une profondeur de 30 mètres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3844814" y="1696996"/>
            <a:ext cx="432048" cy="29906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90257" y="2153994"/>
            <a:ext cx="432048" cy="299066"/>
          </a:xfrm>
          <a:prstGeom prst="rect">
            <a:avLst/>
          </a:prstGeom>
          <a:gradFill>
            <a:gsLst>
              <a:gs pos="3000">
                <a:srgbClr val="FF3399"/>
              </a:gs>
              <a:gs pos="3000">
                <a:srgbClr val="FFFF00"/>
              </a:gs>
              <a:gs pos="54000">
                <a:srgbClr val="FFFF00"/>
              </a:gs>
              <a:gs pos="87000">
                <a:srgbClr val="01A78F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63500"/>
            <a:ext cx="165618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MAJORATION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59732" y="263500"/>
            <a:ext cx="54006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27984" y="2026528"/>
            <a:ext cx="13917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théorique</a:t>
            </a:r>
            <a:endParaRPr lang="fr-FR" sz="1200" i="1" dirty="0"/>
          </a:p>
        </p:txBody>
      </p:sp>
      <p:sp>
        <p:nvSpPr>
          <p:cNvPr id="11" name="Ellipse 10"/>
          <p:cNvSpPr/>
          <p:nvPr/>
        </p:nvSpPr>
        <p:spPr>
          <a:xfrm>
            <a:off x="3653347" y="4082190"/>
            <a:ext cx="568958" cy="1728192"/>
          </a:xfrm>
          <a:prstGeom prst="ellipse">
            <a:avLst/>
          </a:prstGeom>
          <a:solidFill>
            <a:schemeClr val="bg1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243941" y="5812774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536934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677422"/>
              </p:ext>
            </p:extLst>
          </p:nvPr>
        </p:nvGraphicFramePr>
        <p:xfrm>
          <a:off x="179512" y="1484784"/>
          <a:ext cx="87129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471762" y="2188966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17172" y="2603169"/>
            <a:ext cx="208823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5984773" y="2177933"/>
            <a:ext cx="432048" cy="2990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4926" y="2592136"/>
            <a:ext cx="432048" cy="299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131840" y="1670909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263501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</a:t>
            </a:r>
            <a:r>
              <a:rPr lang="fr-FR" dirty="0" smtClean="0"/>
              <a:t>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2 mn  et 7 mn (table)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10693" y="2107667"/>
            <a:ext cx="6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2 -7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671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63718"/>
              </p:ext>
            </p:extLst>
          </p:nvPr>
        </p:nvGraphicFramePr>
        <p:xfrm>
          <a:off x="395536" y="1783556"/>
          <a:ext cx="8352927" cy="387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263500"/>
            <a:ext cx="165618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MAJORATION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2348880"/>
            <a:ext cx="324036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 pour une profondeur de  20 mètres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764378"/>
            <a:ext cx="3240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pour une profondeur de 30 mètres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4067944" y="2302501"/>
            <a:ext cx="432048" cy="299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59273" y="2742311"/>
            <a:ext cx="432048" cy="299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99992" y="1916832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95736" y="268366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</a:t>
            </a:r>
            <a:r>
              <a:rPr lang="fr-FR" dirty="0" smtClean="0"/>
              <a:t>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2 mn  et 7 mn (table)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75756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Valeurs de la table : pour 20 m  majorer de 14 minutes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                          Pour  30 m  majorer de 9  minutes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3635896" y="4005064"/>
            <a:ext cx="576064" cy="1728192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57481" y="3697287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</a:pPr>
            <a:r>
              <a:rPr lang="fr-FR" sz="1200" dirty="0">
                <a:solidFill>
                  <a:srgbClr val="FFFF00"/>
                </a:solidFill>
                <a:latin typeface="Times New Roman" pitchFamily="18" charset="0"/>
              </a:rPr>
              <a:t>54,3 min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43941" y="5772571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  <p:sp>
        <p:nvSpPr>
          <p:cNvPr id="15" name="Rectangle 1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33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2272076"/>
            <a:ext cx="9156493" cy="4611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</a:rPr>
              <a:t>©2016.kmd</a:t>
            </a:r>
            <a:endParaRPr lang="fr-FR" sz="1200" i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1"/>
            <a:ext cx="9173018" cy="2272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2720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Exemple 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Comparatif  des tensions N2 et majorations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entre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Table de plongée  et calcul théoriqu</a:t>
            </a:r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itchFamily="8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034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38236"/>
              </p:ext>
            </p:extLst>
          </p:nvPr>
        </p:nvGraphicFramePr>
        <p:xfrm>
          <a:off x="177163" y="1988840"/>
          <a:ext cx="878497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74"/>
                <a:gridCol w="417233"/>
                <a:gridCol w="505072"/>
                <a:gridCol w="494093"/>
                <a:gridCol w="461152"/>
                <a:gridCol w="452918"/>
                <a:gridCol w="516052"/>
                <a:gridCol w="590209"/>
                <a:gridCol w="606592"/>
                <a:gridCol w="538011"/>
                <a:gridCol w="516052"/>
                <a:gridCol w="339988"/>
                <a:gridCol w="461538"/>
                <a:gridCol w="330550"/>
                <a:gridCol w="561560"/>
                <a:gridCol w="318415"/>
                <a:gridCol w="428214"/>
                <a:gridCol w="329395"/>
                <a:gridCol w="522656"/>
              </a:tblGrid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0,9945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4,276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44,75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9,01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4,2757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9,005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-0,5603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3,7154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2,894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0,9257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4,032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41,66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0,0038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4,0355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10,684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-0,2664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3,7691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3,293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2,546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1,774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0,8105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3,624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10,75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0,0155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3,639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10,872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-0,1248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3,5142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3,234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2,73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2,085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1,225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0,675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3,143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30,42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8,68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0,0306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3,1738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8,93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-0,0505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3,1232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2,971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2,211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1,426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0,5371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2,654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24,23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0,0426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2,6966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6,728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-0,0163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2,6804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2,607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2,442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2,164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1,571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38,3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0,419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2,235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18,93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0,0475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2,2828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4,687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-0,004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2,2788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2,166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2,008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54,3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0,3182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1,878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0,0463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1,9242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2,669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-0,0004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1,9238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1,915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1,801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0,2367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1,589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10,74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0,0411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1,6301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0,738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1,629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1,619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1,453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0,1737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1,366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7,92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0,0341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1,3999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1,394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1,392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1,318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0,1328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1,221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6,08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0,0281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1,2488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1,237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1,236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1,205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0,1052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1,123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4,85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0,0234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1,1465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1,141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1,134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1,131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1,116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0,0833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3,86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1,0647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0,0659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0,9994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0,995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0,983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390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0,0519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0,9467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0,933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498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0,0409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1,96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0,0102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0,9051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0,902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635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0,0322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0,0081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0,8723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0,862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0,859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45214" y="133198"/>
            <a:ext cx="7848872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Calcul d une 1ere plonge de 30 minutes a 45 mètres  en conservant les durées des paliers  de la table </a:t>
            </a:r>
            <a:r>
              <a:rPr lang="fr-FR" dirty="0" err="1" smtClean="0"/>
              <a:t>Buhlmann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83908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12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394565" y="170337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 9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345926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126276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434383" y="1657738"/>
            <a:ext cx="58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TN2FI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5214" y="1195590"/>
            <a:ext cx="37984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Table :    </a:t>
            </a:r>
            <a:r>
              <a:rPr lang="fr-FR" sz="1400" b="1" i="1" dirty="0" smtClean="0"/>
              <a:t>3</a:t>
            </a:r>
            <a:r>
              <a:rPr lang="fr-FR" sz="1400" i="1" dirty="0" smtClean="0"/>
              <a:t>  - </a:t>
            </a:r>
            <a:r>
              <a:rPr lang="fr-FR" sz="1400" b="1" i="1" dirty="0" smtClean="0"/>
              <a:t> 6  </a:t>
            </a:r>
            <a:r>
              <a:rPr lang="fr-FR" sz="1400" i="1" dirty="0" smtClean="0"/>
              <a:t>-  </a:t>
            </a:r>
            <a:r>
              <a:rPr lang="fr-FR" sz="1400" b="1" i="1" dirty="0" smtClean="0"/>
              <a:t>10 </a:t>
            </a:r>
            <a:r>
              <a:rPr lang="fr-FR" sz="1400" i="1" dirty="0" smtClean="0"/>
              <a:t> -    </a:t>
            </a:r>
            <a:r>
              <a:rPr lang="fr-FR" sz="1400" b="1" i="1" dirty="0" smtClean="0"/>
              <a:t>27</a:t>
            </a:r>
            <a:r>
              <a:rPr lang="fr-FR" sz="1400" i="1" dirty="0" smtClean="0"/>
              <a:t>    </a:t>
            </a:r>
            <a:r>
              <a:rPr lang="fr-FR" sz="1200" i="1" dirty="0" smtClean="0"/>
              <a:t>GR   </a:t>
            </a:r>
            <a:r>
              <a:rPr lang="fr-FR" sz="1200" i="1" dirty="0" smtClean="0"/>
              <a:t>/ </a:t>
            </a:r>
            <a:r>
              <a:rPr lang="fr-FR" sz="1200" i="1" dirty="0"/>
              <a:t>G</a:t>
            </a:r>
            <a:r>
              <a:rPr lang="fr-FR" sz="1400" b="1" i="1" dirty="0" smtClean="0"/>
              <a:t> 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4408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95914"/>
              </p:ext>
            </p:extLst>
          </p:nvPr>
        </p:nvGraphicFramePr>
        <p:xfrm>
          <a:off x="107504" y="1916832"/>
          <a:ext cx="880675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9512" y="8854"/>
            <a:ext cx="806489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entre Tension </a:t>
            </a:r>
            <a:r>
              <a:rPr lang="fr-FR" dirty="0" smtClean="0"/>
              <a:t>N2  des </a:t>
            </a:r>
            <a:r>
              <a:rPr lang="fr-FR" dirty="0"/>
              <a:t>valeurs théoriques et valeurs </a:t>
            </a:r>
            <a:r>
              <a:rPr lang="fr-FR" dirty="0" smtClean="0"/>
              <a:t>Table   </a:t>
            </a:r>
            <a:r>
              <a:rPr lang="fr-FR" dirty="0" smtClean="0"/>
              <a:t>a </a:t>
            </a:r>
            <a:r>
              <a:rPr lang="fr-FR" dirty="0" smtClean="0"/>
              <a:t>la pression </a:t>
            </a:r>
            <a:r>
              <a:rPr lang="fr-FR" dirty="0" smtClean="0"/>
              <a:t>atmosphérique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764704"/>
            <a:ext cx="381642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Calculer :   </a:t>
            </a:r>
            <a:r>
              <a:rPr lang="fr-FR" sz="1400" b="1" i="1" dirty="0" smtClean="0"/>
              <a:t>2  -  4   -   9   -  </a:t>
            </a:r>
            <a:r>
              <a:rPr lang="fr-FR" sz="1400" b="1" i="1" dirty="0" smtClean="0"/>
              <a:t>22       </a:t>
            </a:r>
            <a:endParaRPr lang="fr-FR" sz="1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7484" y="1195590"/>
            <a:ext cx="37984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Table :    </a:t>
            </a:r>
            <a:r>
              <a:rPr lang="fr-FR" sz="1400" b="1" i="1" dirty="0" smtClean="0"/>
              <a:t>3</a:t>
            </a:r>
            <a:r>
              <a:rPr lang="fr-FR" sz="1400" i="1" dirty="0" smtClean="0"/>
              <a:t>  - </a:t>
            </a:r>
            <a:r>
              <a:rPr lang="fr-FR" sz="1400" b="1" i="1" dirty="0" smtClean="0"/>
              <a:t> 6  </a:t>
            </a:r>
            <a:r>
              <a:rPr lang="fr-FR" sz="1400" i="1" dirty="0" smtClean="0"/>
              <a:t>-  </a:t>
            </a:r>
            <a:r>
              <a:rPr lang="fr-FR" sz="1400" b="1" i="1" dirty="0" smtClean="0"/>
              <a:t>10 </a:t>
            </a:r>
            <a:r>
              <a:rPr lang="fr-FR" sz="1400" i="1" dirty="0" smtClean="0"/>
              <a:t> -    </a:t>
            </a:r>
            <a:r>
              <a:rPr lang="fr-FR" sz="1400" b="1" i="1" dirty="0" smtClean="0"/>
              <a:t>27</a:t>
            </a:r>
            <a:r>
              <a:rPr lang="fr-FR" sz="1400" i="1" dirty="0" smtClean="0"/>
              <a:t>    </a:t>
            </a:r>
            <a:r>
              <a:rPr lang="fr-FR" sz="1200" i="1" dirty="0" smtClean="0"/>
              <a:t>GR   </a:t>
            </a:r>
            <a:r>
              <a:rPr lang="fr-FR" sz="1200" i="1" dirty="0" smtClean="0"/>
              <a:t>/ </a:t>
            </a:r>
            <a:r>
              <a:rPr lang="fr-FR" sz="1200" i="1" dirty="0"/>
              <a:t>G</a:t>
            </a:r>
            <a:r>
              <a:rPr lang="fr-FR" sz="1400" b="1" i="1" dirty="0" smtClean="0"/>
              <a:t> 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11960" y="857036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45 m</a:t>
            </a:r>
          </a:p>
          <a:p>
            <a:r>
              <a:rPr lang="fr-FR" dirty="0" smtClean="0"/>
              <a:t> 1ere plongée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01408" y="2105254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théoriques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301408" y="2526232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 Valeurs Table</a:t>
            </a:r>
            <a:endParaRPr lang="fr-FR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7008141" y="2074476"/>
            <a:ext cx="21602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2492873"/>
            <a:ext cx="216024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384382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906910"/>
              </p:ext>
            </p:extLst>
          </p:nvPr>
        </p:nvGraphicFramePr>
        <p:xfrm>
          <a:off x="179512" y="1268760"/>
          <a:ext cx="88392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29043" y="1516118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20 m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29043" y="1904971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30 m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7559" y="2335545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40 m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771679" y="2320157"/>
            <a:ext cx="21602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679" y="1485340"/>
            <a:ext cx="216024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679" y="1870508"/>
            <a:ext cx="216024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39445" y="116632"/>
            <a:ext cx="63611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TEMPS DE MAJORATION DE LA DUREE DE LA  2 </a:t>
            </a:r>
            <a:r>
              <a:rPr lang="fr-FR" dirty="0" err="1" smtClean="0"/>
              <a:t>eme</a:t>
            </a:r>
            <a:r>
              <a:rPr lang="fr-FR" dirty="0" smtClean="0"/>
              <a:t> </a:t>
            </a:r>
            <a:r>
              <a:rPr lang="fr-FR" dirty="0" smtClean="0"/>
              <a:t>PLONGEE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31840" y="826839"/>
            <a:ext cx="280831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Intervalle de surface   90 minutes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4126910" y="350100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77,0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35409" y="3221773"/>
            <a:ext cx="792088" cy="2924052"/>
          </a:xfrm>
          <a:prstGeom prst="ellipse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345220" y="6145825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  <p:sp>
        <p:nvSpPr>
          <p:cNvPr id="14" name="Rectangle 1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940848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0392" y="6532875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4421" y="170080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2512" y="188640"/>
            <a:ext cx="799288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OBJECTIF :  Méthodologie  pour le Calcul d une plongée               successive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627784" y="1417072"/>
            <a:ext cx="367240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29014" y="1515502"/>
            <a:ext cx="326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Eléments   de  Calcul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38358" y="2276872"/>
            <a:ext cx="8506431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du document . </a:t>
            </a:r>
          </a:p>
          <a:p>
            <a:endParaRPr lang="fr-FR" b="1" dirty="0" smtClean="0"/>
          </a:p>
          <a:p>
            <a:r>
              <a:rPr lang="fr-FR" b="1" dirty="0"/>
              <a:t> </a:t>
            </a:r>
            <a:r>
              <a:rPr lang="fr-FR" b="1" dirty="0" smtClean="0"/>
              <a:t>      A  :   </a:t>
            </a:r>
            <a:r>
              <a:rPr lang="fr-FR" b="1" dirty="0"/>
              <a:t>A</a:t>
            </a:r>
            <a:r>
              <a:rPr lang="fr-FR" b="1" dirty="0" smtClean="0"/>
              <a:t>perçu </a:t>
            </a:r>
            <a:r>
              <a:rPr lang="fr-FR" b="1" dirty="0" smtClean="0"/>
              <a:t>sur le déroulement pour le calcul </a:t>
            </a:r>
            <a:r>
              <a:rPr lang="fr-FR" b="1" dirty="0" smtClean="0"/>
              <a:t> </a:t>
            </a:r>
            <a:r>
              <a:rPr lang="fr-FR" b="1" dirty="0" smtClean="0"/>
              <a:t>d une plongée </a:t>
            </a:r>
            <a:r>
              <a:rPr lang="fr-FR" b="1" dirty="0" smtClean="0"/>
              <a:t>successive .   </a:t>
            </a:r>
          </a:p>
          <a:p>
            <a:r>
              <a:rPr lang="fr-FR" b="1" dirty="0" smtClean="0"/>
              <a:t>       B  </a:t>
            </a:r>
            <a:r>
              <a:rPr lang="fr-FR" b="1" dirty="0"/>
              <a:t>:   </a:t>
            </a:r>
            <a:r>
              <a:rPr lang="fr-FR" b="1" dirty="0" smtClean="0"/>
              <a:t> Comparatif entre les valeurs  des Tensions N2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1 – Calculs  théoriques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2 -  Calculs en utilisant les valeurs des paliers de la table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3 -   Recherche du tissu pris en compte pour le calcul de la majoration .  </a:t>
            </a:r>
            <a:endParaRPr lang="fr-FR" b="1" dirty="0" smtClean="0"/>
          </a:p>
          <a:p>
            <a:r>
              <a:rPr lang="fr-FR" b="1" dirty="0" smtClean="0"/>
              <a:t>                  4 -   Conclusion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</a:t>
            </a:r>
            <a:r>
              <a:rPr lang="fr-FR" b="1" dirty="0" smtClean="0"/>
              <a:t>Les </a:t>
            </a:r>
            <a:r>
              <a:rPr lang="fr-FR" b="1" dirty="0" smtClean="0"/>
              <a:t>données utilisées pour cet exemple sont celles  utilisées dans le document  </a:t>
            </a:r>
          </a:p>
          <a:p>
            <a:r>
              <a:rPr lang="fr-FR" b="1" dirty="0" smtClean="0"/>
              <a:t>       « Eléments de  Calcul  - Table de Compression » , on prendra comme exemple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une  première plongée  d une durée de 30 minutes a une profondeur de 45 mètres.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L intervalle de surface est de 90 minutes .</a:t>
            </a:r>
          </a:p>
          <a:p>
            <a:r>
              <a:rPr lang="fr-FR" b="1" dirty="0" smtClean="0"/>
              <a:t>         les résultats récupérer sont celles des tensions d azote a la fin de la plongée .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9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FR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résultats de ce travail comparatif   confirme que  les durées des paliers  issus  du calcul mathématique sont réajuster  dans le sens de la sécurités 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Le nombre de minutes  rajouter sur la table n est pas  proportionnel  , il dépend de la durée est la profondeur  de la plongée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Dans notre cas  la durée de la majoration  considérée est celle du    tissu   8  (77 mn)  pour la plongée 30 mn, 45 mètres  ,  même que celle  mentionnée sur la table , par contre l exemple 2  plongée  30 mn 30 mètres la valeur de la majoration c est du tissu 7 (54,3 mn )  pour rechercher le ou les tissus pris en compte pour   l élaboration  de la table  de majoration une itération  (calcul )  de toutes les tranches de profondeurs  et de durées devront être faites  avec leurs paliers respectifs ( mentionnes sur la table) et en déduire la quantité d azote pour chaque durée et chaque profondeurs  ce qui nous donne environs 140  itérations  ( Sujet du prochain document )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Sur une table de calcul  plongée  successive les lettres  D, E, F,G,H  correspondant a un gradient  d azote résiduel après une plongée  du plus faible (D)  au plus élevé  (H) , la détermination  de leurs valeurs ou plutôt leurs gradients  seront le but du prochain document   .</a:t>
            </a:r>
          </a:p>
          <a:p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Donc  l élaboration d une table de plongée passe par trois étapes qui sont :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</a:t>
            </a:r>
            <a:r>
              <a:rPr lang="fr-FR" sz="1400" b="1" dirty="0" smtClean="0"/>
              <a:t>Calculs   théoriques  -  test (réajustements)  -  validation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Med </a:t>
            </a:r>
            <a:r>
              <a:rPr lang="fr-FR" dirty="0" err="1" smtClean="0"/>
              <a:t>Khetib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08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2272076"/>
            <a:ext cx="9156493" cy="4611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9063" y="2780928"/>
            <a:ext cx="29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n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</a:rPr>
              <a:t>©2016.kmd</a:t>
            </a:r>
            <a:endParaRPr lang="fr-FR" sz="1200" i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5"/>
            <a:ext cx="9144000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2360" y="640814"/>
            <a:ext cx="10081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00888"/>
              </p:ext>
            </p:extLst>
          </p:nvPr>
        </p:nvGraphicFramePr>
        <p:xfrm>
          <a:off x="1403647" y="980728"/>
          <a:ext cx="6408713" cy="5419344"/>
        </p:xfrm>
        <a:graphic>
          <a:graphicData uri="http://schemas.openxmlformats.org/drawingml/2006/table">
            <a:tbl>
              <a:tblPr/>
              <a:tblGrid>
                <a:gridCol w="1815032"/>
                <a:gridCol w="2136059"/>
                <a:gridCol w="2457622"/>
              </a:tblGrid>
              <a:tr h="66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Tissus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Période 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Pour N</a:t>
                      </a:r>
                      <a:r>
                        <a:rPr kumimoji="0" lang="fr-F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Tissus de notre corps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1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38,3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54,3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239,0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305,0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498,0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Cerveau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Moelle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Oreille interne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Articulations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7664" y="30014"/>
            <a:ext cx="6120681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PERIODES TISSUS TABLE BUHLMAN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812360" y="64081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Tableau 1</a:t>
            </a:r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4319" y="652713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7715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7" y="692696"/>
            <a:ext cx="8712968" cy="57276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7" y="302413"/>
            <a:ext cx="8712968" cy="390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070567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60486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6551911" y="75982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des Indices  (2)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9263" y="168315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06176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6309320"/>
            <a:ext cx="201622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 :  Sid Ali MEKFOULDJI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2411760" y="40466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</a:rPr>
              <a:t>Ce travail reste ouvert a tous les passionnes de plongée et toute aide est la bien venue pour l amélioration et l enrichissement  des documents 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0609" y="1340768"/>
            <a:ext cx="8471011" cy="477053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      </a:t>
            </a:r>
            <a:r>
              <a:rPr lang="fr-FR" sz="1400" b="1" dirty="0" smtClean="0"/>
              <a:t>Apres un séjour au fond  lors d une première  plongée les tissus  chargent  une certaine quantité d azote  ,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cette quantité est fonction de la durée et de la profondeur .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  A la fin de la plongée ( retour a la pression </a:t>
            </a:r>
            <a:r>
              <a:rPr lang="fr-FR" sz="1400" b="1" dirty="0" err="1" smtClean="0"/>
              <a:t>Atmo</a:t>
            </a:r>
            <a:r>
              <a:rPr lang="fr-FR" sz="1400" b="1" dirty="0" smtClean="0"/>
              <a:t>) , les tissus entament un processus de désaturation pour retrouver la tension initiale ( saturation en surface) .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   Pour planifier une deuxième plongée on doit connaitre l état de désaturation de chaque tissu afin de déterminer la valeur du gradient correspondant  a la durée de l intervalle de surface .</a:t>
            </a:r>
          </a:p>
          <a:p>
            <a:endParaRPr lang="fr-FR" sz="1400" b="1" dirty="0"/>
          </a:p>
          <a:p>
            <a:r>
              <a:rPr lang="fr-FR" sz="1400" b="1" dirty="0" smtClean="0"/>
              <a:t>    Formulation : </a:t>
            </a:r>
            <a:r>
              <a:rPr lang="fr-FR" sz="1400" dirty="0" smtClean="0"/>
              <a:t>PN2(</a:t>
            </a:r>
            <a:r>
              <a:rPr lang="fr-FR" sz="1400" dirty="0" err="1" smtClean="0"/>
              <a:t>tE</a:t>
            </a:r>
            <a:r>
              <a:rPr lang="fr-FR" sz="1400" dirty="0" smtClean="0"/>
              <a:t>)  =  PN2(T0)  - (PIN2 – PN2(t0))  X  </a:t>
            </a:r>
            <a:r>
              <a:rPr lang="fr-FR" sz="2000" dirty="0" smtClean="0"/>
              <a:t>(</a:t>
            </a:r>
            <a:r>
              <a:rPr lang="fr-FR" sz="1400" dirty="0" smtClean="0"/>
              <a:t>1- </a:t>
            </a:r>
            <a:r>
              <a:rPr lang="fr-FR" sz="2000" b="1" dirty="0" smtClean="0"/>
              <a:t>e</a:t>
            </a:r>
            <a:r>
              <a:rPr lang="fr-FR" sz="1400" dirty="0" smtClean="0"/>
              <a:t>            </a:t>
            </a:r>
            <a:r>
              <a:rPr lang="fr-FR" sz="2000" dirty="0" smtClean="0"/>
              <a:t>)</a:t>
            </a:r>
            <a:r>
              <a:rPr lang="fr-FR" sz="2000" b="1" dirty="0" smtClean="0"/>
              <a:t> </a:t>
            </a:r>
            <a:r>
              <a:rPr lang="fr-FR" sz="1400" b="1" dirty="0" smtClean="0"/>
              <a:t> </a:t>
            </a:r>
            <a:endParaRPr lang="fr-FR" sz="2000" dirty="0" smtClean="0"/>
          </a:p>
          <a:p>
            <a:endParaRPr lang="fr-FR" sz="1400" b="1" dirty="0" smtClean="0"/>
          </a:p>
          <a:p>
            <a:r>
              <a:rPr lang="fr-FR" sz="1400" b="1" dirty="0" smtClean="0"/>
              <a:t> </a:t>
            </a:r>
          </a:p>
          <a:p>
            <a:r>
              <a:rPr lang="fr-FR" sz="1400" b="1" dirty="0" smtClean="0"/>
              <a:t>   </a:t>
            </a:r>
          </a:p>
          <a:p>
            <a:r>
              <a:rPr lang="fr-FR" sz="1400" b="1" dirty="0" smtClean="0"/>
              <a:t> PN2(</a:t>
            </a:r>
            <a:r>
              <a:rPr lang="fr-FR" sz="1400" b="1" dirty="0" err="1" smtClean="0"/>
              <a:t>tE</a:t>
            </a:r>
            <a:r>
              <a:rPr lang="fr-FR" sz="1400" b="1" dirty="0" smtClean="0"/>
              <a:t> ) : Tension Finale après dissolution </a:t>
            </a:r>
          </a:p>
          <a:p>
            <a:r>
              <a:rPr lang="fr-FR" sz="1400" b="1" dirty="0" smtClean="0"/>
              <a:t>PIN2 : Pression alvéolaire a la pression 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(1.013 b)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T : durée  intervalle de surface ( minute) (A-B   sur </a:t>
            </a:r>
            <a:r>
              <a:rPr lang="fr-FR" sz="1400" b="1" dirty="0" smtClean="0"/>
              <a:t>schéma </a:t>
            </a:r>
            <a:r>
              <a:rPr lang="fr-FR" sz="1400" b="1" dirty="0" smtClean="0"/>
              <a:t>1 )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t  : </a:t>
            </a:r>
            <a:r>
              <a:rPr lang="fr-FR" sz="1400" b="1" dirty="0" smtClean="0"/>
              <a:t>Période  </a:t>
            </a:r>
            <a:r>
              <a:rPr lang="fr-FR" sz="1400" b="1" dirty="0" smtClean="0"/>
              <a:t>tissu </a:t>
            </a:r>
            <a:r>
              <a:rPr lang="fr-FR" sz="1400" b="1" dirty="0" smtClean="0"/>
              <a:t>.</a:t>
            </a:r>
          </a:p>
          <a:p>
            <a:r>
              <a:rPr lang="fr-FR" sz="1400" b="1" dirty="0" smtClean="0"/>
              <a:t> </a:t>
            </a:r>
            <a:r>
              <a:rPr lang="fr-FR" b="1" dirty="0" smtClean="0"/>
              <a:t> Durée </a:t>
            </a:r>
            <a:r>
              <a:rPr lang="fr-FR" b="1" dirty="0" smtClean="0"/>
              <a:t>de la majoration </a:t>
            </a:r>
            <a:r>
              <a:rPr lang="fr-FR" b="1" dirty="0" smtClean="0"/>
              <a:t>a partie de la formule générale</a:t>
            </a:r>
            <a:endParaRPr lang="fr-FR" b="1" dirty="0"/>
          </a:p>
          <a:p>
            <a:endParaRPr lang="fr-FR" sz="1400" b="1" dirty="0" smtClean="0"/>
          </a:p>
          <a:p>
            <a:endParaRPr lang="fr-FR" sz="1400" b="1" dirty="0"/>
          </a:p>
          <a:p>
            <a:endParaRPr lang="fr-FR" sz="1400" b="1" dirty="0" smtClean="0"/>
          </a:p>
          <a:p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0609" y="692696"/>
            <a:ext cx="8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 </a:t>
            </a:r>
            <a:r>
              <a:rPr lang="fr-FR" sz="1100" b="1" dirty="0" smtClean="0"/>
              <a:t>        </a:t>
            </a:r>
            <a:r>
              <a:rPr lang="fr-FR" sz="1400" b="1" dirty="0" smtClean="0"/>
              <a:t>La majoration  est la durée a rajouter au temps de la deuxième  plongée   planifier  dont on connait la profondeur , la tension d azote devra correspondre a la durée de la majoration  sur la même  courbe .</a:t>
            </a:r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2796258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-k * </a:t>
            </a:r>
            <a:r>
              <a:rPr lang="fr-FR" sz="1200" dirty="0" err="1" smtClean="0"/>
              <a:t>tE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340609" y="3210356"/>
            <a:ext cx="5705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400" b="1" dirty="0" smtClean="0"/>
          </a:p>
          <a:p>
            <a:r>
              <a:rPr lang="fr-FR" sz="1400" b="1" dirty="0" smtClean="0"/>
              <a:t>PN2(t0 ) : Tension N2  a la sortie de la premier plongée . (TN1   sur le FIG 2)</a:t>
            </a:r>
          </a:p>
          <a:p>
            <a:endParaRPr lang="fr-FR" sz="1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3261" y="5260557"/>
            <a:ext cx="5616624" cy="705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36129" y="5442627"/>
            <a:ext cx="657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</a:t>
            </a:r>
            <a:r>
              <a:rPr lang="pl-PL" sz="1400" b="1" dirty="0" smtClean="0"/>
              <a:t>=</a:t>
            </a:r>
            <a:r>
              <a:rPr lang="fr-FR" sz="1400" b="1" dirty="0" smtClean="0"/>
              <a:t>      </a:t>
            </a:r>
            <a:r>
              <a:rPr lang="pl-PL" sz="1400" b="1" dirty="0" smtClean="0"/>
              <a:t>0.75</a:t>
            </a:r>
            <a:r>
              <a:rPr lang="fr-FR" sz="1400" b="1" dirty="0" smtClean="0"/>
              <a:t>  </a:t>
            </a:r>
            <a:r>
              <a:rPr lang="pl-PL" sz="1400" b="1" dirty="0" smtClean="0"/>
              <a:t>-</a:t>
            </a:r>
            <a:r>
              <a:rPr lang="fr-FR" sz="1400" b="1" dirty="0" smtClean="0"/>
              <a:t>  PN2(</a:t>
            </a:r>
            <a:r>
              <a:rPr lang="fr-FR" sz="1400" b="1" dirty="0" err="1" smtClean="0"/>
              <a:t>tE</a:t>
            </a:r>
            <a:r>
              <a:rPr lang="fr-FR" sz="1400" b="1" dirty="0" smtClean="0"/>
              <a:t>)  /   </a:t>
            </a:r>
            <a:r>
              <a:rPr lang="pl-PL" sz="1400" b="1" dirty="0" smtClean="0"/>
              <a:t>(( P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</a:t>
            </a:r>
            <a:r>
              <a:rPr lang="pl-PL" sz="1400" b="1" dirty="0" smtClean="0"/>
              <a:t> -</a:t>
            </a:r>
            <a:r>
              <a:rPr lang="fr-FR" sz="1400" b="1" dirty="0" smtClean="0"/>
              <a:t> 0</a:t>
            </a:r>
            <a:r>
              <a:rPr lang="pl-PL" sz="1400" b="1" dirty="0" smtClean="0"/>
              <a:t>.063)*0.79)</a:t>
            </a:r>
            <a:r>
              <a:rPr lang="fr-FR" sz="1400" b="1" dirty="0" smtClean="0"/>
              <a:t>  </a:t>
            </a:r>
            <a:r>
              <a:rPr lang="pl-PL" sz="1400" b="1" dirty="0" smtClean="0"/>
              <a:t>-</a:t>
            </a:r>
            <a:r>
              <a:rPr lang="fr-FR" sz="1400" b="1" dirty="0" smtClean="0"/>
              <a:t> </a:t>
            </a:r>
            <a:r>
              <a:rPr lang="fr-FR" sz="1400" b="1" dirty="0" smtClean="0">
                <a:solidFill>
                  <a:prstClr val="black"/>
                </a:solidFill>
              </a:rPr>
              <a:t>PN2(</a:t>
            </a:r>
            <a:r>
              <a:rPr lang="fr-FR" sz="1400" b="1" dirty="0" err="1" smtClean="0">
                <a:solidFill>
                  <a:prstClr val="black"/>
                </a:solidFill>
              </a:rPr>
              <a:t>tE</a:t>
            </a:r>
            <a:r>
              <a:rPr lang="fr-FR" sz="1400" b="1" dirty="0" smtClean="0">
                <a:solidFill>
                  <a:prstClr val="black"/>
                </a:solidFill>
              </a:rPr>
              <a:t>)</a:t>
            </a:r>
            <a:endParaRPr lang="fr-F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23261" y="5982702"/>
            <a:ext cx="4661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P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:  Pression ambiante a la profondeur  envisagée  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23261" y="6290479"/>
            <a:ext cx="3316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/>
              <a:t>PN2(</a:t>
            </a:r>
            <a:r>
              <a:rPr lang="fr-FR" sz="1400" b="1" i="1" dirty="0" err="1" smtClean="0"/>
              <a:t>tE</a:t>
            </a:r>
            <a:r>
              <a:rPr lang="fr-FR" sz="1400" b="1" i="1" dirty="0" smtClean="0"/>
              <a:t> ) : Tension Finale après dissolution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261" y="5457842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(1- </a:t>
            </a:r>
            <a:r>
              <a:rPr lang="fr-FR" b="1" dirty="0" smtClean="0"/>
              <a:t>e</a:t>
            </a:r>
            <a:r>
              <a:rPr lang="fr-FR" dirty="0" smtClean="0"/>
              <a:t>           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247" y="528115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-k * </a:t>
            </a:r>
            <a:r>
              <a:rPr lang="fr-FR" sz="1400" dirty="0" err="1" smtClean="0"/>
              <a:t>tE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10627" y="317909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76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0"/>
            <a:ext cx="9101796" cy="50068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1749669"/>
            <a:ext cx="1008112" cy="4154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Tn2 Sortie 1</a:t>
            </a:r>
            <a:r>
              <a:rPr lang="fr-FR" sz="1050" baseline="30000" dirty="0" smtClean="0"/>
              <a:t>ere</a:t>
            </a:r>
            <a:r>
              <a:rPr lang="fr-FR" sz="1050" dirty="0" smtClean="0"/>
              <a:t> plongée</a:t>
            </a:r>
            <a:endParaRPr lang="fr-FR" sz="105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051720" y="2196590"/>
            <a:ext cx="72008" cy="152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03848" y="2708920"/>
            <a:ext cx="1008112" cy="57708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Tn2  après désaturation en surfac</a:t>
            </a:r>
            <a:r>
              <a:rPr lang="fr-FR" sz="1050" dirty="0" smtClean="0"/>
              <a:t>e </a:t>
            </a:r>
            <a:endParaRPr lang="fr-FR" sz="105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699792" y="312441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763688" y="2223796"/>
            <a:ext cx="536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Tn1</a:t>
            </a:r>
            <a:endParaRPr lang="fr-FR" sz="11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771800" y="3131278"/>
            <a:ext cx="49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Tn2</a:t>
            </a:r>
            <a:endParaRPr lang="fr-FR" sz="11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736679" y="3262083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tx2"/>
                </a:solidFill>
              </a:rPr>
              <a:t>Courbe de désaturation en surface</a:t>
            </a:r>
            <a:endParaRPr lang="fr-FR" sz="1100" b="1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13841" y="1977696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Courbe de Saturation  2eme plongée  profondeur  20 m 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34341" y="1287929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C20E86"/>
                </a:solidFill>
              </a:rPr>
              <a:t>Courbe de Saturation  2eme plongée  profondeur  30 </a:t>
            </a:r>
            <a:r>
              <a:rPr lang="fr-FR" sz="1100" b="1" dirty="0" smtClean="0">
                <a:solidFill>
                  <a:srgbClr val="7030A0"/>
                </a:solidFill>
              </a:rPr>
              <a:t>m 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52156" y="2752122"/>
            <a:ext cx="3808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Tension N2    en fonction de la durée de l intervalle de surface </a:t>
            </a:r>
            <a:endParaRPr lang="fr-FR" sz="11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19396" y="3013732"/>
            <a:ext cx="335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O</a:t>
            </a:r>
            <a:endParaRPr lang="fr-FR" sz="11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47936" y="5229200"/>
            <a:ext cx="834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La Tension N2 au point O  correspond au gradient entre la Tn</a:t>
            </a:r>
            <a:r>
              <a:rPr lang="fr-FR" sz="1100" b="1" dirty="0"/>
              <a:t>1</a:t>
            </a:r>
            <a:r>
              <a:rPr lang="fr-FR" sz="1100" b="1" dirty="0" smtClean="0"/>
              <a:t> sortie  1ere plongée et l a Tn2  </a:t>
            </a:r>
            <a:r>
              <a:rPr lang="fr-FR" sz="1100" b="1" dirty="0" err="1" smtClean="0"/>
              <a:t>desaturer</a:t>
            </a:r>
            <a:r>
              <a:rPr lang="fr-FR" sz="1100" b="1" dirty="0" smtClean="0"/>
              <a:t>  pendant  l intervalle de surface </a:t>
            </a:r>
            <a:endParaRPr lang="fr-FR" sz="11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62472" y="5490810"/>
            <a:ext cx="834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A-B : Intervalle de Surface -  C-D : Temps de Majoration Courbe </a:t>
            </a:r>
            <a:r>
              <a:rPr lang="fr-FR" sz="1100" b="1" dirty="0" err="1" smtClean="0"/>
              <a:t>Tn</a:t>
            </a:r>
            <a:r>
              <a:rPr lang="fr-FR" sz="1100" b="1" dirty="0" smtClean="0"/>
              <a:t>  prof (30 m )  - E-F : Temps  de Majoration  Courbe </a:t>
            </a:r>
            <a:r>
              <a:rPr lang="fr-FR" sz="1100" b="1" dirty="0" err="1" smtClean="0"/>
              <a:t>Tn</a:t>
            </a:r>
            <a:r>
              <a:rPr lang="fr-FR" sz="1100" b="1" dirty="0" smtClean="0"/>
              <a:t> prof (20m)</a:t>
            </a:r>
            <a:endParaRPr lang="fr-FR" sz="11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82918" y="5752420"/>
            <a:ext cx="7489482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100" b="1" i="1" u="sng" dirty="0" smtClean="0">
                <a:solidFill>
                  <a:srgbClr val="FF0000"/>
                </a:solidFill>
              </a:rPr>
              <a:t>Conclusion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smtClean="0">
                <a:solidFill>
                  <a:srgbClr val="FFFF00"/>
                </a:solidFill>
              </a:rPr>
              <a:t>: La majoration diminue avec l augmentation de la profondeur de la 2eme plongée     , ainsi pour le même gradient  la durée  diminue avec  l augmentation de la Pression ambiante </a:t>
            </a:r>
            <a:r>
              <a:rPr lang="fr-FR" sz="1100" b="1" dirty="0" smtClean="0"/>
              <a:t>.  </a:t>
            </a:r>
            <a:endParaRPr lang="fr-FR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186253" y="92541"/>
            <a:ext cx="266429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PLONGEE SUCCESSIVE </a:t>
            </a:r>
            <a:endParaRPr lang="fr-FR" sz="20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8100392" y="6551457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</a:t>
            </a:r>
            <a:r>
              <a:rPr lang="fr-FR" sz="1200" i="1" dirty="0" smtClean="0"/>
              <a:t>2016 </a:t>
            </a:r>
            <a:r>
              <a:rPr lang="fr-FR" sz="1200" i="1" dirty="0" err="1" smtClean="0"/>
              <a:t>kmd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28384" y="3251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614204" y="870278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6">
                    <a:lumMod val="50000"/>
                  </a:schemeClr>
                </a:solidFill>
              </a:rPr>
              <a:t>Courbe de Saturation  1ere plongée   </a:t>
            </a:r>
            <a:endParaRPr lang="fr-FR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7770454" y="1287785"/>
            <a:ext cx="155448" cy="7790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87742" y="1528218"/>
            <a:ext cx="108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Comparaison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82927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974229"/>
              </p:ext>
            </p:extLst>
          </p:nvPr>
        </p:nvGraphicFramePr>
        <p:xfrm>
          <a:off x="251520" y="1340768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224716" y="1645948"/>
            <a:ext cx="360040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508" y="2035713"/>
            <a:ext cx="360040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4128" y="1583557"/>
            <a:ext cx="223224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Tension  d Azote Initiale 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60929" y="1968042"/>
            <a:ext cx="219544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Tension d Azote Finale 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92684" y="6519827"/>
            <a:ext cx="93647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116632"/>
            <a:ext cx="5040560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Exemple de calcul</a:t>
            </a:r>
            <a:endParaRPr lang="fr-F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70381" y="178187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45 m</a:t>
            </a:r>
          </a:p>
          <a:p>
            <a:r>
              <a:rPr lang="fr-FR" dirty="0" smtClean="0"/>
              <a:t> 1ere plongée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33451" y="871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278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5" y="1508533"/>
            <a:ext cx="5845145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 /2  -  Calcul de l indice de désaturation </a:t>
            </a:r>
            <a:r>
              <a:rPr lang="fr-FR" sz="2000" i="1" dirty="0" smtClean="0"/>
              <a:t>. </a:t>
            </a:r>
            <a:endParaRPr lang="fr-FR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4279360" y="1446978"/>
            <a:ext cx="2812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      (</a:t>
            </a:r>
            <a:r>
              <a:rPr lang="fr-FR" dirty="0"/>
              <a:t>1- </a:t>
            </a:r>
            <a:r>
              <a:rPr lang="fr-FR" sz="2800" b="1" dirty="0"/>
              <a:t>e</a:t>
            </a:r>
            <a:r>
              <a:rPr lang="fr-FR" dirty="0"/>
              <a:t>            </a:t>
            </a:r>
            <a:r>
              <a:rPr lang="fr-FR" sz="28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1268" y="1175104"/>
            <a:ext cx="974786" cy="36933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fr-FR" dirty="0"/>
              <a:t>-k * </a:t>
            </a:r>
            <a:r>
              <a:rPr lang="fr-FR" dirty="0" err="1"/>
              <a:t>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9578" y="1913701"/>
            <a:ext cx="76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= 1 – </a:t>
            </a:r>
            <a:r>
              <a:rPr lang="fr-FR" sz="2400" b="1" dirty="0" smtClean="0">
                <a:solidFill>
                  <a:srgbClr val="FFFF00"/>
                </a:solidFill>
              </a:rPr>
              <a:t>e</a:t>
            </a:r>
            <a:r>
              <a:rPr lang="fr-FR" dirty="0" smtClean="0">
                <a:solidFill>
                  <a:srgbClr val="FFFF00"/>
                </a:solidFill>
              </a:rPr>
              <a:t>(- 0.69315 * (90/109)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9878" y="1936610"/>
            <a:ext cx="5828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=  1 – </a:t>
            </a:r>
            <a:r>
              <a:rPr lang="fr-FR" sz="2400" b="1" dirty="0" smtClean="0">
                <a:solidFill>
                  <a:srgbClr val="FFFF00"/>
                </a:solidFill>
              </a:rPr>
              <a:t>e</a:t>
            </a:r>
            <a:r>
              <a:rPr lang="fr-FR" dirty="0" smtClean="0">
                <a:solidFill>
                  <a:srgbClr val="FFFF00"/>
                </a:solidFill>
              </a:rPr>
              <a:t>(-0.57232568  )=(1- 0.5642117 ) =</a:t>
            </a:r>
            <a:r>
              <a:rPr lang="fr-FR" dirty="0"/>
              <a:t>-</a:t>
            </a:r>
            <a:r>
              <a:rPr lang="fr-FR" dirty="0" smtClean="0">
                <a:solidFill>
                  <a:srgbClr val="FFFF00"/>
                </a:solidFill>
              </a:rPr>
              <a:t>0.435788</a:t>
            </a:r>
            <a:r>
              <a:rPr lang="fr-FR" dirty="0" smtClean="0"/>
              <a:t>  </a:t>
            </a:r>
            <a:endParaRPr lang="fr-FR" dirty="0"/>
          </a:p>
          <a:p>
            <a:r>
              <a:rPr lang="fr-FR" dirty="0" smtClean="0">
                <a:solidFill>
                  <a:srgbClr val="FFFF00"/>
                </a:solidFill>
              </a:rPr>
              <a:t> 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5968" y="2260541"/>
            <a:ext cx="4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Ce qui correspond a 43.58 %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1287" y="2629873"/>
            <a:ext cx="731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Ou Calculer la proportion t/T  90/18.5 = 1.622    et utiliser le tableau 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7875" y="3140968"/>
            <a:ext cx="6697050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3 : Calcul de la Tension d azote au  début de la 2eme plongée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68072" y="3645024"/>
            <a:ext cx="5472608" cy="800219"/>
          </a:xfrm>
          <a:prstGeom prst="rect">
            <a:avLst/>
          </a:prstGeom>
          <a:solidFill>
            <a:schemeClr val="bg2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PN2(</a:t>
            </a:r>
            <a:r>
              <a:rPr lang="fr-FR" dirty="0" err="1" smtClean="0"/>
              <a:t>tE</a:t>
            </a:r>
            <a:r>
              <a:rPr lang="fr-FR" dirty="0" smtClean="0"/>
              <a:t>)  =  PN2(T0)  </a:t>
            </a:r>
            <a:r>
              <a:rPr lang="fr-FR" dirty="0"/>
              <a:t>_</a:t>
            </a:r>
            <a:r>
              <a:rPr lang="fr-FR" dirty="0" smtClean="0"/>
              <a:t>  (PIN2 – PN2(t0))  X  </a:t>
            </a:r>
            <a:r>
              <a:rPr lang="fr-FR" sz="2800" dirty="0" smtClean="0">
                <a:solidFill>
                  <a:srgbClr val="FF0000"/>
                </a:solidFill>
              </a:rPr>
              <a:t>43.58%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54257" y="4799283"/>
            <a:ext cx="10949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Gradient</a:t>
            </a:r>
            <a:endParaRPr lang="fr-FR" dirty="0"/>
          </a:p>
        </p:txBody>
      </p:sp>
      <p:sp>
        <p:nvSpPr>
          <p:cNvPr id="14" name="Accolade fermante 13"/>
          <p:cNvSpPr/>
          <p:nvPr/>
        </p:nvSpPr>
        <p:spPr>
          <a:xfrm rot="5400000">
            <a:off x="3531615" y="3650216"/>
            <a:ext cx="568602" cy="1800200"/>
          </a:xfrm>
          <a:prstGeom prst="rightBrac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548" y="498751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Patmo</a:t>
            </a:r>
            <a:r>
              <a:rPr lang="fr-FR" dirty="0" smtClean="0">
                <a:solidFill>
                  <a:srgbClr val="FFFF00"/>
                </a:solidFill>
              </a:rPr>
              <a:t>     = 1.013  bars.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5370591"/>
            <a:ext cx="461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Gradient =  ((1.013 – 0.063) * 0.79 )-1.332 </a:t>
            </a:r>
            <a:r>
              <a:rPr lang="fr-FR" dirty="0" smtClean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5818196" y="5440713"/>
            <a:ext cx="288032" cy="24231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936" y="5941278"/>
            <a:ext cx="4007906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PN2(</a:t>
            </a:r>
            <a:r>
              <a:rPr lang="fr-FR" dirty="0" err="1" smtClean="0"/>
              <a:t>tE</a:t>
            </a:r>
            <a:r>
              <a:rPr lang="fr-FR" dirty="0" smtClean="0"/>
              <a:t>)  = 1.332   - 0.2534  = 1.0786 bars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03548" y="190219"/>
            <a:ext cx="5040560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Exemple de calcul de la 2eme plongée</a:t>
            </a:r>
            <a:endParaRPr lang="fr-F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96136" y="251774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30 m</a:t>
            </a:r>
          </a:p>
          <a:p>
            <a:r>
              <a:rPr lang="fr-FR" dirty="0" smtClean="0"/>
              <a:t>Tissus N°9 : période = 109 mn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8081595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©2016.kmd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6228" y="5348475"/>
            <a:ext cx="282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0.436 </a:t>
            </a:r>
            <a:r>
              <a:rPr lang="fr-FR" dirty="0">
                <a:solidFill>
                  <a:srgbClr val="FFFF00"/>
                </a:solidFill>
              </a:rPr>
              <a:t>* </a:t>
            </a:r>
            <a:r>
              <a:rPr lang="fr-FR" dirty="0" smtClean="0">
                <a:solidFill>
                  <a:srgbClr val="FFFF00"/>
                </a:solidFill>
              </a:rPr>
              <a:t>0.5815 </a:t>
            </a:r>
            <a:r>
              <a:rPr lang="fr-FR" dirty="0">
                <a:solidFill>
                  <a:srgbClr val="FFFF00"/>
                </a:solidFill>
              </a:rPr>
              <a:t>= </a:t>
            </a:r>
            <a:r>
              <a:rPr lang="fr-FR" dirty="0" smtClean="0">
                <a:solidFill>
                  <a:srgbClr val="FFFF00"/>
                </a:solidFill>
              </a:rPr>
              <a:t>0.2534 </a:t>
            </a:r>
            <a:r>
              <a:rPr lang="fr-FR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7433" y="5356842"/>
            <a:ext cx="10070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0.5815b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6492680" y="1446978"/>
            <a:ext cx="2435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t=90mn   T=109 mn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713439"/>
            <a:ext cx="3240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Intervalle de surface 90 minutes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6580599" cy="58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3" y="188640"/>
            <a:ext cx="5638803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4</a:t>
            </a:r>
            <a:r>
              <a:rPr lang="fr-FR" sz="2000" b="1" i="1" dirty="0" smtClean="0"/>
              <a:t> : Durée de la majoration pour le tissu  T=109mn </a:t>
            </a:r>
            <a:r>
              <a:rPr lang="fr-FR" dirty="0" smtClean="0"/>
              <a:t>                  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33385" y="7051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201" y="152120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( 1- e </a:t>
            </a:r>
            <a:r>
              <a:rPr lang="fr-FR" b="1" dirty="0"/>
              <a:t>(-k *(t /T)) =  [(PN2(t E) – PN2(t0)] /  (PIN2  - PN2(t0))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7" y="3068960"/>
            <a:ext cx="84508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 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Dans </a:t>
            </a:r>
            <a:r>
              <a:rPr lang="fr-FR" dirty="0">
                <a:solidFill>
                  <a:srgbClr val="FFFF00"/>
                </a:solidFill>
              </a:rPr>
              <a:t>le tableau nous t /T  ce qui nous donne </a:t>
            </a:r>
            <a:r>
              <a:rPr lang="fr-FR" dirty="0" smtClean="0">
                <a:solidFill>
                  <a:srgbClr val="FFFF00"/>
                </a:solidFill>
              </a:rPr>
              <a:t>0.25 périodes  </a:t>
            </a:r>
            <a:r>
              <a:rPr lang="fr-FR" dirty="0">
                <a:solidFill>
                  <a:srgbClr val="FFFF00"/>
                </a:solidFill>
              </a:rPr>
              <a:t>donc </a:t>
            </a:r>
            <a:r>
              <a:rPr lang="fr-FR" dirty="0" smtClean="0">
                <a:solidFill>
                  <a:srgbClr val="FFFF00"/>
                </a:solidFill>
              </a:rPr>
              <a:t>T=0.22 </a:t>
            </a:r>
            <a:r>
              <a:rPr lang="fr-FR" dirty="0">
                <a:solidFill>
                  <a:srgbClr val="FFFF00"/>
                </a:solidFill>
              </a:rPr>
              <a:t>* </a:t>
            </a:r>
            <a:r>
              <a:rPr lang="fr-FR" dirty="0" smtClean="0">
                <a:solidFill>
                  <a:srgbClr val="FFFF00"/>
                </a:solidFill>
              </a:rPr>
              <a:t>109 =23.98mn </a:t>
            </a:r>
            <a:r>
              <a:rPr lang="fr-FR" dirty="0">
                <a:solidFill>
                  <a:srgbClr val="FFFF00"/>
                </a:solidFill>
              </a:rPr>
              <a:t>donc on prend </a:t>
            </a:r>
            <a:r>
              <a:rPr lang="fr-FR" sz="2000" b="1" dirty="0" smtClean="0">
                <a:solidFill>
                  <a:srgbClr val="FFFF00"/>
                </a:solidFill>
              </a:rPr>
              <a:t>24  </a:t>
            </a:r>
            <a:r>
              <a:rPr lang="fr-FR" sz="2000" b="1" dirty="0">
                <a:solidFill>
                  <a:srgbClr val="FFFF00"/>
                </a:solidFill>
              </a:rPr>
              <a:t>minutes 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Le </a:t>
            </a:r>
            <a:r>
              <a:rPr lang="fr-FR" dirty="0">
                <a:solidFill>
                  <a:srgbClr val="FFFF00"/>
                </a:solidFill>
              </a:rPr>
              <a:t>calcul avec la calculatrice nous donne :Temps=- </a:t>
            </a:r>
            <a:r>
              <a:rPr lang="fr-FR" dirty="0" smtClean="0">
                <a:solidFill>
                  <a:srgbClr val="FFFF00"/>
                </a:solidFill>
              </a:rPr>
              <a:t>109 </a:t>
            </a:r>
            <a:r>
              <a:rPr lang="fr-FR" dirty="0">
                <a:solidFill>
                  <a:srgbClr val="FFFF00"/>
                </a:solidFill>
              </a:rPr>
              <a:t>* Log (</a:t>
            </a:r>
            <a:r>
              <a:rPr lang="fr-FR" dirty="0" smtClean="0">
                <a:solidFill>
                  <a:srgbClr val="FFFF00"/>
                </a:solidFill>
              </a:rPr>
              <a:t>1- (0.139224))/</a:t>
            </a:r>
            <a:r>
              <a:rPr lang="fr-FR" dirty="0">
                <a:solidFill>
                  <a:srgbClr val="FFFF00"/>
                </a:solidFill>
              </a:rPr>
              <a:t>0.69315</a:t>
            </a:r>
          </a:p>
          <a:p>
            <a:r>
              <a:rPr lang="fr-FR" dirty="0">
                <a:solidFill>
                  <a:srgbClr val="FFFF00"/>
                </a:solidFill>
              </a:rPr>
              <a:t>Temps = </a:t>
            </a:r>
            <a:r>
              <a:rPr lang="fr-FR" dirty="0" smtClean="0">
                <a:solidFill>
                  <a:srgbClr val="FFFF00"/>
                </a:solidFill>
              </a:rPr>
              <a:t>109 </a:t>
            </a:r>
            <a:r>
              <a:rPr lang="fr-FR" dirty="0">
                <a:solidFill>
                  <a:srgbClr val="FFFF00"/>
                </a:solidFill>
              </a:rPr>
              <a:t>* -</a:t>
            </a:r>
            <a:r>
              <a:rPr lang="fr-FR" dirty="0" smtClean="0">
                <a:solidFill>
                  <a:srgbClr val="FFFF00"/>
                </a:solidFill>
              </a:rPr>
              <a:t>0.21628    </a:t>
            </a:r>
            <a:r>
              <a:rPr lang="fr-FR" dirty="0">
                <a:solidFill>
                  <a:srgbClr val="FFFF00"/>
                </a:solidFill>
              </a:rPr>
              <a:t>= </a:t>
            </a:r>
            <a:r>
              <a:rPr lang="fr-FR" sz="2000" b="1" dirty="0" smtClean="0">
                <a:solidFill>
                  <a:srgbClr val="FFFF00"/>
                </a:solidFill>
              </a:rPr>
              <a:t> 23.57 Mn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>
                <a:solidFill>
                  <a:srgbClr val="FFFF00"/>
                </a:solidFill>
              </a:rPr>
              <a:t>donc on prend </a:t>
            </a:r>
            <a:r>
              <a:rPr lang="fr-FR" sz="2400" b="1" dirty="0" smtClean="0">
                <a:solidFill>
                  <a:srgbClr val="FFFF00"/>
                </a:solidFill>
              </a:rPr>
              <a:t>24  </a:t>
            </a:r>
            <a:r>
              <a:rPr lang="fr-FR" sz="2400" b="1" dirty="0">
                <a:solidFill>
                  <a:srgbClr val="FFFF00"/>
                </a:solidFill>
              </a:rPr>
              <a:t>minutes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©2016.kmd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213285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pl-PL" b="1" dirty="0">
                <a:solidFill>
                  <a:srgbClr val="FFFF00"/>
                </a:solidFill>
              </a:rPr>
              <a:t>=</a:t>
            </a:r>
            <a:r>
              <a:rPr lang="fr-FR" b="1" dirty="0">
                <a:solidFill>
                  <a:srgbClr val="FFFF00"/>
                </a:solidFill>
              </a:rPr>
              <a:t>      </a:t>
            </a:r>
            <a:r>
              <a:rPr lang="fr-FR" b="1" dirty="0" smtClean="0">
                <a:solidFill>
                  <a:srgbClr val="FFFF00"/>
                </a:solidFill>
              </a:rPr>
              <a:t> 1.0786 -0.75    /   </a:t>
            </a:r>
            <a:r>
              <a:rPr lang="pl-PL" b="1" dirty="0">
                <a:solidFill>
                  <a:srgbClr val="FFFF00"/>
                </a:solidFill>
              </a:rPr>
              <a:t>(( </a:t>
            </a:r>
            <a:r>
              <a:rPr lang="fr-FR" b="1" dirty="0" smtClean="0">
                <a:solidFill>
                  <a:srgbClr val="FFFF00"/>
                </a:solidFill>
              </a:rPr>
              <a:t>4 </a:t>
            </a:r>
            <a:r>
              <a:rPr lang="pl-PL" b="1" dirty="0" smtClean="0">
                <a:solidFill>
                  <a:srgbClr val="FFFF00"/>
                </a:solidFill>
              </a:rPr>
              <a:t>-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0</a:t>
            </a:r>
            <a:r>
              <a:rPr lang="pl-PL" b="1" dirty="0">
                <a:solidFill>
                  <a:srgbClr val="FFFF00"/>
                </a:solidFill>
              </a:rPr>
              <a:t>.063)*0.79)</a:t>
            </a:r>
            <a:r>
              <a:rPr lang="fr-FR" b="1" dirty="0">
                <a:solidFill>
                  <a:srgbClr val="FFFF00"/>
                </a:solidFill>
              </a:rPr>
              <a:t>  </a:t>
            </a:r>
            <a:r>
              <a:rPr lang="pl-PL" b="1" dirty="0">
                <a:solidFill>
                  <a:srgbClr val="FFFF00"/>
                </a:solidFill>
              </a:rPr>
              <a:t>-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0.75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149591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( 1- e (-k *(t /T))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036" y="2699670"/>
            <a:ext cx="73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( 1- e (-k *(t /T</a:t>
            </a:r>
            <a:r>
              <a:rPr lang="fr-FR" b="1" dirty="0" smtClean="0">
                <a:solidFill>
                  <a:srgbClr val="FFFF00"/>
                </a:solidFill>
              </a:rPr>
              <a:t>))      =      - 0.3286 /     (3.11023 – 0.75) = - 0.139224                                                     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1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700808"/>
            <a:ext cx="6624736" cy="40928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5400600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71600" y="1484784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Tissu (per) :   4.0000   Ecart Tn2 : -0.2365 Tn2 début 2eme Plongée :  0.7505</a:t>
            </a:r>
          </a:p>
          <a:p>
            <a:r>
              <a:rPr lang="fr-FR" sz="1600" dirty="0" smtClean="0"/>
              <a:t> Tissu (per) :   8.0000   Ecart Tn2 : -0.3733 Tn2 début 2eme Plongée :  0.7507</a:t>
            </a:r>
          </a:p>
          <a:p>
            <a:r>
              <a:rPr lang="fr-FR" sz="1600" dirty="0" smtClean="0"/>
              <a:t> Tissu (per) :  12.5000   Ecart Tn2 : -0.6034 Tn2 début 2eme Plongée :  0.7546</a:t>
            </a:r>
          </a:p>
          <a:p>
            <a:r>
              <a:rPr lang="fr-FR" sz="1600" dirty="0" smtClean="0"/>
              <a:t> Tissu (per) :  18.5000   Ecart Tn2 : -0.7991 Tn2 début 2eme Plongée :  0.7789</a:t>
            </a:r>
          </a:p>
          <a:p>
            <a:r>
              <a:rPr lang="fr-FR" sz="1600" dirty="0" smtClean="0"/>
              <a:t> Tissu (per) :  27.0000   Ecart Tn2 : -0.8544 Tn2 début 2eme Plongée :  0.8446</a:t>
            </a:r>
          </a:p>
          <a:p>
            <a:r>
              <a:rPr lang="fr-FR" sz="1600" dirty="0" smtClean="0"/>
              <a:t> Tissu (per) :  38.3000   Ecart Tn2 : -0.7632 Tn2 début 2eme Plongée :  0.9368</a:t>
            </a:r>
          </a:p>
          <a:p>
            <a:r>
              <a:rPr lang="fr-FR" sz="1600" dirty="0" smtClean="0"/>
              <a:t> Tissu (per) :  54.3000   Ecart Tn2 : -0.5898 Tn2 début 2eme Plongée :  1.0242</a:t>
            </a:r>
          </a:p>
          <a:p>
            <a:r>
              <a:rPr lang="fr-FR" sz="1600" dirty="0" smtClean="0"/>
              <a:t> Tissu (per) :  77.0000   Ecart Tn2 : -0.4056 Tn2 début 2eme Plongée :  1.0754</a:t>
            </a:r>
          </a:p>
          <a:p>
            <a:r>
              <a:rPr lang="fr-FR" sz="1600" dirty="0" smtClean="0"/>
              <a:t> Tissu (per) : 109.0000   Ecart Tn2 : -0.2534 Tn2 début 2eme Plongée :  1.0786</a:t>
            </a:r>
          </a:p>
          <a:p>
            <a:r>
              <a:rPr lang="fr-FR" sz="1600" dirty="0" smtClean="0"/>
              <a:t> Tissu (per) : 146.0000   Ecart Tn2 : -0.1612 Tn2 début 2eme Plongée :  1.0528</a:t>
            </a:r>
          </a:p>
          <a:p>
            <a:r>
              <a:rPr lang="fr-FR" sz="1600" dirty="0" smtClean="0"/>
              <a:t> Tissu (per) : 187.0000   Ecart Tn2 : -0.1057 Tn2 début 2eme Plongée :  1.0173</a:t>
            </a:r>
          </a:p>
          <a:p>
            <a:r>
              <a:rPr lang="fr-FR" sz="1600" dirty="0" smtClean="0"/>
              <a:t> Tissu (per) : 239.0000   Ecart Tn2 : -0.0683 Tn2 début 2eme Plongée :  0.9797</a:t>
            </a:r>
          </a:p>
          <a:p>
            <a:r>
              <a:rPr lang="fr-FR" sz="1600" dirty="0" smtClean="0"/>
              <a:t> Tissu (per) : 305.0000   Ecart Tn2 : -0.0437 Tn2 début 2eme Plongée :  0.9433</a:t>
            </a:r>
          </a:p>
          <a:p>
            <a:r>
              <a:rPr lang="fr-FR" sz="1600" dirty="0" smtClean="0"/>
              <a:t> Tissu (per) : 390.0000   Ecart Tn2 : -0.0273 Tn2 début 2eme Plongée :  0.9077</a:t>
            </a:r>
          </a:p>
          <a:p>
            <a:r>
              <a:rPr lang="fr-FR" sz="1600" dirty="0" smtClean="0"/>
              <a:t> Tissu (per) : 498.0000   Ecart Tn2 : -0.0169 Tn2 début 2eme Plongée :  0.8771</a:t>
            </a:r>
          </a:p>
          <a:p>
            <a:r>
              <a:rPr lang="fr-FR" sz="1600" dirty="0" smtClean="0"/>
              <a:t> Tissu (per) : 635.0000   Ecart Tn2 : -0.0104 Tn2 début 2eme Plongée :  0.8516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467544" y="28445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 d une plongée successive 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           Première plongée : Profondeur 45 m  durée 30 mn</a:t>
            </a:r>
          </a:p>
          <a:p>
            <a:r>
              <a:rPr lang="fr-FR" dirty="0" smtClean="0"/>
              <a:t>                      </a:t>
            </a:r>
            <a:r>
              <a:rPr lang="fr-FR" b="1" dirty="0" smtClean="0"/>
              <a:t>Tension N2  après un Intervalle   de surface (mn)  90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5782334"/>
            <a:ext cx="320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Résultats générer par application </a:t>
            </a:r>
            <a:r>
              <a:rPr lang="fr-FR" sz="1200" dirty="0" smtClean="0"/>
              <a:t> informatique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740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4832"/>
              </p:ext>
            </p:extLst>
          </p:nvPr>
        </p:nvGraphicFramePr>
        <p:xfrm>
          <a:off x="1115616" y="2204864"/>
          <a:ext cx="6624736" cy="40324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74186"/>
                <a:gridCol w="1674186"/>
                <a:gridCol w="1674186"/>
                <a:gridCol w="1602178"/>
              </a:tblGrid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tissus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Prof  </a:t>
                      </a:r>
                      <a:r>
                        <a:rPr lang="fr-FR" sz="1400" u="none" strike="noStrike" dirty="0" smtClean="0">
                          <a:effectLst/>
                        </a:rPr>
                        <a:t>20 </a:t>
                      </a:r>
                      <a:r>
                        <a:rPr lang="fr-FR" sz="1400" u="none" strike="noStrike" dirty="0">
                          <a:effectLst/>
                        </a:rPr>
                        <a:t>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Prof 30 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Prof 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12,5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18,5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38,3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54,3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146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187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390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498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635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648" y="404664"/>
            <a:ext cx="6120681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Durée de la majoration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38132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©2016.kmd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152672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Comparatif  de la durée de la  majoration pour différentes  profondeurs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303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6000</TotalTime>
  <Words>2349</Words>
  <Application>Microsoft Office PowerPoint</Application>
  <PresentationFormat>Affichage à l'écran (4:3)</PresentationFormat>
  <Paragraphs>687</Paragraphs>
  <Slides>25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 Pc</dc:creator>
  <cp:lastModifiedBy>My Pc</cp:lastModifiedBy>
  <cp:revision>168</cp:revision>
  <dcterms:created xsi:type="dcterms:W3CDTF">2016-11-20T09:02:22Z</dcterms:created>
  <dcterms:modified xsi:type="dcterms:W3CDTF">2016-11-24T18:58:43Z</dcterms:modified>
</cp:coreProperties>
</file>