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493" autoAdjust="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4" name="Forme libre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orme libre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r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fr-FR" smtClean="0"/>
              <a:t>Cliquez pour modifier le style du titre</a:t>
            </a:r>
            <a:endParaRPr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6" name="Espace réservé de la date 29"/>
          <p:cNvSpPr>
            <a:spLocks noGrp="1"/>
          </p:cNvSpPr>
          <p:nvPr>
            <p:ph type="dt" sz="half" idx="10"/>
          </p:nvPr>
        </p:nvSpPr>
        <p:spPr/>
        <p:txBody>
          <a:bodyPr/>
          <a:lstStyle>
            <a:lvl1pPr>
              <a:defRPr/>
            </a:lvl1pPr>
          </a:lstStyle>
          <a:p>
            <a:pPr>
              <a:defRPr/>
            </a:pPr>
            <a:fld id="{69A632EB-1884-4241-8393-99C7BDC70D87}" type="datetimeFigureOut">
              <a:rPr lang="fr-FR"/>
              <a:pPr>
                <a:defRPr/>
              </a:pPr>
              <a:t>21/11/2016</a:t>
            </a:fld>
            <a:endParaRPr lang="fr-FR"/>
          </a:p>
        </p:txBody>
      </p:sp>
      <p:sp>
        <p:nvSpPr>
          <p:cNvPr id="7" name="Espace réservé du pied de page 18"/>
          <p:cNvSpPr>
            <a:spLocks noGrp="1"/>
          </p:cNvSpPr>
          <p:nvPr>
            <p:ph type="ftr" sz="quarter" idx="11"/>
          </p:nvPr>
        </p:nvSpPr>
        <p:spPr/>
        <p:txBody>
          <a:bodyPr/>
          <a:lstStyle>
            <a:lvl1pPr>
              <a:defRPr/>
            </a:lvl1pPr>
          </a:lstStyle>
          <a:p>
            <a:pPr>
              <a:defRPr/>
            </a:pPr>
            <a:endParaRPr lang="fr-FR"/>
          </a:p>
        </p:txBody>
      </p:sp>
      <p:sp>
        <p:nvSpPr>
          <p:cNvPr id="8" name="Espace réservé du numéro de diapositive 26"/>
          <p:cNvSpPr>
            <a:spLocks noGrp="1"/>
          </p:cNvSpPr>
          <p:nvPr>
            <p:ph type="sldNum" sz="quarter" idx="12"/>
          </p:nvPr>
        </p:nvSpPr>
        <p:spPr/>
        <p:txBody>
          <a:bodyPr/>
          <a:lstStyle>
            <a:lvl1pPr>
              <a:defRPr/>
            </a:lvl1pPr>
          </a:lstStyle>
          <a:p>
            <a:pPr>
              <a:defRPr/>
            </a:pPr>
            <a:fld id="{58678E6A-1B0C-4618-AB7A-9C2164FB53D1}"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transition advClick="0" advTm="9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45CBCE40-C680-4D98-B359-AEE18F43CA86}" type="datetimeFigureOut">
              <a:rPr lang="fr-FR"/>
              <a:pPr>
                <a:defRPr/>
              </a:pPr>
              <a:t>21/11/2016</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0253ECCA-6214-49C8-BC17-2F11C4E3F81D}" type="slidenum">
              <a:rPr lang="fr-FR"/>
              <a:pPr>
                <a:defRPr/>
              </a:pPr>
              <a:t>‹N°›</a:t>
            </a:fld>
            <a:endParaRPr lang="fr-FR"/>
          </a:p>
        </p:txBody>
      </p:sp>
    </p:spTree>
  </p:cSld>
  <p:clrMapOvr>
    <a:masterClrMapping/>
  </p:clrMapOvr>
  <p:transition advClick="0" advTm="9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4158BBD3-0311-495D-87BD-B29D0A9A8756}" type="datetimeFigureOut">
              <a:rPr lang="fr-FR"/>
              <a:pPr>
                <a:defRPr/>
              </a:pPr>
              <a:t>21/11/2016</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B8BB5BA0-BC48-47A3-BF48-F86C95788E9E}" type="slidenum">
              <a:rPr lang="fr-FR"/>
              <a:pPr>
                <a:defRPr/>
              </a:pPr>
              <a:t>‹N°›</a:t>
            </a:fld>
            <a:endParaRPr lang="fr-FR"/>
          </a:p>
        </p:txBody>
      </p:sp>
    </p:spTree>
  </p:cSld>
  <p:clrMapOvr>
    <a:masterClrMapping/>
  </p:clrMapOvr>
  <p:transition advClick="0" advTm="9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52A566C8-4547-4369-9AEE-41EA8965B8E5}" type="datetimeFigureOut">
              <a:rPr lang="fr-FR"/>
              <a:pPr>
                <a:defRPr/>
              </a:pPr>
              <a:t>21/11/2016</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5E23EB81-EBAE-43F6-9878-D16ABF2E9CF6}" type="slidenum">
              <a:rPr lang="fr-FR"/>
              <a:pPr>
                <a:defRPr/>
              </a:pPr>
              <a:t>‹N°›</a:t>
            </a:fld>
            <a:endParaRPr lang="fr-FR"/>
          </a:p>
        </p:txBody>
      </p:sp>
    </p:spTree>
  </p:cSld>
  <p:clrMapOvr>
    <a:masterClrMapping/>
  </p:clrMapOvr>
  <p:transition advClick="0" advTm="9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4" name="Forme libre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orme libre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6" name="Espace réservé de la date 3"/>
          <p:cNvSpPr>
            <a:spLocks noGrp="1"/>
          </p:cNvSpPr>
          <p:nvPr>
            <p:ph type="dt" sz="half" idx="10"/>
          </p:nvPr>
        </p:nvSpPr>
        <p:spPr/>
        <p:txBody>
          <a:bodyPr/>
          <a:lstStyle>
            <a:lvl1pPr>
              <a:defRPr/>
            </a:lvl1pPr>
          </a:lstStyle>
          <a:p>
            <a:pPr>
              <a:defRPr/>
            </a:pPr>
            <a:fld id="{5C026D2A-8109-4DE4-AFDC-137C27ADD0D3}" type="datetimeFigureOut">
              <a:rPr lang="fr-FR"/>
              <a:pPr>
                <a:defRPr/>
              </a:pPr>
              <a:t>21/11/2016</a:t>
            </a:fld>
            <a:endParaRPr lang="fr-F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77C6873C-6133-4800-A6A9-AB0E65E93C25}"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transition advClick="0" advTm="9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ED30C10A-C8F5-48FC-AFD0-0F9E8B1313BF}" type="datetimeFigureOut">
              <a:rPr lang="fr-FR"/>
              <a:pPr>
                <a:defRPr/>
              </a:pPr>
              <a:t>21/11/2016</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1280A1E8-64E0-4902-886B-D0856F27860B}" type="slidenum">
              <a:rPr lang="fr-FR"/>
              <a:pPr>
                <a:defRPr/>
              </a:pPr>
              <a:t>‹N°›</a:t>
            </a:fld>
            <a:endParaRPr lang="fr-FR"/>
          </a:p>
        </p:txBody>
      </p:sp>
    </p:spTree>
  </p:cSld>
  <p:clrMapOvr>
    <a:masterClrMapping/>
  </p:clrMapOvr>
  <p:transition advClick="0" advTm="9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pPr>
              <a:defRPr/>
            </a:pPr>
            <a:fld id="{EB57A980-5D24-4298-B153-18EAD2B557F5}" type="datetimeFigureOut">
              <a:rPr lang="fr-FR"/>
              <a:pPr>
                <a:defRPr/>
              </a:pPr>
              <a:t>21/11/2016</a:t>
            </a:fld>
            <a:endParaRPr 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pPr>
              <a:defRPr/>
            </a:pPr>
            <a:fld id="{C15CDC65-6EFD-4627-9AB4-3968DDBF3C41}" type="slidenum">
              <a:rPr lang="fr-FR"/>
              <a:pPr>
                <a:defRPr/>
              </a:pPr>
              <a:t>‹N°›</a:t>
            </a:fld>
            <a:endParaRPr lang="fr-FR"/>
          </a:p>
        </p:txBody>
      </p:sp>
    </p:spTree>
  </p:cSld>
  <p:clrMapOvr>
    <a:masterClrMapping/>
  </p:clrMapOvr>
  <p:transition advClick="0" advTm="9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lstStyle>
            <a:lvl1pPr algn="l">
              <a:defRPr sz="4600"/>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95416BAA-E066-481D-8C4E-E2A307ED3D19}" type="datetimeFigureOut">
              <a:rPr lang="fr-FR"/>
              <a:pPr>
                <a:defRPr/>
              </a:pPr>
              <a:t>21/11/2016</a:t>
            </a:fld>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62100FDA-2CCA-4153-9507-2C1CA2BE03D3}" type="slidenum">
              <a:rPr lang="fr-FR"/>
              <a:pPr>
                <a:defRPr/>
              </a:pPr>
              <a:t>‹N°›</a:t>
            </a:fld>
            <a:endParaRPr lang="fr-FR"/>
          </a:p>
        </p:txBody>
      </p:sp>
    </p:spTree>
  </p:cSld>
  <p:clrMapOvr>
    <a:masterClrMapping/>
  </p:clrMapOvr>
  <p:transition advClick="0" advTm="9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F2C6E349-5F86-4312-82BF-B1C219AFF3B7}" type="datetimeFigureOut">
              <a:rPr lang="fr-FR"/>
              <a:pPr>
                <a:defRPr/>
              </a:pPr>
              <a:t>21/11/2016</a:t>
            </a:fld>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9C56BF92-A657-4108-8C1D-CC738281BCBE}" type="slidenum">
              <a:rPr lang="fr-FR"/>
              <a:pPr>
                <a:defRPr/>
              </a:pPr>
              <a:t>‹N°›</a:t>
            </a:fld>
            <a:endParaRPr lang="fr-FR"/>
          </a:p>
        </p:txBody>
      </p:sp>
    </p:spTree>
  </p:cSld>
  <p:clrMapOvr>
    <a:masterClrMapping/>
  </p:clrMapOvr>
  <p:transition advClick="0" advTm="9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pPr>
              <a:defRPr/>
            </a:pPr>
            <a:fld id="{63486F59-60CA-4416-8487-A859E38EDA22}" type="datetimeFigureOut">
              <a:rPr lang="fr-FR"/>
              <a:pPr>
                <a:defRPr/>
              </a:pPr>
              <a:t>21/11/2016</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8156575" y="6421438"/>
            <a:ext cx="762000" cy="365125"/>
          </a:xfrm>
        </p:spPr>
        <p:txBody>
          <a:bodyPr/>
          <a:lstStyle>
            <a:lvl1pPr>
              <a:defRPr/>
            </a:lvl1pPr>
          </a:lstStyle>
          <a:p>
            <a:pPr>
              <a:defRPr/>
            </a:pPr>
            <a:fld id="{4C2FE628-E07B-4A3A-B459-7FCFF34A14C6}" type="slidenum">
              <a:rPr lang="fr-FR"/>
              <a:pPr>
                <a:defRPr/>
              </a:pPr>
              <a:t>‹N°›</a:t>
            </a:fld>
            <a:endParaRPr lang="fr-FR"/>
          </a:p>
        </p:txBody>
      </p:sp>
    </p:spTree>
  </p:cSld>
  <p:clrMapOvr>
    <a:masterClrMapping/>
  </p:clrMapOvr>
  <p:transition advClick="0" advTm="9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173C26C-0779-4921-99DB-9B7E8E862BFD}" type="datetimeFigureOut">
              <a:rPr lang="fr-FR"/>
              <a:pPr>
                <a:defRPr/>
              </a:pPr>
              <a:t>21/11/2016</a:t>
            </a:fld>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FAC56C48-E7DE-4B1C-A84D-D3212B567B4B}" type="slidenum">
              <a:rPr lang="fr-FR"/>
              <a:pPr>
                <a:defRPr/>
              </a:pPr>
              <a:t>‹N°›</a:t>
            </a:fld>
            <a:endParaRPr lang="fr-FR"/>
          </a:p>
        </p:txBody>
      </p:sp>
    </p:spTree>
  </p:cSld>
  <p:clrMapOvr>
    <a:masterClrMapping/>
  </p:clrMapOvr>
  <p:transition advClick="0" advTm="9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Espace réservé du titre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CCCCFD3F-AB04-45E2-9460-15F4E3ADB9B2}" type="datetimeFigureOut">
              <a:rPr lang="fr-FR"/>
              <a:pPr>
                <a:defRPr/>
              </a:pPr>
              <a:t>21/11/2016</a:t>
            </a:fld>
            <a:endParaRPr lang="fr-FR"/>
          </a:p>
        </p:txBody>
      </p:sp>
      <p:sp>
        <p:nvSpPr>
          <p:cNvPr id="22" name="Espace réservé du pied de page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fr-FR"/>
          </a:p>
        </p:txBody>
      </p:sp>
      <p:sp>
        <p:nvSpPr>
          <p:cNvPr id="18" name="Espace réservé du numéro de diapositive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3E028681-01E7-498D-8455-7FC88E395FAA}" type="slidenum">
              <a:rPr lang="fr-FR"/>
              <a:pPr>
                <a:defRPr/>
              </a:pPr>
              <a:t>‹N°›</a:t>
            </a:fld>
            <a:endParaRPr lang="fr-FR"/>
          </a:p>
        </p:txBody>
      </p:sp>
    </p:spTree>
  </p:cSld>
  <p:clrMap bg1="dk1" tx1="lt1" bg2="dk2" tx2="lt2" accent1="accent1" accent2="accent2" accent3="accent3" accent4="accent4" accent5="accent5" accent6="accent6" hlink="hlink" folHlink="folHlink"/>
  <p:sldLayoutIdLst>
    <p:sldLayoutId id="2147483695" r:id="rId1"/>
    <p:sldLayoutId id="2147483689" r:id="rId2"/>
    <p:sldLayoutId id="2147483696" r:id="rId3"/>
    <p:sldLayoutId id="2147483690" r:id="rId4"/>
    <p:sldLayoutId id="2147483697" r:id="rId5"/>
    <p:sldLayoutId id="2147483691" r:id="rId6"/>
    <p:sldLayoutId id="2147483692" r:id="rId7"/>
    <p:sldLayoutId id="2147483698" r:id="rId8"/>
    <p:sldLayoutId id="2147483699" r:id="rId9"/>
    <p:sldLayoutId id="2147483693" r:id="rId10"/>
    <p:sldLayoutId id="2147483694" r:id="rId11"/>
  </p:sldLayoutIdLst>
  <p:transition advClick="0" advTm="9000"/>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214290"/>
            <a:ext cx="8272466" cy="1470025"/>
          </a:xfrm>
        </p:spPr>
        <p:txBody>
          <a:bodyPr>
            <a:normAutofit fontScale="90000"/>
          </a:bodyPr>
          <a:lstStyle/>
          <a:p>
            <a:pPr fontAlgn="auto">
              <a:spcAft>
                <a:spcPts val="0"/>
              </a:spcAft>
              <a:defRPr/>
            </a:pPr>
            <a:r>
              <a:rPr lang="fr-FR" sz="6600" smtClean="0"/>
              <a:t>Flashback infos n°2</a:t>
            </a:r>
            <a:endParaRPr lang="fr-FR" sz="6600"/>
          </a:p>
        </p:txBody>
      </p:sp>
      <p:pic>
        <p:nvPicPr>
          <p:cNvPr id="7171" name="Image 3" descr="PME.jpg"/>
          <p:cNvPicPr>
            <a:picLocks noChangeAspect="1"/>
          </p:cNvPicPr>
          <p:nvPr/>
        </p:nvPicPr>
        <p:blipFill>
          <a:blip r:embed="rId2" cstate="print"/>
          <a:srcRect/>
          <a:stretch>
            <a:fillRect/>
          </a:stretch>
        </p:blipFill>
        <p:spPr bwMode="auto">
          <a:xfrm>
            <a:off x="357188" y="2214563"/>
            <a:ext cx="8509000" cy="4214812"/>
          </a:xfrm>
          <a:prstGeom prst="rect">
            <a:avLst/>
          </a:prstGeom>
          <a:noFill/>
          <a:ln w="9525">
            <a:noFill/>
            <a:miter lim="800000"/>
            <a:headEnd/>
            <a:tailEnd/>
          </a:ln>
        </p:spPr>
      </p:pic>
    </p:spTree>
  </p:cSld>
  <p:clrMapOvr>
    <a:masterClrMapping/>
  </p:clrMapOvr>
  <p:transition advClick="0" advTm="9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4" descr="super-lune-14-novembre-2016.jpg"/>
          <p:cNvPicPr>
            <a:picLocks noChangeAspect="1" noChangeArrowheads="1"/>
          </p:cNvPicPr>
          <p:nvPr/>
        </p:nvPicPr>
        <p:blipFill>
          <a:blip r:embed="rId2" cstate="print"/>
          <a:srcRect/>
          <a:stretch>
            <a:fillRect/>
          </a:stretch>
        </p:blipFill>
        <p:spPr bwMode="auto">
          <a:xfrm>
            <a:off x="1500188" y="214313"/>
            <a:ext cx="5834062" cy="3100387"/>
          </a:xfrm>
          <a:prstGeom prst="rect">
            <a:avLst/>
          </a:prstGeom>
          <a:noFill/>
          <a:ln w="9525">
            <a:noFill/>
            <a:miter lim="800000"/>
            <a:headEnd/>
            <a:tailEnd/>
          </a:ln>
        </p:spPr>
      </p:pic>
      <p:sp>
        <p:nvSpPr>
          <p:cNvPr id="8195" name="ZoneTexte 5"/>
          <p:cNvSpPr txBox="1">
            <a:spLocks noChangeArrowheads="1"/>
          </p:cNvSpPr>
          <p:nvPr/>
        </p:nvSpPr>
        <p:spPr bwMode="auto">
          <a:xfrm>
            <a:off x="142875" y="3571875"/>
            <a:ext cx="8643938" cy="3416300"/>
          </a:xfrm>
          <a:prstGeom prst="rect">
            <a:avLst/>
          </a:prstGeom>
          <a:noFill/>
          <a:ln w="9525">
            <a:noFill/>
            <a:miter lim="800000"/>
            <a:headEnd/>
            <a:tailEnd/>
          </a:ln>
        </p:spPr>
        <p:txBody>
          <a:bodyPr>
            <a:spAutoFit/>
          </a:bodyPr>
          <a:lstStyle/>
          <a:p>
            <a:r>
              <a:rPr lang="fr-FR" sz="1600" i="1"/>
              <a:t>Le 14 novembre dernier, nous avons pu observer la plus grande « super »  Lune depuis près de 7 décennies.</a:t>
            </a:r>
          </a:p>
          <a:p>
            <a:endParaRPr lang="fr-FR" sz="1600"/>
          </a:p>
          <a:p>
            <a:r>
              <a:rPr lang="fr-FR" sz="1600"/>
              <a:t>Cet événement est lié à deux phénomènes, le premier est dû à l’alignement de trois astres, la Lune, la Terre et le Soleil aussi appelé la pleine lune. Le second est dû à un rapprochement en orbite de la Lune et de notre planète. Cette « Super Lune » n’était qu’à 356 509 kilomètres de la Terre. Durant sont apogée, la lune prend en grosseur et en luminosité, ce phénomène peut s’observer tout les 1 ans et 48 jours. La dernière « super Lune » remonte au 26 janvier 1948, elle se trouvait cette nuit là à seulement 356 461 kilomètre notre planète. </a:t>
            </a:r>
          </a:p>
          <a:p>
            <a:endParaRPr lang="fr-FR" sz="1600"/>
          </a:p>
          <a:p>
            <a:r>
              <a:rPr lang="fr-FR" sz="1600"/>
              <a:t>Si vous avez raté cette lune-ci, ne vous inquiétez pas puisque la prochaine arrivera le 25 novembre 2034, il vous faudra cependant être patient…</a:t>
            </a:r>
          </a:p>
          <a:p>
            <a:endParaRPr lang="fr-FR" sz="1600"/>
          </a:p>
        </p:txBody>
      </p:sp>
    </p:spTree>
  </p:cSld>
  <p:clrMapOvr>
    <a:masterClrMapping/>
  </p:clrMapOvr>
  <p:transition advClick="0" advTm="9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2918"/>
            <a:ext cx="6072198" cy="6340197"/>
          </a:xfrm>
          <a:prstGeom prst="rect">
            <a:avLst/>
          </a:prstGeom>
        </p:spPr>
        <p:txBody>
          <a:bodyPr numCol="2">
            <a:spAutoFit/>
          </a:bodyPr>
          <a:lstStyle/>
          <a:p>
            <a:pPr fontAlgn="auto">
              <a:spcBef>
                <a:spcPts val="0"/>
              </a:spcBef>
              <a:spcAft>
                <a:spcPts val="0"/>
              </a:spcAft>
              <a:defRPr/>
            </a:pPr>
            <a:r>
              <a:rPr lang="fr-FR" sz="1300" dirty="0">
                <a:latin typeface="+mn-lt"/>
                <a:cs typeface="+mn-cs"/>
              </a:rPr>
              <a:t>L'événement de la semaine réfère à l'actualité spatiale. Un rêve d'enfance sur le point de se réaliser, Thomas </a:t>
            </a:r>
            <a:r>
              <a:rPr lang="fr-FR" sz="1300" dirty="0" err="1">
                <a:latin typeface="+mn-lt"/>
                <a:cs typeface="+mn-cs"/>
              </a:rPr>
              <a:t>Pesquet</a:t>
            </a:r>
            <a:r>
              <a:rPr lang="fr-FR" sz="1300" dirty="0">
                <a:latin typeface="+mn-lt"/>
                <a:cs typeface="+mn-cs"/>
              </a:rPr>
              <a:t>, le 10</a:t>
            </a:r>
            <a:r>
              <a:rPr lang="fr-FR" sz="1300" baseline="30000" dirty="0">
                <a:latin typeface="+mn-lt"/>
                <a:cs typeface="+mn-cs"/>
              </a:rPr>
              <a:t>e</a:t>
            </a:r>
            <a:r>
              <a:rPr lang="fr-FR" sz="1300" dirty="0">
                <a:latin typeface="+mn-lt"/>
                <a:cs typeface="+mn-cs"/>
              </a:rPr>
              <a:t> Français dans l'espace, décollera le Jeudi 17 Novembre au soir pour 6 mois. Son vaisseau Soyouz s'envolera vers les étoiles de Baïkonour en Kazakhstan. Il partagera cette merveilleuse aventure avec l'américaine Peggy </a:t>
            </a:r>
            <a:r>
              <a:rPr lang="fr-FR" sz="1300" dirty="0" err="1">
                <a:latin typeface="+mn-lt"/>
                <a:cs typeface="+mn-cs"/>
              </a:rPr>
              <a:t>Whitson</a:t>
            </a:r>
            <a:r>
              <a:rPr lang="fr-FR" sz="1300" dirty="0">
                <a:latin typeface="+mn-lt"/>
                <a:cs typeface="+mn-cs"/>
              </a:rPr>
              <a:t> et le russe Oleg </a:t>
            </a:r>
            <a:r>
              <a:rPr lang="fr-FR" sz="1300" dirty="0" err="1">
                <a:latin typeface="+mn-lt"/>
                <a:cs typeface="+mn-cs"/>
              </a:rPr>
              <a:t>Novitsky</a:t>
            </a:r>
            <a:r>
              <a:rPr lang="fr-FR" sz="1300" dirty="0">
                <a:latin typeface="+mn-lt"/>
                <a:cs typeface="+mn-cs"/>
              </a:rPr>
              <a:t>. Ils sont au service de la mission Proxima qui consiste à, sur place, d'améliorer, de tester des composants chimiques ou du matériel pouvant être utilisés dans les hôpitaux ou à améliorer la santé.</a:t>
            </a:r>
          </a:p>
          <a:p>
            <a:pPr fontAlgn="auto">
              <a:spcBef>
                <a:spcPts val="0"/>
              </a:spcBef>
              <a:spcAft>
                <a:spcPts val="0"/>
              </a:spcAft>
              <a:defRPr/>
            </a:pPr>
            <a:r>
              <a:rPr lang="fr-FR" sz="1300" dirty="0">
                <a:latin typeface="+mn-lt"/>
                <a:cs typeface="+mn-cs"/>
              </a:rPr>
              <a:t/>
            </a:r>
            <a:br>
              <a:rPr lang="fr-FR" sz="1300" dirty="0">
                <a:latin typeface="+mn-lt"/>
                <a:cs typeface="+mn-cs"/>
              </a:rPr>
            </a:br>
            <a:endParaRPr lang="fr-FR" sz="1300" dirty="0">
              <a:latin typeface="+mn-lt"/>
              <a:cs typeface="+mn-cs"/>
            </a:endParaRPr>
          </a:p>
          <a:p>
            <a:pPr fontAlgn="auto">
              <a:spcBef>
                <a:spcPts val="0"/>
              </a:spcBef>
              <a:spcAft>
                <a:spcPts val="0"/>
              </a:spcAft>
              <a:defRPr/>
            </a:pPr>
            <a:r>
              <a:rPr lang="fr-FR" sz="1300" dirty="0">
                <a:latin typeface="+mn-lt"/>
                <a:cs typeface="+mn-cs"/>
              </a:rPr>
              <a:t>Thomas </a:t>
            </a:r>
            <a:r>
              <a:rPr lang="fr-FR" sz="1300" dirty="0" err="1">
                <a:latin typeface="+mn-lt"/>
                <a:cs typeface="+mn-cs"/>
              </a:rPr>
              <a:t>Pesquet</a:t>
            </a:r>
            <a:r>
              <a:rPr lang="fr-FR" sz="1300" dirty="0">
                <a:latin typeface="+mn-lt"/>
                <a:cs typeface="+mn-cs"/>
              </a:rPr>
              <a:t> a 38 ans, c'est un homme brillant et pourvu de talents. Après une formation d'ingénieur en aéronautique, il occupe différents postes dans l'industrie spatiale jusqu'à 2004 où il devient pilote de ligne. Il fait partie des six astronautes européens sélectionnés par l'agence spatiale en 2009. Sa maîtrise de langue est exceptionnelle puisqu'il en parle 6.</a:t>
            </a:r>
          </a:p>
          <a:p>
            <a:pPr fontAlgn="auto">
              <a:spcBef>
                <a:spcPts val="0"/>
              </a:spcBef>
              <a:spcAft>
                <a:spcPts val="0"/>
              </a:spcAft>
              <a:defRPr/>
            </a:pPr>
            <a:r>
              <a:rPr lang="fr-FR" sz="1300" dirty="0">
                <a:latin typeface="+mn-lt"/>
                <a:cs typeface="+mn-cs"/>
              </a:rPr>
              <a:t>L'Esa, l’Agence spatiale européenne, l’a choisi parmi 8413 candidats.</a:t>
            </a:r>
          </a:p>
          <a:p>
            <a:pPr fontAlgn="auto">
              <a:spcBef>
                <a:spcPts val="0"/>
              </a:spcBef>
              <a:spcAft>
                <a:spcPts val="0"/>
              </a:spcAft>
              <a:defRPr/>
            </a:pPr>
            <a:r>
              <a:rPr lang="fr-FR" sz="1300" dirty="0">
                <a:latin typeface="+mn-lt"/>
                <a:cs typeface="+mn-cs"/>
              </a:rPr>
              <a:t/>
            </a:r>
            <a:br>
              <a:rPr lang="fr-FR" sz="1300" dirty="0">
                <a:latin typeface="+mn-lt"/>
                <a:cs typeface="+mn-cs"/>
              </a:rPr>
            </a:br>
            <a:endParaRPr lang="fr-FR" sz="1300" dirty="0">
              <a:latin typeface="+mn-lt"/>
              <a:cs typeface="+mn-cs"/>
            </a:endParaRPr>
          </a:p>
          <a:p>
            <a:pPr fontAlgn="auto">
              <a:spcBef>
                <a:spcPts val="0"/>
              </a:spcBef>
              <a:spcAft>
                <a:spcPts val="0"/>
              </a:spcAft>
              <a:defRPr/>
            </a:pPr>
            <a:r>
              <a:rPr lang="fr-FR" sz="1300" dirty="0">
                <a:latin typeface="+mn-lt"/>
                <a:cs typeface="+mn-cs"/>
              </a:rPr>
              <a:t>Jean-François </a:t>
            </a:r>
            <a:r>
              <a:rPr lang="fr-FR" sz="1300" dirty="0" err="1">
                <a:latin typeface="+mn-lt"/>
                <a:cs typeface="+mn-cs"/>
              </a:rPr>
              <a:t>Clervoye</a:t>
            </a:r>
            <a:r>
              <a:rPr lang="fr-FR" sz="1300" dirty="0">
                <a:latin typeface="+mn-lt"/>
                <a:cs typeface="+mn-cs"/>
              </a:rPr>
              <a:t>, astronaute, dit : « C’est l’astronaute idéal. Celui dont on pense: “Je me vois bien avec lui là-haut.”»</a:t>
            </a:r>
          </a:p>
          <a:p>
            <a:pPr fontAlgn="auto">
              <a:spcBef>
                <a:spcPts val="0"/>
              </a:spcBef>
              <a:spcAft>
                <a:spcPts val="0"/>
              </a:spcAft>
              <a:defRPr/>
            </a:pPr>
            <a:r>
              <a:rPr lang="fr-FR" sz="1300" dirty="0">
                <a:latin typeface="+mn-lt"/>
                <a:cs typeface="+mn-cs"/>
              </a:rPr>
              <a:t>Notre champion a déclaré à propos de son futur périple : «C’est le moment ultime pour un cosmonaute. Le rêve dans le rêve. Ceux qui y sont déjà allés m’ont dit qu’observer la Terre de cette position avait quelque chose de surréaliste. Il faut habituer le cerveau à l’inconnu : on a 400 kilomètres de vide sous les pieds et on ne va pas tomber. La Terre défile à 8 mètres par seconde et, pourtant, on flotte! Et derrière vous, il y a l’infini, des distances hors de portée pour la compréhension humaine.» </a:t>
            </a:r>
          </a:p>
          <a:p>
            <a:pPr fontAlgn="auto">
              <a:spcBef>
                <a:spcPts val="0"/>
              </a:spcBef>
              <a:spcAft>
                <a:spcPts val="0"/>
              </a:spcAft>
              <a:defRPr/>
            </a:pPr>
            <a:r>
              <a:rPr lang="fr-FR" sz="1300" dirty="0">
                <a:latin typeface="+mn-lt"/>
                <a:cs typeface="+mn-cs"/>
              </a:rPr>
              <a:t/>
            </a:r>
            <a:br>
              <a:rPr lang="fr-FR" sz="1300" dirty="0">
                <a:latin typeface="+mn-lt"/>
                <a:cs typeface="+mn-cs"/>
              </a:rPr>
            </a:br>
            <a:endParaRPr lang="fr-FR" sz="1300" dirty="0">
              <a:latin typeface="+mn-lt"/>
              <a:cs typeface="+mn-cs"/>
            </a:endParaRPr>
          </a:p>
          <a:p>
            <a:pPr fontAlgn="auto">
              <a:spcBef>
                <a:spcPts val="0"/>
              </a:spcBef>
              <a:spcAft>
                <a:spcPts val="0"/>
              </a:spcAft>
              <a:defRPr/>
            </a:pPr>
            <a:r>
              <a:rPr lang="fr-FR" sz="1300" dirty="0">
                <a:latin typeface="+mn-lt"/>
                <a:cs typeface="+mn-cs"/>
              </a:rPr>
              <a:t>Il fêtera Noël, Nouvel an mais aussi son 39</a:t>
            </a:r>
            <a:r>
              <a:rPr lang="fr-FR" sz="1300" baseline="30000" dirty="0">
                <a:latin typeface="+mn-lt"/>
                <a:cs typeface="+mn-cs"/>
              </a:rPr>
              <a:t>e</a:t>
            </a:r>
            <a:r>
              <a:rPr lang="fr-FR" sz="1300" dirty="0">
                <a:latin typeface="+mn-lt"/>
                <a:cs typeface="+mn-cs"/>
              </a:rPr>
              <a:t> anniversaire dans l'espace le 27 Février 2017.</a:t>
            </a:r>
          </a:p>
        </p:txBody>
      </p:sp>
      <p:sp>
        <p:nvSpPr>
          <p:cNvPr id="9219" name="ZoneTexte 2"/>
          <p:cNvSpPr txBox="1">
            <a:spLocks noChangeArrowheads="1"/>
          </p:cNvSpPr>
          <p:nvPr/>
        </p:nvSpPr>
        <p:spPr bwMode="auto">
          <a:xfrm>
            <a:off x="3071813" y="214313"/>
            <a:ext cx="3286125" cy="400050"/>
          </a:xfrm>
          <a:prstGeom prst="rect">
            <a:avLst/>
          </a:prstGeom>
          <a:noFill/>
          <a:ln w="9525">
            <a:noFill/>
            <a:miter lim="800000"/>
            <a:headEnd/>
            <a:tailEnd/>
          </a:ln>
        </p:spPr>
        <p:txBody>
          <a:bodyPr>
            <a:spAutoFit/>
          </a:bodyPr>
          <a:lstStyle/>
          <a:p>
            <a:r>
              <a:rPr lang="fr-FR" sz="2000" b="1"/>
              <a:t>La tête dans les étoiles</a:t>
            </a:r>
          </a:p>
        </p:txBody>
      </p:sp>
      <p:pic>
        <p:nvPicPr>
          <p:cNvPr id="9220" name="Picture 2"/>
          <p:cNvPicPr>
            <a:picLocks noChangeAspect="1" noChangeArrowheads="1"/>
          </p:cNvPicPr>
          <p:nvPr/>
        </p:nvPicPr>
        <p:blipFill>
          <a:blip r:embed="rId2" cstate="print"/>
          <a:srcRect/>
          <a:stretch>
            <a:fillRect/>
          </a:stretch>
        </p:blipFill>
        <p:spPr bwMode="auto">
          <a:xfrm>
            <a:off x="6143625" y="500063"/>
            <a:ext cx="2428875" cy="3244850"/>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6143625" y="4286250"/>
            <a:ext cx="2462213" cy="1643063"/>
          </a:xfrm>
          <a:prstGeom prst="rect">
            <a:avLst/>
          </a:prstGeom>
          <a:noFill/>
          <a:ln w="9525">
            <a:noFill/>
            <a:miter lim="800000"/>
            <a:headEnd/>
            <a:tailEnd/>
          </a:ln>
        </p:spPr>
      </p:pic>
    </p:spTree>
  </p:cSld>
  <p:clrMapOvr>
    <a:masterClrMapping/>
  </p:clrMapOvr>
  <p:transition advClick="0" advTm="9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FR" b="1" u="sng" dirty="0" smtClean="0"/>
              <a:t/>
            </a:r>
            <a:br>
              <a:rPr lang="fr-FR" b="1" u="sng" dirty="0" smtClean="0"/>
            </a:br>
            <a:r>
              <a:rPr lang="fr-FR" b="1" u="sng" dirty="0"/>
              <a:t/>
            </a:r>
            <a:br>
              <a:rPr lang="fr-FR" b="1" u="sng" dirty="0"/>
            </a:br>
            <a:r>
              <a:rPr lang="fr-FR" b="1" u="sng" dirty="0" smtClean="0"/>
              <a:t/>
            </a:r>
            <a:br>
              <a:rPr lang="fr-FR" b="1" u="sng" dirty="0" smtClean="0"/>
            </a:br>
            <a:r>
              <a:rPr lang="fr-FR" b="1" dirty="0" smtClean="0"/>
              <a:t>Le mot de la semaine</a:t>
            </a: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marL="420624" indent="-384048" fontAlgn="auto">
              <a:spcAft>
                <a:spcPts val="0"/>
              </a:spcAft>
              <a:buFont typeface="Wingdings 2"/>
              <a:buNone/>
              <a:defRPr/>
            </a:pPr>
            <a:r>
              <a:rPr lang="fr-FR" b="1" dirty="0" smtClean="0"/>
              <a:t>Les élections primaires:</a:t>
            </a:r>
            <a:endParaRPr lang="fr-FR" dirty="0" smtClean="0"/>
          </a:p>
          <a:p>
            <a:pPr marL="420624" indent="-384048" fontAlgn="auto">
              <a:spcAft>
                <a:spcPts val="0"/>
              </a:spcAft>
              <a:buFont typeface="Wingdings 2"/>
              <a:buNone/>
              <a:defRPr/>
            </a:pPr>
            <a:endParaRPr lang="fr-FR" dirty="0" smtClean="0"/>
          </a:p>
          <a:p>
            <a:pPr marL="0" indent="0" fontAlgn="auto">
              <a:spcAft>
                <a:spcPts val="0"/>
              </a:spcAft>
              <a:buFont typeface="Wingdings 2"/>
              <a:buNone/>
              <a:defRPr/>
            </a:pPr>
            <a:r>
              <a:rPr lang="fr-FR" dirty="0" smtClean="0"/>
              <a:t>vient du latin </a:t>
            </a:r>
            <a:r>
              <a:rPr lang="fr-FR" i="1" dirty="0" err="1" smtClean="0"/>
              <a:t>primarius</a:t>
            </a:r>
            <a:r>
              <a:rPr lang="fr-FR" i="1" dirty="0" smtClean="0"/>
              <a:t> </a:t>
            </a:r>
            <a:r>
              <a:rPr lang="fr-FR" dirty="0" smtClean="0"/>
              <a:t>qui veut dire du premier </a:t>
            </a:r>
            <a:r>
              <a:rPr lang="fr-FR" dirty="0"/>
              <a:t>rang</a:t>
            </a:r>
            <a:r>
              <a:rPr lang="fr-FR" dirty="0" smtClean="0"/>
              <a:t>, distingué</a:t>
            </a:r>
            <a:r>
              <a:rPr lang="fr-FR" i="1" dirty="0" smtClean="0"/>
              <a:t>.</a:t>
            </a:r>
          </a:p>
          <a:p>
            <a:pPr marL="0" indent="0" fontAlgn="auto">
              <a:spcAft>
                <a:spcPts val="0"/>
              </a:spcAft>
              <a:buFont typeface="Wingdings 2"/>
              <a:buNone/>
              <a:defRPr/>
            </a:pPr>
            <a:endParaRPr lang="fr-FR" dirty="0" smtClean="0"/>
          </a:p>
          <a:p>
            <a:pPr marL="0" indent="0" fontAlgn="auto">
              <a:spcAft>
                <a:spcPts val="0"/>
              </a:spcAft>
              <a:buFont typeface="Wingdings 2"/>
              <a:buNone/>
              <a:defRPr/>
            </a:pPr>
            <a:r>
              <a:rPr lang="fr-FR" dirty="0" smtClean="0"/>
              <a:t>Les primaires constituent le premier niveau d'un système d’élections .Les citoyens sont appelés à voter pour choisir des électeurs qui eux-mêmes désignent un responsable politique ou leurs représentants à une assemblée de deuxième niveau. C'est le scrutin organisé par un parti politique afin de désigner son candidat à une élection.</a:t>
            </a:r>
          </a:p>
          <a:p>
            <a:pPr marL="420624" indent="-384048" fontAlgn="auto">
              <a:spcAft>
                <a:spcPts val="0"/>
              </a:spcAft>
              <a:buFont typeface="Wingdings 2"/>
              <a:buNone/>
              <a:defRPr/>
            </a:pPr>
            <a:r>
              <a:rPr lang="fr-FR" dirty="0" smtClean="0"/>
              <a:t/>
            </a:r>
            <a:br>
              <a:rPr lang="fr-FR" dirty="0" smtClean="0"/>
            </a:br>
            <a:endParaRPr lang="fr-FR" dirty="0" smtClean="0"/>
          </a:p>
          <a:p>
            <a:pPr marL="420624" indent="-384048" fontAlgn="auto">
              <a:spcAft>
                <a:spcPts val="0"/>
              </a:spcAft>
              <a:buFont typeface="Wingdings 2"/>
              <a:buNone/>
              <a:defRPr/>
            </a:pPr>
            <a:endParaRPr lang="fr-FR" dirty="0"/>
          </a:p>
        </p:txBody>
      </p:sp>
    </p:spTree>
  </p:cSld>
  <p:clrMapOvr>
    <a:masterClrMapping/>
  </p:clrMapOvr>
  <p:transition advClick="0" advTm="9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FR" b="1" dirty="0" smtClean="0"/>
              <a:t>QUI A DIT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marL="420624" indent="-384048" fontAlgn="auto">
              <a:spcAft>
                <a:spcPts val="0"/>
              </a:spcAft>
              <a:buFont typeface="Wingdings 2"/>
              <a:buChar char=""/>
              <a:defRPr/>
            </a:pPr>
            <a:endParaRPr lang="fr-FR" dirty="0"/>
          </a:p>
          <a:p>
            <a:pPr marL="420624" indent="-384048" fontAlgn="auto">
              <a:spcAft>
                <a:spcPts val="0"/>
              </a:spcAft>
              <a:buFont typeface="Wingdings 2"/>
              <a:buChar char=""/>
              <a:defRPr/>
            </a:pPr>
            <a:endParaRPr lang="fr-FR" dirty="0"/>
          </a:p>
          <a:p>
            <a:pPr marL="0" indent="0" fontAlgn="auto">
              <a:spcAft>
                <a:spcPts val="0"/>
              </a:spcAft>
              <a:buFont typeface="Wingdings 2"/>
              <a:buNone/>
              <a:defRPr/>
            </a:pPr>
            <a:r>
              <a:rPr lang="fr-FR" dirty="0"/>
              <a:t>« C’était vraiment agréable de me retrouver dans l’univers où j’ai passé six merveilleuses années de ma vie </a:t>
            </a:r>
            <a:r>
              <a:rPr lang="fr-FR" dirty="0" smtClean="0"/>
              <a:t>»</a:t>
            </a:r>
          </a:p>
          <a:p>
            <a:pPr marL="420624" indent="-384048" fontAlgn="auto">
              <a:spcAft>
                <a:spcPts val="0"/>
              </a:spcAft>
              <a:buFont typeface="Wingdings 2"/>
              <a:buNone/>
              <a:defRPr/>
            </a:pPr>
            <a:endParaRPr lang="fr-FR" dirty="0" smtClean="0"/>
          </a:p>
          <a:p>
            <a:pPr marL="0" indent="0" fontAlgn="auto">
              <a:spcAft>
                <a:spcPts val="0"/>
              </a:spcAft>
              <a:buFont typeface="Wingdings 2"/>
              <a:buNone/>
              <a:defRPr/>
            </a:pPr>
            <a:r>
              <a:rPr lang="fr-FR" dirty="0" smtClean="0"/>
              <a:t>En </a:t>
            </a:r>
            <a:r>
              <a:rPr lang="fr-FR" dirty="0"/>
              <a:t>effet, J.K </a:t>
            </a:r>
            <a:r>
              <a:rPr lang="fr-FR" dirty="0" err="1"/>
              <a:t>Rowling</a:t>
            </a:r>
            <a:r>
              <a:rPr lang="fr-FR" dirty="0"/>
              <a:t> fait son grand retour dans le thème de la sorcellerie, 15 ans après la sortie du tout premier opus d’Harry Potter avec « Les Animaux Fantastiques ». (16/11/16)</a:t>
            </a:r>
          </a:p>
          <a:p>
            <a:pPr marL="420624" indent="-384048" fontAlgn="auto">
              <a:spcAft>
                <a:spcPts val="0"/>
              </a:spcAft>
              <a:buFont typeface="Wingdings 2"/>
              <a:buChar char=""/>
              <a:defRPr/>
            </a:pPr>
            <a:endParaRPr lang="fr-FR" dirty="0"/>
          </a:p>
        </p:txBody>
      </p:sp>
    </p:spTree>
  </p:cSld>
  <p:clrMapOvr>
    <a:masterClrMapping/>
  </p:clrMapOvr>
  <p:transition advClick="0" advTm="9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FR" b="1" i="1" dirty="0" smtClean="0"/>
              <a:t/>
            </a:r>
            <a:br>
              <a:rPr lang="fr-FR" b="1" i="1" dirty="0" smtClean="0"/>
            </a:br>
            <a:r>
              <a:rPr lang="fr-FR" b="1" i="1" dirty="0" smtClean="0"/>
              <a:t>La nouveauté débarque </a:t>
            </a:r>
            <a:br>
              <a:rPr lang="fr-FR" b="1" i="1" dirty="0" smtClean="0"/>
            </a:br>
            <a:r>
              <a:rPr lang="fr-FR" b="1" i="1" dirty="0" smtClean="0"/>
              <a:t>dans votre lycée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pPr marL="420624" indent="-384048" algn="ctr" fontAlgn="auto">
              <a:spcAft>
                <a:spcPts val="0"/>
              </a:spcAft>
              <a:buFont typeface="Wingdings 2"/>
              <a:buNone/>
              <a:defRPr/>
            </a:pPr>
            <a:endParaRPr lang="fr-FR" b="1" i="1" dirty="0" smtClean="0"/>
          </a:p>
          <a:p>
            <a:pPr marL="420624" indent="-384048" algn="ctr" fontAlgn="auto">
              <a:spcAft>
                <a:spcPts val="0"/>
              </a:spcAft>
              <a:buFont typeface="Wingdings 2"/>
              <a:buNone/>
              <a:defRPr/>
            </a:pPr>
            <a:endParaRPr lang="fr-FR" b="1" i="1" dirty="0"/>
          </a:p>
          <a:p>
            <a:pPr marL="420624" indent="-384048" algn="ctr" fontAlgn="auto">
              <a:spcAft>
                <a:spcPts val="0"/>
              </a:spcAft>
              <a:buFont typeface="Wingdings 2"/>
              <a:buNone/>
              <a:defRPr/>
            </a:pPr>
            <a:endParaRPr lang="fr-FR" b="1" i="1" dirty="0"/>
          </a:p>
          <a:p>
            <a:pPr marL="420624" indent="-384048" algn="ctr" fontAlgn="auto">
              <a:spcAft>
                <a:spcPts val="0"/>
              </a:spcAft>
              <a:buFont typeface="Wingdings 2"/>
              <a:buNone/>
              <a:defRPr/>
            </a:pPr>
            <a:endParaRPr lang="fr-FR" b="1" i="1" dirty="0" smtClean="0"/>
          </a:p>
          <a:p>
            <a:pPr marL="420624" indent="-384048" algn="ctr" fontAlgn="auto">
              <a:spcAft>
                <a:spcPts val="0"/>
              </a:spcAft>
              <a:buFont typeface="Wingdings 2"/>
              <a:buNone/>
              <a:defRPr/>
            </a:pPr>
            <a:r>
              <a:rPr lang="fr-FR" sz="3800" b="1" i="1" dirty="0" smtClean="0"/>
              <a:t> ATTENTION</a:t>
            </a:r>
            <a:r>
              <a:rPr lang="fr-FR" sz="3800" b="1" i="1" dirty="0"/>
              <a:t> !</a:t>
            </a:r>
            <a:endParaRPr lang="fr-FR" sz="3800" dirty="0"/>
          </a:p>
          <a:p>
            <a:pPr marL="420624" indent="-384048" algn="ctr" fontAlgn="auto">
              <a:spcAft>
                <a:spcPts val="0"/>
              </a:spcAft>
              <a:buFont typeface="Wingdings 2"/>
              <a:buNone/>
              <a:defRPr/>
            </a:pPr>
            <a:r>
              <a:rPr lang="fr-FR" b="1" i="1" dirty="0" smtClean="0"/>
              <a:t>la </a:t>
            </a:r>
            <a:r>
              <a:rPr lang="fr-FR" b="1" i="1" dirty="0"/>
              <a:t>classe PEM </a:t>
            </a:r>
            <a:r>
              <a:rPr lang="fr-FR" b="1" i="1" dirty="0" smtClean="0"/>
              <a:t>vous </a:t>
            </a:r>
            <a:r>
              <a:rPr lang="fr-FR" b="1" i="1" dirty="0"/>
              <a:t>donne rendez-vous </a:t>
            </a:r>
            <a:endParaRPr lang="fr-FR" dirty="0"/>
          </a:p>
          <a:p>
            <a:pPr marL="420624" indent="-384048" algn="ctr" fontAlgn="auto">
              <a:spcAft>
                <a:spcPts val="0"/>
              </a:spcAft>
              <a:buFont typeface="Wingdings 2"/>
              <a:buNone/>
              <a:defRPr/>
            </a:pPr>
            <a:r>
              <a:rPr lang="fr-FR" b="1" i="1" dirty="0"/>
              <a:t>tous les </a:t>
            </a:r>
            <a:r>
              <a:rPr lang="fr-FR" b="1" i="1" dirty="0" smtClean="0"/>
              <a:t>jeudis pour </a:t>
            </a:r>
            <a:r>
              <a:rPr lang="fr-FR" b="1" i="1" dirty="0"/>
              <a:t>vous cultiver</a:t>
            </a:r>
            <a:endParaRPr lang="fr-FR" dirty="0"/>
          </a:p>
          <a:p>
            <a:pPr marL="420624" indent="-384048" fontAlgn="auto">
              <a:spcAft>
                <a:spcPts val="0"/>
              </a:spcAft>
              <a:buFont typeface="Wingdings 2"/>
              <a:buNone/>
              <a:defRPr/>
            </a:pPr>
            <a:r>
              <a:rPr lang="fr-FR" b="1" i="1" dirty="0"/>
              <a:t> </a:t>
            </a:r>
            <a:endParaRPr lang="fr-FR" dirty="0"/>
          </a:p>
          <a:p>
            <a:pPr marL="420624" indent="-384048" fontAlgn="auto">
              <a:spcAft>
                <a:spcPts val="0"/>
              </a:spcAft>
              <a:buFont typeface="Wingdings 2"/>
              <a:buNone/>
              <a:defRPr/>
            </a:pPr>
            <a:r>
              <a:rPr lang="fr-FR" b="1" i="1" dirty="0"/>
              <a:t> </a:t>
            </a:r>
            <a:endParaRPr lang="fr-FR" dirty="0"/>
          </a:p>
          <a:p>
            <a:pPr marL="420624" indent="-384048" fontAlgn="auto">
              <a:spcAft>
                <a:spcPts val="0"/>
              </a:spcAft>
              <a:buFont typeface="Wingdings 2"/>
              <a:buChar char=""/>
              <a:defRPr/>
            </a:pPr>
            <a:endParaRPr lang="fr-FR" dirty="0"/>
          </a:p>
          <a:p>
            <a:pPr marL="420624" indent="-384048" fontAlgn="auto">
              <a:spcAft>
                <a:spcPts val="0"/>
              </a:spcAft>
              <a:buFont typeface="Wingdings 2"/>
              <a:buNone/>
              <a:defRPr/>
            </a:pPr>
            <a:endParaRPr lang="fr-FR" dirty="0"/>
          </a:p>
        </p:txBody>
      </p:sp>
      <p:pic>
        <p:nvPicPr>
          <p:cNvPr id="12292" name="il_fi" descr="Afficher l'image d'origine"/>
          <p:cNvPicPr>
            <a:picLocks noChangeAspect="1" noChangeArrowheads="1"/>
          </p:cNvPicPr>
          <p:nvPr/>
        </p:nvPicPr>
        <p:blipFill>
          <a:blip r:embed="rId2" cstate="print"/>
          <a:srcRect/>
          <a:stretch>
            <a:fillRect/>
          </a:stretch>
        </p:blipFill>
        <p:spPr bwMode="auto">
          <a:xfrm>
            <a:off x="214313" y="1643063"/>
            <a:ext cx="2714625" cy="1928812"/>
          </a:xfrm>
          <a:prstGeom prst="rect">
            <a:avLst/>
          </a:prstGeom>
          <a:noFill/>
          <a:ln w="9525">
            <a:noFill/>
            <a:miter lim="800000"/>
            <a:headEnd/>
            <a:tailEnd/>
          </a:ln>
        </p:spPr>
      </p:pic>
      <p:pic>
        <p:nvPicPr>
          <p:cNvPr id="12293" name="Image 4" descr="index.jpg"/>
          <p:cNvPicPr>
            <a:picLocks noChangeAspect="1" noChangeArrowheads="1"/>
          </p:cNvPicPr>
          <p:nvPr/>
        </p:nvPicPr>
        <p:blipFill>
          <a:blip r:embed="rId3" cstate="print"/>
          <a:srcRect/>
          <a:stretch>
            <a:fillRect/>
          </a:stretch>
        </p:blipFill>
        <p:spPr bwMode="auto">
          <a:xfrm>
            <a:off x="6072188" y="4943475"/>
            <a:ext cx="2857500" cy="1914525"/>
          </a:xfrm>
          <a:prstGeom prst="rect">
            <a:avLst/>
          </a:prstGeom>
          <a:noFill/>
          <a:ln w="9525">
            <a:noFill/>
            <a:miter lim="800000"/>
            <a:headEnd/>
            <a:tailEnd/>
          </a:ln>
        </p:spPr>
      </p:pic>
    </p:spTree>
  </p:cSld>
  <p:clrMapOvr>
    <a:masterClrMapping/>
  </p:clrMapOvr>
  <p:transition advClick="0" advTm="9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13315" name="Image 0" descr="unnamed.png"/>
          <p:cNvPicPr>
            <a:picLocks noChangeAspect="1" noChangeArrowheads="1"/>
          </p:cNvPicPr>
          <p:nvPr/>
        </p:nvPicPr>
        <p:blipFill>
          <a:blip r:embed="rId2" cstate="print"/>
          <a:srcRect/>
          <a:stretch>
            <a:fillRect/>
          </a:stretch>
        </p:blipFill>
        <p:spPr bwMode="auto">
          <a:xfrm>
            <a:off x="1714500" y="3219450"/>
            <a:ext cx="5924550" cy="2852738"/>
          </a:xfrm>
          <a:prstGeom prst="rect">
            <a:avLst/>
          </a:prstGeom>
          <a:noFill/>
          <a:ln w="9525">
            <a:noFill/>
            <a:miter lim="800000"/>
            <a:headEnd/>
            <a:tailEnd/>
          </a:ln>
        </p:spPr>
      </p:pic>
      <p:sp>
        <p:nvSpPr>
          <p:cNvPr id="13316" name="Rectangle 3"/>
          <p:cNvSpPr>
            <a:spLocks noChangeArrowheads="1"/>
          </p:cNvSpPr>
          <p:nvPr/>
        </p:nvSpPr>
        <p:spPr bwMode="auto">
          <a:xfrm>
            <a:off x="142875" y="428625"/>
            <a:ext cx="9001125" cy="3046413"/>
          </a:xfrm>
          <a:prstGeom prst="rect">
            <a:avLst/>
          </a:prstGeom>
          <a:noFill/>
          <a:ln w="9525">
            <a:noFill/>
            <a:miter lim="800000"/>
            <a:headEnd/>
            <a:tailEnd/>
          </a:ln>
        </p:spPr>
        <p:txBody>
          <a:bodyPr anchor="ctr">
            <a:spAutoFit/>
          </a:bodyPr>
          <a:lstStyle/>
          <a:p>
            <a:pPr algn="ctr"/>
            <a:r>
              <a:rPr lang="fr-FR" sz="3600">
                <a:latin typeface="Calibri" pitchFamily="34" charset="0"/>
                <a:ea typeface="Calibri" pitchFamily="34" charset="0"/>
                <a:cs typeface="Times New Roman" pitchFamily="18" charset="0"/>
              </a:rPr>
              <a:t>GIVE</a:t>
            </a:r>
            <a:r>
              <a:rPr lang="fr-FR" sz="3600" i="1">
                <a:latin typeface="Calibri" pitchFamily="34" charset="0"/>
                <a:ea typeface="Calibri" pitchFamily="34" charset="0"/>
                <a:cs typeface="Times New Roman" pitchFamily="18" charset="0"/>
              </a:rPr>
              <a:t>ME</a:t>
            </a:r>
            <a:r>
              <a:rPr lang="fr-FR" sz="3600">
                <a:latin typeface="Calibri" pitchFamily="34" charset="0"/>
                <a:ea typeface="Calibri" pitchFamily="34" charset="0"/>
                <a:cs typeface="Times New Roman" pitchFamily="18" charset="0"/>
              </a:rPr>
              <a:t>FIVE</a:t>
            </a:r>
            <a:r>
              <a:rPr lang="fr-FR" sz="2600">
                <a:latin typeface="Calibri" pitchFamily="34" charset="0"/>
                <a:ea typeface="Calibri" pitchFamily="34" charset="0"/>
                <a:cs typeface="Times New Roman" pitchFamily="18" charset="0"/>
              </a:rPr>
              <a:t>    </a:t>
            </a:r>
            <a:endParaRPr lang="fr-FR" sz="800">
              <a:ea typeface="Calibri" pitchFamily="34" charset="0"/>
            </a:endParaRPr>
          </a:p>
          <a:p>
            <a:pPr algn="ctr" eaLnBrk="0" hangingPunct="0"/>
            <a:r>
              <a:rPr lang="fr-FR" sz="2600">
                <a:latin typeface="Calibri" pitchFamily="34" charset="0"/>
                <a:ea typeface="Calibri" pitchFamily="34" charset="0"/>
                <a:cs typeface="Times New Roman" pitchFamily="18" charset="0"/>
              </a:rPr>
              <a:t>by ph</a:t>
            </a:r>
            <a:r>
              <a:rPr lang="fr-FR" sz="2600" b="1" i="1">
                <a:latin typeface="Calibri" pitchFamily="34" charset="0"/>
                <a:ea typeface="Calibri" pitchFamily="34" charset="0"/>
                <a:cs typeface="Times New Roman" pitchFamily="18" charset="0"/>
              </a:rPr>
              <a:t>O</a:t>
            </a:r>
            <a:r>
              <a:rPr lang="fr-FR" sz="2600">
                <a:latin typeface="Calibri" pitchFamily="34" charset="0"/>
                <a:ea typeface="Calibri" pitchFamily="34" charset="0"/>
                <a:cs typeface="Times New Roman" pitchFamily="18" charset="0"/>
              </a:rPr>
              <a:t>sphore</a:t>
            </a:r>
          </a:p>
          <a:p>
            <a:pPr algn="ctr" eaLnBrk="0" hangingPunct="0"/>
            <a:endParaRPr lang="fr-FR" sz="800"/>
          </a:p>
          <a:p>
            <a:pPr eaLnBrk="0" hangingPunct="0"/>
            <a:endParaRPr lang="fr-FR" sz="2600">
              <a:latin typeface="Calibri" pitchFamily="34" charset="0"/>
              <a:ea typeface="Calibri" pitchFamily="34" charset="0"/>
              <a:cs typeface="Calibri" pitchFamily="34" charset="0"/>
            </a:endParaRPr>
          </a:p>
          <a:p>
            <a:pPr eaLnBrk="0" hangingPunct="0"/>
            <a:endParaRPr lang="fr-FR" sz="2600">
              <a:latin typeface="Calibri" pitchFamily="34" charset="0"/>
              <a:ea typeface="Calibri" pitchFamily="34" charset="0"/>
              <a:cs typeface="Calibri" pitchFamily="34" charset="0"/>
            </a:endParaRPr>
          </a:p>
          <a:p>
            <a:pPr algn="ctr" eaLnBrk="0" hangingPunct="0"/>
            <a:r>
              <a:rPr lang="fr-FR" sz="2600">
                <a:latin typeface="Calibri" pitchFamily="34" charset="0"/>
                <a:ea typeface="Calibri" pitchFamily="34" charset="0"/>
                <a:cs typeface="Calibri" pitchFamily="34" charset="0"/>
              </a:rPr>
              <a:t>Application sur ton portable gratuite </a:t>
            </a:r>
          </a:p>
          <a:p>
            <a:pPr algn="ctr" eaLnBrk="0" hangingPunct="0"/>
            <a:r>
              <a:rPr lang="fr-FR" sz="2600">
                <a:latin typeface="Calibri" pitchFamily="34" charset="0"/>
                <a:ea typeface="Calibri" pitchFamily="34" charset="0"/>
                <a:cs typeface="Calibri" pitchFamily="34" charset="0"/>
              </a:rPr>
              <a:t>pour découvrir toute l’actualité en 5 minutes !</a:t>
            </a:r>
            <a:endParaRPr lang="fr-FR" sz="800"/>
          </a:p>
          <a:p>
            <a:pPr eaLnBrk="0" hangingPunct="0"/>
            <a:endParaRPr lang="fr-FR"/>
          </a:p>
        </p:txBody>
      </p:sp>
    </p:spTree>
  </p:cSld>
  <p:clrMapOvr>
    <a:masterClrMapping/>
  </p:clrMapOvr>
  <p:transition advClick="0" advTm="9000"/>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39</TotalTime>
  <Words>215</Words>
  <Application>Microsoft Office PowerPoint</Application>
  <PresentationFormat>Affichage à l'écran (4:3)</PresentationFormat>
  <Paragraphs>46</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Franklin Gothic Book</vt:lpstr>
      <vt:lpstr>Wingdings 2</vt:lpstr>
      <vt:lpstr>Calibri</vt:lpstr>
      <vt:lpstr>Times New Roman</vt:lpstr>
      <vt:lpstr>Technique</vt:lpstr>
      <vt:lpstr>Flashback infos n°2</vt:lpstr>
      <vt:lpstr>Diapositive 2</vt:lpstr>
      <vt:lpstr>Diapositive 3</vt:lpstr>
      <vt:lpstr>   Le mot de la semaine   </vt:lpstr>
      <vt:lpstr>QUI A DIT ? </vt:lpstr>
      <vt:lpstr> La nouveauté débarque  dans votre lycée !! </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Flashback infos n°2</dc:title>
  <dc:creator>ADMIN1</dc:creator>
  <cp:lastModifiedBy>ADMIN1</cp:lastModifiedBy>
  <cp:revision>11</cp:revision>
  <dcterms:created xsi:type="dcterms:W3CDTF">2016-11-21T13:18:05Z</dcterms:created>
  <dcterms:modified xsi:type="dcterms:W3CDTF">2016-11-21T14:02:01Z</dcterms:modified>
</cp:coreProperties>
</file>