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75" r:id="rId16"/>
    <p:sldId id="278" r:id="rId17"/>
    <p:sldId id="276" r:id="rId18"/>
    <p:sldId id="277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A62FA379-766D-4B95-AC2E-B90FAC83C322}">
          <p14:sldIdLst>
            <p14:sldId id="258"/>
            <p14:sldId id="260"/>
            <p14:sldId id="261"/>
            <p14:sldId id="263"/>
            <p14:sldId id="264"/>
            <p14:sldId id="265"/>
            <p14:sldId id="266"/>
            <p14:sldId id="267"/>
            <p14:sldId id="268"/>
            <p14:sldId id="269"/>
            <p14:sldId id="271"/>
            <p14:sldId id="272"/>
            <p14:sldId id="273"/>
            <p14:sldId id="274"/>
            <p14:sldId id="275"/>
            <p14:sldId id="278"/>
            <p14:sldId id="276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15/11/2016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15/11/2016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15/11/2016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15/11/2016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15/11/2016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15/11/2016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15/11/2016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15/11/2016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15/11/2016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15/11/2016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15/11/2016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15/11/2016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1800" u="sng" dirty="0" smtClean="0"/>
              <a:t>Question:</a:t>
            </a: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>Présentez la situation de l’Arabie avant l’islam</a:t>
            </a:r>
            <a:br>
              <a:rPr lang="fr-FR" sz="1800" dirty="0" smtClean="0"/>
            </a:br>
            <a:endParaRPr lang="fr-FR" sz="1000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2272917" y="255475"/>
            <a:ext cx="4896543" cy="7931224"/>
          </a:xfrm>
        </p:spPr>
      </p:pic>
    </p:spTree>
    <p:extLst>
      <p:ext uri="{BB962C8B-B14F-4D97-AF65-F5344CB8AC3E}">
        <p14:creationId xmlns:p14="http://schemas.microsoft.com/office/powerpoint/2010/main" val="195489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J’analyse un document </a:t>
            </a:r>
            <a:r>
              <a:rPr lang="fr-FR" sz="2000" dirty="0" smtClean="0">
                <a:solidFill>
                  <a:srgbClr val="FF0000"/>
                </a:solidFill>
              </a:rPr>
              <a:t>(un </a:t>
            </a:r>
            <a:r>
              <a:rPr lang="fr-FR" sz="2000" dirty="0">
                <a:solidFill>
                  <a:srgbClr val="FF0000"/>
                </a:solidFill>
              </a:rPr>
              <a:t>plan de la ville de Damas, la grande mosquée de Damas) D 1, 2</a:t>
            </a:r>
            <a:r>
              <a:rPr lang="fr-FR" sz="2000" dirty="0" smtClean="0">
                <a:solidFill>
                  <a:srgbClr val="FF0000"/>
                </a:solidFill>
              </a:rPr>
              <a:t/>
            </a:r>
            <a:br>
              <a:rPr lang="fr-FR" sz="2000" dirty="0" smtClean="0">
                <a:solidFill>
                  <a:srgbClr val="FF0000"/>
                </a:solidFill>
              </a:rPr>
            </a:br>
            <a:r>
              <a:rPr lang="fr-FR" sz="2000" u="sng" dirty="0" smtClean="0"/>
              <a:t>Questions</a:t>
            </a:r>
            <a:r>
              <a:rPr lang="fr-FR" sz="2000" dirty="0" smtClean="0"/>
              <a:t>:</a:t>
            </a:r>
            <a:br>
              <a:rPr lang="fr-FR" sz="2000" dirty="0" smtClean="0"/>
            </a:br>
            <a:r>
              <a:rPr lang="fr-FR" sz="2000" dirty="0" smtClean="0"/>
              <a:t>Classez les constructions de la ville selon leur fonction (religieuse, commerciale et loisirs) puis décrivez la grande mosquée de Damas</a:t>
            </a:r>
            <a:endParaRPr lang="fr-FR" sz="20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49054"/>
            <a:ext cx="4388296" cy="4032274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316288" cy="4032622"/>
          </a:xfrm>
        </p:spPr>
      </p:pic>
    </p:spTree>
    <p:extLst>
      <p:ext uri="{BB962C8B-B14F-4D97-AF65-F5344CB8AC3E}">
        <p14:creationId xmlns:p14="http://schemas.microsoft.com/office/powerpoint/2010/main" val="1492942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Questions</a:t>
            </a:r>
            <a:r>
              <a:rPr lang="fr-FR" sz="2000" dirty="0" smtClean="0"/>
              <a:t>: </a:t>
            </a:r>
            <a:br>
              <a:rPr lang="fr-FR" sz="2000" dirty="0" smtClean="0"/>
            </a:br>
            <a:r>
              <a:rPr lang="fr-FR" sz="2000" dirty="0" smtClean="0"/>
              <a:t>Qui vit dans le monde musulman?</a:t>
            </a:r>
            <a:endParaRPr lang="fr-FR" sz="20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916832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89144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</a:t>
            </a:r>
            <a:r>
              <a:rPr lang="fr-FR" sz="2000" dirty="0" smtClean="0"/>
              <a:t>: </a:t>
            </a:r>
            <a:br>
              <a:rPr lang="fr-FR" sz="2000" dirty="0" smtClean="0"/>
            </a:br>
            <a:r>
              <a:rPr lang="fr-FR" sz="2000" dirty="0" smtClean="0"/>
              <a:t>Quelle est la relation du monde musulman avec l’empire byzantin</a:t>
            </a:r>
            <a:endParaRPr lang="fr-FR" sz="2000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600200"/>
            <a:ext cx="8064896" cy="4925144"/>
          </a:xfrm>
        </p:spPr>
      </p:pic>
    </p:spTree>
    <p:extLst>
      <p:ext uri="{BB962C8B-B14F-4D97-AF65-F5344CB8AC3E}">
        <p14:creationId xmlns:p14="http://schemas.microsoft.com/office/powerpoint/2010/main" val="335331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/>
              <a:t>Question</a:t>
            </a:r>
            <a:r>
              <a:rPr lang="fr-FR" sz="1800" dirty="0" smtClean="0"/>
              <a:t>:</a:t>
            </a:r>
            <a:br>
              <a:rPr lang="fr-FR" sz="1800" dirty="0" smtClean="0"/>
            </a:br>
            <a:r>
              <a:rPr lang="fr-FR" sz="1800" dirty="0" smtClean="0"/>
              <a:t>Pourquoi la ville est un carrefour commercial?</a:t>
            </a:r>
            <a:endParaRPr lang="fr-FR" sz="18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28" y="2024372"/>
            <a:ext cx="4681464" cy="4320480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5463" y="2062656"/>
            <a:ext cx="4753473" cy="4320479"/>
          </a:xfrm>
        </p:spPr>
      </p:pic>
    </p:spTree>
    <p:extLst>
      <p:ext uri="{BB962C8B-B14F-4D97-AF65-F5344CB8AC3E}">
        <p14:creationId xmlns:p14="http://schemas.microsoft.com/office/powerpoint/2010/main" val="38412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1800" u="sng" dirty="0" smtClean="0">
                <a:solidFill>
                  <a:srgbClr val="FF0000"/>
                </a:solidFill>
              </a:rPr>
              <a:t>COMPETENCES </a:t>
            </a:r>
            <a:r>
              <a:rPr lang="fr-FR" sz="1800" u="sng" dirty="0">
                <a:solidFill>
                  <a:srgbClr val="FF0000"/>
                </a:solidFill>
              </a:rPr>
              <a:t>SOCLE COMMUN </a:t>
            </a:r>
            <a:r>
              <a:rPr lang="fr-FR" sz="1800" dirty="0" smtClean="0">
                <a:solidFill>
                  <a:srgbClr val="FF0000"/>
                </a:solidFill>
              </a:rPr>
              <a:t>: Je </a:t>
            </a:r>
            <a:r>
              <a:rPr lang="fr-FR" sz="1800" dirty="0">
                <a:solidFill>
                  <a:srgbClr val="FF0000"/>
                </a:solidFill>
              </a:rPr>
              <a:t>me repère (situer le commerce en méditerranée) D 1, 2, </a:t>
            </a:r>
            <a:r>
              <a:rPr lang="fr-FR" sz="1800" dirty="0" smtClean="0">
                <a:solidFill>
                  <a:srgbClr val="FF0000"/>
                </a:solidFill>
              </a:rPr>
              <a:t>4</a:t>
            </a:r>
            <a:br>
              <a:rPr lang="fr-FR" sz="1800" dirty="0" smtClean="0">
                <a:solidFill>
                  <a:srgbClr val="FF0000"/>
                </a:solidFill>
              </a:rPr>
            </a:br>
            <a:r>
              <a:rPr lang="fr-FR" sz="1800" u="sng" dirty="0" smtClean="0"/>
              <a:t>Questions</a:t>
            </a:r>
            <a:r>
              <a:rPr lang="fr-FR" sz="1800" dirty="0" smtClean="0"/>
              <a:t>:</a:t>
            </a:r>
            <a:br>
              <a:rPr lang="fr-FR" sz="1800" dirty="0" smtClean="0"/>
            </a:br>
            <a:r>
              <a:rPr lang="fr-FR" sz="1800" dirty="0" smtClean="0"/>
              <a:t>Quelles sont les principales villes marchandes en méditerranée?</a:t>
            </a:r>
            <a:br>
              <a:rPr lang="fr-FR" sz="1800" dirty="0" smtClean="0"/>
            </a:br>
            <a:r>
              <a:rPr lang="fr-FR" sz="1800" dirty="0" smtClean="0"/>
              <a:t>Quels sont les produits échangés?</a:t>
            </a:r>
            <a:br>
              <a:rPr lang="fr-FR" sz="1800" dirty="0" smtClean="0"/>
            </a:br>
            <a:r>
              <a:rPr lang="fr-FR" sz="1800" dirty="0" smtClean="0"/>
              <a:t>Quelles sont les grandes routes marchandes?</a:t>
            </a:r>
            <a:endParaRPr lang="fr-FR" sz="1800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844824"/>
            <a:ext cx="7704856" cy="4525963"/>
          </a:xfrm>
        </p:spPr>
      </p:pic>
    </p:spTree>
    <p:extLst>
      <p:ext uri="{BB962C8B-B14F-4D97-AF65-F5344CB8AC3E}">
        <p14:creationId xmlns:p14="http://schemas.microsoft.com/office/powerpoint/2010/main" val="1371725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1800" u="sng" dirty="0">
                <a:solidFill>
                  <a:srgbClr val="FF0000"/>
                </a:solidFill>
              </a:rPr>
              <a:t>COMPETENCES SOCLE COMMUN </a:t>
            </a:r>
            <a:r>
              <a:rPr lang="fr-FR" sz="1800" dirty="0" smtClean="0">
                <a:solidFill>
                  <a:srgbClr val="FF0000"/>
                </a:solidFill>
              </a:rPr>
              <a:t>: Je </a:t>
            </a:r>
            <a:r>
              <a:rPr lang="fr-FR" sz="1800" dirty="0">
                <a:solidFill>
                  <a:srgbClr val="FF0000"/>
                </a:solidFill>
              </a:rPr>
              <a:t>pratique différents langages </a:t>
            </a:r>
            <a:r>
              <a:rPr lang="fr-FR" sz="1800" dirty="0" smtClean="0">
                <a:solidFill>
                  <a:srgbClr val="FF0000"/>
                </a:solidFill>
              </a:rPr>
              <a:t>(réaliser </a:t>
            </a:r>
            <a:r>
              <a:rPr lang="fr-FR" sz="1800" dirty="0">
                <a:solidFill>
                  <a:srgbClr val="FF0000"/>
                </a:solidFill>
              </a:rPr>
              <a:t>un schéma sur les affrontements en Méditerranée) D 1, 2, </a:t>
            </a:r>
            <a:r>
              <a:rPr lang="fr-FR" sz="1800" dirty="0" smtClean="0">
                <a:solidFill>
                  <a:srgbClr val="FF0000"/>
                </a:solidFill>
              </a:rPr>
              <a:t>4</a:t>
            </a:r>
            <a:r>
              <a:rPr lang="fr-FR" sz="1800" u="sng" dirty="0" smtClean="0"/>
              <a:t/>
            </a:r>
            <a:br>
              <a:rPr lang="fr-FR" sz="1800" u="sng" dirty="0" smtClean="0"/>
            </a:br>
            <a:r>
              <a:rPr lang="fr-FR" sz="1800" u="sng" dirty="0" smtClean="0"/>
              <a:t>Questions</a:t>
            </a:r>
            <a:r>
              <a:rPr lang="fr-FR" sz="1800" dirty="0" smtClean="0"/>
              <a:t>:</a:t>
            </a:r>
            <a:br>
              <a:rPr lang="fr-FR" sz="1800" dirty="0" smtClean="0"/>
            </a:br>
            <a:r>
              <a:rPr lang="fr-FR" sz="1800" dirty="0" smtClean="0"/>
              <a:t>Quels sont les affrontements militaires et les échanges en méditerranée?</a:t>
            </a:r>
            <a:endParaRPr lang="fr-FR" sz="1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7920879" cy="4853136"/>
          </a:xfrm>
        </p:spPr>
      </p:pic>
    </p:spTree>
    <p:extLst>
      <p:ext uri="{BB962C8B-B14F-4D97-AF65-F5344CB8AC3E}">
        <p14:creationId xmlns:p14="http://schemas.microsoft.com/office/powerpoint/2010/main" val="3888280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1800" u="sng" dirty="0">
                <a:solidFill>
                  <a:srgbClr val="FF0000"/>
                </a:solidFill>
              </a:rPr>
              <a:t>COMPETENCES SOCLE COMMUN </a:t>
            </a:r>
            <a:r>
              <a:rPr lang="fr-FR" sz="1800" dirty="0">
                <a:solidFill>
                  <a:srgbClr val="FF0000"/>
                </a:solidFill>
              </a:rPr>
              <a:t>: Je pratique différents langages (réaliser un schéma sur les affrontements en Méditerranée) D 1, 2, 4</a:t>
            </a:r>
            <a:r>
              <a:rPr lang="fr-FR" sz="1800" dirty="0"/>
              <a:t/>
            </a:r>
            <a:br>
              <a:rPr lang="fr-FR" sz="1800" dirty="0"/>
            </a:br>
            <a:r>
              <a:rPr lang="fr-FR" sz="1800" u="sng" dirty="0" smtClean="0"/>
              <a:t>Question</a:t>
            </a:r>
            <a:r>
              <a:rPr lang="fr-FR" sz="1800" dirty="0" smtClean="0"/>
              <a:t>:</a:t>
            </a:r>
            <a:br>
              <a:rPr lang="fr-FR" sz="1800" dirty="0" smtClean="0"/>
            </a:br>
            <a:r>
              <a:rPr lang="fr-FR" sz="1800" dirty="0" smtClean="0"/>
              <a:t>Quels affrontements ont eu lieux entre 1095 et 1204 en Méditerranée?</a:t>
            </a:r>
            <a:endParaRPr lang="fr-FR" sz="1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8856984" cy="5157192"/>
          </a:xfrm>
        </p:spPr>
      </p:pic>
    </p:spTree>
    <p:extLst>
      <p:ext uri="{BB962C8B-B14F-4D97-AF65-F5344CB8AC3E}">
        <p14:creationId xmlns:p14="http://schemas.microsoft.com/office/powerpoint/2010/main" val="25778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/>
              <a:t>Questions:</a:t>
            </a:r>
            <a:br>
              <a:rPr lang="fr-FR" sz="1800" u="sng" dirty="0" smtClean="0"/>
            </a:br>
            <a:r>
              <a:rPr lang="fr-FR" sz="1800" dirty="0" smtClean="0"/>
              <a:t>Dans quels domaines les échanges ont-ils été importants?</a:t>
            </a:r>
            <a:endParaRPr lang="fr-FR" sz="1800" u="sng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2159" y="1194305"/>
            <a:ext cx="5179682" cy="6192687"/>
          </a:xfrm>
        </p:spPr>
      </p:pic>
    </p:spTree>
    <p:extLst>
      <p:ext uri="{BB962C8B-B14F-4D97-AF65-F5344CB8AC3E}">
        <p14:creationId xmlns:p14="http://schemas.microsoft.com/office/powerpoint/2010/main" val="431702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/>
              <a:t>Question</a:t>
            </a:r>
            <a:r>
              <a:rPr lang="fr-FR" sz="1800" dirty="0" smtClean="0"/>
              <a:t>:</a:t>
            </a:r>
            <a:br>
              <a:rPr lang="fr-FR" sz="1800" dirty="0" smtClean="0"/>
            </a:br>
            <a:r>
              <a:rPr lang="fr-FR" sz="1800" dirty="0" smtClean="0"/>
              <a:t>A quels domaines de la science appartiennent les traductions?</a:t>
            </a:r>
            <a:endParaRPr lang="fr-FR" sz="1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916832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37879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Questions: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Racontez </a:t>
            </a:r>
            <a:r>
              <a:rPr lang="fr-FR" sz="2000" dirty="0"/>
              <a:t>et expliquez la révélation de Mahomet 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3880"/>
            <a:ext cx="4038600" cy="4465440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63517" y="1952363"/>
            <a:ext cx="4465439" cy="4248470"/>
          </a:xfrm>
        </p:spPr>
      </p:pic>
    </p:spTree>
    <p:extLst>
      <p:ext uri="{BB962C8B-B14F-4D97-AF65-F5344CB8AC3E}">
        <p14:creationId xmlns:p14="http://schemas.microsoft.com/office/powerpoint/2010/main" val="54613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Questions:</a:t>
            </a:r>
            <a:br>
              <a:rPr lang="fr-FR" sz="2000" u="sng" dirty="0" smtClean="0"/>
            </a:br>
            <a:r>
              <a:rPr lang="fr-FR" sz="2000" dirty="0" smtClean="0"/>
              <a:t>               Expliquez comment Mahomet étend l’islam?</a:t>
            </a:r>
            <a:br>
              <a:rPr lang="fr-FR" sz="2000" dirty="0" smtClean="0"/>
            </a:br>
            <a:endParaRPr lang="fr-FR" sz="20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83653" y="2279054"/>
            <a:ext cx="4609455" cy="3739105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19503" y="2024373"/>
            <a:ext cx="4609454" cy="4248470"/>
          </a:xfrm>
        </p:spPr>
      </p:pic>
    </p:spTree>
    <p:extLst>
      <p:ext uri="{BB962C8B-B14F-4D97-AF65-F5344CB8AC3E}">
        <p14:creationId xmlns:p14="http://schemas.microsoft.com/office/powerpoint/2010/main" val="206454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>
                <a:solidFill>
                  <a:srgbClr val="FF0000"/>
                </a:solidFill>
              </a:rPr>
              <a:t>COMPETENCE SOCLE COMMUN</a:t>
            </a:r>
            <a:r>
              <a:rPr lang="fr-FR" sz="2000" dirty="0">
                <a:solidFill>
                  <a:srgbClr val="FF0000"/>
                </a:solidFill>
              </a:rPr>
              <a:t>: Je pratique différents langages (Raconter comment est né l’Islam d’après les récits) D 1, 2, 4</a:t>
            </a:r>
            <a:br>
              <a:rPr lang="fr-FR" sz="2000" dirty="0">
                <a:solidFill>
                  <a:srgbClr val="FF0000"/>
                </a:solidFill>
              </a:rPr>
            </a:b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u="sng" dirty="0" smtClean="0"/>
              <a:t>A partir des réponses aux documents 1 à 3</a:t>
            </a:r>
            <a:r>
              <a:rPr lang="fr-FR" sz="1800" dirty="0" smtClean="0"/>
              <a:t>:</a:t>
            </a:r>
          </a:p>
          <a:p>
            <a:pPr marL="0" indent="0">
              <a:buNone/>
            </a:pPr>
            <a:r>
              <a:rPr lang="fr-FR" sz="2400" dirty="0" smtClean="0"/>
              <a:t>Racontez la naissance de l’islam d’après les récits musulmans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91370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/>
            </a:r>
            <a:br>
              <a:rPr lang="fr-FR" sz="2000" dirty="0">
                <a:solidFill>
                  <a:srgbClr val="FF0000"/>
                </a:solidFill>
              </a:rPr>
            </a:br>
            <a:r>
              <a:rPr lang="fr-FR" sz="2000" u="sng" dirty="0">
                <a:solidFill>
                  <a:srgbClr val="FF0000"/>
                </a:solidFill>
              </a:rPr>
              <a:t>COMPETENCES SOCLE COMMUN </a:t>
            </a:r>
            <a:r>
              <a:rPr lang="fr-FR" sz="2000" dirty="0" smtClean="0">
                <a:solidFill>
                  <a:srgbClr val="FF0000"/>
                </a:solidFill>
              </a:rPr>
              <a:t>: J’analyse </a:t>
            </a:r>
            <a:r>
              <a:rPr lang="fr-FR" sz="2000" dirty="0">
                <a:solidFill>
                  <a:srgbClr val="FF0000"/>
                </a:solidFill>
              </a:rPr>
              <a:t>un document </a:t>
            </a:r>
            <a:r>
              <a:rPr lang="fr-FR" sz="2000" dirty="0" smtClean="0">
                <a:solidFill>
                  <a:srgbClr val="FF0000"/>
                </a:solidFill>
              </a:rPr>
              <a:t>(extraits </a:t>
            </a:r>
            <a:r>
              <a:rPr lang="fr-FR" sz="2000" dirty="0">
                <a:solidFill>
                  <a:srgbClr val="FF0000"/>
                </a:solidFill>
              </a:rPr>
              <a:t>du Coran</a:t>
            </a:r>
            <a:r>
              <a:rPr lang="fr-FR" sz="2000" dirty="0" smtClean="0">
                <a:solidFill>
                  <a:srgbClr val="FF0000"/>
                </a:solidFill>
              </a:rPr>
              <a:t>,) </a:t>
            </a:r>
            <a:r>
              <a:rPr lang="fr-FR" sz="2000" dirty="0">
                <a:solidFill>
                  <a:srgbClr val="FF0000"/>
                </a:solidFill>
              </a:rPr>
              <a:t>D 1, </a:t>
            </a:r>
            <a:r>
              <a:rPr lang="fr-FR" sz="2000" dirty="0" smtClean="0">
                <a:solidFill>
                  <a:srgbClr val="FF0000"/>
                </a:solidFill>
              </a:rPr>
              <a:t>2</a:t>
            </a:r>
            <a:br>
              <a:rPr lang="fr-FR" sz="2000" dirty="0" smtClean="0">
                <a:solidFill>
                  <a:srgbClr val="FF0000"/>
                </a:solidFill>
              </a:rPr>
            </a:br>
            <a:r>
              <a:rPr lang="fr-FR" sz="1800" u="sng" dirty="0" smtClean="0"/>
              <a:t>Question</a:t>
            </a:r>
            <a:r>
              <a:rPr lang="fr-FR" sz="1800" dirty="0" smtClean="0"/>
              <a:t>:</a:t>
            </a:r>
            <a:br>
              <a:rPr lang="fr-FR" sz="1800" dirty="0" smtClean="0"/>
            </a:br>
            <a:r>
              <a:rPr lang="fr-FR" sz="1800" dirty="0" smtClean="0"/>
              <a:t>En quelle langue est écrit le Coran? Pourquoi est-il considéré comme sacré par les musulmans?</a:t>
            </a:r>
            <a:r>
              <a:rPr lang="fr-FR" sz="2000" dirty="0">
                <a:solidFill>
                  <a:srgbClr val="FF0000"/>
                </a:solidFill>
              </a:rPr>
              <a:t/>
            </a:r>
            <a:br>
              <a:rPr lang="fr-FR" sz="2000" dirty="0">
                <a:solidFill>
                  <a:srgbClr val="FF0000"/>
                </a:solidFill>
              </a:rPr>
            </a:b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8435280" cy="4525963"/>
          </a:xfrm>
        </p:spPr>
      </p:pic>
    </p:spTree>
    <p:extLst>
      <p:ext uri="{BB962C8B-B14F-4D97-AF65-F5344CB8AC3E}">
        <p14:creationId xmlns:p14="http://schemas.microsoft.com/office/powerpoint/2010/main" val="1621011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</a:t>
            </a:r>
            <a:r>
              <a:rPr lang="fr-FR" sz="2000" dirty="0" smtClean="0"/>
              <a:t>:</a:t>
            </a:r>
            <a:br>
              <a:rPr lang="fr-FR" sz="2000" dirty="0" smtClean="0"/>
            </a:br>
            <a:r>
              <a:rPr lang="fr-FR" sz="2000" dirty="0" smtClean="0"/>
              <a:t>L’islam s’oppose-t-il au Christianisme et au judaïsme? </a:t>
            </a:r>
            <a:endParaRPr lang="fr-FR" sz="20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600200"/>
            <a:ext cx="8136904" cy="4525963"/>
          </a:xfrm>
        </p:spPr>
      </p:pic>
    </p:spTree>
    <p:extLst>
      <p:ext uri="{BB962C8B-B14F-4D97-AF65-F5344CB8AC3E}">
        <p14:creationId xmlns:p14="http://schemas.microsoft.com/office/powerpoint/2010/main" val="2767707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000" u="sng" dirty="0" smtClean="0"/>
              <a:t>Questions:</a:t>
            </a:r>
            <a:br>
              <a:rPr lang="fr-FR" sz="2000" u="sng" dirty="0" smtClean="0"/>
            </a:br>
            <a:r>
              <a:rPr lang="fr-FR" sz="2000" dirty="0" smtClean="0"/>
              <a:t>En quoi les musulmans doivent-ils croire?</a:t>
            </a:r>
            <a:br>
              <a:rPr lang="fr-FR" sz="2000" dirty="0" smtClean="0"/>
            </a:br>
            <a:r>
              <a:rPr lang="fr-FR" sz="2000" dirty="0" smtClean="0"/>
              <a:t>Quels sont les cinq piliers de l’islam?</a:t>
            </a:r>
            <a:br>
              <a:rPr lang="fr-FR" sz="2000" dirty="0" smtClean="0"/>
            </a:br>
            <a:endParaRPr lang="fr-FR" sz="2000" u="sng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600200"/>
            <a:ext cx="8496944" cy="4997152"/>
          </a:xfrm>
        </p:spPr>
      </p:pic>
    </p:spTree>
    <p:extLst>
      <p:ext uri="{BB962C8B-B14F-4D97-AF65-F5344CB8AC3E}">
        <p14:creationId xmlns:p14="http://schemas.microsoft.com/office/powerpoint/2010/main" val="4156585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/>
            </a:r>
            <a:br>
              <a:rPr lang="fr-FR" sz="2000" dirty="0">
                <a:solidFill>
                  <a:srgbClr val="FF0000"/>
                </a:solidFill>
              </a:rPr>
            </a:br>
            <a:r>
              <a:rPr lang="fr-FR" sz="2000" u="sng" dirty="0" smtClean="0"/>
              <a:t>Questions:</a:t>
            </a:r>
            <a:br>
              <a:rPr lang="fr-FR" sz="2000" u="sng" dirty="0" smtClean="0"/>
            </a:br>
            <a:r>
              <a:rPr lang="fr-FR" sz="2000" dirty="0" smtClean="0"/>
              <a:t>Quelles sont les conquêtes arabo-musulmanes de 634 à 750</a:t>
            </a:r>
            <a:br>
              <a:rPr lang="fr-FR" sz="2000" dirty="0" smtClean="0"/>
            </a:br>
            <a:r>
              <a:rPr lang="fr-FR" sz="2000" dirty="0" smtClean="0"/>
              <a:t>Quels sont les lieux saints de l’islam?</a:t>
            </a:r>
            <a:br>
              <a:rPr lang="fr-FR" sz="2000" dirty="0" smtClean="0"/>
            </a:br>
            <a:endParaRPr lang="fr-FR" sz="20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0848"/>
            <a:ext cx="4038600" cy="4392488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60848"/>
            <a:ext cx="4038600" cy="4392488"/>
          </a:xfrm>
        </p:spPr>
      </p:pic>
    </p:spTree>
    <p:extLst>
      <p:ext uri="{BB962C8B-B14F-4D97-AF65-F5344CB8AC3E}">
        <p14:creationId xmlns:p14="http://schemas.microsoft.com/office/powerpoint/2010/main" val="3848780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Question: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Qu’est-ce qu’un calife?</a:t>
            </a:r>
            <a:endParaRPr lang="fr-FR" sz="20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6154" y="1991663"/>
            <a:ext cx="5251690" cy="4525963"/>
          </a:xfrm>
        </p:spPr>
      </p:pic>
    </p:spTree>
    <p:extLst>
      <p:ext uri="{BB962C8B-B14F-4D97-AF65-F5344CB8AC3E}">
        <p14:creationId xmlns:p14="http://schemas.microsoft.com/office/powerpoint/2010/main" val="28504029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155</Words>
  <Application>Microsoft Office PowerPoint</Application>
  <PresentationFormat>Affichage à l'écran (4:3)</PresentationFormat>
  <Paragraphs>20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1" baseType="lpstr">
      <vt:lpstr>Arial</vt:lpstr>
      <vt:lpstr>Calibri</vt:lpstr>
      <vt:lpstr>Thème Office</vt:lpstr>
      <vt:lpstr>Question: Présentez la situation de l’Arabie avant l’islam </vt:lpstr>
      <vt:lpstr>Questions: Racontez et expliquez la révélation de Mahomet ?</vt:lpstr>
      <vt:lpstr>Questions:                Expliquez comment Mahomet étend l’islam? </vt:lpstr>
      <vt:lpstr>COMPETENCE SOCLE COMMUN: Je pratique différents langages (Raconter comment est né l’Islam d’après les récits) D 1, 2, 4 </vt:lpstr>
      <vt:lpstr> COMPETENCES SOCLE COMMUN : J’analyse un document (extraits du Coran,) D 1, 2 Question: En quelle langue est écrit le Coran? Pourquoi est-il considéré comme sacré par les musulmans? </vt:lpstr>
      <vt:lpstr>Question: L’islam s’oppose-t-il au Christianisme et au judaïsme? </vt:lpstr>
      <vt:lpstr>Questions: En quoi les musulmans doivent-ils croire? Quels sont les cinq piliers de l’islam? </vt:lpstr>
      <vt:lpstr> Questions: Quelles sont les conquêtes arabo-musulmanes de 634 à 750 Quels sont les lieux saints de l’islam? </vt:lpstr>
      <vt:lpstr>Question: Qu’est-ce qu’un calife?</vt:lpstr>
      <vt:lpstr>J’analyse un document (un plan de la ville de Damas, la grande mosquée de Damas) D 1, 2 Questions: Classez les constructions de la ville selon leur fonction (religieuse, commerciale et loisirs) puis décrivez la grande mosquée de Damas</vt:lpstr>
      <vt:lpstr>Questions:  Qui vit dans le monde musulman?</vt:lpstr>
      <vt:lpstr>Question:  Quelle est la relation du monde musulman avec l’empire byzantin</vt:lpstr>
      <vt:lpstr>Question: Pourquoi la ville est un carrefour commercial?</vt:lpstr>
      <vt:lpstr>COMPETENCES SOCLE COMMUN : Je me repère (situer le commerce en méditerranée) D 1, 2, 4 Questions: Quelles sont les principales villes marchandes en méditerranée? Quels sont les produits échangés? Quelles sont les grandes routes marchandes?</vt:lpstr>
      <vt:lpstr>COMPETENCES SOCLE COMMUN : Je pratique différents langages (réaliser un schéma sur les affrontements en Méditerranée) D 1, 2, 4 Questions: Quels sont les affrontements militaires et les échanges en méditerranée?</vt:lpstr>
      <vt:lpstr>COMPETENCES SOCLE COMMUN : Je pratique différents langages (réaliser un schéma sur les affrontements en Méditerranée) D 1, 2, 4 Question: Quels affrontements ont eu lieux entre 1095 et 1204 en Méditerranée?</vt:lpstr>
      <vt:lpstr>Questions: Dans quels domaines les échanges ont-ils été importants?</vt:lpstr>
      <vt:lpstr>Question: A quels domaines de la science appartiennent les traductions?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Mikaël</dc:creator>
  <cp:lastModifiedBy>Mikaël Wozniak</cp:lastModifiedBy>
  <cp:revision>34</cp:revision>
  <dcterms:created xsi:type="dcterms:W3CDTF">2016-07-07T07:53:35Z</dcterms:created>
  <dcterms:modified xsi:type="dcterms:W3CDTF">2016-11-15T22:33:39Z</dcterms:modified>
</cp:coreProperties>
</file>