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tags/tag4.xml" ContentType="application/vnd.openxmlformats-officedocument.presentationml.tags+xml"/>
  <Override PartName="/ppt/tags/tag5.xml" ContentType="application/vnd.openxmlformats-officedocument.presentationml.tags+xml"/>
  <Override PartName="/ppt/charts/chart3.xml" ContentType="application/vnd.openxmlformats-officedocument.drawingml.chart+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02" r:id="rId3"/>
    <p:sldId id="297" r:id="rId4"/>
    <p:sldId id="298" r:id="rId5"/>
    <p:sldId id="300" r:id="rId6"/>
    <p:sldId id="256" r:id="rId7"/>
    <p:sldId id="295" r:id="rId8"/>
    <p:sldId id="296" r:id="rId9"/>
    <p:sldId id="259" r:id="rId10"/>
    <p:sldId id="260" r:id="rId11"/>
    <p:sldId id="258" r:id="rId12"/>
    <p:sldId id="279" r:id="rId13"/>
    <p:sldId id="277" r:id="rId14"/>
    <p:sldId id="278" r:id="rId15"/>
    <p:sldId id="305" r:id="rId16"/>
    <p:sldId id="307" r:id="rId17"/>
    <p:sldId id="304" r:id="rId18"/>
    <p:sldId id="319" r:id="rId19"/>
    <p:sldId id="306" r:id="rId20"/>
    <p:sldId id="308" r:id="rId21"/>
    <p:sldId id="310" r:id="rId22"/>
    <p:sldId id="294" r:id="rId23"/>
    <p:sldId id="290" r:id="rId24"/>
    <p:sldId id="291" r:id="rId25"/>
    <p:sldId id="293" r:id="rId26"/>
    <p:sldId id="299" r:id="rId27"/>
    <p:sldId id="289" r:id="rId28"/>
    <p:sldId id="282" r:id="rId29"/>
    <p:sldId id="283" r:id="rId30"/>
    <p:sldId id="284" r:id="rId31"/>
    <p:sldId id="285" r:id="rId32"/>
    <p:sldId id="286" r:id="rId33"/>
    <p:sldId id="287" r:id="rId34"/>
    <p:sldId id="288" r:id="rId35"/>
    <p:sldId id="309"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ZKI9nDqeimG9vzZ/tnhlew==" hashData="s5zQxBMZ8bHdRDFOF6H7OD2CYLA="/>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5540" autoAdjust="0"/>
  </p:normalViewPr>
  <p:slideViewPr>
    <p:cSldViewPr>
      <p:cViewPr>
        <p:scale>
          <a:sx n="96" d="100"/>
          <a:sy n="96" d="100"/>
        </p:scale>
        <p:origin x="-288" y="6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euille_de_calcul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2000">
                <a:solidFill>
                  <a:srgbClr val="002060"/>
                </a:solidFill>
              </a:defRPr>
            </a:pPr>
            <a:r>
              <a:rPr lang="fr-FR" sz="2000" baseline="0" dirty="0" smtClean="0">
                <a:solidFill>
                  <a:srgbClr val="002060"/>
                </a:solidFill>
              </a:rPr>
              <a:t>DISSOLUTION</a:t>
            </a:r>
          </a:p>
          <a:p>
            <a:pPr>
              <a:defRPr sz="2000">
                <a:solidFill>
                  <a:srgbClr val="002060"/>
                </a:solidFill>
              </a:defRPr>
            </a:pPr>
            <a:endParaRPr lang="fr-FR" sz="2000" dirty="0">
              <a:solidFill>
                <a:srgbClr val="002060"/>
              </a:solidFill>
            </a:endParaRPr>
          </a:p>
        </c:rich>
      </c:tx>
      <c:layout/>
      <c:overlay val="0"/>
    </c:title>
    <c:autoTitleDeleted val="0"/>
    <c:plotArea>
      <c:layout/>
      <c:scatterChart>
        <c:scatterStyle val="smoothMarker"/>
        <c:varyColors val="0"/>
        <c:ser>
          <c:idx val="0"/>
          <c:order val="0"/>
          <c:xVal>
            <c:numRef>
              <c:f>Feuil1!$B$2:$B$13</c:f>
              <c:numCache>
                <c:formatCode>General</c:formatCode>
                <c:ptCount val="12"/>
                <c:pt idx="0">
                  <c:v>0</c:v>
                </c:pt>
                <c:pt idx="1">
                  <c:v>8</c:v>
                </c:pt>
                <c:pt idx="2">
                  <c:v>16</c:v>
                </c:pt>
                <c:pt idx="3">
                  <c:v>24</c:v>
                </c:pt>
                <c:pt idx="4">
                  <c:v>32</c:v>
                </c:pt>
                <c:pt idx="5">
                  <c:v>40</c:v>
                </c:pt>
                <c:pt idx="6">
                  <c:v>48</c:v>
                </c:pt>
                <c:pt idx="7">
                  <c:v>56</c:v>
                </c:pt>
                <c:pt idx="8">
                  <c:v>64</c:v>
                </c:pt>
                <c:pt idx="9">
                  <c:v>72</c:v>
                </c:pt>
                <c:pt idx="10">
                  <c:v>80</c:v>
                </c:pt>
                <c:pt idx="11">
                  <c:v>88</c:v>
                </c:pt>
              </c:numCache>
            </c:numRef>
          </c:xVal>
          <c:yVal>
            <c:numRef>
              <c:f>Feuil1!$C$2:$C$13</c:f>
              <c:numCache>
                <c:formatCode>General</c:formatCode>
                <c:ptCount val="12"/>
                <c:pt idx="0">
                  <c:v>0</c:v>
                </c:pt>
                <c:pt idx="1">
                  <c:v>50</c:v>
                </c:pt>
                <c:pt idx="2">
                  <c:v>75</c:v>
                </c:pt>
                <c:pt idx="3">
                  <c:v>87.5</c:v>
                </c:pt>
                <c:pt idx="4">
                  <c:v>93.75</c:v>
                </c:pt>
                <c:pt idx="5">
                  <c:v>96.875</c:v>
                </c:pt>
                <c:pt idx="6">
                  <c:v>98.4375</c:v>
                </c:pt>
                <c:pt idx="7">
                  <c:v>99.21875</c:v>
                </c:pt>
                <c:pt idx="8">
                  <c:v>99.61</c:v>
                </c:pt>
                <c:pt idx="9">
                  <c:v>99.805000000000007</c:v>
                </c:pt>
                <c:pt idx="10">
                  <c:v>99.902000000000001</c:v>
                </c:pt>
                <c:pt idx="11">
                  <c:v>99.950800000000001</c:v>
                </c:pt>
              </c:numCache>
            </c:numRef>
          </c:yVal>
          <c:smooth val="1"/>
        </c:ser>
        <c:dLbls>
          <c:showLegendKey val="0"/>
          <c:showVal val="0"/>
          <c:showCatName val="0"/>
          <c:showSerName val="0"/>
          <c:showPercent val="0"/>
          <c:showBubbleSize val="0"/>
        </c:dLbls>
        <c:axId val="68545152"/>
        <c:axId val="89806720"/>
      </c:scatterChart>
      <c:valAx>
        <c:axId val="68545152"/>
        <c:scaling>
          <c:orientation val="minMax"/>
          <c:max val="100"/>
          <c:min val="0"/>
        </c:scaling>
        <c:delete val="0"/>
        <c:axPos val="b"/>
        <c:majorGridlines/>
        <c:minorGridlines/>
        <c:title>
          <c:tx>
            <c:rich>
              <a:bodyPr/>
              <a:lstStyle/>
              <a:p>
                <a:pPr>
                  <a:defRPr sz="1400"/>
                </a:pPr>
                <a:r>
                  <a:rPr lang="fr-FR" sz="1400" dirty="0" smtClean="0"/>
                  <a:t>PERIODES :     </a:t>
                </a:r>
                <a:r>
                  <a:rPr lang="fr-FR" sz="1400" baseline="0" dirty="0" smtClean="0"/>
                  <a:t> Ex </a:t>
                </a:r>
                <a:r>
                  <a:rPr lang="fr-FR" sz="1400" dirty="0" smtClean="0"/>
                  <a:t>   TISSU 8 mn</a:t>
                </a:r>
                <a:endParaRPr lang="fr-FR" sz="1400" dirty="0"/>
              </a:p>
            </c:rich>
          </c:tx>
          <c:layout>
            <c:manualLayout>
              <c:xMode val="edge"/>
              <c:yMode val="edge"/>
              <c:x val="0.42144083868129201"/>
              <c:y val="0.94422728225840447"/>
            </c:manualLayout>
          </c:layout>
          <c:overlay val="0"/>
        </c:title>
        <c:numFmt formatCode="General" sourceLinked="1"/>
        <c:majorTickMark val="out"/>
        <c:minorTickMark val="none"/>
        <c:tickLblPos val="nextTo"/>
        <c:spPr>
          <a:ln w="28575">
            <a:solidFill>
              <a:schemeClr val="tx1"/>
            </a:solidFill>
          </a:ln>
        </c:spPr>
        <c:crossAx val="89806720"/>
        <c:crosses val="autoZero"/>
        <c:crossBetween val="midCat"/>
        <c:majorUnit val="8"/>
        <c:minorUnit val="2"/>
      </c:valAx>
      <c:valAx>
        <c:axId val="89806720"/>
        <c:scaling>
          <c:orientation val="minMax"/>
          <c:max val="120"/>
          <c:min val="0"/>
        </c:scaling>
        <c:delete val="0"/>
        <c:axPos val="l"/>
        <c:majorGridlines/>
        <c:minorGridlines/>
        <c:title>
          <c:tx>
            <c:rich>
              <a:bodyPr/>
              <a:lstStyle/>
              <a:p>
                <a:pPr>
                  <a:defRPr sz="1200"/>
                </a:pPr>
                <a:r>
                  <a:rPr lang="fr-FR" sz="1200"/>
                  <a:t> QUANTITEE </a:t>
                </a:r>
              </a:p>
            </c:rich>
          </c:tx>
          <c:layout/>
          <c:overlay val="0"/>
        </c:title>
        <c:numFmt formatCode="General" sourceLinked="1"/>
        <c:majorTickMark val="out"/>
        <c:minorTickMark val="none"/>
        <c:tickLblPos val="nextTo"/>
        <c:spPr>
          <a:ln w="22225">
            <a:solidFill>
              <a:schemeClr val="tx1"/>
            </a:solidFill>
          </a:ln>
        </c:spPr>
        <c:crossAx val="68545152"/>
        <c:crosses val="autoZero"/>
        <c:crossBetween val="midCat"/>
        <c:majorUnit val="25"/>
      </c:valAx>
    </c:plotArea>
    <c:plotVisOnly val="1"/>
    <c:dispBlanksAs val="gap"/>
    <c:showDLblsOverMax val="0"/>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fr-FR" sz="2800" b="1" dirty="0" smtClean="0"/>
              <a:t>DESATURATION</a:t>
            </a:r>
            <a:endParaRPr lang="fr-FR" sz="2800" b="1" dirty="0"/>
          </a:p>
        </c:rich>
      </c:tx>
      <c:layout/>
      <c:overlay val="0"/>
    </c:title>
    <c:autoTitleDeleted val="0"/>
    <c:plotArea>
      <c:layout/>
      <c:scatterChart>
        <c:scatterStyle val="smoothMarker"/>
        <c:varyColors val="0"/>
        <c:ser>
          <c:idx val="0"/>
          <c:order val="0"/>
          <c:xVal>
            <c:numRef>
              <c:f>Feuil1!$F$1:$F$12</c:f>
              <c:numCache>
                <c:formatCode>General</c:formatCode>
                <c:ptCount val="12"/>
                <c:pt idx="0">
                  <c:v>0</c:v>
                </c:pt>
                <c:pt idx="1">
                  <c:v>8</c:v>
                </c:pt>
                <c:pt idx="2">
                  <c:v>16</c:v>
                </c:pt>
                <c:pt idx="3">
                  <c:v>24</c:v>
                </c:pt>
                <c:pt idx="4">
                  <c:v>32</c:v>
                </c:pt>
                <c:pt idx="5">
                  <c:v>40</c:v>
                </c:pt>
                <c:pt idx="6">
                  <c:v>48</c:v>
                </c:pt>
                <c:pt idx="7">
                  <c:v>56</c:v>
                </c:pt>
                <c:pt idx="8">
                  <c:v>64</c:v>
                </c:pt>
                <c:pt idx="9">
                  <c:v>72</c:v>
                </c:pt>
                <c:pt idx="10">
                  <c:v>80</c:v>
                </c:pt>
                <c:pt idx="11">
                  <c:v>88</c:v>
                </c:pt>
              </c:numCache>
            </c:numRef>
          </c:xVal>
          <c:yVal>
            <c:numRef>
              <c:f>Feuil1!$G$1:$G$12</c:f>
              <c:numCache>
                <c:formatCode>General</c:formatCode>
                <c:ptCount val="12"/>
                <c:pt idx="0">
                  <c:v>100</c:v>
                </c:pt>
                <c:pt idx="1">
                  <c:v>50</c:v>
                </c:pt>
                <c:pt idx="2">
                  <c:v>25</c:v>
                </c:pt>
                <c:pt idx="3">
                  <c:v>12.5</c:v>
                </c:pt>
                <c:pt idx="4">
                  <c:v>6.75</c:v>
                </c:pt>
                <c:pt idx="5">
                  <c:v>3.125</c:v>
                </c:pt>
                <c:pt idx="6">
                  <c:v>1.5625</c:v>
                </c:pt>
                <c:pt idx="7">
                  <c:v>0.78100000000000003</c:v>
                </c:pt>
                <c:pt idx="8">
                  <c:v>0.39</c:v>
                </c:pt>
                <c:pt idx="9">
                  <c:v>0.19500000000000001</c:v>
                </c:pt>
                <c:pt idx="10">
                  <c:v>9.8000000000000004E-2</c:v>
                </c:pt>
                <c:pt idx="11">
                  <c:v>4.9200000000000001E-2</c:v>
                </c:pt>
              </c:numCache>
            </c:numRef>
          </c:yVal>
          <c:smooth val="1"/>
        </c:ser>
        <c:dLbls>
          <c:showLegendKey val="0"/>
          <c:showVal val="0"/>
          <c:showCatName val="0"/>
          <c:showSerName val="0"/>
          <c:showPercent val="0"/>
          <c:showBubbleSize val="0"/>
        </c:dLbls>
        <c:axId val="90301184"/>
        <c:axId val="90303104"/>
      </c:scatterChart>
      <c:valAx>
        <c:axId val="90301184"/>
        <c:scaling>
          <c:orientation val="minMax"/>
          <c:max val="100"/>
          <c:min val="0"/>
        </c:scaling>
        <c:delete val="0"/>
        <c:axPos val="b"/>
        <c:majorGridlines/>
        <c:minorGridlines/>
        <c:title>
          <c:tx>
            <c:rich>
              <a:bodyPr/>
              <a:lstStyle/>
              <a:p>
                <a:pPr>
                  <a:defRPr/>
                </a:pPr>
                <a:r>
                  <a:rPr lang="fr-FR" sz="1400" b="1" dirty="0" smtClean="0"/>
                  <a:t>PERIODES    Ex TISSU</a:t>
                </a:r>
                <a:r>
                  <a:rPr lang="fr-FR" sz="1400" b="1" baseline="0" dirty="0" smtClean="0"/>
                  <a:t>  8 mn</a:t>
                </a:r>
                <a:endParaRPr lang="fr-FR" sz="1400" b="1" dirty="0"/>
              </a:p>
            </c:rich>
          </c:tx>
          <c:layout/>
          <c:overlay val="0"/>
        </c:title>
        <c:numFmt formatCode="General" sourceLinked="1"/>
        <c:majorTickMark val="none"/>
        <c:minorTickMark val="none"/>
        <c:tickLblPos val="nextTo"/>
        <c:crossAx val="90303104"/>
        <c:crosses val="autoZero"/>
        <c:crossBetween val="midCat"/>
        <c:majorUnit val="8"/>
        <c:minorUnit val="2"/>
      </c:valAx>
      <c:valAx>
        <c:axId val="90303104"/>
        <c:scaling>
          <c:orientation val="minMax"/>
        </c:scaling>
        <c:delete val="0"/>
        <c:axPos val="l"/>
        <c:majorGridlines/>
        <c:minorGridlines/>
        <c:title>
          <c:tx>
            <c:rich>
              <a:bodyPr/>
              <a:lstStyle/>
              <a:p>
                <a:pPr>
                  <a:defRPr sz="1200" b="0"/>
                </a:pPr>
                <a:r>
                  <a:rPr lang="fr-FR" sz="1600" b="1" dirty="0" smtClean="0"/>
                  <a:t>QUANTITE </a:t>
                </a:r>
                <a:endParaRPr lang="fr-FR" sz="1600" b="1" dirty="0"/>
              </a:p>
            </c:rich>
          </c:tx>
          <c:layout>
            <c:manualLayout>
              <c:xMode val="edge"/>
              <c:yMode val="edge"/>
              <c:x val="1.7168694280858453E-2"/>
              <c:y val="0.44083702099478123"/>
            </c:manualLayout>
          </c:layout>
          <c:overlay val="0"/>
        </c:title>
        <c:numFmt formatCode="General" sourceLinked="1"/>
        <c:majorTickMark val="none"/>
        <c:minorTickMark val="none"/>
        <c:tickLblPos val="nextTo"/>
        <c:crossAx val="90301184"/>
        <c:crosses val="autoZero"/>
        <c:crossBetween val="midCat"/>
      </c:valAx>
    </c:plotArea>
    <c:plotVisOnly val="1"/>
    <c:dispBlanksAs val="gap"/>
    <c:showDLblsOverMax val="0"/>
  </c:chart>
  <c:spPr>
    <a:solidFill>
      <a:schemeClr val="tx2">
        <a:lumMod val="40000"/>
        <a:lumOff val="60000"/>
      </a:schemeClr>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solidFill>
                  <a:srgbClr val="FFFF00"/>
                </a:solidFill>
              </a:rPr>
              <a:t>TENSION DES TISSUS AU DEBUT DU PALIER DE 12m</a:t>
            </a:r>
          </a:p>
        </c:rich>
      </c:tx>
      <c:layout/>
      <c:overlay val="0"/>
      <c:spPr>
        <a:solidFill>
          <a:schemeClr val="tx2">
            <a:lumMod val="60000"/>
            <a:lumOff val="40000"/>
          </a:schemeClr>
        </a:solidFill>
        <a:ln w="28575">
          <a:solidFill>
            <a:schemeClr val="tx1"/>
          </a:solidFill>
        </a:ln>
      </c:spPr>
    </c:title>
    <c:autoTitleDeleted val="0"/>
    <c:plotArea>
      <c:layout>
        <c:manualLayout>
          <c:layoutTarget val="inner"/>
          <c:xMode val="edge"/>
          <c:yMode val="edge"/>
          <c:x val="1.8461535479663158E-2"/>
          <c:y val="0.15000467579276539"/>
          <c:w val="0.97333333764048657"/>
          <c:h val="0.79435426427930289"/>
        </c:manualLayout>
      </c:layout>
      <c:barChart>
        <c:barDir val="col"/>
        <c:grouping val="clustered"/>
        <c:varyColors val="0"/>
        <c:ser>
          <c:idx val="0"/>
          <c:order val="0"/>
          <c:tx>
            <c:v>Tension d azote au debut du palier</c:v>
          </c:tx>
          <c:invertIfNegative val="0"/>
          <c:dLbls>
            <c:dLbl>
              <c:idx val="1"/>
              <c:layout>
                <c:manualLayout>
                  <c:x val="-4.1025634399251458E-3"/>
                  <c:y val="8.3246590822686067E-3"/>
                </c:manualLayout>
              </c:layout>
              <c:showLegendKey val="0"/>
              <c:showVal val="1"/>
              <c:showCatName val="0"/>
              <c:showSerName val="0"/>
              <c:showPercent val="0"/>
              <c:showBubbleSize val="0"/>
            </c:dLbl>
            <c:dLbl>
              <c:idx val="2"/>
              <c:layout>
                <c:manualLayout>
                  <c:x val="-6.1538451598877192E-3"/>
                  <c:y val="2.7748863607562025E-3"/>
                </c:manualLayout>
              </c:layout>
              <c:tx>
                <c:rich>
                  <a:bodyPr/>
                  <a:lstStyle/>
                  <a:p>
                    <a:pPr>
                      <a:defRPr/>
                    </a:pPr>
                    <a:r>
                      <a:rPr lang="en-US" b="1" dirty="0">
                        <a:solidFill>
                          <a:srgbClr val="FF0000"/>
                        </a:solidFill>
                      </a:rPr>
                      <a:t>3,5</a:t>
                    </a:r>
                    <a:r>
                      <a:rPr lang="en-US" sz="1200" b="1" dirty="0">
                        <a:solidFill>
                          <a:srgbClr val="FF0000"/>
                        </a:solidFill>
                      </a:rPr>
                      <a:t>1</a:t>
                    </a:r>
                  </a:p>
                </c:rich>
              </c:tx>
              <c:spPr>
                <a:solidFill>
                  <a:srgbClr val="FFFF00"/>
                </a:solidFill>
              </c:spPr>
              <c:showLegendKey val="0"/>
              <c:showVal val="1"/>
              <c:showCatName val="0"/>
              <c:showSerName val="0"/>
              <c:showPercent val="0"/>
              <c:showBubbleSize val="0"/>
            </c:dLbl>
            <c:dLbl>
              <c:idx val="4"/>
              <c:layout>
                <c:manualLayout>
                  <c:x val="-1.2307690319775438E-2"/>
                  <c:y val="-5.0872328932378781E-17"/>
                </c:manualLayout>
              </c:layout>
              <c:showLegendKey val="0"/>
              <c:showVal val="1"/>
              <c:showCatName val="0"/>
              <c:showSerName val="0"/>
              <c:showPercent val="0"/>
              <c:showBubbleSize val="0"/>
            </c:dLbl>
            <c:dLbl>
              <c:idx val="5"/>
              <c:layout>
                <c:manualLayout>
                  <c:x val="-4.1025634399251458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Feuil1!$B$1:$B$16</c:f>
              <c:numCache>
                <c:formatCode>General</c:formatCode>
                <c:ptCount val="16"/>
                <c:pt idx="0">
                  <c:v>3.7149999999999999</c:v>
                </c:pt>
                <c:pt idx="1">
                  <c:v>3.77</c:v>
                </c:pt>
                <c:pt idx="2">
                  <c:v>3.51</c:v>
                </c:pt>
                <c:pt idx="3">
                  <c:v>3.12</c:v>
                </c:pt>
                <c:pt idx="4">
                  <c:v>2.68</c:v>
                </c:pt>
                <c:pt idx="5">
                  <c:v>2.2799999999999998</c:v>
                </c:pt>
                <c:pt idx="6">
                  <c:v>1.92</c:v>
                </c:pt>
                <c:pt idx="7">
                  <c:v>1.63</c:v>
                </c:pt>
                <c:pt idx="8">
                  <c:v>1.4</c:v>
                </c:pt>
                <c:pt idx="9">
                  <c:v>1.25</c:v>
                </c:pt>
                <c:pt idx="10">
                  <c:v>1.1399999999999999</c:v>
                </c:pt>
                <c:pt idx="11">
                  <c:v>1.0649999999999999</c:v>
                </c:pt>
                <c:pt idx="12">
                  <c:v>1</c:v>
                </c:pt>
                <c:pt idx="13">
                  <c:v>0.94699999999999995</c:v>
                </c:pt>
                <c:pt idx="14">
                  <c:v>0.90500000000000003</c:v>
                </c:pt>
                <c:pt idx="15">
                  <c:v>0.872</c:v>
                </c:pt>
              </c:numCache>
            </c:numRef>
          </c:val>
        </c:ser>
        <c:ser>
          <c:idx val="1"/>
          <c:order val="1"/>
          <c:tx>
            <c:v>Tension d Azote critique .</c:v>
          </c:tx>
          <c:invertIfNegative val="0"/>
          <c:dLbls>
            <c:dLbl>
              <c:idx val="1"/>
              <c:layout>
                <c:manualLayout>
                  <c:x val="-1.2307690319775438E-2"/>
                  <c:y val="-1.109954544302481E-2"/>
                </c:manualLayout>
              </c:layout>
              <c:showLegendKey val="0"/>
              <c:showVal val="1"/>
              <c:showCatName val="0"/>
              <c:showSerName val="0"/>
              <c:showPercent val="0"/>
              <c:showBubbleSize val="0"/>
            </c:dLbl>
            <c:dLbl>
              <c:idx val="2"/>
              <c:layout>
                <c:manualLayout>
                  <c:x val="1.8461535479663158E-2"/>
                  <c:y val="5.5497727215124051E-3"/>
                </c:manualLayout>
              </c:layout>
              <c:tx>
                <c:rich>
                  <a:bodyPr/>
                  <a:lstStyle/>
                  <a:p>
                    <a:r>
                      <a:rPr lang="en-US" b="1">
                        <a:solidFill>
                          <a:schemeClr val="tx1"/>
                        </a:solidFill>
                      </a:rPr>
                      <a:t>3,41</a:t>
                    </a:r>
                  </a:p>
                </c:rich>
              </c:tx>
              <c:showLegendKey val="0"/>
              <c:showVal val="1"/>
              <c:showCatName val="0"/>
              <c:showSerName val="0"/>
              <c:showPercent val="0"/>
              <c:showBubbleSize val="0"/>
            </c:dLbl>
            <c:dLbl>
              <c:idx val="4"/>
              <c:layout>
                <c:manualLayout>
                  <c:x val="-3.7606397100338787E-17"/>
                  <c:y val="-8.324659082268556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Feuil1!$C$1:$C$16</c:f>
              <c:numCache>
                <c:formatCode>General</c:formatCode>
                <c:ptCount val="16"/>
                <c:pt idx="0">
                  <c:v>4.28</c:v>
                </c:pt>
                <c:pt idx="1">
                  <c:v>3.83</c:v>
                </c:pt>
                <c:pt idx="2">
                  <c:v>3.41</c:v>
                </c:pt>
                <c:pt idx="3">
                  <c:v>3.18</c:v>
                </c:pt>
                <c:pt idx="4">
                  <c:v>2.97</c:v>
                </c:pt>
                <c:pt idx="5">
                  <c:v>2.78</c:v>
                </c:pt>
                <c:pt idx="6">
                  <c:v>2.65</c:v>
                </c:pt>
                <c:pt idx="7">
                  <c:v>2.5499999999999998</c:v>
                </c:pt>
                <c:pt idx="8">
                  <c:v>2.5099999999999998</c:v>
                </c:pt>
                <c:pt idx="9">
                  <c:v>2.44</c:v>
                </c:pt>
                <c:pt idx="10">
                  <c:v>2.38</c:v>
                </c:pt>
                <c:pt idx="11">
                  <c:v>2.38</c:v>
                </c:pt>
                <c:pt idx="12">
                  <c:v>2.23</c:v>
                </c:pt>
                <c:pt idx="13">
                  <c:v>2.23</c:v>
                </c:pt>
                <c:pt idx="14">
                  <c:v>2.23</c:v>
                </c:pt>
                <c:pt idx="15">
                  <c:v>2.23</c:v>
                </c:pt>
              </c:numCache>
            </c:numRef>
          </c:val>
        </c:ser>
        <c:dLbls>
          <c:showLegendKey val="0"/>
          <c:showVal val="1"/>
          <c:showCatName val="0"/>
          <c:showSerName val="0"/>
          <c:showPercent val="0"/>
          <c:showBubbleSize val="0"/>
        </c:dLbls>
        <c:gapWidth val="150"/>
        <c:overlap val="-25"/>
        <c:axId val="117342976"/>
        <c:axId val="117344512"/>
      </c:barChart>
      <c:catAx>
        <c:axId val="117342976"/>
        <c:scaling>
          <c:orientation val="minMax"/>
        </c:scaling>
        <c:delete val="0"/>
        <c:axPos val="b"/>
        <c:majorTickMark val="none"/>
        <c:minorTickMark val="none"/>
        <c:tickLblPos val="nextTo"/>
        <c:crossAx val="117344512"/>
        <c:crosses val="autoZero"/>
        <c:auto val="1"/>
        <c:lblAlgn val="ctr"/>
        <c:lblOffset val="100"/>
        <c:noMultiLvlLbl val="0"/>
      </c:catAx>
      <c:valAx>
        <c:axId val="117344512"/>
        <c:scaling>
          <c:orientation val="minMax"/>
        </c:scaling>
        <c:delete val="1"/>
        <c:axPos val="l"/>
        <c:numFmt formatCode="General" sourceLinked="1"/>
        <c:majorTickMark val="none"/>
        <c:minorTickMark val="none"/>
        <c:tickLblPos val="nextTo"/>
        <c:crossAx val="117342976"/>
        <c:crosses val="autoZero"/>
        <c:crossBetween val="between"/>
      </c:valAx>
    </c:plotArea>
    <c:legend>
      <c:legendPos val="t"/>
      <c:legendEntry>
        <c:idx val="0"/>
        <c:txPr>
          <a:bodyPr/>
          <a:lstStyle/>
          <a:p>
            <a:pPr>
              <a:defRPr sz="1040" b="1" i="0" baseline="0"/>
            </a:pPr>
            <a:endParaRPr lang="fr-FR"/>
          </a:p>
        </c:txPr>
      </c:legendEntry>
      <c:legendEntry>
        <c:idx val="1"/>
        <c:txPr>
          <a:bodyPr/>
          <a:lstStyle/>
          <a:p>
            <a:pPr>
              <a:defRPr sz="1100" b="1" i="0" baseline="0"/>
            </a:pPr>
            <a:endParaRPr lang="fr-FR"/>
          </a:p>
        </c:txPr>
      </c:legendEntry>
      <c:layout>
        <c:manualLayout>
          <c:xMode val="edge"/>
          <c:yMode val="edge"/>
          <c:x val="0.27693304632617871"/>
          <c:y val="0.10537641879721131"/>
          <c:w val="0.67997986190513027"/>
          <c:h val="5.354328953819773E-2"/>
        </c:manualLayout>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0.01015</cdr:x>
      <cdr:y>0.93251</cdr:y>
    </cdr:from>
    <cdr:to>
      <cdr:x>0.12781</cdr:x>
      <cdr:y>0.98313</cdr:y>
    </cdr:to>
    <cdr:sp macro="" textlink="">
      <cdr:nvSpPr>
        <cdr:cNvPr id="2" name="Rectangle 1"/>
        <cdr:cNvSpPr/>
      </cdr:nvSpPr>
      <cdr:spPr>
        <a:xfrm xmlns:a="http://schemas.openxmlformats.org/drawingml/2006/main">
          <a:off x="80816" y="5103276"/>
          <a:ext cx="936475" cy="276999"/>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i="1" dirty="0"/>
            <a:t>©1995.kmd</a:t>
          </a:r>
        </a:p>
      </cdr:txBody>
    </cdr:sp>
  </cdr:relSizeAnchor>
</c:userShapes>
</file>

<file path=ppt/drawings/drawing2.xml><?xml version="1.0" encoding="utf-8"?>
<c:userShapes xmlns:c="http://schemas.openxmlformats.org/drawingml/2006/chart">
  <cdr:relSizeAnchor xmlns:cdr="http://schemas.openxmlformats.org/drawingml/2006/chartDrawing">
    <cdr:from>
      <cdr:x>0.00993</cdr:x>
      <cdr:y>0.93339</cdr:y>
    </cdr:from>
    <cdr:to>
      <cdr:x>0.12502</cdr:x>
      <cdr:y>0.98335</cdr:y>
    </cdr:to>
    <cdr:sp macro="" textlink="">
      <cdr:nvSpPr>
        <cdr:cNvPr id="2" name="Rectangle 1"/>
        <cdr:cNvSpPr/>
      </cdr:nvSpPr>
      <cdr:spPr>
        <a:xfrm xmlns:a="http://schemas.openxmlformats.org/drawingml/2006/main">
          <a:off x="80816" y="5175284"/>
          <a:ext cx="936475" cy="276999"/>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200" i="1" dirty="0"/>
            <a:t>©1995.kmd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BFF077-6554-43E1-8130-0B995B6C3F05}" type="datetimeFigureOut">
              <a:rPr lang="fr-FR" smtClean="0"/>
              <a:t>10/11/2016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881CC6-9837-49F9-A1AA-DC2F8C29063B}" type="slidenum">
              <a:rPr lang="fr-FR" smtClean="0"/>
              <a:t>‹N°›</a:t>
            </a:fld>
            <a:endParaRPr lang="fr-FR"/>
          </a:p>
        </p:txBody>
      </p:sp>
    </p:spTree>
    <p:extLst>
      <p:ext uri="{BB962C8B-B14F-4D97-AF65-F5344CB8AC3E}">
        <p14:creationId xmlns:p14="http://schemas.microsoft.com/office/powerpoint/2010/main" val="137205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9881CC6-9837-49F9-A1AA-DC2F8C29063B}" type="slidenum">
              <a:rPr lang="fr-FR" smtClean="0"/>
              <a:t>6</a:t>
            </a:fld>
            <a:endParaRPr lang="fr-FR"/>
          </a:p>
        </p:txBody>
      </p:sp>
    </p:spTree>
    <p:extLst>
      <p:ext uri="{BB962C8B-B14F-4D97-AF65-F5344CB8AC3E}">
        <p14:creationId xmlns:p14="http://schemas.microsoft.com/office/powerpoint/2010/main" val="2386551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2A54018-7171-4861-9B07-77BDB7B92F97}" type="datetimeFigureOut">
              <a:rPr lang="fr-FR" smtClean="0"/>
              <a:t>10/11/2016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8078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A54018-7171-4861-9B07-77BDB7B92F97}" type="datetimeFigureOut">
              <a:rPr lang="fr-FR" smtClean="0"/>
              <a:t>10/11/2016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06118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A54018-7171-4861-9B07-77BDB7B92F97}" type="datetimeFigureOut">
              <a:rPr lang="fr-FR" smtClean="0"/>
              <a:t>10/11/2016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88896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2A54018-7171-4861-9B07-77BDB7B92F97}" type="datetimeFigureOut">
              <a:rPr lang="fr-FR" smtClean="0"/>
              <a:t>10/11/2016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165425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2A54018-7171-4861-9B07-77BDB7B92F97}" type="datetimeFigureOut">
              <a:rPr lang="fr-FR" smtClean="0"/>
              <a:t>10/11/2016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269542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2A54018-7171-4861-9B07-77BDB7B92F97}" type="datetimeFigureOut">
              <a:rPr lang="fr-FR" smtClean="0"/>
              <a:t>10/11/2016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21845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2A54018-7171-4861-9B07-77BDB7B92F97}" type="datetimeFigureOut">
              <a:rPr lang="fr-FR" smtClean="0"/>
              <a:t>10/11/2016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87424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2A54018-7171-4861-9B07-77BDB7B92F97}" type="datetimeFigureOut">
              <a:rPr lang="fr-FR" smtClean="0"/>
              <a:t>10/11/2016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383041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A54018-7171-4861-9B07-77BDB7B92F97}" type="datetimeFigureOut">
              <a:rPr lang="fr-FR" smtClean="0"/>
              <a:t>10/11/2016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8671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2A54018-7171-4861-9B07-77BDB7B92F97}" type="datetimeFigureOut">
              <a:rPr lang="fr-FR" smtClean="0"/>
              <a:t>10/11/2016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4139752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2A54018-7171-4861-9B07-77BDB7B92F97}" type="datetimeFigureOut">
              <a:rPr lang="fr-FR" smtClean="0"/>
              <a:t>10/11/2016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7EB1DF-6368-4ADF-BA8D-D1B7DAF5CFEC}" type="slidenum">
              <a:rPr lang="fr-FR" smtClean="0"/>
              <a:t>‹N°›</a:t>
            </a:fld>
            <a:endParaRPr lang="fr-FR"/>
          </a:p>
        </p:txBody>
      </p:sp>
    </p:spTree>
    <p:extLst>
      <p:ext uri="{BB962C8B-B14F-4D97-AF65-F5344CB8AC3E}">
        <p14:creationId xmlns:p14="http://schemas.microsoft.com/office/powerpoint/2010/main" val="40977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lumMod val="85000"/>
                <a:lumOff val="15000"/>
              </a:srgbClr>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54018-7171-4861-9B07-77BDB7B92F97}" type="datetimeFigureOut">
              <a:rPr lang="fr-FR" smtClean="0"/>
              <a:t>10/11/2016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EB1DF-6368-4ADF-BA8D-D1B7DAF5CFEC}" type="slidenum">
              <a:rPr lang="fr-FR" smtClean="0"/>
              <a:t>‹N°›</a:t>
            </a:fld>
            <a:endParaRPr lang="fr-FR"/>
          </a:p>
        </p:txBody>
      </p:sp>
    </p:spTree>
    <p:extLst>
      <p:ext uri="{BB962C8B-B14F-4D97-AF65-F5344CB8AC3E}">
        <p14:creationId xmlns:p14="http://schemas.microsoft.com/office/powerpoint/2010/main" val="420447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7.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www.wikidive.com/Sujet-Plongee/2,plongee.php?PHPSESSID=e9bd875163d8b7235fbf70c82ce4309f" TargetMode="External"/><Relationship Id="rId3" Type="http://schemas.openxmlformats.org/officeDocument/2006/relationships/hyperlink" Target="http://www.wikidive.com/Sujet-Plongee/67,respiration.php?PHPSESSID=e9bd875163d8b7235fbf70c82ce4309f" TargetMode="External"/><Relationship Id="rId7" Type="http://schemas.openxmlformats.org/officeDocument/2006/relationships/hyperlink" Target="http://www.wikidive.com/Sujet-Plongee/667,Bert-(Paul).php?PHPSESSID=e9bd875163d8b7235fbf70c82ce4309f"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www.wikidive.com/Sujet-Plongee/75,Henry.php?PHPSESSID=e9bd875163d8b7235fbf70c82ce4309f" TargetMode="External"/><Relationship Id="rId11" Type="http://schemas.openxmlformats.org/officeDocument/2006/relationships/hyperlink" Target="http://www.wikidive.com/Sujet-Plongee/114,ordinateur.php?PHPSESSID=e9bd875163d8b7235fbf70c82ce4309f" TargetMode="External"/><Relationship Id="rId5" Type="http://schemas.openxmlformats.org/officeDocument/2006/relationships/hyperlink" Target="http://www.wikidive.com/Sujet-Plongee/17,decompression.php?PHPSESSID=e9bd875163d8b7235fbf70c82ce4309f" TargetMode="External"/><Relationship Id="rId10" Type="http://schemas.openxmlformats.org/officeDocument/2006/relationships/hyperlink" Target="http://www.wikidive.com/Sujet-Plongee/62,palier.php?PHPSESSID=e9bd875163d8b7235fbf70c82ce4309f" TargetMode="External"/><Relationship Id="rId4" Type="http://schemas.openxmlformats.org/officeDocument/2006/relationships/hyperlink" Target="http://www.wikidive.com/Sujet-Plongee/184,accident.php?PHPSESSID=e9bd875163d8b7235fbf70c82ce4309f" TargetMode="External"/><Relationship Id="rId9" Type="http://schemas.openxmlformats.org/officeDocument/2006/relationships/hyperlink" Target="http://www.wikidive.com/Sujet-Plongee/460,remontee.php?PHPSESSID=e9bd875163d8b7235fbf70c82ce4309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8336" y="2204864"/>
            <a:ext cx="6480720" cy="3437782"/>
          </a:xfrm>
          <a:prstGeom prst="rect">
            <a:avLst/>
          </a:prstGeom>
          <a:ln w="50800">
            <a:solidFill>
              <a:srgbClr val="FFFF00"/>
            </a:solidFill>
          </a:ln>
        </p:spPr>
      </p:pic>
      <p:sp>
        <p:nvSpPr>
          <p:cNvPr id="3" name="Rectangle 2"/>
          <p:cNvSpPr/>
          <p:nvPr/>
        </p:nvSpPr>
        <p:spPr>
          <a:xfrm>
            <a:off x="2190710" y="296572"/>
            <a:ext cx="470846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ELEMENTS DE CALCULS </a:t>
            </a:r>
            <a:endParaRPr lang="fr-F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Rectangle 6"/>
          <p:cNvSpPr/>
          <p:nvPr/>
        </p:nvSpPr>
        <p:spPr>
          <a:xfrm>
            <a:off x="1805671" y="894492"/>
            <a:ext cx="5532669"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36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TABLE DE DECOMPRESSION </a:t>
            </a:r>
            <a:endParaRPr lang="fr-FR" sz="3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ZoneTexte 7"/>
          <p:cNvSpPr txBox="1"/>
          <p:nvPr/>
        </p:nvSpPr>
        <p:spPr>
          <a:xfrm>
            <a:off x="1298773" y="5725859"/>
            <a:ext cx="2592288" cy="584775"/>
          </a:xfrm>
          <a:prstGeom prst="rect">
            <a:avLst/>
          </a:prstGeom>
          <a:solidFill>
            <a:schemeClr val="bg1">
              <a:lumMod val="85000"/>
            </a:schemeClr>
          </a:solidFill>
        </p:spPr>
        <p:txBody>
          <a:bodyPr wrap="square" rtlCol="0">
            <a:spAutoFit/>
          </a:bodyPr>
          <a:lstStyle/>
          <a:p>
            <a:r>
              <a:rPr lang="fr-FR" b="1" i="1" dirty="0" smtClean="0"/>
              <a:t>Par   Mohamed KHETIB  </a:t>
            </a:r>
          </a:p>
          <a:p>
            <a:r>
              <a:rPr lang="fr-FR" sz="1400" b="1" i="1" dirty="0" smtClean="0"/>
              <a:t>Med_khetib@yahoo.fr</a:t>
            </a:r>
            <a:endParaRPr lang="fr-FR" sz="1400" b="1" i="1" dirty="0"/>
          </a:p>
        </p:txBody>
      </p:sp>
      <p:sp>
        <p:nvSpPr>
          <p:cNvPr id="9" name="ZoneTexte 8"/>
          <p:cNvSpPr txBox="1"/>
          <p:nvPr/>
        </p:nvSpPr>
        <p:spPr>
          <a:xfrm>
            <a:off x="6626603" y="5097891"/>
            <a:ext cx="1080120" cy="523220"/>
          </a:xfrm>
          <a:prstGeom prst="rect">
            <a:avLst/>
          </a:prstGeom>
          <a:solidFill>
            <a:schemeClr val="bg1">
              <a:lumMod val="75000"/>
            </a:schemeClr>
          </a:solidFill>
        </p:spPr>
        <p:txBody>
          <a:bodyPr wrap="square" rtlCol="0">
            <a:spAutoFit/>
          </a:bodyPr>
          <a:lstStyle/>
          <a:p>
            <a:r>
              <a:rPr lang="fr-FR" sz="2800" dirty="0" err="1" smtClean="0"/>
              <a:t>Dellys</a:t>
            </a:r>
            <a:endParaRPr lang="fr-FR" sz="28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773" y="4674752"/>
            <a:ext cx="1368151" cy="967894"/>
          </a:xfrm>
          <a:prstGeom prst="rect">
            <a:avLst/>
          </a:prstGeom>
        </p:spPr>
      </p:pic>
      <p:sp>
        <p:nvSpPr>
          <p:cNvPr id="5" name="Rectangle 4"/>
          <p:cNvSpPr/>
          <p:nvPr/>
        </p:nvSpPr>
        <p:spPr>
          <a:xfrm>
            <a:off x="2843808" y="1624009"/>
            <a:ext cx="3129211" cy="36933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spPr>
        <p:txBody>
          <a:bodyPr wrap="square">
            <a:spAutoFit/>
          </a:bodyPr>
          <a:lstStyle/>
          <a:p>
            <a:pPr fontAlgn="base"/>
            <a:r>
              <a:rPr lang="fr-FR" b="1" dirty="0" smtClean="0">
                <a:solidFill>
                  <a:srgbClr val="FFFF00"/>
                </a:solidFill>
              </a:rPr>
              <a:t>        </a:t>
            </a:r>
            <a:r>
              <a:rPr lang="fr-FR" b="1" dirty="0" smtClean="0"/>
              <a:t>ALBERT </a:t>
            </a:r>
            <a:r>
              <a:rPr lang="fr-FR" b="1" dirty="0"/>
              <a:t>A. BUHLMANN</a:t>
            </a:r>
          </a:p>
        </p:txBody>
      </p:sp>
    </p:spTree>
    <p:extLst>
      <p:ext uri="{BB962C8B-B14F-4D97-AF65-F5344CB8AC3E}">
        <p14:creationId xmlns:p14="http://schemas.microsoft.com/office/powerpoint/2010/main" val="1098729007"/>
      </p:ext>
    </p:extLst>
  </p:cSld>
  <p:clrMapOvr>
    <a:masterClrMapping/>
  </p:clrMapOvr>
  <mc:AlternateContent xmlns:mc="http://schemas.openxmlformats.org/markup-compatibility/2006" xmlns:p14="http://schemas.microsoft.com/office/powerpoint/2010/main">
    <mc:Choice Requires="p14">
      <p:transition spd="slow" p14:dur="800" advTm="5311">
        <p:circle/>
      </p:transition>
    </mc:Choice>
    <mc:Fallback xmlns="">
      <p:transition spd="slow" advTm="5311">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p:cNvGraphicFramePr>
            <a:graphicFrameLocks/>
          </p:cNvGraphicFramePr>
          <p:nvPr>
            <p:extLst>
              <p:ext uri="{D42A27DB-BD31-4B8C-83A1-F6EECF244321}">
                <p14:modId xmlns:p14="http://schemas.microsoft.com/office/powerpoint/2010/main" val="1639670324"/>
              </p:ext>
            </p:extLst>
          </p:nvPr>
        </p:nvGraphicFramePr>
        <p:xfrm>
          <a:off x="539552" y="476672"/>
          <a:ext cx="8136903"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p:cNvSpPr txBox="1"/>
          <p:nvPr/>
        </p:nvSpPr>
        <p:spPr>
          <a:xfrm>
            <a:off x="7380312" y="620688"/>
            <a:ext cx="1152128" cy="307777"/>
          </a:xfrm>
          <a:prstGeom prst="rect">
            <a:avLst/>
          </a:prstGeom>
          <a:solidFill>
            <a:schemeClr val="bg1">
              <a:lumMod val="95000"/>
            </a:schemeClr>
          </a:solidFill>
        </p:spPr>
        <p:txBody>
          <a:bodyPr wrap="square" rtlCol="0">
            <a:spAutoFit/>
          </a:bodyPr>
          <a:lstStyle/>
          <a:p>
            <a:r>
              <a:rPr lang="fr-FR" sz="1400" b="1" dirty="0" smtClean="0"/>
              <a:t>Figure 2</a:t>
            </a:r>
            <a:endParaRPr lang="fr-FR" sz="1400" b="1" dirty="0"/>
          </a:p>
        </p:txBody>
      </p:sp>
    </p:spTree>
    <p:extLst>
      <p:ext uri="{BB962C8B-B14F-4D97-AF65-F5344CB8AC3E}">
        <p14:creationId xmlns:p14="http://schemas.microsoft.com/office/powerpoint/2010/main" val="775919575"/>
      </p:ext>
    </p:extLst>
  </p:cSld>
  <p:clrMapOvr>
    <a:masterClrMapping/>
  </p:clrMapOvr>
  <mc:AlternateContent xmlns:mc="http://schemas.openxmlformats.org/markup-compatibility/2006" xmlns:p14="http://schemas.microsoft.com/office/powerpoint/2010/main">
    <mc:Choice Requires="p14">
      <p:transition spd="slow" p14:dur="2000" advTm="8393">
        <p14:ferris dir="l"/>
      </p:transition>
    </mc:Choice>
    <mc:Fallback xmlns="">
      <p:transition spd="slow" advTm="8393">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162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1720795" y="1124744"/>
            <a:ext cx="5472608" cy="647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ext Box 1038"/>
          <p:cNvSpPr txBox="1">
            <a:spLocks noChangeArrowheads="1"/>
          </p:cNvSpPr>
          <p:nvPr/>
        </p:nvSpPr>
        <p:spPr bwMode="auto">
          <a:xfrm>
            <a:off x="647794" y="357188"/>
            <a:ext cx="76186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sz="2800" b="1" dirty="0" smtClean="0">
                <a:solidFill>
                  <a:srgbClr val="FFFF00"/>
                </a:solidFill>
              </a:rPr>
              <a:t>  </a:t>
            </a:r>
            <a:endParaRPr lang="en-US" altLang="en-US" sz="2800" b="1" dirty="0">
              <a:solidFill>
                <a:srgbClr val="FFFF00"/>
              </a:solidFill>
            </a:endParaRPr>
          </a:p>
        </p:txBody>
      </p:sp>
      <p:sp>
        <p:nvSpPr>
          <p:cNvPr id="2" name="ZoneTexte 1"/>
          <p:cNvSpPr txBox="1"/>
          <p:nvPr/>
        </p:nvSpPr>
        <p:spPr>
          <a:xfrm>
            <a:off x="1720795" y="1124744"/>
            <a:ext cx="5472608" cy="800219"/>
          </a:xfrm>
          <a:prstGeom prst="rect">
            <a:avLst/>
          </a:prstGeom>
          <a:solidFill>
            <a:schemeClr val="bg2"/>
          </a:solidFill>
          <a:ln w="44450">
            <a:solidFill>
              <a:srgbClr val="FF0000"/>
            </a:solidFill>
          </a:ln>
        </p:spPr>
        <p:txBody>
          <a:bodyPr wrap="square" rtlCol="0">
            <a:spAutoFit/>
          </a:bodyPr>
          <a:lstStyle/>
          <a:p>
            <a:r>
              <a:rPr lang="fr-FR" dirty="0" smtClean="0"/>
              <a:t>PN2(</a:t>
            </a:r>
            <a:r>
              <a:rPr lang="fr-FR" dirty="0" err="1" smtClean="0"/>
              <a:t>tE</a:t>
            </a:r>
            <a:r>
              <a:rPr lang="fr-FR" dirty="0" smtClean="0"/>
              <a:t>)  =  PN2(T0)  +  (PIN2 – PN2(t0))  X  </a:t>
            </a:r>
            <a:r>
              <a:rPr lang="fr-FR" sz="2800" dirty="0" smtClean="0"/>
              <a:t>(</a:t>
            </a:r>
            <a:r>
              <a:rPr lang="fr-FR" dirty="0" smtClean="0"/>
              <a:t>1- </a:t>
            </a:r>
            <a:r>
              <a:rPr lang="fr-FR" sz="2800" b="1" dirty="0" smtClean="0"/>
              <a:t>e</a:t>
            </a:r>
            <a:r>
              <a:rPr lang="fr-FR" dirty="0" smtClean="0"/>
              <a:t>            </a:t>
            </a:r>
            <a:r>
              <a:rPr lang="fr-FR" sz="2800" dirty="0" smtClean="0"/>
              <a:t>)</a:t>
            </a:r>
          </a:p>
          <a:p>
            <a:endParaRPr lang="fr-FR" dirty="0"/>
          </a:p>
        </p:txBody>
      </p:sp>
      <p:sp>
        <p:nvSpPr>
          <p:cNvPr id="3" name="ZoneTexte 2"/>
          <p:cNvSpPr txBox="1"/>
          <p:nvPr/>
        </p:nvSpPr>
        <p:spPr>
          <a:xfrm>
            <a:off x="6185291" y="1124190"/>
            <a:ext cx="828092" cy="369332"/>
          </a:xfrm>
          <a:prstGeom prst="rect">
            <a:avLst/>
          </a:prstGeom>
          <a:noFill/>
        </p:spPr>
        <p:txBody>
          <a:bodyPr wrap="square" rtlCol="0">
            <a:spAutoFit/>
          </a:bodyPr>
          <a:lstStyle/>
          <a:p>
            <a:r>
              <a:rPr lang="fr-FR" dirty="0" smtClean="0"/>
              <a:t>-k * </a:t>
            </a:r>
            <a:r>
              <a:rPr lang="fr-FR" dirty="0" err="1" smtClean="0"/>
              <a:t>tE</a:t>
            </a:r>
            <a:endParaRPr lang="fr-FR" dirty="0"/>
          </a:p>
        </p:txBody>
      </p:sp>
      <p:sp>
        <p:nvSpPr>
          <p:cNvPr id="5" name="Rectangle 4"/>
          <p:cNvSpPr/>
          <p:nvPr/>
        </p:nvSpPr>
        <p:spPr>
          <a:xfrm>
            <a:off x="1434427" y="2348880"/>
            <a:ext cx="5762540" cy="369332"/>
          </a:xfrm>
          <a:prstGeom prst="rect">
            <a:avLst/>
          </a:prstGeom>
        </p:spPr>
        <p:txBody>
          <a:bodyPr wrap="none">
            <a:spAutoFit/>
          </a:bodyPr>
          <a:lstStyle/>
          <a:p>
            <a:r>
              <a:rPr lang="fr-FR" dirty="0">
                <a:solidFill>
                  <a:srgbClr val="FFFF00"/>
                </a:solidFill>
              </a:rPr>
              <a:t>PN2(</a:t>
            </a:r>
            <a:r>
              <a:rPr lang="fr-FR" dirty="0" err="1">
                <a:solidFill>
                  <a:srgbClr val="FFFF00"/>
                </a:solidFill>
              </a:rPr>
              <a:t>tE</a:t>
            </a:r>
            <a:r>
              <a:rPr lang="fr-FR" dirty="0">
                <a:solidFill>
                  <a:srgbClr val="FFFF00"/>
                </a:solidFill>
              </a:rPr>
              <a:t>) </a:t>
            </a:r>
            <a:r>
              <a:rPr lang="fr-FR" dirty="0" smtClean="0">
                <a:solidFill>
                  <a:srgbClr val="FFFF00"/>
                </a:solidFill>
              </a:rPr>
              <a:t>  =   Tension d’azote dissous  a la fin de l’exposition .</a:t>
            </a:r>
            <a:endParaRPr lang="fr-FR" dirty="0">
              <a:solidFill>
                <a:srgbClr val="FFFF00"/>
              </a:solidFill>
            </a:endParaRPr>
          </a:p>
        </p:txBody>
      </p:sp>
      <p:sp>
        <p:nvSpPr>
          <p:cNvPr id="6" name="Rectangle 5"/>
          <p:cNvSpPr/>
          <p:nvPr/>
        </p:nvSpPr>
        <p:spPr>
          <a:xfrm>
            <a:off x="1448676" y="2718212"/>
            <a:ext cx="5292358" cy="369332"/>
          </a:xfrm>
          <a:prstGeom prst="rect">
            <a:avLst/>
          </a:prstGeom>
        </p:spPr>
        <p:txBody>
          <a:bodyPr wrap="square">
            <a:spAutoFit/>
          </a:bodyPr>
          <a:lstStyle/>
          <a:p>
            <a:r>
              <a:rPr lang="fr-FR" dirty="0" smtClean="0">
                <a:solidFill>
                  <a:srgbClr val="FFFF00"/>
                </a:solidFill>
              </a:rPr>
              <a:t>PN2(t0)   </a:t>
            </a:r>
            <a:r>
              <a:rPr lang="fr-FR" dirty="0">
                <a:solidFill>
                  <a:srgbClr val="FFFF00"/>
                </a:solidFill>
              </a:rPr>
              <a:t>=   Tension d’azote </a:t>
            </a:r>
            <a:r>
              <a:rPr lang="fr-FR" dirty="0" smtClean="0">
                <a:solidFill>
                  <a:srgbClr val="FFFF00"/>
                </a:solidFill>
              </a:rPr>
              <a:t> au début  </a:t>
            </a:r>
            <a:r>
              <a:rPr lang="fr-FR" dirty="0">
                <a:solidFill>
                  <a:srgbClr val="FFFF00"/>
                </a:solidFill>
              </a:rPr>
              <a:t>de l’exposition .</a:t>
            </a:r>
          </a:p>
        </p:txBody>
      </p:sp>
      <p:sp>
        <p:nvSpPr>
          <p:cNvPr id="12" name="Rectangle 11"/>
          <p:cNvSpPr/>
          <p:nvPr/>
        </p:nvSpPr>
        <p:spPr>
          <a:xfrm>
            <a:off x="1495821" y="3087544"/>
            <a:ext cx="5103516" cy="369332"/>
          </a:xfrm>
          <a:prstGeom prst="rect">
            <a:avLst/>
          </a:prstGeom>
        </p:spPr>
        <p:txBody>
          <a:bodyPr wrap="square">
            <a:spAutoFit/>
          </a:bodyPr>
          <a:lstStyle/>
          <a:p>
            <a:r>
              <a:rPr lang="fr-FR" dirty="0" smtClean="0">
                <a:solidFill>
                  <a:srgbClr val="FFFF00"/>
                </a:solidFill>
              </a:rPr>
              <a:t>PIN2        </a:t>
            </a:r>
            <a:r>
              <a:rPr lang="fr-FR" dirty="0">
                <a:solidFill>
                  <a:srgbClr val="FFFF00"/>
                </a:solidFill>
              </a:rPr>
              <a:t>=   </a:t>
            </a:r>
            <a:r>
              <a:rPr lang="fr-FR" dirty="0" smtClean="0">
                <a:solidFill>
                  <a:srgbClr val="FFFF00"/>
                </a:solidFill>
              </a:rPr>
              <a:t> Pression d’azote  alvéolaire .</a:t>
            </a:r>
            <a:endParaRPr lang="fr-FR" dirty="0">
              <a:solidFill>
                <a:srgbClr val="FFFF00"/>
              </a:solidFill>
            </a:endParaRPr>
          </a:p>
        </p:txBody>
      </p:sp>
      <p:sp>
        <p:nvSpPr>
          <p:cNvPr id="13" name="Rectangle 12"/>
          <p:cNvSpPr/>
          <p:nvPr/>
        </p:nvSpPr>
        <p:spPr>
          <a:xfrm>
            <a:off x="1495820" y="3356992"/>
            <a:ext cx="6011875" cy="523220"/>
          </a:xfrm>
          <a:prstGeom prst="rect">
            <a:avLst/>
          </a:prstGeom>
        </p:spPr>
        <p:txBody>
          <a:bodyPr wrap="square">
            <a:spAutoFit/>
          </a:bodyPr>
          <a:lstStyle/>
          <a:p>
            <a:r>
              <a:rPr lang="fr-FR" sz="2800" b="1" dirty="0" smtClean="0">
                <a:solidFill>
                  <a:srgbClr val="FFFF00"/>
                </a:solidFill>
              </a:rPr>
              <a:t>e</a:t>
            </a:r>
            <a:r>
              <a:rPr lang="fr-FR" dirty="0" smtClean="0">
                <a:solidFill>
                  <a:srgbClr val="FFFF00"/>
                </a:solidFill>
              </a:rPr>
              <a:t> = 2.71822     :   k = 0.69315 /période </a:t>
            </a:r>
            <a:r>
              <a:rPr lang="fr-FR" dirty="0">
                <a:solidFill>
                  <a:srgbClr val="FFFF00"/>
                </a:solidFill>
              </a:rPr>
              <a:t> </a:t>
            </a:r>
            <a:r>
              <a:rPr lang="fr-FR" dirty="0" smtClean="0">
                <a:solidFill>
                  <a:srgbClr val="FFFF00"/>
                </a:solidFill>
              </a:rPr>
              <a:t> : k=log naturel  de 2 .</a:t>
            </a:r>
            <a:endParaRPr lang="fr-FR" dirty="0">
              <a:solidFill>
                <a:srgbClr val="FFFF00"/>
              </a:solidFill>
            </a:endParaRPr>
          </a:p>
        </p:txBody>
      </p:sp>
      <p:sp>
        <p:nvSpPr>
          <p:cNvPr id="8" name="Rectangle 7"/>
          <p:cNvSpPr/>
          <p:nvPr/>
        </p:nvSpPr>
        <p:spPr>
          <a:xfrm>
            <a:off x="802300" y="4006805"/>
            <a:ext cx="6791988" cy="677108"/>
          </a:xfrm>
          <a:prstGeom prst="rect">
            <a:avLst/>
          </a:prstGeom>
        </p:spPr>
        <p:txBody>
          <a:bodyPr wrap="none">
            <a:spAutoFit/>
          </a:bodyPr>
          <a:lstStyle/>
          <a:p>
            <a:r>
              <a:rPr lang="fr-FR" dirty="0">
                <a:solidFill>
                  <a:srgbClr val="FFFF00"/>
                </a:solidFill>
              </a:rPr>
              <a:t>PN2(t0</a:t>
            </a:r>
            <a:r>
              <a:rPr lang="fr-FR" dirty="0" smtClean="0">
                <a:solidFill>
                  <a:srgbClr val="FFFF00"/>
                </a:solidFill>
              </a:rPr>
              <a:t>)=(</a:t>
            </a:r>
            <a:r>
              <a:rPr lang="fr-FR" dirty="0" err="1" smtClean="0">
                <a:solidFill>
                  <a:srgbClr val="FFFF00"/>
                </a:solidFill>
              </a:rPr>
              <a:t>Pamb</a:t>
            </a:r>
            <a:r>
              <a:rPr lang="fr-FR" dirty="0" smtClean="0">
                <a:solidFill>
                  <a:srgbClr val="FFFF00"/>
                </a:solidFill>
              </a:rPr>
              <a:t> – 0.063) X 0.79  or  au </a:t>
            </a:r>
            <a:r>
              <a:rPr lang="fr-FR" dirty="0" err="1" smtClean="0">
                <a:solidFill>
                  <a:srgbClr val="FFFF00"/>
                </a:solidFill>
              </a:rPr>
              <a:t>niv</a:t>
            </a:r>
            <a:r>
              <a:rPr lang="fr-FR" dirty="0" smtClean="0">
                <a:solidFill>
                  <a:srgbClr val="FFFF00"/>
                </a:solidFill>
              </a:rPr>
              <a:t>  de la mer  </a:t>
            </a:r>
            <a:r>
              <a:rPr lang="fr-FR" dirty="0" err="1" smtClean="0">
                <a:solidFill>
                  <a:srgbClr val="FFFF00"/>
                </a:solidFill>
              </a:rPr>
              <a:t>Pamb</a:t>
            </a:r>
            <a:r>
              <a:rPr lang="fr-FR" dirty="0" smtClean="0">
                <a:solidFill>
                  <a:srgbClr val="FFFF00"/>
                </a:solidFill>
              </a:rPr>
              <a:t> = 1.013 bar</a:t>
            </a:r>
          </a:p>
          <a:p>
            <a:r>
              <a:rPr lang="fr-FR" dirty="0" smtClean="0">
                <a:solidFill>
                  <a:srgbClr val="FFFF00"/>
                </a:solidFill>
              </a:rPr>
              <a:t>Donc    </a:t>
            </a:r>
            <a:r>
              <a:rPr lang="fr-FR" sz="2000" b="1" dirty="0" smtClean="0">
                <a:solidFill>
                  <a:srgbClr val="FFFF00"/>
                </a:solidFill>
              </a:rPr>
              <a:t>PN2(t0) = 0.75 bar  </a:t>
            </a:r>
            <a:endParaRPr lang="fr-FR" sz="2000" b="1" dirty="0"/>
          </a:p>
        </p:txBody>
      </p:sp>
      <p:sp>
        <p:nvSpPr>
          <p:cNvPr id="15" name="ZoneTexte 14"/>
          <p:cNvSpPr txBox="1"/>
          <p:nvPr/>
        </p:nvSpPr>
        <p:spPr>
          <a:xfrm>
            <a:off x="815320" y="4653136"/>
            <a:ext cx="2911064" cy="369332"/>
          </a:xfrm>
          <a:prstGeom prst="rect">
            <a:avLst/>
          </a:prstGeom>
          <a:noFill/>
        </p:spPr>
        <p:txBody>
          <a:bodyPr wrap="square" rtlCol="0">
            <a:spAutoFit/>
          </a:bodyPr>
          <a:lstStyle/>
          <a:p>
            <a:r>
              <a:rPr lang="fr-FR" dirty="0" smtClean="0">
                <a:solidFill>
                  <a:srgbClr val="FFFF00"/>
                </a:solidFill>
              </a:rPr>
              <a:t>PIN2=(Pambi – 0.063 )X 0.79</a:t>
            </a:r>
            <a:endParaRPr lang="fr-FR" dirty="0">
              <a:solidFill>
                <a:srgbClr val="FFFF00"/>
              </a:solidFill>
            </a:endParaRPr>
          </a:p>
        </p:txBody>
      </p:sp>
      <p:sp>
        <p:nvSpPr>
          <p:cNvPr id="7" name="Rectangle 6"/>
          <p:cNvSpPr/>
          <p:nvPr/>
        </p:nvSpPr>
        <p:spPr>
          <a:xfrm>
            <a:off x="779461" y="5523680"/>
            <a:ext cx="6417506" cy="369332"/>
          </a:xfrm>
          <a:prstGeom prst="rect">
            <a:avLst/>
          </a:prstGeom>
        </p:spPr>
        <p:txBody>
          <a:bodyPr wrap="square">
            <a:spAutoFit/>
          </a:bodyPr>
          <a:lstStyle/>
          <a:p>
            <a:r>
              <a:rPr lang="sv-SE" b="1" dirty="0">
                <a:solidFill>
                  <a:srgbClr val="FFFF00"/>
                </a:solidFill>
              </a:rPr>
              <a:t>(1 atm = 101 325 Pa = 1 013,25 hPa = 1 013,25 mbar = 760 mmHg)</a:t>
            </a:r>
            <a:endParaRPr lang="fr-FR" b="1" dirty="0">
              <a:solidFill>
                <a:srgbClr val="FFFF00"/>
              </a:solidFill>
            </a:endParaRPr>
          </a:p>
        </p:txBody>
      </p:sp>
      <p:sp>
        <p:nvSpPr>
          <p:cNvPr id="14" name="ZoneTexte 13"/>
          <p:cNvSpPr txBox="1"/>
          <p:nvPr/>
        </p:nvSpPr>
        <p:spPr>
          <a:xfrm>
            <a:off x="2472482" y="357188"/>
            <a:ext cx="3969234" cy="523220"/>
          </a:xfrm>
          <a:prstGeom prst="rect">
            <a:avLst/>
          </a:prstGeom>
          <a:solidFill>
            <a:schemeClr val="bg1">
              <a:lumMod val="85000"/>
            </a:schemeClr>
          </a:solidFill>
        </p:spPr>
        <p:txBody>
          <a:bodyPr wrap="square" rtlCol="0">
            <a:spAutoFit/>
          </a:bodyPr>
          <a:lstStyle/>
          <a:p>
            <a:r>
              <a:rPr lang="fr-FR" sz="2800" b="1" i="1" dirty="0" smtClean="0"/>
              <a:t>FORMULE   GENERALE</a:t>
            </a:r>
            <a:endParaRPr lang="fr-FR" sz="2800" b="1" i="1" dirty="0"/>
          </a:p>
        </p:txBody>
      </p:sp>
      <p:sp>
        <p:nvSpPr>
          <p:cNvPr id="16" name="Rectangle 15"/>
          <p:cNvSpPr/>
          <p:nvPr/>
        </p:nvSpPr>
        <p:spPr>
          <a:xfrm>
            <a:off x="8178019" y="6551457"/>
            <a:ext cx="936475" cy="276999"/>
          </a:xfrm>
          <a:prstGeom prst="rect">
            <a:avLst/>
          </a:prstGeom>
        </p:spPr>
        <p:txBody>
          <a:bodyPr wrap="none">
            <a:spAutoFit/>
          </a:bodyPr>
          <a:lstStyle/>
          <a:p>
            <a:r>
              <a:rPr lang="fr-FR" sz="1200" i="1" dirty="0">
                <a:solidFill>
                  <a:schemeClr val="bg1"/>
                </a:solidFill>
              </a:rPr>
              <a:t>©1995.kmd</a:t>
            </a:r>
          </a:p>
        </p:txBody>
      </p:sp>
    </p:spTree>
    <p:custDataLst>
      <p:tags r:id="rId1"/>
    </p:custDataLst>
    <p:extLst>
      <p:ext uri="{BB962C8B-B14F-4D97-AF65-F5344CB8AC3E}">
        <p14:creationId xmlns:p14="http://schemas.microsoft.com/office/powerpoint/2010/main" val="2753950243"/>
      </p:ext>
    </p:extLst>
  </p:cSld>
  <p:clrMapOvr>
    <a:masterClrMapping/>
  </p:clrMapOvr>
  <p:transition spd="slow" advTm="8441">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50" name="Image 1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3" y="0"/>
            <a:ext cx="9177223" cy="1867125"/>
          </a:xfrm>
          <a:prstGeom prst="rect">
            <a:avLst/>
          </a:prstGeom>
        </p:spPr>
      </p:pic>
      <p:pic>
        <p:nvPicPr>
          <p:cNvPr id="134" name="Picture 2" descr="Résultat de recherche d'images pour &quot;fond mari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4" y="1867125"/>
            <a:ext cx="9144000" cy="5013177"/>
          </a:xfrm>
          <a:prstGeom prst="rect">
            <a:avLst/>
          </a:prstGeom>
          <a:noFill/>
          <a:extLst>
            <a:ext uri="{909E8E84-426E-40DD-AFC4-6F175D3DCCD1}">
              <a14:hiddenFill xmlns:a14="http://schemas.microsoft.com/office/drawing/2010/main">
                <a:solidFill>
                  <a:srgbClr val="FFFFFF"/>
                </a:solidFill>
              </a14:hiddenFill>
            </a:ext>
          </a:extLst>
        </p:spPr>
      </p:pic>
      <p:cxnSp>
        <p:nvCxnSpPr>
          <p:cNvPr id="93" name="Connecteur droit 92"/>
          <p:cNvCxnSpPr/>
          <p:nvPr/>
        </p:nvCxnSpPr>
        <p:spPr>
          <a:xfrm flipH="1">
            <a:off x="4727435" y="4956152"/>
            <a:ext cx="241671" cy="704557"/>
          </a:xfrm>
          <a:prstGeom prst="line">
            <a:avLst/>
          </a:prstGeom>
          <a:ln w="104775" cap="rnd" cmpd="tri">
            <a:solidFill>
              <a:srgbClr val="FFFF00">
                <a:alpha val="97000"/>
              </a:srgbClr>
            </a:solidFill>
            <a:prstDash val="sysDot"/>
          </a:ln>
        </p:spPr>
        <p:style>
          <a:lnRef idx="1">
            <a:schemeClr val="accent1"/>
          </a:lnRef>
          <a:fillRef idx="0">
            <a:schemeClr val="accent1"/>
          </a:fillRef>
          <a:effectRef idx="0">
            <a:schemeClr val="accent1"/>
          </a:effectRef>
          <a:fontRef idx="minor">
            <a:schemeClr val="tx1"/>
          </a:fontRef>
        </p:style>
      </p:cxnSp>
      <p:sp>
        <p:nvSpPr>
          <p:cNvPr id="52" name="Bouée 51"/>
          <p:cNvSpPr/>
          <p:nvPr/>
        </p:nvSpPr>
        <p:spPr>
          <a:xfrm>
            <a:off x="4887697" y="4838063"/>
            <a:ext cx="142723" cy="151836"/>
          </a:xfrm>
          <a:prstGeom prst="donu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cxnSp>
        <p:nvCxnSpPr>
          <p:cNvPr id="3" name="Connecteur droit 2"/>
          <p:cNvCxnSpPr/>
          <p:nvPr/>
        </p:nvCxnSpPr>
        <p:spPr>
          <a:xfrm>
            <a:off x="1124542" y="1844824"/>
            <a:ext cx="1224136" cy="0"/>
          </a:xfrm>
          <a:prstGeom prst="line">
            <a:avLst/>
          </a:prstGeom>
          <a:ln w="25400">
            <a:solidFill>
              <a:srgbClr val="FFFF00">
                <a:alpha val="97000"/>
              </a:srgbClr>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2348678" y="1844824"/>
            <a:ext cx="592290" cy="3816424"/>
          </a:xfrm>
          <a:prstGeom prst="line">
            <a:avLst/>
          </a:prstGeom>
          <a:ln w="111125" cap="rnd" cmpd="tri">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2940968" y="5661248"/>
            <a:ext cx="1775048" cy="0"/>
          </a:xfrm>
          <a:prstGeom prst="line">
            <a:avLst/>
          </a:prstGeom>
          <a:ln w="117475" cap="rnd" cmpd="thinThick">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H="1">
            <a:off x="4959058" y="3369719"/>
            <a:ext cx="621041" cy="1544262"/>
          </a:xfrm>
          <a:prstGeom prst="line">
            <a:avLst/>
          </a:prstGeom>
          <a:ln w="101600" cap="rnd" cmpd="thinThick">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5580099" y="3380016"/>
            <a:ext cx="457200" cy="0"/>
          </a:xfrm>
          <a:prstGeom prst="line">
            <a:avLst/>
          </a:prstGeom>
          <a:ln w="66675" cap="rnd" cmpd="dbl">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V="1">
            <a:off x="6037312" y="3140968"/>
            <a:ext cx="118864" cy="239048"/>
          </a:xfrm>
          <a:prstGeom prst="line">
            <a:avLst/>
          </a:prstGeom>
          <a:ln w="38100" cap="rnd" cmpd="dbl">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6156176" y="3140968"/>
            <a:ext cx="648072" cy="0"/>
          </a:xfrm>
          <a:prstGeom prst="line">
            <a:avLst/>
          </a:prstGeom>
          <a:ln w="34925" cap="rnd" cmpd="dbl">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6804248" y="2636912"/>
            <a:ext cx="144016" cy="504056"/>
          </a:xfrm>
          <a:prstGeom prst="line">
            <a:avLst/>
          </a:prstGeom>
          <a:ln w="38100" cap="rnd" cmpd="dbl">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8516406" y="1867125"/>
            <a:ext cx="52009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35" name="Bouée 34"/>
          <p:cNvSpPr/>
          <p:nvPr/>
        </p:nvSpPr>
        <p:spPr>
          <a:xfrm>
            <a:off x="4662010" y="5618539"/>
            <a:ext cx="108012" cy="108012"/>
          </a:xfrm>
          <a:prstGeom prst="donu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cxnSp>
        <p:nvCxnSpPr>
          <p:cNvPr id="37" name="Connecteur droit 36"/>
          <p:cNvCxnSpPr/>
          <p:nvPr/>
        </p:nvCxnSpPr>
        <p:spPr>
          <a:xfrm>
            <a:off x="2348678" y="1844824"/>
            <a:ext cx="63082" cy="4284476"/>
          </a:xfrm>
          <a:prstGeom prst="line">
            <a:avLst/>
          </a:prstGeom>
          <a:ln w="12700">
            <a:solidFill>
              <a:srgbClr val="FF0000">
                <a:alpha val="97000"/>
              </a:srgb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2411760" y="6129300"/>
            <a:ext cx="4896544" cy="0"/>
          </a:xfrm>
          <a:prstGeom prst="line">
            <a:avLst/>
          </a:prstGeom>
          <a:ln w="12700">
            <a:solidFill>
              <a:srgbClr val="FF0000">
                <a:alpha val="97000"/>
              </a:srgb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4716016" y="5661248"/>
            <a:ext cx="0" cy="522058"/>
          </a:xfrm>
          <a:prstGeom prst="line">
            <a:avLst/>
          </a:prstGeom>
          <a:ln w="9525">
            <a:solidFill>
              <a:srgbClr val="FF0000">
                <a:alpha val="97000"/>
              </a:srgbClr>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flipH="1">
            <a:off x="4976428" y="4984992"/>
            <a:ext cx="9336" cy="676256"/>
          </a:xfrm>
          <a:prstGeom prst="line">
            <a:avLst/>
          </a:prstGeom>
          <a:ln w="6350">
            <a:solidFill>
              <a:srgbClr val="FFFF00">
                <a:alpha val="97000"/>
              </a:srgbClr>
            </a:solidFill>
          </a:ln>
        </p:spPr>
        <p:style>
          <a:lnRef idx="1">
            <a:schemeClr val="accent1"/>
          </a:lnRef>
          <a:fillRef idx="0">
            <a:schemeClr val="accent1"/>
          </a:fillRef>
          <a:effectRef idx="0">
            <a:schemeClr val="accent1"/>
          </a:effectRef>
          <a:fontRef idx="minor">
            <a:schemeClr val="tx1"/>
          </a:fontRef>
        </p:style>
      </p:cxnSp>
      <p:sp>
        <p:nvSpPr>
          <p:cNvPr id="61" name="ZoneTexte 60"/>
          <p:cNvSpPr txBox="1"/>
          <p:nvPr/>
        </p:nvSpPr>
        <p:spPr>
          <a:xfrm>
            <a:off x="4727005" y="6194310"/>
            <a:ext cx="3213974" cy="530915"/>
          </a:xfrm>
          <a:prstGeom prst="rect">
            <a:avLst/>
          </a:prstGeom>
          <a:solidFill>
            <a:schemeClr val="bg2"/>
          </a:solidFill>
          <a:ln w="44450">
            <a:solidFill>
              <a:srgbClr val="FF0000"/>
            </a:solidFill>
          </a:ln>
        </p:spPr>
        <p:txBody>
          <a:bodyPr wrap="square" rtlCol="0">
            <a:spAutoFit/>
          </a:bodyPr>
          <a:lstStyle/>
          <a:p>
            <a:r>
              <a:rPr lang="fr-FR" sz="1050" dirty="0" smtClean="0"/>
              <a:t>PN2(</a:t>
            </a:r>
            <a:r>
              <a:rPr lang="fr-FR" sz="1050" dirty="0" err="1" smtClean="0"/>
              <a:t>tE</a:t>
            </a:r>
            <a:r>
              <a:rPr lang="fr-FR" sz="1050" dirty="0" smtClean="0"/>
              <a:t>)  =  PN2(T0)  +  (PIN2 – PN2(t0))  X  (1- </a:t>
            </a:r>
            <a:r>
              <a:rPr lang="fr-FR" sz="1050" b="1" dirty="0" smtClean="0"/>
              <a:t>e</a:t>
            </a:r>
            <a:r>
              <a:rPr lang="fr-FR" sz="1050" dirty="0" smtClean="0"/>
              <a:t>            )</a:t>
            </a:r>
          </a:p>
          <a:p>
            <a:endParaRPr lang="fr-FR" dirty="0"/>
          </a:p>
        </p:txBody>
      </p:sp>
      <p:sp>
        <p:nvSpPr>
          <p:cNvPr id="66" name="ZoneTexte 65"/>
          <p:cNvSpPr txBox="1"/>
          <p:nvPr/>
        </p:nvSpPr>
        <p:spPr>
          <a:xfrm>
            <a:off x="7282787" y="6125589"/>
            <a:ext cx="560667" cy="246221"/>
          </a:xfrm>
          <a:prstGeom prst="rect">
            <a:avLst/>
          </a:prstGeom>
          <a:noFill/>
        </p:spPr>
        <p:txBody>
          <a:bodyPr wrap="square" rtlCol="0">
            <a:spAutoFit/>
          </a:bodyPr>
          <a:lstStyle/>
          <a:p>
            <a:r>
              <a:rPr lang="fr-FR" sz="1000" dirty="0" smtClean="0"/>
              <a:t>-k * </a:t>
            </a:r>
            <a:r>
              <a:rPr lang="fr-FR" sz="1000" dirty="0" err="1" smtClean="0"/>
              <a:t>tE</a:t>
            </a:r>
            <a:endParaRPr lang="fr-FR" sz="1000" dirty="0"/>
          </a:p>
        </p:txBody>
      </p:sp>
      <p:sp>
        <p:nvSpPr>
          <p:cNvPr id="67" name="ZoneTexte 66"/>
          <p:cNvSpPr txBox="1"/>
          <p:nvPr/>
        </p:nvSpPr>
        <p:spPr>
          <a:xfrm rot="16200000">
            <a:off x="1722032" y="4114757"/>
            <a:ext cx="1253293" cy="615553"/>
          </a:xfrm>
          <a:prstGeom prst="rect">
            <a:avLst/>
          </a:prstGeom>
          <a:noFill/>
        </p:spPr>
        <p:txBody>
          <a:bodyPr wrap="square" rtlCol="0">
            <a:spAutoFit/>
          </a:bodyPr>
          <a:lstStyle/>
          <a:p>
            <a:r>
              <a:rPr lang="fr-FR" sz="1600" b="1" dirty="0" smtClean="0">
                <a:solidFill>
                  <a:srgbClr val="FFFF00"/>
                </a:solidFill>
              </a:rPr>
              <a:t>Profondeur</a:t>
            </a:r>
          </a:p>
          <a:p>
            <a:endParaRPr lang="fr-FR" dirty="0"/>
          </a:p>
        </p:txBody>
      </p:sp>
      <p:sp>
        <p:nvSpPr>
          <p:cNvPr id="68" name="ZoneTexte 67"/>
          <p:cNvSpPr txBox="1"/>
          <p:nvPr/>
        </p:nvSpPr>
        <p:spPr>
          <a:xfrm>
            <a:off x="3432886" y="5817046"/>
            <a:ext cx="1238649" cy="369332"/>
          </a:xfrm>
          <a:prstGeom prst="rect">
            <a:avLst/>
          </a:prstGeom>
          <a:noFill/>
        </p:spPr>
        <p:txBody>
          <a:bodyPr wrap="square" rtlCol="0">
            <a:spAutoFit/>
          </a:bodyPr>
          <a:lstStyle/>
          <a:p>
            <a:r>
              <a:rPr lang="fr-FR" b="1" dirty="0" smtClean="0">
                <a:solidFill>
                  <a:srgbClr val="FF0000"/>
                </a:solidFill>
              </a:rPr>
              <a:t>durée</a:t>
            </a:r>
            <a:endParaRPr lang="fr-FR" b="1" dirty="0">
              <a:solidFill>
                <a:srgbClr val="FF0000"/>
              </a:solidFill>
            </a:endParaRPr>
          </a:p>
        </p:txBody>
      </p:sp>
      <p:cxnSp>
        <p:nvCxnSpPr>
          <p:cNvPr id="70" name="Connecteur droit 69"/>
          <p:cNvCxnSpPr/>
          <p:nvPr/>
        </p:nvCxnSpPr>
        <p:spPr>
          <a:xfrm flipV="1">
            <a:off x="4976428" y="5649624"/>
            <a:ext cx="3059711" cy="11626"/>
          </a:xfrm>
          <a:prstGeom prst="line">
            <a:avLst/>
          </a:prstGeom>
          <a:ln w="3175">
            <a:solidFill>
              <a:srgbClr val="FFFF00">
                <a:alpha val="97000"/>
              </a:srgbClr>
            </a:solidFill>
          </a:ln>
        </p:spPr>
        <p:style>
          <a:lnRef idx="1">
            <a:schemeClr val="accent1"/>
          </a:lnRef>
          <a:fillRef idx="0">
            <a:schemeClr val="accent1"/>
          </a:fillRef>
          <a:effectRef idx="0">
            <a:schemeClr val="accent1"/>
          </a:effectRef>
          <a:fontRef idx="minor">
            <a:schemeClr val="tx1"/>
          </a:fontRef>
        </p:style>
      </p:cxnSp>
      <p:sp>
        <p:nvSpPr>
          <p:cNvPr id="72" name="ZoneTexte 71"/>
          <p:cNvSpPr txBox="1"/>
          <p:nvPr/>
        </p:nvSpPr>
        <p:spPr>
          <a:xfrm>
            <a:off x="5089408" y="5409556"/>
            <a:ext cx="2664296" cy="276999"/>
          </a:xfrm>
          <a:prstGeom prst="rect">
            <a:avLst/>
          </a:prstGeom>
          <a:noFill/>
        </p:spPr>
        <p:txBody>
          <a:bodyPr wrap="square" rtlCol="0">
            <a:spAutoFit/>
          </a:bodyPr>
          <a:lstStyle/>
          <a:p>
            <a:r>
              <a:rPr lang="fr-FR" sz="1200" dirty="0" smtClean="0">
                <a:solidFill>
                  <a:srgbClr val="FFFF00"/>
                </a:solidFill>
              </a:rPr>
              <a:t>Profondeur de début de désaturation</a:t>
            </a:r>
            <a:endParaRPr lang="fr-FR" sz="1200" dirty="0">
              <a:solidFill>
                <a:srgbClr val="FFFF00"/>
              </a:solidFill>
            </a:endParaRPr>
          </a:p>
        </p:txBody>
      </p:sp>
      <p:sp>
        <p:nvSpPr>
          <p:cNvPr id="76" name="ZoneTexte 75"/>
          <p:cNvSpPr txBox="1"/>
          <p:nvPr/>
        </p:nvSpPr>
        <p:spPr>
          <a:xfrm>
            <a:off x="4502291" y="4724614"/>
            <a:ext cx="376454" cy="338554"/>
          </a:xfrm>
          <a:prstGeom prst="rect">
            <a:avLst/>
          </a:prstGeom>
          <a:noFill/>
        </p:spPr>
        <p:txBody>
          <a:bodyPr wrap="square" rtlCol="0">
            <a:spAutoFit/>
          </a:bodyPr>
          <a:lstStyle/>
          <a:p>
            <a:r>
              <a:rPr lang="fr-FR" sz="1600" dirty="0" smtClean="0">
                <a:solidFill>
                  <a:srgbClr val="FFFF00"/>
                </a:solidFill>
              </a:rPr>
              <a:t> </a:t>
            </a:r>
            <a:r>
              <a:rPr lang="fr-FR" sz="1600" dirty="0" smtClean="0">
                <a:solidFill>
                  <a:srgbClr val="FFFF00"/>
                </a:solidFill>
                <a:latin typeface="Algerian" pitchFamily="82" charset="0"/>
              </a:rPr>
              <a:t>4</a:t>
            </a:r>
            <a:endParaRPr lang="fr-FR" sz="1600" dirty="0">
              <a:solidFill>
                <a:srgbClr val="FFFF00"/>
              </a:solidFill>
              <a:latin typeface="Algerian" pitchFamily="82" charset="0"/>
            </a:endParaRPr>
          </a:p>
        </p:txBody>
      </p:sp>
      <p:sp>
        <p:nvSpPr>
          <p:cNvPr id="83" name="ZoneTexte 82"/>
          <p:cNvSpPr txBox="1"/>
          <p:nvPr/>
        </p:nvSpPr>
        <p:spPr>
          <a:xfrm>
            <a:off x="4274615" y="5166176"/>
            <a:ext cx="376454" cy="369332"/>
          </a:xfrm>
          <a:prstGeom prst="rect">
            <a:avLst/>
          </a:prstGeom>
          <a:noFill/>
        </p:spPr>
        <p:txBody>
          <a:bodyPr wrap="square" rtlCol="0">
            <a:spAutoFit/>
          </a:bodyPr>
          <a:lstStyle/>
          <a:p>
            <a:r>
              <a:rPr lang="fr-FR" dirty="0" smtClean="0">
                <a:solidFill>
                  <a:srgbClr val="FFFF00"/>
                </a:solidFill>
              </a:rPr>
              <a:t> </a:t>
            </a:r>
            <a:r>
              <a:rPr lang="fr-FR" sz="1600" dirty="0">
                <a:solidFill>
                  <a:srgbClr val="FFFF00"/>
                </a:solidFill>
                <a:latin typeface="Algerian" pitchFamily="82" charset="0"/>
              </a:rPr>
              <a:t>3</a:t>
            </a:r>
          </a:p>
        </p:txBody>
      </p:sp>
      <p:cxnSp>
        <p:nvCxnSpPr>
          <p:cNvPr id="85" name="Connecteur droit 84"/>
          <p:cNvCxnSpPr/>
          <p:nvPr/>
        </p:nvCxnSpPr>
        <p:spPr>
          <a:xfrm>
            <a:off x="2131497" y="3284984"/>
            <a:ext cx="6203507" cy="0"/>
          </a:xfrm>
          <a:prstGeom prst="line">
            <a:avLst/>
          </a:prstGeom>
          <a:ln w="28575">
            <a:solidFill>
              <a:srgbClr val="FF0000">
                <a:alpha val="97000"/>
              </a:srgbClr>
            </a:solidFill>
            <a:prstDash val="lgDash"/>
          </a:ln>
        </p:spPr>
        <p:style>
          <a:lnRef idx="1">
            <a:schemeClr val="accent1"/>
          </a:lnRef>
          <a:fillRef idx="0">
            <a:schemeClr val="accent1"/>
          </a:fillRef>
          <a:effectRef idx="0">
            <a:schemeClr val="accent1"/>
          </a:effectRef>
          <a:fontRef idx="minor">
            <a:schemeClr val="tx1"/>
          </a:fontRef>
        </p:style>
      </p:cxnSp>
      <p:sp>
        <p:nvSpPr>
          <p:cNvPr id="86" name="ZoneTexte 85"/>
          <p:cNvSpPr txBox="1"/>
          <p:nvPr/>
        </p:nvSpPr>
        <p:spPr>
          <a:xfrm>
            <a:off x="3289209" y="2941432"/>
            <a:ext cx="2347267" cy="276999"/>
          </a:xfrm>
          <a:prstGeom prst="rect">
            <a:avLst/>
          </a:prstGeom>
          <a:noFill/>
        </p:spPr>
        <p:txBody>
          <a:bodyPr wrap="square" rtlCol="0">
            <a:spAutoFit/>
          </a:bodyPr>
          <a:lstStyle/>
          <a:p>
            <a:r>
              <a:rPr lang="fr-FR" sz="1200" dirty="0" smtClean="0">
                <a:solidFill>
                  <a:srgbClr val="FFFF00"/>
                </a:solidFill>
              </a:rPr>
              <a:t>Profondeur de la Tension Critique</a:t>
            </a:r>
            <a:endParaRPr lang="fr-FR" sz="1200" dirty="0">
              <a:solidFill>
                <a:srgbClr val="FFFF00"/>
              </a:solidFill>
            </a:endParaRPr>
          </a:p>
        </p:txBody>
      </p:sp>
      <p:sp>
        <p:nvSpPr>
          <p:cNvPr id="87" name="Bouée 86"/>
          <p:cNvSpPr/>
          <p:nvPr/>
        </p:nvSpPr>
        <p:spPr>
          <a:xfrm>
            <a:off x="4346353" y="3218431"/>
            <a:ext cx="116489" cy="134161"/>
          </a:xfrm>
          <a:prstGeom prst="donu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88" name="ZoneTexte 87"/>
          <p:cNvSpPr txBox="1"/>
          <p:nvPr/>
        </p:nvSpPr>
        <p:spPr>
          <a:xfrm>
            <a:off x="4216370" y="3380016"/>
            <a:ext cx="376454" cy="338554"/>
          </a:xfrm>
          <a:prstGeom prst="rect">
            <a:avLst/>
          </a:prstGeom>
          <a:noFill/>
        </p:spPr>
        <p:txBody>
          <a:bodyPr wrap="square" rtlCol="0">
            <a:spAutoFit/>
          </a:bodyPr>
          <a:lstStyle/>
          <a:p>
            <a:r>
              <a:rPr lang="fr-FR" sz="1600" dirty="0" smtClean="0">
                <a:solidFill>
                  <a:srgbClr val="FFFF00"/>
                </a:solidFill>
              </a:rPr>
              <a:t> </a:t>
            </a:r>
            <a:r>
              <a:rPr lang="fr-FR" sz="1600" dirty="0" smtClean="0">
                <a:solidFill>
                  <a:srgbClr val="FFFF00"/>
                </a:solidFill>
                <a:latin typeface="Algerian" pitchFamily="82" charset="0"/>
              </a:rPr>
              <a:t>5</a:t>
            </a:r>
            <a:endParaRPr lang="fr-FR" sz="1600" dirty="0">
              <a:solidFill>
                <a:srgbClr val="FFFF00"/>
              </a:solidFill>
              <a:latin typeface="Algerian" pitchFamily="82" charset="0"/>
            </a:endParaRPr>
          </a:p>
        </p:txBody>
      </p:sp>
      <p:sp>
        <p:nvSpPr>
          <p:cNvPr id="107" name="ZoneTexte 106"/>
          <p:cNvSpPr txBox="1"/>
          <p:nvPr/>
        </p:nvSpPr>
        <p:spPr>
          <a:xfrm>
            <a:off x="5030420" y="5169930"/>
            <a:ext cx="2061860" cy="276999"/>
          </a:xfrm>
          <a:prstGeom prst="rect">
            <a:avLst/>
          </a:prstGeom>
          <a:noFill/>
        </p:spPr>
        <p:txBody>
          <a:bodyPr wrap="square" rtlCol="0">
            <a:spAutoFit/>
          </a:bodyPr>
          <a:lstStyle/>
          <a:p>
            <a:r>
              <a:rPr lang="fr-FR" sz="1200" dirty="0" smtClean="0">
                <a:solidFill>
                  <a:srgbClr val="FFFF00"/>
                </a:solidFill>
              </a:rPr>
              <a:t>PIN2=(Pambi – 0.063 )X 0.79</a:t>
            </a:r>
            <a:endParaRPr lang="fr-FR" sz="1200" dirty="0">
              <a:solidFill>
                <a:srgbClr val="FFFF00"/>
              </a:solidFill>
            </a:endParaRPr>
          </a:p>
        </p:txBody>
      </p:sp>
      <p:sp>
        <p:nvSpPr>
          <p:cNvPr id="108" name="ZoneTexte 107"/>
          <p:cNvSpPr txBox="1"/>
          <p:nvPr/>
        </p:nvSpPr>
        <p:spPr>
          <a:xfrm>
            <a:off x="7002297" y="5051209"/>
            <a:ext cx="2067684" cy="369332"/>
          </a:xfrm>
          <a:prstGeom prst="rect">
            <a:avLst/>
          </a:prstGeom>
          <a:solidFill>
            <a:schemeClr val="bg1">
              <a:lumMod val="95000"/>
            </a:schemeClr>
          </a:solidFill>
        </p:spPr>
        <p:txBody>
          <a:bodyPr wrap="square" rtlCol="0">
            <a:spAutoFit/>
          </a:bodyPr>
          <a:lstStyle/>
          <a:p>
            <a:r>
              <a:rPr lang="fr-FR" dirty="0" smtClean="0"/>
              <a:t> </a:t>
            </a:r>
            <a:r>
              <a:rPr lang="fr-FR" sz="1200" dirty="0" err="1" smtClean="0"/>
              <a:t>Pamb</a:t>
            </a:r>
            <a:r>
              <a:rPr lang="fr-FR" sz="1200" dirty="0" smtClean="0"/>
              <a:t> = (PIN2/0.79) + 0.063</a:t>
            </a:r>
            <a:endParaRPr lang="fr-FR" sz="1200" dirty="0"/>
          </a:p>
        </p:txBody>
      </p:sp>
      <p:sp>
        <p:nvSpPr>
          <p:cNvPr id="109" name="ZoneTexte 108"/>
          <p:cNvSpPr txBox="1"/>
          <p:nvPr/>
        </p:nvSpPr>
        <p:spPr>
          <a:xfrm flipH="1">
            <a:off x="3209266" y="2636547"/>
            <a:ext cx="2390661" cy="369332"/>
          </a:xfrm>
          <a:prstGeom prst="rect">
            <a:avLst/>
          </a:prstGeom>
          <a:solidFill>
            <a:schemeClr val="bg1">
              <a:lumMod val="95000"/>
            </a:schemeClr>
          </a:solidFill>
        </p:spPr>
        <p:txBody>
          <a:bodyPr wrap="square" rtlCol="0">
            <a:spAutoFit/>
          </a:bodyPr>
          <a:lstStyle/>
          <a:p>
            <a:r>
              <a:rPr lang="fr-FR" dirty="0" smtClean="0"/>
              <a:t> </a:t>
            </a:r>
            <a:r>
              <a:rPr lang="fr-FR" sz="1200" dirty="0" err="1" smtClean="0"/>
              <a:t>Pamb</a:t>
            </a:r>
            <a:r>
              <a:rPr lang="fr-FR" sz="1200" dirty="0" smtClean="0"/>
              <a:t> ( tolérée) = ( 3.143 – </a:t>
            </a:r>
            <a:r>
              <a:rPr lang="fr-FR" sz="1200" b="1" dirty="0" smtClean="0"/>
              <a:t>a</a:t>
            </a:r>
            <a:r>
              <a:rPr lang="fr-FR" sz="1200" dirty="0" smtClean="0"/>
              <a:t> ) * </a:t>
            </a:r>
            <a:r>
              <a:rPr lang="fr-FR" sz="1200" b="1" dirty="0" smtClean="0"/>
              <a:t>b</a:t>
            </a:r>
            <a:r>
              <a:rPr lang="fr-FR" sz="1200" dirty="0" smtClean="0"/>
              <a:t>   </a:t>
            </a:r>
            <a:r>
              <a:rPr lang="fr-FR" sz="1200" b="1" dirty="0" smtClean="0"/>
              <a:t>   </a:t>
            </a:r>
            <a:endParaRPr lang="fr-FR" sz="1200" b="1" dirty="0"/>
          </a:p>
        </p:txBody>
      </p:sp>
      <p:cxnSp>
        <p:nvCxnSpPr>
          <p:cNvPr id="111" name="Connecteur droit avec flèche 110"/>
          <p:cNvCxnSpPr/>
          <p:nvPr/>
        </p:nvCxnSpPr>
        <p:spPr>
          <a:xfrm flipH="1">
            <a:off x="4848270" y="4877925"/>
            <a:ext cx="329917" cy="472917"/>
          </a:xfrm>
          <a:prstGeom prst="straightConnector1">
            <a:avLst/>
          </a:prstGeom>
          <a:ln w="9525">
            <a:solidFill>
              <a:schemeClr val="bg1">
                <a:lumMod val="85000"/>
                <a:alpha val="97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a:off x="5178187" y="4877925"/>
            <a:ext cx="2232248" cy="0"/>
          </a:xfrm>
          <a:prstGeom prst="line">
            <a:avLst/>
          </a:prstGeom>
          <a:ln w="0">
            <a:solidFill>
              <a:schemeClr val="bg1">
                <a:lumMod val="95000"/>
                <a:alpha val="97000"/>
              </a:schemeClr>
            </a:solidFill>
          </a:ln>
        </p:spPr>
        <p:style>
          <a:lnRef idx="1">
            <a:schemeClr val="accent1"/>
          </a:lnRef>
          <a:fillRef idx="0">
            <a:schemeClr val="accent1"/>
          </a:fillRef>
          <a:effectRef idx="0">
            <a:schemeClr val="accent1"/>
          </a:effectRef>
          <a:fontRef idx="minor">
            <a:schemeClr val="tx1"/>
          </a:fontRef>
        </p:style>
      </p:cxnSp>
      <p:sp>
        <p:nvSpPr>
          <p:cNvPr id="118" name="ZoneTexte 117"/>
          <p:cNvSpPr txBox="1"/>
          <p:nvPr/>
        </p:nvSpPr>
        <p:spPr>
          <a:xfrm>
            <a:off x="5081351" y="4575427"/>
            <a:ext cx="376454" cy="338554"/>
          </a:xfrm>
          <a:prstGeom prst="rect">
            <a:avLst/>
          </a:prstGeom>
          <a:noFill/>
        </p:spPr>
        <p:txBody>
          <a:bodyPr wrap="square" rtlCol="0">
            <a:spAutoFit/>
          </a:bodyPr>
          <a:lstStyle/>
          <a:p>
            <a:r>
              <a:rPr lang="fr-FR" sz="1600" dirty="0" smtClean="0">
                <a:solidFill>
                  <a:srgbClr val="FFFF00"/>
                </a:solidFill>
              </a:rPr>
              <a:t> </a:t>
            </a:r>
            <a:r>
              <a:rPr lang="fr-FR" sz="1600" dirty="0">
                <a:solidFill>
                  <a:srgbClr val="FFFF00"/>
                </a:solidFill>
                <a:latin typeface="Algerian" pitchFamily="82" charset="0"/>
              </a:rPr>
              <a:t>6</a:t>
            </a:r>
          </a:p>
        </p:txBody>
      </p:sp>
      <p:sp>
        <p:nvSpPr>
          <p:cNvPr id="119" name="ZoneTexte 118"/>
          <p:cNvSpPr txBox="1"/>
          <p:nvPr/>
        </p:nvSpPr>
        <p:spPr>
          <a:xfrm>
            <a:off x="5375403" y="4561064"/>
            <a:ext cx="2857690" cy="276999"/>
          </a:xfrm>
          <a:prstGeom prst="rect">
            <a:avLst/>
          </a:prstGeom>
          <a:noFill/>
        </p:spPr>
        <p:txBody>
          <a:bodyPr wrap="square" rtlCol="0">
            <a:spAutoFit/>
          </a:bodyPr>
          <a:lstStyle/>
          <a:p>
            <a:r>
              <a:rPr lang="fr-FR" sz="1200" dirty="0" smtClean="0">
                <a:solidFill>
                  <a:srgbClr val="FFFF00"/>
                </a:solidFill>
              </a:rPr>
              <a:t>Dissolution pendant la remontée</a:t>
            </a:r>
            <a:endParaRPr lang="fr-FR" sz="1200" dirty="0">
              <a:solidFill>
                <a:srgbClr val="FFFF00"/>
              </a:solidFill>
            </a:endParaRPr>
          </a:p>
        </p:txBody>
      </p:sp>
      <p:cxnSp>
        <p:nvCxnSpPr>
          <p:cNvPr id="121" name="Connecteur droit 120"/>
          <p:cNvCxnSpPr>
            <a:stCxn id="108" idx="2"/>
          </p:cNvCxnSpPr>
          <p:nvPr/>
        </p:nvCxnSpPr>
        <p:spPr>
          <a:xfrm>
            <a:off x="8036139" y="5420541"/>
            <a:ext cx="0" cy="234896"/>
          </a:xfrm>
          <a:prstGeom prst="line">
            <a:avLst/>
          </a:prstGeom>
          <a:ln w="3175">
            <a:solidFill>
              <a:srgbClr val="FFFF00">
                <a:alpha val="97000"/>
              </a:srgbClr>
            </a:solidFill>
          </a:ln>
        </p:spPr>
        <p:style>
          <a:lnRef idx="1">
            <a:schemeClr val="accent1"/>
          </a:lnRef>
          <a:fillRef idx="0">
            <a:schemeClr val="accent1"/>
          </a:fillRef>
          <a:effectRef idx="0">
            <a:schemeClr val="accent1"/>
          </a:effectRef>
          <a:fontRef idx="minor">
            <a:schemeClr val="tx1"/>
          </a:fontRef>
        </p:style>
      </p:cxnSp>
      <p:cxnSp>
        <p:nvCxnSpPr>
          <p:cNvPr id="138" name="Connecteur droit 137"/>
          <p:cNvCxnSpPr/>
          <p:nvPr/>
        </p:nvCxnSpPr>
        <p:spPr>
          <a:xfrm>
            <a:off x="6958751" y="2708920"/>
            <a:ext cx="648072" cy="0"/>
          </a:xfrm>
          <a:prstGeom prst="line">
            <a:avLst/>
          </a:prstGeom>
          <a:ln w="34925" cap="rnd" cmpd="dbl">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39" name="Connecteur droit 138"/>
          <p:cNvCxnSpPr/>
          <p:nvPr/>
        </p:nvCxnSpPr>
        <p:spPr>
          <a:xfrm flipV="1">
            <a:off x="7580302" y="2204864"/>
            <a:ext cx="144016" cy="504056"/>
          </a:xfrm>
          <a:prstGeom prst="line">
            <a:avLst/>
          </a:prstGeom>
          <a:ln w="38100" cap="rnd" cmpd="dbl">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40" name="Connecteur droit 139"/>
          <p:cNvCxnSpPr/>
          <p:nvPr/>
        </p:nvCxnSpPr>
        <p:spPr>
          <a:xfrm>
            <a:off x="7724318" y="2276872"/>
            <a:ext cx="648072" cy="0"/>
          </a:xfrm>
          <a:prstGeom prst="line">
            <a:avLst/>
          </a:prstGeom>
          <a:ln w="34925" cap="rnd" cmpd="dbl">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41" name="Connecteur droit 140"/>
          <p:cNvCxnSpPr/>
          <p:nvPr/>
        </p:nvCxnSpPr>
        <p:spPr>
          <a:xfrm flipV="1">
            <a:off x="8372390" y="1844824"/>
            <a:ext cx="144016" cy="432048"/>
          </a:xfrm>
          <a:prstGeom prst="line">
            <a:avLst/>
          </a:prstGeom>
          <a:ln w="38100" cap="rnd" cmpd="dbl">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6" name="ZoneTexte 145"/>
          <p:cNvSpPr txBox="1"/>
          <p:nvPr/>
        </p:nvSpPr>
        <p:spPr>
          <a:xfrm>
            <a:off x="5619678" y="3090982"/>
            <a:ext cx="417621" cy="261610"/>
          </a:xfrm>
          <a:prstGeom prst="rect">
            <a:avLst/>
          </a:prstGeom>
          <a:noFill/>
        </p:spPr>
        <p:txBody>
          <a:bodyPr wrap="square" rtlCol="0">
            <a:spAutoFit/>
          </a:bodyPr>
          <a:lstStyle/>
          <a:p>
            <a:r>
              <a:rPr lang="fr-FR" sz="1100" dirty="0" smtClean="0"/>
              <a:t>12</a:t>
            </a:r>
            <a:endParaRPr lang="fr-FR" sz="1100" dirty="0"/>
          </a:p>
        </p:txBody>
      </p:sp>
      <p:sp>
        <p:nvSpPr>
          <p:cNvPr id="147" name="ZoneTexte 146"/>
          <p:cNvSpPr txBox="1"/>
          <p:nvPr/>
        </p:nvSpPr>
        <p:spPr>
          <a:xfrm>
            <a:off x="6271401" y="2854650"/>
            <a:ext cx="244815" cy="261610"/>
          </a:xfrm>
          <a:prstGeom prst="rect">
            <a:avLst/>
          </a:prstGeom>
          <a:noFill/>
        </p:spPr>
        <p:txBody>
          <a:bodyPr wrap="square" rtlCol="0">
            <a:spAutoFit/>
          </a:bodyPr>
          <a:lstStyle/>
          <a:p>
            <a:r>
              <a:rPr lang="fr-FR" sz="1100" dirty="0" smtClean="0"/>
              <a:t>9</a:t>
            </a:r>
            <a:endParaRPr lang="fr-FR" sz="1100" dirty="0"/>
          </a:p>
        </p:txBody>
      </p:sp>
      <p:sp>
        <p:nvSpPr>
          <p:cNvPr id="148" name="ZoneTexte 147"/>
          <p:cNvSpPr txBox="1"/>
          <p:nvPr/>
        </p:nvSpPr>
        <p:spPr>
          <a:xfrm>
            <a:off x="7073977" y="2447310"/>
            <a:ext cx="234328" cy="261610"/>
          </a:xfrm>
          <a:prstGeom prst="rect">
            <a:avLst/>
          </a:prstGeom>
          <a:noFill/>
        </p:spPr>
        <p:txBody>
          <a:bodyPr wrap="square" rtlCol="0">
            <a:spAutoFit/>
          </a:bodyPr>
          <a:lstStyle/>
          <a:p>
            <a:r>
              <a:rPr lang="fr-FR" sz="1100" dirty="0"/>
              <a:t>6</a:t>
            </a:r>
          </a:p>
        </p:txBody>
      </p:sp>
      <p:sp>
        <p:nvSpPr>
          <p:cNvPr id="149" name="ZoneTexte 148"/>
          <p:cNvSpPr txBox="1"/>
          <p:nvPr/>
        </p:nvSpPr>
        <p:spPr>
          <a:xfrm>
            <a:off x="7850291" y="1973352"/>
            <a:ext cx="250102" cy="261610"/>
          </a:xfrm>
          <a:prstGeom prst="rect">
            <a:avLst/>
          </a:prstGeom>
          <a:noFill/>
        </p:spPr>
        <p:txBody>
          <a:bodyPr wrap="square" rtlCol="0">
            <a:spAutoFit/>
          </a:bodyPr>
          <a:lstStyle/>
          <a:p>
            <a:r>
              <a:rPr lang="fr-FR" sz="1100" dirty="0" smtClean="0"/>
              <a:t>3</a:t>
            </a:r>
            <a:endParaRPr lang="fr-FR" sz="1100" dirty="0"/>
          </a:p>
        </p:txBody>
      </p:sp>
      <p:pic>
        <p:nvPicPr>
          <p:cNvPr id="151" name="Image 1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1931" y="1522332"/>
            <a:ext cx="1140917" cy="322492"/>
          </a:xfrm>
          <a:prstGeom prst="rect">
            <a:avLst/>
          </a:prstGeom>
        </p:spPr>
      </p:pic>
      <p:sp>
        <p:nvSpPr>
          <p:cNvPr id="49" name="Rectangle 48"/>
          <p:cNvSpPr/>
          <p:nvPr/>
        </p:nvSpPr>
        <p:spPr>
          <a:xfrm>
            <a:off x="30016" y="6412958"/>
            <a:ext cx="936475" cy="276999"/>
          </a:xfrm>
          <a:prstGeom prst="rect">
            <a:avLst/>
          </a:prstGeom>
        </p:spPr>
        <p:txBody>
          <a:bodyPr wrap="none">
            <a:spAutoFit/>
          </a:bodyPr>
          <a:lstStyle/>
          <a:p>
            <a:r>
              <a:rPr lang="fr-FR" sz="1200" i="1" dirty="0">
                <a:solidFill>
                  <a:schemeClr val="bg1"/>
                </a:solidFill>
              </a:rPr>
              <a:t>©1995.kmd</a:t>
            </a:r>
          </a:p>
        </p:txBody>
      </p:sp>
    </p:spTree>
    <p:custDataLst>
      <p:tags r:id="rId1"/>
    </p:custDataLst>
    <p:extLst>
      <p:ext uri="{BB962C8B-B14F-4D97-AF65-F5344CB8AC3E}">
        <p14:creationId xmlns:p14="http://schemas.microsoft.com/office/powerpoint/2010/main" val="413933087"/>
      </p:ext>
    </p:extLst>
  </p:cSld>
  <p:clrMapOvr>
    <a:masterClrMapping/>
  </p:clrMapOvr>
  <mc:AlternateContent xmlns:mc="http://schemas.openxmlformats.org/markup-compatibility/2006" xmlns:p14="http://schemas.microsoft.com/office/powerpoint/2010/main">
    <mc:Choice Requires="p14">
      <p:transition spd="slow" p14:dur="1400" advTm="18687">
        <p14:ripple/>
      </p:transition>
    </mc:Choice>
    <mc:Fallback xmlns="">
      <p:transition spd="slow" advTm="1868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ppt_x"/>
                                          </p:val>
                                        </p:tav>
                                        <p:tav tm="100000">
                                          <p:val>
                                            <p:strVal val="#ppt_x"/>
                                          </p:val>
                                        </p:tav>
                                      </p:tavLst>
                                    </p:anim>
                                    <p:anim calcmode="lin" valueType="num">
                                      <p:cBhvr additive="base">
                                        <p:cTn id="8"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grpId="0"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61"/>
                                        </p:tgtEl>
                                        <p:attrNameLst>
                                          <p:attrName>ppt_x</p:attrName>
                                          <p:attrName>ppt_y</p:attrName>
                                        </p:attrNameLst>
                                      </p:cBhvr>
                                    </p:animMotion>
                                    <p:animRot by="1500000">
                                      <p:cBhvr>
                                        <p:cTn id="13" dur="125" fill="hold">
                                          <p:stCondLst>
                                            <p:cond delay="0"/>
                                          </p:stCondLst>
                                        </p:cTn>
                                        <p:tgtEl>
                                          <p:spTgt spid="61"/>
                                        </p:tgtEl>
                                        <p:attrNameLst>
                                          <p:attrName>r</p:attrName>
                                        </p:attrNameLst>
                                      </p:cBhvr>
                                    </p:animRot>
                                    <p:animRot by="-1500000">
                                      <p:cBhvr>
                                        <p:cTn id="14" dur="125" fill="hold">
                                          <p:stCondLst>
                                            <p:cond delay="125"/>
                                          </p:stCondLst>
                                        </p:cTn>
                                        <p:tgtEl>
                                          <p:spTgt spid="61"/>
                                        </p:tgtEl>
                                        <p:attrNameLst>
                                          <p:attrName>r</p:attrName>
                                        </p:attrNameLst>
                                      </p:cBhvr>
                                    </p:animRot>
                                    <p:animRot by="-1500000">
                                      <p:cBhvr>
                                        <p:cTn id="15" dur="125" fill="hold">
                                          <p:stCondLst>
                                            <p:cond delay="250"/>
                                          </p:stCondLst>
                                        </p:cTn>
                                        <p:tgtEl>
                                          <p:spTgt spid="61"/>
                                        </p:tgtEl>
                                        <p:attrNameLst>
                                          <p:attrName>r</p:attrName>
                                        </p:attrNameLst>
                                      </p:cBhvr>
                                    </p:animRot>
                                    <p:animRot by="1500000">
                                      <p:cBhvr>
                                        <p:cTn id="16" dur="125" fill="hold">
                                          <p:stCondLst>
                                            <p:cond delay="375"/>
                                          </p:stCondLst>
                                        </p:cTn>
                                        <p:tgtEl>
                                          <p:spTgt spid="6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grpId="0" nodeType="clickEffect">
                                  <p:stCondLst>
                                    <p:cond delay="0"/>
                                  </p:stCondLst>
                                  <p:iterate type="lt">
                                    <p:tmPct val="10000"/>
                                  </p:iterate>
                                  <p:childTnLst>
                                    <p:animMotion origin="layout" path="M 0.0 0.0 L 0.0 -0.07213" pathEditMode="relative" ptsTypes="">
                                      <p:cBhvr>
                                        <p:cTn id="27" dur="250" accel="50000" decel="50000" autoRev="1" fill="hold">
                                          <p:stCondLst>
                                            <p:cond delay="0"/>
                                          </p:stCondLst>
                                        </p:cTn>
                                        <p:tgtEl>
                                          <p:spTgt spid="108"/>
                                        </p:tgtEl>
                                        <p:attrNameLst>
                                          <p:attrName>ppt_x</p:attrName>
                                          <p:attrName>ppt_y</p:attrName>
                                        </p:attrNameLst>
                                      </p:cBhvr>
                                    </p:animMotion>
                                    <p:animRot by="1500000">
                                      <p:cBhvr>
                                        <p:cTn id="28" dur="125" fill="hold">
                                          <p:stCondLst>
                                            <p:cond delay="0"/>
                                          </p:stCondLst>
                                        </p:cTn>
                                        <p:tgtEl>
                                          <p:spTgt spid="108"/>
                                        </p:tgtEl>
                                        <p:attrNameLst>
                                          <p:attrName>r</p:attrName>
                                        </p:attrNameLst>
                                      </p:cBhvr>
                                    </p:animRot>
                                    <p:animRot by="-1500000">
                                      <p:cBhvr>
                                        <p:cTn id="29" dur="125" fill="hold">
                                          <p:stCondLst>
                                            <p:cond delay="125"/>
                                          </p:stCondLst>
                                        </p:cTn>
                                        <p:tgtEl>
                                          <p:spTgt spid="108"/>
                                        </p:tgtEl>
                                        <p:attrNameLst>
                                          <p:attrName>r</p:attrName>
                                        </p:attrNameLst>
                                      </p:cBhvr>
                                    </p:animRot>
                                    <p:animRot by="-1500000">
                                      <p:cBhvr>
                                        <p:cTn id="30" dur="125" fill="hold">
                                          <p:stCondLst>
                                            <p:cond delay="250"/>
                                          </p:stCondLst>
                                        </p:cTn>
                                        <p:tgtEl>
                                          <p:spTgt spid="108"/>
                                        </p:tgtEl>
                                        <p:attrNameLst>
                                          <p:attrName>r</p:attrName>
                                        </p:attrNameLst>
                                      </p:cBhvr>
                                    </p:animRot>
                                    <p:animRot by="1500000">
                                      <p:cBhvr>
                                        <p:cTn id="31" dur="125" fill="hold">
                                          <p:stCondLst>
                                            <p:cond delay="375"/>
                                          </p:stCondLst>
                                        </p:cTn>
                                        <p:tgtEl>
                                          <p:spTgt spid="108"/>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fade">
                                      <p:cBhvr>
                                        <p:cTn id="36" dur="1000"/>
                                        <p:tgtEl>
                                          <p:spTgt spid="88"/>
                                        </p:tgtEl>
                                      </p:cBhvr>
                                    </p:animEffect>
                                    <p:anim calcmode="lin" valueType="num">
                                      <p:cBhvr>
                                        <p:cTn id="37" dur="1000" fill="hold"/>
                                        <p:tgtEl>
                                          <p:spTgt spid="88"/>
                                        </p:tgtEl>
                                        <p:attrNameLst>
                                          <p:attrName>ppt_x</p:attrName>
                                        </p:attrNameLst>
                                      </p:cBhvr>
                                      <p:tavLst>
                                        <p:tav tm="0">
                                          <p:val>
                                            <p:strVal val="#ppt_x"/>
                                          </p:val>
                                        </p:tav>
                                        <p:tav tm="100000">
                                          <p:val>
                                            <p:strVal val="#ppt_x"/>
                                          </p:val>
                                        </p:tav>
                                      </p:tavLst>
                                    </p:anim>
                                    <p:anim calcmode="lin" valueType="num">
                                      <p:cBhvr>
                                        <p:cTn id="3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4" presetClass="emph" presetSubtype="0" fill="hold" grpId="0" nodeType="click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109"/>
                                        </p:tgtEl>
                                        <p:attrNameLst>
                                          <p:attrName>ppt_x</p:attrName>
                                          <p:attrName>ppt_y</p:attrName>
                                        </p:attrNameLst>
                                      </p:cBhvr>
                                    </p:animMotion>
                                    <p:animRot by="1500000">
                                      <p:cBhvr>
                                        <p:cTn id="43" dur="125" fill="hold">
                                          <p:stCondLst>
                                            <p:cond delay="0"/>
                                          </p:stCondLst>
                                        </p:cTn>
                                        <p:tgtEl>
                                          <p:spTgt spid="109"/>
                                        </p:tgtEl>
                                        <p:attrNameLst>
                                          <p:attrName>r</p:attrName>
                                        </p:attrNameLst>
                                      </p:cBhvr>
                                    </p:animRot>
                                    <p:animRot by="-1500000">
                                      <p:cBhvr>
                                        <p:cTn id="44" dur="125" fill="hold">
                                          <p:stCondLst>
                                            <p:cond delay="125"/>
                                          </p:stCondLst>
                                        </p:cTn>
                                        <p:tgtEl>
                                          <p:spTgt spid="109"/>
                                        </p:tgtEl>
                                        <p:attrNameLst>
                                          <p:attrName>r</p:attrName>
                                        </p:attrNameLst>
                                      </p:cBhvr>
                                    </p:animRot>
                                    <p:animRot by="-1500000">
                                      <p:cBhvr>
                                        <p:cTn id="45" dur="125" fill="hold">
                                          <p:stCondLst>
                                            <p:cond delay="250"/>
                                          </p:stCondLst>
                                        </p:cTn>
                                        <p:tgtEl>
                                          <p:spTgt spid="109"/>
                                        </p:tgtEl>
                                        <p:attrNameLst>
                                          <p:attrName>r</p:attrName>
                                        </p:attrNameLst>
                                      </p:cBhvr>
                                    </p:animRot>
                                    <p:animRot by="1500000">
                                      <p:cBhvr>
                                        <p:cTn id="46" dur="125" fill="hold">
                                          <p:stCondLst>
                                            <p:cond delay="375"/>
                                          </p:stCondLst>
                                        </p:cTn>
                                        <p:tgtEl>
                                          <p:spTgt spid="109"/>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fade">
                                      <p:cBhvr>
                                        <p:cTn id="51" dur="1000"/>
                                        <p:tgtEl>
                                          <p:spTgt spid="118"/>
                                        </p:tgtEl>
                                      </p:cBhvr>
                                    </p:animEffect>
                                    <p:anim calcmode="lin" valueType="num">
                                      <p:cBhvr>
                                        <p:cTn id="52" dur="1000" fill="hold"/>
                                        <p:tgtEl>
                                          <p:spTgt spid="118"/>
                                        </p:tgtEl>
                                        <p:attrNameLst>
                                          <p:attrName>ppt_x</p:attrName>
                                        </p:attrNameLst>
                                      </p:cBhvr>
                                      <p:tavLst>
                                        <p:tav tm="0">
                                          <p:val>
                                            <p:strVal val="#ppt_x"/>
                                          </p:val>
                                        </p:tav>
                                        <p:tav tm="100000">
                                          <p:val>
                                            <p:strVal val="#ppt_x"/>
                                          </p:val>
                                        </p:tav>
                                      </p:tavLst>
                                    </p:anim>
                                    <p:anim calcmode="lin" valueType="num">
                                      <p:cBhvr>
                                        <p:cTn id="53"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6" grpId="0"/>
      <p:bldP spid="83" grpId="0"/>
      <p:bldP spid="88" grpId="0"/>
      <p:bldP spid="108" grpId="0" animBg="1"/>
      <p:bldP spid="109" grpId="0" animBg="1"/>
      <p:bldP spid="1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5" y="1508533"/>
            <a:ext cx="5845145" cy="400110"/>
          </a:xfrm>
          <a:prstGeom prst="rect">
            <a:avLst/>
          </a:prstGeom>
          <a:solidFill>
            <a:srgbClr val="CCFF99"/>
          </a:solidFill>
        </p:spPr>
        <p:txBody>
          <a:bodyPr wrap="square" rtlCol="0">
            <a:spAutoFit/>
          </a:bodyPr>
          <a:lstStyle/>
          <a:p>
            <a:r>
              <a:rPr lang="fr-FR" sz="2000" b="1" i="1" dirty="0" smtClean="0"/>
              <a:t>1 /2  -  Calcul de l indice de désaturation </a:t>
            </a:r>
            <a:r>
              <a:rPr lang="fr-FR" sz="2000" i="1" dirty="0" smtClean="0"/>
              <a:t>. </a:t>
            </a:r>
            <a:endParaRPr lang="fr-FR" sz="2000" i="1" dirty="0"/>
          </a:p>
        </p:txBody>
      </p:sp>
      <p:sp>
        <p:nvSpPr>
          <p:cNvPr id="3" name="Rectangle 2"/>
          <p:cNvSpPr/>
          <p:nvPr/>
        </p:nvSpPr>
        <p:spPr>
          <a:xfrm>
            <a:off x="4279360" y="1446978"/>
            <a:ext cx="2812919" cy="523220"/>
          </a:xfrm>
          <a:prstGeom prst="rect">
            <a:avLst/>
          </a:prstGeom>
        </p:spPr>
        <p:txBody>
          <a:bodyPr wrap="square">
            <a:spAutoFit/>
          </a:bodyPr>
          <a:lstStyle/>
          <a:p>
            <a:r>
              <a:rPr lang="fr-FR" sz="2800" dirty="0" smtClean="0"/>
              <a:t>      (</a:t>
            </a:r>
            <a:r>
              <a:rPr lang="fr-FR" dirty="0"/>
              <a:t>1- </a:t>
            </a:r>
            <a:r>
              <a:rPr lang="fr-FR" sz="2800" b="1" dirty="0"/>
              <a:t>e</a:t>
            </a:r>
            <a:r>
              <a:rPr lang="fr-FR" dirty="0"/>
              <a:t>            </a:t>
            </a:r>
            <a:r>
              <a:rPr lang="fr-FR" sz="2800" dirty="0"/>
              <a:t>)</a:t>
            </a:r>
          </a:p>
        </p:txBody>
      </p:sp>
      <p:sp>
        <p:nvSpPr>
          <p:cNvPr id="4" name="Rectangle 3"/>
          <p:cNvSpPr/>
          <p:nvPr/>
        </p:nvSpPr>
        <p:spPr>
          <a:xfrm>
            <a:off x="5231268" y="1175104"/>
            <a:ext cx="974786" cy="369332"/>
          </a:xfrm>
          <a:prstGeom prst="rect">
            <a:avLst/>
          </a:prstGeom>
          <a:solidFill>
            <a:srgbClr val="CCFF99"/>
          </a:solidFill>
        </p:spPr>
        <p:txBody>
          <a:bodyPr wrap="square">
            <a:spAutoFit/>
          </a:bodyPr>
          <a:lstStyle/>
          <a:p>
            <a:r>
              <a:rPr lang="fr-FR" dirty="0"/>
              <a:t>-k * </a:t>
            </a:r>
            <a:r>
              <a:rPr lang="fr-FR" dirty="0" err="1"/>
              <a:t>tE</a:t>
            </a:r>
            <a:endParaRPr lang="fr-FR" dirty="0"/>
          </a:p>
        </p:txBody>
      </p:sp>
      <p:sp>
        <p:nvSpPr>
          <p:cNvPr id="5" name="ZoneTexte 4"/>
          <p:cNvSpPr txBox="1"/>
          <p:nvPr/>
        </p:nvSpPr>
        <p:spPr>
          <a:xfrm>
            <a:off x="719578" y="1913701"/>
            <a:ext cx="7672528" cy="461665"/>
          </a:xfrm>
          <a:prstGeom prst="rect">
            <a:avLst/>
          </a:prstGeom>
          <a:noFill/>
        </p:spPr>
        <p:txBody>
          <a:bodyPr wrap="square" rtlCol="0">
            <a:spAutoFit/>
          </a:bodyPr>
          <a:lstStyle/>
          <a:p>
            <a:r>
              <a:rPr lang="fr-FR" dirty="0" smtClean="0">
                <a:solidFill>
                  <a:srgbClr val="FFFF00"/>
                </a:solidFill>
              </a:rPr>
              <a:t> = 1 – </a:t>
            </a:r>
            <a:r>
              <a:rPr lang="fr-FR" sz="2400" b="1" dirty="0" smtClean="0">
                <a:solidFill>
                  <a:srgbClr val="FFFF00"/>
                </a:solidFill>
              </a:rPr>
              <a:t>e</a:t>
            </a:r>
            <a:r>
              <a:rPr lang="fr-FR" dirty="0" smtClean="0">
                <a:solidFill>
                  <a:srgbClr val="FFFF00"/>
                </a:solidFill>
              </a:rPr>
              <a:t>(- 0.69315 * (30/18.5) </a:t>
            </a:r>
            <a:endParaRPr lang="fr-FR" dirty="0">
              <a:solidFill>
                <a:srgbClr val="FFFF00"/>
              </a:solidFill>
            </a:endParaRPr>
          </a:p>
        </p:txBody>
      </p:sp>
      <p:sp>
        <p:nvSpPr>
          <p:cNvPr id="6" name="ZoneTexte 5"/>
          <p:cNvSpPr txBox="1"/>
          <p:nvPr/>
        </p:nvSpPr>
        <p:spPr>
          <a:xfrm>
            <a:off x="3816468" y="1908643"/>
            <a:ext cx="4575638" cy="461665"/>
          </a:xfrm>
          <a:prstGeom prst="rect">
            <a:avLst/>
          </a:prstGeom>
          <a:noFill/>
        </p:spPr>
        <p:txBody>
          <a:bodyPr wrap="square" rtlCol="0">
            <a:spAutoFit/>
          </a:bodyPr>
          <a:lstStyle/>
          <a:p>
            <a:r>
              <a:rPr lang="fr-FR" dirty="0" smtClean="0">
                <a:solidFill>
                  <a:srgbClr val="FFFF00"/>
                </a:solidFill>
              </a:rPr>
              <a:t> =  1 – </a:t>
            </a:r>
            <a:r>
              <a:rPr lang="fr-FR" sz="2400" b="1" dirty="0" smtClean="0">
                <a:solidFill>
                  <a:srgbClr val="FFFF00"/>
                </a:solidFill>
              </a:rPr>
              <a:t>e</a:t>
            </a:r>
            <a:r>
              <a:rPr lang="fr-FR" dirty="0" smtClean="0">
                <a:solidFill>
                  <a:srgbClr val="FFFF00"/>
                </a:solidFill>
              </a:rPr>
              <a:t>(- 1.124027)=(1- 0.32496) = 0.67503</a:t>
            </a:r>
            <a:endParaRPr lang="fr-FR" dirty="0">
              <a:solidFill>
                <a:srgbClr val="FFFF00"/>
              </a:solidFill>
            </a:endParaRPr>
          </a:p>
        </p:txBody>
      </p:sp>
      <p:sp>
        <p:nvSpPr>
          <p:cNvPr id="7" name="ZoneTexte 6"/>
          <p:cNvSpPr txBox="1"/>
          <p:nvPr/>
        </p:nvSpPr>
        <p:spPr>
          <a:xfrm>
            <a:off x="835968" y="2260541"/>
            <a:ext cx="4274164" cy="369332"/>
          </a:xfrm>
          <a:prstGeom prst="rect">
            <a:avLst/>
          </a:prstGeom>
          <a:noFill/>
        </p:spPr>
        <p:txBody>
          <a:bodyPr wrap="square" rtlCol="0">
            <a:spAutoFit/>
          </a:bodyPr>
          <a:lstStyle/>
          <a:p>
            <a:r>
              <a:rPr lang="fr-FR" dirty="0" smtClean="0">
                <a:solidFill>
                  <a:srgbClr val="FFFF00"/>
                </a:solidFill>
              </a:rPr>
              <a:t>Ce qui correspond a 67.5%</a:t>
            </a:r>
            <a:endParaRPr lang="fr-FR" dirty="0">
              <a:solidFill>
                <a:srgbClr val="FFFF00"/>
              </a:solidFill>
            </a:endParaRPr>
          </a:p>
        </p:txBody>
      </p:sp>
      <p:sp>
        <p:nvSpPr>
          <p:cNvPr id="8" name="ZoneTexte 7"/>
          <p:cNvSpPr txBox="1"/>
          <p:nvPr/>
        </p:nvSpPr>
        <p:spPr>
          <a:xfrm>
            <a:off x="781287" y="2629873"/>
            <a:ext cx="7319105" cy="369332"/>
          </a:xfrm>
          <a:prstGeom prst="rect">
            <a:avLst/>
          </a:prstGeom>
          <a:noFill/>
        </p:spPr>
        <p:txBody>
          <a:bodyPr wrap="square" rtlCol="0">
            <a:spAutoFit/>
          </a:bodyPr>
          <a:lstStyle/>
          <a:p>
            <a:r>
              <a:rPr lang="fr-FR" dirty="0" smtClean="0">
                <a:solidFill>
                  <a:srgbClr val="FFFF00"/>
                </a:solidFill>
              </a:rPr>
              <a:t> Ou Calculer la proportion t/T  30/18.5 = 1.622    et utiliser le tableau (3) </a:t>
            </a:r>
            <a:r>
              <a:rPr lang="fr-FR" dirty="0" smtClean="0"/>
              <a:t> </a:t>
            </a:r>
            <a:endParaRPr lang="fr-FR" dirty="0"/>
          </a:p>
        </p:txBody>
      </p:sp>
      <p:sp>
        <p:nvSpPr>
          <p:cNvPr id="9" name="ZoneTexte 8"/>
          <p:cNvSpPr txBox="1"/>
          <p:nvPr/>
        </p:nvSpPr>
        <p:spPr>
          <a:xfrm>
            <a:off x="267875" y="3140968"/>
            <a:ext cx="6544344" cy="400110"/>
          </a:xfrm>
          <a:prstGeom prst="rect">
            <a:avLst/>
          </a:prstGeom>
          <a:solidFill>
            <a:srgbClr val="CCFF99"/>
          </a:solidFill>
        </p:spPr>
        <p:txBody>
          <a:bodyPr wrap="square" rtlCol="0">
            <a:spAutoFit/>
          </a:bodyPr>
          <a:lstStyle/>
          <a:p>
            <a:r>
              <a:rPr lang="fr-FR" sz="2000" b="1" i="1" dirty="0" smtClean="0"/>
              <a:t>3 : Calcul de la Tension d azote au début de la remontée </a:t>
            </a:r>
            <a:r>
              <a:rPr lang="fr-FR" dirty="0" smtClean="0"/>
              <a:t>.</a:t>
            </a:r>
            <a:endParaRPr lang="fr-FR" dirty="0"/>
          </a:p>
        </p:txBody>
      </p:sp>
      <p:sp>
        <p:nvSpPr>
          <p:cNvPr id="10" name="ZoneTexte 9"/>
          <p:cNvSpPr txBox="1"/>
          <p:nvPr/>
        </p:nvSpPr>
        <p:spPr>
          <a:xfrm>
            <a:off x="768072" y="3645024"/>
            <a:ext cx="5472608" cy="800219"/>
          </a:xfrm>
          <a:prstGeom prst="rect">
            <a:avLst/>
          </a:prstGeom>
          <a:solidFill>
            <a:schemeClr val="bg2"/>
          </a:solidFill>
          <a:ln w="44450">
            <a:solidFill>
              <a:srgbClr val="FF0000"/>
            </a:solidFill>
          </a:ln>
        </p:spPr>
        <p:txBody>
          <a:bodyPr wrap="square" rtlCol="0">
            <a:spAutoFit/>
          </a:bodyPr>
          <a:lstStyle/>
          <a:p>
            <a:r>
              <a:rPr lang="fr-FR" dirty="0" smtClean="0"/>
              <a:t>PN2(</a:t>
            </a:r>
            <a:r>
              <a:rPr lang="fr-FR" dirty="0" err="1" smtClean="0"/>
              <a:t>tE</a:t>
            </a:r>
            <a:r>
              <a:rPr lang="fr-FR" dirty="0" smtClean="0"/>
              <a:t>)  =  PN2(T0)  +  (PIN2 – PN2(t0))  X  </a:t>
            </a:r>
            <a:r>
              <a:rPr lang="fr-FR" sz="2800" dirty="0" smtClean="0">
                <a:solidFill>
                  <a:srgbClr val="FF0000"/>
                </a:solidFill>
              </a:rPr>
              <a:t>67.5%</a:t>
            </a:r>
          </a:p>
          <a:p>
            <a:endParaRPr lang="fr-FR" dirty="0"/>
          </a:p>
        </p:txBody>
      </p:sp>
      <p:sp>
        <p:nvSpPr>
          <p:cNvPr id="11" name="ZoneTexte 10"/>
          <p:cNvSpPr txBox="1"/>
          <p:nvPr/>
        </p:nvSpPr>
        <p:spPr>
          <a:xfrm>
            <a:off x="3801060" y="4727276"/>
            <a:ext cx="1094976" cy="369332"/>
          </a:xfrm>
          <a:prstGeom prst="rect">
            <a:avLst/>
          </a:prstGeom>
          <a:solidFill>
            <a:srgbClr val="FFFF00"/>
          </a:solidFill>
        </p:spPr>
        <p:txBody>
          <a:bodyPr wrap="square" rtlCol="0">
            <a:spAutoFit/>
          </a:bodyPr>
          <a:lstStyle/>
          <a:p>
            <a:r>
              <a:rPr lang="fr-FR" dirty="0" smtClean="0"/>
              <a:t>Gradient</a:t>
            </a:r>
            <a:endParaRPr lang="fr-FR" dirty="0"/>
          </a:p>
        </p:txBody>
      </p:sp>
      <p:sp>
        <p:nvSpPr>
          <p:cNvPr id="14" name="Accolade fermante 13"/>
          <p:cNvSpPr/>
          <p:nvPr/>
        </p:nvSpPr>
        <p:spPr>
          <a:xfrm rot="5400000">
            <a:off x="4073317" y="3697074"/>
            <a:ext cx="568602" cy="1706484"/>
          </a:xfrm>
          <a:prstGeom prst="rightBrace">
            <a:avLst/>
          </a:prstGeom>
          <a:ln w="317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FFFF00"/>
              </a:solidFill>
            </a:endParaRPr>
          </a:p>
        </p:txBody>
      </p:sp>
      <p:sp>
        <p:nvSpPr>
          <p:cNvPr id="15" name="ZoneTexte 14"/>
          <p:cNvSpPr txBox="1"/>
          <p:nvPr/>
        </p:nvSpPr>
        <p:spPr>
          <a:xfrm>
            <a:off x="406912" y="4937751"/>
            <a:ext cx="8424936" cy="369332"/>
          </a:xfrm>
          <a:prstGeom prst="rect">
            <a:avLst/>
          </a:prstGeom>
          <a:noFill/>
        </p:spPr>
        <p:txBody>
          <a:bodyPr wrap="square" rtlCol="0">
            <a:spAutoFit/>
          </a:bodyPr>
          <a:lstStyle/>
          <a:p>
            <a:r>
              <a:rPr lang="fr-FR" dirty="0" smtClean="0">
                <a:solidFill>
                  <a:srgbClr val="FFFF00"/>
                </a:solidFill>
              </a:rPr>
              <a:t>Prof 45 m </a:t>
            </a:r>
            <a:r>
              <a:rPr lang="fr-FR" dirty="0" err="1" smtClean="0">
                <a:solidFill>
                  <a:srgbClr val="FFFF00"/>
                </a:solidFill>
              </a:rPr>
              <a:t>Pamb</a:t>
            </a:r>
            <a:r>
              <a:rPr lang="fr-FR" dirty="0" smtClean="0">
                <a:solidFill>
                  <a:srgbClr val="FFFF00"/>
                </a:solidFill>
              </a:rPr>
              <a:t> = 5.5 bars.</a:t>
            </a:r>
            <a:endParaRPr lang="fr-FR" dirty="0">
              <a:solidFill>
                <a:srgbClr val="FFFF00"/>
              </a:solidFill>
            </a:endParaRPr>
          </a:p>
        </p:txBody>
      </p:sp>
      <p:sp>
        <p:nvSpPr>
          <p:cNvPr id="16" name="ZoneTexte 15"/>
          <p:cNvSpPr txBox="1"/>
          <p:nvPr/>
        </p:nvSpPr>
        <p:spPr>
          <a:xfrm>
            <a:off x="395536" y="5370591"/>
            <a:ext cx="8424936" cy="369332"/>
          </a:xfrm>
          <a:prstGeom prst="rect">
            <a:avLst/>
          </a:prstGeom>
          <a:noFill/>
        </p:spPr>
        <p:txBody>
          <a:bodyPr wrap="square" rtlCol="0">
            <a:spAutoFit/>
          </a:bodyPr>
          <a:lstStyle/>
          <a:p>
            <a:r>
              <a:rPr lang="fr-FR" dirty="0" smtClean="0">
                <a:solidFill>
                  <a:srgbClr val="FFFF00"/>
                </a:solidFill>
              </a:rPr>
              <a:t>Gradient =  ((5.5 – 0.063) * 0.79 )-0.75= 3.545b               0.675 * 3.545 = 2.393 b</a:t>
            </a:r>
          </a:p>
        </p:txBody>
      </p:sp>
      <p:sp>
        <p:nvSpPr>
          <p:cNvPr id="17" name="Flèche droite 16"/>
          <p:cNvSpPr/>
          <p:nvPr/>
        </p:nvSpPr>
        <p:spPr>
          <a:xfrm>
            <a:off x="5110132" y="5434099"/>
            <a:ext cx="288032" cy="242316"/>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18" name="Rectangle 17"/>
          <p:cNvSpPr/>
          <p:nvPr/>
        </p:nvSpPr>
        <p:spPr>
          <a:xfrm>
            <a:off x="547936" y="5941278"/>
            <a:ext cx="4007906" cy="369332"/>
          </a:xfrm>
          <a:prstGeom prst="rect">
            <a:avLst/>
          </a:prstGeom>
          <a:solidFill>
            <a:srgbClr val="FFFF00"/>
          </a:solidFill>
          <a:ln w="12700">
            <a:solidFill>
              <a:srgbClr val="FF0000"/>
            </a:solidFill>
          </a:ln>
        </p:spPr>
        <p:txBody>
          <a:bodyPr wrap="square">
            <a:spAutoFit/>
          </a:bodyPr>
          <a:lstStyle/>
          <a:p>
            <a:r>
              <a:rPr lang="fr-FR" dirty="0" smtClean="0"/>
              <a:t>PN2(</a:t>
            </a:r>
            <a:r>
              <a:rPr lang="fr-FR" dirty="0" err="1" smtClean="0"/>
              <a:t>tE</a:t>
            </a:r>
            <a:r>
              <a:rPr lang="fr-FR" dirty="0" smtClean="0"/>
              <a:t>)  = 0.75  + 2.393  = 3.143 bars</a:t>
            </a:r>
            <a:endParaRPr lang="fr-FR" dirty="0"/>
          </a:p>
        </p:txBody>
      </p:sp>
      <p:sp>
        <p:nvSpPr>
          <p:cNvPr id="19" name="Rectangle 18"/>
          <p:cNvSpPr/>
          <p:nvPr/>
        </p:nvSpPr>
        <p:spPr>
          <a:xfrm>
            <a:off x="452770" y="260648"/>
            <a:ext cx="5040560" cy="707886"/>
          </a:xfrm>
          <a:prstGeom prst="rect">
            <a:avLst/>
          </a:prstGeom>
          <a:solidFill>
            <a:srgbClr val="00B0F0"/>
          </a:solidFill>
          <a:ln w="38100">
            <a:solidFill>
              <a:srgbClr val="FF0000"/>
            </a:solidFill>
          </a:ln>
        </p:spPr>
        <p:txBody>
          <a:bodyPr wrap="square" lIns="91440" tIns="45720" rIns="91440" bIns="45720">
            <a:spAutoFit/>
          </a:bodyPr>
          <a:lstStyle/>
          <a:p>
            <a:pPr algn="ctr"/>
            <a:r>
              <a:rPr lang="fr-FR" sz="4000" b="1" cap="none" spc="0" dirty="0" smtClean="0">
                <a:ln w="17780" cmpd="sng">
                  <a:solidFill>
                    <a:srgbClr val="FFFFFF"/>
                  </a:solidFill>
                  <a:prstDash val="solid"/>
                  <a:miter lim="800000"/>
                </a:ln>
                <a:solidFill>
                  <a:srgbClr val="FFFF00"/>
                </a:solidFill>
                <a:effectLst>
                  <a:outerShdw blurRad="50800" algn="tl" rotWithShape="0">
                    <a:srgbClr val="000000"/>
                  </a:outerShdw>
                </a:effectLst>
              </a:rPr>
              <a:t>Exemple de calcul</a:t>
            </a:r>
            <a:endParaRPr lang="fr-FR" sz="4000" b="1"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
        <p:nvSpPr>
          <p:cNvPr id="12" name="ZoneTexte 11"/>
          <p:cNvSpPr txBox="1"/>
          <p:nvPr/>
        </p:nvSpPr>
        <p:spPr>
          <a:xfrm>
            <a:off x="5796136" y="251774"/>
            <a:ext cx="3168352" cy="646331"/>
          </a:xfrm>
          <a:prstGeom prst="rect">
            <a:avLst/>
          </a:prstGeom>
          <a:solidFill>
            <a:srgbClr val="FFFF00"/>
          </a:solidFill>
          <a:ln w="57150">
            <a:solidFill>
              <a:srgbClr val="FF0000"/>
            </a:solidFill>
          </a:ln>
        </p:spPr>
        <p:txBody>
          <a:bodyPr wrap="square" rtlCol="0">
            <a:spAutoFit/>
          </a:bodyPr>
          <a:lstStyle/>
          <a:p>
            <a:r>
              <a:rPr lang="fr-FR" dirty="0" smtClean="0"/>
              <a:t>Durée =30 mn : Prof = 45 m</a:t>
            </a:r>
          </a:p>
          <a:p>
            <a:r>
              <a:rPr lang="fr-FR" dirty="0" smtClean="0"/>
              <a:t>Tissus N°4 : période = 18.5 mn</a:t>
            </a:r>
            <a:endParaRPr lang="fr-FR" dirty="0"/>
          </a:p>
        </p:txBody>
      </p:sp>
      <p:sp>
        <p:nvSpPr>
          <p:cNvPr id="20" name="Rectangle 19"/>
          <p:cNvSpPr/>
          <p:nvPr/>
        </p:nvSpPr>
        <p:spPr>
          <a:xfrm>
            <a:off x="8081595"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2613753219"/>
      </p:ext>
    </p:extLst>
  </p:cSld>
  <p:clrMapOvr>
    <a:masterClrMapping/>
  </p:clrMapOvr>
  <mc:AlternateContent xmlns:mc="http://schemas.openxmlformats.org/markup-compatibility/2006" xmlns:p14="http://schemas.microsoft.com/office/powerpoint/2010/main">
    <mc:Choice Requires="p14">
      <p:transition spd="slow" p14:dur="4000" advTm="6212">
        <p14:vortex dir="r"/>
      </p:transition>
    </mc:Choice>
    <mc:Fallback xmlns="">
      <p:transition spd="slow" advTm="6212">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70405" y="396839"/>
            <a:ext cx="7488832" cy="400110"/>
          </a:xfrm>
          <a:prstGeom prst="rect">
            <a:avLst/>
          </a:prstGeom>
          <a:solidFill>
            <a:srgbClr val="CCFF99"/>
          </a:solidFill>
        </p:spPr>
        <p:txBody>
          <a:bodyPr wrap="square" rtlCol="0">
            <a:spAutoFit/>
          </a:bodyPr>
          <a:lstStyle/>
          <a:p>
            <a:r>
              <a:rPr lang="fr-FR" sz="2000" b="1" i="1" dirty="0"/>
              <a:t>4</a:t>
            </a:r>
            <a:r>
              <a:rPr lang="fr-FR" sz="2000" b="1" i="1" dirty="0" smtClean="0"/>
              <a:t>: Profondeur du début  de désaturation</a:t>
            </a:r>
            <a:r>
              <a:rPr lang="fr-FR" dirty="0" smtClean="0"/>
              <a:t>.                    </a:t>
            </a:r>
            <a:r>
              <a:rPr lang="fr-FR" sz="2000" b="1" dirty="0" smtClean="0"/>
              <a:t>PN2 = PIN2</a:t>
            </a:r>
            <a:endParaRPr lang="fr-FR" sz="2000" b="1" dirty="0"/>
          </a:p>
        </p:txBody>
      </p:sp>
      <p:sp>
        <p:nvSpPr>
          <p:cNvPr id="3" name="ZoneTexte 2"/>
          <p:cNvSpPr txBox="1"/>
          <p:nvPr/>
        </p:nvSpPr>
        <p:spPr>
          <a:xfrm>
            <a:off x="395536" y="836712"/>
            <a:ext cx="2911064" cy="369332"/>
          </a:xfrm>
          <a:prstGeom prst="rect">
            <a:avLst/>
          </a:prstGeom>
          <a:noFill/>
        </p:spPr>
        <p:txBody>
          <a:bodyPr wrap="square" rtlCol="0">
            <a:spAutoFit/>
          </a:bodyPr>
          <a:lstStyle/>
          <a:p>
            <a:r>
              <a:rPr lang="fr-FR" dirty="0" smtClean="0">
                <a:solidFill>
                  <a:srgbClr val="FFFF00"/>
                </a:solidFill>
              </a:rPr>
              <a:t>PIN2=(Pambi – 0.063 )X 0.79</a:t>
            </a:r>
            <a:endParaRPr lang="fr-FR" dirty="0">
              <a:solidFill>
                <a:srgbClr val="FFFF00"/>
              </a:solidFill>
            </a:endParaRPr>
          </a:p>
        </p:txBody>
      </p:sp>
      <p:sp>
        <p:nvSpPr>
          <p:cNvPr id="4" name="Flèche droite 3"/>
          <p:cNvSpPr/>
          <p:nvPr/>
        </p:nvSpPr>
        <p:spPr>
          <a:xfrm>
            <a:off x="3419872" y="900220"/>
            <a:ext cx="618368" cy="242316"/>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211960" y="868814"/>
            <a:ext cx="2911064" cy="369332"/>
          </a:xfrm>
          <a:prstGeom prst="rect">
            <a:avLst/>
          </a:prstGeom>
          <a:noFill/>
        </p:spPr>
        <p:txBody>
          <a:bodyPr wrap="square" rtlCol="0">
            <a:spAutoFit/>
          </a:bodyPr>
          <a:lstStyle/>
          <a:p>
            <a:r>
              <a:rPr lang="fr-FR" dirty="0" smtClean="0">
                <a:solidFill>
                  <a:srgbClr val="FFFF00"/>
                </a:solidFill>
              </a:rPr>
              <a:t> </a:t>
            </a:r>
            <a:r>
              <a:rPr lang="fr-FR" dirty="0" err="1" smtClean="0">
                <a:solidFill>
                  <a:srgbClr val="FFFF00"/>
                </a:solidFill>
              </a:rPr>
              <a:t>Pamb</a:t>
            </a:r>
            <a:r>
              <a:rPr lang="fr-FR" dirty="0" smtClean="0">
                <a:solidFill>
                  <a:srgbClr val="FFFF00"/>
                </a:solidFill>
              </a:rPr>
              <a:t> = (PIN2/0.79) + 0.063</a:t>
            </a:r>
            <a:endParaRPr lang="fr-FR" dirty="0">
              <a:solidFill>
                <a:srgbClr val="FFFF00"/>
              </a:solidFill>
            </a:endParaRPr>
          </a:p>
        </p:txBody>
      </p:sp>
      <p:sp>
        <p:nvSpPr>
          <p:cNvPr id="6" name="Flèche droite 5"/>
          <p:cNvSpPr/>
          <p:nvPr/>
        </p:nvSpPr>
        <p:spPr>
          <a:xfrm>
            <a:off x="5220072" y="491062"/>
            <a:ext cx="61836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flipH="1">
            <a:off x="395536" y="1238146"/>
            <a:ext cx="6480720" cy="400110"/>
          </a:xfrm>
          <a:prstGeom prst="rect">
            <a:avLst/>
          </a:prstGeom>
          <a:noFill/>
        </p:spPr>
        <p:txBody>
          <a:bodyPr wrap="square" rtlCol="0">
            <a:spAutoFit/>
          </a:bodyPr>
          <a:lstStyle/>
          <a:p>
            <a:r>
              <a:rPr lang="fr-FR" dirty="0" smtClean="0">
                <a:solidFill>
                  <a:srgbClr val="FFFF00"/>
                </a:solidFill>
              </a:rPr>
              <a:t> </a:t>
            </a:r>
            <a:r>
              <a:rPr lang="fr-FR" dirty="0" err="1" smtClean="0">
                <a:solidFill>
                  <a:srgbClr val="FFFF00"/>
                </a:solidFill>
              </a:rPr>
              <a:t>Pamb</a:t>
            </a:r>
            <a:r>
              <a:rPr lang="fr-FR" dirty="0" smtClean="0">
                <a:solidFill>
                  <a:srgbClr val="FFFF00"/>
                </a:solidFill>
              </a:rPr>
              <a:t> = (3.143/0.79) + 0.063 = 4.041 b  donc   </a:t>
            </a:r>
            <a:r>
              <a:rPr lang="fr-FR" sz="2000" b="1" dirty="0" smtClean="0">
                <a:solidFill>
                  <a:srgbClr val="FFFF00"/>
                </a:solidFill>
              </a:rPr>
              <a:t>30.41 mètres </a:t>
            </a:r>
            <a:endParaRPr lang="fr-FR" sz="2000" b="1" dirty="0">
              <a:solidFill>
                <a:srgbClr val="FFFF00"/>
              </a:solidFill>
            </a:endParaRPr>
          </a:p>
        </p:txBody>
      </p:sp>
      <p:sp>
        <p:nvSpPr>
          <p:cNvPr id="8" name="ZoneTexte 7"/>
          <p:cNvSpPr txBox="1"/>
          <p:nvPr/>
        </p:nvSpPr>
        <p:spPr>
          <a:xfrm>
            <a:off x="670405" y="1772816"/>
            <a:ext cx="5529631" cy="400110"/>
          </a:xfrm>
          <a:prstGeom prst="rect">
            <a:avLst/>
          </a:prstGeom>
          <a:solidFill>
            <a:srgbClr val="CCFF99"/>
          </a:solidFill>
        </p:spPr>
        <p:txBody>
          <a:bodyPr wrap="square" rtlCol="0">
            <a:spAutoFit/>
          </a:bodyPr>
          <a:lstStyle/>
          <a:p>
            <a:r>
              <a:rPr lang="fr-FR" sz="2000" b="1" i="1" dirty="0" smtClean="0"/>
              <a:t>5 : Profondeur De  la tension critique</a:t>
            </a:r>
            <a:r>
              <a:rPr lang="fr-FR" dirty="0" smtClean="0"/>
              <a:t>                    </a:t>
            </a:r>
            <a:endParaRPr lang="fr-FR" sz="2000" b="1" dirty="0"/>
          </a:p>
        </p:txBody>
      </p:sp>
      <p:sp>
        <p:nvSpPr>
          <p:cNvPr id="9" name="ZoneTexte 8"/>
          <p:cNvSpPr txBox="1"/>
          <p:nvPr/>
        </p:nvSpPr>
        <p:spPr>
          <a:xfrm flipH="1">
            <a:off x="488696" y="2172926"/>
            <a:ext cx="8403784" cy="461665"/>
          </a:xfrm>
          <a:prstGeom prst="rect">
            <a:avLst/>
          </a:prstGeom>
          <a:noFill/>
        </p:spPr>
        <p:txBody>
          <a:bodyPr wrap="square" rtlCol="0">
            <a:spAutoFit/>
          </a:bodyPr>
          <a:lstStyle/>
          <a:p>
            <a:r>
              <a:rPr lang="fr-FR" dirty="0" smtClean="0">
                <a:solidFill>
                  <a:srgbClr val="FFFF00"/>
                </a:solidFill>
              </a:rPr>
              <a:t> </a:t>
            </a:r>
            <a:r>
              <a:rPr lang="fr-FR" dirty="0" err="1" smtClean="0">
                <a:solidFill>
                  <a:srgbClr val="FFFF00"/>
                </a:solidFill>
              </a:rPr>
              <a:t>Pamb</a:t>
            </a:r>
            <a:r>
              <a:rPr lang="fr-FR" dirty="0" smtClean="0">
                <a:solidFill>
                  <a:srgbClr val="FFFF00"/>
                </a:solidFill>
              </a:rPr>
              <a:t> ( tolérée) = ( 3.143 – </a:t>
            </a:r>
            <a:r>
              <a:rPr lang="fr-FR" sz="2000" b="1" dirty="0" smtClean="0">
                <a:solidFill>
                  <a:srgbClr val="FFFF00"/>
                </a:solidFill>
              </a:rPr>
              <a:t>a</a:t>
            </a:r>
            <a:r>
              <a:rPr lang="fr-FR" dirty="0" smtClean="0">
                <a:solidFill>
                  <a:srgbClr val="FFFF00"/>
                </a:solidFill>
              </a:rPr>
              <a:t> ) * </a:t>
            </a:r>
            <a:r>
              <a:rPr lang="fr-FR" sz="2000" b="1" dirty="0" smtClean="0">
                <a:solidFill>
                  <a:srgbClr val="FFFF00"/>
                </a:solidFill>
              </a:rPr>
              <a:t>b</a:t>
            </a:r>
            <a:r>
              <a:rPr lang="fr-FR" dirty="0" smtClean="0">
                <a:solidFill>
                  <a:srgbClr val="FFFF00"/>
                </a:solidFill>
              </a:rPr>
              <a:t>  = (3.143 * 0.882) * 0.826 = 1.867 bars donc  </a:t>
            </a:r>
            <a:r>
              <a:rPr lang="fr-FR" sz="2000" b="1" dirty="0" smtClean="0">
                <a:solidFill>
                  <a:srgbClr val="FFFF00"/>
                </a:solidFill>
              </a:rPr>
              <a:t>8.68 m    </a:t>
            </a:r>
            <a:r>
              <a:rPr lang="fr-FR" sz="2400" b="1" dirty="0" smtClean="0">
                <a:solidFill>
                  <a:srgbClr val="FFFF00"/>
                </a:solidFill>
              </a:rPr>
              <a:t> </a:t>
            </a:r>
            <a:endParaRPr lang="fr-FR" sz="2000" b="1" dirty="0">
              <a:solidFill>
                <a:srgbClr val="FFFF00"/>
              </a:solidFill>
            </a:endParaRPr>
          </a:p>
        </p:txBody>
      </p:sp>
      <p:sp>
        <p:nvSpPr>
          <p:cNvPr id="10" name="ZoneTexte 9"/>
          <p:cNvSpPr txBox="1"/>
          <p:nvPr/>
        </p:nvSpPr>
        <p:spPr>
          <a:xfrm>
            <a:off x="649354" y="2834646"/>
            <a:ext cx="5550682" cy="400110"/>
          </a:xfrm>
          <a:prstGeom prst="rect">
            <a:avLst/>
          </a:prstGeom>
          <a:solidFill>
            <a:srgbClr val="CCFF99"/>
          </a:solidFill>
        </p:spPr>
        <p:txBody>
          <a:bodyPr wrap="square" rtlCol="0">
            <a:spAutoFit/>
          </a:bodyPr>
          <a:lstStyle/>
          <a:p>
            <a:r>
              <a:rPr lang="fr-FR" sz="2000" b="1" i="1" dirty="0"/>
              <a:t>6</a:t>
            </a:r>
            <a:r>
              <a:rPr lang="fr-FR" sz="2000" b="1" i="1" dirty="0" smtClean="0"/>
              <a:t> : Dissolution pendant la remontée</a:t>
            </a:r>
            <a:r>
              <a:rPr lang="fr-FR" dirty="0" smtClean="0"/>
              <a:t>                    </a:t>
            </a:r>
            <a:endParaRPr lang="fr-FR" sz="2000" b="1" dirty="0"/>
          </a:p>
        </p:txBody>
      </p:sp>
      <p:sp>
        <p:nvSpPr>
          <p:cNvPr id="11" name="ZoneTexte 10"/>
          <p:cNvSpPr txBox="1"/>
          <p:nvPr/>
        </p:nvSpPr>
        <p:spPr>
          <a:xfrm>
            <a:off x="6510442" y="1772816"/>
            <a:ext cx="2360550" cy="369332"/>
          </a:xfrm>
          <a:prstGeom prst="rect">
            <a:avLst/>
          </a:prstGeom>
          <a:noFill/>
        </p:spPr>
        <p:txBody>
          <a:bodyPr wrap="square" rtlCol="0">
            <a:spAutoFit/>
          </a:bodyPr>
          <a:lstStyle/>
          <a:p>
            <a:r>
              <a:rPr lang="fr-FR" dirty="0" smtClean="0">
                <a:solidFill>
                  <a:srgbClr val="FFFF00"/>
                </a:solidFill>
              </a:rPr>
              <a:t>Pour a et b Tableau 2</a:t>
            </a:r>
            <a:endParaRPr lang="fr-FR" dirty="0">
              <a:solidFill>
                <a:srgbClr val="FFFF00"/>
              </a:solidFill>
            </a:endParaRPr>
          </a:p>
        </p:txBody>
      </p:sp>
      <p:sp>
        <p:nvSpPr>
          <p:cNvPr id="18" name="Rectangle 17"/>
          <p:cNvSpPr/>
          <p:nvPr/>
        </p:nvSpPr>
        <p:spPr>
          <a:xfrm>
            <a:off x="374048" y="3356992"/>
            <a:ext cx="8496944" cy="3293209"/>
          </a:xfrm>
          <a:prstGeom prst="rect">
            <a:avLst/>
          </a:prstGeom>
        </p:spPr>
        <p:txBody>
          <a:bodyPr wrap="square">
            <a:spAutoFit/>
          </a:bodyPr>
          <a:lstStyle/>
          <a:p>
            <a:r>
              <a:rPr lang="fr-FR" sz="1600" dirty="0">
                <a:solidFill>
                  <a:srgbClr val="FFFF00"/>
                </a:solidFill>
              </a:rPr>
              <a:t>La dissolution  pendant la remontée se produira  de </a:t>
            </a:r>
            <a:r>
              <a:rPr lang="fr-FR" sz="1600" b="1" dirty="0">
                <a:solidFill>
                  <a:srgbClr val="FFFF00"/>
                </a:solidFill>
              </a:rPr>
              <a:t>-45.00 m a  -30.42 m .</a:t>
            </a:r>
          </a:p>
          <a:p>
            <a:endParaRPr lang="fr-FR" sz="1600" dirty="0">
              <a:solidFill>
                <a:srgbClr val="FFFF00"/>
              </a:solidFill>
            </a:endParaRPr>
          </a:p>
          <a:p>
            <a:r>
              <a:rPr lang="fr-FR" sz="1600" dirty="0">
                <a:solidFill>
                  <a:srgbClr val="FFFF00"/>
                </a:solidFill>
              </a:rPr>
              <a:t>PN2 = PN2(T0)   +  ( PIN2  - 0.063 ) * 0.79  - PN2(T0)   *   1-</a:t>
            </a:r>
            <a:r>
              <a:rPr lang="fr-FR" sz="1600" b="1" dirty="0">
                <a:solidFill>
                  <a:srgbClr val="FFFF00"/>
                </a:solidFill>
              </a:rPr>
              <a:t> e</a:t>
            </a:r>
            <a:r>
              <a:rPr lang="fr-FR" sz="1600" dirty="0">
                <a:solidFill>
                  <a:srgbClr val="FFFF00"/>
                </a:solidFill>
              </a:rPr>
              <a:t> (-k*t /T)</a:t>
            </a:r>
          </a:p>
          <a:p>
            <a:endParaRPr lang="fr-FR" sz="1600" dirty="0">
              <a:solidFill>
                <a:srgbClr val="FFFF00"/>
              </a:solidFill>
            </a:endParaRPr>
          </a:p>
          <a:p>
            <a:r>
              <a:rPr lang="fr-FR" sz="1600" dirty="0">
                <a:solidFill>
                  <a:srgbClr val="FFFF00"/>
                </a:solidFill>
              </a:rPr>
              <a:t>Pour PN2(T0)  elle est  égale  a   3.143 b  ( 3 ) : Pour PIN2  on calculera la profondeur moyenne .</a:t>
            </a:r>
          </a:p>
          <a:p>
            <a:r>
              <a:rPr lang="fr-FR" sz="1600" dirty="0" smtClean="0">
                <a:solidFill>
                  <a:srgbClr val="FFFF00"/>
                </a:solidFill>
              </a:rPr>
              <a:t>    Profondeur </a:t>
            </a:r>
            <a:r>
              <a:rPr lang="fr-FR" sz="1600" dirty="0">
                <a:solidFill>
                  <a:srgbClr val="FFFF00"/>
                </a:solidFill>
              </a:rPr>
              <a:t>moyenne = (45+30.42)/2 =</a:t>
            </a:r>
            <a:r>
              <a:rPr lang="fr-FR" sz="1600" b="1" dirty="0">
                <a:solidFill>
                  <a:srgbClr val="FFFF00"/>
                </a:solidFill>
              </a:rPr>
              <a:t>37.71 b</a:t>
            </a:r>
            <a:r>
              <a:rPr lang="fr-FR" sz="1600" dirty="0">
                <a:solidFill>
                  <a:srgbClr val="FFFF00"/>
                </a:solidFill>
              </a:rPr>
              <a:t> . Correspondant a une Pression Ambiante de </a:t>
            </a:r>
            <a:r>
              <a:rPr lang="fr-FR" sz="1600" b="1" dirty="0">
                <a:solidFill>
                  <a:srgbClr val="FFFF00"/>
                </a:solidFill>
              </a:rPr>
              <a:t>4.77 b</a:t>
            </a:r>
            <a:endParaRPr lang="fr-FR" sz="1600" dirty="0">
              <a:solidFill>
                <a:srgbClr val="FFFF00"/>
              </a:solidFill>
            </a:endParaRPr>
          </a:p>
          <a:p>
            <a:r>
              <a:rPr lang="fr-FR" sz="1600" dirty="0" smtClean="0">
                <a:solidFill>
                  <a:srgbClr val="FFFF00"/>
                </a:solidFill>
              </a:rPr>
              <a:t>    Vitesse </a:t>
            </a:r>
            <a:r>
              <a:rPr lang="fr-FR" sz="1600" dirty="0">
                <a:solidFill>
                  <a:srgbClr val="FFFF00"/>
                </a:solidFill>
              </a:rPr>
              <a:t>de remontée = 10 m par mn . Hauteur  d’eau =45.00 – 30.42 m = 14.58 m. </a:t>
            </a:r>
          </a:p>
          <a:p>
            <a:r>
              <a:rPr lang="fr-FR" sz="1600" dirty="0" smtClean="0">
                <a:solidFill>
                  <a:srgbClr val="FFFF00"/>
                </a:solidFill>
              </a:rPr>
              <a:t>    Temps </a:t>
            </a:r>
            <a:r>
              <a:rPr lang="fr-FR" sz="1600" dirty="0">
                <a:solidFill>
                  <a:srgbClr val="FFFF00"/>
                </a:solidFill>
              </a:rPr>
              <a:t>de remonte = </a:t>
            </a:r>
            <a:r>
              <a:rPr lang="fr-FR" sz="1600" b="1" dirty="0">
                <a:solidFill>
                  <a:srgbClr val="FFFF00"/>
                </a:solidFill>
              </a:rPr>
              <a:t>1.46 minute</a:t>
            </a:r>
            <a:r>
              <a:rPr lang="fr-FR" sz="1600" dirty="0">
                <a:solidFill>
                  <a:srgbClr val="FFFF00"/>
                </a:solidFill>
              </a:rPr>
              <a:t> .</a:t>
            </a:r>
          </a:p>
          <a:p>
            <a:endParaRPr lang="fr-FR" sz="1600" dirty="0">
              <a:solidFill>
                <a:srgbClr val="FFFF00"/>
              </a:solidFill>
            </a:endParaRPr>
          </a:p>
          <a:p>
            <a:r>
              <a:rPr lang="fr-FR" sz="1600" dirty="0" smtClean="0">
                <a:solidFill>
                  <a:srgbClr val="FFFF00"/>
                </a:solidFill>
              </a:rPr>
              <a:t>     On </a:t>
            </a:r>
            <a:r>
              <a:rPr lang="fr-FR" sz="1600" dirty="0">
                <a:solidFill>
                  <a:srgbClr val="FFFF00"/>
                </a:solidFill>
              </a:rPr>
              <a:t>calcul </a:t>
            </a:r>
            <a:r>
              <a:rPr lang="fr-FR" sz="1600" dirty="0" smtClean="0">
                <a:solidFill>
                  <a:srgbClr val="FFFF00"/>
                </a:solidFill>
              </a:rPr>
              <a:t>(t</a:t>
            </a:r>
            <a:r>
              <a:rPr lang="fr-FR" sz="1600" dirty="0">
                <a:solidFill>
                  <a:srgbClr val="FFFF00"/>
                </a:solidFill>
              </a:rPr>
              <a:t> /</a:t>
            </a:r>
            <a:r>
              <a:rPr lang="fr-FR" sz="1600" dirty="0" smtClean="0">
                <a:solidFill>
                  <a:srgbClr val="FFFF00"/>
                </a:solidFill>
              </a:rPr>
              <a:t>T) </a:t>
            </a:r>
            <a:r>
              <a:rPr lang="fr-FR" sz="1600" dirty="0">
                <a:solidFill>
                  <a:srgbClr val="FFFF00"/>
                </a:solidFill>
              </a:rPr>
              <a:t>= 1.46/18.5 =0.074 . Le tableau </a:t>
            </a:r>
            <a:r>
              <a:rPr lang="fr-FR" sz="1600" dirty="0" smtClean="0">
                <a:solidFill>
                  <a:srgbClr val="FFFF00"/>
                </a:solidFill>
              </a:rPr>
              <a:t>(3) </a:t>
            </a:r>
            <a:r>
              <a:rPr lang="fr-FR" sz="1600" dirty="0">
                <a:solidFill>
                  <a:srgbClr val="FFFF00"/>
                </a:solidFill>
              </a:rPr>
              <a:t>nous  donnera </a:t>
            </a:r>
            <a:r>
              <a:rPr lang="fr-FR" sz="1600" b="1" dirty="0">
                <a:solidFill>
                  <a:srgbClr val="FFFF00"/>
                </a:solidFill>
              </a:rPr>
              <a:t>0.053</a:t>
            </a:r>
            <a:r>
              <a:rPr lang="fr-FR" sz="1600" dirty="0">
                <a:solidFill>
                  <a:srgbClr val="FFFF00"/>
                </a:solidFill>
              </a:rPr>
              <a:t>  . </a:t>
            </a:r>
            <a:endParaRPr lang="fr-FR" sz="1600" dirty="0" smtClean="0">
              <a:solidFill>
                <a:srgbClr val="FFFF00"/>
              </a:solidFill>
            </a:endParaRPr>
          </a:p>
          <a:p>
            <a:r>
              <a:rPr lang="fr-FR" sz="1600" dirty="0">
                <a:solidFill>
                  <a:srgbClr val="FFFF00"/>
                </a:solidFill>
              </a:rPr>
              <a:t> </a:t>
            </a:r>
            <a:r>
              <a:rPr lang="fr-FR" sz="1600" dirty="0" smtClean="0">
                <a:solidFill>
                  <a:srgbClr val="FFFF00"/>
                </a:solidFill>
              </a:rPr>
              <a:t>    Le </a:t>
            </a:r>
            <a:r>
              <a:rPr lang="fr-FR" sz="1600" dirty="0">
                <a:solidFill>
                  <a:srgbClr val="FFFF00"/>
                </a:solidFill>
              </a:rPr>
              <a:t>calcul directe nous donnera       1-</a:t>
            </a:r>
            <a:r>
              <a:rPr lang="fr-FR" sz="1600" b="1" dirty="0">
                <a:solidFill>
                  <a:srgbClr val="FFFF00"/>
                </a:solidFill>
              </a:rPr>
              <a:t>e</a:t>
            </a:r>
            <a:r>
              <a:rPr lang="fr-FR" sz="1600" dirty="0">
                <a:solidFill>
                  <a:srgbClr val="FFFF00"/>
                </a:solidFill>
              </a:rPr>
              <a:t> (-0.69315 *0.074) = </a:t>
            </a:r>
            <a:r>
              <a:rPr lang="fr-FR" sz="1600" b="1" dirty="0">
                <a:solidFill>
                  <a:srgbClr val="FFFF00"/>
                </a:solidFill>
              </a:rPr>
              <a:t>0.05323 .</a:t>
            </a:r>
            <a:endParaRPr lang="fr-FR" sz="1600" dirty="0">
              <a:solidFill>
                <a:srgbClr val="FFFF00"/>
              </a:solidFill>
            </a:endParaRPr>
          </a:p>
          <a:p>
            <a:r>
              <a:rPr lang="fr-FR" sz="1600" dirty="0" smtClean="0">
                <a:solidFill>
                  <a:srgbClr val="FFFF00"/>
                </a:solidFill>
              </a:rPr>
              <a:t>     Donc  </a:t>
            </a:r>
            <a:r>
              <a:rPr lang="fr-FR" sz="1600" dirty="0">
                <a:solidFill>
                  <a:srgbClr val="FFFF00"/>
                </a:solidFill>
              </a:rPr>
              <a:t>PN2 = 3.143 + [(( 4.77 – 0.063 ) * 0/79 ) -  3.143 ] * 0.05232 = 3.143 +</a:t>
            </a:r>
            <a:r>
              <a:rPr lang="fr-FR" sz="1600" b="1" dirty="0">
                <a:solidFill>
                  <a:srgbClr val="FFFF00"/>
                </a:solidFill>
              </a:rPr>
              <a:t> 0.03053 </a:t>
            </a:r>
            <a:r>
              <a:rPr lang="fr-FR" sz="1600" dirty="0">
                <a:solidFill>
                  <a:srgbClr val="FFFF00"/>
                </a:solidFill>
              </a:rPr>
              <a:t>= 3.174 b</a:t>
            </a:r>
          </a:p>
          <a:p>
            <a:r>
              <a:rPr lang="fr-FR" sz="1600" b="1" dirty="0" smtClean="0">
                <a:solidFill>
                  <a:srgbClr val="FFFF00"/>
                </a:solidFill>
              </a:rPr>
              <a:t>     La </a:t>
            </a:r>
            <a:r>
              <a:rPr lang="fr-FR" sz="1600" b="1" dirty="0">
                <a:solidFill>
                  <a:srgbClr val="FFFF00"/>
                </a:solidFill>
              </a:rPr>
              <a:t>dissolution pendant la </a:t>
            </a:r>
            <a:r>
              <a:rPr lang="fr-FR" sz="1600" b="1" dirty="0" err="1">
                <a:solidFill>
                  <a:srgbClr val="FFFF00"/>
                </a:solidFill>
              </a:rPr>
              <a:t>remontee</a:t>
            </a:r>
            <a:r>
              <a:rPr lang="fr-FR" sz="1600" b="1" dirty="0">
                <a:solidFill>
                  <a:srgbClr val="FFFF00"/>
                </a:solidFill>
              </a:rPr>
              <a:t>  ou ( Gradient )  = 0 .03053 b</a:t>
            </a:r>
            <a:endParaRPr lang="fr-FR" sz="1600" dirty="0">
              <a:solidFill>
                <a:srgbClr val="FFFF00"/>
              </a:solidFill>
            </a:endParaRPr>
          </a:p>
        </p:txBody>
      </p:sp>
      <p:sp>
        <p:nvSpPr>
          <p:cNvPr id="13" name="Rectangle 12"/>
          <p:cNvSpPr/>
          <p:nvPr/>
        </p:nvSpPr>
        <p:spPr>
          <a:xfrm>
            <a:off x="8159237" y="6412958"/>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262657951"/>
      </p:ext>
    </p:extLst>
  </p:cSld>
  <p:clrMapOvr>
    <a:masterClrMapping/>
  </p:clrMapOvr>
  <p:transition spd="slow" advTm="8633">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61231" y="116632"/>
            <a:ext cx="5590010" cy="400110"/>
          </a:xfrm>
          <a:prstGeom prst="rect">
            <a:avLst/>
          </a:prstGeom>
          <a:solidFill>
            <a:srgbClr val="CCFF99"/>
          </a:solidFill>
        </p:spPr>
        <p:txBody>
          <a:bodyPr wrap="square" rtlCol="0">
            <a:spAutoFit/>
          </a:bodyPr>
          <a:lstStyle/>
          <a:p>
            <a:r>
              <a:rPr lang="fr-FR" sz="2000" b="1" i="1" dirty="0" smtClean="0"/>
              <a:t>7 : Tension d azote au début de la désaturation</a:t>
            </a:r>
            <a:r>
              <a:rPr lang="fr-FR" dirty="0" smtClean="0"/>
              <a:t>                    </a:t>
            </a:r>
            <a:endParaRPr lang="fr-FR" sz="2000" b="1" dirty="0"/>
          </a:p>
        </p:txBody>
      </p:sp>
      <p:sp>
        <p:nvSpPr>
          <p:cNvPr id="4" name="Rectangle 3"/>
          <p:cNvSpPr/>
          <p:nvPr/>
        </p:nvSpPr>
        <p:spPr>
          <a:xfrm>
            <a:off x="503040" y="620688"/>
            <a:ext cx="8640960" cy="338554"/>
          </a:xfrm>
          <a:prstGeom prst="rect">
            <a:avLst/>
          </a:prstGeom>
        </p:spPr>
        <p:txBody>
          <a:bodyPr wrap="square">
            <a:spAutoFit/>
          </a:bodyPr>
          <a:lstStyle/>
          <a:p>
            <a:r>
              <a:rPr lang="fr-FR" sz="1600" dirty="0">
                <a:solidFill>
                  <a:srgbClr val="FFFF00"/>
                </a:solidFill>
              </a:rPr>
              <a:t>La tension  d’azote au début de la remontée :  PN2 = PN2(t0)  +  Gradient  = 3.143 + 0.03053 =</a:t>
            </a:r>
            <a:r>
              <a:rPr lang="fr-FR" sz="1600" b="1" dirty="0">
                <a:solidFill>
                  <a:srgbClr val="FFFF00"/>
                </a:solidFill>
              </a:rPr>
              <a:t> 3.174 b</a:t>
            </a:r>
            <a:endParaRPr lang="fr-FR" sz="1600" dirty="0">
              <a:solidFill>
                <a:srgbClr val="FFFF00"/>
              </a:solidFill>
            </a:endParaRPr>
          </a:p>
        </p:txBody>
      </p:sp>
      <p:sp>
        <p:nvSpPr>
          <p:cNvPr id="5" name="ZoneTexte 4"/>
          <p:cNvSpPr txBox="1"/>
          <p:nvPr/>
        </p:nvSpPr>
        <p:spPr>
          <a:xfrm>
            <a:off x="555122" y="959242"/>
            <a:ext cx="5596119" cy="400110"/>
          </a:xfrm>
          <a:prstGeom prst="rect">
            <a:avLst/>
          </a:prstGeom>
          <a:solidFill>
            <a:srgbClr val="CCFF99"/>
          </a:solidFill>
        </p:spPr>
        <p:txBody>
          <a:bodyPr wrap="square" rtlCol="0">
            <a:spAutoFit/>
          </a:bodyPr>
          <a:lstStyle/>
          <a:p>
            <a:r>
              <a:rPr lang="fr-FR" sz="2000" b="1" i="1" dirty="0"/>
              <a:t>8</a:t>
            </a:r>
            <a:r>
              <a:rPr lang="fr-FR" sz="2000" b="1" i="1" dirty="0" smtClean="0"/>
              <a:t> : Profondeur corrigée  De  la tension critique</a:t>
            </a:r>
            <a:r>
              <a:rPr lang="fr-FR" dirty="0" smtClean="0"/>
              <a:t>                    </a:t>
            </a:r>
            <a:endParaRPr lang="fr-FR" sz="2000" b="1" dirty="0"/>
          </a:p>
        </p:txBody>
      </p:sp>
      <p:sp>
        <p:nvSpPr>
          <p:cNvPr id="6" name="Rectangle 5"/>
          <p:cNvSpPr/>
          <p:nvPr/>
        </p:nvSpPr>
        <p:spPr>
          <a:xfrm>
            <a:off x="492372" y="1407886"/>
            <a:ext cx="8544124" cy="1200329"/>
          </a:xfrm>
          <a:prstGeom prst="rect">
            <a:avLst/>
          </a:prstGeom>
        </p:spPr>
        <p:txBody>
          <a:bodyPr wrap="square">
            <a:spAutoFit/>
          </a:bodyPr>
          <a:lstStyle/>
          <a:p>
            <a:r>
              <a:rPr lang="fr-FR" dirty="0">
                <a:solidFill>
                  <a:srgbClr val="FFFF00"/>
                </a:solidFill>
              </a:rPr>
              <a:t>On corrige la profondeur de la tension critique </a:t>
            </a:r>
            <a:r>
              <a:rPr lang="fr-FR" dirty="0" err="1">
                <a:solidFill>
                  <a:srgbClr val="FFFF00"/>
                </a:solidFill>
              </a:rPr>
              <a:t>etant</a:t>
            </a:r>
            <a:r>
              <a:rPr lang="fr-FR" dirty="0">
                <a:solidFill>
                  <a:srgbClr val="FFFF00"/>
                </a:solidFill>
              </a:rPr>
              <a:t> donne que PN2 est passer de  3.143 b a 3.174 b</a:t>
            </a:r>
          </a:p>
          <a:p>
            <a:r>
              <a:rPr lang="fr-FR" dirty="0">
                <a:solidFill>
                  <a:srgbClr val="FFFF00"/>
                </a:solidFill>
              </a:rPr>
              <a:t>Donc la pression ambiante sera de (3.174 – 0.882 ) *0.826 = 1.893 b ce qui correspond a une profondeur de     </a:t>
            </a:r>
            <a:r>
              <a:rPr lang="fr-FR" b="1" dirty="0">
                <a:solidFill>
                  <a:srgbClr val="FFFF00"/>
                </a:solidFill>
              </a:rPr>
              <a:t>8.93 </a:t>
            </a:r>
            <a:r>
              <a:rPr lang="fr-FR" b="1" dirty="0" err="1">
                <a:solidFill>
                  <a:srgbClr val="FFFF00"/>
                </a:solidFill>
              </a:rPr>
              <a:t>metres</a:t>
            </a:r>
            <a:r>
              <a:rPr lang="fr-FR" dirty="0">
                <a:solidFill>
                  <a:srgbClr val="FFFF00"/>
                </a:solidFill>
              </a:rPr>
              <a:t>               </a:t>
            </a:r>
            <a:r>
              <a:rPr lang="fr-FR" dirty="0" smtClean="0">
                <a:solidFill>
                  <a:srgbClr val="FFFF00"/>
                </a:solidFill>
              </a:rPr>
              <a:t> </a:t>
            </a:r>
            <a:r>
              <a:rPr lang="fr-FR" dirty="0">
                <a:solidFill>
                  <a:srgbClr val="FFFF00"/>
                </a:solidFill>
              </a:rPr>
              <a:t>(a=0.882     et b = 0.826    voir tableau  </a:t>
            </a:r>
            <a:r>
              <a:rPr lang="fr-FR" dirty="0" smtClean="0">
                <a:solidFill>
                  <a:srgbClr val="FFFF00"/>
                </a:solidFill>
              </a:rPr>
              <a:t>(2) ).</a:t>
            </a:r>
            <a:endParaRPr lang="fr-FR" dirty="0">
              <a:solidFill>
                <a:srgbClr val="FFFF00"/>
              </a:solidFill>
            </a:endParaRPr>
          </a:p>
        </p:txBody>
      </p:sp>
      <p:sp>
        <p:nvSpPr>
          <p:cNvPr id="7" name="ZoneTexte 6"/>
          <p:cNvSpPr txBox="1"/>
          <p:nvPr/>
        </p:nvSpPr>
        <p:spPr>
          <a:xfrm>
            <a:off x="624062" y="2760324"/>
            <a:ext cx="5638803" cy="400110"/>
          </a:xfrm>
          <a:prstGeom prst="rect">
            <a:avLst/>
          </a:prstGeom>
          <a:solidFill>
            <a:srgbClr val="CCFF99"/>
          </a:solidFill>
        </p:spPr>
        <p:txBody>
          <a:bodyPr wrap="square" rtlCol="0">
            <a:spAutoFit/>
          </a:bodyPr>
          <a:lstStyle/>
          <a:p>
            <a:r>
              <a:rPr lang="fr-FR" sz="2000" b="1" i="1" dirty="0"/>
              <a:t>9</a:t>
            </a:r>
            <a:r>
              <a:rPr lang="fr-FR" sz="2000" b="1" i="1" dirty="0" smtClean="0"/>
              <a:t> : Désaturation   jusqu' au 1</a:t>
            </a:r>
            <a:r>
              <a:rPr lang="fr-FR" sz="2000" b="1" i="1" baseline="30000" dirty="0" smtClean="0"/>
              <a:t>er</a:t>
            </a:r>
            <a:r>
              <a:rPr lang="fr-FR" sz="2000" b="1" i="1" dirty="0" smtClean="0"/>
              <a:t> palier</a:t>
            </a:r>
            <a:endParaRPr lang="fr-FR" sz="2000" b="1" dirty="0"/>
          </a:p>
        </p:txBody>
      </p:sp>
      <p:sp>
        <p:nvSpPr>
          <p:cNvPr id="9" name="Rectangle 8"/>
          <p:cNvSpPr/>
          <p:nvPr/>
        </p:nvSpPr>
        <p:spPr>
          <a:xfrm>
            <a:off x="605788" y="3212976"/>
            <a:ext cx="8352928" cy="1477328"/>
          </a:xfrm>
          <a:prstGeom prst="rect">
            <a:avLst/>
          </a:prstGeom>
        </p:spPr>
        <p:txBody>
          <a:bodyPr wrap="square">
            <a:spAutoFit/>
          </a:bodyPr>
          <a:lstStyle/>
          <a:p>
            <a:pPr lvl="0"/>
            <a:r>
              <a:rPr lang="fr-FR" dirty="0">
                <a:solidFill>
                  <a:srgbClr val="FFFF00"/>
                </a:solidFill>
              </a:rPr>
              <a:t>Il faut calculer tous les tissus a leurs pondeurs de tensions critique afin de déterminer le tissu directeur , dans  notre exemple  le tissu  (4) 18.5 </a:t>
            </a:r>
            <a:r>
              <a:rPr lang="fr-FR" dirty="0" err="1">
                <a:solidFill>
                  <a:srgbClr val="FFFF00"/>
                </a:solidFill>
              </a:rPr>
              <a:t>mntes</a:t>
            </a:r>
            <a:r>
              <a:rPr lang="fr-FR" dirty="0">
                <a:solidFill>
                  <a:srgbClr val="FFFF00"/>
                </a:solidFill>
              </a:rPr>
              <a:t>    marque un stop a </a:t>
            </a:r>
            <a:r>
              <a:rPr lang="fr-FR" b="1" dirty="0">
                <a:solidFill>
                  <a:srgbClr val="FFFF00"/>
                </a:solidFill>
              </a:rPr>
              <a:t>8.90</a:t>
            </a:r>
            <a:r>
              <a:rPr lang="fr-FR" dirty="0">
                <a:solidFill>
                  <a:srgbClr val="FFFF00"/>
                </a:solidFill>
              </a:rPr>
              <a:t> m  or le tissu (3)  12.5 </a:t>
            </a:r>
            <a:r>
              <a:rPr lang="fr-FR" dirty="0" err="1">
                <a:solidFill>
                  <a:srgbClr val="FFFF00"/>
                </a:solidFill>
              </a:rPr>
              <a:t>mntes</a:t>
            </a:r>
            <a:r>
              <a:rPr lang="fr-FR" dirty="0">
                <a:solidFill>
                  <a:srgbClr val="FFFF00"/>
                </a:solidFill>
              </a:rPr>
              <a:t> a une tension critique a la profondeur  de </a:t>
            </a:r>
            <a:r>
              <a:rPr lang="fr-FR" b="1" dirty="0">
                <a:solidFill>
                  <a:srgbClr val="FFFF00"/>
                </a:solidFill>
              </a:rPr>
              <a:t>10.90 </a:t>
            </a:r>
            <a:r>
              <a:rPr lang="fr-FR" dirty="0">
                <a:solidFill>
                  <a:srgbClr val="FFFF00"/>
                </a:solidFill>
              </a:rPr>
              <a:t>m  donc  c’est le tissu directeur .</a:t>
            </a:r>
          </a:p>
          <a:p>
            <a:r>
              <a:rPr lang="fr-FR" dirty="0">
                <a:solidFill>
                  <a:srgbClr val="FFFF00"/>
                </a:solidFill>
              </a:rPr>
              <a:t>Ce qui induira a effectuer un palier a </a:t>
            </a:r>
            <a:r>
              <a:rPr lang="fr-FR" b="1" dirty="0">
                <a:solidFill>
                  <a:srgbClr val="FFFF00"/>
                </a:solidFill>
              </a:rPr>
              <a:t>12 </a:t>
            </a:r>
            <a:r>
              <a:rPr lang="fr-FR" b="1" dirty="0" smtClean="0">
                <a:solidFill>
                  <a:srgbClr val="FFFF00"/>
                </a:solidFill>
              </a:rPr>
              <a:t>mètres </a:t>
            </a:r>
            <a:r>
              <a:rPr lang="fr-FR" b="1" dirty="0">
                <a:solidFill>
                  <a:srgbClr val="FFFF00"/>
                </a:solidFill>
              </a:rPr>
              <a:t>.</a:t>
            </a:r>
            <a:endParaRPr lang="fr-FR" dirty="0">
              <a:solidFill>
                <a:srgbClr val="FFFF00"/>
              </a:solidFill>
            </a:endParaRPr>
          </a:p>
        </p:txBody>
      </p:sp>
      <p:sp>
        <p:nvSpPr>
          <p:cNvPr id="10" name="Rectangle 9"/>
          <p:cNvSpPr/>
          <p:nvPr/>
        </p:nvSpPr>
        <p:spPr>
          <a:xfrm>
            <a:off x="605788" y="4797152"/>
            <a:ext cx="8096017" cy="646331"/>
          </a:xfrm>
          <a:prstGeom prst="rect">
            <a:avLst/>
          </a:prstGeom>
        </p:spPr>
        <p:txBody>
          <a:bodyPr wrap="square">
            <a:spAutoFit/>
          </a:bodyPr>
          <a:lstStyle/>
          <a:p>
            <a:pPr lvl="0"/>
            <a:r>
              <a:rPr lang="fr-FR" dirty="0">
                <a:solidFill>
                  <a:srgbClr val="FFFF00"/>
                </a:solidFill>
              </a:rPr>
              <a:t>Comme on a corriger la profondeur de la tension critique on doit corriger la profondeur de début de désaturation</a:t>
            </a:r>
            <a:r>
              <a:rPr lang="fr-FR" b="1" dirty="0">
                <a:solidFill>
                  <a:srgbClr val="FFFF00"/>
                </a:solidFill>
              </a:rPr>
              <a:t> . la PN2(t) = 3.174 b</a:t>
            </a:r>
            <a:endParaRPr lang="fr-FR" dirty="0">
              <a:solidFill>
                <a:srgbClr val="FFFF00"/>
              </a:solidFill>
            </a:endParaRPr>
          </a:p>
        </p:txBody>
      </p:sp>
      <p:sp>
        <p:nvSpPr>
          <p:cNvPr id="11" name="Rectangle 10"/>
          <p:cNvSpPr/>
          <p:nvPr/>
        </p:nvSpPr>
        <p:spPr>
          <a:xfrm>
            <a:off x="631314" y="5589240"/>
            <a:ext cx="8261165" cy="646331"/>
          </a:xfrm>
          <a:prstGeom prst="rect">
            <a:avLst/>
          </a:prstGeom>
        </p:spPr>
        <p:txBody>
          <a:bodyPr wrap="square">
            <a:spAutoFit/>
          </a:bodyPr>
          <a:lstStyle/>
          <a:p>
            <a:pPr lvl="0"/>
            <a:r>
              <a:rPr lang="fr-FR" dirty="0">
                <a:solidFill>
                  <a:srgbClr val="FFFF00"/>
                </a:solidFill>
              </a:rPr>
              <a:t>La pression alvéolaire  correspondante a cette tension sera de ( 3.174 / 0.79) + 0.063 =  4.082 Bars  ce qui correspond a une profondeur de 30.80 </a:t>
            </a:r>
            <a:r>
              <a:rPr lang="fr-FR" dirty="0" err="1">
                <a:solidFill>
                  <a:srgbClr val="FFFF00"/>
                </a:solidFill>
              </a:rPr>
              <a:t>metres</a:t>
            </a:r>
            <a:endParaRPr lang="fr-FR" dirty="0">
              <a:solidFill>
                <a:srgbClr val="FFFF00"/>
              </a:solidFill>
            </a:endParaRPr>
          </a:p>
        </p:txBody>
      </p:sp>
      <p:sp>
        <p:nvSpPr>
          <p:cNvPr id="12" name="Rectangle 11"/>
          <p:cNvSpPr/>
          <p:nvPr/>
        </p:nvSpPr>
        <p:spPr>
          <a:xfrm>
            <a:off x="8152112" y="6463576"/>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200066702"/>
      </p:ext>
    </p:extLst>
  </p:cSld>
  <p:clrMapOvr>
    <a:masterClrMapping/>
  </p:clrMapOvr>
  <p:transition spd="slow" advTm="4391">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920" y="2348880"/>
            <a:ext cx="7704856" cy="51364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Rectangle 1"/>
          <p:cNvSpPr/>
          <p:nvPr/>
        </p:nvSpPr>
        <p:spPr>
          <a:xfrm>
            <a:off x="323528" y="764704"/>
            <a:ext cx="8640960" cy="4893647"/>
          </a:xfrm>
          <a:prstGeom prst="rect">
            <a:avLst/>
          </a:prstGeom>
          <a:noFill/>
        </p:spPr>
        <p:txBody>
          <a:bodyPr wrap="square">
            <a:spAutoFit/>
          </a:bodyPr>
          <a:lstStyle/>
          <a:p>
            <a:pPr lvl="0"/>
            <a:r>
              <a:rPr lang="fr-FR" dirty="0" smtClean="0">
                <a:solidFill>
                  <a:srgbClr val="FFFF00"/>
                </a:solidFill>
              </a:rPr>
              <a:t>Profondeur </a:t>
            </a:r>
            <a:r>
              <a:rPr lang="fr-FR" dirty="0">
                <a:solidFill>
                  <a:srgbClr val="FFFF00"/>
                </a:solidFill>
              </a:rPr>
              <a:t>Moyenne = (30.80 +12) /2 = 21.4 m ce qui correspond a une pression ambiante  de </a:t>
            </a:r>
            <a:r>
              <a:rPr lang="fr-FR" b="1" dirty="0">
                <a:solidFill>
                  <a:srgbClr val="FFFF00"/>
                </a:solidFill>
              </a:rPr>
              <a:t>3.14 b</a:t>
            </a:r>
          </a:p>
          <a:p>
            <a:pPr lvl="0"/>
            <a:endParaRPr lang="fr-FR" dirty="0" smtClean="0">
              <a:solidFill>
                <a:srgbClr val="FFFF00"/>
              </a:solidFill>
            </a:endParaRPr>
          </a:p>
          <a:p>
            <a:pPr lvl="0"/>
            <a:r>
              <a:rPr lang="fr-FR" dirty="0" smtClean="0">
                <a:solidFill>
                  <a:srgbClr val="FFFF00"/>
                </a:solidFill>
              </a:rPr>
              <a:t>Temps </a:t>
            </a:r>
            <a:r>
              <a:rPr lang="fr-FR" dirty="0">
                <a:solidFill>
                  <a:srgbClr val="FFFF00"/>
                </a:solidFill>
              </a:rPr>
              <a:t>de remontée de </a:t>
            </a:r>
            <a:r>
              <a:rPr lang="fr-FR" dirty="0" smtClean="0">
                <a:solidFill>
                  <a:srgbClr val="FFFF00"/>
                </a:solidFill>
              </a:rPr>
              <a:t> 30.80 </a:t>
            </a:r>
            <a:r>
              <a:rPr lang="fr-FR" dirty="0">
                <a:solidFill>
                  <a:srgbClr val="FFFF00"/>
                </a:solidFill>
              </a:rPr>
              <a:t>m a 12 .00 m = 30.80 – 12.00 =18.80 m donc 1.88 </a:t>
            </a:r>
            <a:r>
              <a:rPr lang="fr-FR" dirty="0" err="1">
                <a:solidFill>
                  <a:srgbClr val="FFFF00"/>
                </a:solidFill>
              </a:rPr>
              <a:t>mntes</a:t>
            </a:r>
            <a:endParaRPr lang="fr-FR" dirty="0">
              <a:solidFill>
                <a:srgbClr val="FFFF00"/>
              </a:solidFill>
            </a:endParaRPr>
          </a:p>
          <a:p>
            <a:pPr lvl="0"/>
            <a:r>
              <a:rPr lang="fr-FR" dirty="0" smtClean="0">
                <a:solidFill>
                  <a:srgbClr val="FFFF00"/>
                </a:solidFill>
              </a:rPr>
              <a:t>On </a:t>
            </a:r>
            <a:r>
              <a:rPr lang="fr-FR" dirty="0">
                <a:solidFill>
                  <a:srgbClr val="FFFF00"/>
                </a:solidFill>
              </a:rPr>
              <a:t>applique la formule </a:t>
            </a:r>
            <a:r>
              <a:rPr lang="fr-FR" dirty="0" smtClean="0">
                <a:solidFill>
                  <a:srgbClr val="FFFF00"/>
                </a:solidFill>
              </a:rPr>
              <a:t>générale  </a:t>
            </a:r>
            <a:endParaRPr lang="fr-FR" dirty="0">
              <a:solidFill>
                <a:srgbClr val="FFFF00"/>
              </a:solidFill>
            </a:endParaRPr>
          </a:p>
          <a:p>
            <a:endParaRPr lang="fr-FR" dirty="0" smtClean="0"/>
          </a:p>
          <a:p>
            <a:r>
              <a:rPr lang="fr-FR" dirty="0" smtClean="0"/>
              <a:t>PN2(t</a:t>
            </a:r>
            <a:r>
              <a:rPr lang="fr-FR" dirty="0"/>
              <a:t>) = PN2(T0)  + [(PIN2(</a:t>
            </a:r>
            <a:r>
              <a:rPr lang="fr-FR" dirty="0" err="1"/>
              <a:t>Pamb</a:t>
            </a:r>
            <a:r>
              <a:rPr lang="fr-FR" dirty="0"/>
              <a:t>) – 0.063 ) * 0.79 – PN2(t0) ] * 1-e (-0.69315 *t/T)</a:t>
            </a:r>
          </a:p>
          <a:p>
            <a:endParaRPr lang="fr-FR" dirty="0" smtClean="0">
              <a:solidFill>
                <a:srgbClr val="FFFF00"/>
              </a:solidFill>
            </a:endParaRPr>
          </a:p>
          <a:p>
            <a:r>
              <a:rPr lang="fr-FR" dirty="0" smtClean="0">
                <a:solidFill>
                  <a:srgbClr val="FFFF00"/>
                </a:solidFill>
              </a:rPr>
              <a:t>PN2(t0</a:t>
            </a:r>
            <a:r>
              <a:rPr lang="fr-FR" dirty="0">
                <a:solidFill>
                  <a:srgbClr val="FFFF00"/>
                </a:solidFill>
              </a:rPr>
              <a:t>) = 3.174 b car on est a 30.80 m</a:t>
            </a:r>
          </a:p>
          <a:p>
            <a:endParaRPr lang="fr-FR" dirty="0" smtClean="0">
              <a:solidFill>
                <a:srgbClr val="FFFF00"/>
              </a:solidFill>
            </a:endParaRPr>
          </a:p>
          <a:p>
            <a:r>
              <a:rPr lang="fr-FR" dirty="0" smtClean="0">
                <a:solidFill>
                  <a:srgbClr val="FFFF00"/>
                </a:solidFill>
              </a:rPr>
              <a:t>PN2(t</a:t>
            </a:r>
            <a:r>
              <a:rPr lang="fr-FR" dirty="0">
                <a:solidFill>
                  <a:srgbClr val="FFFF00"/>
                </a:solidFill>
              </a:rPr>
              <a:t>) = 3.174 </a:t>
            </a:r>
            <a:r>
              <a:rPr lang="fr-FR" b="1" dirty="0">
                <a:solidFill>
                  <a:srgbClr val="FFFF00"/>
                </a:solidFill>
              </a:rPr>
              <a:t>–</a:t>
            </a:r>
            <a:r>
              <a:rPr lang="fr-FR" dirty="0">
                <a:solidFill>
                  <a:srgbClr val="FFFF00"/>
                </a:solidFill>
              </a:rPr>
              <a:t> ( ((3.14 – 0.063 ) * 0.79 ) – 3.174 ) * 1-e (-0.69315 * t/T)</a:t>
            </a:r>
          </a:p>
          <a:p>
            <a:endParaRPr lang="fr-FR" dirty="0" smtClean="0">
              <a:solidFill>
                <a:srgbClr val="FFFF00"/>
              </a:solidFill>
            </a:endParaRPr>
          </a:p>
          <a:p>
            <a:r>
              <a:rPr lang="fr-FR" dirty="0" smtClean="0">
                <a:solidFill>
                  <a:srgbClr val="FFFF00"/>
                </a:solidFill>
              </a:rPr>
              <a:t>t/T </a:t>
            </a:r>
            <a:r>
              <a:rPr lang="fr-FR" dirty="0">
                <a:solidFill>
                  <a:srgbClr val="FFFF00"/>
                </a:solidFill>
              </a:rPr>
              <a:t>= 1.88/18.5 = 0.10162   le tableau </a:t>
            </a:r>
            <a:r>
              <a:rPr lang="fr-FR" dirty="0" smtClean="0">
                <a:solidFill>
                  <a:srgbClr val="FFFF00"/>
                </a:solidFill>
              </a:rPr>
              <a:t>(3) </a:t>
            </a:r>
            <a:r>
              <a:rPr lang="fr-FR" dirty="0">
                <a:solidFill>
                  <a:srgbClr val="FFFF00"/>
                </a:solidFill>
              </a:rPr>
              <a:t>donnera   0.0680 </a:t>
            </a:r>
          </a:p>
          <a:p>
            <a:endParaRPr lang="fr-FR" dirty="0" smtClean="0">
              <a:solidFill>
                <a:srgbClr val="FFFF00"/>
              </a:solidFill>
            </a:endParaRPr>
          </a:p>
          <a:p>
            <a:r>
              <a:rPr lang="fr-FR" dirty="0" smtClean="0">
                <a:solidFill>
                  <a:srgbClr val="FFFF00"/>
                </a:solidFill>
              </a:rPr>
              <a:t>ou </a:t>
            </a:r>
            <a:r>
              <a:rPr lang="fr-FR" dirty="0">
                <a:solidFill>
                  <a:srgbClr val="FFFF00"/>
                </a:solidFill>
              </a:rPr>
              <a:t>on calculera  ( 1-</a:t>
            </a:r>
            <a:r>
              <a:rPr lang="fr-FR" b="1" dirty="0">
                <a:solidFill>
                  <a:srgbClr val="FFFF00"/>
                </a:solidFill>
              </a:rPr>
              <a:t>e</a:t>
            </a:r>
            <a:r>
              <a:rPr lang="fr-FR" dirty="0">
                <a:solidFill>
                  <a:srgbClr val="FFFF00"/>
                </a:solidFill>
              </a:rPr>
              <a:t> (-0.69315 * 0 .10162) = </a:t>
            </a:r>
            <a:r>
              <a:rPr lang="fr-FR" b="1" dirty="0">
                <a:solidFill>
                  <a:srgbClr val="FFFF00"/>
                </a:solidFill>
              </a:rPr>
              <a:t>0.0680</a:t>
            </a:r>
            <a:r>
              <a:rPr lang="fr-FR" dirty="0">
                <a:solidFill>
                  <a:srgbClr val="FFFF00"/>
                </a:solidFill>
              </a:rPr>
              <a:t>   </a:t>
            </a:r>
          </a:p>
          <a:p>
            <a:r>
              <a:rPr lang="fr-FR" dirty="0">
                <a:solidFill>
                  <a:srgbClr val="FFFF00"/>
                </a:solidFill>
              </a:rPr>
              <a:t> </a:t>
            </a:r>
            <a:endParaRPr lang="fr-FR" dirty="0" smtClean="0">
              <a:solidFill>
                <a:srgbClr val="FFFF00"/>
              </a:solidFill>
            </a:endParaRPr>
          </a:p>
          <a:p>
            <a:r>
              <a:rPr lang="fr-FR" dirty="0" smtClean="0">
                <a:solidFill>
                  <a:srgbClr val="FFFF00"/>
                </a:solidFill>
              </a:rPr>
              <a:t>PIN2(</a:t>
            </a:r>
            <a:r>
              <a:rPr lang="fr-FR" dirty="0" err="1" smtClean="0">
                <a:solidFill>
                  <a:srgbClr val="FFFF00"/>
                </a:solidFill>
              </a:rPr>
              <a:t>Pamb</a:t>
            </a:r>
            <a:r>
              <a:rPr lang="fr-FR" dirty="0">
                <a:solidFill>
                  <a:srgbClr val="FFFF00"/>
                </a:solidFill>
              </a:rPr>
              <a:t>) =  ( ((3.14 – 0.063 ) * 0.79 ) – 3.174 ) *  0.0680 =   </a:t>
            </a:r>
            <a:r>
              <a:rPr lang="fr-FR" sz="2400" dirty="0">
                <a:solidFill>
                  <a:srgbClr val="FFFF00"/>
                </a:solidFill>
              </a:rPr>
              <a:t>0.0505 b</a:t>
            </a:r>
          </a:p>
        </p:txBody>
      </p:sp>
      <p:sp>
        <p:nvSpPr>
          <p:cNvPr id="4" name="Rectangle 3"/>
          <p:cNvSpPr/>
          <p:nvPr/>
        </p:nvSpPr>
        <p:spPr>
          <a:xfrm>
            <a:off x="8075989"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5685880"/>
      </p:ext>
    </p:extLst>
  </p:cSld>
  <p:clrMapOvr>
    <a:masterClrMapping/>
  </p:clrMapOvr>
  <p:transition spd="slow" advTm="5181">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1" y="1443841"/>
            <a:ext cx="1584177" cy="400983"/>
          </a:xfrm>
          <a:prstGeom prst="rect">
            <a:avLst/>
          </a:prstGeom>
          <a:solidFill>
            <a:schemeClr val="bg1">
              <a:lumMod val="95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79511" y="3933056"/>
            <a:ext cx="8640961" cy="936104"/>
          </a:xfrm>
          <a:prstGeom prst="rect">
            <a:avLst/>
          </a:prstGeom>
          <a:solidFill>
            <a:schemeClr val="bg1">
              <a:lumMod val="95000"/>
            </a:scheme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79511" y="163172"/>
            <a:ext cx="5638803" cy="400110"/>
          </a:xfrm>
          <a:prstGeom prst="rect">
            <a:avLst/>
          </a:prstGeom>
          <a:solidFill>
            <a:srgbClr val="CCFF99"/>
          </a:solidFill>
        </p:spPr>
        <p:txBody>
          <a:bodyPr wrap="square" rtlCol="0">
            <a:spAutoFit/>
          </a:bodyPr>
          <a:lstStyle/>
          <a:p>
            <a:r>
              <a:rPr lang="fr-FR" sz="2000" b="1" i="1" dirty="0" smtClean="0"/>
              <a:t>10 : Tension d azote au début du palier de 12 mt</a:t>
            </a:r>
            <a:r>
              <a:rPr lang="fr-FR" dirty="0" smtClean="0"/>
              <a:t>                    </a:t>
            </a:r>
            <a:endParaRPr lang="fr-FR" sz="2000" b="1" dirty="0"/>
          </a:p>
        </p:txBody>
      </p:sp>
      <p:sp>
        <p:nvSpPr>
          <p:cNvPr id="6" name="Rectangle 5"/>
          <p:cNvSpPr/>
          <p:nvPr/>
        </p:nvSpPr>
        <p:spPr>
          <a:xfrm>
            <a:off x="570362" y="692696"/>
            <a:ext cx="3324949" cy="369332"/>
          </a:xfrm>
          <a:prstGeom prst="rect">
            <a:avLst/>
          </a:prstGeom>
        </p:spPr>
        <p:txBody>
          <a:bodyPr wrap="none">
            <a:spAutoFit/>
          </a:bodyPr>
          <a:lstStyle/>
          <a:p>
            <a:r>
              <a:rPr lang="fr-FR" dirty="0">
                <a:solidFill>
                  <a:srgbClr val="FFFF00"/>
                </a:solidFill>
              </a:rPr>
              <a:t>PN2(t) = 3.174 – 0.0505 = </a:t>
            </a:r>
            <a:r>
              <a:rPr lang="fr-FR" b="1" dirty="0">
                <a:solidFill>
                  <a:srgbClr val="FFFF00"/>
                </a:solidFill>
              </a:rPr>
              <a:t>3.123 b</a:t>
            </a:r>
          </a:p>
        </p:txBody>
      </p:sp>
      <p:sp>
        <p:nvSpPr>
          <p:cNvPr id="8" name="Rectangle 7"/>
          <p:cNvSpPr/>
          <p:nvPr/>
        </p:nvSpPr>
        <p:spPr>
          <a:xfrm>
            <a:off x="149489" y="1443841"/>
            <a:ext cx="8670983" cy="3231654"/>
          </a:xfrm>
          <a:prstGeom prst="rect">
            <a:avLst/>
          </a:prstGeom>
        </p:spPr>
        <p:txBody>
          <a:bodyPr wrap="square">
            <a:spAutoFit/>
          </a:bodyPr>
          <a:lstStyle/>
          <a:p>
            <a:r>
              <a:rPr lang="fr-FR" sz="2000" b="1" dirty="0"/>
              <a:t>REMARQUE </a:t>
            </a:r>
            <a:r>
              <a:rPr lang="fr-FR" dirty="0"/>
              <a:t> </a:t>
            </a:r>
          </a:p>
          <a:p>
            <a:endParaRPr lang="fr-FR" dirty="0" smtClean="0">
              <a:solidFill>
                <a:srgbClr val="FFFF00"/>
              </a:solidFill>
            </a:endParaRPr>
          </a:p>
          <a:p>
            <a:r>
              <a:rPr lang="fr-FR" dirty="0" smtClean="0">
                <a:solidFill>
                  <a:srgbClr val="FFFF00"/>
                </a:solidFill>
              </a:rPr>
              <a:t>La </a:t>
            </a:r>
            <a:r>
              <a:rPr lang="fr-FR" dirty="0">
                <a:solidFill>
                  <a:srgbClr val="FFFF00"/>
                </a:solidFill>
              </a:rPr>
              <a:t>tension N2 au début du palier de 12.00 m est de 3.123 b  et la valeur de la tension critique pour ce tissu 4 (18.5 mn)  est de 3.18 b au niveau du palier de 9.00 m</a:t>
            </a:r>
          </a:p>
          <a:p>
            <a:r>
              <a:rPr lang="fr-FR" dirty="0">
                <a:solidFill>
                  <a:srgbClr val="FFFF00"/>
                </a:solidFill>
              </a:rPr>
              <a:t>(tableau  </a:t>
            </a:r>
            <a:r>
              <a:rPr lang="fr-FR" dirty="0" smtClean="0">
                <a:solidFill>
                  <a:srgbClr val="FFFF00"/>
                </a:solidFill>
              </a:rPr>
              <a:t>4 </a:t>
            </a:r>
            <a:r>
              <a:rPr lang="fr-FR" dirty="0">
                <a:solidFill>
                  <a:srgbClr val="FFFF00"/>
                </a:solidFill>
              </a:rPr>
              <a:t>) donc le temps de palier pour ce tissu sera de </a:t>
            </a:r>
            <a:r>
              <a:rPr lang="fr-FR" b="1" dirty="0">
                <a:solidFill>
                  <a:srgbClr val="FFFF00"/>
                </a:solidFill>
              </a:rPr>
              <a:t>0 minute   3.123b &lt; 3.18 b</a:t>
            </a:r>
            <a:endParaRPr lang="fr-FR" dirty="0">
              <a:solidFill>
                <a:srgbClr val="FFFF00"/>
              </a:solidFill>
            </a:endParaRPr>
          </a:p>
          <a:p>
            <a:endParaRPr lang="fr-FR" b="1" dirty="0" smtClean="0">
              <a:solidFill>
                <a:srgbClr val="FFFF00"/>
              </a:solidFill>
            </a:endParaRPr>
          </a:p>
          <a:p>
            <a:r>
              <a:rPr lang="fr-FR" dirty="0" smtClean="0">
                <a:solidFill>
                  <a:srgbClr val="FFFF00"/>
                </a:solidFill>
              </a:rPr>
              <a:t>A </a:t>
            </a:r>
            <a:r>
              <a:rPr lang="fr-FR" dirty="0">
                <a:solidFill>
                  <a:srgbClr val="FFFF00"/>
                </a:solidFill>
              </a:rPr>
              <a:t>ce stade toutes  valeurs  des profondeurs des tensions critiques devront êtres calculées afin de déterminer le tissu directeur </a:t>
            </a:r>
            <a:r>
              <a:rPr lang="fr-FR" b="1" dirty="0">
                <a:solidFill>
                  <a:srgbClr val="FFFF00"/>
                </a:solidFill>
              </a:rPr>
              <a:t>.</a:t>
            </a:r>
            <a:endParaRPr lang="fr-FR" dirty="0">
              <a:solidFill>
                <a:srgbClr val="FFFF00"/>
              </a:solidFill>
            </a:endParaRPr>
          </a:p>
          <a:p>
            <a:endParaRPr lang="fr-FR" b="1" dirty="0" smtClean="0">
              <a:solidFill>
                <a:srgbClr val="FFFF00"/>
              </a:solidFill>
            </a:endParaRPr>
          </a:p>
          <a:p>
            <a:r>
              <a:rPr lang="fr-FR" sz="2000" b="1" dirty="0" smtClean="0"/>
              <a:t>Dans </a:t>
            </a:r>
            <a:r>
              <a:rPr lang="fr-FR" sz="2000" b="1" dirty="0"/>
              <a:t>notre exemple le tissu directeur est le tissu N°3  période 12.5 </a:t>
            </a:r>
            <a:r>
              <a:rPr lang="fr-FR" sz="2000" b="1" dirty="0" smtClean="0"/>
              <a:t>minutes</a:t>
            </a:r>
            <a:endParaRPr lang="fr-FR" sz="2000" b="1" dirty="0"/>
          </a:p>
          <a:p>
            <a:r>
              <a:rPr lang="fr-FR" sz="2000" b="1" dirty="0"/>
              <a:t>La profondeur de sa tension critique est de 10.90 m</a:t>
            </a:r>
          </a:p>
        </p:txBody>
      </p:sp>
      <p:sp>
        <p:nvSpPr>
          <p:cNvPr id="7" name="Rectangle 6"/>
          <p:cNvSpPr/>
          <p:nvPr/>
        </p:nvSpPr>
        <p:spPr>
          <a:xfrm>
            <a:off x="8207525"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152860632"/>
      </p:ext>
    </p:extLst>
  </p:cSld>
  <p:clrMapOvr>
    <a:masterClrMapping/>
  </p:clrMapOvr>
  <p:transition spd="slow" advTm="8073">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71600" y="836712"/>
            <a:ext cx="7344816" cy="5184576"/>
          </a:xfrm>
          <a:prstGeom prst="rect">
            <a:avLst/>
          </a:prstGeom>
          <a:solidFill>
            <a:schemeClr val="accent3">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Graphique 3"/>
          <p:cNvGraphicFramePr>
            <a:graphicFrameLocks/>
          </p:cNvGraphicFramePr>
          <p:nvPr>
            <p:extLst>
              <p:ext uri="{D42A27DB-BD31-4B8C-83A1-F6EECF244321}">
                <p14:modId xmlns:p14="http://schemas.microsoft.com/office/powerpoint/2010/main" val="3699978003"/>
              </p:ext>
            </p:extLst>
          </p:nvPr>
        </p:nvGraphicFramePr>
        <p:xfrm>
          <a:off x="1476374" y="1140618"/>
          <a:ext cx="6191251" cy="4576764"/>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10"/>
          <p:cNvSpPr txBox="1"/>
          <p:nvPr/>
        </p:nvSpPr>
        <p:spPr>
          <a:xfrm>
            <a:off x="4499992" y="2204864"/>
            <a:ext cx="2524125" cy="676275"/>
          </a:xfrm>
          <a:prstGeom prst="rect">
            <a:avLst/>
          </a:prstGeom>
          <a:solidFill>
            <a:schemeClr val="bg1">
              <a:lumMod val="95000"/>
            </a:schemeClr>
          </a:solidFill>
          <a:ln w="28575" cmpd="sng">
            <a:solidFill>
              <a:srgbClr val="FF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1100">
                <a:solidFill>
                  <a:schemeClr val="tx1"/>
                </a:solidFill>
              </a:rPr>
              <a:t>Le</a:t>
            </a:r>
            <a:r>
              <a:rPr lang="fr-FR" sz="1100" baseline="0">
                <a:solidFill>
                  <a:schemeClr val="tx1"/>
                </a:solidFill>
              </a:rPr>
              <a:t> tissu N° 3 presente une valeur de tension superieure a la tension critique</a:t>
            </a:r>
          </a:p>
          <a:p>
            <a:r>
              <a:rPr lang="fr-FR" sz="1100" baseline="0">
                <a:solidFill>
                  <a:schemeClr val="tx1"/>
                </a:solidFill>
              </a:rPr>
              <a:t>il sera  le  " Tissu directeur "</a:t>
            </a:r>
            <a:endParaRPr lang="fr-FR" sz="1100">
              <a:solidFill>
                <a:schemeClr val="tx1"/>
              </a:solidFill>
            </a:endParaRPr>
          </a:p>
        </p:txBody>
      </p:sp>
      <p:sp>
        <p:nvSpPr>
          <p:cNvPr id="2" name="Flèche droite rayée 1"/>
          <p:cNvSpPr/>
          <p:nvPr/>
        </p:nvSpPr>
        <p:spPr>
          <a:xfrm rot="5400000">
            <a:off x="2392308" y="2008292"/>
            <a:ext cx="281220" cy="242316"/>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8100392"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368928689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6186" y="2410768"/>
            <a:ext cx="6580599" cy="586184"/>
          </a:xfrm>
          <a:prstGeom prst="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07503" y="188640"/>
            <a:ext cx="5638803" cy="400110"/>
          </a:xfrm>
          <a:prstGeom prst="rect">
            <a:avLst/>
          </a:prstGeom>
          <a:solidFill>
            <a:srgbClr val="CCFF99"/>
          </a:solidFill>
        </p:spPr>
        <p:txBody>
          <a:bodyPr wrap="square" rtlCol="0">
            <a:spAutoFit/>
          </a:bodyPr>
          <a:lstStyle/>
          <a:p>
            <a:r>
              <a:rPr lang="fr-FR" sz="2000" b="1" i="1" dirty="0" smtClean="0"/>
              <a:t>11 : Durée du palier de 12 mètres</a:t>
            </a:r>
            <a:r>
              <a:rPr lang="fr-FR" dirty="0" smtClean="0"/>
              <a:t>                    </a:t>
            </a:r>
            <a:endParaRPr lang="fr-FR" sz="2000" b="1" dirty="0"/>
          </a:p>
        </p:txBody>
      </p:sp>
      <p:sp>
        <p:nvSpPr>
          <p:cNvPr id="3" name="Rectangle 2"/>
          <p:cNvSpPr/>
          <p:nvPr/>
        </p:nvSpPr>
        <p:spPr>
          <a:xfrm>
            <a:off x="133385" y="705177"/>
            <a:ext cx="8640960" cy="2031325"/>
          </a:xfrm>
          <a:prstGeom prst="rect">
            <a:avLst/>
          </a:prstGeom>
        </p:spPr>
        <p:txBody>
          <a:bodyPr wrap="square">
            <a:spAutoFit/>
          </a:bodyPr>
          <a:lstStyle/>
          <a:p>
            <a:r>
              <a:rPr lang="fr-FR" b="1" dirty="0">
                <a:solidFill>
                  <a:srgbClr val="FFFF00"/>
                </a:solidFill>
              </a:rPr>
              <a:t>La durée du palier de 12.00 m sera calculée en fonction de la tension du tissu directeur dans notre exemple le tissu directeur est le tissu N° 3 (12.5) , tension au début du palier de 12.00 m est de 3.515 b   et la tension N2 tolérée  pour ce tissu pour passer au palier de  9.00 m est de 3.41 b ( tableau  </a:t>
            </a:r>
            <a:r>
              <a:rPr lang="fr-FR" b="1" dirty="0" smtClean="0">
                <a:solidFill>
                  <a:srgbClr val="FFFF00"/>
                </a:solidFill>
              </a:rPr>
              <a:t>4 </a:t>
            </a:r>
            <a:r>
              <a:rPr lang="fr-FR" b="1" dirty="0">
                <a:solidFill>
                  <a:srgbClr val="FFFF00"/>
                </a:solidFill>
              </a:rPr>
              <a:t>) .</a:t>
            </a:r>
            <a:endParaRPr lang="fr-FR" dirty="0">
              <a:solidFill>
                <a:srgbClr val="FFFF00"/>
              </a:solidFill>
            </a:endParaRPr>
          </a:p>
          <a:p>
            <a:r>
              <a:rPr lang="fr-FR" b="1" dirty="0">
                <a:solidFill>
                  <a:srgbClr val="FFFF00"/>
                </a:solidFill>
              </a:rPr>
              <a:t>Le temps de décompression  pour ce tissu est de :</a:t>
            </a:r>
            <a:endParaRPr lang="fr-FR" dirty="0">
              <a:solidFill>
                <a:srgbClr val="FFFF00"/>
              </a:solidFill>
            </a:endParaRPr>
          </a:p>
          <a:p>
            <a:r>
              <a:rPr lang="fr-FR" b="1" dirty="0">
                <a:solidFill>
                  <a:srgbClr val="FFFF00"/>
                </a:solidFill>
              </a:rPr>
              <a:t>A partir de la formule générale on déduit l’indice de désaturation.</a:t>
            </a:r>
            <a:endParaRPr lang="fr-FR" dirty="0">
              <a:solidFill>
                <a:srgbClr val="FFFF00"/>
              </a:solidFill>
            </a:endParaRPr>
          </a:p>
          <a:p>
            <a:r>
              <a:rPr lang="fr-FR" b="1" dirty="0">
                <a:solidFill>
                  <a:srgbClr val="FFFF00"/>
                </a:solidFill>
              </a:rPr>
              <a:t> </a:t>
            </a:r>
            <a:endParaRPr lang="fr-FR" dirty="0">
              <a:solidFill>
                <a:srgbClr val="FFFF00"/>
              </a:solidFill>
            </a:endParaRPr>
          </a:p>
        </p:txBody>
      </p:sp>
      <p:sp>
        <p:nvSpPr>
          <p:cNvPr id="4" name="Rectangle 3"/>
          <p:cNvSpPr/>
          <p:nvPr/>
        </p:nvSpPr>
        <p:spPr>
          <a:xfrm>
            <a:off x="251520" y="2410768"/>
            <a:ext cx="6462464" cy="369332"/>
          </a:xfrm>
          <a:prstGeom prst="rect">
            <a:avLst/>
          </a:prstGeom>
        </p:spPr>
        <p:txBody>
          <a:bodyPr wrap="square">
            <a:spAutoFit/>
          </a:bodyPr>
          <a:lstStyle/>
          <a:p>
            <a:r>
              <a:rPr lang="fr-FR" b="1" dirty="0"/>
              <a:t> </a:t>
            </a:r>
            <a:r>
              <a:rPr lang="fr-FR" b="1" dirty="0" smtClean="0"/>
              <a:t>( 1- e </a:t>
            </a:r>
            <a:r>
              <a:rPr lang="fr-FR" b="1" dirty="0"/>
              <a:t>(-k *(t /T)) =  [(PN2(t E) – PN2(t0)] /  (PIN2  - PN2(t0))</a:t>
            </a:r>
            <a:endParaRPr lang="fr-FR" dirty="0"/>
          </a:p>
        </p:txBody>
      </p:sp>
      <p:sp>
        <p:nvSpPr>
          <p:cNvPr id="6" name="Rectangle 5"/>
          <p:cNvSpPr/>
          <p:nvPr/>
        </p:nvSpPr>
        <p:spPr>
          <a:xfrm>
            <a:off x="323527" y="3068960"/>
            <a:ext cx="8450817" cy="3262432"/>
          </a:xfrm>
          <a:prstGeom prst="rect">
            <a:avLst/>
          </a:prstGeom>
        </p:spPr>
        <p:txBody>
          <a:bodyPr wrap="square">
            <a:spAutoFit/>
          </a:bodyPr>
          <a:lstStyle/>
          <a:p>
            <a:r>
              <a:rPr lang="fr-FR" b="1" dirty="0">
                <a:solidFill>
                  <a:srgbClr val="FFFF00"/>
                </a:solidFill>
              </a:rPr>
              <a:t>PN2(t E) : Tension de N2 au début du palier de 12.00 m =3.515 b</a:t>
            </a:r>
            <a:endParaRPr lang="fr-FR" dirty="0">
              <a:solidFill>
                <a:srgbClr val="FFFF00"/>
              </a:solidFill>
            </a:endParaRPr>
          </a:p>
          <a:p>
            <a:r>
              <a:rPr lang="fr-FR" b="1" dirty="0">
                <a:solidFill>
                  <a:srgbClr val="FFFF00"/>
                </a:solidFill>
              </a:rPr>
              <a:t>PN2(t0) :  Tension  de N2  tolérée  pour passer au palier de 9.00m =3.41b</a:t>
            </a:r>
            <a:endParaRPr lang="fr-FR" dirty="0">
              <a:solidFill>
                <a:srgbClr val="FFFF00"/>
              </a:solidFill>
            </a:endParaRPr>
          </a:p>
          <a:p>
            <a:r>
              <a:rPr lang="fr-FR" b="1" dirty="0">
                <a:solidFill>
                  <a:srgbClr val="FFFF00"/>
                </a:solidFill>
              </a:rPr>
              <a:t>PIN2 : pression alvéolaire a la pression de 12.00 m</a:t>
            </a:r>
            <a:endParaRPr lang="fr-FR" dirty="0">
              <a:solidFill>
                <a:srgbClr val="FFFF00"/>
              </a:solidFill>
            </a:endParaRPr>
          </a:p>
          <a:p>
            <a:endParaRPr lang="fr-FR" dirty="0" smtClean="0">
              <a:solidFill>
                <a:srgbClr val="FFFF00"/>
              </a:solidFill>
            </a:endParaRPr>
          </a:p>
          <a:p>
            <a:r>
              <a:rPr lang="fr-FR" dirty="0" smtClean="0">
                <a:solidFill>
                  <a:srgbClr val="FFFF00"/>
                </a:solidFill>
              </a:rPr>
              <a:t>(</a:t>
            </a:r>
            <a:r>
              <a:rPr lang="fr-FR" dirty="0">
                <a:solidFill>
                  <a:srgbClr val="FFFF00"/>
                </a:solidFill>
              </a:rPr>
              <a:t>3.515 – 3.41)/ ((2.2 -0.063)*0.79 ) – 3.41  = 0.1042/1.72177 =</a:t>
            </a:r>
            <a:r>
              <a:rPr lang="fr-FR" sz="2000" b="1" dirty="0">
                <a:solidFill>
                  <a:srgbClr val="FFFF00"/>
                </a:solidFill>
              </a:rPr>
              <a:t>0.064</a:t>
            </a:r>
          </a:p>
          <a:p>
            <a:endParaRPr lang="fr-FR" dirty="0" smtClean="0">
              <a:solidFill>
                <a:srgbClr val="FFFF00"/>
              </a:solidFill>
            </a:endParaRPr>
          </a:p>
          <a:p>
            <a:r>
              <a:rPr lang="fr-FR" dirty="0" smtClean="0">
                <a:solidFill>
                  <a:srgbClr val="FFFF00"/>
                </a:solidFill>
              </a:rPr>
              <a:t>Dans </a:t>
            </a:r>
            <a:r>
              <a:rPr lang="fr-FR" dirty="0">
                <a:solidFill>
                  <a:srgbClr val="FFFF00"/>
                </a:solidFill>
              </a:rPr>
              <a:t>le tableau nous t /T  ce qui nous donne 0.09 </a:t>
            </a:r>
            <a:r>
              <a:rPr lang="fr-FR" dirty="0" smtClean="0">
                <a:solidFill>
                  <a:srgbClr val="FFFF00"/>
                </a:solidFill>
              </a:rPr>
              <a:t>périodes  </a:t>
            </a:r>
            <a:r>
              <a:rPr lang="fr-FR" dirty="0">
                <a:solidFill>
                  <a:srgbClr val="FFFF00"/>
                </a:solidFill>
              </a:rPr>
              <a:t>donc T=0.09 * 12.5 =1.25 mn donc on prend </a:t>
            </a:r>
            <a:r>
              <a:rPr lang="fr-FR" sz="2000" b="1" dirty="0">
                <a:solidFill>
                  <a:srgbClr val="FFFF00"/>
                </a:solidFill>
              </a:rPr>
              <a:t>2 minutes </a:t>
            </a:r>
          </a:p>
          <a:p>
            <a:endParaRPr lang="fr-FR" dirty="0" smtClean="0">
              <a:solidFill>
                <a:srgbClr val="FFFF00"/>
              </a:solidFill>
            </a:endParaRPr>
          </a:p>
          <a:p>
            <a:r>
              <a:rPr lang="fr-FR" dirty="0" smtClean="0">
                <a:solidFill>
                  <a:srgbClr val="FFFF00"/>
                </a:solidFill>
              </a:rPr>
              <a:t>Le </a:t>
            </a:r>
            <a:r>
              <a:rPr lang="fr-FR" dirty="0">
                <a:solidFill>
                  <a:srgbClr val="FFFF00"/>
                </a:solidFill>
              </a:rPr>
              <a:t>calcul avec la calculatrice nous donne :Temps=- 12.5 * Log (1-0.064)/0.69315</a:t>
            </a:r>
          </a:p>
          <a:p>
            <a:r>
              <a:rPr lang="fr-FR" dirty="0">
                <a:solidFill>
                  <a:srgbClr val="FFFF00"/>
                </a:solidFill>
              </a:rPr>
              <a:t>Temps = 12.5 * 0.0899  = </a:t>
            </a:r>
            <a:r>
              <a:rPr lang="fr-FR" sz="2000" b="1" dirty="0">
                <a:solidFill>
                  <a:srgbClr val="FFFF00"/>
                </a:solidFill>
              </a:rPr>
              <a:t>1.12375Mn</a:t>
            </a:r>
            <a:r>
              <a:rPr lang="fr-FR" dirty="0">
                <a:solidFill>
                  <a:srgbClr val="FFFF00"/>
                </a:solidFill>
              </a:rPr>
              <a:t>  donc on prend </a:t>
            </a:r>
            <a:r>
              <a:rPr lang="fr-FR" sz="2400" b="1" dirty="0">
                <a:solidFill>
                  <a:srgbClr val="FFFF00"/>
                </a:solidFill>
              </a:rPr>
              <a:t>2 minutes </a:t>
            </a:r>
          </a:p>
        </p:txBody>
      </p:sp>
      <p:sp>
        <p:nvSpPr>
          <p:cNvPr id="7" name="Rectangle 6"/>
          <p:cNvSpPr/>
          <p:nvPr/>
        </p:nvSpPr>
        <p:spPr>
          <a:xfrm>
            <a:off x="8100392"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2870159388"/>
      </p:ext>
    </p:extLst>
  </p:cSld>
  <p:clrMapOvr>
    <a:masterClrMapping/>
  </p:clrMapOvr>
  <p:transition spd="slow" advTm="9547">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0016" y="36384"/>
            <a:ext cx="1126085" cy="1511929"/>
          </a:xfrm>
          <a:prstGeom prst="rect">
            <a:avLst/>
          </a:prstGeom>
          <a:noFill/>
          <a:ln/>
        </p:spPr>
      </p:pic>
      <p:sp>
        <p:nvSpPr>
          <p:cNvPr id="6" name="Rectangle 5"/>
          <p:cNvSpPr/>
          <p:nvPr/>
        </p:nvSpPr>
        <p:spPr>
          <a:xfrm>
            <a:off x="1285248" y="769853"/>
            <a:ext cx="7488832" cy="317009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txBody>
          <a:bodyPr wrap="square">
            <a:spAutoFit/>
          </a:bodyPr>
          <a:lstStyle/>
          <a:p>
            <a:r>
              <a:rPr lang="fr-FR" dirty="0"/>
              <a:t>John Scott Haldane (1860-1936) était un physiologiste Irlandais connu pour ses travaux sur la </a:t>
            </a:r>
            <a:r>
              <a:rPr lang="fr-FR" dirty="0">
                <a:hlinkClick r:id="rId3"/>
              </a:rPr>
              <a:t>respiration.</a:t>
            </a:r>
            <a:r>
              <a:rPr lang="fr-FR" dirty="0"/>
              <a:t> En 1906, à la demande de la Royal </a:t>
            </a:r>
            <a:r>
              <a:rPr lang="fr-FR" dirty="0" err="1"/>
              <a:t>Navy</a:t>
            </a:r>
            <a:r>
              <a:rPr lang="fr-FR" dirty="0"/>
              <a:t>, il travaille sur les </a:t>
            </a:r>
            <a:r>
              <a:rPr lang="fr-FR" dirty="0">
                <a:hlinkClick r:id="rId4"/>
              </a:rPr>
              <a:t>accidents</a:t>
            </a:r>
            <a:r>
              <a:rPr lang="fr-FR" dirty="0"/>
              <a:t> de </a:t>
            </a:r>
            <a:r>
              <a:rPr lang="fr-FR" dirty="0">
                <a:hlinkClick r:id="rId5"/>
              </a:rPr>
              <a:t>décompression</a:t>
            </a:r>
            <a:r>
              <a:rPr lang="fr-FR" dirty="0"/>
              <a:t> afin de fournir un moyen de prévention. </a:t>
            </a:r>
            <a:br>
              <a:rPr lang="fr-FR" dirty="0"/>
            </a:br>
            <a:r>
              <a:rPr lang="fr-FR" dirty="0"/>
              <a:t>S'appuyant sur la Loi De </a:t>
            </a:r>
            <a:r>
              <a:rPr lang="fr-FR" dirty="0">
                <a:hlinkClick r:id="rId6"/>
              </a:rPr>
              <a:t>Henry</a:t>
            </a:r>
            <a:r>
              <a:rPr lang="fr-FR" dirty="0"/>
              <a:t> et les travaux de </a:t>
            </a:r>
            <a:r>
              <a:rPr lang="fr-FR" dirty="0">
                <a:hlinkClick r:id="rId7"/>
              </a:rPr>
              <a:t>Paul Bert,</a:t>
            </a:r>
            <a:r>
              <a:rPr lang="fr-FR" dirty="0"/>
              <a:t> il propose en 1908 des procédures de </a:t>
            </a:r>
            <a:r>
              <a:rPr lang="fr-FR" dirty="0" err="1">
                <a:hlinkClick r:id="rId5"/>
              </a:rPr>
              <a:t>décompression</a:t>
            </a:r>
            <a:r>
              <a:rPr lang="fr-FR" dirty="0" err="1"/>
              <a:t>pour</a:t>
            </a:r>
            <a:r>
              <a:rPr lang="fr-FR" dirty="0"/>
              <a:t> la </a:t>
            </a:r>
            <a:r>
              <a:rPr lang="fr-FR" dirty="0">
                <a:hlinkClick r:id="rId8"/>
              </a:rPr>
              <a:t>plongée</a:t>
            </a:r>
            <a:r>
              <a:rPr lang="fr-FR" dirty="0"/>
              <a:t> à l'air et établit les premières tables de </a:t>
            </a:r>
            <a:r>
              <a:rPr lang="fr-FR" dirty="0">
                <a:hlinkClick r:id="rId9"/>
              </a:rPr>
              <a:t>remontée</a:t>
            </a:r>
            <a:r>
              <a:rPr lang="fr-FR" dirty="0"/>
              <a:t> par </a:t>
            </a:r>
            <a:r>
              <a:rPr lang="fr-FR" dirty="0">
                <a:hlinkClick r:id="rId10"/>
              </a:rPr>
              <a:t>paliers</a:t>
            </a:r>
            <a:r>
              <a:rPr lang="fr-FR" dirty="0"/>
              <a:t> que la Royal </a:t>
            </a:r>
            <a:r>
              <a:rPr lang="fr-FR" dirty="0" err="1"/>
              <a:t>Navy</a:t>
            </a:r>
            <a:r>
              <a:rPr lang="fr-FR" dirty="0"/>
              <a:t> utilisera jusqu'en 1958. </a:t>
            </a:r>
            <a:br>
              <a:rPr lang="fr-FR" dirty="0"/>
            </a:br>
            <a:r>
              <a:rPr lang="fr-FR" dirty="0"/>
              <a:t>Les hypothèses de Haldane sont encore à la base de nombreuses tables de </a:t>
            </a:r>
            <a:r>
              <a:rPr lang="fr-FR" dirty="0">
                <a:hlinkClick r:id="rId8"/>
              </a:rPr>
              <a:t>plongée</a:t>
            </a:r>
            <a:r>
              <a:rPr lang="fr-FR" dirty="0"/>
              <a:t> et du principe de base des algorithmes des </a:t>
            </a:r>
            <a:r>
              <a:rPr lang="fr-FR" dirty="0">
                <a:hlinkClick r:id="rId11"/>
              </a:rPr>
              <a:t>ordinateurs</a:t>
            </a:r>
            <a:r>
              <a:rPr lang="fr-FR" dirty="0"/>
              <a:t> de </a:t>
            </a:r>
            <a:r>
              <a:rPr lang="fr-FR" dirty="0">
                <a:hlinkClick r:id="rId8"/>
              </a:rPr>
              <a:t>plongée</a:t>
            </a:r>
            <a:r>
              <a:rPr lang="fr-FR" dirty="0"/>
              <a:t> actuels. On parle du modèle</a:t>
            </a:r>
            <a:r>
              <a:rPr lang="fr-FR" sz="2000" b="1" dirty="0"/>
              <a:t> </a:t>
            </a:r>
            <a:r>
              <a:rPr lang="fr-FR" sz="2000" b="1" dirty="0" err="1"/>
              <a:t>haldanien</a:t>
            </a:r>
            <a:r>
              <a:rPr lang="fr-FR" dirty="0"/>
              <a:t>. </a:t>
            </a:r>
          </a:p>
        </p:txBody>
      </p:sp>
      <p:sp>
        <p:nvSpPr>
          <p:cNvPr id="7" name="Rectangle 6"/>
          <p:cNvSpPr/>
          <p:nvPr/>
        </p:nvSpPr>
        <p:spPr>
          <a:xfrm>
            <a:off x="251520" y="4167664"/>
            <a:ext cx="8784976" cy="523220"/>
          </a:xfrm>
          <a:prstGeom prst="rect">
            <a:avLst/>
          </a:prstGeom>
        </p:spPr>
        <p:txBody>
          <a:bodyPr wrap="square">
            <a:spAutoFit/>
          </a:bodyPr>
          <a:lstStyle/>
          <a:p>
            <a:r>
              <a:rPr lang="fr-FR" sz="1400" dirty="0" smtClean="0">
                <a:solidFill>
                  <a:srgbClr val="FFFF00"/>
                </a:solidFill>
                <a:effectLst>
                  <a:outerShdw blurRad="38100" dist="38100" dir="2700000" algn="tl">
                    <a:srgbClr val="000000"/>
                  </a:outerShdw>
                </a:effectLst>
              </a:rPr>
              <a:t>             Les </a:t>
            </a:r>
            <a:r>
              <a:rPr lang="fr-FR" sz="1400" dirty="0">
                <a:solidFill>
                  <a:srgbClr val="FFFF00"/>
                </a:solidFill>
                <a:effectLst>
                  <a:outerShdw blurRad="38100" dist="38100" dir="2700000" algn="tl">
                    <a:srgbClr val="000000"/>
                  </a:outerShdw>
                </a:effectLst>
              </a:rPr>
              <a:t>tables de plongée sont le résultat de modèles théoriques issus de la loi de Henry et d’adaptations à partir d’expérimentations sur des cobayes animaux et humains</a:t>
            </a:r>
            <a:r>
              <a:rPr lang="fr-FR" sz="1400" i="1" dirty="0">
                <a:solidFill>
                  <a:srgbClr val="FFFF00"/>
                </a:solidFill>
                <a:effectLst>
                  <a:outerShdw blurRad="38100" dist="38100" dir="2700000" algn="tl">
                    <a:srgbClr val="000000"/>
                  </a:outerShdw>
                </a:effectLst>
              </a:rPr>
              <a:t> </a:t>
            </a:r>
          </a:p>
        </p:txBody>
      </p:sp>
      <p:sp>
        <p:nvSpPr>
          <p:cNvPr id="8" name="Rectangle 7"/>
          <p:cNvSpPr/>
          <p:nvPr/>
        </p:nvSpPr>
        <p:spPr>
          <a:xfrm>
            <a:off x="441647" y="5517232"/>
            <a:ext cx="8456165" cy="523220"/>
          </a:xfrm>
          <a:prstGeom prst="rect">
            <a:avLst/>
          </a:prstGeom>
        </p:spPr>
        <p:txBody>
          <a:bodyPr wrap="square">
            <a:spAutoFit/>
          </a:bodyPr>
          <a:lstStyle/>
          <a:p>
            <a:pPr algn="just">
              <a:buFontTx/>
              <a:buChar char="•"/>
            </a:pPr>
            <a:r>
              <a:rPr lang="fr-FR" sz="1400" dirty="0">
                <a:solidFill>
                  <a:srgbClr val="FFFF00"/>
                </a:solidFill>
                <a:effectLst>
                  <a:outerShdw blurRad="38100" dist="38100" dir="2700000" algn="tl">
                    <a:srgbClr val="000000"/>
                  </a:outerShdw>
                </a:effectLst>
              </a:rPr>
              <a:t>de  Spencer (Usa) et </a:t>
            </a:r>
            <a:r>
              <a:rPr lang="fr-FR" sz="1400" dirty="0" err="1">
                <a:solidFill>
                  <a:srgbClr val="FFFF00"/>
                </a:solidFill>
                <a:effectLst>
                  <a:outerShdw blurRad="38100" dist="38100" dir="2700000" algn="tl">
                    <a:srgbClr val="000000"/>
                  </a:outerShdw>
                </a:effectLst>
              </a:rPr>
              <a:t>Bulhmann</a:t>
            </a:r>
            <a:r>
              <a:rPr lang="fr-FR" sz="1400" dirty="0">
                <a:solidFill>
                  <a:srgbClr val="FFFF00"/>
                </a:solidFill>
                <a:effectLst>
                  <a:outerShdw blurRad="38100" dist="38100" dir="2700000" algn="tl">
                    <a:srgbClr val="000000"/>
                  </a:outerShdw>
                </a:effectLst>
              </a:rPr>
              <a:t> (Suisse)  pour les </a:t>
            </a:r>
            <a:r>
              <a:rPr lang="fr-FR" sz="1400" dirty="0" smtClean="0">
                <a:solidFill>
                  <a:srgbClr val="FFFF00"/>
                </a:solidFill>
                <a:effectLst>
                  <a:outerShdw blurRad="38100" dist="38100" dir="2700000" algn="tl">
                    <a:srgbClr val="000000"/>
                  </a:outerShdw>
                </a:effectLst>
              </a:rPr>
              <a:t>ordinateur </a:t>
            </a:r>
            <a:r>
              <a:rPr lang="fr-FR" sz="1400" dirty="0" smtClean="0">
                <a:solidFill>
                  <a:srgbClr val="FFFF00"/>
                </a:solidFill>
              </a:rPr>
              <a:t>sur </a:t>
            </a:r>
            <a:r>
              <a:rPr lang="fr-FR" sz="1400" dirty="0">
                <a:solidFill>
                  <a:srgbClr val="FFFF00"/>
                </a:solidFill>
              </a:rPr>
              <a:t>le «volume critique» de Hennessy &amp; </a:t>
            </a:r>
            <a:r>
              <a:rPr lang="fr-FR" sz="1400" dirty="0" err="1" smtClean="0">
                <a:solidFill>
                  <a:srgbClr val="FFFF00"/>
                </a:solidFill>
              </a:rPr>
              <a:t>Hempleman</a:t>
            </a:r>
            <a:r>
              <a:rPr lang="fr-FR" sz="1400" dirty="0" smtClean="0">
                <a:solidFill>
                  <a:srgbClr val="FFFF00"/>
                </a:solidFill>
              </a:rPr>
              <a:t> </a:t>
            </a:r>
          </a:p>
          <a:p>
            <a:pPr lvl="1" algn="just"/>
            <a:r>
              <a:rPr lang="fr-FR" sz="1400" dirty="0" smtClean="0">
                <a:solidFill>
                  <a:srgbClr val="FFFF00"/>
                </a:solidFill>
              </a:rPr>
              <a:t>  (Usa,    1977)</a:t>
            </a:r>
            <a:endParaRPr lang="fr-FR" sz="1400" dirty="0">
              <a:solidFill>
                <a:srgbClr val="FFFF00"/>
              </a:solidFill>
            </a:endParaRPr>
          </a:p>
        </p:txBody>
      </p:sp>
      <p:sp>
        <p:nvSpPr>
          <p:cNvPr id="9" name="Rectangle 8"/>
          <p:cNvSpPr/>
          <p:nvPr/>
        </p:nvSpPr>
        <p:spPr>
          <a:xfrm>
            <a:off x="432048" y="4742767"/>
            <a:ext cx="7972162" cy="307777"/>
          </a:xfrm>
          <a:prstGeom prst="rect">
            <a:avLst/>
          </a:prstGeom>
        </p:spPr>
        <p:txBody>
          <a:bodyPr wrap="square">
            <a:spAutoFit/>
          </a:bodyPr>
          <a:lstStyle/>
          <a:p>
            <a:pPr algn="just">
              <a:buFontTx/>
              <a:buChar char="•"/>
            </a:pPr>
            <a:r>
              <a:rPr lang="fr-FR" sz="1400" dirty="0">
                <a:solidFill>
                  <a:srgbClr val="FFFF00"/>
                </a:solidFill>
                <a:effectLst>
                  <a:outerShdw blurRad="38100" dist="38100" dir="2700000" algn="tl">
                    <a:srgbClr val="000000"/>
                  </a:outerShdw>
                </a:effectLst>
              </a:rPr>
              <a:t>travaux </a:t>
            </a:r>
            <a:r>
              <a:rPr lang="fr-FR" sz="1400" dirty="0">
                <a:solidFill>
                  <a:srgbClr val="FFFF00"/>
                </a:solidFill>
              </a:rPr>
              <a:t>sur la «perfusion»  d</a:t>
            </a:r>
            <a:r>
              <a:rPr lang="fr-FR" sz="1400" dirty="0">
                <a:solidFill>
                  <a:srgbClr val="FFFF00"/>
                </a:solidFill>
                <a:effectLst>
                  <a:outerShdw blurRad="38100" dist="38100" dir="2700000" algn="tl">
                    <a:srgbClr val="000000"/>
                  </a:outerShdw>
                </a:effectLst>
              </a:rPr>
              <a:t>e John Haldane, Indien-</a:t>
            </a:r>
            <a:r>
              <a:rPr lang="fr-FR" sz="1400" dirty="0" err="1">
                <a:solidFill>
                  <a:srgbClr val="FFFF00"/>
                </a:solidFill>
                <a:effectLst>
                  <a:outerShdw blurRad="38100" dist="38100" dir="2700000" algn="tl">
                    <a:srgbClr val="000000"/>
                  </a:outerShdw>
                </a:effectLst>
              </a:rPr>
              <a:t>Brit</a:t>
            </a:r>
            <a:r>
              <a:rPr lang="fr-FR" sz="1400" dirty="0">
                <a:solidFill>
                  <a:srgbClr val="FFFF00"/>
                </a:solidFill>
                <a:effectLst>
                  <a:outerShdw blurRad="38100" dist="38100" dir="2700000" algn="tl">
                    <a:srgbClr val="000000"/>
                  </a:outerShdw>
                </a:effectLst>
              </a:rPr>
              <a:t>., </a:t>
            </a:r>
            <a:r>
              <a:rPr lang="fr-FR" sz="1400" dirty="0" smtClean="0">
                <a:solidFill>
                  <a:srgbClr val="FFFF00"/>
                </a:solidFill>
                <a:effectLst>
                  <a:outerShdw blurRad="38100" dist="38100" dir="2700000" algn="tl">
                    <a:srgbClr val="000000"/>
                  </a:outerShdw>
                </a:effectLst>
              </a:rPr>
              <a:t>1892-1964</a:t>
            </a:r>
            <a:endParaRPr lang="fr-FR" sz="1400" dirty="0">
              <a:solidFill>
                <a:srgbClr val="FFFF00"/>
              </a:solidFill>
              <a:effectLst>
                <a:outerShdw blurRad="38100" dist="38100" dir="2700000" algn="tl">
                  <a:srgbClr val="000000"/>
                </a:outerShdw>
              </a:effectLst>
            </a:endParaRPr>
          </a:p>
        </p:txBody>
      </p:sp>
      <p:sp>
        <p:nvSpPr>
          <p:cNvPr id="10" name="Rectangle 9"/>
          <p:cNvSpPr/>
          <p:nvPr/>
        </p:nvSpPr>
        <p:spPr>
          <a:xfrm>
            <a:off x="380766" y="5086125"/>
            <a:ext cx="8604448" cy="307777"/>
          </a:xfrm>
          <a:prstGeom prst="rect">
            <a:avLst/>
          </a:prstGeom>
        </p:spPr>
        <p:txBody>
          <a:bodyPr wrap="square">
            <a:spAutoFit/>
          </a:bodyPr>
          <a:lstStyle/>
          <a:p>
            <a:pPr algn="just">
              <a:buFontTx/>
              <a:buChar char="•"/>
            </a:pPr>
            <a:r>
              <a:rPr lang="fr-FR" sz="1400" dirty="0">
                <a:solidFill>
                  <a:srgbClr val="FFFF00"/>
                </a:solidFill>
              </a:rPr>
              <a:t>sur la « diffusion » de </a:t>
            </a:r>
            <a:r>
              <a:rPr lang="fr-FR" sz="1400" dirty="0" err="1">
                <a:solidFill>
                  <a:srgbClr val="FFFF00"/>
                </a:solidFill>
              </a:rPr>
              <a:t>Hempleman</a:t>
            </a:r>
            <a:r>
              <a:rPr lang="fr-FR" sz="1400" dirty="0">
                <a:solidFill>
                  <a:srgbClr val="FFFF00"/>
                </a:solidFill>
              </a:rPr>
              <a:t> et </a:t>
            </a:r>
            <a:r>
              <a:rPr lang="fr-FR" sz="1400" dirty="0" err="1">
                <a:solidFill>
                  <a:srgbClr val="FFFF00"/>
                </a:solidFill>
              </a:rPr>
              <a:t>Workman</a:t>
            </a:r>
            <a:r>
              <a:rPr lang="fr-FR" sz="1400" dirty="0">
                <a:solidFill>
                  <a:srgbClr val="FFFF00"/>
                </a:solidFill>
              </a:rPr>
              <a:t>  (Usa, </a:t>
            </a:r>
            <a:r>
              <a:rPr lang="fr-FR" sz="1400" dirty="0" smtClean="0">
                <a:solidFill>
                  <a:srgbClr val="FFFF00"/>
                </a:solidFill>
              </a:rPr>
              <a:t>1950-60     </a:t>
            </a:r>
            <a:r>
              <a:rPr lang="fr-FR" sz="1400" dirty="0" smtClean="0">
                <a:solidFill>
                  <a:srgbClr val="FFFF00"/>
                </a:solidFill>
                <a:effectLst>
                  <a:outerShdw blurRad="38100" dist="38100" dir="2700000" algn="tl">
                    <a:srgbClr val="000000"/>
                  </a:outerShdw>
                </a:effectLst>
              </a:rPr>
              <a:t>Marines US  et Française</a:t>
            </a:r>
            <a:endParaRPr lang="fr-FR" sz="1400" dirty="0">
              <a:solidFill>
                <a:srgbClr val="FFFF00"/>
              </a:solidFill>
              <a:effectLst>
                <a:outerShdw blurRad="38100" dist="38100" dir="2700000" algn="tl">
                  <a:srgbClr val="000000"/>
                </a:outerShdw>
              </a:effectLst>
            </a:endParaRPr>
          </a:p>
        </p:txBody>
      </p:sp>
      <p:sp>
        <p:nvSpPr>
          <p:cNvPr id="12" name="ZoneTexte 11"/>
          <p:cNvSpPr txBox="1"/>
          <p:nvPr/>
        </p:nvSpPr>
        <p:spPr>
          <a:xfrm>
            <a:off x="6253800" y="6228292"/>
            <a:ext cx="2520280" cy="369332"/>
          </a:xfrm>
          <a:prstGeom prst="rect">
            <a:avLst/>
          </a:prstGeom>
          <a:solidFill>
            <a:srgbClr val="FFFF00"/>
          </a:solidFill>
        </p:spPr>
        <p:txBody>
          <a:bodyPr wrap="square" rtlCol="0">
            <a:spAutoFit/>
          </a:bodyPr>
          <a:lstStyle/>
          <a:p>
            <a:r>
              <a:rPr lang="fr-FR" dirty="0" smtClean="0"/>
              <a:t>Historique en annexe</a:t>
            </a:r>
            <a:endParaRPr lang="fr-FR" dirty="0"/>
          </a:p>
        </p:txBody>
      </p:sp>
      <p:sp>
        <p:nvSpPr>
          <p:cNvPr id="4" name="Rectangle 3"/>
          <p:cNvSpPr/>
          <p:nvPr/>
        </p:nvSpPr>
        <p:spPr>
          <a:xfrm>
            <a:off x="98256" y="6412958"/>
            <a:ext cx="936475" cy="276999"/>
          </a:xfrm>
          <a:prstGeom prst="rect">
            <a:avLst/>
          </a:prstGeom>
        </p:spPr>
        <p:txBody>
          <a:bodyPr wrap="none">
            <a:spAutoFit/>
          </a:bodyPr>
          <a:lstStyle/>
          <a:p>
            <a:r>
              <a:rPr lang="fr-FR" sz="1200" i="1" dirty="0">
                <a:solidFill>
                  <a:schemeClr val="bg1"/>
                </a:solidFill>
              </a:rPr>
              <a:t>©1995.kmd</a:t>
            </a:r>
            <a:endParaRPr lang="fr-FR" sz="1200" i="1" dirty="0">
              <a:solidFill>
                <a:schemeClr val="bg1"/>
              </a:solidFill>
            </a:endParaRPr>
          </a:p>
        </p:txBody>
      </p:sp>
    </p:spTree>
    <p:extLst>
      <p:ext uri="{BB962C8B-B14F-4D97-AF65-F5344CB8AC3E}">
        <p14:creationId xmlns:p14="http://schemas.microsoft.com/office/powerpoint/2010/main" val="3305898377"/>
      </p:ext>
    </p:extLst>
  </p:cSld>
  <p:clrMapOvr>
    <a:masterClrMapping/>
  </p:clrMapOvr>
  <mc:AlternateContent xmlns:mc="http://schemas.openxmlformats.org/markup-compatibility/2006" xmlns:p14="http://schemas.microsoft.com/office/powerpoint/2010/main">
    <mc:Choice Requires="p14">
      <p:transition spd="slow" p14:dur="800" advTm="9827">
        <p:circle/>
      </p:transition>
    </mc:Choice>
    <mc:Fallback xmlns="">
      <p:transition spd="slow" advTm="9827">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0254" y="548680"/>
            <a:ext cx="1512168"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179512" y="612845"/>
            <a:ext cx="8712968" cy="4832092"/>
          </a:xfrm>
          <a:prstGeom prst="rect">
            <a:avLst/>
          </a:prstGeom>
        </p:spPr>
        <p:txBody>
          <a:bodyPr wrap="square">
            <a:spAutoFit/>
          </a:bodyPr>
          <a:lstStyle/>
          <a:p>
            <a:r>
              <a:rPr lang="fr-FR" sz="2000" b="1" dirty="0" smtClean="0"/>
              <a:t>    Remarque</a:t>
            </a:r>
            <a:r>
              <a:rPr lang="fr-FR" sz="2000" b="1" dirty="0"/>
              <a:t> :</a:t>
            </a:r>
          </a:p>
          <a:p>
            <a:endParaRPr lang="fr-FR" dirty="0" smtClean="0">
              <a:solidFill>
                <a:srgbClr val="FFFF00"/>
              </a:solidFill>
            </a:endParaRPr>
          </a:p>
          <a:p>
            <a:r>
              <a:rPr lang="fr-FR" dirty="0" smtClean="0">
                <a:solidFill>
                  <a:srgbClr val="FFFF00"/>
                </a:solidFill>
              </a:rPr>
              <a:t>Le </a:t>
            </a:r>
            <a:r>
              <a:rPr lang="fr-FR" dirty="0">
                <a:solidFill>
                  <a:srgbClr val="FFFF00"/>
                </a:solidFill>
              </a:rPr>
              <a:t>temps de </a:t>
            </a:r>
            <a:r>
              <a:rPr lang="fr-FR" dirty="0" smtClean="0">
                <a:solidFill>
                  <a:srgbClr val="FFFF00"/>
                </a:solidFill>
              </a:rPr>
              <a:t>décompression </a:t>
            </a:r>
            <a:r>
              <a:rPr lang="fr-FR" dirty="0">
                <a:solidFill>
                  <a:srgbClr val="FFFF00"/>
                </a:solidFill>
              </a:rPr>
              <a:t>de 2 minutes pour ce tissu directeur (12.5 mn)  sera le temps de calcul de la tension de  N2 a la fin du palier de 12.00 m pour les 15 tissus restants .</a:t>
            </a:r>
          </a:p>
          <a:p>
            <a:r>
              <a:rPr lang="fr-FR" dirty="0" smtClean="0"/>
              <a:t> </a:t>
            </a:r>
          </a:p>
          <a:p>
            <a:endParaRPr lang="fr-FR" dirty="0"/>
          </a:p>
          <a:p>
            <a:r>
              <a:rPr lang="fr-FR" dirty="0" smtClean="0"/>
              <a:t>   </a:t>
            </a:r>
            <a:r>
              <a:rPr lang="fr-FR" dirty="0" smtClean="0">
                <a:solidFill>
                  <a:srgbClr val="FFFF00"/>
                </a:solidFill>
              </a:rPr>
              <a:t>(</a:t>
            </a:r>
            <a:r>
              <a:rPr lang="fr-FR" dirty="0">
                <a:solidFill>
                  <a:srgbClr val="FFFF00"/>
                </a:solidFill>
              </a:rPr>
              <a:t>tissu directeur </a:t>
            </a:r>
            <a:r>
              <a:rPr lang="fr-FR" dirty="0" smtClean="0">
                <a:solidFill>
                  <a:srgbClr val="FFFF00"/>
                </a:solidFill>
              </a:rPr>
              <a:t>12.5 mn)</a:t>
            </a:r>
            <a:endParaRPr lang="fr-FR" dirty="0">
              <a:solidFill>
                <a:srgbClr val="FFFF00"/>
              </a:solidFill>
            </a:endParaRPr>
          </a:p>
          <a:p>
            <a:endParaRPr lang="fr-FR" dirty="0" smtClean="0">
              <a:solidFill>
                <a:srgbClr val="FFFF00"/>
              </a:solidFill>
            </a:endParaRPr>
          </a:p>
          <a:p>
            <a:r>
              <a:rPr lang="fr-FR" sz="1600" b="1" dirty="0" smtClean="0">
                <a:solidFill>
                  <a:srgbClr val="FFFF00"/>
                </a:solidFill>
              </a:rPr>
              <a:t>On détermine </a:t>
            </a:r>
            <a:r>
              <a:rPr lang="fr-FR" sz="1600" b="1" dirty="0">
                <a:solidFill>
                  <a:srgbClr val="FFFF00"/>
                </a:solidFill>
              </a:rPr>
              <a:t>le gradient  PIN2 = [(PIN2(</a:t>
            </a:r>
            <a:r>
              <a:rPr lang="fr-FR" sz="1600" b="1" dirty="0" err="1">
                <a:solidFill>
                  <a:srgbClr val="FFFF00"/>
                </a:solidFill>
              </a:rPr>
              <a:t>Pamb</a:t>
            </a:r>
            <a:r>
              <a:rPr lang="fr-FR" sz="1600" b="1" dirty="0">
                <a:solidFill>
                  <a:srgbClr val="FFFF00"/>
                </a:solidFill>
              </a:rPr>
              <a:t>) – 0.063 ) * 0.79 – PN2(t0) ] * 1-e (-0.69315 *t/T)</a:t>
            </a:r>
          </a:p>
          <a:p>
            <a:r>
              <a:rPr lang="fr-FR" dirty="0" smtClean="0">
                <a:solidFill>
                  <a:srgbClr val="FFFF00"/>
                </a:solidFill>
              </a:rPr>
              <a:t>           Gradient </a:t>
            </a:r>
            <a:r>
              <a:rPr lang="fr-FR" dirty="0">
                <a:solidFill>
                  <a:srgbClr val="FFFF00"/>
                </a:solidFill>
              </a:rPr>
              <a:t>= (2.2 – 0.063) *0.79 – 3.515 ) * -1 e (-k*t/t) </a:t>
            </a:r>
          </a:p>
          <a:p>
            <a:endParaRPr lang="fr-FR" dirty="0" smtClean="0">
              <a:solidFill>
                <a:srgbClr val="FFFF00"/>
              </a:solidFill>
            </a:endParaRPr>
          </a:p>
          <a:p>
            <a:r>
              <a:rPr lang="fr-FR" dirty="0">
                <a:solidFill>
                  <a:srgbClr val="FFFF00"/>
                </a:solidFill>
              </a:rPr>
              <a:t> </a:t>
            </a:r>
            <a:r>
              <a:rPr lang="fr-FR" dirty="0" smtClean="0">
                <a:solidFill>
                  <a:srgbClr val="FFFF00"/>
                </a:solidFill>
              </a:rPr>
              <a:t> -</a:t>
            </a:r>
            <a:r>
              <a:rPr lang="fr-FR" dirty="0">
                <a:solidFill>
                  <a:srgbClr val="FFFF00"/>
                </a:solidFill>
              </a:rPr>
              <a:t>1 e (-k*t/t) =  2/12.5  = 0.16  </a:t>
            </a:r>
            <a:r>
              <a:rPr lang="fr-FR" dirty="0" smtClean="0">
                <a:solidFill>
                  <a:srgbClr val="FFFF00"/>
                </a:solidFill>
              </a:rPr>
              <a:t>               (le tableau  3 )  </a:t>
            </a:r>
            <a:r>
              <a:rPr lang="fr-FR" dirty="0">
                <a:solidFill>
                  <a:srgbClr val="FFFF00"/>
                </a:solidFill>
              </a:rPr>
              <a:t>nous donne 0.105 </a:t>
            </a:r>
          </a:p>
          <a:p>
            <a:r>
              <a:rPr lang="fr-FR" dirty="0" smtClean="0">
                <a:solidFill>
                  <a:srgbClr val="FFFF00"/>
                </a:solidFill>
              </a:rPr>
              <a:t>   Gradient </a:t>
            </a:r>
            <a:r>
              <a:rPr lang="fr-FR" dirty="0">
                <a:solidFill>
                  <a:srgbClr val="FFFF00"/>
                </a:solidFill>
              </a:rPr>
              <a:t>= (2.2 – 0.063) *0.79 – 3.515 ) *0.105 = - 0.192b </a:t>
            </a:r>
            <a:r>
              <a:rPr lang="fr-FR" dirty="0" smtClean="0">
                <a:solidFill>
                  <a:srgbClr val="FFFF00"/>
                </a:solidFill>
              </a:rPr>
              <a:t>(Désaturation)</a:t>
            </a:r>
            <a:endParaRPr lang="fr-FR" dirty="0">
              <a:solidFill>
                <a:srgbClr val="FFFF00"/>
              </a:solidFill>
            </a:endParaRPr>
          </a:p>
          <a:p>
            <a:r>
              <a:rPr lang="fr-FR" dirty="0">
                <a:solidFill>
                  <a:srgbClr val="FFFF00"/>
                </a:solidFill>
              </a:rPr>
              <a:t> </a:t>
            </a:r>
          </a:p>
          <a:p>
            <a:r>
              <a:rPr lang="fr-FR" dirty="0">
                <a:solidFill>
                  <a:srgbClr val="FFFF00"/>
                </a:solidFill>
              </a:rPr>
              <a:t>Tension N2 du tissu 12.5mn  a la fin du palier de 12.00 m est de :</a:t>
            </a:r>
          </a:p>
          <a:p>
            <a:r>
              <a:rPr lang="fr-FR" dirty="0" smtClean="0">
                <a:solidFill>
                  <a:srgbClr val="FFFF00"/>
                </a:solidFill>
              </a:rPr>
              <a:t>   </a:t>
            </a:r>
          </a:p>
          <a:p>
            <a:r>
              <a:rPr lang="fr-FR" dirty="0">
                <a:solidFill>
                  <a:srgbClr val="FFFF00"/>
                </a:solidFill>
              </a:rPr>
              <a:t> </a:t>
            </a:r>
            <a:r>
              <a:rPr lang="fr-FR" dirty="0" smtClean="0">
                <a:solidFill>
                  <a:srgbClr val="FFFF00"/>
                </a:solidFill>
              </a:rPr>
              <a:t>                               PN2 </a:t>
            </a:r>
            <a:r>
              <a:rPr lang="fr-FR" dirty="0">
                <a:solidFill>
                  <a:srgbClr val="FFFF00"/>
                </a:solidFill>
              </a:rPr>
              <a:t>=3.515 – 0.192 = </a:t>
            </a:r>
            <a:r>
              <a:rPr lang="fr-FR" sz="2000" b="1" dirty="0">
                <a:solidFill>
                  <a:srgbClr val="FFFF00"/>
                </a:solidFill>
              </a:rPr>
              <a:t>3.323 b</a:t>
            </a:r>
          </a:p>
        </p:txBody>
      </p:sp>
      <p:sp>
        <p:nvSpPr>
          <p:cNvPr id="3" name="ZoneTexte 2"/>
          <p:cNvSpPr txBox="1"/>
          <p:nvPr/>
        </p:nvSpPr>
        <p:spPr>
          <a:xfrm>
            <a:off x="323528" y="1844824"/>
            <a:ext cx="7272808" cy="400110"/>
          </a:xfrm>
          <a:prstGeom prst="rect">
            <a:avLst/>
          </a:prstGeom>
          <a:solidFill>
            <a:srgbClr val="CCFF99"/>
          </a:solidFill>
        </p:spPr>
        <p:txBody>
          <a:bodyPr wrap="square" rtlCol="0">
            <a:spAutoFit/>
          </a:bodyPr>
          <a:lstStyle/>
          <a:p>
            <a:r>
              <a:rPr lang="fr-FR" sz="2000" b="1" i="1" dirty="0" smtClean="0"/>
              <a:t>12 :Tension de gaz inerte a la fin du palier de 12 mètres </a:t>
            </a:r>
            <a:r>
              <a:rPr lang="fr-FR" sz="1400" b="1" i="1" dirty="0" smtClean="0"/>
              <a:t>( désaturation)</a:t>
            </a:r>
            <a:r>
              <a:rPr lang="fr-FR" sz="1400" dirty="0" smtClean="0"/>
              <a:t>                    </a:t>
            </a:r>
            <a:endParaRPr lang="fr-FR" sz="1400" b="1" dirty="0"/>
          </a:p>
        </p:txBody>
      </p:sp>
      <p:sp>
        <p:nvSpPr>
          <p:cNvPr id="5" name="Rectangle 4"/>
          <p:cNvSpPr/>
          <p:nvPr/>
        </p:nvSpPr>
        <p:spPr>
          <a:xfrm>
            <a:off x="8100392" y="6483453"/>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781844950"/>
      </p:ext>
    </p:extLst>
  </p:cSld>
  <p:clrMapOvr>
    <a:masterClrMapping/>
  </p:clrMapOvr>
  <p:transition spd="slow" advTm="8932">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228014"/>
            <a:ext cx="4896544" cy="400110"/>
          </a:xfrm>
          <a:prstGeom prst="rect">
            <a:avLst/>
          </a:prstGeom>
          <a:solidFill>
            <a:srgbClr val="CCFF99"/>
          </a:solidFill>
        </p:spPr>
        <p:txBody>
          <a:bodyPr wrap="square" rtlCol="0">
            <a:spAutoFit/>
          </a:bodyPr>
          <a:lstStyle/>
          <a:p>
            <a:r>
              <a:rPr lang="fr-FR" sz="2000" b="1" i="1" dirty="0" smtClean="0"/>
              <a:t>13 :  Calcul de la durée aux paliers 9 , 6, 3 m .</a:t>
            </a:r>
            <a:endParaRPr lang="fr-FR" sz="1400" b="1" dirty="0"/>
          </a:p>
        </p:txBody>
      </p:sp>
      <p:sp>
        <p:nvSpPr>
          <p:cNvPr id="3" name="Rectangle 2"/>
          <p:cNvSpPr/>
          <p:nvPr/>
        </p:nvSpPr>
        <p:spPr>
          <a:xfrm>
            <a:off x="323528" y="836712"/>
            <a:ext cx="8712968" cy="5355312"/>
          </a:xfrm>
          <a:prstGeom prst="rect">
            <a:avLst/>
          </a:prstGeom>
        </p:spPr>
        <p:txBody>
          <a:bodyPr wrap="square">
            <a:spAutoFit/>
          </a:bodyPr>
          <a:lstStyle/>
          <a:p>
            <a:r>
              <a:rPr lang="fr-FR" dirty="0" smtClean="0">
                <a:solidFill>
                  <a:srgbClr val="FFFF00"/>
                </a:solidFill>
              </a:rPr>
              <a:t>  a) : Calculer la tension d azote N2 des 16 tissus  a la fin du palier de 12 m avec la durée imposée par le tissu directeur T12.5 m.</a:t>
            </a:r>
          </a:p>
          <a:p>
            <a:r>
              <a:rPr lang="fr-FR" dirty="0" smtClean="0">
                <a:solidFill>
                  <a:srgbClr val="FFFF00"/>
                </a:solidFill>
              </a:rPr>
              <a:t>  b) :  Calculer les durées  du palier de 9.00 m pour tous les tissus en utilisant les valeurs des               tensions critiques de chaque tissu (tableau  4 ) correspondant au palier de 6.00 m avec les    valeurs de TN2 calculées  en (a)</a:t>
            </a:r>
          </a:p>
          <a:p>
            <a:r>
              <a:rPr lang="fr-FR" dirty="0" smtClean="0">
                <a:solidFill>
                  <a:srgbClr val="FFFF00"/>
                </a:solidFill>
              </a:rPr>
              <a:t>   c) :  Définir le tissu directeur  (durée  max   calculée)</a:t>
            </a:r>
          </a:p>
          <a:p>
            <a:r>
              <a:rPr lang="fr-FR" dirty="0" smtClean="0">
                <a:solidFill>
                  <a:srgbClr val="FFFF00"/>
                </a:solidFill>
              </a:rPr>
              <a:t>   d) :  Recalculer  la valeur de la tension N2 a la fin du palie de 9.00 m de  tous les tissus  avec la nouvelle valeur de la durée   tissu directeur   ( C ).</a:t>
            </a:r>
          </a:p>
          <a:p>
            <a:r>
              <a:rPr lang="fr-FR" dirty="0">
                <a:solidFill>
                  <a:srgbClr val="FFFF00"/>
                </a:solidFill>
              </a:rPr>
              <a:t> </a:t>
            </a:r>
            <a:r>
              <a:rPr lang="fr-FR" dirty="0" smtClean="0">
                <a:solidFill>
                  <a:srgbClr val="FFFF00"/>
                </a:solidFill>
              </a:rPr>
              <a:t>  e) :Calculer les durées du palier de 6.00 m en utilisant les valeurs de TN2 calculer en (d) et les valeurs des tensions critiques (tableau  4 ) correspondant au palier de 3.00m.</a:t>
            </a:r>
          </a:p>
          <a:p>
            <a:r>
              <a:rPr lang="fr-FR" dirty="0">
                <a:solidFill>
                  <a:srgbClr val="FFFF00"/>
                </a:solidFill>
              </a:rPr>
              <a:t> </a:t>
            </a:r>
            <a:r>
              <a:rPr lang="fr-FR" dirty="0" smtClean="0">
                <a:solidFill>
                  <a:srgbClr val="FFFF00"/>
                </a:solidFill>
              </a:rPr>
              <a:t>  f) </a:t>
            </a:r>
            <a:r>
              <a:rPr lang="fr-FR" dirty="0">
                <a:solidFill>
                  <a:srgbClr val="FFFF00"/>
                </a:solidFill>
              </a:rPr>
              <a:t>:  Définir le tissu directeur  (durée  max   calculée)</a:t>
            </a:r>
            <a:endParaRPr lang="fr-FR" dirty="0" smtClean="0">
              <a:solidFill>
                <a:srgbClr val="FFFF00"/>
              </a:solidFill>
            </a:endParaRPr>
          </a:p>
          <a:p>
            <a:r>
              <a:rPr lang="fr-FR" dirty="0" smtClean="0">
                <a:solidFill>
                  <a:srgbClr val="FFFF00"/>
                </a:solidFill>
              </a:rPr>
              <a:t>  g) :  Recalculer  la valeur de la tension N2 a la fin du palie de 6.00 m de  tous les tissus     avec la nouvelle valeur de la durée   tissu directeur   ( f ).</a:t>
            </a:r>
          </a:p>
          <a:p>
            <a:r>
              <a:rPr lang="fr-FR" dirty="0" smtClean="0">
                <a:solidFill>
                  <a:srgbClr val="FFFF00"/>
                </a:solidFill>
              </a:rPr>
              <a:t>  h) :Calculer les durées du palier de 3.00 m en utilisant les valeurs de TN2 calculer en (g) et les valeurs des tensions critiques (tableau  4 ) correspondant au </a:t>
            </a:r>
            <a:r>
              <a:rPr lang="fr-FR" dirty="0" err="1" smtClean="0">
                <a:solidFill>
                  <a:srgbClr val="FFFF00"/>
                </a:solidFill>
              </a:rPr>
              <a:t>niv</a:t>
            </a:r>
            <a:r>
              <a:rPr lang="fr-FR" dirty="0" smtClean="0">
                <a:solidFill>
                  <a:srgbClr val="FFFF00"/>
                </a:solidFill>
              </a:rPr>
              <a:t> 0.00 m .</a:t>
            </a:r>
          </a:p>
          <a:p>
            <a:r>
              <a:rPr lang="fr-FR" dirty="0" smtClean="0">
                <a:solidFill>
                  <a:srgbClr val="FFFF00"/>
                </a:solidFill>
              </a:rPr>
              <a:t> i) </a:t>
            </a:r>
            <a:r>
              <a:rPr lang="fr-FR" dirty="0">
                <a:solidFill>
                  <a:srgbClr val="FFFF00"/>
                </a:solidFill>
              </a:rPr>
              <a:t>:  Définir le tissu directeur  (durée  max   </a:t>
            </a:r>
            <a:r>
              <a:rPr lang="fr-FR" dirty="0" smtClean="0">
                <a:solidFill>
                  <a:srgbClr val="FFFF00"/>
                </a:solidFill>
              </a:rPr>
              <a:t>calculée)</a:t>
            </a:r>
          </a:p>
          <a:p>
            <a:r>
              <a:rPr lang="fr-FR" dirty="0" smtClean="0">
                <a:solidFill>
                  <a:srgbClr val="FFFF00"/>
                </a:solidFill>
              </a:rPr>
              <a:t> j) </a:t>
            </a:r>
            <a:r>
              <a:rPr lang="fr-FR" dirty="0">
                <a:solidFill>
                  <a:srgbClr val="FFFF00"/>
                </a:solidFill>
              </a:rPr>
              <a:t>:  Recalculer  la valeur de la tension N2 a la fin du palie de </a:t>
            </a:r>
            <a:r>
              <a:rPr lang="fr-FR" dirty="0" smtClean="0">
                <a:solidFill>
                  <a:srgbClr val="FFFF00"/>
                </a:solidFill>
              </a:rPr>
              <a:t>3 .</a:t>
            </a:r>
            <a:r>
              <a:rPr lang="fr-FR" dirty="0">
                <a:solidFill>
                  <a:srgbClr val="FFFF00"/>
                </a:solidFill>
              </a:rPr>
              <a:t>00 m de  tous les tissus     avec la nouvelle valeur de la durée   tissu directeur   ( i</a:t>
            </a:r>
            <a:r>
              <a:rPr lang="fr-FR" dirty="0" smtClean="0">
                <a:solidFill>
                  <a:srgbClr val="FFFF00"/>
                </a:solidFill>
              </a:rPr>
              <a:t> </a:t>
            </a:r>
            <a:r>
              <a:rPr lang="fr-FR" dirty="0">
                <a:solidFill>
                  <a:srgbClr val="FFFF00"/>
                </a:solidFill>
              </a:rPr>
              <a:t>).</a:t>
            </a:r>
          </a:p>
          <a:p>
            <a:endParaRPr lang="fr-FR" dirty="0"/>
          </a:p>
        </p:txBody>
      </p:sp>
      <p:sp>
        <p:nvSpPr>
          <p:cNvPr id="5" name="Rectangle 4"/>
          <p:cNvSpPr/>
          <p:nvPr/>
        </p:nvSpPr>
        <p:spPr>
          <a:xfrm>
            <a:off x="7308304" y="6168638"/>
            <a:ext cx="1368580" cy="369332"/>
          </a:xfrm>
          <a:prstGeom prst="rect">
            <a:avLst/>
          </a:prstGeom>
          <a:solidFill>
            <a:srgbClr val="FFFF00"/>
          </a:solidFill>
        </p:spPr>
        <p:txBody>
          <a:bodyPr wrap="none">
            <a:spAutoFit/>
          </a:bodyPr>
          <a:lstStyle/>
          <a:p>
            <a:r>
              <a:rPr lang="fr-FR" b="1" dirty="0" smtClean="0"/>
              <a:t>Bon courage</a:t>
            </a:r>
            <a:endParaRPr lang="fr-FR" b="1" dirty="0"/>
          </a:p>
        </p:txBody>
      </p:sp>
      <p:sp>
        <p:nvSpPr>
          <p:cNvPr id="6" name="Rectangle 5"/>
          <p:cNvSpPr/>
          <p:nvPr/>
        </p:nvSpPr>
        <p:spPr>
          <a:xfrm>
            <a:off x="30016" y="6412958"/>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82508911"/>
      </p:ext>
    </p:extLst>
  </p:cSld>
  <p:clrMapOvr>
    <a:masterClrMapping/>
  </p:clrMapOvr>
  <p:transition spd="slow" advTm="7448">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96752"/>
            <a:ext cx="8676456" cy="4392488"/>
          </a:xfrm>
          <a:prstGeom prst="rect">
            <a:avLst/>
          </a:prstGeom>
          <a:ln w="47625">
            <a:solidFill>
              <a:srgbClr val="FF0000"/>
            </a:solidFill>
          </a:ln>
        </p:spPr>
      </p:pic>
      <p:sp>
        <p:nvSpPr>
          <p:cNvPr id="3" name="Rectangle 2"/>
          <p:cNvSpPr/>
          <p:nvPr/>
        </p:nvSpPr>
        <p:spPr>
          <a:xfrm>
            <a:off x="343031" y="557972"/>
            <a:ext cx="4171142" cy="369332"/>
          </a:xfrm>
          <a:prstGeom prst="rect">
            <a:avLst/>
          </a:prstGeom>
          <a:solidFill>
            <a:srgbClr val="FFFF00"/>
          </a:solidFill>
          <a:ln w="31750">
            <a:solidFill>
              <a:srgbClr val="FF0000"/>
            </a:solidFill>
          </a:ln>
        </p:spPr>
        <p:txBody>
          <a:bodyPr wrap="none">
            <a:spAutoFit/>
          </a:bodyPr>
          <a:lstStyle/>
          <a:p>
            <a:r>
              <a:rPr lang="fr-FR" b="1" u="sng" dirty="0"/>
              <a:t>par M.Y.KHETIB </a:t>
            </a:r>
            <a:r>
              <a:rPr lang="fr-FR" b="1" dirty="0"/>
              <a:t>     med_khetib@yahoo.fr </a:t>
            </a:r>
            <a:endParaRPr lang="fr-FR" dirty="0"/>
          </a:p>
        </p:txBody>
      </p:sp>
      <p:sp>
        <p:nvSpPr>
          <p:cNvPr id="4" name="Rectangle 3"/>
          <p:cNvSpPr/>
          <p:nvPr/>
        </p:nvSpPr>
        <p:spPr>
          <a:xfrm>
            <a:off x="7991501" y="6165304"/>
            <a:ext cx="936475" cy="276999"/>
          </a:xfrm>
          <a:prstGeom prst="rect">
            <a:avLst/>
          </a:prstGeom>
        </p:spPr>
        <p:txBody>
          <a:bodyPr wrap="none">
            <a:spAutoFit/>
          </a:bodyPr>
          <a:lstStyle/>
          <a:p>
            <a:r>
              <a:rPr lang="fr-FR" sz="1200" i="1" dirty="0">
                <a:solidFill>
                  <a:schemeClr val="bg1"/>
                </a:solidFill>
              </a:rPr>
              <a:t>©1995.kmd</a:t>
            </a:r>
            <a:endParaRPr lang="fr-FR" sz="1200" i="1" dirty="0">
              <a:solidFill>
                <a:schemeClr val="bg1"/>
              </a:solidFill>
            </a:endParaRPr>
          </a:p>
        </p:txBody>
      </p:sp>
    </p:spTree>
    <p:extLst>
      <p:ext uri="{BB962C8B-B14F-4D97-AF65-F5344CB8AC3E}">
        <p14:creationId xmlns:p14="http://schemas.microsoft.com/office/powerpoint/2010/main" val="4154022266"/>
      </p:ext>
    </p:extLst>
  </p:cSld>
  <p:clrMapOvr>
    <a:masterClrMapping/>
  </p:clrMapOvr>
  <mc:AlternateContent xmlns:mc="http://schemas.openxmlformats.org/markup-compatibility/2006" xmlns:p14="http://schemas.microsoft.com/office/powerpoint/2010/main">
    <mc:Choice Requires="p14">
      <p:transition spd="slow" p14:dur="2000" advTm="4238"/>
    </mc:Choice>
    <mc:Fallback xmlns="">
      <p:transition spd="slow" advTm="4238"/>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rcRect l="23360" t="28032" r="29027" b="28429"/>
          <a:stretch>
            <a:fillRect/>
          </a:stretch>
        </p:blipFill>
        <p:spPr bwMode="auto">
          <a:xfrm>
            <a:off x="395536" y="620689"/>
            <a:ext cx="8568952" cy="6048672"/>
          </a:xfrm>
          <a:prstGeom prst="rect">
            <a:avLst/>
          </a:prstGeom>
          <a:noFill/>
          <a:ln w="9525">
            <a:noFill/>
            <a:miter lim="800000"/>
            <a:headEnd/>
            <a:tailEnd/>
          </a:ln>
        </p:spPr>
      </p:pic>
      <p:sp>
        <p:nvSpPr>
          <p:cNvPr id="3" name="Rectangle 2"/>
          <p:cNvSpPr/>
          <p:nvPr/>
        </p:nvSpPr>
        <p:spPr>
          <a:xfrm>
            <a:off x="683568" y="3068960"/>
            <a:ext cx="7344816" cy="288032"/>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6012160" y="675005"/>
            <a:ext cx="1008112" cy="307777"/>
          </a:xfrm>
          <a:prstGeom prst="rect">
            <a:avLst/>
          </a:prstGeom>
          <a:solidFill>
            <a:srgbClr val="FFFF00"/>
          </a:solidFill>
        </p:spPr>
        <p:txBody>
          <a:bodyPr wrap="square" rtlCol="0">
            <a:spAutoFit/>
          </a:bodyPr>
          <a:lstStyle/>
          <a:p>
            <a:r>
              <a:rPr lang="fr-FR" sz="1400" b="1" dirty="0" smtClean="0"/>
              <a:t>Tableau 4</a:t>
            </a:r>
            <a:endParaRPr lang="fr-FR" sz="1400" b="1" dirty="0"/>
          </a:p>
        </p:txBody>
      </p:sp>
      <p:sp>
        <p:nvSpPr>
          <p:cNvPr id="5" name="Rectangle 4"/>
          <p:cNvSpPr/>
          <p:nvPr/>
        </p:nvSpPr>
        <p:spPr>
          <a:xfrm>
            <a:off x="7884368" y="6275380"/>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567006880"/>
      </p:ext>
    </p:extLst>
  </p:cSld>
  <p:clrMapOvr>
    <a:masterClrMapping/>
  </p:clrMapOvr>
  <mc:AlternateContent xmlns:mc="http://schemas.openxmlformats.org/markup-compatibility/2006" xmlns:p14="http://schemas.microsoft.com/office/powerpoint/2010/main">
    <mc:Choice Requires="p14">
      <p:transition spd="slow" p14:dur="2000" advTm="6160"/>
    </mc:Choice>
    <mc:Fallback xmlns="">
      <p:transition spd="slow" advTm="616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82"/>
          <p:cNvGraphicFramePr>
            <a:graphicFrameLocks/>
          </p:cNvGraphicFramePr>
          <p:nvPr>
            <p:extLst>
              <p:ext uri="{D42A27DB-BD31-4B8C-83A1-F6EECF244321}">
                <p14:modId xmlns:p14="http://schemas.microsoft.com/office/powerpoint/2010/main" val="692805227"/>
              </p:ext>
            </p:extLst>
          </p:nvPr>
        </p:nvGraphicFramePr>
        <p:xfrm>
          <a:off x="611560" y="332656"/>
          <a:ext cx="7533084" cy="6309360"/>
        </p:xfrm>
        <a:graphic>
          <a:graphicData uri="http://schemas.openxmlformats.org/drawingml/2006/table">
            <a:tbl>
              <a:tblPr/>
              <a:tblGrid>
                <a:gridCol w="1312443"/>
                <a:gridCol w="2074060"/>
                <a:gridCol w="2072521"/>
                <a:gridCol w="2074060"/>
              </a:tblGrid>
              <a:tr h="344260">
                <a:tc gridSpan="4">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Coefficients a et b   </a:t>
                      </a:r>
                      <a:r>
                        <a:rPr kumimoji="0" lang="en-US" sz="1400" b="1" i="0" u="none" strike="noStrike" cap="none" normalizeH="0" baseline="0" dirty="0" smtClean="0">
                          <a:ln>
                            <a:noFill/>
                          </a:ln>
                          <a:solidFill>
                            <a:schemeClr val="bg1"/>
                          </a:solidFill>
                          <a:effectLst/>
                          <a:latin typeface="Arial" charset="0"/>
                          <a:cs typeface="Arial" charset="0"/>
                        </a:rPr>
                        <a:t>TABLEAU 2</a:t>
                      </a:r>
                      <a:endParaRPr kumimoji="0" lang="en-US" sz="1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r>
              <a:tr h="54507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Arial" charset="0"/>
                          <a:cs typeface="Arial" charset="0"/>
                        </a:rPr>
                        <a:t>Tissus</a:t>
                      </a:r>
                      <a:r>
                        <a:rPr kumimoji="0" lang="en-US" sz="1600" b="1" i="0" u="none" strike="noStrike" cap="none" normalizeH="0" baseline="0" dirty="0" smtClean="0">
                          <a:ln>
                            <a:noFill/>
                          </a:ln>
                          <a:solidFill>
                            <a:schemeClr val="bg1"/>
                          </a:solidFill>
                          <a:effectLst/>
                          <a:latin typeface="Arial" charset="0"/>
                          <a:cs typeface="Arial" charset="0"/>
                        </a:rPr>
                        <a:t>      N°           </a:t>
                      </a:r>
                      <a:endParaRPr kumimoji="0" lang="en-US" sz="2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00"/>
                          </a:solidFill>
                          <a:effectLst/>
                          <a:latin typeface="Arial" charset="0"/>
                          <a:cs typeface="Arial" charset="0"/>
                        </a:rPr>
                        <a:t>T</a:t>
                      </a:r>
                      <a:r>
                        <a:rPr kumimoji="0" lang="en-US" sz="1600" b="1" i="0" u="none" strike="noStrike" cap="none" normalizeH="0" baseline="0" dirty="0" smtClean="0">
                          <a:ln>
                            <a:noFill/>
                          </a:ln>
                          <a:solidFill>
                            <a:schemeClr val="bg1"/>
                          </a:solidFill>
                          <a:effectLst/>
                          <a:latin typeface="Arial" charset="0"/>
                          <a:cs typeface="Arial" charset="0"/>
                        </a:rPr>
                        <a:t>                         </a:t>
                      </a:r>
                      <a:r>
                        <a:rPr kumimoji="0" lang="en-US" sz="1600" b="1" i="0" u="none" strike="noStrike" cap="none" normalizeH="0" baseline="0" dirty="0" smtClean="0">
                          <a:ln>
                            <a:noFill/>
                          </a:ln>
                          <a:solidFill>
                            <a:srgbClr val="FFFF00"/>
                          </a:solidFill>
                          <a:effectLst/>
                          <a:latin typeface="Arial" charset="0"/>
                          <a:cs typeface="Arial" charset="0"/>
                        </a:rPr>
                        <a:t>pour N2</a:t>
                      </a:r>
                      <a:endParaRPr kumimoji="0" lang="en-US" sz="2400" b="0" i="0" u="none" strike="noStrike" cap="none" normalizeH="0" baseline="0" dirty="0" smtClean="0">
                        <a:ln>
                          <a:noFill/>
                        </a:ln>
                        <a:solidFill>
                          <a:srgbClr val="FFFF00"/>
                        </a:solidFill>
                        <a:effectLst/>
                        <a:latin typeface="Times New Roman" pitchFamily="18" charset="0"/>
                      </a:endParaRPr>
                    </a:p>
                  </a:txBody>
                  <a:tcPr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Arial" charset="0"/>
                        </a:rPr>
                        <a:t>Coefficient   a</a:t>
                      </a:r>
                      <a:endParaRPr kumimoji="0" lang="en-US" sz="2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Arial" charset="0"/>
                        </a:rPr>
                        <a:t>Coefficient    b</a:t>
                      </a:r>
                      <a:endParaRPr kumimoji="0" lang="en-US" sz="24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4,0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1,900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0,800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8,0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1,450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0,800</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3</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12,5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1,030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0,800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4</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18,5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0,882</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0,826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5</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27,0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0,717</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0,845</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38,3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0,575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0,860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7</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54,3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0,468</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0,870</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8</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77,0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0,441</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0,903</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9</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109,0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0,415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0,908</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10</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146,0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0,416</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0,939</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11</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187,0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0,369</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0,946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12</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239,0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0,369</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0,946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13</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305,0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0,255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0,962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14</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390,0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0,255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0,962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15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498,0 min </a:t>
                      </a:r>
                      <a:endParaRPr kumimoji="0" lang="en-US" sz="2400" b="0" i="0" u="none" strike="noStrike" cap="none" normalizeH="0" baseline="0" dirty="0" smtClean="0">
                        <a:ln>
                          <a:noFill/>
                        </a:ln>
                        <a:solidFill>
                          <a:srgbClr val="FFFF00"/>
                        </a:solidFill>
                        <a:effectLst/>
                        <a:latin typeface="Arial" charset="0"/>
                        <a:cs typeface="Arial"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0,255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0,962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1557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16</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rgbClr val="FFFF00"/>
                          </a:solidFill>
                          <a:effectLst/>
                          <a:latin typeface="Arial" charset="0"/>
                          <a:cs typeface="Arial" charset="0"/>
                        </a:rPr>
                        <a:t>635,0 min  </a:t>
                      </a: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Arial" charset="0"/>
                          <a:cs typeface="Arial" charset="0"/>
                        </a:rPr>
                        <a:t>0,255</a:t>
                      </a:r>
                      <a:endParaRPr kumimoji="0" lang="en-US" sz="2400" b="0" i="0" u="none" strike="noStrike" cap="none" normalizeH="0" baseline="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charset="0"/>
                          <a:cs typeface="Arial" charset="0"/>
                        </a:rPr>
                        <a:t>0,962</a:t>
                      </a:r>
                      <a:endParaRPr kumimoji="0" lang="en-US" sz="2400" b="0" i="0" u="none" strike="noStrike" cap="none" normalizeH="0" baseline="0" dirty="0" smtClean="0">
                        <a:ln>
                          <a:noFill/>
                        </a:ln>
                        <a:solidFill>
                          <a:schemeClr val="bg1"/>
                        </a:solidFill>
                        <a:effectLst/>
                        <a:latin typeface="Times New Roman" pitchFamily="18" charset="0"/>
                      </a:endParaRPr>
                    </a:p>
                  </a:txBody>
                  <a:tcPr anchor="b"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8198194" y="6412958"/>
            <a:ext cx="936475" cy="276999"/>
          </a:xfrm>
          <a:prstGeom prst="rect">
            <a:avLst/>
          </a:prstGeom>
        </p:spPr>
        <p:txBody>
          <a:bodyPr wrap="none">
            <a:spAutoFit/>
          </a:bodyPr>
          <a:lstStyle/>
          <a:p>
            <a:r>
              <a:rPr lang="fr-FR" sz="1200" i="1" dirty="0">
                <a:solidFill>
                  <a:schemeClr val="bg1"/>
                </a:solidFill>
              </a:rPr>
              <a:t>©1995.kmd</a:t>
            </a:r>
          </a:p>
        </p:txBody>
      </p:sp>
    </p:spTree>
    <p:custDataLst>
      <p:tags r:id="rId1"/>
    </p:custDataLst>
    <p:extLst>
      <p:ext uri="{BB962C8B-B14F-4D97-AF65-F5344CB8AC3E}">
        <p14:creationId xmlns:p14="http://schemas.microsoft.com/office/powerpoint/2010/main" val="933632784"/>
      </p:ext>
    </p:extLst>
  </p:cSld>
  <p:clrMapOvr>
    <a:masterClrMapping/>
  </p:clrMapOvr>
  <mc:AlternateContent xmlns:mc="http://schemas.openxmlformats.org/markup-compatibility/2006" xmlns:p14="http://schemas.microsoft.com/office/powerpoint/2010/main">
    <mc:Choice Requires="p14">
      <p:transition spd="slow" p14:dur="2000" advTm="6102"/>
    </mc:Choice>
    <mc:Fallback xmlns="">
      <p:transition spd="slow" advTm="61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16632"/>
            <a:ext cx="4636034" cy="6021288"/>
          </a:xfrm>
          <a:prstGeom prst="rect">
            <a:avLst/>
          </a:prstGeom>
        </p:spPr>
      </p:pic>
      <p:cxnSp>
        <p:nvCxnSpPr>
          <p:cNvPr id="4" name="Connecteur droit 3"/>
          <p:cNvCxnSpPr/>
          <p:nvPr/>
        </p:nvCxnSpPr>
        <p:spPr>
          <a:xfrm>
            <a:off x="755576" y="1953620"/>
            <a:ext cx="144016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2195736" y="260648"/>
            <a:ext cx="0" cy="169297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35696" y="1844824"/>
            <a:ext cx="360040" cy="108796"/>
          </a:xfrm>
          <a:prstGeom prst="rect">
            <a:avLst/>
          </a:prstGeom>
          <a:solidFill>
            <a:srgbClr val="FFFF00">
              <a:alpha val="22000"/>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580112" y="260648"/>
            <a:ext cx="2448272" cy="369332"/>
          </a:xfrm>
          <a:prstGeom prst="rect">
            <a:avLst/>
          </a:prstGeom>
          <a:solidFill>
            <a:srgbClr val="FFFF00"/>
          </a:solidFill>
        </p:spPr>
        <p:txBody>
          <a:bodyPr wrap="square" rtlCol="0">
            <a:spAutoFit/>
          </a:bodyPr>
          <a:lstStyle/>
          <a:p>
            <a:r>
              <a:rPr lang="fr-FR" dirty="0" smtClean="0"/>
              <a:t>Tableau des Indices  (3)</a:t>
            </a:r>
            <a:endParaRPr lang="fr-FR" dirty="0"/>
          </a:p>
        </p:txBody>
      </p:sp>
      <p:sp>
        <p:nvSpPr>
          <p:cNvPr id="7" name="Rectangle 6"/>
          <p:cNvSpPr/>
          <p:nvPr/>
        </p:nvSpPr>
        <p:spPr>
          <a:xfrm>
            <a:off x="8207525"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772242969"/>
      </p:ext>
    </p:extLst>
  </p:cSld>
  <p:clrMapOvr>
    <a:masterClrMapping/>
  </p:clrMapOvr>
  <mc:AlternateContent xmlns:mc="http://schemas.openxmlformats.org/markup-compatibility/2006" xmlns:p14="http://schemas.microsoft.com/office/powerpoint/2010/main">
    <mc:Choice Requires="p14">
      <p:transition spd="slow" p14:dur="2000" advTm="7306"/>
    </mc:Choice>
    <mc:Fallback xmlns="">
      <p:transition spd="slow" advTm="730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836712"/>
            <a:ext cx="8784976" cy="5755422"/>
          </a:xfrm>
          <a:prstGeom prst="rect">
            <a:avLst/>
          </a:prstGeom>
        </p:spPr>
        <p:txBody>
          <a:bodyPr wrap="square">
            <a:spAutoFit/>
          </a:bodyPr>
          <a:lstStyle/>
          <a:p>
            <a:r>
              <a:rPr lang="fr-FR" sz="1200" b="1" u="sng" dirty="0">
                <a:solidFill>
                  <a:srgbClr val="FFFF00"/>
                </a:solidFill>
              </a:rPr>
              <a:t>UTILISATION DU PROGRAMME DOLPHIN </a:t>
            </a:r>
            <a:r>
              <a:rPr lang="fr-FR" sz="1200" b="1" u="sng" dirty="0" smtClean="0">
                <a:solidFill>
                  <a:srgbClr val="FFFF00"/>
                </a:solidFill>
              </a:rPr>
              <a:t>.</a:t>
            </a:r>
            <a:endParaRPr lang="fr-FR" sz="1200" dirty="0">
              <a:solidFill>
                <a:srgbClr val="FFFF00"/>
              </a:solidFill>
            </a:endParaRPr>
          </a:p>
          <a:p>
            <a:r>
              <a:rPr lang="fr-FR" sz="1200" i="1" u="sng" dirty="0">
                <a:solidFill>
                  <a:srgbClr val="FFFF00"/>
                </a:solidFill>
              </a:rPr>
              <a:t>Développé par</a:t>
            </a:r>
            <a:r>
              <a:rPr lang="fr-FR" sz="1200" dirty="0">
                <a:solidFill>
                  <a:srgbClr val="FFFF00"/>
                </a:solidFill>
              </a:rPr>
              <a:t> </a:t>
            </a:r>
            <a:r>
              <a:rPr lang="fr-FR" dirty="0">
                <a:solidFill>
                  <a:srgbClr val="FFFF00"/>
                </a:solidFill>
              </a:rPr>
              <a:t>: </a:t>
            </a:r>
            <a:r>
              <a:rPr lang="fr-FR" sz="1200" b="1" dirty="0">
                <a:solidFill>
                  <a:srgbClr val="FFFF00"/>
                </a:solidFill>
              </a:rPr>
              <a:t>Mohamed KHETIB</a:t>
            </a:r>
            <a:r>
              <a:rPr lang="fr-FR" sz="1200" dirty="0">
                <a:solidFill>
                  <a:srgbClr val="FFFF00"/>
                </a:solidFill>
              </a:rPr>
              <a:t>    </a:t>
            </a:r>
            <a:r>
              <a:rPr lang="fr-FR" sz="1200" dirty="0" smtClean="0">
                <a:solidFill>
                  <a:srgbClr val="FFFF00"/>
                </a:solidFill>
              </a:rPr>
              <a:t> </a:t>
            </a:r>
            <a:r>
              <a:rPr lang="fr-FR" sz="1000" dirty="0" smtClean="0">
                <a:solidFill>
                  <a:srgbClr val="FFFF00"/>
                </a:solidFill>
              </a:rPr>
              <a:t> </a:t>
            </a:r>
            <a:r>
              <a:rPr lang="fr-FR" sz="1100" dirty="0" smtClean="0">
                <a:solidFill>
                  <a:srgbClr val="FFFF00"/>
                </a:solidFill>
              </a:rPr>
              <a:t>©1994</a:t>
            </a:r>
          </a:p>
          <a:p>
            <a:endParaRPr lang="fr-FR" sz="1200" dirty="0" smtClean="0">
              <a:solidFill>
                <a:srgbClr val="FFFF00"/>
              </a:solidFill>
            </a:endParaRPr>
          </a:p>
          <a:p>
            <a:r>
              <a:rPr lang="fr-FR" sz="1200" dirty="0" smtClean="0">
                <a:solidFill>
                  <a:srgbClr val="FFFF00"/>
                </a:solidFill>
              </a:rPr>
              <a:t>Le programme </a:t>
            </a:r>
            <a:r>
              <a:rPr lang="fr-FR" sz="1200" b="1" dirty="0" smtClean="0">
                <a:solidFill>
                  <a:srgbClr val="FFFF00"/>
                </a:solidFill>
              </a:rPr>
              <a:t>DOLPHIN</a:t>
            </a:r>
            <a:r>
              <a:rPr lang="fr-FR" sz="1200" dirty="0" smtClean="0">
                <a:solidFill>
                  <a:srgbClr val="FFFF00"/>
                </a:solidFill>
              </a:rPr>
              <a:t>  est développe suivant le protocole  et la modélisation  mathématique de calcul des tables de plongée de </a:t>
            </a:r>
            <a:r>
              <a:rPr lang="fr-FR" sz="1200" dirty="0" err="1" smtClean="0">
                <a:solidFill>
                  <a:srgbClr val="FFFF00"/>
                </a:solidFill>
              </a:rPr>
              <a:t>Buhlmann</a:t>
            </a:r>
            <a:r>
              <a:rPr lang="fr-FR" sz="1200" dirty="0" smtClean="0">
                <a:solidFill>
                  <a:srgbClr val="FFFF00"/>
                </a:solidFill>
              </a:rPr>
              <a:t> a 16 tissus .  Le </a:t>
            </a:r>
            <a:r>
              <a:rPr lang="fr-FR" sz="1200" dirty="0">
                <a:solidFill>
                  <a:srgbClr val="FFFF00"/>
                </a:solidFill>
              </a:rPr>
              <a:t>programme intègre un calcul des tables pour les mélanges </a:t>
            </a:r>
            <a:r>
              <a:rPr lang="fr-FR" sz="1200" dirty="0" smtClean="0">
                <a:solidFill>
                  <a:srgbClr val="FFFF00"/>
                </a:solidFill>
              </a:rPr>
              <a:t> NITROX  </a:t>
            </a:r>
            <a:r>
              <a:rPr lang="fr-FR" sz="1200" dirty="0">
                <a:solidFill>
                  <a:srgbClr val="FFFF00"/>
                </a:solidFill>
              </a:rPr>
              <a:t>enrichi a </a:t>
            </a:r>
            <a:r>
              <a:rPr lang="fr-FR" sz="1200" dirty="0" smtClean="0">
                <a:solidFill>
                  <a:srgbClr val="FFFF00"/>
                </a:solidFill>
              </a:rPr>
              <a:t> 32</a:t>
            </a:r>
            <a:r>
              <a:rPr lang="fr-FR" sz="1200" dirty="0">
                <a:solidFill>
                  <a:srgbClr val="FFFF00"/>
                </a:solidFill>
              </a:rPr>
              <a:t>%  </a:t>
            </a:r>
          </a:p>
          <a:p>
            <a:endParaRPr lang="fr-FR" sz="1200" dirty="0" smtClean="0">
              <a:solidFill>
                <a:srgbClr val="FFFF00"/>
              </a:solidFill>
            </a:endParaRPr>
          </a:p>
          <a:p>
            <a:r>
              <a:rPr lang="fr-FR" sz="1200" dirty="0">
                <a:solidFill>
                  <a:srgbClr val="FFFF00"/>
                </a:solidFill>
              </a:rPr>
              <a:t> </a:t>
            </a:r>
            <a:r>
              <a:rPr lang="fr-FR" sz="1200" dirty="0" smtClean="0">
                <a:solidFill>
                  <a:srgbClr val="FFFF00"/>
                </a:solidFill>
              </a:rPr>
              <a:t>Ce </a:t>
            </a:r>
            <a:r>
              <a:rPr lang="fr-FR" sz="1200" dirty="0">
                <a:solidFill>
                  <a:srgbClr val="FFFF00"/>
                </a:solidFill>
              </a:rPr>
              <a:t>programme a été  développer  pour les </a:t>
            </a:r>
            <a:r>
              <a:rPr lang="fr-FR" sz="1200" dirty="0" smtClean="0">
                <a:solidFill>
                  <a:srgbClr val="FFFF00"/>
                </a:solidFill>
              </a:rPr>
              <a:t> besoins </a:t>
            </a:r>
            <a:r>
              <a:rPr lang="fr-FR" sz="1200" dirty="0">
                <a:solidFill>
                  <a:srgbClr val="FFFF00"/>
                </a:solidFill>
              </a:rPr>
              <a:t>de formation des plongeurs et moniteurs afin qu’il sert de support pédagogique et de simulation car il permet de consulter  les résultats détaillés de  chaque étape de calcul et pour chaque tissu. </a:t>
            </a:r>
          </a:p>
          <a:p>
            <a:r>
              <a:rPr lang="fr-FR" sz="1200" dirty="0">
                <a:solidFill>
                  <a:srgbClr val="FFFF00"/>
                </a:solidFill>
              </a:rPr>
              <a:t> </a:t>
            </a:r>
            <a:endParaRPr lang="fr-FR" sz="1200" dirty="0" smtClean="0">
              <a:solidFill>
                <a:srgbClr val="FFFF00"/>
              </a:solidFill>
            </a:endParaRPr>
          </a:p>
          <a:p>
            <a:r>
              <a:rPr lang="fr-FR" sz="1200" dirty="0" err="1" smtClean="0">
                <a:solidFill>
                  <a:srgbClr val="FFFF00"/>
                </a:solidFill>
              </a:rPr>
              <a:t>Dolphin</a:t>
            </a:r>
            <a:r>
              <a:rPr lang="fr-FR" sz="1200" dirty="0" smtClean="0">
                <a:solidFill>
                  <a:srgbClr val="FFFF00"/>
                </a:solidFill>
              </a:rPr>
              <a:t>  permet </a:t>
            </a:r>
            <a:r>
              <a:rPr lang="fr-FR" sz="1200" dirty="0">
                <a:solidFill>
                  <a:srgbClr val="FFFF00"/>
                </a:solidFill>
              </a:rPr>
              <a:t>aussi de préparer des documents corrigés  pour divers exercices de calcul des tables lors d’une formation et il est accompagné d’une brochure  donnant un </a:t>
            </a:r>
            <a:r>
              <a:rPr lang="fr-FR" sz="1200" dirty="0" smtClean="0">
                <a:solidFill>
                  <a:srgbClr val="FFFF00"/>
                </a:solidFill>
              </a:rPr>
              <a:t>bref  </a:t>
            </a:r>
            <a:r>
              <a:rPr lang="fr-FR" sz="1200" dirty="0">
                <a:solidFill>
                  <a:srgbClr val="FFFF00"/>
                </a:solidFill>
              </a:rPr>
              <a:t>aperçu sur les différentes </a:t>
            </a:r>
            <a:r>
              <a:rPr lang="fr-FR" sz="1200" dirty="0" smtClean="0">
                <a:solidFill>
                  <a:srgbClr val="FFFF00"/>
                </a:solidFill>
              </a:rPr>
              <a:t> lois </a:t>
            </a:r>
            <a:r>
              <a:rPr lang="fr-FR" sz="1200" dirty="0">
                <a:solidFill>
                  <a:srgbClr val="FFFF00"/>
                </a:solidFill>
              </a:rPr>
              <a:t>physiques  et facteurs entrant dans la  dissolution des gaz .</a:t>
            </a:r>
          </a:p>
          <a:p>
            <a:r>
              <a:rPr lang="fr-FR" sz="1200" dirty="0">
                <a:solidFill>
                  <a:srgbClr val="FFFF00"/>
                </a:solidFill>
              </a:rPr>
              <a:t> </a:t>
            </a:r>
            <a:r>
              <a:rPr lang="fr-FR" sz="1200" dirty="0" smtClean="0">
                <a:solidFill>
                  <a:srgbClr val="FFFF00"/>
                </a:solidFill>
              </a:rPr>
              <a:t>L’algorithme </a:t>
            </a:r>
            <a:r>
              <a:rPr lang="fr-FR" sz="1200" dirty="0">
                <a:solidFill>
                  <a:srgbClr val="FFFF00"/>
                </a:solidFill>
              </a:rPr>
              <a:t>et les modèles de tissus utilises ainsi que leurs périodes  et les formulations </a:t>
            </a:r>
            <a:r>
              <a:rPr lang="fr-FR" sz="1200" dirty="0" smtClean="0">
                <a:solidFill>
                  <a:srgbClr val="FFFF00"/>
                </a:solidFill>
              </a:rPr>
              <a:t> mathématiques  </a:t>
            </a:r>
            <a:r>
              <a:rPr lang="fr-FR" sz="1200" dirty="0" err="1">
                <a:solidFill>
                  <a:srgbClr val="FFFF00"/>
                </a:solidFill>
              </a:rPr>
              <a:t>utilisees</a:t>
            </a:r>
            <a:r>
              <a:rPr lang="fr-FR" sz="1200" dirty="0">
                <a:solidFill>
                  <a:srgbClr val="FFFF00"/>
                </a:solidFill>
              </a:rPr>
              <a:t> </a:t>
            </a:r>
            <a:r>
              <a:rPr lang="fr-FR" sz="1200" dirty="0" smtClean="0">
                <a:solidFill>
                  <a:srgbClr val="FFFF00"/>
                </a:solidFill>
              </a:rPr>
              <a:t> sont  </a:t>
            </a:r>
            <a:r>
              <a:rPr lang="fr-FR" sz="1200" dirty="0" err="1">
                <a:solidFill>
                  <a:srgbClr val="FFFF00"/>
                </a:solidFill>
              </a:rPr>
              <a:t>détailees</a:t>
            </a:r>
            <a:r>
              <a:rPr lang="fr-FR" sz="1200" dirty="0">
                <a:solidFill>
                  <a:srgbClr val="FFFF00"/>
                </a:solidFill>
              </a:rPr>
              <a:t> </a:t>
            </a:r>
            <a:r>
              <a:rPr lang="fr-FR" sz="1200" dirty="0" smtClean="0">
                <a:solidFill>
                  <a:srgbClr val="FFFF00"/>
                </a:solidFill>
              </a:rPr>
              <a:t> afin </a:t>
            </a:r>
            <a:r>
              <a:rPr lang="fr-FR" sz="1200" dirty="0">
                <a:solidFill>
                  <a:srgbClr val="FFFF00"/>
                </a:solidFill>
              </a:rPr>
              <a:t>que le plongeur puisse tirer maximum de ce programme .   </a:t>
            </a:r>
          </a:p>
          <a:p>
            <a:r>
              <a:rPr lang="fr-FR" sz="1200" dirty="0">
                <a:solidFill>
                  <a:srgbClr val="FFFF00"/>
                </a:solidFill>
              </a:rPr>
              <a:t> </a:t>
            </a:r>
            <a:r>
              <a:rPr lang="fr-FR" sz="1200" dirty="0" err="1" smtClean="0">
                <a:solidFill>
                  <a:srgbClr val="FFFF00"/>
                </a:solidFill>
              </a:rPr>
              <a:t>Dolphin</a:t>
            </a:r>
            <a:r>
              <a:rPr lang="fr-FR" sz="1200" dirty="0" smtClean="0">
                <a:solidFill>
                  <a:srgbClr val="FFFF00"/>
                </a:solidFill>
              </a:rPr>
              <a:t> </a:t>
            </a:r>
            <a:r>
              <a:rPr lang="fr-FR" sz="1200" dirty="0">
                <a:solidFill>
                  <a:srgbClr val="FFFF00"/>
                </a:solidFill>
              </a:rPr>
              <a:t>ne permet pas un calcul et une  simulation en temps réel </a:t>
            </a:r>
            <a:r>
              <a:rPr lang="fr-FR" sz="1200" dirty="0" smtClean="0">
                <a:solidFill>
                  <a:srgbClr val="FFFF00"/>
                </a:solidFill>
              </a:rPr>
              <a:t> comme </a:t>
            </a:r>
            <a:r>
              <a:rPr lang="fr-FR" sz="1200" dirty="0">
                <a:solidFill>
                  <a:srgbClr val="FFFF00"/>
                </a:solidFill>
              </a:rPr>
              <a:t>pour les ordinateurs de plongée </a:t>
            </a:r>
            <a:r>
              <a:rPr lang="fr-FR" sz="1200" dirty="0" smtClean="0">
                <a:solidFill>
                  <a:srgbClr val="FFFF00"/>
                </a:solidFill>
              </a:rPr>
              <a:t> mais </a:t>
            </a:r>
            <a:r>
              <a:rPr lang="fr-FR" sz="1200" dirty="0">
                <a:solidFill>
                  <a:srgbClr val="FFFF00"/>
                </a:solidFill>
              </a:rPr>
              <a:t>l’Algorithme </a:t>
            </a:r>
            <a:r>
              <a:rPr lang="fr-FR" sz="1200" dirty="0" smtClean="0">
                <a:solidFill>
                  <a:srgbClr val="FFFF00"/>
                </a:solidFill>
              </a:rPr>
              <a:t>est presque identique</a:t>
            </a:r>
            <a:r>
              <a:rPr lang="fr-FR" sz="1200" dirty="0">
                <a:solidFill>
                  <a:srgbClr val="FFFF00"/>
                </a:solidFill>
              </a:rPr>
              <a:t>.</a:t>
            </a:r>
          </a:p>
          <a:p>
            <a:r>
              <a:rPr lang="fr-FR" sz="1200" b="1" dirty="0">
                <a:solidFill>
                  <a:srgbClr val="FFFF00"/>
                </a:solidFill>
              </a:rPr>
              <a:t> </a:t>
            </a:r>
            <a:endParaRPr lang="fr-FR" sz="1200" dirty="0">
              <a:solidFill>
                <a:srgbClr val="FFFF00"/>
              </a:solidFill>
            </a:endParaRPr>
          </a:p>
          <a:p>
            <a:r>
              <a:rPr lang="fr-FR" sz="1200" b="1" u="sng" dirty="0">
                <a:solidFill>
                  <a:srgbClr val="FFFF00"/>
                </a:solidFill>
              </a:rPr>
              <a:t>Impression des résultats :</a:t>
            </a:r>
            <a:endParaRPr lang="fr-FR" sz="1200" dirty="0">
              <a:solidFill>
                <a:srgbClr val="FFFF00"/>
              </a:solidFill>
            </a:endParaRPr>
          </a:p>
          <a:p>
            <a:r>
              <a:rPr lang="fr-FR" sz="1200" dirty="0">
                <a:solidFill>
                  <a:srgbClr val="FFFF00"/>
                </a:solidFill>
              </a:rPr>
              <a:t>Pour avoir les résultats partiels utiliser une imprimante au format A4 avec position du papier paysage  et un petit </a:t>
            </a:r>
            <a:r>
              <a:rPr lang="fr-FR" sz="1200" dirty="0" err="1">
                <a:solidFill>
                  <a:srgbClr val="FFFF00"/>
                </a:solidFill>
              </a:rPr>
              <a:t>caractere</a:t>
            </a:r>
            <a:r>
              <a:rPr lang="fr-FR" sz="1200" dirty="0">
                <a:solidFill>
                  <a:srgbClr val="FFFF00"/>
                </a:solidFill>
              </a:rPr>
              <a:t>.</a:t>
            </a:r>
          </a:p>
          <a:p>
            <a:r>
              <a:rPr lang="fr-FR" sz="1200" dirty="0">
                <a:solidFill>
                  <a:srgbClr val="FFFF00"/>
                </a:solidFill>
              </a:rPr>
              <a:t> Pour avoir les résultats détaillés  utilise une imprimante grand  format A3 et plus avec papier listing grand format .</a:t>
            </a:r>
          </a:p>
          <a:p>
            <a:r>
              <a:rPr lang="fr-FR" sz="1200" dirty="0">
                <a:solidFill>
                  <a:srgbClr val="FFFF00"/>
                </a:solidFill>
              </a:rPr>
              <a:t> </a:t>
            </a:r>
          </a:p>
          <a:p>
            <a:r>
              <a:rPr lang="fr-FR" sz="1200" dirty="0">
                <a:solidFill>
                  <a:srgbClr val="FFFF00"/>
                </a:solidFill>
              </a:rPr>
              <a:t>Sinon utiliser l utilitaire P2F.com ci-joint  pour imprimer dans un fichier.</a:t>
            </a:r>
          </a:p>
          <a:p>
            <a:r>
              <a:rPr lang="fr-FR" sz="1200" dirty="0">
                <a:solidFill>
                  <a:srgbClr val="FFFF00"/>
                </a:solidFill>
              </a:rPr>
              <a:t>P2F permet d écrire les résultats dans un fichier </a:t>
            </a:r>
            <a:r>
              <a:rPr lang="fr-FR" sz="1200" dirty="0" smtClean="0">
                <a:solidFill>
                  <a:srgbClr val="FFFF00"/>
                </a:solidFill>
              </a:rPr>
              <a:t>.</a:t>
            </a:r>
            <a:endParaRPr lang="fr-FR" sz="1200" dirty="0">
              <a:solidFill>
                <a:srgbClr val="FFFF00"/>
              </a:solidFill>
            </a:endParaRPr>
          </a:p>
          <a:p>
            <a:r>
              <a:rPr lang="fr-FR" sz="1200" dirty="0">
                <a:solidFill>
                  <a:srgbClr val="FFFF00"/>
                </a:solidFill>
              </a:rPr>
              <a:t>Sous DOS , activer P2F avec nom de fichier . Exemple , P2F ESSAI.TXT .</a:t>
            </a:r>
          </a:p>
          <a:p>
            <a:r>
              <a:rPr lang="fr-FR" sz="1200" dirty="0">
                <a:solidFill>
                  <a:srgbClr val="FFFF00"/>
                </a:solidFill>
              </a:rPr>
              <a:t>Désactiver  P2F , EN TAPANT P2F </a:t>
            </a:r>
          </a:p>
          <a:p>
            <a:r>
              <a:rPr lang="fr-FR" sz="1200" dirty="0">
                <a:solidFill>
                  <a:srgbClr val="FFFF00"/>
                </a:solidFill>
              </a:rPr>
              <a:t> </a:t>
            </a:r>
          </a:p>
          <a:p>
            <a:r>
              <a:rPr lang="fr-FR" sz="1200" b="1" u="sng" dirty="0">
                <a:solidFill>
                  <a:srgbClr val="FFFF00"/>
                </a:solidFill>
              </a:rPr>
              <a:t>CI JOINT  EXEMPLES  DE  CALCUL  EFFECTUER  PAR DOLPHIN </a:t>
            </a:r>
            <a:endParaRPr lang="fr-FR" sz="1200" dirty="0">
              <a:solidFill>
                <a:srgbClr val="FFFF00"/>
              </a:solidFill>
            </a:endParaRPr>
          </a:p>
          <a:p>
            <a:r>
              <a:rPr lang="fr-FR" sz="1200" b="1" dirty="0">
                <a:solidFill>
                  <a:srgbClr val="FFFF00"/>
                </a:solidFill>
              </a:rPr>
              <a:t> </a:t>
            </a:r>
            <a:endParaRPr lang="fr-FR" sz="1200" dirty="0">
              <a:solidFill>
                <a:srgbClr val="FFFF00"/>
              </a:solidFill>
            </a:endParaRPr>
          </a:p>
          <a:p>
            <a:r>
              <a:rPr lang="fr-FR" sz="1200" b="1" u="sng" dirty="0">
                <a:solidFill>
                  <a:srgbClr val="FFFF00"/>
                </a:solidFill>
              </a:rPr>
              <a:t>Important :</a:t>
            </a:r>
            <a:r>
              <a:rPr lang="fr-FR" sz="1200" b="1" dirty="0">
                <a:solidFill>
                  <a:srgbClr val="FFFF00"/>
                </a:solidFill>
              </a:rPr>
              <a:t> Ce programme reste du domaine de formation et en aucun cas ne pourra </a:t>
            </a:r>
            <a:r>
              <a:rPr lang="fr-FR" sz="1200" b="1" dirty="0" err="1">
                <a:solidFill>
                  <a:srgbClr val="FFFF00"/>
                </a:solidFill>
              </a:rPr>
              <a:t>etre</a:t>
            </a:r>
            <a:r>
              <a:rPr lang="fr-FR" sz="1200" b="1" dirty="0">
                <a:solidFill>
                  <a:srgbClr val="FFFF00"/>
                </a:solidFill>
              </a:rPr>
              <a:t> utiliser pour le calcul d’une plongée réelle .</a:t>
            </a:r>
            <a:endParaRPr lang="fr-FR" sz="1200" dirty="0">
              <a:solidFill>
                <a:srgbClr val="FFFF00"/>
              </a:solidFill>
            </a:endParaRPr>
          </a:p>
          <a:p>
            <a:r>
              <a:rPr lang="fr-FR" sz="800" b="1" dirty="0">
                <a:solidFill>
                  <a:srgbClr val="FFFF00"/>
                </a:solidFill>
              </a:rPr>
              <a:t> </a:t>
            </a:r>
            <a:endParaRPr lang="fr-FR" sz="800" dirty="0">
              <a:solidFill>
                <a:srgbClr val="FFFF00"/>
              </a:solidFill>
            </a:endParaRPr>
          </a:p>
          <a:p>
            <a:r>
              <a:rPr lang="fr-FR" b="1" dirty="0">
                <a:solidFill>
                  <a:srgbClr val="FFFF00"/>
                </a:solidFill>
              </a:rPr>
              <a:t> </a:t>
            </a:r>
            <a:r>
              <a:rPr lang="fr-FR" b="1" dirty="0" smtClean="0">
                <a:solidFill>
                  <a:srgbClr val="FFFF00"/>
                </a:solidFill>
              </a:rPr>
              <a:t>                                                                                </a:t>
            </a:r>
            <a:r>
              <a:rPr lang="fr-FR" sz="1050" b="1" dirty="0">
                <a:solidFill>
                  <a:srgbClr val="FFFF00"/>
                </a:solidFill>
              </a:rPr>
              <a:t>SALUTATIONS  AMICALES</a:t>
            </a:r>
            <a:endParaRPr lang="fr-FR" sz="1050" dirty="0">
              <a:solidFill>
                <a:srgbClr val="FFFF00"/>
              </a:solidFill>
            </a:endParaRPr>
          </a:p>
        </p:txBody>
      </p:sp>
      <p:sp>
        <p:nvSpPr>
          <p:cNvPr id="3" name="Rectangle 2"/>
          <p:cNvSpPr/>
          <p:nvPr/>
        </p:nvSpPr>
        <p:spPr>
          <a:xfrm>
            <a:off x="8043022" y="6533796"/>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871568477"/>
      </p:ext>
    </p:extLst>
  </p:cSld>
  <p:clrMapOvr>
    <a:masterClrMapping/>
  </p:clrMapOvr>
  <mc:AlternateContent xmlns:mc="http://schemas.openxmlformats.org/markup-compatibility/2006" xmlns:p14="http://schemas.microsoft.com/office/powerpoint/2010/main">
    <mc:Choice Requires="p14">
      <p:transition spd="slow" p14:dur="2000" advTm="7332"/>
    </mc:Choice>
    <mc:Fallback xmlns="">
      <p:transition spd="slow" advTm="7332"/>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64" y="2204864"/>
            <a:ext cx="8673228" cy="3863529"/>
          </a:xfrm>
          <a:prstGeom prst="rect">
            <a:avLst/>
          </a:prstGeom>
          <a:ln w="53975">
            <a:solidFill>
              <a:srgbClr val="FF0000"/>
            </a:solidFill>
          </a:ln>
        </p:spPr>
      </p:pic>
      <p:sp>
        <p:nvSpPr>
          <p:cNvPr id="2" name="Rectangle 1"/>
          <p:cNvSpPr/>
          <p:nvPr/>
        </p:nvSpPr>
        <p:spPr>
          <a:xfrm>
            <a:off x="292755" y="3284984"/>
            <a:ext cx="8673228" cy="216024"/>
          </a:xfrm>
          <a:prstGeom prst="rect">
            <a:avLst/>
          </a:prstGeom>
          <a:solidFill>
            <a:srgbClr val="FFFF00">
              <a:alpha val="32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31845" y="836712"/>
            <a:ext cx="5526768"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rgbClr val="FF0000"/>
            </a:solidFill>
          </a:ln>
        </p:spPr>
        <p:txBody>
          <a:bodyPr wrap="square" rtlCol="0">
            <a:spAutoFit/>
          </a:bodyPr>
          <a:lstStyle/>
          <a:p>
            <a:r>
              <a:rPr lang="fr-FR" dirty="0" smtClean="0"/>
              <a:t>Calculs effectuer par le programme </a:t>
            </a:r>
            <a:r>
              <a:rPr lang="fr-FR" dirty="0" err="1" smtClean="0"/>
              <a:t>dolphin</a:t>
            </a:r>
            <a:r>
              <a:rPr lang="fr-FR" dirty="0" smtClean="0"/>
              <a:t> v.3</a:t>
            </a:r>
          </a:p>
          <a:p>
            <a:r>
              <a:rPr lang="fr-FR" dirty="0" smtClean="0"/>
              <a:t>Développer par </a:t>
            </a:r>
            <a:r>
              <a:rPr lang="fr-FR" dirty="0" err="1" smtClean="0"/>
              <a:t>Med_KHETIB</a:t>
            </a:r>
            <a:r>
              <a:rPr lang="fr-FR" dirty="0" smtClean="0"/>
              <a:t>   ©.1995</a:t>
            </a:r>
            <a:endParaRPr lang="fr-FR" dirty="0"/>
          </a:p>
          <a:p>
            <a:r>
              <a:rPr lang="fr-FR" dirty="0" smtClean="0"/>
              <a:t>Association </a:t>
            </a:r>
            <a:r>
              <a:rPr lang="fr-FR" dirty="0" err="1" smtClean="0"/>
              <a:t>Delfine</a:t>
            </a:r>
            <a:r>
              <a:rPr lang="fr-FR" dirty="0" smtClean="0"/>
              <a:t>  </a:t>
            </a:r>
            <a:r>
              <a:rPr lang="fr-FR" dirty="0" err="1" smtClean="0"/>
              <a:t>Dellys</a:t>
            </a:r>
            <a:r>
              <a:rPr lang="fr-FR" dirty="0" smtClean="0"/>
              <a:t> </a:t>
            </a:r>
            <a:endParaRPr lang="fr-FR" dirty="0"/>
          </a:p>
        </p:txBody>
      </p:sp>
      <p:sp>
        <p:nvSpPr>
          <p:cNvPr id="8" name="ZoneTexte 7"/>
          <p:cNvSpPr txBox="1"/>
          <p:nvPr/>
        </p:nvSpPr>
        <p:spPr>
          <a:xfrm>
            <a:off x="331845" y="358741"/>
            <a:ext cx="5544616" cy="369332"/>
          </a:xfrm>
          <a:prstGeom prst="rect">
            <a:avLst/>
          </a:prstGeom>
          <a:solidFill>
            <a:srgbClr val="FFFF00"/>
          </a:solidFill>
          <a:ln w="25400">
            <a:solidFill>
              <a:srgbClr val="FF0000"/>
            </a:solidFill>
          </a:ln>
        </p:spPr>
        <p:txBody>
          <a:bodyPr wrap="square" rtlCol="0">
            <a:spAutoFit/>
          </a:bodyPr>
          <a:lstStyle/>
          <a:p>
            <a:r>
              <a:rPr lang="fr-FR" dirty="0" smtClean="0"/>
              <a:t>Exemple de Calcul   : Prof = 45 m  Durée = 30 mn</a:t>
            </a:r>
            <a:endParaRPr lang="fr-FR" dirty="0"/>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88640"/>
            <a:ext cx="2232248" cy="1837435"/>
          </a:xfrm>
          <a:prstGeom prst="rect">
            <a:avLst/>
          </a:prstGeom>
          <a:ln w="50800">
            <a:solidFill>
              <a:srgbClr val="FFFF00"/>
            </a:solidFill>
          </a:ln>
        </p:spPr>
      </p:pic>
      <p:sp>
        <p:nvSpPr>
          <p:cNvPr id="9" name="Rectangle 8"/>
          <p:cNvSpPr/>
          <p:nvPr/>
        </p:nvSpPr>
        <p:spPr>
          <a:xfrm>
            <a:off x="8136210"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704349847"/>
      </p:ext>
    </p:extLst>
  </p:cSld>
  <p:clrMapOvr>
    <a:masterClrMapping/>
  </p:clrMapOvr>
  <mc:AlternateContent xmlns:mc="http://schemas.openxmlformats.org/markup-compatibility/2006" xmlns:p14="http://schemas.microsoft.com/office/powerpoint/2010/main">
    <mc:Choice Requires="p14">
      <p:transition spd="slow" p14:dur="2000" advTm="6423"/>
    </mc:Choice>
    <mc:Fallback xmlns="">
      <p:transition spd="slow" advTm="642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348880"/>
            <a:ext cx="8858112" cy="3960440"/>
          </a:xfrm>
          <a:prstGeom prst="rect">
            <a:avLst/>
          </a:prstGeom>
          <a:ln w="34925">
            <a:solidFill>
              <a:srgbClr val="FFFF00"/>
            </a:solidFill>
          </a:ln>
        </p:spPr>
      </p:pic>
      <p:sp>
        <p:nvSpPr>
          <p:cNvPr id="2" name="Rectangle 1"/>
          <p:cNvSpPr/>
          <p:nvPr/>
        </p:nvSpPr>
        <p:spPr>
          <a:xfrm>
            <a:off x="3444648" y="3356992"/>
            <a:ext cx="432048" cy="2808312"/>
          </a:xfrm>
          <a:prstGeom prst="rect">
            <a:avLst/>
          </a:prstGeom>
          <a:solidFill>
            <a:srgbClr val="FFFF00">
              <a:alpha val="29000"/>
            </a:srgbClr>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323528" y="611396"/>
            <a:ext cx="5544616" cy="369332"/>
          </a:xfrm>
          <a:prstGeom prst="rect">
            <a:avLst/>
          </a:prstGeom>
          <a:solidFill>
            <a:srgbClr val="FFFF00"/>
          </a:solidFill>
          <a:ln w="25400">
            <a:solidFill>
              <a:srgbClr val="FF0000"/>
            </a:solidFill>
          </a:ln>
        </p:spPr>
        <p:txBody>
          <a:bodyPr wrap="square" rtlCol="0">
            <a:spAutoFit/>
          </a:bodyPr>
          <a:lstStyle/>
          <a:p>
            <a:r>
              <a:rPr lang="fr-FR" dirty="0" smtClean="0"/>
              <a:t>Exemple de Calcul   : Prof = 45 m  Durée = 30 mn</a:t>
            </a:r>
            <a:endParaRPr lang="fr-FR" dirty="0"/>
          </a:p>
        </p:txBody>
      </p:sp>
      <p:sp>
        <p:nvSpPr>
          <p:cNvPr id="3" name="ZoneTexte 2"/>
          <p:cNvSpPr txBox="1"/>
          <p:nvPr/>
        </p:nvSpPr>
        <p:spPr>
          <a:xfrm>
            <a:off x="332452" y="1196752"/>
            <a:ext cx="5526768"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8100">
            <a:solidFill>
              <a:srgbClr val="FF0000"/>
            </a:solidFill>
          </a:ln>
        </p:spPr>
        <p:txBody>
          <a:bodyPr wrap="square" rtlCol="0">
            <a:spAutoFit/>
          </a:bodyPr>
          <a:lstStyle/>
          <a:p>
            <a:r>
              <a:rPr lang="fr-FR" dirty="0" smtClean="0"/>
              <a:t>Calculs effectuer par le programme </a:t>
            </a:r>
            <a:r>
              <a:rPr lang="fr-FR" dirty="0" err="1" smtClean="0"/>
              <a:t>dolphin</a:t>
            </a:r>
            <a:r>
              <a:rPr lang="fr-FR" dirty="0" smtClean="0"/>
              <a:t> v.3</a:t>
            </a:r>
          </a:p>
          <a:p>
            <a:r>
              <a:rPr lang="fr-FR" dirty="0" smtClean="0"/>
              <a:t>Développer par </a:t>
            </a:r>
            <a:r>
              <a:rPr lang="fr-FR" dirty="0" err="1" smtClean="0"/>
              <a:t>Med_KHETIB</a:t>
            </a:r>
            <a:r>
              <a:rPr lang="fr-FR" dirty="0" smtClean="0"/>
              <a:t>   ©.1995</a:t>
            </a:r>
            <a:endParaRPr lang="fr-FR" dirty="0"/>
          </a:p>
          <a:p>
            <a:r>
              <a:rPr lang="fr-FR" dirty="0" smtClean="0"/>
              <a:t>Association </a:t>
            </a:r>
            <a:r>
              <a:rPr lang="fr-FR" dirty="0" err="1" smtClean="0"/>
              <a:t>Delfine</a:t>
            </a:r>
            <a:r>
              <a:rPr lang="fr-FR" dirty="0" smtClean="0"/>
              <a:t>  </a:t>
            </a:r>
            <a:r>
              <a:rPr lang="fr-FR" dirty="0" err="1" smtClean="0"/>
              <a:t>Dellys</a:t>
            </a:r>
            <a:r>
              <a:rPr lang="fr-FR" dirty="0" smtClean="0"/>
              <a:t> </a:t>
            </a:r>
            <a:endParaRPr lang="fr-FR"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1930" y="278034"/>
            <a:ext cx="2232248" cy="1837435"/>
          </a:xfrm>
          <a:prstGeom prst="rect">
            <a:avLst/>
          </a:prstGeom>
          <a:ln w="50800">
            <a:solidFill>
              <a:srgbClr val="FFFF00"/>
            </a:solidFill>
          </a:ln>
        </p:spPr>
      </p:pic>
      <p:sp>
        <p:nvSpPr>
          <p:cNvPr id="8" name="Rectangle 7"/>
          <p:cNvSpPr/>
          <p:nvPr/>
        </p:nvSpPr>
        <p:spPr>
          <a:xfrm>
            <a:off x="8135940"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2967041517"/>
      </p:ext>
    </p:extLst>
  </p:cSld>
  <p:clrMapOvr>
    <a:masterClrMapping/>
  </p:clrMapOvr>
  <mc:AlternateContent xmlns:mc="http://schemas.openxmlformats.org/markup-compatibility/2006" xmlns:p14="http://schemas.microsoft.com/office/powerpoint/2010/main">
    <mc:Choice Requires="p14">
      <p:transition spd="slow" p14:dur="2000" advTm="7420"/>
    </mc:Choice>
    <mc:Fallback xmlns="">
      <p:transition spd="slow" advTm="742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628838"/>
            <a:ext cx="8257612" cy="5740896"/>
          </a:xfrm>
          <a:prstGeom prst="rect">
            <a:avLst/>
          </a:prstGeom>
        </p:spPr>
      </p:pic>
      <p:sp>
        <p:nvSpPr>
          <p:cNvPr id="3" name="Rectangle 2"/>
          <p:cNvSpPr/>
          <p:nvPr/>
        </p:nvSpPr>
        <p:spPr>
          <a:xfrm>
            <a:off x="5436096" y="4653136"/>
            <a:ext cx="576064" cy="1296144"/>
          </a:xfrm>
          <a:prstGeom prst="rect">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5" name="Rectangle 4"/>
          <p:cNvSpPr/>
          <p:nvPr/>
        </p:nvSpPr>
        <p:spPr>
          <a:xfrm>
            <a:off x="395536" y="6425191"/>
            <a:ext cx="936475" cy="276999"/>
          </a:xfrm>
          <a:prstGeom prst="rect">
            <a:avLst/>
          </a:prstGeom>
        </p:spPr>
        <p:txBody>
          <a:bodyPr wrap="none">
            <a:spAutoFit/>
          </a:bodyPr>
          <a:lstStyle/>
          <a:p>
            <a:r>
              <a:rPr lang="fr-FR" sz="1200" i="1" dirty="0">
                <a:solidFill>
                  <a:schemeClr val="bg1"/>
                </a:solidFill>
              </a:rPr>
              <a:t>©1995.kmd</a:t>
            </a:r>
            <a:endParaRPr lang="fr-FR" sz="1200" i="1" dirty="0">
              <a:solidFill>
                <a:schemeClr val="bg1"/>
              </a:solidFill>
            </a:endParaRPr>
          </a:p>
        </p:txBody>
      </p:sp>
    </p:spTree>
    <p:extLst>
      <p:ext uri="{BB962C8B-B14F-4D97-AF65-F5344CB8AC3E}">
        <p14:creationId xmlns:p14="http://schemas.microsoft.com/office/powerpoint/2010/main" val="3763682599"/>
      </p:ext>
    </p:extLst>
  </p:cSld>
  <p:clrMapOvr>
    <a:masterClrMapping/>
  </p:clrMapOvr>
  <mc:AlternateContent xmlns:mc="http://schemas.openxmlformats.org/markup-compatibility/2006" xmlns:p14="http://schemas.microsoft.com/office/powerpoint/2010/main">
    <mc:Choice Requires="p14">
      <p:transition spd="slow" p14:dur="2000" advTm="9122"/>
    </mc:Choice>
    <mc:Fallback xmlns="">
      <p:transition spd="slow" advTm="912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1405533"/>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512"/>
            <a:ext cx="925114" cy="1316508"/>
          </a:xfrm>
          <a:prstGeom prst="rect">
            <a:avLst/>
          </a:prstGeom>
        </p:spPr>
      </p:pic>
      <p:sp>
        <p:nvSpPr>
          <p:cNvPr id="8" name="Rectangle 7"/>
          <p:cNvSpPr/>
          <p:nvPr/>
        </p:nvSpPr>
        <p:spPr>
          <a:xfrm>
            <a:off x="72755" y="1515666"/>
            <a:ext cx="8963742" cy="4955203"/>
          </a:xfrm>
          <a:prstGeom prst="rect">
            <a:avLst/>
          </a:prstGeom>
        </p:spPr>
        <p:txBody>
          <a:bodyPr wrap="square">
            <a:spAutoFit/>
          </a:bodyPr>
          <a:lstStyle/>
          <a:p>
            <a:pPr fontAlgn="base"/>
            <a:r>
              <a:rPr lang="fr-FR" b="1" dirty="0">
                <a:solidFill>
                  <a:srgbClr val="FFFF00"/>
                </a:solidFill>
              </a:rPr>
              <a:t>ALBERT A. </a:t>
            </a:r>
            <a:r>
              <a:rPr lang="fr-FR" b="1" dirty="0" smtClean="0">
                <a:solidFill>
                  <a:srgbClr val="FFFF00"/>
                </a:solidFill>
              </a:rPr>
              <a:t>BUHLMANN</a:t>
            </a:r>
          </a:p>
          <a:p>
            <a:pPr fontAlgn="base"/>
            <a:endParaRPr lang="fr-FR" dirty="0">
              <a:solidFill>
                <a:srgbClr val="FFFF00"/>
              </a:solidFill>
            </a:endParaRPr>
          </a:p>
          <a:p>
            <a:pPr fontAlgn="base"/>
            <a:r>
              <a:rPr lang="fr-FR" sz="1400" dirty="0">
                <a:solidFill>
                  <a:srgbClr val="FFFF00"/>
                </a:solidFill>
              </a:rPr>
              <a:t>Le professeur Albert A. </a:t>
            </a:r>
            <a:r>
              <a:rPr lang="fr-FR" sz="1400" dirty="0" err="1">
                <a:solidFill>
                  <a:srgbClr val="FFFF00"/>
                </a:solidFill>
              </a:rPr>
              <a:t>Bühlmann</a:t>
            </a:r>
            <a:r>
              <a:rPr lang="fr-FR" sz="1400" dirty="0">
                <a:solidFill>
                  <a:srgbClr val="FFFF00"/>
                </a:solidFill>
              </a:rPr>
              <a:t> est né le 16 mai 1923. Il a contribué aux études sur la décompression au Laboratoire de physiologie hyperbare de l'hôpital universitaire de Zurich, en Suisse.</a:t>
            </a:r>
          </a:p>
          <a:p>
            <a:pPr fontAlgn="base"/>
            <a:r>
              <a:rPr lang="fr-FR" sz="1400" dirty="0">
                <a:solidFill>
                  <a:srgbClr val="FFFF00"/>
                </a:solidFill>
              </a:rPr>
              <a:t> </a:t>
            </a:r>
          </a:p>
          <a:p>
            <a:pPr fontAlgn="base"/>
            <a:r>
              <a:rPr lang="fr-FR" sz="1400" dirty="0">
                <a:solidFill>
                  <a:srgbClr val="FFFF00"/>
                </a:solidFill>
              </a:rPr>
              <a:t>En 1959, Hannes Keller s'</a:t>
            </a:r>
            <a:r>
              <a:rPr lang="fr-FR" sz="1400" dirty="0" err="1">
                <a:solidFill>
                  <a:srgbClr val="FFFF00"/>
                </a:solidFill>
              </a:rPr>
              <a:t>interesse</a:t>
            </a:r>
            <a:r>
              <a:rPr lang="fr-FR" sz="1400" dirty="0">
                <a:solidFill>
                  <a:srgbClr val="FFFF00"/>
                </a:solidFill>
              </a:rPr>
              <a:t> à la plongée profonde et développe des tables de décompression mixte. </a:t>
            </a:r>
            <a:r>
              <a:rPr lang="fr-FR" sz="1400" dirty="0" err="1">
                <a:solidFill>
                  <a:srgbClr val="FFFF00"/>
                </a:solidFill>
              </a:rPr>
              <a:t>Bühlmann</a:t>
            </a:r>
            <a:r>
              <a:rPr lang="fr-FR" sz="1400" dirty="0">
                <a:solidFill>
                  <a:srgbClr val="FFFF00"/>
                </a:solidFill>
              </a:rPr>
              <a:t> a été intrigué par le projet et a suggéré les gaz respiratoires appropriés.</a:t>
            </a:r>
          </a:p>
          <a:p>
            <a:pPr fontAlgn="base"/>
            <a:r>
              <a:rPr lang="fr-FR" sz="1400" dirty="0">
                <a:solidFill>
                  <a:srgbClr val="FFFF00"/>
                </a:solidFill>
              </a:rPr>
              <a:t> </a:t>
            </a:r>
          </a:p>
          <a:p>
            <a:pPr fontAlgn="base"/>
            <a:r>
              <a:rPr lang="fr-FR" sz="1400" dirty="0">
                <a:solidFill>
                  <a:srgbClr val="FFFF00"/>
                </a:solidFill>
              </a:rPr>
              <a:t>Keller teste avec succès son idée dans le lac de Zurich, où il a atteint une profondeur de </a:t>
            </a:r>
            <a:r>
              <a:rPr lang="fr-FR" sz="1400" dirty="0" smtClean="0">
                <a:solidFill>
                  <a:srgbClr val="FFFF00"/>
                </a:solidFill>
              </a:rPr>
              <a:t>122.00 mètres, </a:t>
            </a:r>
            <a:r>
              <a:rPr lang="fr-FR" sz="1400" dirty="0">
                <a:solidFill>
                  <a:srgbClr val="FFFF00"/>
                </a:solidFill>
              </a:rPr>
              <a:t>puis au lac Majeur où il a atteint une profondeur </a:t>
            </a:r>
            <a:r>
              <a:rPr lang="fr-FR" sz="1400" dirty="0" smtClean="0">
                <a:solidFill>
                  <a:srgbClr val="FFFF00"/>
                </a:solidFill>
              </a:rPr>
              <a:t>de 223.00 mètres .</a:t>
            </a:r>
            <a:endParaRPr lang="fr-FR" sz="1400" dirty="0">
              <a:solidFill>
                <a:srgbClr val="FFFF00"/>
              </a:solidFill>
            </a:endParaRPr>
          </a:p>
          <a:p>
            <a:pPr fontAlgn="base"/>
            <a:r>
              <a:rPr lang="fr-FR" sz="1400" dirty="0">
                <a:solidFill>
                  <a:srgbClr val="FFFF00"/>
                </a:solidFill>
              </a:rPr>
              <a:t> </a:t>
            </a:r>
          </a:p>
          <a:p>
            <a:pPr fontAlgn="base"/>
            <a:r>
              <a:rPr lang="fr-FR" sz="1400" dirty="0">
                <a:solidFill>
                  <a:srgbClr val="FFFF00"/>
                </a:solidFill>
              </a:rPr>
              <a:t>En 1962, Keller a établi un nouveau record du monde en atteignant une profondeur de </a:t>
            </a:r>
            <a:r>
              <a:rPr lang="fr-FR" sz="1400" dirty="0" smtClean="0">
                <a:solidFill>
                  <a:srgbClr val="FFFF00"/>
                </a:solidFill>
              </a:rPr>
              <a:t>305.00 mètres </a:t>
            </a:r>
            <a:r>
              <a:rPr lang="fr-FR" sz="1400" dirty="0">
                <a:solidFill>
                  <a:srgbClr val="FFFF00"/>
                </a:solidFill>
              </a:rPr>
              <a:t>au large des côtes de la Californie.</a:t>
            </a:r>
          </a:p>
          <a:p>
            <a:pPr fontAlgn="base"/>
            <a:r>
              <a:rPr lang="fr-FR" sz="1400" dirty="0">
                <a:solidFill>
                  <a:srgbClr val="FFFF00"/>
                </a:solidFill>
              </a:rPr>
              <a:t> </a:t>
            </a:r>
          </a:p>
          <a:p>
            <a:pPr fontAlgn="base"/>
            <a:r>
              <a:rPr lang="fr-FR" sz="1400" dirty="0" err="1">
                <a:solidFill>
                  <a:srgbClr val="FFFF00"/>
                </a:solidFill>
              </a:rPr>
              <a:t>Bühlmann</a:t>
            </a:r>
            <a:r>
              <a:rPr lang="fr-FR" sz="1400" dirty="0">
                <a:solidFill>
                  <a:srgbClr val="FFFF00"/>
                </a:solidFill>
              </a:rPr>
              <a:t> a reconnu les problèmes liés à la plongée en altitude et a proposé une méthode qui calcule le chargement maximum d'azote dans les tissus à une pression ambiante.</a:t>
            </a:r>
          </a:p>
          <a:p>
            <a:pPr fontAlgn="base"/>
            <a:r>
              <a:rPr lang="fr-FR" sz="1400" dirty="0">
                <a:solidFill>
                  <a:srgbClr val="FFFF00"/>
                </a:solidFill>
              </a:rPr>
              <a:t> </a:t>
            </a:r>
          </a:p>
          <a:p>
            <a:pPr fontAlgn="base"/>
            <a:r>
              <a:rPr lang="fr-FR" sz="1400" dirty="0">
                <a:solidFill>
                  <a:srgbClr val="FFFF00"/>
                </a:solidFill>
              </a:rPr>
              <a:t>Les résultats de la recherche de </a:t>
            </a:r>
            <a:r>
              <a:rPr lang="fr-FR" sz="1400" dirty="0" err="1">
                <a:solidFill>
                  <a:srgbClr val="FFFF00"/>
                </a:solidFill>
              </a:rPr>
              <a:t>Bühlmann</a:t>
            </a:r>
            <a:r>
              <a:rPr lang="fr-FR" sz="1400" dirty="0">
                <a:solidFill>
                  <a:srgbClr val="FFFF00"/>
                </a:solidFill>
              </a:rPr>
              <a:t> qui a commencé en 1959, a été publié en 1983 dans une livre allemand intitulé maladie de décompression. Le livre a été considéré comme la référence publique la plus complète sur les calculs de décompression et a été utilisé peu de temps après dans les algorithmes informatiques de plongée.</a:t>
            </a:r>
          </a:p>
          <a:p>
            <a:pPr fontAlgn="base"/>
            <a:r>
              <a:rPr lang="fr-FR" sz="1400" dirty="0">
                <a:solidFill>
                  <a:srgbClr val="FFFF00"/>
                </a:solidFill>
              </a:rPr>
              <a:t> </a:t>
            </a:r>
          </a:p>
          <a:p>
            <a:pPr fontAlgn="base"/>
            <a:r>
              <a:rPr lang="fr-FR" sz="1400" dirty="0">
                <a:solidFill>
                  <a:srgbClr val="FFFF00"/>
                </a:solidFill>
              </a:rPr>
              <a:t>Il décède le 16 mars 1994. </a:t>
            </a:r>
          </a:p>
        </p:txBody>
      </p:sp>
      <p:sp>
        <p:nvSpPr>
          <p:cNvPr id="2" name="Rectangle 1"/>
          <p:cNvSpPr/>
          <p:nvPr/>
        </p:nvSpPr>
        <p:spPr>
          <a:xfrm>
            <a:off x="7956376" y="6400316"/>
            <a:ext cx="936475" cy="276999"/>
          </a:xfrm>
          <a:prstGeom prst="rect">
            <a:avLst/>
          </a:prstGeom>
        </p:spPr>
        <p:txBody>
          <a:bodyPr wrap="none">
            <a:spAutoFit/>
          </a:bodyPr>
          <a:lstStyle/>
          <a:p>
            <a:r>
              <a:rPr lang="fr-FR" sz="1200" i="1" dirty="0">
                <a:solidFill>
                  <a:schemeClr val="bg1"/>
                </a:solidFill>
              </a:rPr>
              <a:t>©1995.kmd</a:t>
            </a:r>
            <a:endParaRPr lang="fr-FR" sz="1200" i="1" dirty="0">
              <a:solidFill>
                <a:schemeClr val="bg1"/>
              </a:solidFill>
            </a:endParaRPr>
          </a:p>
        </p:txBody>
      </p:sp>
    </p:spTree>
    <p:extLst>
      <p:ext uri="{BB962C8B-B14F-4D97-AF65-F5344CB8AC3E}">
        <p14:creationId xmlns:p14="http://schemas.microsoft.com/office/powerpoint/2010/main" val="759043115"/>
      </p:ext>
    </p:extLst>
  </p:cSld>
  <p:clrMapOvr>
    <a:masterClrMapping/>
  </p:clrMapOvr>
  <p:transition spd="slow" advTm="6711">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20688"/>
            <a:ext cx="8325819" cy="5616624"/>
          </a:xfrm>
          <a:prstGeom prst="rect">
            <a:avLst/>
          </a:prstGeom>
        </p:spPr>
      </p:pic>
      <p:sp>
        <p:nvSpPr>
          <p:cNvPr id="3" name="Rectangle 2"/>
          <p:cNvSpPr/>
          <p:nvPr/>
        </p:nvSpPr>
        <p:spPr>
          <a:xfrm>
            <a:off x="395536" y="620688"/>
            <a:ext cx="8325819" cy="1872208"/>
          </a:xfrm>
          <a:prstGeom prst="rect">
            <a:avLst/>
          </a:prstGeom>
          <a:solidFill>
            <a:srgbClr val="FFFF00">
              <a:alpha val="31000"/>
            </a:srgbClr>
          </a:solid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79512" y="6454673"/>
            <a:ext cx="936475" cy="276999"/>
          </a:xfrm>
          <a:prstGeom prst="rect">
            <a:avLst/>
          </a:prstGeom>
        </p:spPr>
        <p:txBody>
          <a:bodyPr wrap="none">
            <a:spAutoFit/>
          </a:bodyPr>
          <a:lstStyle/>
          <a:p>
            <a:r>
              <a:rPr lang="fr-FR" sz="1200" i="1" dirty="0">
                <a:solidFill>
                  <a:schemeClr val="bg1"/>
                </a:solidFill>
              </a:rPr>
              <a:t>©1995.kmd</a:t>
            </a:r>
            <a:endParaRPr lang="fr-FR" sz="1200" i="1" dirty="0">
              <a:solidFill>
                <a:schemeClr val="bg1"/>
              </a:solidFill>
            </a:endParaRPr>
          </a:p>
        </p:txBody>
      </p:sp>
    </p:spTree>
    <p:extLst>
      <p:ext uri="{BB962C8B-B14F-4D97-AF65-F5344CB8AC3E}">
        <p14:creationId xmlns:p14="http://schemas.microsoft.com/office/powerpoint/2010/main" val="4226119536"/>
      </p:ext>
    </p:extLst>
  </p:cSld>
  <p:clrMapOvr>
    <a:masterClrMapping/>
  </p:clrMapOvr>
  <mc:AlternateContent xmlns:mc="http://schemas.openxmlformats.org/markup-compatibility/2006" xmlns:p14="http://schemas.microsoft.com/office/powerpoint/2010/main">
    <mc:Choice Requires="p14">
      <p:transition spd="slow" p14:dur="2000" advTm="7370"/>
    </mc:Choice>
    <mc:Fallback xmlns="">
      <p:transition spd="slow" advTm="737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6" y="548680"/>
            <a:ext cx="8443581" cy="5688632"/>
          </a:xfrm>
          <a:prstGeom prst="rect">
            <a:avLst/>
          </a:prstGeom>
        </p:spPr>
      </p:pic>
      <p:sp>
        <p:nvSpPr>
          <p:cNvPr id="3" name="Rectangle 2"/>
          <p:cNvSpPr/>
          <p:nvPr/>
        </p:nvSpPr>
        <p:spPr>
          <a:xfrm>
            <a:off x="0" y="6464612"/>
            <a:ext cx="936475" cy="276999"/>
          </a:xfrm>
          <a:prstGeom prst="rect">
            <a:avLst/>
          </a:prstGeom>
        </p:spPr>
        <p:txBody>
          <a:bodyPr wrap="none">
            <a:spAutoFit/>
          </a:bodyPr>
          <a:lstStyle/>
          <a:p>
            <a:r>
              <a:rPr lang="fr-FR" sz="1200" i="1" dirty="0">
                <a:solidFill>
                  <a:schemeClr val="bg1"/>
                </a:solidFill>
              </a:rPr>
              <a:t>©1995.kmd</a:t>
            </a:r>
            <a:endParaRPr lang="fr-FR" sz="1200" i="1" dirty="0">
              <a:solidFill>
                <a:schemeClr val="bg1"/>
              </a:solidFill>
            </a:endParaRPr>
          </a:p>
        </p:txBody>
      </p:sp>
    </p:spTree>
    <p:extLst>
      <p:ext uri="{BB962C8B-B14F-4D97-AF65-F5344CB8AC3E}">
        <p14:creationId xmlns:p14="http://schemas.microsoft.com/office/powerpoint/2010/main" val="2962682881"/>
      </p:ext>
    </p:extLst>
  </p:cSld>
  <p:clrMapOvr>
    <a:masterClrMapping/>
  </p:clrMapOvr>
  <mc:AlternateContent xmlns:mc="http://schemas.openxmlformats.org/markup-compatibility/2006" xmlns:p14="http://schemas.microsoft.com/office/powerpoint/2010/main">
    <mc:Choice Requires="p14">
      <p:transition spd="slow" p14:dur="2000" advTm="3003"/>
    </mc:Choice>
    <mc:Fallback xmlns="">
      <p:transition spd="slow" advTm="3003"/>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20688"/>
            <a:ext cx="8604448" cy="5760640"/>
          </a:xfrm>
          <a:prstGeom prst="rect">
            <a:avLst/>
          </a:prstGeom>
        </p:spPr>
      </p:pic>
      <p:sp>
        <p:nvSpPr>
          <p:cNvPr id="3" name="Rectangle 2"/>
          <p:cNvSpPr/>
          <p:nvPr/>
        </p:nvSpPr>
        <p:spPr>
          <a:xfrm>
            <a:off x="216429" y="6488668"/>
            <a:ext cx="936475" cy="276999"/>
          </a:xfrm>
          <a:prstGeom prst="rect">
            <a:avLst/>
          </a:prstGeom>
        </p:spPr>
        <p:txBody>
          <a:bodyPr wrap="none">
            <a:spAutoFit/>
          </a:bodyPr>
          <a:lstStyle/>
          <a:p>
            <a:r>
              <a:rPr lang="fr-FR" sz="1200" i="1" dirty="0">
                <a:solidFill>
                  <a:schemeClr val="bg1"/>
                </a:solidFill>
              </a:rPr>
              <a:t>©1995.kmd</a:t>
            </a:r>
            <a:endParaRPr lang="fr-FR" sz="1200" i="1" dirty="0">
              <a:solidFill>
                <a:schemeClr val="bg1"/>
              </a:solidFill>
            </a:endParaRPr>
          </a:p>
        </p:txBody>
      </p:sp>
    </p:spTree>
    <p:extLst>
      <p:ext uri="{BB962C8B-B14F-4D97-AF65-F5344CB8AC3E}">
        <p14:creationId xmlns:p14="http://schemas.microsoft.com/office/powerpoint/2010/main" val="1985584252"/>
      </p:ext>
    </p:extLst>
  </p:cSld>
  <p:clrMapOvr>
    <a:masterClrMapping/>
  </p:clrMapOvr>
  <mc:AlternateContent xmlns:mc="http://schemas.openxmlformats.org/markup-compatibility/2006" xmlns:p14="http://schemas.microsoft.com/office/powerpoint/2010/main">
    <mc:Choice Requires="p14">
      <p:transition spd="slow" p14:dur="2000" advTm="3056"/>
    </mc:Choice>
    <mc:Fallback xmlns="">
      <p:transition spd="slow" advTm="3056"/>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92696"/>
            <a:ext cx="8460432" cy="5561614"/>
          </a:xfrm>
          <a:prstGeom prst="rect">
            <a:avLst/>
          </a:prstGeom>
        </p:spPr>
      </p:pic>
      <p:sp>
        <p:nvSpPr>
          <p:cNvPr id="3" name="Rectangle 2"/>
          <p:cNvSpPr/>
          <p:nvPr/>
        </p:nvSpPr>
        <p:spPr>
          <a:xfrm>
            <a:off x="107504" y="6454673"/>
            <a:ext cx="936475" cy="276999"/>
          </a:xfrm>
          <a:prstGeom prst="rect">
            <a:avLst/>
          </a:prstGeom>
        </p:spPr>
        <p:txBody>
          <a:bodyPr wrap="none">
            <a:spAutoFit/>
          </a:bodyPr>
          <a:lstStyle/>
          <a:p>
            <a:r>
              <a:rPr lang="fr-FR" sz="1200" i="1" dirty="0">
                <a:solidFill>
                  <a:schemeClr val="bg1"/>
                </a:solidFill>
              </a:rPr>
              <a:t>©1995.kmd</a:t>
            </a:r>
            <a:endParaRPr lang="fr-FR" sz="1200" i="1" dirty="0">
              <a:solidFill>
                <a:schemeClr val="bg1"/>
              </a:solidFill>
            </a:endParaRPr>
          </a:p>
        </p:txBody>
      </p:sp>
    </p:spTree>
    <p:extLst>
      <p:ext uri="{BB962C8B-B14F-4D97-AF65-F5344CB8AC3E}">
        <p14:creationId xmlns:p14="http://schemas.microsoft.com/office/powerpoint/2010/main" val="1596081040"/>
      </p:ext>
    </p:extLst>
  </p:cSld>
  <p:clrMapOvr>
    <a:masterClrMapping/>
  </p:clrMapOvr>
  <mc:AlternateContent xmlns:mc="http://schemas.openxmlformats.org/markup-compatibility/2006" xmlns:p14="http://schemas.microsoft.com/office/powerpoint/2010/main">
    <mc:Choice Requires="p14">
      <p:transition spd="slow" p14:dur="2000" advTm="2109"/>
    </mc:Choice>
    <mc:Fallback xmlns="">
      <p:transition spd="slow" advTm="2109"/>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18" y="620688"/>
            <a:ext cx="8519597" cy="2160240"/>
          </a:xfrm>
          <a:prstGeom prst="rect">
            <a:avLst/>
          </a:prstGeom>
        </p:spPr>
      </p:pic>
      <p:sp>
        <p:nvSpPr>
          <p:cNvPr id="3" name="Rectangle 2"/>
          <p:cNvSpPr/>
          <p:nvPr/>
        </p:nvSpPr>
        <p:spPr>
          <a:xfrm>
            <a:off x="107504" y="6381328"/>
            <a:ext cx="936475" cy="276999"/>
          </a:xfrm>
          <a:prstGeom prst="rect">
            <a:avLst/>
          </a:prstGeom>
        </p:spPr>
        <p:txBody>
          <a:bodyPr wrap="none">
            <a:spAutoFit/>
          </a:bodyPr>
          <a:lstStyle/>
          <a:p>
            <a:r>
              <a:rPr lang="fr-FR" sz="1200" i="1" dirty="0">
                <a:solidFill>
                  <a:schemeClr val="bg1"/>
                </a:solidFill>
              </a:rPr>
              <a:t>©1995.kmd</a:t>
            </a:r>
            <a:endParaRPr lang="fr-FR" sz="1200" i="1" dirty="0">
              <a:solidFill>
                <a:schemeClr val="bg1"/>
              </a:solidFill>
            </a:endParaRPr>
          </a:p>
        </p:txBody>
      </p:sp>
    </p:spTree>
    <p:extLst>
      <p:ext uri="{BB962C8B-B14F-4D97-AF65-F5344CB8AC3E}">
        <p14:creationId xmlns:p14="http://schemas.microsoft.com/office/powerpoint/2010/main" val="269589311"/>
      </p:ext>
    </p:extLst>
  </p:cSld>
  <p:clrMapOvr>
    <a:masterClrMapping/>
  </p:clrMapOvr>
  <mc:AlternateContent xmlns:mc="http://schemas.openxmlformats.org/markup-compatibility/2006" xmlns:p14="http://schemas.microsoft.com/office/powerpoint/2010/main">
    <mc:Choice Requires="p14">
      <p:transition spd="slow" p14:dur="2000" advTm="3222"/>
    </mc:Choice>
    <mc:Fallback xmlns="">
      <p:transition spd="slow" advTm="3222"/>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80728"/>
            <a:ext cx="8640960" cy="5478423"/>
          </a:xfrm>
          <a:prstGeom prst="rect">
            <a:avLst/>
          </a:prstGeom>
        </p:spPr>
        <p:txBody>
          <a:bodyPr wrap="square">
            <a:spAutoFit/>
          </a:bodyPr>
          <a:lstStyle/>
          <a:p>
            <a:r>
              <a:rPr lang="fr-FR" sz="1400" dirty="0" smtClean="0">
                <a:solidFill>
                  <a:srgbClr val="FFFF00"/>
                </a:solidFill>
              </a:rPr>
              <a:t>   L’origine </a:t>
            </a:r>
            <a:r>
              <a:rPr lang="fr-FR" sz="1400" dirty="0">
                <a:solidFill>
                  <a:srgbClr val="FFFF00"/>
                </a:solidFill>
              </a:rPr>
              <a:t>de ces tables remonte à la fin du XIXe siècle. En 1861, suite à une série d’accidents, Bucquoy étudiant à la faculté de Strasbourg explique dans sa thèse « De l’air comprimé » l’origine des accidents de décompression : « Pendant et après la décompression, tous les gaz dissous en excès dans le sang par suite de la condensation de l’air, tendront à s’échapper de ce liquide avec un effort d’autant plus grand, à séjour égal dans l’air comprimé, que la pression subie était plus considérable. Paul Bert préconisait alors aux scaphandriers de remonter lentement afin de laisser le temps à l’azote ainsi libéré d’être évacué avec l’expiration (comme le CO2). En 1900, Heller, </a:t>
            </a:r>
            <a:r>
              <a:rPr lang="fr-FR" sz="1400" dirty="0" err="1">
                <a:solidFill>
                  <a:srgbClr val="FFFF00"/>
                </a:solidFill>
              </a:rPr>
              <a:t>Mager</a:t>
            </a:r>
            <a:r>
              <a:rPr lang="fr-FR" sz="1400" dirty="0">
                <a:solidFill>
                  <a:srgbClr val="FFFF00"/>
                </a:solidFill>
              </a:rPr>
              <a:t> et </a:t>
            </a:r>
            <a:r>
              <a:rPr lang="fr-FR" sz="1400" dirty="0" err="1">
                <a:solidFill>
                  <a:srgbClr val="FFFF00"/>
                </a:solidFill>
              </a:rPr>
              <a:t>Schrotter</a:t>
            </a:r>
            <a:r>
              <a:rPr lang="fr-FR" sz="1400" dirty="0">
                <a:solidFill>
                  <a:srgbClr val="FFFF00"/>
                </a:solidFill>
              </a:rPr>
              <a:t> préconisaient une remontée à 5 m/mn. Les premières tables ont été mises au point par John Haldane, Boycott et Damant (en 1907), avec une vitesse de remontée de 10m/mn et une profondeur allant jusqu’à 61m . En France, les premières tables « modernes » ont été éditées en 1965 par la marine nationale. Aujourd’hui, les tables utilisées au sein de la FFESSM (tables de plongée fédérales) dérivent, avec quelques adaptations, de la dernière version de 1990 des tables conçues par la Marine Nationale : les tables MN 90 1. Il faut savoir qu’il existe beaucoup d’autres tables. Tables &amp; procédures de décompression – OVM 2011-12 23 C’est là une conséquence forcée des lois physiques sur la dissolution des gaz dans les liquides, et l’on en a un exemple commun dans la rapidité et dans la force avec lesquelles le gaz carbonique s’échappe d’une eau gazeuse quand on enlève le bouchon de la bouteille » (il n’y a aujourd’hui, pas un mot à retrancher à cette phrase, surtout pas l’excellente comparaison avec la bouteille d’eau gazeuse !). En conséquence, pour prévenir les accidents, Bucquoy préconisait la « décompression lente ». Un peu plus tard, en 1878, Paul Bert découvrit que les accidents de décompression étaient provoqués par le dégagement de bulles d’azote dans le sang (l’azote qui se dissout dans le sang à la descente reprend sa forme gazeuse à la remontée : les bulles peuvent alors provoquer des atteintes graves : cerveau, moelle épinière, oreille interne, etc.). Par exemple, en Suisse et en Algérie , on utilise les tables </a:t>
            </a:r>
            <a:r>
              <a:rPr lang="fr-FR" sz="1400" dirty="0" err="1">
                <a:solidFill>
                  <a:srgbClr val="FFFF00"/>
                </a:solidFill>
              </a:rPr>
              <a:t>Bühlman</a:t>
            </a:r>
            <a:r>
              <a:rPr lang="fr-FR" sz="1400" dirty="0">
                <a:solidFill>
                  <a:srgbClr val="FFFF00"/>
                </a:solidFill>
              </a:rPr>
              <a:t>. Aux </a:t>
            </a:r>
            <a:r>
              <a:rPr lang="fr-FR" sz="1400" dirty="0" err="1">
                <a:solidFill>
                  <a:srgbClr val="FFFF00"/>
                </a:solidFill>
              </a:rPr>
              <a:t>EtatsUnis</a:t>
            </a:r>
            <a:r>
              <a:rPr lang="fr-FR" sz="1400" dirty="0">
                <a:solidFill>
                  <a:srgbClr val="FFFF00"/>
                </a:solidFill>
              </a:rPr>
              <a:t>, on utilise les tables de l’US </a:t>
            </a:r>
            <a:r>
              <a:rPr lang="fr-FR" sz="1400" dirty="0" err="1">
                <a:solidFill>
                  <a:srgbClr val="FFFF00"/>
                </a:solidFill>
              </a:rPr>
              <a:t>Navy</a:t>
            </a:r>
            <a:r>
              <a:rPr lang="fr-FR" sz="1400" dirty="0">
                <a:solidFill>
                  <a:srgbClr val="FFFF00"/>
                </a:solidFill>
              </a:rPr>
              <a:t>, les tables RDP-PADI, les tables NAUI, les tables SSI. En Angleterre, on utilise les tables BSAC. En France, à côté des tables MN 90, existe les tables mises au point par la COMEX ainsi que les tables du Ministère du Travail (MT 92). D’une table à l’</a:t>
            </a:r>
            <a:r>
              <a:rPr lang="fr-FR" sz="1400" dirty="0" err="1">
                <a:solidFill>
                  <a:srgbClr val="FFFF00"/>
                </a:solidFill>
              </a:rPr>
              <a:t>autre,existent</a:t>
            </a:r>
            <a:r>
              <a:rPr lang="fr-FR" sz="1400" dirty="0">
                <a:solidFill>
                  <a:srgbClr val="FFFF00"/>
                </a:solidFill>
              </a:rPr>
              <a:t> des différences (par exemple en ce qui concerne la vitesse de remontée ou la vitesse </a:t>
            </a:r>
            <a:r>
              <a:rPr lang="fr-FR" sz="1400" dirty="0" err="1">
                <a:solidFill>
                  <a:srgbClr val="FFFF00"/>
                </a:solidFill>
              </a:rPr>
              <a:t>interpaliers</a:t>
            </a:r>
            <a:r>
              <a:rPr lang="fr-FR" sz="1400" dirty="0">
                <a:solidFill>
                  <a:srgbClr val="FFFF00"/>
                </a:solidFill>
              </a:rPr>
              <a:t>). Plusieurs de ces tables sont utilisées par les modèles qui servent à l’élaboration des ordinateurs de plongée disponibles dans le commerce (d’où les variations d’un modèle à l’autre).</a:t>
            </a:r>
          </a:p>
        </p:txBody>
      </p:sp>
      <p:sp>
        <p:nvSpPr>
          <p:cNvPr id="3" name="ZoneTexte 2"/>
          <p:cNvSpPr txBox="1"/>
          <p:nvPr/>
        </p:nvSpPr>
        <p:spPr>
          <a:xfrm>
            <a:off x="3779912" y="508030"/>
            <a:ext cx="1368152" cy="369332"/>
          </a:xfrm>
          <a:prstGeom prst="rect">
            <a:avLst/>
          </a:prstGeom>
          <a:solidFill>
            <a:srgbClr val="FFFF99"/>
          </a:solidFill>
        </p:spPr>
        <p:txBody>
          <a:bodyPr wrap="square" rtlCol="0">
            <a:spAutoFit/>
          </a:bodyPr>
          <a:lstStyle/>
          <a:p>
            <a:r>
              <a:rPr lang="fr-FR" dirty="0" smtClean="0"/>
              <a:t>HISTORIQUE</a:t>
            </a:r>
            <a:endParaRPr lang="fr-FR" dirty="0"/>
          </a:p>
        </p:txBody>
      </p:sp>
      <p:sp>
        <p:nvSpPr>
          <p:cNvPr id="4" name="Rectangle 3"/>
          <p:cNvSpPr/>
          <p:nvPr/>
        </p:nvSpPr>
        <p:spPr>
          <a:xfrm>
            <a:off x="107504" y="6459151"/>
            <a:ext cx="936475" cy="276999"/>
          </a:xfrm>
          <a:prstGeom prst="rect">
            <a:avLst/>
          </a:prstGeom>
        </p:spPr>
        <p:txBody>
          <a:bodyPr wrap="none">
            <a:spAutoFit/>
          </a:bodyPr>
          <a:lstStyle/>
          <a:p>
            <a:r>
              <a:rPr lang="fr-FR" sz="1200" i="1" dirty="0">
                <a:solidFill>
                  <a:schemeClr val="bg1"/>
                </a:solidFill>
              </a:rPr>
              <a:t>©1995.kmd</a:t>
            </a:r>
            <a:endParaRPr lang="fr-FR" sz="1200" i="1" dirty="0">
              <a:solidFill>
                <a:schemeClr val="bg1"/>
              </a:solidFill>
            </a:endParaRPr>
          </a:p>
        </p:txBody>
      </p:sp>
    </p:spTree>
    <p:extLst>
      <p:ext uri="{BB962C8B-B14F-4D97-AF65-F5344CB8AC3E}">
        <p14:creationId xmlns:p14="http://schemas.microsoft.com/office/powerpoint/2010/main" val="1115454603"/>
      </p:ext>
    </p:extLst>
  </p:cSld>
  <p:clrMapOvr>
    <a:masterClrMapping/>
  </p:clrMapOvr>
  <mc:AlternateContent xmlns:mc="http://schemas.openxmlformats.org/markup-compatibility/2006" xmlns:p14="http://schemas.microsoft.com/office/powerpoint/2010/main">
    <mc:Choice Requires="p14">
      <p:transition spd="slow" p14:dur="2000" advTm="11351"/>
    </mc:Choice>
    <mc:Fallback xmlns="">
      <p:transition spd="slow" advTm="1135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640960" cy="1118768"/>
          </a:xfrm>
          <a:prstGeom prst="rect">
            <a:avLst/>
          </a:prstGeom>
        </p:spPr>
        <p:txBody>
          <a:bodyPr wrap="square">
            <a:spAutoFit/>
          </a:bodyPr>
          <a:lstStyle/>
          <a:p>
            <a:pPr>
              <a:lnSpc>
                <a:spcPct val="115000"/>
              </a:lnSpc>
            </a:pPr>
            <a:r>
              <a:rPr lang="fr-FR" dirty="0">
                <a:solidFill>
                  <a:srgbClr val="FFFF00"/>
                </a:solidFill>
              </a:rPr>
              <a:t>Le modèle </a:t>
            </a:r>
            <a:r>
              <a:rPr lang="fr-FR" dirty="0" err="1">
                <a:solidFill>
                  <a:srgbClr val="FFFF00"/>
                </a:solidFill>
              </a:rPr>
              <a:t>Bühlmann</a:t>
            </a:r>
            <a:r>
              <a:rPr lang="fr-FR" dirty="0">
                <a:solidFill>
                  <a:srgbClr val="FFFF00"/>
                </a:solidFill>
              </a:rPr>
              <a:t> est un modèle </a:t>
            </a:r>
            <a:r>
              <a:rPr lang="fr-FR" dirty="0" err="1" smtClean="0">
                <a:solidFill>
                  <a:srgbClr val="FFFF00"/>
                </a:solidFill>
              </a:rPr>
              <a:t>Haldanien,mais</a:t>
            </a:r>
            <a:r>
              <a:rPr lang="fr-FR" dirty="0" smtClean="0">
                <a:solidFill>
                  <a:srgbClr val="FFFF00"/>
                </a:solidFill>
              </a:rPr>
              <a:t> </a:t>
            </a:r>
            <a:r>
              <a:rPr lang="fr-FR" dirty="0">
                <a:solidFill>
                  <a:srgbClr val="FFFF00"/>
                </a:solidFill>
              </a:rPr>
              <a:t>il mérite une analyse particulière car il</a:t>
            </a:r>
            <a:endParaRPr lang="fr-FR" sz="2000" dirty="0">
              <a:solidFill>
                <a:srgbClr val="FFFF00"/>
              </a:solidFill>
            </a:endParaRPr>
          </a:p>
          <a:p>
            <a:pPr>
              <a:lnSpc>
                <a:spcPct val="115000"/>
              </a:lnSpc>
            </a:pPr>
            <a:r>
              <a:rPr lang="fr-FR" dirty="0">
                <a:solidFill>
                  <a:srgbClr val="FFFF00"/>
                </a:solidFill>
              </a:rPr>
              <a:t>apporte plusieurs améliorations notables et il a </a:t>
            </a:r>
            <a:r>
              <a:rPr lang="fr-FR" dirty="0" smtClean="0">
                <a:solidFill>
                  <a:srgbClr val="FFFF00"/>
                </a:solidFill>
              </a:rPr>
              <a:t>été</a:t>
            </a:r>
            <a:r>
              <a:rPr lang="fr-FR" sz="2000" dirty="0" smtClean="0">
                <a:solidFill>
                  <a:srgbClr val="FFFF00"/>
                </a:solidFill>
              </a:rPr>
              <a:t> </a:t>
            </a:r>
            <a:r>
              <a:rPr lang="fr-FR" dirty="0" smtClean="0">
                <a:solidFill>
                  <a:srgbClr val="FFFF00"/>
                </a:solidFill>
              </a:rPr>
              <a:t>introduit </a:t>
            </a:r>
            <a:r>
              <a:rPr lang="fr-FR" dirty="0">
                <a:solidFill>
                  <a:srgbClr val="FFFF00"/>
                </a:solidFill>
              </a:rPr>
              <a:t>dans bon nombre de nos ordinateurs </a:t>
            </a:r>
            <a:r>
              <a:rPr lang="fr-FR" dirty="0" smtClean="0">
                <a:solidFill>
                  <a:srgbClr val="FFFF00"/>
                </a:solidFill>
              </a:rPr>
              <a:t>de</a:t>
            </a:r>
            <a:r>
              <a:rPr lang="fr-FR" sz="2000" dirty="0" smtClean="0">
                <a:solidFill>
                  <a:srgbClr val="FFFF00"/>
                </a:solidFill>
              </a:rPr>
              <a:t> </a:t>
            </a:r>
            <a:r>
              <a:rPr lang="fr-FR" dirty="0" smtClean="0">
                <a:solidFill>
                  <a:srgbClr val="FFFF00"/>
                </a:solidFill>
              </a:rPr>
              <a:t>plongée</a:t>
            </a:r>
            <a:r>
              <a:rPr lang="fr-FR" dirty="0">
                <a:solidFill>
                  <a:srgbClr val="FFFF00"/>
                </a:solidFill>
              </a:rPr>
              <a:t>.</a:t>
            </a:r>
            <a:endParaRPr lang="fr-FR" sz="2000" dirty="0">
              <a:solidFill>
                <a:srgbClr val="FFFF00"/>
              </a:solidFill>
              <a:ea typeface="Times New Roman"/>
              <a:cs typeface="Times New Roman"/>
            </a:endParaRPr>
          </a:p>
        </p:txBody>
      </p:sp>
      <p:sp>
        <p:nvSpPr>
          <p:cNvPr id="4" name="Rectangle 3"/>
          <p:cNvSpPr/>
          <p:nvPr/>
        </p:nvSpPr>
        <p:spPr>
          <a:xfrm>
            <a:off x="683568" y="1556792"/>
            <a:ext cx="8136904" cy="4870564"/>
          </a:xfrm>
          <a:prstGeom prst="rect">
            <a:avLst/>
          </a:prstGeom>
        </p:spPr>
        <p:txBody>
          <a:bodyPr wrap="square">
            <a:spAutoFit/>
          </a:bodyPr>
          <a:lstStyle/>
          <a:p>
            <a:pPr>
              <a:lnSpc>
                <a:spcPct val="115000"/>
              </a:lnSpc>
            </a:pPr>
            <a:r>
              <a:rPr lang="fr-FR" dirty="0">
                <a:solidFill>
                  <a:srgbClr val="FFFF00"/>
                </a:solidFill>
              </a:rPr>
              <a:t>Le professeur Albert A. </a:t>
            </a:r>
            <a:r>
              <a:rPr lang="fr-FR" dirty="0" err="1">
                <a:solidFill>
                  <a:srgbClr val="FFFF00"/>
                </a:solidFill>
              </a:rPr>
              <a:t>Bühlmann</a:t>
            </a:r>
            <a:r>
              <a:rPr lang="fr-FR" dirty="0">
                <a:solidFill>
                  <a:srgbClr val="FFFF00"/>
                </a:solidFill>
              </a:rPr>
              <a:t> entreprit ses recherches sur la décompression en 1959 dans le laboratoire de physiologie </a:t>
            </a:r>
            <a:r>
              <a:rPr lang="fr-FR" dirty="0" err="1">
                <a:solidFill>
                  <a:srgbClr val="FFFF00"/>
                </a:solidFill>
              </a:rPr>
              <a:t>hyperbarique</a:t>
            </a:r>
            <a:r>
              <a:rPr lang="fr-FR" dirty="0">
                <a:solidFill>
                  <a:srgbClr val="FFFF00"/>
                </a:solidFill>
              </a:rPr>
              <a:t> de l’hôpital universitaire de Zurich en Suisse.</a:t>
            </a:r>
          </a:p>
          <a:p>
            <a:pPr>
              <a:lnSpc>
                <a:spcPct val="115000"/>
              </a:lnSpc>
            </a:pPr>
            <a:r>
              <a:rPr lang="fr-FR" dirty="0" err="1">
                <a:solidFill>
                  <a:srgbClr val="FFFF00"/>
                </a:solidFill>
              </a:rPr>
              <a:t>Bühlmann</a:t>
            </a:r>
            <a:r>
              <a:rPr lang="fr-FR" dirty="0">
                <a:solidFill>
                  <a:srgbClr val="FFFF00"/>
                </a:solidFill>
              </a:rPr>
              <a:t> poursuivit ses recherches pendant plus de 30 ans et apporta nombre de contributions </a:t>
            </a:r>
            <a:r>
              <a:rPr lang="fr-FR" dirty="0" smtClean="0">
                <a:solidFill>
                  <a:srgbClr val="FFFF00"/>
                </a:solidFill>
              </a:rPr>
              <a:t> dans le </a:t>
            </a:r>
            <a:r>
              <a:rPr lang="fr-FR" dirty="0">
                <a:solidFill>
                  <a:srgbClr val="FFFF00"/>
                </a:solidFill>
              </a:rPr>
              <a:t>domaine de la décompression. En 1983 il publia la première édition (en allemand) de son fameux livre intitulé « Décompression – maladie de la décompression ». Une traduction en anglais de ce livre fut publiée en 1984. L’ouvrage de </a:t>
            </a:r>
            <a:r>
              <a:rPr lang="fr-FR" dirty="0" err="1">
                <a:solidFill>
                  <a:srgbClr val="FFFF00"/>
                </a:solidFill>
              </a:rPr>
              <a:t>Bühlmann</a:t>
            </a:r>
            <a:r>
              <a:rPr lang="fr-FR" dirty="0">
                <a:solidFill>
                  <a:srgbClr val="FFFF00"/>
                </a:solidFill>
              </a:rPr>
              <a:t> </a:t>
            </a:r>
            <a:r>
              <a:rPr lang="fr-FR" dirty="0" smtClean="0">
                <a:solidFill>
                  <a:srgbClr val="FFFF00"/>
                </a:solidFill>
              </a:rPr>
              <a:t> . Bien </a:t>
            </a:r>
            <a:r>
              <a:rPr lang="fr-FR" dirty="0">
                <a:solidFill>
                  <a:srgbClr val="FFFF00"/>
                </a:solidFill>
              </a:rPr>
              <a:t>que très sobre, la couverture de cet fut la première référence quasi complète  </a:t>
            </a:r>
            <a:r>
              <a:rPr lang="fr-FR" dirty="0" smtClean="0">
                <a:solidFill>
                  <a:srgbClr val="FFFF00"/>
                </a:solidFill>
              </a:rPr>
              <a:t>, l ouvrage </a:t>
            </a:r>
            <a:r>
              <a:rPr lang="fr-FR" dirty="0">
                <a:solidFill>
                  <a:srgbClr val="FFFF00"/>
                </a:solidFill>
              </a:rPr>
              <a:t>a le mérite d’indiquer clairement  des calculs de décompression, accessible à un large public de plongeurs .  </a:t>
            </a:r>
          </a:p>
          <a:p>
            <a:pPr>
              <a:lnSpc>
                <a:spcPct val="115000"/>
              </a:lnSpc>
            </a:pPr>
            <a:r>
              <a:rPr lang="fr-FR" dirty="0">
                <a:solidFill>
                  <a:srgbClr val="FFFF00"/>
                </a:solidFill>
              </a:rPr>
              <a:t> Ceci eut pour conséquence tellement de versions fantaisistes que l’algorithme </a:t>
            </a:r>
            <a:r>
              <a:rPr lang="fr-FR" dirty="0" err="1">
                <a:solidFill>
                  <a:srgbClr val="FFFF00"/>
                </a:solidFill>
              </a:rPr>
              <a:t>Bühlmann</a:t>
            </a:r>
            <a:r>
              <a:rPr lang="fr-FR" dirty="0">
                <a:solidFill>
                  <a:srgbClr val="FFFF00"/>
                </a:solidFill>
              </a:rPr>
              <a:t> devint la référence mondiale utilisée par la plupart des ordinateurs de plongée et des logiciels de plongée « maison ».</a:t>
            </a:r>
          </a:p>
          <a:p>
            <a:pPr>
              <a:lnSpc>
                <a:spcPct val="115000"/>
              </a:lnSpc>
            </a:pPr>
            <a:r>
              <a:rPr lang="fr-FR" dirty="0">
                <a:solidFill>
                  <a:srgbClr val="FFFF00"/>
                </a:solidFill>
              </a:rPr>
              <a:t>Trois autres éditions de l’ouvrage furent publiées en allemand en 1990, 1993 et 1995 </a:t>
            </a:r>
            <a:r>
              <a:rPr lang="fr-FR" dirty="0" smtClean="0">
                <a:solidFill>
                  <a:srgbClr val="FFFF00"/>
                </a:solidFill>
              </a:rPr>
              <a:t>sous le nom </a:t>
            </a:r>
            <a:r>
              <a:rPr lang="fr-FR" dirty="0" err="1">
                <a:solidFill>
                  <a:srgbClr val="FFFF00"/>
                </a:solidFill>
              </a:rPr>
              <a:t>Tauchmedizin</a:t>
            </a:r>
            <a:r>
              <a:rPr lang="fr-FR" dirty="0">
                <a:solidFill>
                  <a:srgbClr val="FFFF00"/>
                </a:solidFill>
              </a:rPr>
              <a:t>.</a:t>
            </a:r>
            <a:endParaRPr lang="fr-FR" dirty="0">
              <a:solidFill>
                <a:srgbClr val="FFFF00"/>
              </a:solidFill>
              <a:ea typeface="Times New Roman"/>
              <a:cs typeface="Times New Roman"/>
            </a:endParaRPr>
          </a:p>
        </p:txBody>
      </p:sp>
      <p:sp>
        <p:nvSpPr>
          <p:cNvPr id="5" name="Rectangle 4"/>
          <p:cNvSpPr/>
          <p:nvPr/>
        </p:nvSpPr>
        <p:spPr>
          <a:xfrm>
            <a:off x="8100392" y="6448156"/>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472578544"/>
      </p:ext>
    </p:extLst>
  </p:cSld>
  <p:clrMapOvr>
    <a:masterClrMapping/>
  </p:clrMapOvr>
  <mc:AlternateContent xmlns:mc="http://schemas.openxmlformats.org/markup-compatibility/2006" xmlns:p14="http://schemas.microsoft.com/office/powerpoint/2010/main">
    <mc:Choice Requires="p14">
      <p:transition spd="med" p14:dur="700" advTm="15392">
        <p:fade/>
      </p:transition>
    </mc:Choice>
    <mc:Fallback xmlns="">
      <p:transition spd="med" advTm="15392">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1640" y="2037365"/>
            <a:ext cx="6225800" cy="1446550"/>
          </a:xfrm>
          <a:prstGeom prst="rect">
            <a:avLst/>
          </a:prstGeom>
          <a:solidFill>
            <a:schemeClr val="tx1">
              <a:lumMod val="75000"/>
              <a:lumOff val="25000"/>
            </a:schemeClr>
          </a:solidFill>
          <a:ln w="38100">
            <a:solidFill>
              <a:srgbClr val="00B0F0"/>
            </a:solidFill>
          </a:ln>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r-FR" sz="4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fr-FR" sz="4400" b="1" cap="none" spc="0" dirty="0" smtClean="0">
                <a:ln w="11430"/>
                <a:solidFill>
                  <a:srgbClr val="FFFF00"/>
                </a:solidFill>
                <a:effectLst>
                  <a:outerShdw blurRad="80000" dist="40000" dir="5040000" algn="tl">
                    <a:srgbClr val="000000">
                      <a:alpha val="30000"/>
                    </a:srgbClr>
                  </a:outerShdw>
                </a:effectLst>
              </a:rPr>
              <a:t> ELEMENTS  DE</a:t>
            </a:r>
          </a:p>
          <a:p>
            <a:pPr algn="ctr"/>
            <a:r>
              <a:rPr lang="fr-FR" sz="4400" b="1" dirty="0" smtClean="0">
                <a:ln w="11430"/>
                <a:solidFill>
                  <a:srgbClr val="FFFF00"/>
                </a:solidFill>
                <a:effectLst>
                  <a:outerShdw blurRad="80000" dist="40000" dir="5040000" algn="tl">
                    <a:srgbClr val="000000">
                      <a:alpha val="30000"/>
                    </a:srgbClr>
                  </a:outerShdw>
                </a:effectLst>
              </a:rPr>
              <a:t> CALCUL </a:t>
            </a:r>
            <a:endParaRPr lang="fr-FR" sz="4400" b="1" cap="none" spc="0" dirty="0">
              <a:ln w="11430"/>
              <a:solidFill>
                <a:srgbClr val="FFFF00"/>
              </a:solidFill>
              <a:effectLst>
                <a:outerShdw blurRad="80000" dist="40000" dir="5040000" algn="tl">
                  <a:srgbClr val="000000">
                    <a:alpha val="30000"/>
                  </a:srgbClr>
                </a:outerShdw>
              </a:effectLst>
            </a:endParaRPr>
          </a:p>
        </p:txBody>
      </p:sp>
      <p:sp>
        <p:nvSpPr>
          <p:cNvPr id="4" name="Rectangle 3"/>
          <p:cNvSpPr/>
          <p:nvPr/>
        </p:nvSpPr>
        <p:spPr>
          <a:xfrm>
            <a:off x="8100392" y="6532875"/>
            <a:ext cx="936475" cy="276999"/>
          </a:xfrm>
          <a:prstGeom prst="rect">
            <a:avLst/>
          </a:prstGeom>
        </p:spPr>
        <p:txBody>
          <a:bodyPr wrap="none">
            <a:spAutoFit/>
          </a:bodyPr>
          <a:lstStyle/>
          <a:p>
            <a:r>
              <a:rPr lang="fr-FR" sz="1200" i="1" dirty="0">
                <a:solidFill>
                  <a:schemeClr val="bg1"/>
                </a:solidFill>
              </a:rPr>
              <a:t>©1995.kmd</a:t>
            </a:r>
          </a:p>
        </p:txBody>
      </p:sp>
    </p:spTree>
    <p:custDataLst>
      <p:tags r:id="rId1"/>
    </p:custDataLst>
    <p:extLst>
      <p:ext uri="{BB962C8B-B14F-4D97-AF65-F5344CB8AC3E}">
        <p14:creationId xmlns:p14="http://schemas.microsoft.com/office/powerpoint/2010/main" val="4213979876"/>
      </p:ext>
    </p:extLst>
  </p:cSld>
  <p:clrMapOvr>
    <a:masterClrMapping/>
  </p:clrMapOvr>
  <mc:AlternateContent xmlns:mc="http://schemas.openxmlformats.org/markup-compatibility/2006" xmlns:p14="http://schemas.microsoft.com/office/powerpoint/2010/main">
    <mc:Choice Requires="p14">
      <p:transition spd="slow" p14:dur="1600" advTm="3082">
        <p14:gallery dir="l"/>
      </p:transition>
    </mc:Choice>
    <mc:Fallback xmlns="">
      <p:transition spd="slow" advTm="30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1"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734830" y="3794527"/>
            <a:ext cx="4509579" cy="1655689"/>
          </a:xfrm>
          <a:prstGeom prst="rect">
            <a:avLst/>
          </a:prstGeom>
          <a:solidFill>
            <a:srgbClr val="FFFF00"/>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4830" y="594567"/>
            <a:ext cx="2133314" cy="2566333"/>
          </a:xfrm>
          <a:prstGeom prst="rect">
            <a:avLst/>
          </a:prstGeom>
        </p:spPr>
      </p:pic>
      <p:pic>
        <p:nvPicPr>
          <p:cNvPr id="33" name="Imag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355" y="3794527"/>
            <a:ext cx="2269431" cy="2730079"/>
          </a:xfrm>
          <a:prstGeom prst="rect">
            <a:avLst/>
          </a:prstGeom>
        </p:spPr>
      </p:pic>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979" y="616909"/>
            <a:ext cx="2142826" cy="2577776"/>
          </a:xfrm>
          <a:prstGeom prst="rect">
            <a:avLst/>
          </a:prstGeom>
        </p:spPr>
      </p:pic>
      <p:sp>
        <p:nvSpPr>
          <p:cNvPr id="5" name="Flèche vers le bas 4"/>
          <p:cNvSpPr/>
          <p:nvPr/>
        </p:nvSpPr>
        <p:spPr>
          <a:xfrm>
            <a:off x="2490700" y="1412775"/>
            <a:ext cx="278398" cy="43204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6" name="Flèche vers le haut 5"/>
          <p:cNvSpPr/>
          <p:nvPr/>
        </p:nvSpPr>
        <p:spPr>
          <a:xfrm>
            <a:off x="2492815" y="2204864"/>
            <a:ext cx="276283" cy="50405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Égal 6"/>
          <p:cNvSpPr/>
          <p:nvPr/>
        </p:nvSpPr>
        <p:spPr>
          <a:xfrm>
            <a:off x="2404064" y="1862968"/>
            <a:ext cx="451670" cy="34386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ZoneTexte 7"/>
          <p:cNvSpPr txBox="1"/>
          <p:nvPr/>
        </p:nvSpPr>
        <p:spPr>
          <a:xfrm>
            <a:off x="1487764" y="2727983"/>
            <a:ext cx="720080" cy="276999"/>
          </a:xfrm>
          <a:prstGeom prst="rect">
            <a:avLst/>
          </a:prstGeom>
          <a:noFill/>
        </p:spPr>
        <p:txBody>
          <a:bodyPr wrap="square" rtlCol="0">
            <a:spAutoFit/>
          </a:bodyPr>
          <a:lstStyle/>
          <a:p>
            <a:r>
              <a:rPr lang="fr-FR" sz="1200" dirty="0"/>
              <a:t>p</a:t>
            </a:r>
            <a:r>
              <a:rPr lang="fr-FR" sz="1200" dirty="0" smtClean="0"/>
              <a:t>N2(0)</a:t>
            </a:r>
            <a:endParaRPr lang="fr-FR" sz="1200" dirty="0"/>
          </a:p>
        </p:txBody>
      </p:sp>
      <p:sp>
        <p:nvSpPr>
          <p:cNvPr id="9" name="ZoneTexte 8"/>
          <p:cNvSpPr txBox="1"/>
          <p:nvPr/>
        </p:nvSpPr>
        <p:spPr>
          <a:xfrm>
            <a:off x="1456896" y="2276872"/>
            <a:ext cx="882856" cy="276999"/>
          </a:xfrm>
          <a:prstGeom prst="rect">
            <a:avLst/>
          </a:prstGeom>
          <a:noFill/>
        </p:spPr>
        <p:txBody>
          <a:bodyPr wrap="square" rtlCol="0">
            <a:spAutoFit/>
          </a:bodyPr>
          <a:lstStyle/>
          <a:p>
            <a:r>
              <a:rPr lang="fr-FR" sz="1200" dirty="0" smtClean="0"/>
              <a:t>GRADIENT</a:t>
            </a:r>
            <a:endParaRPr lang="fr-FR" sz="1200" dirty="0"/>
          </a:p>
        </p:txBody>
      </p:sp>
      <p:sp>
        <p:nvSpPr>
          <p:cNvPr id="10" name="ZoneTexte 9"/>
          <p:cNvSpPr txBox="1"/>
          <p:nvPr/>
        </p:nvSpPr>
        <p:spPr>
          <a:xfrm>
            <a:off x="1487764" y="1518425"/>
            <a:ext cx="512903" cy="276999"/>
          </a:xfrm>
          <a:prstGeom prst="rect">
            <a:avLst/>
          </a:prstGeom>
          <a:noFill/>
        </p:spPr>
        <p:txBody>
          <a:bodyPr wrap="square" rtlCol="0">
            <a:spAutoFit/>
          </a:bodyPr>
          <a:lstStyle/>
          <a:p>
            <a:r>
              <a:rPr lang="fr-FR" sz="1200" dirty="0" smtClean="0"/>
              <a:t>pIN2 </a:t>
            </a:r>
            <a:endParaRPr lang="fr-FR" sz="1200" dirty="0"/>
          </a:p>
        </p:txBody>
      </p:sp>
      <p:sp>
        <p:nvSpPr>
          <p:cNvPr id="11" name="ZoneTexte 10"/>
          <p:cNvSpPr txBox="1"/>
          <p:nvPr/>
        </p:nvSpPr>
        <p:spPr>
          <a:xfrm>
            <a:off x="1003412" y="875374"/>
            <a:ext cx="720080" cy="276999"/>
          </a:xfrm>
          <a:prstGeom prst="rect">
            <a:avLst/>
          </a:prstGeom>
          <a:noFill/>
        </p:spPr>
        <p:txBody>
          <a:bodyPr wrap="square" rtlCol="0">
            <a:spAutoFit/>
          </a:bodyPr>
          <a:lstStyle/>
          <a:p>
            <a:r>
              <a:rPr lang="fr-FR" sz="1200" dirty="0" err="1" smtClean="0"/>
              <a:t>Alveole</a:t>
            </a:r>
            <a:endParaRPr lang="fr-FR" sz="1200" dirty="0"/>
          </a:p>
        </p:txBody>
      </p:sp>
      <p:sp>
        <p:nvSpPr>
          <p:cNvPr id="12" name="ZoneTexte 11"/>
          <p:cNvSpPr txBox="1"/>
          <p:nvPr/>
        </p:nvSpPr>
        <p:spPr>
          <a:xfrm>
            <a:off x="849531" y="1911688"/>
            <a:ext cx="639688" cy="276999"/>
          </a:xfrm>
          <a:prstGeom prst="rect">
            <a:avLst/>
          </a:prstGeom>
          <a:noFill/>
        </p:spPr>
        <p:txBody>
          <a:bodyPr wrap="square" rtlCol="0">
            <a:spAutoFit/>
          </a:bodyPr>
          <a:lstStyle/>
          <a:p>
            <a:r>
              <a:rPr lang="fr-FR" sz="1200" dirty="0" smtClean="0"/>
              <a:t>Tissu</a:t>
            </a:r>
            <a:endParaRPr lang="fr-FR" sz="1200" dirty="0"/>
          </a:p>
        </p:txBody>
      </p:sp>
      <p:sp>
        <p:nvSpPr>
          <p:cNvPr id="14" name="Flèche vers le bas 13"/>
          <p:cNvSpPr/>
          <p:nvPr/>
        </p:nvSpPr>
        <p:spPr>
          <a:xfrm>
            <a:off x="2470241" y="4479024"/>
            <a:ext cx="414656" cy="68054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15" name="Flèche vers le haut 14"/>
          <p:cNvSpPr/>
          <p:nvPr/>
        </p:nvSpPr>
        <p:spPr>
          <a:xfrm>
            <a:off x="2636477" y="5684897"/>
            <a:ext cx="154946" cy="2520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437739" y="6093296"/>
            <a:ext cx="720080" cy="276999"/>
          </a:xfrm>
          <a:prstGeom prst="rect">
            <a:avLst/>
          </a:prstGeom>
          <a:noFill/>
        </p:spPr>
        <p:txBody>
          <a:bodyPr wrap="square" rtlCol="0">
            <a:spAutoFit/>
          </a:bodyPr>
          <a:lstStyle/>
          <a:p>
            <a:r>
              <a:rPr lang="fr-FR" sz="1200" dirty="0"/>
              <a:t>p</a:t>
            </a:r>
            <a:r>
              <a:rPr lang="fr-FR" sz="1200" dirty="0" smtClean="0"/>
              <a:t>N2(0)</a:t>
            </a:r>
            <a:endParaRPr lang="fr-FR" sz="1200" dirty="0"/>
          </a:p>
        </p:txBody>
      </p:sp>
      <p:sp>
        <p:nvSpPr>
          <p:cNvPr id="18" name="ZoneTexte 17"/>
          <p:cNvSpPr txBox="1"/>
          <p:nvPr/>
        </p:nvSpPr>
        <p:spPr>
          <a:xfrm>
            <a:off x="1421642" y="5676933"/>
            <a:ext cx="882856" cy="276999"/>
          </a:xfrm>
          <a:prstGeom prst="rect">
            <a:avLst/>
          </a:prstGeom>
          <a:noFill/>
        </p:spPr>
        <p:txBody>
          <a:bodyPr wrap="square" rtlCol="0">
            <a:spAutoFit/>
          </a:bodyPr>
          <a:lstStyle/>
          <a:p>
            <a:r>
              <a:rPr lang="fr-FR" sz="1200" dirty="0" smtClean="0"/>
              <a:t>GRADIENT</a:t>
            </a:r>
            <a:endParaRPr lang="fr-FR" sz="1200" dirty="0"/>
          </a:p>
        </p:txBody>
      </p:sp>
      <p:sp>
        <p:nvSpPr>
          <p:cNvPr id="19" name="ZoneTexte 18"/>
          <p:cNvSpPr txBox="1"/>
          <p:nvPr/>
        </p:nvSpPr>
        <p:spPr>
          <a:xfrm>
            <a:off x="1579243" y="4797152"/>
            <a:ext cx="512903" cy="276999"/>
          </a:xfrm>
          <a:prstGeom prst="rect">
            <a:avLst/>
          </a:prstGeom>
          <a:noFill/>
        </p:spPr>
        <p:txBody>
          <a:bodyPr wrap="square" rtlCol="0">
            <a:spAutoFit/>
          </a:bodyPr>
          <a:lstStyle/>
          <a:p>
            <a:r>
              <a:rPr lang="fr-FR" sz="1200" dirty="0" smtClean="0"/>
              <a:t>pIN2 </a:t>
            </a:r>
            <a:endParaRPr lang="fr-FR" sz="1200" dirty="0"/>
          </a:p>
        </p:txBody>
      </p:sp>
      <p:sp>
        <p:nvSpPr>
          <p:cNvPr id="20" name="ZoneTexte 19"/>
          <p:cNvSpPr txBox="1"/>
          <p:nvPr/>
        </p:nvSpPr>
        <p:spPr>
          <a:xfrm>
            <a:off x="972381" y="4216022"/>
            <a:ext cx="720080" cy="276999"/>
          </a:xfrm>
          <a:prstGeom prst="rect">
            <a:avLst/>
          </a:prstGeom>
          <a:noFill/>
        </p:spPr>
        <p:txBody>
          <a:bodyPr wrap="square" rtlCol="0">
            <a:spAutoFit/>
          </a:bodyPr>
          <a:lstStyle/>
          <a:p>
            <a:r>
              <a:rPr lang="fr-FR" sz="1200" dirty="0" err="1" smtClean="0"/>
              <a:t>Alveole</a:t>
            </a:r>
            <a:endParaRPr lang="fr-FR" sz="1200" dirty="0"/>
          </a:p>
        </p:txBody>
      </p:sp>
      <p:sp>
        <p:nvSpPr>
          <p:cNvPr id="21" name="ZoneTexte 20"/>
          <p:cNvSpPr txBox="1"/>
          <p:nvPr/>
        </p:nvSpPr>
        <p:spPr>
          <a:xfrm>
            <a:off x="900440" y="5173217"/>
            <a:ext cx="639688" cy="276999"/>
          </a:xfrm>
          <a:prstGeom prst="rect">
            <a:avLst/>
          </a:prstGeom>
          <a:noFill/>
        </p:spPr>
        <p:txBody>
          <a:bodyPr wrap="square" rtlCol="0">
            <a:spAutoFit/>
          </a:bodyPr>
          <a:lstStyle/>
          <a:p>
            <a:r>
              <a:rPr lang="fr-FR" sz="1200" dirty="0" smtClean="0"/>
              <a:t>Tissu</a:t>
            </a:r>
            <a:endParaRPr lang="fr-FR" sz="1200" dirty="0"/>
          </a:p>
        </p:txBody>
      </p:sp>
      <p:sp>
        <p:nvSpPr>
          <p:cNvPr id="23" name="Flèche vers le bas 22"/>
          <p:cNvSpPr/>
          <p:nvPr/>
        </p:nvSpPr>
        <p:spPr>
          <a:xfrm>
            <a:off x="5476222" y="1401237"/>
            <a:ext cx="218139" cy="35452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24" name="Flèche vers le haut 23"/>
          <p:cNvSpPr/>
          <p:nvPr/>
        </p:nvSpPr>
        <p:spPr>
          <a:xfrm>
            <a:off x="5447151" y="2241259"/>
            <a:ext cx="276283" cy="62522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4456473" y="2710438"/>
            <a:ext cx="720080" cy="276999"/>
          </a:xfrm>
          <a:prstGeom prst="rect">
            <a:avLst/>
          </a:prstGeom>
          <a:noFill/>
        </p:spPr>
        <p:txBody>
          <a:bodyPr wrap="square" rtlCol="0">
            <a:spAutoFit/>
          </a:bodyPr>
          <a:lstStyle/>
          <a:p>
            <a:r>
              <a:rPr lang="fr-FR" sz="1200" dirty="0"/>
              <a:t>p</a:t>
            </a:r>
            <a:r>
              <a:rPr lang="fr-FR" sz="1200" dirty="0" smtClean="0"/>
              <a:t>N2(0)</a:t>
            </a:r>
            <a:endParaRPr lang="fr-FR" sz="1200" dirty="0"/>
          </a:p>
        </p:txBody>
      </p:sp>
      <p:sp>
        <p:nvSpPr>
          <p:cNvPr id="27" name="ZoneTexte 26"/>
          <p:cNvSpPr txBox="1"/>
          <p:nvPr/>
        </p:nvSpPr>
        <p:spPr>
          <a:xfrm>
            <a:off x="4360059" y="2276872"/>
            <a:ext cx="882856" cy="276999"/>
          </a:xfrm>
          <a:prstGeom prst="rect">
            <a:avLst/>
          </a:prstGeom>
          <a:noFill/>
        </p:spPr>
        <p:txBody>
          <a:bodyPr wrap="square" rtlCol="0">
            <a:spAutoFit/>
          </a:bodyPr>
          <a:lstStyle/>
          <a:p>
            <a:r>
              <a:rPr lang="fr-FR" sz="1200" dirty="0" smtClean="0"/>
              <a:t>GRADIENT</a:t>
            </a:r>
            <a:endParaRPr lang="fr-FR" sz="1200" dirty="0"/>
          </a:p>
        </p:txBody>
      </p:sp>
      <p:sp>
        <p:nvSpPr>
          <p:cNvPr id="28" name="ZoneTexte 27"/>
          <p:cNvSpPr txBox="1"/>
          <p:nvPr/>
        </p:nvSpPr>
        <p:spPr>
          <a:xfrm>
            <a:off x="4526274" y="1473222"/>
            <a:ext cx="512903" cy="276999"/>
          </a:xfrm>
          <a:prstGeom prst="rect">
            <a:avLst/>
          </a:prstGeom>
          <a:noFill/>
        </p:spPr>
        <p:txBody>
          <a:bodyPr wrap="square" rtlCol="0">
            <a:spAutoFit/>
          </a:bodyPr>
          <a:lstStyle/>
          <a:p>
            <a:r>
              <a:rPr lang="fr-FR" sz="1200" dirty="0" smtClean="0"/>
              <a:t>pIN2 </a:t>
            </a:r>
            <a:endParaRPr lang="fr-FR" sz="1200" dirty="0"/>
          </a:p>
        </p:txBody>
      </p:sp>
      <p:sp>
        <p:nvSpPr>
          <p:cNvPr id="29" name="ZoneTexte 28"/>
          <p:cNvSpPr txBox="1"/>
          <p:nvPr/>
        </p:nvSpPr>
        <p:spPr>
          <a:xfrm>
            <a:off x="3923928" y="908720"/>
            <a:ext cx="720080" cy="276999"/>
          </a:xfrm>
          <a:prstGeom prst="rect">
            <a:avLst/>
          </a:prstGeom>
          <a:noFill/>
        </p:spPr>
        <p:txBody>
          <a:bodyPr wrap="square" rtlCol="0">
            <a:spAutoFit/>
          </a:bodyPr>
          <a:lstStyle/>
          <a:p>
            <a:r>
              <a:rPr lang="fr-FR" sz="1200" dirty="0" err="1" smtClean="0"/>
              <a:t>Alveole</a:t>
            </a:r>
            <a:endParaRPr lang="fr-FR" sz="1200" dirty="0"/>
          </a:p>
        </p:txBody>
      </p:sp>
      <p:sp>
        <p:nvSpPr>
          <p:cNvPr id="30" name="ZoneTexte 29"/>
          <p:cNvSpPr txBox="1"/>
          <p:nvPr/>
        </p:nvSpPr>
        <p:spPr>
          <a:xfrm>
            <a:off x="3851920" y="1857534"/>
            <a:ext cx="639688" cy="276999"/>
          </a:xfrm>
          <a:prstGeom prst="rect">
            <a:avLst/>
          </a:prstGeom>
          <a:noFill/>
        </p:spPr>
        <p:txBody>
          <a:bodyPr wrap="square" rtlCol="0">
            <a:spAutoFit/>
          </a:bodyPr>
          <a:lstStyle/>
          <a:p>
            <a:r>
              <a:rPr lang="fr-FR" sz="1200" dirty="0" smtClean="0"/>
              <a:t>Tissu</a:t>
            </a:r>
            <a:endParaRPr lang="fr-FR" sz="1200" dirty="0"/>
          </a:p>
        </p:txBody>
      </p:sp>
      <p:sp>
        <p:nvSpPr>
          <p:cNvPr id="34" name="ZoneTexte 33"/>
          <p:cNvSpPr txBox="1"/>
          <p:nvPr/>
        </p:nvSpPr>
        <p:spPr>
          <a:xfrm>
            <a:off x="905890" y="194457"/>
            <a:ext cx="1627695" cy="400110"/>
          </a:xfrm>
          <a:prstGeom prst="rect">
            <a:avLst/>
          </a:prstGeom>
          <a:solidFill>
            <a:schemeClr val="accent5">
              <a:lumMod val="60000"/>
              <a:lumOff val="40000"/>
            </a:schemeClr>
          </a:solidFill>
        </p:spPr>
        <p:txBody>
          <a:bodyPr wrap="square" rtlCol="0">
            <a:spAutoFit/>
          </a:bodyPr>
          <a:lstStyle/>
          <a:p>
            <a:r>
              <a:rPr lang="fr-FR" sz="2000" b="1" dirty="0" smtClean="0"/>
              <a:t>SATURATION</a:t>
            </a:r>
            <a:endParaRPr lang="fr-FR" sz="2000" b="1" dirty="0"/>
          </a:p>
        </p:txBody>
      </p:sp>
      <p:sp>
        <p:nvSpPr>
          <p:cNvPr id="35" name="ZoneTexte 34"/>
          <p:cNvSpPr txBox="1"/>
          <p:nvPr/>
        </p:nvSpPr>
        <p:spPr>
          <a:xfrm>
            <a:off x="3304345" y="176593"/>
            <a:ext cx="3024336" cy="400110"/>
          </a:xfrm>
          <a:prstGeom prst="rect">
            <a:avLst/>
          </a:prstGeom>
          <a:solidFill>
            <a:schemeClr val="accent5">
              <a:lumMod val="60000"/>
              <a:lumOff val="40000"/>
            </a:schemeClr>
          </a:solidFill>
        </p:spPr>
        <p:txBody>
          <a:bodyPr wrap="square" rtlCol="0">
            <a:spAutoFit/>
          </a:bodyPr>
          <a:lstStyle/>
          <a:p>
            <a:r>
              <a:rPr lang="fr-FR" sz="2000" b="1" dirty="0" smtClean="0"/>
              <a:t>SURSATURATION CRITIQUE</a:t>
            </a:r>
            <a:endParaRPr lang="fr-FR" sz="2000" b="1" dirty="0"/>
          </a:p>
        </p:txBody>
      </p:sp>
      <p:sp>
        <p:nvSpPr>
          <p:cNvPr id="36" name="ZoneTexte 35"/>
          <p:cNvSpPr txBox="1"/>
          <p:nvPr/>
        </p:nvSpPr>
        <p:spPr>
          <a:xfrm>
            <a:off x="728355" y="3394417"/>
            <a:ext cx="2201473" cy="400110"/>
          </a:xfrm>
          <a:prstGeom prst="rect">
            <a:avLst/>
          </a:prstGeom>
          <a:solidFill>
            <a:schemeClr val="accent5">
              <a:lumMod val="60000"/>
              <a:lumOff val="40000"/>
            </a:schemeClr>
          </a:solidFill>
        </p:spPr>
        <p:txBody>
          <a:bodyPr wrap="square" rtlCol="0">
            <a:spAutoFit/>
          </a:bodyPr>
          <a:lstStyle/>
          <a:p>
            <a:r>
              <a:rPr lang="fr-FR" sz="2000" b="1" dirty="0" smtClean="0"/>
              <a:t>SOUS SATURATION</a:t>
            </a:r>
            <a:endParaRPr lang="fr-FR" sz="2000" b="1" dirty="0"/>
          </a:p>
        </p:txBody>
      </p:sp>
      <p:sp>
        <p:nvSpPr>
          <p:cNvPr id="37" name="ZoneTexte 36"/>
          <p:cNvSpPr txBox="1"/>
          <p:nvPr/>
        </p:nvSpPr>
        <p:spPr>
          <a:xfrm>
            <a:off x="3960738" y="5630766"/>
            <a:ext cx="3213434"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fr-FR" dirty="0" smtClean="0"/>
              <a:t>0.063 Bar  = air alvéolaire sous forme de vapeur d eau incompressible  </a:t>
            </a:r>
            <a:endParaRPr lang="fr-FR" dirty="0"/>
          </a:p>
        </p:txBody>
      </p:sp>
      <p:sp>
        <p:nvSpPr>
          <p:cNvPr id="38" name="ZoneTexte 37"/>
          <p:cNvSpPr txBox="1"/>
          <p:nvPr/>
        </p:nvSpPr>
        <p:spPr>
          <a:xfrm>
            <a:off x="3923928" y="4167171"/>
            <a:ext cx="2911064" cy="369332"/>
          </a:xfrm>
          <a:prstGeom prst="rect">
            <a:avLst/>
          </a:prstGeom>
          <a:noFill/>
        </p:spPr>
        <p:txBody>
          <a:bodyPr wrap="square" rtlCol="0">
            <a:spAutoFit/>
          </a:bodyPr>
          <a:lstStyle/>
          <a:p>
            <a:r>
              <a:rPr lang="fr-FR" dirty="0" smtClean="0"/>
              <a:t>pIN2=(Pambi – 0.063 )X 0.79</a:t>
            </a:r>
            <a:endParaRPr lang="fr-FR" dirty="0"/>
          </a:p>
        </p:txBody>
      </p:sp>
      <p:sp>
        <p:nvSpPr>
          <p:cNvPr id="39" name="ZoneTexte 38"/>
          <p:cNvSpPr txBox="1"/>
          <p:nvPr/>
        </p:nvSpPr>
        <p:spPr>
          <a:xfrm>
            <a:off x="3851921" y="4585354"/>
            <a:ext cx="4392488" cy="369332"/>
          </a:xfrm>
          <a:prstGeom prst="rect">
            <a:avLst/>
          </a:prstGeom>
          <a:noFill/>
        </p:spPr>
        <p:txBody>
          <a:bodyPr wrap="square" rtlCol="0">
            <a:spAutoFit/>
          </a:bodyPr>
          <a:lstStyle/>
          <a:p>
            <a:r>
              <a:rPr lang="fr-FR" dirty="0" smtClean="0"/>
              <a:t>Au niveau de la mer  Pambi =1.013 bar donc  </a:t>
            </a:r>
            <a:endParaRPr lang="fr-FR" dirty="0"/>
          </a:p>
        </p:txBody>
      </p:sp>
      <p:sp>
        <p:nvSpPr>
          <p:cNvPr id="40" name="ZoneTexte 39"/>
          <p:cNvSpPr txBox="1"/>
          <p:nvPr/>
        </p:nvSpPr>
        <p:spPr>
          <a:xfrm>
            <a:off x="3923928" y="4988551"/>
            <a:ext cx="4307365" cy="369332"/>
          </a:xfrm>
          <a:prstGeom prst="rect">
            <a:avLst/>
          </a:prstGeom>
          <a:noFill/>
        </p:spPr>
        <p:txBody>
          <a:bodyPr wrap="square" rtlCol="0">
            <a:spAutoFit/>
          </a:bodyPr>
          <a:lstStyle/>
          <a:p>
            <a:r>
              <a:rPr lang="fr-FR" dirty="0" smtClean="0"/>
              <a:t>La pression  d azote alvéolaire  PIN2 = 0.75 b</a:t>
            </a:r>
            <a:endParaRPr lang="fr-FR" dirty="0"/>
          </a:p>
        </p:txBody>
      </p:sp>
      <p:sp>
        <p:nvSpPr>
          <p:cNvPr id="3" name="Rectangle 2"/>
          <p:cNvSpPr/>
          <p:nvPr/>
        </p:nvSpPr>
        <p:spPr>
          <a:xfrm>
            <a:off x="6121048" y="2733020"/>
            <a:ext cx="2446946" cy="923330"/>
          </a:xfrm>
          <a:prstGeom prst="rect">
            <a:avLst/>
          </a:prstGeom>
        </p:spPr>
        <p:txBody>
          <a:bodyPr wrap="square">
            <a:spAutoFit/>
          </a:bodyPr>
          <a:lstStyle/>
          <a:p>
            <a:r>
              <a:rPr lang="sv-SE" b="1" dirty="0" smtClean="0">
                <a:solidFill>
                  <a:srgbClr val="FFFF00"/>
                </a:solidFill>
              </a:rPr>
              <a:t>1</a:t>
            </a:r>
            <a:r>
              <a:rPr lang="sv-SE" b="1" dirty="0">
                <a:solidFill>
                  <a:srgbClr val="FFFF00"/>
                </a:solidFill>
              </a:rPr>
              <a:t> atm = 101 325 Pa = 1 013,25 hPa = 1 013,25 mbar = 760 mmHg</a:t>
            </a:r>
            <a:endParaRPr lang="fr-FR" dirty="0"/>
          </a:p>
        </p:txBody>
      </p:sp>
      <p:sp>
        <p:nvSpPr>
          <p:cNvPr id="2" name="Rectangle 1"/>
          <p:cNvSpPr/>
          <p:nvPr/>
        </p:nvSpPr>
        <p:spPr>
          <a:xfrm>
            <a:off x="8028384" y="6514556"/>
            <a:ext cx="936475" cy="276999"/>
          </a:xfrm>
          <a:prstGeom prst="rect">
            <a:avLst/>
          </a:prstGeom>
        </p:spPr>
        <p:txBody>
          <a:bodyPr wrap="none">
            <a:spAutoFit/>
          </a:bodyPr>
          <a:lstStyle/>
          <a:p>
            <a:r>
              <a:rPr lang="fr-FR" sz="1200" i="1" dirty="0">
                <a:solidFill>
                  <a:schemeClr val="bg1"/>
                </a:solidFill>
              </a:rPr>
              <a:t>©1995.kmd</a:t>
            </a:r>
            <a:endParaRPr lang="fr-FR" sz="1200" i="1" dirty="0">
              <a:solidFill>
                <a:schemeClr val="bg1"/>
              </a:solidFill>
            </a:endParaRPr>
          </a:p>
        </p:txBody>
      </p:sp>
    </p:spTree>
    <p:custDataLst>
      <p:tags r:id="rId1"/>
    </p:custDataLst>
    <p:extLst>
      <p:ext uri="{BB962C8B-B14F-4D97-AF65-F5344CB8AC3E}">
        <p14:creationId xmlns:p14="http://schemas.microsoft.com/office/powerpoint/2010/main" val="2563619084"/>
      </p:ext>
    </p:extLst>
  </p:cSld>
  <p:clrMapOvr>
    <a:masterClrMapping/>
  </p:clrMapOvr>
  <mc:AlternateContent xmlns:mc="http://schemas.openxmlformats.org/markup-compatibility/2006" xmlns:p14="http://schemas.microsoft.com/office/powerpoint/2010/main">
    <mc:Choice Requires="p14">
      <p:transition spd="slow" p14:dur="4000" advTm="12442">
        <p14:vortex dir="r"/>
      </p:transition>
    </mc:Choice>
    <mc:Fallback xmlns="">
      <p:transition spd="slow" advTm="124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anim calcmode="lin" valueType="num">
                                      <p:cBhvr>
                                        <p:cTn id="22" dur="2000" fill="hold"/>
                                        <p:tgtEl>
                                          <p:spTgt spid="14"/>
                                        </p:tgtEl>
                                        <p:attrNameLst>
                                          <p:attrName>ppt_w</p:attrName>
                                        </p:attrNameLst>
                                      </p:cBhvr>
                                      <p:tavLst>
                                        <p:tav tm="0" fmla="#ppt_w*sin(2.5*pi*$)">
                                          <p:val>
                                            <p:fltVal val="0"/>
                                          </p:val>
                                        </p:tav>
                                        <p:tav tm="100000">
                                          <p:val>
                                            <p:fltVal val="1"/>
                                          </p:val>
                                        </p:tav>
                                      </p:tavLst>
                                    </p:anim>
                                    <p:anim calcmode="lin" valueType="num">
                                      <p:cBhvr>
                                        <p:cTn id="2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2000"/>
                                        <p:tgtEl>
                                          <p:spTgt spid="24"/>
                                        </p:tgtEl>
                                      </p:cBhvr>
                                    </p:animEffect>
                                    <p:anim calcmode="lin" valueType="num">
                                      <p:cBhvr>
                                        <p:cTn id="29" dur="2000" fill="hold"/>
                                        <p:tgtEl>
                                          <p:spTgt spid="24"/>
                                        </p:tgtEl>
                                        <p:attrNameLst>
                                          <p:attrName>ppt_w</p:attrName>
                                        </p:attrNameLst>
                                      </p:cBhvr>
                                      <p:tavLst>
                                        <p:tav tm="0" fmla="#ppt_w*sin(2.5*pi*$)">
                                          <p:val>
                                            <p:fltVal val="0"/>
                                          </p:val>
                                        </p:tav>
                                        <p:tav tm="100000">
                                          <p:val>
                                            <p:fltVal val="1"/>
                                          </p:val>
                                        </p:tav>
                                      </p:tavLst>
                                    </p:anim>
                                    <p:anim calcmode="lin" valueType="num">
                                      <p:cBhvr>
                                        <p:cTn id="30" dur="20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animBg="1"/>
      <p:bldP spid="14"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25799" cy="1405533"/>
          </a:xfrm>
          <a:prstGeom prst="rect">
            <a:avLst/>
          </a:prstGeom>
        </p:spPr>
      </p:pic>
      <p:pic>
        <p:nvPicPr>
          <p:cNvPr id="2" name="Picture 2" descr="Résultat de recherche d'images pour &quot;fond mari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99" y="1427802"/>
            <a:ext cx="9144000" cy="545246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rotWithShape="1">
          <a:blip r:embed="rId5" cstate="print">
            <a:extLst>
              <a:ext uri="{28A0092B-C50C-407E-A947-70E740481C1C}">
                <a14:useLocalDpi xmlns:a14="http://schemas.microsoft.com/office/drawing/2010/main" val="0"/>
              </a:ext>
            </a:extLst>
          </a:blip>
          <a:srcRect t="6356" b="17777"/>
          <a:stretch/>
        </p:blipFill>
        <p:spPr>
          <a:xfrm>
            <a:off x="1115616" y="1405534"/>
            <a:ext cx="747470" cy="356819"/>
          </a:xfrm>
          <a:prstGeom prst="rect">
            <a:avLst/>
          </a:prstGeom>
        </p:spPr>
      </p:pic>
      <p:cxnSp>
        <p:nvCxnSpPr>
          <p:cNvPr id="4" name="Connecteur droit 3"/>
          <p:cNvCxnSpPr/>
          <p:nvPr/>
        </p:nvCxnSpPr>
        <p:spPr>
          <a:xfrm>
            <a:off x="1979712" y="1427802"/>
            <a:ext cx="0" cy="128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a:off x="1979712" y="1405534"/>
            <a:ext cx="360040" cy="3895674"/>
          </a:xfrm>
          <a:prstGeom prst="line">
            <a:avLst/>
          </a:prstGeom>
          <a:ln w="76200">
            <a:solidFill>
              <a:srgbClr val="FFFF00"/>
            </a:solidFill>
          </a:ln>
        </p:spPr>
        <p:style>
          <a:lnRef idx="3">
            <a:schemeClr val="accent6"/>
          </a:lnRef>
          <a:fillRef idx="0">
            <a:schemeClr val="accent6"/>
          </a:fillRef>
          <a:effectRef idx="2">
            <a:schemeClr val="accent6"/>
          </a:effectRef>
          <a:fontRef idx="minor">
            <a:schemeClr val="tx1"/>
          </a:fontRef>
        </p:style>
      </p:cxnSp>
      <p:cxnSp>
        <p:nvCxnSpPr>
          <p:cNvPr id="6" name="Connecteur droit 5"/>
          <p:cNvCxnSpPr/>
          <p:nvPr/>
        </p:nvCxnSpPr>
        <p:spPr>
          <a:xfrm>
            <a:off x="2339752" y="5301208"/>
            <a:ext cx="36004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5940152" y="2276873"/>
            <a:ext cx="615645" cy="3024335"/>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6555797" y="2276872"/>
            <a:ext cx="1179822"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7735619" y="1405534"/>
            <a:ext cx="309736" cy="871958"/>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t="6356" b="17777"/>
          <a:stretch/>
        </p:blipFill>
        <p:spPr>
          <a:xfrm>
            <a:off x="2381995" y="4952813"/>
            <a:ext cx="578978" cy="276387"/>
          </a:xfrm>
          <a:prstGeom prst="rect">
            <a:avLst/>
          </a:prstGeom>
        </p:spPr>
      </p:pic>
      <p:pic>
        <p:nvPicPr>
          <p:cNvPr id="11" name="Image 10"/>
          <p:cNvPicPr>
            <a:picLocks noChangeAspect="1"/>
          </p:cNvPicPr>
          <p:nvPr/>
        </p:nvPicPr>
        <p:blipFill rotWithShape="1">
          <a:blip r:embed="rId7" cstate="print">
            <a:extLst>
              <a:ext uri="{28A0092B-C50C-407E-A947-70E740481C1C}">
                <a14:useLocalDpi xmlns:a14="http://schemas.microsoft.com/office/drawing/2010/main" val="0"/>
              </a:ext>
            </a:extLst>
          </a:blip>
          <a:srcRect t="6356" b="17777"/>
          <a:stretch/>
        </p:blipFill>
        <p:spPr>
          <a:xfrm rot="17036927">
            <a:off x="5899496" y="4872117"/>
            <a:ext cx="514726" cy="245715"/>
          </a:xfrm>
          <a:prstGeom prst="rect">
            <a:avLst/>
          </a:prstGeom>
        </p:spPr>
      </p:pic>
      <p:pic>
        <p:nvPicPr>
          <p:cNvPr id="12" name="Image 11"/>
          <p:cNvPicPr>
            <a:picLocks noChangeAspect="1"/>
          </p:cNvPicPr>
          <p:nvPr/>
        </p:nvPicPr>
        <p:blipFill rotWithShape="1">
          <a:blip r:embed="rId8" cstate="print">
            <a:extLst>
              <a:ext uri="{28A0092B-C50C-407E-A947-70E740481C1C}">
                <a14:useLocalDpi xmlns:a14="http://schemas.microsoft.com/office/drawing/2010/main" val="0"/>
              </a:ext>
            </a:extLst>
          </a:blip>
          <a:srcRect t="6356" b="17777"/>
          <a:stretch/>
        </p:blipFill>
        <p:spPr>
          <a:xfrm>
            <a:off x="6872260" y="1928610"/>
            <a:ext cx="632926" cy="302139"/>
          </a:xfrm>
          <a:prstGeom prst="rect">
            <a:avLst/>
          </a:prstGeom>
        </p:spPr>
      </p:pic>
      <p:pic>
        <p:nvPicPr>
          <p:cNvPr id="13" name="Image 12"/>
          <p:cNvPicPr>
            <a:picLocks noChangeAspect="1"/>
          </p:cNvPicPr>
          <p:nvPr/>
        </p:nvPicPr>
        <p:blipFill rotWithShape="1">
          <a:blip r:embed="rId9" cstate="print">
            <a:extLst>
              <a:ext uri="{28A0092B-C50C-407E-A947-70E740481C1C}">
                <a14:useLocalDpi xmlns:a14="http://schemas.microsoft.com/office/drawing/2010/main" val="0"/>
              </a:ext>
            </a:extLst>
          </a:blip>
          <a:srcRect t="6356" b="17777"/>
          <a:stretch/>
        </p:blipFill>
        <p:spPr>
          <a:xfrm>
            <a:off x="8045355" y="1517389"/>
            <a:ext cx="600619" cy="286717"/>
          </a:xfrm>
          <a:prstGeom prst="rect">
            <a:avLst/>
          </a:prstGeom>
        </p:spPr>
      </p:pic>
      <p:pic>
        <p:nvPicPr>
          <p:cNvPr id="14" name="Image 13"/>
          <p:cNvPicPr>
            <a:picLocks noChangeAspect="1"/>
          </p:cNvPicPr>
          <p:nvPr/>
        </p:nvPicPr>
        <p:blipFill rotWithShape="1">
          <a:blip r:embed="rId10" cstate="print">
            <a:extLst>
              <a:ext uri="{28A0092B-C50C-407E-A947-70E740481C1C}">
                <a14:useLocalDpi xmlns:a14="http://schemas.microsoft.com/office/drawing/2010/main" val="0"/>
              </a:ext>
            </a:extLst>
          </a:blip>
          <a:srcRect t="6356" b="17777"/>
          <a:stretch/>
        </p:blipFill>
        <p:spPr>
          <a:xfrm rot="5237613">
            <a:off x="1838990" y="1603260"/>
            <a:ext cx="635737" cy="303481"/>
          </a:xfrm>
          <a:prstGeom prst="rect">
            <a:avLst/>
          </a:prstGeom>
        </p:spPr>
      </p:pic>
      <p:cxnSp>
        <p:nvCxnSpPr>
          <p:cNvPr id="15" name="Connecteur droit avec flèche 14"/>
          <p:cNvCxnSpPr/>
          <p:nvPr/>
        </p:nvCxnSpPr>
        <p:spPr>
          <a:xfrm>
            <a:off x="1979712" y="1415643"/>
            <a:ext cx="0" cy="4377462"/>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cxnSp>
        <p:nvCxnSpPr>
          <p:cNvPr id="16" name="Connecteur droit avec flèche 15"/>
          <p:cNvCxnSpPr/>
          <p:nvPr/>
        </p:nvCxnSpPr>
        <p:spPr>
          <a:xfrm>
            <a:off x="1979712" y="5805264"/>
            <a:ext cx="6804772"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7" name="ZoneTexte 16"/>
          <p:cNvSpPr txBox="1"/>
          <p:nvPr/>
        </p:nvSpPr>
        <p:spPr>
          <a:xfrm rot="16200000">
            <a:off x="928663" y="3208911"/>
            <a:ext cx="1253293" cy="615553"/>
          </a:xfrm>
          <a:prstGeom prst="rect">
            <a:avLst/>
          </a:prstGeom>
          <a:noFill/>
        </p:spPr>
        <p:txBody>
          <a:bodyPr wrap="square" rtlCol="0">
            <a:spAutoFit/>
          </a:bodyPr>
          <a:lstStyle/>
          <a:p>
            <a:r>
              <a:rPr lang="fr-FR" sz="1600" b="1" dirty="0" smtClean="0">
                <a:solidFill>
                  <a:srgbClr val="FFFF00"/>
                </a:solidFill>
              </a:rPr>
              <a:t>Profondeur</a:t>
            </a:r>
          </a:p>
          <a:p>
            <a:endParaRPr lang="fr-FR" dirty="0"/>
          </a:p>
        </p:txBody>
      </p:sp>
      <p:sp>
        <p:nvSpPr>
          <p:cNvPr id="18" name="ZoneTexte 17"/>
          <p:cNvSpPr txBox="1"/>
          <p:nvPr/>
        </p:nvSpPr>
        <p:spPr>
          <a:xfrm>
            <a:off x="3851358" y="5435932"/>
            <a:ext cx="1238649" cy="369332"/>
          </a:xfrm>
          <a:prstGeom prst="rect">
            <a:avLst/>
          </a:prstGeom>
          <a:noFill/>
        </p:spPr>
        <p:txBody>
          <a:bodyPr wrap="square" rtlCol="0">
            <a:spAutoFit/>
          </a:bodyPr>
          <a:lstStyle/>
          <a:p>
            <a:r>
              <a:rPr lang="fr-FR" b="1" dirty="0" err="1" smtClean="0">
                <a:solidFill>
                  <a:srgbClr val="FF0000"/>
                </a:solidFill>
              </a:rPr>
              <a:t>duree</a:t>
            </a:r>
            <a:endParaRPr lang="fr-FR" b="1" dirty="0">
              <a:solidFill>
                <a:srgbClr val="FF0000"/>
              </a:solidFill>
            </a:endParaRPr>
          </a:p>
        </p:txBody>
      </p:sp>
      <p:sp>
        <p:nvSpPr>
          <p:cNvPr id="19" name="ZoneTexte 18"/>
          <p:cNvSpPr txBox="1"/>
          <p:nvPr/>
        </p:nvSpPr>
        <p:spPr>
          <a:xfrm>
            <a:off x="991393" y="972393"/>
            <a:ext cx="963494" cy="276999"/>
          </a:xfrm>
          <a:prstGeom prst="rect">
            <a:avLst/>
          </a:prstGeom>
          <a:solidFill>
            <a:srgbClr val="FFFF00"/>
          </a:solidFill>
        </p:spPr>
        <p:txBody>
          <a:bodyPr wrap="square" rtlCol="0">
            <a:spAutoFit/>
          </a:bodyPr>
          <a:lstStyle/>
          <a:p>
            <a:r>
              <a:rPr lang="fr-FR" sz="1200" dirty="0" smtClean="0"/>
              <a:t>Saturation</a:t>
            </a:r>
            <a:endParaRPr lang="fr-FR" sz="1200" dirty="0"/>
          </a:p>
        </p:txBody>
      </p:sp>
      <p:sp>
        <p:nvSpPr>
          <p:cNvPr id="20" name="ZoneTexte 19"/>
          <p:cNvSpPr txBox="1"/>
          <p:nvPr/>
        </p:nvSpPr>
        <p:spPr>
          <a:xfrm>
            <a:off x="2317550" y="3076372"/>
            <a:ext cx="1251147" cy="276999"/>
          </a:xfrm>
          <a:prstGeom prst="rect">
            <a:avLst/>
          </a:prstGeom>
          <a:solidFill>
            <a:srgbClr val="FFFF00"/>
          </a:solidFill>
        </p:spPr>
        <p:txBody>
          <a:bodyPr wrap="square" rtlCol="0">
            <a:spAutoFit/>
          </a:bodyPr>
          <a:lstStyle/>
          <a:p>
            <a:r>
              <a:rPr lang="fr-FR" sz="1200" dirty="0" smtClean="0"/>
              <a:t>Sous Saturation</a:t>
            </a:r>
            <a:endParaRPr lang="fr-FR" sz="1200" dirty="0"/>
          </a:p>
        </p:txBody>
      </p:sp>
      <p:sp>
        <p:nvSpPr>
          <p:cNvPr id="21" name="ZoneTexte 20"/>
          <p:cNvSpPr txBox="1"/>
          <p:nvPr/>
        </p:nvSpPr>
        <p:spPr>
          <a:xfrm>
            <a:off x="3689512" y="4624634"/>
            <a:ext cx="964287" cy="276999"/>
          </a:xfrm>
          <a:prstGeom prst="rect">
            <a:avLst/>
          </a:prstGeom>
          <a:solidFill>
            <a:srgbClr val="FFFF00"/>
          </a:solidFill>
        </p:spPr>
        <p:txBody>
          <a:bodyPr wrap="square" rtlCol="0">
            <a:spAutoFit/>
          </a:bodyPr>
          <a:lstStyle/>
          <a:p>
            <a:r>
              <a:rPr lang="fr-FR" sz="1200" dirty="0" smtClean="0"/>
              <a:t>Saturation</a:t>
            </a:r>
            <a:endParaRPr lang="fr-FR" sz="1200" dirty="0"/>
          </a:p>
        </p:txBody>
      </p:sp>
      <p:sp>
        <p:nvSpPr>
          <p:cNvPr id="22" name="ZoneTexte 21"/>
          <p:cNvSpPr txBox="1"/>
          <p:nvPr/>
        </p:nvSpPr>
        <p:spPr>
          <a:xfrm>
            <a:off x="6502450" y="3516688"/>
            <a:ext cx="2143523" cy="276999"/>
          </a:xfrm>
          <a:prstGeom prst="rect">
            <a:avLst/>
          </a:prstGeom>
          <a:solidFill>
            <a:srgbClr val="FFFF00"/>
          </a:solidFill>
        </p:spPr>
        <p:txBody>
          <a:bodyPr wrap="square" rtlCol="0">
            <a:spAutoFit/>
          </a:bodyPr>
          <a:lstStyle/>
          <a:p>
            <a:r>
              <a:rPr lang="fr-FR" sz="1200" dirty="0" smtClean="0"/>
              <a:t>Vers Sur saturation critique  </a:t>
            </a:r>
            <a:endParaRPr lang="fr-FR" sz="1200" dirty="0"/>
          </a:p>
        </p:txBody>
      </p:sp>
      <p:sp>
        <p:nvSpPr>
          <p:cNvPr id="23" name="ZoneTexte 22"/>
          <p:cNvSpPr txBox="1"/>
          <p:nvPr/>
        </p:nvSpPr>
        <p:spPr>
          <a:xfrm>
            <a:off x="7557712" y="2348880"/>
            <a:ext cx="1260140" cy="276999"/>
          </a:xfrm>
          <a:prstGeom prst="rect">
            <a:avLst/>
          </a:prstGeom>
          <a:solidFill>
            <a:srgbClr val="FFFF00"/>
          </a:solidFill>
        </p:spPr>
        <p:txBody>
          <a:bodyPr wrap="square" rtlCol="0">
            <a:spAutoFit/>
          </a:bodyPr>
          <a:lstStyle/>
          <a:p>
            <a:r>
              <a:rPr lang="fr-FR" sz="1200" dirty="0" smtClean="0"/>
              <a:t>Vers l équilibre</a:t>
            </a:r>
            <a:endParaRPr lang="fr-FR" sz="1200" dirty="0"/>
          </a:p>
        </p:txBody>
      </p:sp>
      <p:sp>
        <p:nvSpPr>
          <p:cNvPr id="24" name="ZoneTexte 23"/>
          <p:cNvSpPr txBox="1"/>
          <p:nvPr/>
        </p:nvSpPr>
        <p:spPr>
          <a:xfrm>
            <a:off x="7890487" y="764704"/>
            <a:ext cx="1260140" cy="276999"/>
          </a:xfrm>
          <a:prstGeom prst="rect">
            <a:avLst/>
          </a:prstGeom>
          <a:solidFill>
            <a:srgbClr val="FFFF00"/>
          </a:solidFill>
        </p:spPr>
        <p:txBody>
          <a:bodyPr wrap="square" rtlCol="0">
            <a:spAutoFit/>
          </a:bodyPr>
          <a:lstStyle/>
          <a:p>
            <a:r>
              <a:rPr lang="fr-FR" sz="1200" dirty="0" smtClean="0"/>
              <a:t>Vers saturation</a:t>
            </a:r>
            <a:endParaRPr lang="fr-FR" sz="1200" dirty="0"/>
          </a:p>
        </p:txBody>
      </p:sp>
      <p:sp>
        <p:nvSpPr>
          <p:cNvPr id="25" name="ZoneTexte 24"/>
          <p:cNvSpPr txBox="1"/>
          <p:nvPr/>
        </p:nvSpPr>
        <p:spPr>
          <a:xfrm>
            <a:off x="3033815" y="249198"/>
            <a:ext cx="3051397" cy="369332"/>
          </a:xfrm>
          <a:prstGeom prst="rect">
            <a:avLst/>
          </a:prstGeom>
          <a:solidFill>
            <a:schemeClr val="bg1">
              <a:lumMod val="85000"/>
            </a:schemeClr>
          </a:solidFill>
        </p:spPr>
        <p:txBody>
          <a:bodyPr wrap="square" rtlCol="0">
            <a:spAutoFit/>
          </a:bodyPr>
          <a:lstStyle/>
          <a:p>
            <a:r>
              <a:rPr lang="fr-FR" b="1" i="1" dirty="0" smtClean="0"/>
              <a:t>PROCESSUS DE SATURATION </a:t>
            </a:r>
            <a:endParaRPr lang="fr-FR" b="1" i="1" dirty="0"/>
          </a:p>
        </p:txBody>
      </p:sp>
      <p:pic>
        <p:nvPicPr>
          <p:cNvPr id="30" name="Imag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80669" y="1103937"/>
            <a:ext cx="1004722" cy="283995"/>
          </a:xfrm>
          <a:prstGeom prst="rect">
            <a:avLst/>
          </a:prstGeom>
        </p:spPr>
      </p:pic>
      <p:sp>
        <p:nvSpPr>
          <p:cNvPr id="28" name="Rectangle 27"/>
          <p:cNvSpPr/>
          <p:nvPr/>
        </p:nvSpPr>
        <p:spPr>
          <a:xfrm>
            <a:off x="8249812" y="6551457"/>
            <a:ext cx="936475" cy="276999"/>
          </a:xfrm>
          <a:prstGeom prst="rect">
            <a:avLst/>
          </a:prstGeom>
        </p:spPr>
        <p:txBody>
          <a:bodyPr wrap="none">
            <a:spAutoFit/>
          </a:bodyPr>
          <a:lstStyle/>
          <a:p>
            <a:r>
              <a:rPr lang="fr-FR" sz="1200" i="1" dirty="0">
                <a:solidFill>
                  <a:schemeClr val="bg1"/>
                </a:solidFill>
              </a:rPr>
              <a:t>©1995.kmd</a:t>
            </a:r>
          </a:p>
        </p:txBody>
      </p:sp>
    </p:spTree>
    <p:custDataLst>
      <p:tags r:id="rId1"/>
    </p:custDataLst>
    <p:extLst>
      <p:ext uri="{BB962C8B-B14F-4D97-AF65-F5344CB8AC3E}">
        <p14:creationId xmlns:p14="http://schemas.microsoft.com/office/powerpoint/2010/main" val="4199343034"/>
      </p:ext>
    </p:extLst>
  </p:cSld>
  <p:clrMapOvr>
    <a:masterClrMapping/>
  </p:clrMapOvr>
  <mc:AlternateContent xmlns:mc="http://schemas.openxmlformats.org/markup-compatibility/2006" xmlns:p14="http://schemas.microsoft.com/office/powerpoint/2010/main">
    <mc:Choice Requires="p14">
      <p:transition spd="slow" p14:dur="1400" advTm="30570">
        <p14:ripple/>
      </p:transition>
    </mc:Choice>
    <mc:Fallback xmlns="">
      <p:transition spd="slow" advTm="305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33 0.00787 L 0.04375 0.46471 " pathEditMode="fixed" rAng="0" ptsTypes="AA">
                                      <p:cBhvr>
                                        <p:cTn id="6" dur="2000" fill="hold"/>
                                        <p:tgtEl>
                                          <p:spTgt spid="14"/>
                                        </p:tgtEl>
                                        <p:attrNameLst>
                                          <p:attrName>ppt_x</p:attrName>
                                          <p:attrName>ppt_y</p:attrName>
                                        </p:attrNameLst>
                                      </p:cBhvr>
                                      <p:rCtr x="2014" y="22842"/>
                                    </p:animMotion>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20"/>
                                        </p:tgtEl>
                                        <p:attrNameLst>
                                          <p:attrName>ppt_x</p:attrName>
                                          <p:attrName>ppt_y</p:attrName>
                                        </p:attrNameLst>
                                      </p:cBhvr>
                                    </p:animMotion>
                                    <p:animRot by="1500000">
                                      <p:cBhvr>
                                        <p:cTn id="11" dur="125" fill="hold">
                                          <p:stCondLst>
                                            <p:cond delay="0"/>
                                          </p:stCondLst>
                                        </p:cTn>
                                        <p:tgtEl>
                                          <p:spTgt spid="20"/>
                                        </p:tgtEl>
                                        <p:attrNameLst>
                                          <p:attrName>r</p:attrName>
                                        </p:attrNameLst>
                                      </p:cBhvr>
                                    </p:animRot>
                                    <p:animRot by="-1500000">
                                      <p:cBhvr>
                                        <p:cTn id="12" dur="125" fill="hold">
                                          <p:stCondLst>
                                            <p:cond delay="125"/>
                                          </p:stCondLst>
                                        </p:cTn>
                                        <p:tgtEl>
                                          <p:spTgt spid="20"/>
                                        </p:tgtEl>
                                        <p:attrNameLst>
                                          <p:attrName>r</p:attrName>
                                        </p:attrNameLst>
                                      </p:cBhvr>
                                    </p:animRot>
                                    <p:animRot by="-1500000">
                                      <p:cBhvr>
                                        <p:cTn id="13" dur="125" fill="hold">
                                          <p:stCondLst>
                                            <p:cond delay="250"/>
                                          </p:stCondLst>
                                        </p:cTn>
                                        <p:tgtEl>
                                          <p:spTgt spid="20"/>
                                        </p:tgtEl>
                                        <p:attrNameLst>
                                          <p:attrName>r</p:attrName>
                                        </p:attrNameLst>
                                      </p:cBhvr>
                                    </p:animRot>
                                    <p:animRot by="1500000">
                                      <p:cBhvr>
                                        <p:cTn id="14" dur="125" fill="hold">
                                          <p:stCondLst>
                                            <p:cond delay="375"/>
                                          </p:stCondLst>
                                        </p:cTn>
                                        <p:tgtEl>
                                          <p:spTgt spid="2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3.88889E-6 -1.11111E-6 L 0.34966 -0.00092 " pathEditMode="relative" rAng="0" ptsTypes="AA">
                                      <p:cBhvr>
                                        <p:cTn id="18" dur="2000" fill="hold"/>
                                        <p:tgtEl>
                                          <p:spTgt spid="10"/>
                                        </p:tgtEl>
                                        <p:attrNameLst>
                                          <p:attrName>ppt_x</p:attrName>
                                          <p:attrName>ppt_y</p:attrName>
                                        </p:attrNameLst>
                                      </p:cBhvr>
                                      <p:rCtr x="17483" y="-46"/>
                                    </p:animMotion>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21"/>
                                        </p:tgtEl>
                                        <p:attrNameLst>
                                          <p:attrName>ppt_x</p:attrName>
                                          <p:attrName>ppt_y</p:attrName>
                                        </p:attrNameLst>
                                      </p:cBhvr>
                                    </p:animMotion>
                                    <p:animRot by="1500000">
                                      <p:cBhvr>
                                        <p:cTn id="23" dur="125" fill="hold">
                                          <p:stCondLst>
                                            <p:cond delay="0"/>
                                          </p:stCondLst>
                                        </p:cTn>
                                        <p:tgtEl>
                                          <p:spTgt spid="21"/>
                                        </p:tgtEl>
                                        <p:attrNameLst>
                                          <p:attrName>r</p:attrName>
                                        </p:attrNameLst>
                                      </p:cBhvr>
                                    </p:animRot>
                                    <p:animRot by="-1500000">
                                      <p:cBhvr>
                                        <p:cTn id="24" dur="125" fill="hold">
                                          <p:stCondLst>
                                            <p:cond delay="125"/>
                                          </p:stCondLst>
                                        </p:cTn>
                                        <p:tgtEl>
                                          <p:spTgt spid="21"/>
                                        </p:tgtEl>
                                        <p:attrNameLst>
                                          <p:attrName>r</p:attrName>
                                        </p:attrNameLst>
                                      </p:cBhvr>
                                    </p:animRot>
                                    <p:animRot by="-1500000">
                                      <p:cBhvr>
                                        <p:cTn id="25" dur="125" fill="hold">
                                          <p:stCondLst>
                                            <p:cond delay="250"/>
                                          </p:stCondLst>
                                        </p:cTn>
                                        <p:tgtEl>
                                          <p:spTgt spid="21"/>
                                        </p:tgtEl>
                                        <p:attrNameLst>
                                          <p:attrName>r</p:attrName>
                                        </p:attrNameLst>
                                      </p:cBhvr>
                                    </p:animRot>
                                    <p:animRot by="1500000">
                                      <p:cBhvr>
                                        <p:cTn id="26" dur="125" fill="hold">
                                          <p:stCondLst>
                                            <p:cond delay="375"/>
                                          </p:stCondLst>
                                        </p:cTn>
                                        <p:tgtEl>
                                          <p:spTgt spid="2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1.38889E-6 4.44444E-6 L 0.05504 -0.37524 " pathEditMode="relative" rAng="0" ptsTypes="AA">
                                      <p:cBhvr>
                                        <p:cTn id="30" dur="2000" fill="hold"/>
                                        <p:tgtEl>
                                          <p:spTgt spid="11"/>
                                        </p:tgtEl>
                                        <p:attrNameLst>
                                          <p:attrName>ppt_x</p:attrName>
                                          <p:attrName>ppt_y</p:attrName>
                                        </p:attrNameLst>
                                      </p:cBhvr>
                                      <p:rCtr x="2743" y="-18773"/>
                                    </p:animMotion>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0"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22"/>
                                        </p:tgtEl>
                                        <p:attrNameLst>
                                          <p:attrName>ppt_x</p:attrName>
                                          <p:attrName>ppt_y</p:attrName>
                                        </p:attrNameLst>
                                      </p:cBhvr>
                                    </p:animMotion>
                                    <p:animRot by="1500000">
                                      <p:cBhvr>
                                        <p:cTn id="35" dur="125" fill="hold">
                                          <p:stCondLst>
                                            <p:cond delay="0"/>
                                          </p:stCondLst>
                                        </p:cTn>
                                        <p:tgtEl>
                                          <p:spTgt spid="22"/>
                                        </p:tgtEl>
                                        <p:attrNameLst>
                                          <p:attrName>r</p:attrName>
                                        </p:attrNameLst>
                                      </p:cBhvr>
                                    </p:animRot>
                                    <p:animRot by="-1500000">
                                      <p:cBhvr>
                                        <p:cTn id="36" dur="125" fill="hold">
                                          <p:stCondLst>
                                            <p:cond delay="125"/>
                                          </p:stCondLst>
                                        </p:cTn>
                                        <p:tgtEl>
                                          <p:spTgt spid="22"/>
                                        </p:tgtEl>
                                        <p:attrNameLst>
                                          <p:attrName>r</p:attrName>
                                        </p:attrNameLst>
                                      </p:cBhvr>
                                    </p:animRot>
                                    <p:animRot by="-1500000">
                                      <p:cBhvr>
                                        <p:cTn id="37" dur="125" fill="hold">
                                          <p:stCondLst>
                                            <p:cond delay="250"/>
                                          </p:stCondLst>
                                        </p:cTn>
                                        <p:tgtEl>
                                          <p:spTgt spid="22"/>
                                        </p:tgtEl>
                                        <p:attrNameLst>
                                          <p:attrName>r</p:attrName>
                                        </p:attrNameLst>
                                      </p:cBhvr>
                                    </p:animRot>
                                    <p:animRot by="1500000">
                                      <p:cBhvr>
                                        <p:cTn id="38" dur="125" fill="hold">
                                          <p:stCondLst>
                                            <p:cond delay="375"/>
                                          </p:stCondLst>
                                        </p:cTn>
                                        <p:tgtEl>
                                          <p:spTgt spid="22"/>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anim calcmode="lin" valueType="num">
                                      <p:cBhvr>
                                        <p:cTn id="44" dur="2000" fill="hold"/>
                                        <p:tgtEl>
                                          <p:spTgt spid="12"/>
                                        </p:tgtEl>
                                        <p:attrNameLst>
                                          <p:attrName>ppt_w</p:attrName>
                                        </p:attrNameLst>
                                      </p:cBhvr>
                                      <p:tavLst>
                                        <p:tav tm="0" fmla="#ppt_w*sin(2.5*pi*$)">
                                          <p:val>
                                            <p:fltVal val="0"/>
                                          </p:val>
                                        </p:tav>
                                        <p:tav tm="100000">
                                          <p:val>
                                            <p:fltVal val="1"/>
                                          </p:val>
                                        </p:tav>
                                      </p:tavLst>
                                    </p:anim>
                                    <p:anim calcmode="lin" valueType="num">
                                      <p:cBhvr>
                                        <p:cTn id="4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34" presetClass="emph" presetSubtype="0" fill="hold" grpId="0" nodeType="clickEffect">
                                  <p:stCondLst>
                                    <p:cond delay="0"/>
                                  </p:stCondLst>
                                  <p:iterate type="lt">
                                    <p:tmPct val="10000"/>
                                  </p:iterate>
                                  <p:childTnLst>
                                    <p:animMotion origin="layout" path="M 0.0 0.0 L 0.0 -0.07213" pathEditMode="relative" ptsTypes="">
                                      <p:cBhvr>
                                        <p:cTn id="49" dur="250" accel="50000" decel="50000" autoRev="1" fill="hold">
                                          <p:stCondLst>
                                            <p:cond delay="0"/>
                                          </p:stCondLst>
                                        </p:cTn>
                                        <p:tgtEl>
                                          <p:spTgt spid="23"/>
                                        </p:tgtEl>
                                        <p:attrNameLst>
                                          <p:attrName>ppt_x</p:attrName>
                                          <p:attrName>ppt_y</p:attrName>
                                        </p:attrNameLst>
                                      </p:cBhvr>
                                    </p:animMotion>
                                    <p:animRot by="1500000">
                                      <p:cBhvr>
                                        <p:cTn id="50" dur="125" fill="hold">
                                          <p:stCondLst>
                                            <p:cond delay="0"/>
                                          </p:stCondLst>
                                        </p:cTn>
                                        <p:tgtEl>
                                          <p:spTgt spid="23"/>
                                        </p:tgtEl>
                                        <p:attrNameLst>
                                          <p:attrName>r</p:attrName>
                                        </p:attrNameLst>
                                      </p:cBhvr>
                                    </p:animRot>
                                    <p:animRot by="-1500000">
                                      <p:cBhvr>
                                        <p:cTn id="51" dur="125" fill="hold">
                                          <p:stCondLst>
                                            <p:cond delay="125"/>
                                          </p:stCondLst>
                                        </p:cTn>
                                        <p:tgtEl>
                                          <p:spTgt spid="23"/>
                                        </p:tgtEl>
                                        <p:attrNameLst>
                                          <p:attrName>r</p:attrName>
                                        </p:attrNameLst>
                                      </p:cBhvr>
                                    </p:animRot>
                                    <p:animRot by="-1500000">
                                      <p:cBhvr>
                                        <p:cTn id="52" dur="125" fill="hold">
                                          <p:stCondLst>
                                            <p:cond delay="250"/>
                                          </p:stCondLst>
                                        </p:cTn>
                                        <p:tgtEl>
                                          <p:spTgt spid="23"/>
                                        </p:tgtEl>
                                        <p:attrNameLst>
                                          <p:attrName>r</p:attrName>
                                        </p:attrNameLst>
                                      </p:cBhvr>
                                    </p:animRot>
                                    <p:animRot by="1500000">
                                      <p:cBhvr>
                                        <p:cTn id="53" dur="125" fill="hold">
                                          <p:stCondLst>
                                            <p:cond delay="375"/>
                                          </p:stCondLst>
                                        </p:cTn>
                                        <p:tgtEl>
                                          <p:spTgt spid="23"/>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64" presetClass="path" presetSubtype="0" accel="50000" decel="50000" fill="hold" nodeType="clickEffect">
                                  <p:stCondLst>
                                    <p:cond delay="0"/>
                                  </p:stCondLst>
                                  <p:childTnLst>
                                    <p:animMotion origin="layout" path="M -0.00312 0.00579 L -0.00312 -0.05716 " pathEditMode="relative" rAng="0" ptsTypes="AA">
                                      <p:cBhvr>
                                        <p:cTn id="57" dur="2000" fill="hold"/>
                                        <p:tgtEl>
                                          <p:spTgt spid="13"/>
                                        </p:tgtEl>
                                        <p:attrNameLst>
                                          <p:attrName>ppt_x</p:attrName>
                                          <p:attrName>ppt_y</p:attrName>
                                        </p:attrNameLst>
                                      </p:cBhvr>
                                      <p:rCtr x="0" y="-3147"/>
                                    </p:animMotion>
                                  </p:childTnLst>
                                </p:cTn>
                              </p:par>
                            </p:childTnLst>
                          </p:cTn>
                        </p:par>
                      </p:childTnLst>
                    </p:cTn>
                  </p:par>
                  <p:par>
                    <p:cTn id="58" fill="hold">
                      <p:stCondLst>
                        <p:cond delay="indefinite"/>
                      </p:stCondLst>
                      <p:childTnLst>
                        <p:par>
                          <p:cTn id="59" fill="hold">
                            <p:stCondLst>
                              <p:cond delay="0"/>
                            </p:stCondLst>
                            <p:childTnLst>
                              <p:par>
                                <p:cTn id="60" presetID="34" presetClass="emph" presetSubtype="0" fill="hold" grpId="0" nodeType="clickEffect">
                                  <p:stCondLst>
                                    <p:cond delay="0"/>
                                  </p:stCondLst>
                                  <p:iterate type="lt">
                                    <p:tmPct val="10000"/>
                                  </p:iterate>
                                  <p:childTnLst>
                                    <p:animMotion origin="layout" path="M 0.0 0.0 L 0.0 -0.07213" pathEditMode="relative" ptsTypes="">
                                      <p:cBhvr>
                                        <p:cTn id="61" dur="250" accel="50000" decel="50000" autoRev="1" fill="hold">
                                          <p:stCondLst>
                                            <p:cond delay="0"/>
                                          </p:stCondLst>
                                        </p:cTn>
                                        <p:tgtEl>
                                          <p:spTgt spid="24"/>
                                        </p:tgtEl>
                                        <p:attrNameLst>
                                          <p:attrName>ppt_x</p:attrName>
                                          <p:attrName>ppt_y</p:attrName>
                                        </p:attrNameLst>
                                      </p:cBhvr>
                                    </p:animMotion>
                                    <p:animRot by="1500000">
                                      <p:cBhvr>
                                        <p:cTn id="62" dur="125" fill="hold">
                                          <p:stCondLst>
                                            <p:cond delay="0"/>
                                          </p:stCondLst>
                                        </p:cTn>
                                        <p:tgtEl>
                                          <p:spTgt spid="24"/>
                                        </p:tgtEl>
                                        <p:attrNameLst>
                                          <p:attrName>r</p:attrName>
                                        </p:attrNameLst>
                                      </p:cBhvr>
                                    </p:animRot>
                                    <p:animRot by="-1500000">
                                      <p:cBhvr>
                                        <p:cTn id="63" dur="125" fill="hold">
                                          <p:stCondLst>
                                            <p:cond delay="125"/>
                                          </p:stCondLst>
                                        </p:cTn>
                                        <p:tgtEl>
                                          <p:spTgt spid="24"/>
                                        </p:tgtEl>
                                        <p:attrNameLst>
                                          <p:attrName>r</p:attrName>
                                        </p:attrNameLst>
                                      </p:cBhvr>
                                    </p:animRot>
                                    <p:animRot by="-1500000">
                                      <p:cBhvr>
                                        <p:cTn id="64" dur="125" fill="hold">
                                          <p:stCondLst>
                                            <p:cond delay="250"/>
                                          </p:stCondLst>
                                        </p:cTn>
                                        <p:tgtEl>
                                          <p:spTgt spid="24"/>
                                        </p:tgtEl>
                                        <p:attrNameLst>
                                          <p:attrName>r</p:attrName>
                                        </p:attrNameLst>
                                      </p:cBhvr>
                                    </p:animRot>
                                    <p:animRot by="1500000">
                                      <p:cBhvr>
                                        <p:cTn id="65" dur="125" fill="hold">
                                          <p:stCondLst>
                                            <p:cond delay="375"/>
                                          </p:stCondLst>
                                        </p:cTn>
                                        <p:tgtEl>
                                          <p:spTgt spid="24"/>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2.22222E-6 4.45987E-6 L 0.62222 0.00347 " pathEditMode="relative" rAng="0" ptsTypes="AA">
                                      <p:cBhvr>
                                        <p:cTn id="69" dur="2000" fill="hold"/>
                                        <p:tgtEl>
                                          <p:spTgt spid="30"/>
                                        </p:tgtEl>
                                        <p:attrNameLst>
                                          <p:attrName>ppt_x</p:attrName>
                                          <p:attrName>ppt_y</p:attrName>
                                        </p:attrNameLst>
                                      </p:cBhvr>
                                      <p:rCtr x="31111"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12360" y="640814"/>
            <a:ext cx="1008112" cy="30777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951563157"/>
              </p:ext>
            </p:extLst>
          </p:nvPr>
        </p:nvGraphicFramePr>
        <p:xfrm>
          <a:off x="1403647" y="980728"/>
          <a:ext cx="6408713" cy="5419344"/>
        </p:xfrm>
        <a:graphic>
          <a:graphicData uri="http://schemas.openxmlformats.org/drawingml/2006/table">
            <a:tbl>
              <a:tblPr/>
              <a:tblGrid>
                <a:gridCol w="1815032"/>
                <a:gridCol w="2136059"/>
                <a:gridCol w="2457622"/>
              </a:tblGrid>
              <a:tr h="664839">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2000" b="1" i="0" u="none" strike="noStrike" cap="none" normalizeH="0" baseline="0" dirty="0" smtClean="0">
                          <a:ln>
                            <a:noFill/>
                          </a:ln>
                          <a:solidFill>
                            <a:schemeClr val="tx1"/>
                          </a:solidFill>
                          <a:effectLst/>
                          <a:latin typeface="Times New Roman" pitchFamily="18" charset="0"/>
                        </a:rPr>
                        <a:t>Tissus</a:t>
                      </a:r>
                      <a:r>
                        <a:rPr kumimoji="0" lang="fr-FR" sz="2800" b="1" i="0" u="none" strike="noStrike" cap="none" normalizeH="0" baseline="0" dirty="0" smtClean="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800" b="1" i="0" u="none" strike="noStrike" cap="none" normalizeH="0" baseline="0" dirty="0" smtClean="0">
                          <a:ln>
                            <a:noFill/>
                          </a:ln>
                          <a:solidFill>
                            <a:schemeClr val="tx1"/>
                          </a:solidFill>
                          <a:effectLst/>
                          <a:latin typeface="Times New Roman" pitchFamily="18" charset="0"/>
                        </a:rPr>
                        <a:t>Période  T</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800" b="1" i="0" u="none" strike="noStrike" cap="none" normalizeH="0" baseline="0" dirty="0" smtClean="0">
                          <a:ln>
                            <a:noFill/>
                          </a:ln>
                          <a:solidFill>
                            <a:schemeClr val="tx1"/>
                          </a:solidFill>
                          <a:effectLst/>
                          <a:latin typeface="Times New Roman" pitchFamily="18" charset="0"/>
                        </a:rPr>
                        <a:t>Pour N</a:t>
                      </a:r>
                      <a:r>
                        <a:rPr kumimoji="0" lang="fr-FR" sz="1800" b="1" i="0" u="none" strike="noStrike" cap="none" normalizeH="0" baseline="-25000" dirty="0" smtClean="0">
                          <a:ln>
                            <a:noFill/>
                          </a:ln>
                          <a:solidFill>
                            <a:schemeClr val="tx1"/>
                          </a:solidFill>
                          <a:effectLst/>
                          <a:latin typeface="Times New Roman" pitchFamily="18" charset="0"/>
                        </a:rPr>
                        <a:t>2</a:t>
                      </a:r>
                      <a:endParaRPr kumimoji="0" lang="fr-FR"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800" b="1" i="0" u="none" strike="noStrike" cap="none" normalizeH="0" baseline="0" dirty="0" smtClean="0">
                          <a:ln>
                            <a:noFill/>
                          </a:ln>
                          <a:solidFill>
                            <a:schemeClr val="tx1"/>
                          </a:solidFill>
                          <a:effectLst/>
                          <a:latin typeface="Times New Roman" pitchFamily="18" charset="0"/>
                        </a:rPr>
                        <a:t>Tissus de notre corps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r>
              <a:tr h="4519737">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2</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3</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4</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5</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7</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8</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9</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10</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12</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13</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14</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15</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4,0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8,0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12,5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18,5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27,0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38,3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54,3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77,0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109,0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146,0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187,0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239,0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305,0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390,0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498,0 min</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635,0 min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Sang</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Cerveau</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Moelle</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Peau</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Muscles</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Oreille interne</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endParaRPr kumimoji="0" lang="fr-FR" sz="1600" b="0" i="0" u="none" strike="noStrike" cap="none" normalizeH="0" baseline="0" dirty="0" smtClean="0">
                        <a:ln>
                          <a:noFill/>
                        </a:ln>
                        <a:solidFill>
                          <a:srgbClr val="FFFF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Articulations</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Os</a:t>
                      </a:r>
                    </a:p>
                    <a:p>
                      <a:pPr marL="0" marR="0" lvl="0" indent="0" algn="ctr" defTabSz="914400" rtl="0" eaLnBrk="1" fontAlgn="base" latinLnBrk="0" hangingPunct="1">
                        <a:lnSpc>
                          <a:spcPct val="100000"/>
                        </a:lnSpc>
                        <a:spcBef>
                          <a:spcPct val="20000"/>
                        </a:spcBef>
                        <a:spcAft>
                          <a:spcPct val="0"/>
                        </a:spcAft>
                        <a:buClr>
                          <a:schemeClr val="accent2"/>
                        </a:buClr>
                        <a:buSzPct val="110000"/>
                        <a:buFontTx/>
                        <a:buNone/>
                        <a:tabLst/>
                      </a:pPr>
                      <a:r>
                        <a:rPr kumimoji="0" lang="fr-FR" sz="1600" b="0" i="0" u="none" strike="noStrike" cap="none" normalizeH="0" baseline="0" dirty="0" smtClean="0">
                          <a:ln>
                            <a:noFill/>
                          </a:ln>
                          <a:solidFill>
                            <a:srgbClr val="FFFF00"/>
                          </a:solidFill>
                          <a:effectLst/>
                          <a:latin typeface="Times New Roman" pitchFamily="18" charset="0"/>
                        </a:rPr>
                        <a:t>Cartilages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2"/>
          <p:cNvSpPr txBox="1">
            <a:spLocks noChangeArrowheads="1"/>
          </p:cNvSpPr>
          <p:nvPr/>
        </p:nvSpPr>
        <p:spPr>
          <a:xfrm>
            <a:off x="1547664" y="30014"/>
            <a:ext cx="6120681" cy="749300"/>
          </a:xfrm>
          <a:prstGeom prst="rect">
            <a:avLst/>
          </a:prstGeom>
          <a:solidFill>
            <a:schemeClr val="tx2">
              <a:lumMod val="20000"/>
              <a:lumOff val="80000"/>
            </a:schemeClr>
          </a:solidFill>
          <a:ln w="25400">
            <a:solidFill>
              <a:srgbClr val="FFFF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dirty="0" smtClean="0"/>
              <a:t>PERIODES TISSUS TABLE BUHLMAN</a:t>
            </a:r>
            <a:endParaRPr lang="fr-FR" sz="2800" u="sng" dirty="0">
              <a:solidFill>
                <a:srgbClr val="FFFF00"/>
              </a:solidFill>
            </a:endParaRPr>
          </a:p>
        </p:txBody>
      </p:sp>
      <p:sp>
        <p:nvSpPr>
          <p:cNvPr id="2" name="ZoneTexte 1"/>
          <p:cNvSpPr txBox="1"/>
          <p:nvPr/>
        </p:nvSpPr>
        <p:spPr>
          <a:xfrm>
            <a:off x="7812360" y="640814"/>
            <a:ext cx="1008112" cy="307777"/>
          </a:xfrm>
          <a:prstGeom prst="rect">
            <a:avLst/>
          </a:prstGeom>
          <a:noFill/>
        </p:spPr>
        <p:txBody>
          <a:bodyPr wrap="square" rtlCol="0">
            <a:spAutoFit/>
          </a:bodyPr>
          <a:lstStyle/>
          <a:p>
            <a:r>
              <a:rPr lang="fr-FR" sz="1400" b="1" dirty="0" smtClean="0"/>
              <a:t>Tableau 1</a:t>
            </a:r>
            <a:endParaRPr lang="fr-FR" sz="1400" b="1" dirty="0"/>
          </a:p>
        </p:txBody>
      </p:sp>
      <p:sp>
        <p:nvSpPr>
          <p:cNvPr id="6" name="Rectangle 5"/>
          <p:cNvSpPr/>
          <p:nvPr/>
        </p:nvSpPr>
        <p:spPr>
          <a:xfrm>
            <a:off x="8100392" y="6551457"/>
            <a:ext cx="936475" cy="276999"/>
          </a:xfrm>
          <a:prstGeom prst="rect">
            <a:avLst/>
          </a:prstGeom>
        </p:spPr>
        <p:txBody>
          <a:bodyPr wrap="none">
            <a:spAutoFit/>
          </a:bodyPr>
          <a:lstStyle/>
          <a:p>
            <a:r>
              <a:rPr lang="fr-FR" sz="1200" i="1" dirty="0">
                <a:solidFill>
                  <a:schemeClr val="bg1"/>
                </a:solidFill>
              </a:rPr>
              <a:t>©1995.kmd</a:t>
            </a:r>
          </a:p>
        </p:txBody>
      </p:sp>
    </p:spTree>
    <p:extLst>
      <p:ext uri="{BB962C8B-B14F-4D97-AF65-F5344CB8AC3E}">
        <p14:creationId xmlns:p14="http://schemas.microsoft.com/office/powerpoint/2010/main" val="1438103925"/>
      </p:ext>
    </p:extLst>
  </p:cSld>
  <p:clrMapOvr>
    <a:masterClrMapping/>
  </p:clrMapOvr>
  <mc:AlternateContent xmlns:mc="http://schemas.openxmlformats.org/markup-compatibility/2006" xmlns:p14="http://schemas.microsoft.com/office/powerpoint/2010/main">
    <mc:Choice Requires="p14">
      <p:transition spd="slow" p14:dur="1600" advTm="5259">
        <p14:prism isContent="1" isInverted="1"/>
      </p:transition>
    </mc:Choice>
    <mc:Fallback xmlns="">
      <p:transition spd="slow" advTm="5259">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extLst>
              <p:ext uri="{D42A27DB-BD31-4B8C-83A1-F6EECF244321}">
                <p14:modId xmlns:p14="http://schemas.microsoft.com/office/powerpoint/2010/main" val="2665852380"/>
              </p:ext>
            </p:extLst>
          </p:nvPr>
        </p:nvGraphicFramePr>
        <p:xfrm>
          <a:off x="539552" y="692696"/>
          <a:ext cx="795945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p:cNvSpPr txBox="1"/>
          <p:nvPr/>
        </p:nvSpPr>
        <p:spPr>
          <a:xfrm>
            <a:off x="7812360" y="179148"/>
            <a:ext cx="1152128" cy="307777"/>
          </a:xfrm>
          <a:prstGeom prst="rect">
            <a:avLst/>
          </a:prstGeom>
          <a:solidFill>
            <a:schemeClr val="bg1">
              <a:lumMod val="95000"/>
            </a:schemeClr>
          </a:solidFill>
        </p:spPr>
        <p:txBody>
          <a:bodyPr wrap="square" rtlCol="0">
            <a:spAutoFit/>
          </a:bodyPr>
          <a:lstStyle/>
          <a:p>
            <a:r>
              <a:rPr lang="fr-FR" sz="1400" b="1" dirty="0" smtClean="0"/>
              <a:t>Figure 1</a:t>
            </a:r>
            <a:endParaRPr lang="fr-FR" sz="1400" b="1" dirty="0"/>
          </a:p>
        </p:txBody>
      </p:sp>
    </p:spTree>
    <p:extLst>
      <p:ext uri="{BB962C8B-B14F-4D97-AF65-F5344CB8AC3E}">
        <p14:creationId xmlns:p14="http://schemas.microsoft.com/office/powerpoint/2010/main" val="1821824523"/>
      </p:ext>
    </p:extLst>
  </p:cSld>
  <p:clrMapOvr>
    <a:masterClrMapping/>
  </p:clrMapOvr>
  <mc:AlternateContent xmlns:mc="http://schemas.openxmlformats.org/markup-compatibility/2006" xmlns:p14="http://schemas.microsoft.com/office/powerpoint/2010/main">
    <mc:Choice Requires="p14">
      <p:transition spd="slow" p14:dur="1600" advTm="9321">
        <p14:prism isContent="1" isInverted="1"/>
      </p:transition>
    </mc:Choice>
    <mc:Fallback xmlns="">
      <p:transition spd="slow" advTm="9321">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4.4"/>
</p:tagLst>
</file>

<file path=ppt/tags/tag3.xml><?xml version="1.0" encoding="utf-8"?>
<p:tagLst xmlns:a="http://schemas.openxmlformats.org/drawingml/2006/main" xmlns:r="http://schemas.openxmlformats.org/officeDocument/2006/relationships" xmlns:p="http://schemas.openxmlformats.org/presentationml/2006/main">
  <p:tag name="TIMING" val="|3.9|2.1|2|1.9|1.8|2|2|2.3|2.2|2.4|2.1"/>
</p:tagLst>
</file>

<file path=ppt/tags/tag4.xml><?xml version="1.0" encoding="utf-8"?>
<p:tagLst xmlns:a="http://schemas.openxmlformats.org/drawingml/2006/main" xmlns:r="http://schemas.openxmlformats.org/officeDocument/2006/relationships" xmlns:p="http://schemas.openxmlformats.org/presentationml/2006/main">
  <p:tag name="TIMING" val="|1.3"/>
</p:tagLst>
</file>

<file path=ppt/tags/tag5.xml><?xml version="1.0" encoding="utf-8"?>
<p:tagLst xmlns:a="http://schemas.openxmlformats.org/drawingml/2006/main" xmlns:r="http://schemas.openxmlformats.org/officeDocument/2006/relationships" xmlns:p="http://schemas.openxmlformats.org/presentationml/2006/main">
  <p:tag name="TIMING" val="|0.8|1.2|3.3|1.7|3.2|2|3.8"/>
</p:tagLst>
</file>

<file path=ppt/tags/tag6.xml><?xml version="1.0" encoding="utf-8"?>
<p:tagLst xmlns:a="http://schemas.openxmlformats.org/drawingml/2006/main" xmlns:r="http://schemas.openxmlformats.org/officeDocument/2006/relationships" xmlns:p="http://schemas.openxmlformats.org/presentationml/2006/main">
  <p:tag name="TIMING" val="|0.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rgbClr val="FFFF00">
              <a:alpha val="97000"/>
            </a:srgb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4031</TotalTime>
  <Words>2426</Words>
  <Application>Microsoft Office PowerPoint</Application>
  <PresentationFormat>Affichage à l'écran (4:3)</PresentationFormat>
  <Paragraphs>430</Paragraphs>
  <Slides>35</Slides>
  <Notes>1</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My Pc</dc:creator>
  <cp:lastModifiedBy>My Pc</cp:lastModifiedBy>
  <cp:revision>172</cp:revision>
  <dcterms:created xsi:type="dcterms:W3CDTF">2016-10-30T13:03:03Z</dcterms:created>
  <dcterms:modified xsi:type="dcterms:W3CDTF">2016-11-10T15:16:01Z</dcterms:modified>
</cp:coreProperties>
</file>