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4" r:id="rId5"/>
    <p:sldId id="266" r:id="rId6"/>
    <p:sldId id="268" r:id="rId7"/>
    <p:sldId id="270" r:id="rId8"/>
    <p:sldId id="271" r:id="rId9"/>
    <p:sldId id="272" r:id="rId10"/>
    <p:sldId id="273" r:id="rId11"/>
    <p:sldId id="276" r:id="rId12"/>
    <p:sldId id="277" r:id="rId13"/>
    <p:sldId id="278" r:id="rId14"/>
    <p:sldId id="279" r:id="rId15"/>
    <p:sldId id="282" r:id="rId16"/>
    <p:sldId id="303" r:id="rId17"/>
    <p:sldId id="304" r:id="rId18"/>
    <p:sldId id="305" r:id="rId19"/>
    <p:sldId id="306" r:id="rId20"/>
    <p:sldId id="307" r:id="rId21"/>
    <p:sldId id="283" r:id="rId22"/>
    <p:sldId id="284" r:id="rId23"/>
    <p:sldId id="286" r:id="rId24"/>
    <p:sldId id="287" r:id="rId25"/>
    <p:sldId id="308" r:id="rId26"/>
    <p:sldId id="288" r:id="rId27"/>
    <p:sldId id="294" r:id="rId28"/>
    <p:sldId id="309" r:id="rId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62FA379-766D-4B95-AC2E-B90FAC83C322}">
          <p14:sldIdLst>
            <p14:sldId id="258"/>
            <p14:sldId id="260"/>
            <p14:sldId id="261"/>
            <p14:sldId id="264"/>
            <p14:sldId id="266"/>
            <p14:sldId id="268"/>
            <p14:sldId id="270"/>
            <p14:sldId id="271"/>
            <p14:sldId id="272"/>
            <p14:sldId id="273"/>
            <p14:sldId id="276"/>
            <p14:sldId id="277"/>
            <p14:sldId id="278"/>
            <p14:sldId id="279"/>
            <p14:sldId id="282"/>
            <p14:sldId id="303"/>
            <p14:sldId id="304"/>
            <p14:sldId id="305"/>
            <p14:sldId id="306"/>
            <p14:sldId id="307"/>
            <p14:sldId id="283"/>
            <p14:sldId id="284"/>
            <p14:sldId id="286"/>
            <p14:sldId id="287"/>
            <p14:sldId id="308"/>
            <p14:sldId id="288"/>
            <p14:sldId id="294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4687" autoAdjust="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3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31/10/2016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1100" u="sng" dirty="0" smtClean="0">
                <a:solidFill>
                  <a:srgbClr val="FF0000"/>
                </a:solidFill>
              </a:rPr>
              <a:t>COMPETENCES </a:t>
            </a:r>
            <a:r>
              <a:rPr lang="fr-FR" sz="1100" u="sng" dirty="0">
                <a:solidFill>
                  <a:srgbClr val="FF0000"/>
                </a:solidFill>
              </a:rPr>
              <a:t>SOCLE COMMUN :</a:t>
            </a:r>
            <a:br>
              <a:rPr lang="fr-FR" sz="1100" u="sng" dirty="0">
                <a:solidFill>
                  <a:srgbClr val="FF0000"/>
                </a:solidFill>
              </a:rPr>
            </a:br>
            <a:r>
              <a:rPr lang="fr-FR" sz="1100" u="sng" dirty="0">
                <a:solidFill>
                  <a:srgbClr val="FF0000"/>
                </a:solidFill>
              </a:rPr>
              <a:t>Je me repère (situer les révolutions </a:t>
            </a:r>
            <a:r>
              <a:rPr lang="fr-FR" sz="1100" u="sng" dirty="0" smtClean="0">
                <a:solidFill>
                  <a:srgbClr val="FF0000"/>
                </a:solidFill>
              </a:rPr>
              <a:t>atlantiques) </a:t>
            </a:r>
            <a:r>
              <a:rPr lang="fr-FR" sz="1100" u="sng" dirty="0">
                <a:solidFill>
                  <a:srgbClr val="FF0000"/>
                </a:solidFill>
              </a:rPr>
              <a:t>D 1, 2, 4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u="sng" dirty="0" smtClean="0"/>
              <a:t>Questions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Pourquoi parle-t-on de révolutions atlantiques?</a:t>
            </a:r>
            <a:br>
              <a:rPr lang="fr-FR" sz="2000" dirty="0" smtClean="0"/>
            </a:br>
            <a:r>
              <a:rPr lang="fr-FR" sz="2000" dirty="0" smtClean="0"/>
              <a:t>Quelles révolutions ont renversé le régime politique en place?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0"/>
            <a:ext cx="8496943" cy="4997152"/>
          </a:xfrm>
        </p:spPr>
      </p:pic>
    </p:spTree>
    <p:extLst>
      <p:ext uri="{BB962C8B-B14F-4D97-AF65-F5344CB8AC3E}">
        <p14:creationId xmlns:p14="http://schemas.microsoft.com/office/powerpoint/2010/main" val="19548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Comment le roi absolu </a:t>
            </a:r>
            <a:r>
              <a:rPr lang="fr-FR" sz="1800" dirty="0" err="1" smtClean="0"/>
              <a:t>a-t-il</a:t>
            </a:r>
            <a:r>
              <a:rPr lang="fr-FR" sz="1800" dirty="0" smtClean="0"/>
              <a:t> terminé?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37717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Question:</a:t>
            </a:r>
            <a:br>
              <a:rPr lang="fr-FR" sz="1800" u="sng" dirty="0" smtClean="0"/>
            </a:br>
            <a:r>
              <a:rPr lang="fr-FR" sz="1800" dirty="0" smtClean="0"/>
              <a:t>Expliquez la « terreur »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9710" y="1886099"/>
            <a:ext cx="5184578" cy="4525963"/>
          </a:xfrm>
        </p:spPr>
      </p:pic>
    </p:spTree>
    <p:extLst>
      <p:ext uri="{BB962C8B-B14F-4D97-AF65-F5344CB8AC3E}">
        <p14:creationId xmlns:p14="http://schemas.microsoft.com/office/powerpoint/2010/main" val="899823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Quel </a:t>
            </a:r>
            <a:r>
              <a:rPr lang="fr-FR" sz="1800" dirty="0" smtClean="0"/>
              <a:t>est </a:t>
            </a:r>
            <a:r>
              <a:rPr lang="fr-FR" sz="1800" dirty="0" smtClean="0"/>
              <a:t>le rôle de Robespierre dans la terreur?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64375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Question:</a:t>
            </a:r>
            <a:br>
              <a:rPr lang="fr-FR" sz="1800" u="sng" dirty="0" smtClean="0"/>
            </a:br>
            <a:r>
              <a:rPr lang="fr-FR" sz="1800" dirty="0" smtClean="0"/>
              <a:t>Que va faire Bonaparte le 9 novembre 1799?</a:t>
            </a:r>
            <a:endParaRPr lang="fr-FR" sz="1800" u="sng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6598" y="836696"/>
            <a:ext cx="5246827" cy="6408711"/>
          </a:xfrm>
        </p:spPr>
      </p:pic>
    </p:spTree>
    <p:extLst>
      <p:ext uri="{BB962C8B-B14F-4D97-AF65-F5344CB8AC3E}">
        <p14:creationId xmlns:p14="http://schemas.microsoft.com/office/powerpoint/2010/main" val="1128270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Que va faire Napoléon le 2 décembre 1804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16908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Question: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Pourquoi Napoléon </a:t>
            </a:r>
            <a:r>
              <a:rPr lang="fr-FR" sz="1800" dirty="0" err="1" smtClean="0"/>
              <a:t>veut-il</a:t>
            </a:r>
            <a:r>
              <a:rPr lang="fr-FR" sz="1800" dirty="0" smtClean="0"/>
              <a:t> censurer la presse ?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6154" y="1847648"/>
            <a:ext cx="5251690" cy="4525963"/>
          </a:xfrm>
        </p:spPr>
      </p:pic>
    </p:spTree>
    <p:extLst>
      <p:ext uri="{BB962C8B-B14F-4D97-AF65-F5344CB8AC3E}">
        <p14:creationId xmlns:p14="http://schemas.microsoft.com/office/powerpoint/2010/main" val="836363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/>
              <a:t>Question</a:t>
            </a:r>
            <a:r>
              <a:rPr lang="fr-FR" sz="1800" dirty="0"/>
              <a:t>:</a:t>
            </a:r>
            <a:br>
              <a:rPr lang="fr-FR" sz="1800" dirty="0"/>
            </a:br>
            <a:r>
              <a:rPr lang="fr-FR" sz="1800" dirty="0"/>
              <a:t>Qui dirige les départements à partir de 1800?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600200"/>
            <a:ext cx="6408712" cy="49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0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/>
              <a:t>Question: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/>
              <a:t>Qu’est-ce que le concordat?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01369"/>
            <a:ext cx="4038600" cy="5067992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5755" y="1601368"/>
            <a:ext cx="3883489" cy="506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75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Questions</a:t>
            </a:r>
            <a:r>
              <a:rPr lang="fr-FR" sz="1800" dirty="0" smtClean="0"/>
              <a:t>: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/>
              <a:t>Q</a:t>
            </a:r>
            <a:r>
              <a:rPr lang="fr-FR" sz="1800" dirty="0" smtClean="0"/>
              <a:t>uels </a:t>
            </a:r>
            <a:r>
              <a:rPr lang="fr-FR" sz="1800" dirty="0"/>
              <a:t>sont les victoires et territoires annexés par la France?</a:t>
            </a:r>
            <a:br>
              <a:rPr lang="fr-FR" sz="1800" dirty="0"/>
            </a:br>
            <a:r>
              <a:rPr lang="fr-FR" sz="1800" dirty="0"/>
              <a:t>Quelles sont les défaites napoléoniennes?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872" y="1772816"/>
            <a:ext cx="738225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34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/>
              <a:t>Question</a:t>
            </a:r>
            <a:r>
              <a:rPr lang="fr-FR" sz="1800" dirty="0"/>
              <a:t>:</a:t>
            </a:r>
            <a:br>
              <a:rPr lang="fr-FR" sz="1800" dirty="0"/>
            </a:br>
            <a:r>
              <a:rPr lang="fr-FR" sz="1800" dirty="0"/>
              <a:t>Pourquoi les espagnols se soulèvent-ils contre les français?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218" y="1601369"/>
            <a:ext cx="603556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2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fr-FR" sz="1100" u="sng" dirty="0">
                <a:solidFill>
                  <a:srgbClr val="FF0000"/>
                </a:solidFill>
              </a:rPr>
              <a:t>COMPETENCES SOCLE COMMUN </a:t>
            </a:r>
            <a:r>
              <a:rPr lang="fr-FR" sz="1100" u="sng" dirty="0" smtClean="0">
                <a:solidFill>
                  <a:srgbClr val="FF0000"/>
                </a:solidFill>
              </a:rPr>
              <a:t>:</a:t>
            </a:r>
            <a:r>
              <a:rPr lang="fr-FR" sz="1100" u="sng" dirty="0">
                <a:solidFill>
                  <a:srgbClr val="FF0000"/>
                </a:solidFill>
              </a:rPr>
              <a:t/>
            </a:r>
            <a:br>
              <a:rPr lang="fr-FR" sz="1100" u="sng" dirty="0">
                <a:solidFill>
                  <a:srgbClr val="FF0000"/>
                </a:solidFill>
              </a:rPr>
            </a:br>
            <a:r>
              <a:rPr lang="fr-FR" sz="1100" u="sng" dirty="0">
                <a:solidFill>
                  <a:srgbClr val="FF0000"/>
                </a:solidFill>
              </a:rPr>
              <a:t>J’analyse un document (un extrait d’un cahier de doléances </a:t>
            </a:r>
            <a:r>
              <a:rPr lang="fr-FR" sz="1100" u="sng" dirty="0" smtClean="0">
                <a:solidFill>
                  <a:srgbClr val="FF0000"/>
                </a:solidFill>
              </a:rPr>
              <a:t>) </a:t>
            </a:r>
            <a:r>
              <a:rPr lang="fr-FR" sz="1100" u="sng" dirty="0">
                <a:solidFill>
                  <a:srgbClr val="FF0000"/>
                </a:solidFill>
              </a:rPr>
              <a:t>D 1, 2</a:t>
            </a:r>
            <a:r>
              <a:rPr lang="fr-FR" sz="1100" dirty="0" smtClean="0">
                <a:solidFill>
                  <a:srgbClr val="FF0000"/>
                </a:solidFill>
              </a:rPr>
              <a:t/>
            </a:r>
            <a:br>
              <a:rPr lang="fr-FR" sz="1100" dirty="0" smtClean="0">
                <a:solidFill>
                  <a:srgbClr val="FF0000"/>
                </a:solidFill>
              </a:rPr>
            </a:br>
            <a:r>
              <a:rPr lang="fr-FR" sz="2000" u="sng" dirty="0" smtClean="0"/>
              <a:t>Questions: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Qui s’exprime dans le cahier de doléance et à qui est-il destiné?</a:t>
            </a:r>
            <a:br>
              <a:rPr lang="fr-FR" sz="2000" dirty="0" smtClean="0"/>
            </a:br>
            <a:r>
              <a:rPr lang="fr-FR" sz="2000" dirty="0" smtClean="0"/>
              <a:t>Quels sont les souhaits (doléances) des français?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2179" y="726253"/>
            <a:ext cx="5035665" cy="6840759"/>
          </a:xfrm>
        </p:spPr>
      </p:pic>
    </p:spTree>
    <p:extLst>
      <p:ext uri="{BB962C8B-B14F-4D97-AF65-F5344CB8AC3E}">
        <p14:creationId xmlns:p14="http://schemas.microsoft.com/office/powerpoint/2010/main" val="5461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/>
              <a:t>Question</a:t>
            </a:r>
            <a:r>
              <a:rPr lang="fr-FR" sz="1800" dirty="0"/>
              <a:t>:</a:t>
            </a:r>
            <a:br>
              <a:rPr lang="fr-FR" sz="1800" dirty="0"/>
            </a:br>
            <a:r>
              <a:rPr lang="fr-FR" sz="1800" dirty="0"/>
              <a:t>Pourquoi le congrès de Vienne est-il le retour à l’ordre ancien?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600200"/>
            <a:ext cx="8784976" cy="50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98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000" u="sng" dirty="0">
                <a:solidFill>
                  <a:srgbClr val="FF0000"/>
                </a:solidFill>
              </a:rPr>
              <a:t>COMPETENCE SOCLE </a:t>
            </a:r>
            <a:r>
              <a:rPr lang="fr-FR" sz="1000" u="sng" dirty="0" smtClean="0">
                <a:solidFill>
                  <a:srgbClr val="FF0000"/>
                </a:solidFill>
              </a:rPr>
              <a:t>COMMUN</a:t>
            </a:r>
            <a:r>
              <a:rPr lang="fr-FR" sz="1000" dirty="0" smtClean="0">
                <a:solidFill>
                  <a:srgbClr val="FF0000"/>
                </a:solidFill>
              </a:rPr>
              <a:t>:</a:t>
            </a:r>
            <a:br>
              <a:rPr lang="fr-FR" sz="1000" dirty="0" smtClean="0">
                <a:solidFill>
                  <a:srgbClr val="FF0000"/>
                </a:solidFill>
              </a:rPr>
            </a:br>
            <a:r>
              <a:rPr lang="fr-FR" sz="1000" dirty="0" smtClean="0">
                <a:solidFill>
                  <a:srgbClr val="FF0000"/>
                </a:solidFill>
              </a:rPr>
              <a:t>Je </a:t>
            </a:r>
            <a:r>
              <a:rPr lang="fr-FR" sz="1000" dirty="0">
                <a:solidFill>
                  <a:srgbClr val="FF0000"/>
                </a:solidFill>
              </a:rPr>
              <a:t>pratique différents langages (identifier et classer </a:t>
            </a:r>
            <a:r>
              <a:rPr lang="fr-FR" sz="1000" dirty="0" smtClean="0">
                <a:solidFill>
                  <a:srgbClr val="FF0000"/>
                </a:solidFill>
              </a:rPr>
              <a:t>les </a:t>
            </a:r>
            <a:r>
              <a:rPr lang="fr-FR" sz="1000" dirty="0">
                <a:solidFill>
                  <a:srgbClr val="FF0000"/>
                </a:solidFill>
              </a:rPr>
              <a:t>réformes économiques et sociales) D 1, 2, </a:t>
            </a:r>
            <a:r>
              <a:rPr lang="fr-FR" sz="1000" dirty="0" smtClean="0">
                <a:solidFill>
                  <a:srgbClr val="FF0000"/>
                </a:solidFill>
              </a:rPr>
              <a:t>4</a:t>
            </a:r>
            <a:br>
              <a:rPr lang="fr-FR" sz="1000" dirty="0" smtClean="0">
                <a:solidFill>
                  <a:srgbClr val="FF0000"/>
                </a:solidFill>
              </a:rPr>
            </a:br>
            <a:r>
              <a:rPr lang="fr-FR" sz="1000" dirty="0">
                <a:solidFill>
                  <a:srgbClr val="FF0000"/>
                </a:solidFill>
              </a:rPr>
              <a:t/>
            </a:r>
            <a:br>
              <a:rPr lang="fr-FR" sz="1000" dirty="0">
                <a:solidFill>
                  <a:srgbClr val="FF0000"/>
                </a:solidFill>
              </a:rPr>
            </a:br>
            <a:r>
              <a:rPr lang="fr-FR" sz="1800" u="sng" dirty="0" smtClean="0"/>
              <a:t>Question:</a:t>
            </a:r>
            <a:br>
              <a:rPr lang="fr-FR" sz="1800" u="sng" dirty="0" smtClean="0"/>
            </a:br>
            <a:r>
              <a:rPr lang="fr-FR" sz="1800" dirty="0" smtClean="0"/>
              <a:t>Classez les réformes </a:t>
            </a:r>
            <a:r>
              <a:rPr lang="fr-FR" sz="1800" dirty="0" smtClean="0"/>
              <a:t>politiques, économiques </a:t>
            </a:r>
            <a:r>
              <a:rPr lang="fr-FR" sz="1800" dirty="0" smtClean="0"/>
              <a:t>et sociales de la révolution et napoléon (documents </a:t>
            </a:r>
            <a:r>
              <a:rPr lang="fr-FR" sz="1800" dirty="0" smtClean="0"/>
              <a:t>21 à 27) </a:t>
            </a:r>
            <a:endParaRPr lang="fr-FR" sz="1800" u="sng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30722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8164" y="1775638"/>
            <a:ext cx="5107671" cy="4525963"/>
          </a:xfrm>
        </p:spPr>
      </p:pic>
    </p:spTree>
    <p:extLst>
      <p:ext uri="{BB962C8B-B14F-4D97-AF65-F5344CB8AC3E}">
        <p14:creationId xmlns:p14="http://schemas.microsoft.com/office/powerpoint/2010/main" val="2296784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4167" y="1883652"/>
            <a:ext cx="5035666" cy="4525963"/>
          </a:xfrm>
        </p:spPr>
      </p:pic>
    </p:spTree>
    <p:extLst>
      <p:ext uri="{BB962C8B-B14F-4D97-AF65-F5344CB8AC3E}">
        <p14:creationId xmlns:p14="http://schemas.microsoft.com/office/powerpoint/2010/main" val="507246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46155" y="1919656"/>
            <a:ext cx="5251690" cy="4525963"/>
          </a:xfrm>
        </p:spPr>
      </p:pic>
    </p:spTree>
    <p:extLst>
      <p:ext uri="{BB962C8B-B14F-4D97-AF65-F5344CB8AC3E}">
        <p14:creationId xmlns:p14="http://schemas.microsoft.com/office/powerpoint/2010/main" val="116475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12560"/>
            <a:ext cx="4038600" cy="4501242"/>
          </a:xfrm>
          <a:prstGeom prst="rect">
            <a:avLst/>
          </a:prstGeo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89724" y="1600200"/>
            <a:ext cx="395555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01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82383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4038600" cy="4392488"/>
          </a:xfrm>
          <a:scene3d>
            <a:camera prst="orthographicFront">
              <a:rot lat="323936" lon="273967" rev="5426030"/>
            </a:camera>
            <a:lightRig rig="threePt" dir="t"/>
          </a:scene3d>
        </p:spPr>
      </p:pic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916832"/>
            <a:ext cx="424428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65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u="sng" dirty="0">
                <a:solidFill>
                  <a:srgbClr val="FF0000"/>
                </a:solidFill>
              </a:rPr>
              <a:t>COMPETENCES SOCLE COMMUN </a:t>
            </a:r>
            <a:r>
              <a:rPr lang="fr-FR" sz="1800" dirty="0">
                <a:solidFill>
                  <a:srgbClr val="FF0000"/>
                </a:solidFill>
              </a:rPr>
              <a:t>:</a:t>
            </a:r>
            <a:br>
              <a:rPr lang="fr-FR" sz="1800" dirty="0">
                <a:solidFill>
                  <a:srgbClr val="FF0000"/>
                </a:solidFill>
              </a:rPr>
            </a:br>
            <a:r>
              <a:rPr lang="fr-FR" sz="1800" dirty="0">
                <a:solidFill>
                  <a:srgbClr val="FF0000"/>
                </a:solidFill>
              </a:rPr>
              <a:t>J’analyse un document (sur les départements français) D 1, </a:t>
            </a:r>
            <a:r>
              <a:rPr lang="fr-FR" sz="1800" dirty="0" smtClean="0">
                <a:solidFill>
                  <a:srgbClr val="FF0000"/>
                </a:solidFill>
              </a:rPr>
              <a:t>2</a:t>
            </a:r>
            <a:r>
              <a:rPr lang="fr-FR" sz="1800" dirty="0">
                <a:solidFill>
                  <a:srgbClr val="FF0000"/>
                </a:solidFill>
              </a:rPr>
              <a:t/>
            </a:r>
            <a:br>
              <a:rPr lang="fr-FR" sz="1800" dirty="0">
                <a:solidFill>
                  <a:srgbClr val="FF0000"/>
                </a:solidFill>
              </a:rPr>
            </a:br>
            <a:r>
              <a:rPr lang="fr-FR" sz="1800" u="sng" dirty="0"/>
              <a:t>Question:</a:t>
            </a:r>
            <a:br>
              <a:rPr lang="fr-FR" sz="1800" u="sng" dirty="0"/>
            </a:br>
            <a:r>
              <a:rPr lang="fr-FR" sz="1800" dirty="0"/>
              <a:t>Quand ont été créés les départements, combien y </a:t>
            </a:r>
            <a:r>
              <a:rPr lang="fr-FR" sz="1800" smtClean="0"/>
              <a:t>a-t-il</a:t>
            </a:r>
            <a:r>
              <a:rPr lang="fr-FR" sz="1800" dirty="0" smtClean="0"/>
              <a:t> </a:t>
            </a:r>
            <a:r>
              <a:rPr lang="fr-FR" sz="1800" dirty="0"/>
              <a:t>de départements </a:t>
            </a:r>
            <a:r>
              <a:rPr lang="fr-FR" sz="1800" dirty="0" smtClean="0"/>
              <a:t>?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7744" y="1772816"/>
            <a:ext cx="496855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21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900" dirty="0" smtClean="0">
                <a:solidFill>
                  <a:srgbClr val="FF0000"/>
                </a:solidFill>
              </a:rPr>
              <a:t/>
            </a:r>
            <a:br>
              <a:rPr lang="fr-FR" sz="900" dirty="0" smtClean="0">
                <a:solidFill>
                  <a:srgbClr val="FF0000"/>
                </a:solidFill>
              </a:rPr>
            </a:br>
            <a:r>
              <a:rPr lang="fr-FR" sz="900" dirty="0">
                <a:solidFill>
                  <a:srgbClr val="FF0000"/>
                </a:solidFill>
              </a:rPr>
              <a:t/>
            </a:r>
            <a:br>
              <a:rPr lang="fr-FR" sz="900" dirty="0">
                <a:solidFill>
                  <a:srgbClr val="FF0000"/>
                </a:solidFill>
              </a:rPr>
            </a:br>
            <a:r>
              <a:rPr lang="fr-FR" sz="1100" u="sng" dirty="0" smtClean="0">
                <a:solidFill>
                  <a:srgbClr val="FF0000"/>
                </a:solidFill>
              </a:rPr>
              <a:t>COMPETENCES </a:t>
            </a:r>
            <a:r>
              <a:rPr lang="fr-FR" sz="1100" u="sng" dirty="0">
                <a:solidFill>
                  <a:srgbClr val="FF0000"/>
                </a:solidFill>
              </a:rPr>
              <a:t>SOCLE COMMUN :</a:t>
            </a:r>
            <a:br>
              <a:rPr lang="fr-FR" sz="1100" u="sng" dirty="0">
                <a:solidFill>
                  <a:srgbClr val="FF0000"/>
                </a:solidFill>
              </a:rPr>
            </a:br>
            <a:r>
              <a:rPr lang="fr-FR" sz="1100" dirty="0">
                <a:solidFill>
                  <a:srgbClr val="FF0000"/>
                </a:solidFill>
              </a:rPr>
              <a:t>Je me repère (situer </a:t>
            </a:r>
            <a:r>
              <a:rPr lang="fr-FR" sz="1100" dirty="0" smtClean="0">
                <a:solidFill>
                  <a:srgbClr val="FF0000"/>
                </a:solidFill>
              </a:rPr>
              <a:t>les </a:t>
            </a:r>
            <a:r>
              <a:rPr lang="fr-FR" sz="1100" dirty="0">
                <a:solidFill>
                  <a:srgbClr val="FF0000"/>
                </a:solidFill>
              </a:rPr>
              <a:t>évènements de </a:t>
            </a:r>
            <a:r>
              <a:rPr lang="fr-FR" sz="1100" dirty="0" smtClean="0">
                <a:solidFill>
                  <a:srgbClr val="FF0000"/>
                </a:solidFill>
              </a:rPr>
              <a:t>1789) </a:t>
            </a:r>
            <a:r>
              <a:rPr lang="fr-FR" sz="1100" dirty="0">
                <a:solidFill>
                  <a:srgbClr val="FF0000"/>
                </a:solidFill>
              </a:rPr>
              <a:t>D 1, 2, 4</a:t>
            </a:r>
            <a:br>
              <a:rPr lang="fr-FR" sz="1100" dirty="0">
                <a:solidFill>
                  <a:srgbClr val="FF0000"/>
                </a:solidFill>
              </a:rPr>
            </a:br>
            <a:r>
              <a:rPr lang="fr-FR" sz="1100" u="sng" dirty="0" smtClean="0"/>
              <a:t/>
            </a:r>
            <a:br>
              <a:rPr lang="fr-FR" sz="1100" u="sng" dirty="0" smtClean="0"/>
            </a:br>
            <a:r>
              <a:rPr lang="fr-FR" sz="2000" u="sng" dirty="0" smtClean="0"/>
              <a:t>Questions:</a:t>
            </a:r>
            <a:br>
              <a:rPr lang="fr-FR" sz="2000" u="sng" dirty="0" smtClean="0"/>
            </a:br>
            <a:r>
              <a:rPr lang="fr-FR" sz="2000" dirty="0"/>
              <a:t>C</a:t>
            </a:r>
            <a:r>
              <a:rPr lang="fr-FR" sz="2000" dirty="0" smtClean="0"/>
              <a:t>omplétez le tableau en replaçant les évènements des documents 3 à 7 </a:t>
            </a:r>
            <a:br>
              <a:rPr lang="fr-FR" sz="2000" dirty="0" smtClean="0"/>
            </a:br>
            <a:r>
              <a:rPr lang="fr-FR" sz="2000" dirty="0" smtClean="0"/>
              <a:t>(évènements-dates-principaux acteurs)</a:t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772816"/>
            <a:ext cx="8075240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548680"/>
            <a:ext cx="6034617" cy="5577483"/>
          </a:xfrm>
        </p:spPr>
      </p:pic>
    </p:spTree>
    <p:extLst>
      <p:ext uri="{BB962C8B-B14F-4D97-AF65-F5344CB8AC3E}">
        <p14:creationId xmlns:p14="http://schemas.microsoft.com/office/powerpoint/2010/main" val="1621011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	</a:t>
            </a:r>
            <a:endParaRPr lang="fr-FR" sz="2000" u="sng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6153" y="726254"/>
            <a:ext cx="5899763" cy="5976663"/>
          </a:xfrm>
        </p:spPr>
      </p:pic>
    </p:spTree>
    <p:extLst>
      <p:ext uri="{BB962C8B-B14F-4D97-AF65-F5344CB8AC3E}">
        <p14:creationId xmlns:p14="http://schemas.microsoft.com/office/powerpoint/2010/main" val="4156585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0151" y="618241"/>
            <a:ext cx="5611729" cy="6624735"/>
          </a:xfrm>
        </p:spPr>
      </p:pic>
    </p:spTree>
    <p:extLst>
      <p:ext uri="{BB962C8B-B14F-4D97-AF65-F5344CB8AC3E}">
        <p14:creationId xmlns:p14="http://schemas.microsoft.com/office/powerpoint/2010/main" val="2850402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Qu’est-ce que la déclaration des droit de l’homme?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7724" y="1376772"/>
            <a:ext cx="5112568" cy="5616624"/>
          </a:xfrm>
        </p:spPr>
      </p:pic>
    </p:spTree>
    <p:extLst>
      <p:ext uri="{BB962C8B-B14F-4D97-AF65-F5344CB8AC3E}">
        <p14:creationId xmlns:p14="http://schemas.microsoft.com/office/powerpoint/2010/main" val="87652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Quel est-ce qui distingue le nouveau régime de la monarchie absolue?</a:t>
            </a:r>
            <a:endParaRPr lang="fr-FR" sz="18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3452" y="670964"/>
            <a:ext cx="5213120" cy="6984776"/>
          </a:xfrm>
        </p:spPr>
      </p:pic>
    </p:spTree>
    <p:extLst>
      <p:ext uri="{BB962C8B-B14F-4D97-AF65-F5344CB8AC3E}">
        <p14:creationId xmlns:p14="http://schemas.microsoft.com/office/powerpoint/2010/main" val="411355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Que s’est-il passé le 10 août 1792 ?</a:t>
            </a:r>
            <a:endParaRPr lang="fr-FR" sz="18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366675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44</Words>
  <Application>Microsoft Office PowerPoint</Application>
  <PresentationFormat>Affichage à l'écran (4:3)</PresentationFormat>
  <Paragraphs>21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1" baseType="lpstr">
      <vt:lpstr>Arial</vt:lpstr>
      <vt:lpstr>Calibri</vt:lpstr>
      <vt:lpstr>Thème Office</vt:lpstr>
      <vt:lpstr>COMPETENCES SOCLE COMMUN : Je me repère (situer les révolutions atlantiques) D 1, 2, 4 Questions: Pourquoi parle-t-on de révolutions atlantiques? Quelles révolutions ont renversé le régime politique en place?</vt:lpstr>
      <vt:lpstr>COMPETENCES SOCLE COMMUN : J’analyse un document (un extrait d’un cahier de doléances ) D 1, 2 Questions: Qui s’exprime dans le cahier de doléance et à qui est-il destiné? Quels sont les souhaits (doléances) des français?</vt:lpstr>
      <vt:lpstr>  COMPETENCES SOCLE COMMUN : Je me repère (situer les évènements de 1789) D 1, 2, 4  Questions: Complétez le tableau en replaçant les évènements des documents 3 à 7  (évènements-dates-principaux acteurs) </vt:lpstr>
      <vt:lpstr> </vt:lpstr>
      <vt:lpstr> </vt:lpstr>
      <vt:lpstr>Présentation PowerPoint</vt:lpstr>
      <vt:lpstr>Question: Qu’est-ce que la déclaration des droit de l’homme?</vt:lpstr>
      <vt:lpstr>Question: Quel est-ce qui distingue le nouveau régime de la monarchie absolue?</vt:lpstr>
      <vt:lpstr>Question: Que s’est-il passé le 10 août 1792 ?</vt:lpstr>
      <vt:lpstr>Question: Comment le roi absolu a-t-il terminé?</vt:lpstr>
      <vt:lpstr>Question: Expliquez la « terreur »</vt:lpstr>
      <vt:lpstr>Question: Quel est le rôle de Robespierre dans la terreur?</vt:lpstr>
      <vt:lpstr>Question: Que va faire Bonaparte le 9 novembre 1799?</vt:lpstr>
      <vt:lpstr>Question: Que va faire Napoléon le 2 décembre 1804</vt:lpstr>
      <vt:lpstr>Question: Pourquoi Napoléon veut-il censurer la presse ?</vt:lpstr>
      <vt:lpstr>Question: Qui dirige les départements à partir de 1800?</vt:lpstr>
      <vt:lpstr>Question: Qu’est-ce que le concordat?</vt:lpstr>
      <vt:lpstr>Questions: Quels sont les victoires et territoires annexés par la France? Quelles sont les défaites napoléoniennes?</vt:lpstr>
      <vt:lpstr>Question: Pourquoi les espagnols se soulèvent-ils contre les français?</vt:lpstr>
      <vt:lpstr>Question: Pourquoi le congrès de Vienne est-il le retour à l’ordre ancien?</vt:lpstr>
      <vt:lpstr>COMPETENCE SOCLE COMMUN: Je pratique différents langages (identifier et classer les réformes économiques et sociales) D 1, 2, 4  Question: Classez les réformes politiques, économiques et sociales de la révolution et napoléon (documents 21 à 27)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COMPETENCES SOCLE COMMUN : J’analyse un document (sur les départements français) D 1, 2 Question: Quand ont été créés les départements, combien y a-t-il de départements 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Mikaël</dc:creator>
  <cp:lastModifiedBy>Mikaël Wozniak</cp:lastModifiedBy>
  <cp:revision>69</cp:revision>
  <dcterms:created xsi:type="dcterms:W3CDTF">2016-07-07T07:53:35Z</dcterms:created>
  <dcterms:modified xsi:type="dcterms:W3CDTF">2016-10-31T21:45:04Z</dcterms:modified>
</cp:coreProperties>
</file>