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5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A996-B0C8-4DCC-9A2E-35D27A54B90F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69B57-637F-4AD4-9B8B-3B43E6CFBB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26E31-06F6-4299-9171-267A373017F2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6FE6F-C354-49CC-A6FC-626041D42B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6FE6F-C354-49CC-A6FC-626041D42B24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6FE6F-C354-49CC-A6FC-626041D42B24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1E5A-5D9E-43D5-900B-399FCFC3E706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3511-3CD7-4BB0-AAD4-0C6665C2963C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9233-7BDB-4D70-90FD-7294C84C62C8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230E-2C81-4CC9-9501-01999C09999C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B2C0-EFDC-4ACE-BE0C-E6ADBA797F20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07A-FDD0-4414-8986-C5EC63265AFA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F86E-CF72-4657-B2B0-E8A1F3E8C2BF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DD41-7E5D-44D8-934C-81CABD7780D7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B414-E0BA-44B1-95A3-306B67BCA698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3770-0CB8-4E88-BADD-64289802D764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0B7-502C-4617-BD12-62BA1A44E3D6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BD2BFE-5D79-4989-9584-DEB761DEE286}" type="datetime1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F5E88-14A7-4626-8EB4-2CAB3A0E3B4A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93353"/>
          </a:xfrm>
        </p:spPr>
        <p:txBody>
          <a:bodyPr/>
          <a:lstStyle/>
          <a:p>
            <a:r>
              <a:rPr lang="fr-FR" dirty="0" smtClean="0"/>
              <a:t>Batterie de smartphone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6279704"/>
            <a:ext cx="6732240" cy="578296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  </a:t>
            </a:r>
            <a:r>
              <a:rPr lang="fr-FR" smtClean="0">
                <a:solidFill>
                  <a:srgbClr val="FF0000"/>
                </a:solidFill>
              </a:rPr>
              <a:t>arnaud.sivert         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smtClean="0">
                <a:solidFill>
                  <a:srgbClr val="FF0000"/>
                </a:solidFill>
              </a:rPr>
              <a:t>ête </a:t>
            </a:r>
            <a:r>
              <a:rPr lang="fr-FR" dirty="0" smtClean="0">
                <a:solidFill>
                  <a:srgbClr val="FF0000"/>
                </a:solidFill>
              </a:rPr>
              <a:t>de la science 2016/2017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1468374"/>
            <a:ext cx="86409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Comment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 capacité énergétique est mesurée en pourcentage sur les smartphones 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lang="fr-FR" sz="280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Q</a:t>
            </a: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uelles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sont les applications les plus énergivores 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Combien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 temps faut-il pour </a:t>
            </a: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recharger </a:t>
            </a:r>
            <a:r>
              <a:rPr lang="fr-FR" sz="280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un</a:t>
            </a: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smarthphone </a:t>
            </a: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 </a:t>
            </a:r>
            <a:endParaRPr lang="fr-FR" sz="2800" smtClean="0">
              <a:solidFill>
                <a:schemeClr val="bg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à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partir d’un USB de PC </a:t>
            </a: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ou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à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partir de son chargeur sur la tension secteur </a:t>
            </a: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est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ce que tous les chargeurs se valent</a:t>
            </a: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956376" y="6021288"/>
            <a:ext cx="730424" cy="700187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fr-F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396536" cy="1362456"/>
          </a:xfrm>
        </p:spPr>
        <p:txBody>
          <a:bodyPr/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Si l’on charge avec l’ecran allumé, </a:t>
            </a:r>
            <a:br>
              <a:rPr lang="fr-FR" sz="3600" dirty="0" smtClean="0">
                <a:latin typeface="Arial Black" pitchFamily="34" charset="0"/>
              </a:rPr>
            </a:br>
            <a:r>
              <a:rPr lang="fr-FR" sz="3600" dirty="0" smtClean="0">
                <a:latin typeface="Arial Black" pitchFamily="34" charset="0"/>
              </a:rPr>
              <a:t>Est-ce que le courant de charge est de 0.8A ? 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0" y="1700808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*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non à cause de la limitation de courant du chargeur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068960"/>
            <a:ext cx="4499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I </a:t>
            </a:r>
            <a:r>
              <a:rPr lang="en-US" sz="2800" i="1" baseline="-25000" dirty="0" smtClean="0">
                <a:solidFill>
                  <a:schemeClr val="bg1"/>
                </a:solidFill>
                <a:latin typeface="Arial Black" pitchFamily="34" charset="0"/>
              </a:rPr>
              <a:t>charge batterie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=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0.8A </a:t>
            </a:r>
            <a:r>
              <a:rPr lang="en-US" sz="2800" i="1" smtClean="0">
                <a:solidFill>
                  <a:schemeClr val="bg1"/>
                </a:solidFill>
                <a:latin typeface="Arial Black" pitchFamily="34" charset="0"/>
              </a:rPr>
              <a:t>+  0.2A=0.6A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0" y="4437112"/>
            <a:ext cx="4499992" cy="2160240"/>
          </a:xfrm>
          <a:prstGeom prst="rect">
            <a:avLst/>
          </a:prstGeom>
        </p:spPr>
        <p:txBody>
          <a:bodyPr vert="horz" lIns="45720" rIns="45720" anchor="t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</a:t>
            </a:r>
            <a:r>
              <a:rPr kumimoji="0" lang="fr-FR" sz="7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*</a:t>
            </a:r>
            <a:r>
              <a:rPr kumimoji="0" lang="fr-FR" sz="7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mais oui</a:t>
            </a:r>
            <a:r>
              <a:rPr kumimoji="0" lang="fr-FR" sz="7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avec un chargeur plus puissant </a:t>
            </a:r>
            <a:r>
              <a:rPr kumimoji="0" lang="fr-FR" sz="7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de 2A,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7400" smtClean="0">
                <a:solidFill>
                  <a:srgbClr val="FF0000"/>
                </a:solidFill>
                <a:latin typeface="Arial Black" pitchFamily="34" charset="0"/>
              </a:rPr>
              <a:t>La charge se fera à 0.8A</a:t>
            </a:r>
            <a:endParaRPr kumimoji="0" lang="fr-FR" sz="7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8" name="Image 17" descr="Screenshot_2016-08-08-16-56-40"/>
          <p:cNvPicPr/>
          <p:nvPr/>
        </p:nvPicPr>
        <p:blipFill>
          <a:blip r:embed="rId3" cstate="print"/>
          <a:srcRect t="20739" b="22097"/>
          <a:stretch>
            <a:fillRect/>
          </a:stretch>
        </p:blipFill>
        <p:spPr bwMode="auto">
          <a:xfrm>
            <a:off x="4509753" y="2536734"/>
            <a:ext cx="4634247" cy="432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21328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I </a:t>
            </a:r>
            <a:r>
              <a:rPr lang="en-US" sz="2800" i="1" baseline="-25000" dirty="0" smtClean="0">
                <a:solidFill>
                  <a:schemeClr val="bg1"/>
                </a:solidFill>
                <a:latin typeface="Arial Black" pitchFamily="34" charset="0"/>
              </a:rPr>
              <a:t>charge batterie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=I chargeur +I utilisation</a:t>
            </a:r>
            <a:r>
              <a:rPr lang="en-US" sz="2800" i="1" baseline="-25000" dirty="0" smtClean="0">
                <a:solidFill>
                  <a:schemeClr val="bg1"/>
                </a:solidFill>
                <a:latin typeface="Arial Black" pitchFamily="34" charset="0"/>
              </a:rPr>
              <a:t>smartphone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554" name="Text Box 29"/>
          <p:cNvSpPr txBox="1">
            <a:spLocks noChangeArrowheads="1"/>
          </p:cNvSpPr>
          <p:nvPr/>
        </p:nvSpPr>
        <p:spPr bwMode="auto">
          <a:xfrm>
            <a:off x="7127776" y="2924944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Charge AC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à +25%/h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7380312" y="3933056"/>
            <a:ext cx="1080120" cy="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Text Box 30"/>
          <p:cNvSpPr txBox="1">
            <a:spLocks noChangeArrowheads="1"/>
          </p:cNvSpPr>
          <p:nvPr/>
        </p:nvSpPr>
        <p:spPr bwMode="auto">
          <a:xfrm>
            <a:off x="7596336" y="4653136"/>
            <a:ext cx="1547664" cy="120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cs typeface="Arial" pitchFamily="34" charset="0"/>
              </a:rPr>
              <a:t>Charge USB de PC à +8%/h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8603940" y="4365104"/>
            <a:ext cx="54006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xt Box 31"/>
          <p:cNvSpPr txBox="1">
            <a:spLocks noChangeArrowheads="1"/>
          </p:cNvSpPr>
          <p:nvPr/>
        </p:nvSpPr>
        <p:spPr bwMode="auto">
          <a:xfrm>
            <a:off x="5508104" y="4005064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Decharge 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 -22%/h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6156176" y="4941168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764704"/>
          </a:xfrm>
        </p:spPr>
        <p:txBody>
          <a:bodyPr/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Pourquoi une batterie chauffe ? 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0" y="1052736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</a:t>
            </a:r>
            <a:r>
              <a:rPr lang="fr-FR" sz="2200" dirty="0" smtClean="0">
                <a:solidFill>
                  <a:schemeClr val="bg1"/>
                </a:solidFill>
                <a:latin typeface="Arial Black" pitchFamily="34" charset="0"/>
              </a:rPr>
              <a:t>car tout matériel, résiste à l’électricité</a:t>
            </a:r>
            <a:endParaRPr kumimoji="0" lang="fr-FR" sz="2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4928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168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251520" y="3284984"/>
            <a:ext cx="5220072" cy="27363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dirty="0" smtClean="0">
                <a:solidFill>
                  <a:schemeClr val="bg1"/>
                </a:solidFill>
                <a:latin typeface="Arial Black" pitchFamily="34" charset="0"/>
              </a:rPr>
              <a:t>Pour résister moins, il faut augmenter  le volume de la batterie et sa masse.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Donc ce n’est </a:t>
            </a:r>
            <a:r>
              <a:rPr kumimoji="0" lang="fr-FR" sz="22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pas possible pour un appareil nomade</a:t>
            </a:r>
            <a:endParaRPr kumimoji="0" lang="fr-FR" sz="2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52400" y="1557338"/>
          <a:ext cx="8499475" cy="1408112"/>
        </p:xfrm>
        <a:graphic>
          <a:graphicData uri="http://schemas.openxmlformats.org/presentationml/2006/ole">
            <p:oleObj spid="_x0000_s18433" name="Equation" r:id="rId3" imgW="2476440" imgH="406080" progId="Equation.DSMT4">
              <p:embed/>
            </p:oleObj>
          </a:graphicData>
        </a:graphic>
      </p:graphicFrame>
      <p:pic>
        <p:nvPicPr>
          <p:cNvPr id="16" name="Image 15" descr="Screenshot_2016-08-08-16-10-45"/>
          <p:cNvPicPr/>
          <p:nvPr/>
        </p:nvPicPr>
        <p:blipFill>
          <a:blip r:embed="rId4" cstate="print"/>
          <a:srcRect t="14586" b="17863"/>
          <a:stretch>
            <a:fillRect/>
          </a:stretch>
        </p:blipFill>
        <p:spPr bwMode="auto">
          <a:xfrm>
            <a:off x="5343965" y="2204864"/>
            <a:ext cx="3800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5" name="AutoShape 22"/>
          <p:cNvCxnSpPr>
            <a:cxnSpLocks noChangeShapeType="1"/>
          </p:cNvCxnSpPr>
          <p:nvPr/>
        </p:nvCxnSpPr>
        <p:spPr bwMode="auto">
          <a:xfrm>
            <a:off x="7452320" y="2780928"/>
            <a:ext cx="0" cy="3312368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436" name="Text Box 23"/>
          <p:cNvSpPr txBox="1">
            <a:spLocks noChangeArrowheads="1"/>
          </p:cNvSpPr>
          <p:nvPr/>
        </p:nvSpPr>
        <p:spPr bwMode="auto">
          <a:xfrm>
            <a:off x="4860032" y="3356992"/>
            <a:ext cx="2832150" cy="163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Incrément de température lors de la décharge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Ecran+LED</a:t>
            </a:r>
          </a:p>
        </p:txBody>
      </p:sp>
      <p:cxnSp>
        <p:nvCxnSpPr>
          <p:cNvPr id="18437" name="AutoShape 24"/>
          <p:cNvCxnSpPr>
            <a:cxnSpLocks noChangeShapeType="1"/>
          </p:cNvCxnSpPr>
          <p:nvPr/>
        </p:nvCxnSpPr>
        <p:spPr bwMode="auto">
          <a:xfrm>
            <a:off x="8316416" y="3573016"/>
            <a:ext cx="0" cy="244827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6948264" y="2564904"/>
            <a:ext cx="2664296" cy="112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Δ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température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charge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52736"/>
            <a:ext cx="9396536" cy="764704"/>
          </a:xfrm>
        </p:spPr>
        <p:txBody>
          <a:bodyPr/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Pourquoi ne peut on pas charger en 15 minutes la batterie avec un courant de 10A ? 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168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323528" y="2420888"/>
          <a:ext cx="8499475" cy="1408112"/>
        </p:xfrm>
        <a:graphic>
          <a:graphicData uri="http://schemas.openxmlformats.org/presentationml/2006/ole">
            <p:oleObj spid="_x0000_s21506" name="Equation" r:id="rId3" imgW="2476440" imgH="406080" progId="Equation.DSMT4">
              <p:embed/>
            </p:oleObj>
          </a:graphicData>
        </a:graphic>
      </p:graphicFrame>
      <p:sp>
        <p:nvSpPr>
          <p:cNvPr id="19" name="Espace réservé du texte 2"/>
          <p:cNvSpPr txBox="1">
            <a:spLocks/>
          </p:cNvSpPr>
          <p:nvPr/>
        </p:nvSpPr>
        <p:spPr>
          <a:xfrm>
            <a:off x="179512" y="4121696"/>
            <a:ext cx="8496944" cy="27363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dirty="0" smtClean="0">
                <a:solidFill>
                  <a:schemeClr val="bg1"/>
                </a:solidFill>
                <a:latin typeface="Arial Black" pitchFamily="34" charset="0"/>
              </a:rPr>
              <a:t> il faudrait refroidir fortement la batterie 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dirty="0" smtClean="0">
                <a:solidFill>
                  <a:schemeClr val="bg1"/>
                </a:solidFill>
                <a:latin typeface="Arial Black" pitchFamily="34" charset="0"/>
              </a:rPr>
              <a:t>avoir un chargeur 5 fois plus puissant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dirty="0" smtClean="0">
                <a:solidFill>
                  <a:schemeClr val="bg1"/>
                </a:solidFill>
                <a:latin typeface="Arial Black" pitchFamily="34" charset="0"/>
              </a:rPr>
              <a:t>donc 5 fois plus gros.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dirty="0" smtClean="0">
                <a:solidFill>
                  <a:schemeClr val="bg1"/>
                </a:solidFill>
                <a:latin typeface="Arial Black" pitchFamily="34" charset="0"/>
              </a:rPr>
              <a:t>Pas trop nomade =&gt; </a:t>
            </a:r>
            <a:r>
              <a:rPr lang="fr-FR" sz="2200" smtClean="0">
                <a:solidFill>
                  <a:schemeClr val="bg1"/>
                </a:solidFill>
                <a:latin typeface="Arial Black" pitchFamily="34" charset="0"/>
              </a:rPr>
              <a:t>ce chargeur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smtClean="0">
                <a:solidFill>
                  <a:srgbClr val="FF0000"/>
                </a:solidFill>
                <a:latin typeface="Arial Black" pitchFamily="34" charset="0"/>
              </a:rPr>
              <a:t>Sinon trouver des batteries qui sont moins resistifs</a:t>
            </a:r>
            <a:endParaRPr lang="fr-FR" sz="2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396536" cy="764704"/>
          </a:xfrm>
        </p:spPr>
        <p:txBody>
          <a:bodyPr/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Valeur </a:t>
            </a:r>
            <a:r>
              <a:rPr lang="fr-FR" sz="3600" smtClean="0">
                <a:latin typeface="Arial Black" pitchFamily="34" charset="0"/>
              </a:rPr>
              <a:t>moyenne de temps</a:t>
            </a:r>
            <a:r>
              <a:rPr lang="fr-FR" sz="3600" dirty="0" smtClean="0">
                <a:latin typeface="Arial Black" pitchFamily="34" charset="0"/>
              </a:rPr>
              <a:t/>
            </a:r>
            <a:br>
              <a:rPr lang="fr-FR" sz="3600" dirty="0" smtClean="0">
                <a:latin typeface="Arial Black" pitchFamily="34" charset="0"/>
              </a:rPr>
            </a:br>
            <a:r>
              <a:rPr lang="fr-FR" sz="3600" dirty="0" smtClean="0">
                <a:latin typeface="Arial Black" pitchFamily="34" charset="0"/>
              </a:rPr>
              <a:t>d’utilisation et de charge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168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6627" name="Picture 3" descr="Screenshot_2016-07-13-15-13-02"/>
          <p:cNvPicPr>
            <a:picLocks noChangeAspect="1" noChangeArrowheads="1"/>
          </p:cNvPicPr>
          <p:nvPr/>
        </p:nvPicPr>
        <p:blipFill>
          <a:blip r:embed="rId2" cstate="print"/>
          <a:srcRect t="14522" b="51207"/>
          <a:stretch>
            <a:fillRect/>
          </a:stretch>
        </p:blipFill>
        <p:spPr bwMode="auto">
          <a:xfrm>
            <a:off x="0" y="1648876"/>
            <a:ext cx="8532440" cy="52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80928"/>
            <a:ext cx="9396536" cy="764704"/>
          </a:xfrm>
        </p:spPr>
        <p:txBody>
          <a:bodyPr/>
          <a:lstStyle/>
          <a:p>
            <a:pPr algn="ctr"/>
            <a:r>
              <a:rPr lang="fr-FR" sz="3600" smtClean="0">
                <a:latin typeface="Arial Black" pitchFamily="34" charset="0"/>
              </a:rPr>
              <a:t>Vieillissement batterie </a:t>
            </a:r>
            <a:br>
              <a:rPr lang="fr-FR" sz="3600" smtClean="0">
                <a:latin typeface="Arial Black" pitchFamily="34" charset="0"/>
              </a:rPr>
            </a:br>
            <a:r>
              <a:rPr lang="fr-FR" sz="1000" smtClean="0">
                <a:latin typeface="Arial Black" pitchFamily="34" charset="0"/>
              </a:rPr>
              <a:t>  </a:t>
            </a:r>
            <a:r>
              <a:rPr lang="fr-FR" sz="3600" dirty="0" smtClean="0">
                <a:latin typeface="Arial Black" pitchFamily="34" charset="0"/>
              </a:rPr>
              <a:t/>
            </a:r>
            <a:br>
              <a:rPr lang="fr-FR" sz="3600" dirty="0" smtClean="0">
                <a:latin typeface="Arial Black" pitchFamily="34" charset="0"/>
              </a:rPr>
            </a:br>
            <a:r>
              <a:rPr lang="fr-FR" sz="3600" dirty="0" smtClean="0">
                <a:latin typeface="Arial Black" pitchFamily="34" charset="0"/>
              </a:rPr>
              <a:t>La capacité énergétique diminue</a:t>
            </a:r>
            <a:r>
              <a:rPr lang="fr-FR" sz="3600" smtClean="0">
                <a:latin typeface="Arial Black" pitchFamily="34" charset="0"/>
              </a:rPr>
              <a:t/>
            </a:r>
            <a:br>
              <a:rPr lang="fr-FR" sz="3600" smtClean="0">
                <a:latin typeface="Arial Black" pitchFamily="34" charset="0"/>
              </a:rPr>
            </a:br>
            <a:r>
              <a:rPr lang="fr-FR" sz="36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comment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diagnostiquer </a:t>
            </a:r>
            <a:r>
              <a:rPr lang="fr-FR" sz="36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cette diminution et recalibrer le phone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?</a:t>
            </a:r>
            <a:r>
              <a:rPr lang="fr-FR" sz="3600" dirty="0" smtClean="0">
                <a:latin typeface="Arial Black" pitchFamily="34" charset="0"/>
              </a:rPr>
              <a:t/>
            </a:r>
            <a:br>
              <a:rPr lang="fr-FR" sz="3600" dirty="0" smtClean="0">
                <a:latin typeface="Arial Black" pitchFamily="34" charset="0"/>
              </a:rPr>
            </a:br>
            <a:r>
              <a:rPr lang="fr-FR" sz="3600" dirty="0" smtClean="0">
                <a:latin typeface="Arial Black" pitchFamily="34" charset="0"/>
              </a:rPr>
              <a:t/>
            </a:r>
            <a:br>
              <a:rPr lang="fr-FR" sz="3600" dirty="0" smtClean="0">
                <a:latin typeface="Arial Black" pitchFamily="34" charset="0"/>
              </a:rPr>
            </a:br>
            <a:endParaRPr lang="fr-FR" sz="36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332656"/>
            <a:ext cx="9144000" cy="4102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168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251520" y="2564904"/>
            <a:ext cx="8892480" cy="165618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Décharge à </a:t>
            </a:r>
            <a:r>
              <a:rPr lang="fr-FR" sz="2200" smtClean="0">
                <a:solidFill>
                  <a:schemeClr val="bg1"/>
                </a:solidFill>
                <a:latin typeface="Arial Black" pitchFamily="34" charset="0"/>
              </a:rPr>
              <a:t>la valeur affichée de </a:t>
            </a:r>
            <a:r>
              <a:rPr kumimoji="0" lang="fr-F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0% de la 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batterie,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smtClean="0">
                <a:solidFill>
                  <a:schemeClr val="bg1"/>
                </a:solidFill>
                <a:latin typeface="Arial Black" pitchFamily="34" charset="0"/>
              </a:rPr>
              <a:t>puis</a:t>
            </a:r>
            <a:r>
              <a:rPr kumimoji="0" lang="fr-FR" sz="22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recharge à 100</a:t>
            </a:r>
            <a:r>
              <a:rPr kumimoji="0" lang="fr-FR" sz="22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%, application peut faire ce calcul</a:t>
            </a:r>
            <a:endParaRPr kumimoji="0" lang="fr-FR" sz="2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0" y="3645024"/>
          <a:ext cx="8964488" cy="1408112"/>
        </p:xfrm>
        <a:graphic>
          <a:graphicData uri="http://schemas.openxmlformats.org/presentationml/2006/ole">
            <p:oleObj spid="_x0000_s27650" name="Equation" r:id="rId3" imgW="3047760" imgH="406080" progId="Equation.DSMT4">
              <p:embed/>
            </p:oleObj>
          </a:graphicData>
        </a:graphic>
      </p:graphicFrame>
      <p:sp>
        <p:nvSpPr>
          <p:cNvPr id="15" name="Espace réservé du texte 2"/>
          <p:cNvSpPr txBox="1">
            <a:spLocks/>
          </p:cNvSpPr>
          <p:nvPr/>
        </p:nvSpPr>
        <p:spPr>
          <a:xfrm>
            <a:off x="251520" y="5301208"/>
            <a:ext cx="8892480" cy="108012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dirty="0" smtClean="0">
                <a:solidFill>
                  <a:srgbClr val="FF0000"/>
                </a:solidFill>
                <a:latin typeface="Arial Black" pitchFamily="34" charset="0"/>
              </a:rPr>
              <a:t>Mais l’application ne fait pas l’intégration du courant.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dirty="0" smtClean="0">
                <a:solidFill>
                  <a:srgbClr val="FF0000"/>
                </a:solidFill>
                <a:latin typeface="Arial Black" pitchFamily="34" charset="0"/>
              </a:rPr>
              <a:t>Donc, </a:t>
            </a:r>
            <a:r>
              <a:rPr lang="fr-FR" sz="2200" smtClean="0">
                <a:solidFill>
                  <a:srgbClr val="FF0000"/>
                </a:solidFill>
                <a:latin typeface="Arial Black" pitchFamily="34" charset="0"/>
              </a:rPr>
              <a:t>il faut </a:t>
            </a:r>
            <a:r>
              <a:rPr lang="fr-FR" sz="2200" dirty="0" smtClean="0">
                <a:solidFill>
                  <a:srgbClr val="FF0000"/>
                </a:solidFill>
                <a:latin typeface="Arial Black" pitchFamily="34" charset="0"/>
              </a:rPr>
              <a:t>calculer </a:t>
            </a:r>
            <a:r>
              <a:rPr lang="fr-FR" sz="2200" smtClean="0">
                <a:solidFill>
                  <a:srgbClr val="FF0000"/>
                </a:solidFill>
                <a:latin typeface="Arial Black" pitchFamily="34" charset="0"/>
              </a:rPr>
              <a:t>grossièrement  cette valeur….</a:t>
            </a:r>
            <a:endParaRPr lang="fr-FR" sz="2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3851920" y="692696"/>
            <a:ext cx="1440160" cy="216024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Screenshot_2016-07-08-12-09-23"/>
          <p:cNvPicPr/>
          <p:nvPr/>
        </p:nvPicPr>
        <p:blipFill>
          <a:blip r:embed="rId2" cstate="print"/>
          <a:srcRect t="28488" b="17809"/>
          <a:stretch>
            <a:fillRect/>
          </a:stretch>
        </p:blipFill>
        <p:spPr bwMode="auto">
          <a:xfrm>
            <a:off x="3278187" y="2197734"/>
            <a:ext cx="5865813" cy="46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36912"/>
            <a:ext cx="9396536" cy="764704"/>
          </a:xfrm>
        </p:spPr>
        <p:txBody>
          <a:bodyPr/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  </a:t>
            </a:r>
            <a:br>
              <a:rPr lang="fr-FR" sz="3600" dirty="0" smtClean="0">
                <a:latin typeface="Arial Black" pitchFamily="34" charset="0"/>
              </a:rPr>
            </a:br>
            <a:r>
              <a:rPr lang="fr-FR" sz="3600" dirty="0" smtClean="0">
                <a:latin typeface="Arial Black" pitchFamily="34" charset="0"/>
              </a:rPr>
              <a:t> Lors du vieillissement =&gt; </a:t>
            </a:r>
            <a:br>
              <a:rPr lang="fr-FR" sz="3600" dirty="0" smtClean="0">
                <a:latin typeface="Arial Black" pitchFamily="34" charset="0"/>
              </a:rPr>
            </a:b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La résistance interne de la batterie augmente</a:t>
            </a:r>
            <a:r>
              <a:rPr lang="fr-FR" sz="3600" dirty="0" smtClean="0">
                <a:latin typeface="Arial Black" pitchFamily="34" charset="0"/>
              </a:rPr>
              <a:t/>
            </a:r>
            <a:br>
              <a:rPr lang="fr-FR" sz="3600" dirty="0" smtClean="0">
                <a:latin typeface="Arial Black" pitchFamily="34" charset="0"/>
              </a:rPr>
            </a:br>
            <a:r>
              <a:rPr lang="fr-FR" sz="3600" dirty="0" smtClean="0">
                <a:latin typeface="Arial Black" pitchFamily="34" charset="0"/>
              </a:rPr>
              <a:t>comment mesurer cette résistance ?</a:t>
            </a:r>
            <a:br>
              <a:rPr lang="fr-FR" sz="3600" dirty="0" smtClean="0">
                <a:latin typeface="Arial Black" pitchFamily="34" charset="0"/>
              </a:rPr>
            </a:br>
            <a:r>
              <a:rPr lang="fr-FR" sz="3600" dirty="0" smtClean="0">
                <a:latin typeface="Arial Black" pitchFamily="34" charset="0"/>
              </a:rPr>
              <a:t/>
            </a:r>
            <a:br>
              <a:rPr lang="fr-FR" sz="3600" dirty="0" smtClean="0">
                <a:latin typeface="Arial Black" pitchFamily="34" charset="0"/>
              </a:rPr>
            </a:br>
            <a:endParaRPr lang="fr-FR" sz="36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0" y="2348880"/>
            <a:ext cx="3563888" cy="410445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dirty="0" smtClean="0">
                <a:solidFill>
                  <a:srgbClr val="FF0000"/>
                </a:solidFill>
                <a:latin typeface="Arial Black" pitchFamily="34" charset="0"/>
              </a:rPr>
              <a:t>Mais l’application ne fait pas cette mesure pour chaque échantillon de mesure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smtClean="0">
                <a:solidFill>
                  <a:srgbClr val="FF0000"/>
                </a:solidFill>
                <a:latin typeface="Arial Black" pitchFamily="34" charset="0"/>
              </a:rPr>
              <a:t>Mais Calcul </a:t>
            </a:r>
            <a:r>
              <a:rPr lang="fr-FR" sz="2200" dirty="0" smtClean="0">
                <a:solidFill>
                  <a:srgbClr val="FF0000"/>
                </a:solidFill>
                <a:latin typeface="Arial Black" pitchFamily="34" charset="0"/>
              </a:rPr>
              <a:t>facile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Résistance  = </a:t>
            </a:r>
            <a:r>
              <a:rPr lang="fr-F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ΔU/ΔI 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(4.204-4.062)/0.38A =0.37 Ω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28678" name="AutoShape 14"/>
          <p:cNvCxnSpPr>
            <a:cxnSpLocks noChangeShapeType="1"/>
          </p:cNvCxnSpPr>
          <p:nvPr/>
        </p:nvCxnSpPr>
        <p:spPr bwMode="auto">
          <a:xfrm>
            <a:off x="5292080" y="4797152"/>
            <a:ext cx="0" cy="72008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4283968" y="5013176"/>
            <a:ext cx="1602779" cy="13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ΔU(V)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4211960" y="29249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ΔI(A)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28681" name="AutoShape 17"/>
          <p:cNvCxnSpPr>
            <a:cxnSpLocks noChangeShapeType="1"/>
          </p:cNvCxnSpPr>
          <p:nvPr/>
        </p:nvCxnSpPr>
        <p:spPr bwMode="auto">
          <a:xfrm>
            <a:off x="5292080" y="2780928"/>
            <a:ext cx="0" cy="7920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8682" name="Text Box 18"/>
          <p:cNvSpPr txBox="1">
            <a:spLocks noChangeArrowheads="1"/>
          </p:cNvSpPr>
          <p:nvPr/>
        </p:nvSpPr>
        <p:spPr bwMode="auto">
          <a:xfrm>
            <a:off x="6588224" y="4221088"/>
            <a:ext cx="22322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Charge à tension constante</a:t>
            </a:r>
          </a:p>
        </p:txBody>
      </p:sp>
      <p:cxnSp>
        <p:nvCxnSpPr>
          <p:cNvPr id="28683" name="AutoShape 19"/>
          <p:cNvCxnSpPr>
            <a:cxnSpLocks noChangeShapeType="1"/>
          </p:cNvCxnSpPr>
          <p:nvPr/>
        </p:nvCxnSpPr>
        <p:spPr bwMode="auto">
          <a:xfrm>
            <a:off x="6588224" y="4149080"/>
            <a:ext cx="223224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684" name="AutoShape 71"/>
          <p:cNvCxnSpPr>
            <a:cxnSpLocks noChangeShapeType="1"/>
          </p:cNvCxnSpPr>
          <p:nvPr/>
        </p:nvCxnSpPr>
        <p:spPr bwMode="auto">
          <a:xfrm>
            <a:off x="5652120" y="3501008"/>
            <a:ext cx="864096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8685" name="Text Box 72"/>
          <p:cNvSpPr txBox="1">
            <a:spLocks noChangeArrowheads="1"/>
          </p:cNvSpPr>
          <p:nvPr/>
        </p:nvSpPr>
        <p:spPr bwMode="auto">
          <a:xfrm>
            <a:off x="5652120" y="2420888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Charge à courant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4704"/>
          </a:xfrm>
        </p:spPr>
        <p:txBody>
          <a:bodyPr/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Quelle est la durée de vie batterie ?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2" name="Image 11" descr="Screenshot_2016-08-08-08-38-10"/>
          <p:cNvPicPr/>
          <p:nvPr/>
        </p:nvPicPr>
        <p:blipFill>
          <a:blip r:embed="rId2" cstate="print"/>
          <a:srcRect t="5728" b="58571"/>
          <a:stretch>
            <a:fillRect/>
          </a:stretch>
        </p:blipFill>
        <p:spPr bwMode="auto">
          <a:xfrm>
            <a:off x="0" y="1196752"/>
            <a:ext cx="5364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Screenshot_2016-08-08-08-38-10"/>
          <p:cNvPicPr/>
          <p:nvPr/>
        </p:nvPicPr>
        <p:blipFill>
          <a:blip r:embed="rId3" cstate="print"/>
          <a:srcRect t="60445" b="9099"/>
          <a:stretch>
            <a:fillRect/>
          </a:stretch>
        </p:blipFill>
        <p:spPr bwMode="auto">
          <a:xfrm>
            <a:off x="0" y="4077072"/>
            <a:ext cx="543609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131840" y="357301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Arial Black" pitchFamily="34" charset="0"/>
              </a:rPr>
              <a:t>=1248%/30 jours</a:t>
            </a:r>
            <a:endParaRPr lang="fr-FR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>
          <a:xfrm>
            <a:off x="5364088" y="1196752"/>
            <a:ext cx="3600400" cy="1509712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750 cycles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de 100%</a:t>
            </a:r>
            <a:endParaRPr lang="fr-FR" sz="2800" baseline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Application qui compte toutes les charges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800" baseline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Donc durée de vie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800" baseline="0" smtClean="0">
                <a:solidFill>
                  <a:schemeClr val="bg1"/>
                </a:solidFill>
                <a:latin typeface="Arial Black" pitchFamily="34" charset="0"/>
              </a:rPr>
              <a:t>2 ans </a:t>
            </a:r>
            <a:r>
              <a:rPr lang="fr-FR" sz="2800" baseline="0" dirty="0" smtClean="0">
                <a:solidFill>
                  <a:schemeClr val="bg1"/>
                </a:solidFill>
                <a:latin typeface="Arial Black" pitchFamily="34" charset="0"/>
              </a:rPr>
              <a:t>avec</a:t>
            </a:r>
            <a:r>
              <a:rPr lang="fr-FR" sz="2800" dirty="0" smtClean="0">
                <a:solidFill>
                  <a:schemeClr val="bg1"/>
                </a:solidFill>
                <a:latin typeface="Arial Black" pitchFamily="34" charset="0"/>
              </a:rPr>
              <a:t> une utilisation de 100% tous les jours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64704"/>
          </a:xfrm>
        </p:spPr>
        <p:txBody>
          <a:bodyPr/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La consommation peut fortement varier en fonction du besoin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168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7" name="Image 16" descr="Screenshot_2016-08-08-08-38-18"/>
          <p:cNvPicPr/>
          <p:nvPr/>
        </p:nvPicPr>
        <p:blipFill>
          <a:blip r:embed="rId2" cstate="print"/>
          <a:srcRect t="21237" b="47372"/>
          <a:stretch>
            <a:fillRect/>
          </a:stretch>
        </p:blipFill>
        <p:spPr bwMode="auto">
          <a:xfrm>
            <a:off x="0" y="1484784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lipse 18"/>
          <p:cNvSpPr/>
          <p:nvPr/>
        </p:nvSpPr>
        <p:spPr>
          <a:xfrm>
            <a:off x="4355976" y="5157192"/>
            <a:ext cx="432048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251520" y="6103144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</a:t>
            </a:r>
            <a:r>
              <a:rPr lang="fr-FR" sz="2200" dirty="0" smtClean="0">
                <a:solidFill>
                  <a:schemeClr val="bg1"/>
                </a:solidFill>
                <a:latin typeface="Arial Black" pitchFamily="34" charset="0"/>
              </a:rPr>
              <a:t>consommation moyenne 37% sur une semaine</a:t>
            </a:r>
            <a:endParaRPr kumimoji="0" lang="fr-FR" sz="2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64704"/>
          </a:xfrm>
        </p:spPr>
        <p:txBody>
          <a:bodyPr/>
          <a:lstStyle/>
          <a:p>
            <a:pPr algn="ctr"/>
            <a:r>
              <a:rPr lang="fr-FR" sz="3600" smtClean="0">
                <a:latin typeface="Arial Black" pitchFamily="34" charset="0"/>
              </a:rPr>
              <a:t>Estimation de la durée de vie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285293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168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9512" y="1341349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Durée (jour)=750cyles*100%/37%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=2027 jours=5.5 ans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512" y="2564904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Mais ce calcul n’est pas valable car la durée de vie dépend :</a:t>
            </a:r>
          </a:p>
          <a:p>
            <a:pPr>
              <a:buFont typeface="Arial" pitchFamily="34" charset="0"/>
              <a:buChar char="•"/>
            </a:pPr>
            <a:r>
              <a:rPr lang="fr-FR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 temps ou la  température de la batterie  a été très froide ou très chaude, </a:t>
            </a:r>
          </a:p>
          <a:p>
            <a:pPr>
              <a:buFont typeface="Arial" pitchFamily="34" charset="0"/>
              <a:buChar char="•"/>
            </a:pPr>
            <a:r>
              <a:rPr lang="fr-FR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 temps où la batterie est restée inférieure à 0%...(profondeur de decharge)</a:t>
            </a:r>
          </a:p>
          <a:p>
            <a:pPr>
              <a:buFont typeface="Arial" pitchFamily="34" charset="0"/>
              <a:buChar char="•"/>
            </a:pPr>
            <a:r>
              <a:rPr lang="fr-FR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la chimie du constructeur de la batterie</a:t>
            </a:r>
            <a:endParaRPr lang="fr-FR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168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06376"/>
          </a:xfrm>
        </p:spPr>
        <p:txBody>
          <a:bodyPr/>
          <a:lstStyle/>
          <a:p>
            <a:r>
              <a:rPr lang="fr-FR" dirty="0" smtClean="0"/>
              <a:t>Conclusion :</a:t>
            </a:r>
            <a:endParaRPr lang="fr-FR" dirty="0"/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>
          <a:xfrm>
            <a:off x="0" y="2564904"/>
            <a:ext cx="4283968" cy="1656184"/>
          </a:xfrm>
          <a:prstGeom prst="rect">
            <a:avLst/>
          </a:prstGeom>
        </p:spPr>
        <p:txBody>
          <a:bodyPr vert="horz" lIns="45720" rIns="45720" anchor="t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8000" dirty="0" smtClean="0">
                <a:solidFill>
                  <a:schemeClr val="bg1"/>
                </a:solidFill>
                <a:latin typeface="Arial Black" pitchFamily="34" charset="0"/>
              </a:rPr>
              <a:t>Une charge de smartphone consomme 7WAtt pendant 2 heures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8000" dirty="0" smtClean="0">
                <a:solidFill>
                  <a:srgbClr val="FFC000"/>
                </a:solidFill>
                <a:latin typeface="Arial Black" pitchFamily="34" charset="0"/>
              </a:rPr>
              <a:t>Energie =14W.h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8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8000" dirty="0" smtClean="0">
                <a:solidFill>
                  <a:schemeClr val="bg1"/>
                </a:solidFill>
                <a:latin typeface="Arial Black" pitchFamily="34" charset="0"/>
              </a:rPr>
              <a:t>Le chargeur branché à vide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8000" dirty="0" smtClean="0">
                <a:solidFill>
                  <a:schemeClr val="bg1"/>
                </a:solidFill>
                <a:latin typeface="Arial Black" pitchFamily="34" charset="0"/>
              </a:rPr>
              <a:t>Consomme 2Watt pendant 22heures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r-FR" sz="8000" dirty="0" smtClean="0">
                <a:solidFill>
                  <a:srgbClr val="FFC000"/>
                </a:solidFill>
                <a:latin typeface="Arial Black" pitchFamily="34" charset="0"/>
              </a:rPr>
              <a:t>Energie =44W.h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r-FR" sz="19200" dirty="0" smtClean="0">
                <a:solidFill>
                  <a:srgbClr val="FF0000"/>
                </a:solidFill>
                <a:latin typeface="Arial Black" pitchFamily="34" charset="0"/>
              </a:rPr>
              <a:t>Cet idiot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8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8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8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9698" name="Picture 2" descr="http://i39.servimg.com/u/f39/17/56/35/17/p103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-4410"/>
            <a:ext cx="5148064" cy="686241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51520" y="90872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sz="2800" smtClean="0">
                <a:solidFill>
                  <a:srgbClr val="FFFF00"/>
                </a:solidFill>
                <a:latin typeface="Arial Black" pitchFamily="34" charset="0"/>
              </a:rPr>
              <a:t>faire de la physique, des maths, de l’anglais permet de maitriser notre environnement</a:t>
            </a:r>
            <a:endParaRPr lang="fr-FR" sz="2800">
              <a:solidFill>
                <a:srgbClr val="FFFF00"/>
              </a:solidFill>
            </a:endParaRPr>
          </a:p>
        </p:txBody>
      </p:sp>
      <p:sp>
        <p:nvSpPr>
          <p:cNvPr id="17" name="Titre 14"/>
          <p:cNvSpPr txBox="1">
            <a:spLocks/>
          </p:cNvSpPr>
          <p:nvPr/>
        </p:nvSpPr>
        <p:spPr>
          <a:xfrm>
            <a:off x="179512" y="1772816"/>
            <a:ext cx="7772400" cy="90637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Pourquoi</a:t>
            </a:r>
            <a:r>
              <a:rPr kumimoji="0" lang="fr-FR" sz="5600" b="1" i="0" u="none" strike="noStrike" kern="1200" cap="none" spc="0" normalizeH="0" noProof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cette pub ?</a:t>
            </a:r>
            <a:endParaRPr kumimoji="0" lang="fr-FR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1362456"/>
          </a:xfrm>
        </p:spPr>
        <p:txBody>
          <a:bodyPr/>
          <a:lstStyle/>
          <a:p>
            <a:r>
              <a:rPr lang="fr-FR" dirty="0" smtClean="0"/>
              <a:t>Sous Android</a:t>
            </a:r>
            <a:br>
              <a:rPr lang="fr-FR" dirty="0" smtClean="0"/>
            </a:br>
            <a:r>
              <a:rPr lang="fr-FR" dirty="0" smtClean="0"/>
              <a:t>Telecharger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2708920"/>
            <a:ext cx="9144000" cy="30963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Black" pitchFamily="34" charset="0"/>
              </a:rPr>
              <a:t>  *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3C  battery monitor Widgets</a:t>
            </a:r>
          </a:p>
          <a:p>
            <a:endParaRPr lang="en-US" sz="3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fr-FR" sz="3200" b="1" dirty="0" smtClean="0">
                <a:latin typeface="Arial Black" pitchFamily="34" charset="0"/>
              </a:rPr>
              <a:t> * Charge Cycle Battery Stats</a:t>
            </a:r>
            <a:r>
              <a:rPr lang="fr-FR" sz="3200" dirty="0" smtClean="0">
                <a:latin typeface="Arial Black" pitchFamily="34" charset="0"/>
              </a:rPr>
              <a:t> </a:t>
            </a:r>
          </a:p>
          <a:p>
            <a:endParaRPr lang="fr-FR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fr-FR" sz="3200" dirty="0" smtClean="0">
                <a:solidFill>
                  <a:schemeClr val="bg1"/>
                </a:solidFill>
                <a:latin typeface="Arial Black" pitchFamily="34" charset="0"/>
              </a:rPr>
              <a:t>- Eteindre toutes les applications </a:t>
            </a:r>
          </a:p>
          <a:p>
            <a:r>
              <a:rPr lang="fr-FR" sz="3200" dirty="0" smtClean="0">
                <a:solidFill>
                  <a:schemeClr val="bg1"/>
                </a:solidFill>
                <a:latin typeface="Arial Black" pitchFamily="34" charset="0"/>
              </a:rPr>
              <a:t>- </a:t>
            </a:r>
            <a:r>
              <a:rPr lang="fr-FR" sz="2400" dirty="0" smtClean="0">
                <a:solidFill>
                  <a:schemeClr val="bg1"/>
                </a:solidFill>
                <a:latin typeface="Arial Black" pitchFamily="34" charset="0"/>
              </a:rPr>
              <a:t>Ouvrir ces 2 applications et laisser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 l’ecran allumé</a:t>
            </a:r>
            <a:endParaRPr lang="fr-F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776" y="47667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5366" y="2996952"/>
            <a:ext cx="191863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168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z="2000" smtClean="0">
                <a:solidFill>
                  <a:schemeClr val="bg1"/>
                </a:solidFill>
              </a:rPr>
              <a:pPr/>
              <a:t>20</a:t>
            </a:fld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0" y="1124744"/>
            <a:ext cx="9396536" cy="906376"/>
          </a:xfrm>
        </p:spPr>
        <p:txBody>
          <a:bodyPr/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Pourquoi la capacité énergétique de </a:t>
            </a:r>
            <a:r>
              <a:rPr lang="fr-FR" sz="3600" smtClean="0">
                <a:latin typeface="Arial Black" pitchFamily="34" charset="0"/>
              </a:rPr>
              <a:t>charge d’une batterie externe est </a:t>
            </a:r>
            <a:r>
              <a:rPr lang="fr-FR" sz="3600" dirty="0" smtClean="0">
                <a:latin typeface="Arial Black" pitchFamily="34" charset="0"/>
              </a:rPr>
              <a:t>inferieure à la donné constructeur ?</a:t>
            </a:r>
            <a:endParaRPr lang="fr-FR" sz="3600" dirty="0">
              <a:latin typeface="Arial Black" pitchFamily="34" charset="0"/>
            </a:endParaRPr>
          </a:p>
        </p:txBody>
      </p:sp>
      <p:pic>
        <p:nvPicPr>
          <p:cNvPr id="13" name="Image 12" descr="The Laser 2200 mAh USB power bank contains one 18650 Li-ion cell. Maximum current ratings are 1 A output and 0.5 A input at 5 V. I removed the lid to measure cell voltage with a multimeter."/>
          <p:cNvPicPr/>
          <p:nvPr/>
        </p:nvPicPr>
        <p:blipFill>
          <a:blip r:embed="rId2" cstate="print"/>
          <a:srcRect t="27606" r="28526" b="32852"/>
          <a:stretch>
            <a:fillRect/>
          </a:stretch>
        </p:blipFill>
        <p:spPr bwMode="auto">
          <a:xfrm>
            <a:off x="179512" y="2204864"/>
            <a:ext cx="5179134" cy="200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292080" y="2420888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Arial Black" pitchFamily="34" charset="0"/>
              </a:rPr>
              <a:t>Elément 18650 2A.h  3.8V  7.6W.h 10€  70g</a:t>
            </a:r>
          </a:p>
          <a:p>
            <a:pPr algn="ctr"/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4860032" y="3068960"/>
            <a:ext cx="1152128" cy="7200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11560" y="414908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Arial Black" pitchFamily="34" charset="0"/>
              </a:rPr>
              <a:t>Régulateur de tension USB 5V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1259632" y="3645024"/>
            <a:ext cx="648072" cy="5760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img_55f86d129416b"/>
          <p:cNvPicPr/>
          <p:nvPr/>
        </p:nvPicPr>
        <p:blipFill>
          <a:blip r:embed="rId3" cstate="print"/>
          <a:srcRect l="21043" t="39120" r="30212" b="29073"/>
          <a:stretch>
            <a:fillRect/>
          </a:stretch>
        </p:blipFill>
        <p:spPr bwMode="auto">
          <a:xfrm>
            <a:off x="611560" y="5229200"/>
            <a:ext cx="4026267" cy="141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707904" y="5301208"/>
            <a:ext cx="471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 PowerJive »</a:t>
            </a: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Power Meter  </a:t>
            </a:r>
            <a:r>
              <a:rPr lang="fr-FR" sz="20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10€   </a:t>
            </a:r>
          </a:p>
          <a:p>
            <a:pPr algn="ctr"/>
            <a:r>
              <a:rPr lang="fr-FR" sz="20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Testeur de chargeur de batterie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2000" y="400506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</a:rPr>
              <a:t>Le smartphone pèse 160g+60g de chargeur</a:t>
            </a:r>
            <a:endParaRPr lang="fr-FR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168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fr-F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362456"/>
          </a:xfrm>
        </p:spPr>
        <p:txBody>
          <a:bodyPr/>
          <a:lstStyle/>
          <a:p>
            <a:r>
              <a:rPr lang="fr-FR" sz="3200" dirty="0" smtClean="0">
                <a:solidFill>
                  <a:schemeClr val="bg1"/>
                </a:solidFill>
                <a:latin typeface="Arial Black" pitchFamily="34" charset="0"/>
              </a:rPr>
              <a:t>A cause des pertes dans le régulateur USB et </a:t>
            </a:r>
            <a:br>
              <a:rPr lang="fr-FR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fr-FR" sz="3200" dirty="0" smtClean="0">
                <a:solidFill>
                  <a:schemeClr val="bg1"/>
                </a:solidFill>
                <a:latin typeface="Arial Black" pitchFamily="34" charset="0"/>
              </a:rPr>
              <a:t>des pertes dans le limiteur du </a:t>
            </a:r>
            <a:r>
              <a:rPr lang="fr-FR" sz="3200" smtClean="0">
                <a:solidFill>
                  <a:schemeClr val="bg1"/>
                </a:solidFill>
                <a:latin typeface="Arial Black" pitchFamily="34" charset="0"/>
              </a:rPr>
              <a:t>courant du chargeur du phone</a:t>
            </a:r>
            <a:endParaRPr lang="fr-F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179512" y="2708920"/>
          <a:ext cx="8676456" cy="660400"/>
        </p:xfrm>
        <a:graphic>
          <a:graphicData uri="http://schemas.openxmlformats.org/presentationml/2006/ole">
            <p:oleObj spid="_x0000_s35842" name="Equation" r:id="rId3" imgW="2831760" imgH="190440" progId="Equation.DSMT4">
              <p:embed/>
            </p:oleObj>
          </a:graphicData>
        </a:graphic>
      </p:graphicFrame>
      <p:graphicFrame>
        <p:nvGraphicFramePr>
          <p:cNvPr id="35843" name="Object 1"/>
          <p:cNvGraphicFramePr>
            <a:graphicFrameLocks noChangeAspect="1"/>
          </p:cNvGraphicFramePr>
          <p:nvPr/>
        </p:nvGraphicFramePr>
        <p:xfrm>
          <a:off x="1152525" y="3522663"/>
          <a:ext cx="6731000" cy="615950"/>
        </p:xfrm>
        <a:graphic>
          <a:graphicData uri="http://schemas.openxmlformats.org/presentationml/2006/ole">
            <p:oleObj spid="_x0000_s35843" name="Equation" r:id="rId4" imgW="2197080" imgH="177480" progId="Equation.DSMT4">
              <p:embed/>
            </p:oleObj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323528" y="443711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Cela ne chargera que 50% le smartphone de 2.5A.h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1520" y="522920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Il faut donc 2 </a:t>
            </a:r>
            <a:r>
              <a:rPr lang="fr-FR" sz="2800" b="1" smtClean="0">
                <a:solidFill>
                  <a:schemeClr val="accent5">
                    <a:lumMod val="75000"/>
                  </a:schemeClr>
                </a:solidFill>
              </a:rPr>
              <a:t>éléments « 18650 »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en //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pour charger un </a:t>
            </a:r>
            <a:r>
              <a:rPr lang="fr-FR" sz="2800" b="1" smtClean="0">
                <a:solidFill>
                  <a:schemeClr val="accent5">
                    <a:lumMod val="75000"/>
                  </a:schemeClr>
                </a:solidFill>
              </a:rPr>
              <a:t>smarthphone complet donc 140g</a:t>
            </a:r>
          </a:p>
          <a:p>
            <a:pPr algn="ctr"/>
            <a:r>
              <a:rPr lang="fr-FR" sz="2800" b="1" smtClean="0">
                <a:solidFill>
                  <a:schemeClr val="accent5">
                    <a:lumMod val="75000"/>
                  </a:schemeClr>
                </a:solidFill>
              </a:rPr>
              <a:t>Autant que la masse du smarthphone</a:t>
            </a:r>
            <a:endParaRPr lang="fr-F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28997"/>
            <a:ext cx="3203848" cy="3629003"/>
          </a:xfrm>
          <a:prstGeom prst="rect">
            <a:avLst/>
          </a:prstGeom>
          <a:noFill/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568952" cy="4941168"/>
          </a:xfrm>
        </p:spPr>
        <p:txBody>
          <a:bodyPr>
            <a:noAutofit/>
          </a:bodyPr>
          <a:lstStyle/>
          <a:p>
            <a:pPr algn="ctr"/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La directive européenne de 1999 et </a:t>
            </a:r>
          </a:p>
          <a:p>
            <a:pPr algn="ctr"/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la loi française « Hamon » </a:t>
            </a:r>
          </a:p>
          <a:p>
            <a:pPr algn="ctr"/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votée en 2014 et applicable en 2016 </a:t>
            </a:r>
          </a:p>
          <a:p>
            <a:pPr algn="ctr"/>
            <a:endParaRPr lang="fr-FR" sz="240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fr-FR" sz="240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une garantie de 2 ans contractuelle </a:t>
            </a:r>
          </a:p>
          <a:p>
            <a:pPr algn="ctr"/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sur tous les produits et consommables </a:t>
            </a:r>
          </a:p>
          <a:p>
            <a:pPr algn="ctr"/>
            <a:endParaRPr lang="fr-FR" sz="240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fr-FR" sz="240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fr-FR" sz="240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Objectif : </a:t>
            </a:r>
          </a:p>
          <a:p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minimiser l’accumulation des déchets,</a:t>
            </a:r>
          </a:p>
          <a:p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Améliorer la fiabilité des produits, </a:t>
            </a:r>
          </a:p>
          <a:p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limiter la surconsommation, </a:t>
            </a:r>
          </a:p>
          <a:p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Annuler l’obsolesence programmée</a:t>
            </a:r>
          </a:p>
          <a:p>
            <a:endParaRPr lang="fr-FR" sz="2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3779912" y="1772816"/>
            <a:ext cx="1440160" cy="504056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3851920" y="3573016"/>
            <a:ext cx="1440160" cy="504056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712968" cy="4941168"/>
          </a:xfrm>
        </p:spPr>
        <p:txBody>
          <a:bodyPr>
            <a:normAutofit/>
          </a:bodyPr>
          <a:lstStyle/>
          <a:p>
            <a:pPr algn="ctr"/>
            <a:r>
              <a:rPr lang="fr-FR" sz="3600" smtClean="0">
                <a:solidFill>
                  <a:srgbClr val="FFFF00"/>
                </a:solidFill>
                <a:latin typeface="Arial Black" pitchFamily="34" charset="0"/>
              </a:rPr>
              <a:t>Faut-il consommer pour vivre ou</a:t>
            </a:r>
          </a:p>
          <a:p>
            <a:pPr algn="ctr"/>
            <a:r>
              <a:rPr lang="fr-FR" sz="3600" smtClean="0">
                <a:solidFill>
                  <a:srgbClr val="FFFF00"/>
                </a:solidFill>
                <a:latin typeface="Arial Black" pitchFamily="34" charset="0"/>
              </a:rPr>
              <a:t>Vivre pour consommer ?</a:t>
            </a:r>
          </a:p>
          <a:p>
            <a:pPr algn="ctr"/>
            <a:endParaRPr lang="fr-FR" sz="360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fr-FR" sz="3600" smtClean="0">
                <a:solidFill>
                  <a:srgbClr val="FFFF00"/>
                </a:solidFill>
                <a:latin typeface="Arial Black" pitchFamily="34" charset="0"/>
              </a:rPr>
              <a:t>Faut il autant de marketing et de pakaging et de produits jetables ?</a:t>
            </a:r>
          </a:p>
          <a:p>
            <a:pPr algn="ctr"/>
            <a:endParaRPr lang="fr-FR" sz="360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fr-FR" sz="360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fr-FR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fr-FR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fr-FR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3419872" y="1700808"/>
            <a:ext cx="1440160" cy="504056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98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9554"/>
            <a:ext cx="3010222" cy="3328446"/>
          </a:xfrm>
          <a:prstGeom prst="rect">
            <a:avLst/>
          </a:prstGeom>
          <a:noFill/>
        </p:spPr>
      </p:pic>
      <p:pic>
        <p:nvPicPr>
          <p:cNvPr id="41990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120" y="3509120"/>
            <a:ext cx="3348880" cy="3348880"/>
          </a:xfrm>
          <a:prstGeom prst="rect">
            <a:avLst/>
          </a:prstGeom>
          <a:noFill/>
        </p:spPr>
      </p:pic>
      <p:sp>
        <p:nvSpPr>
          <p:cNvPr id="13" name="Flèche vers le bas 12"/>
          <p:cNvSpPr/>
          <p:nvPr/>
        </p:nvSpPr>
        <p:spPr>
          <a:xfrm>
            <a:off x="3419872" y="3501008"/>
            <a:ext cx="1440160" cy="504056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843808" y="414908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Les batteries rechargeables sont 200 fois moins polluantes que les piles et </a:t>
            </a:r>
          </a:p>
          <a:p>
            <a:pPr algn="ctr"/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200 fois moins cher</a:t>
            </a:r>
            <a:endParaRPr lang="fr-FR" sz="24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772400" cy="1362456"/>
          </a:xfrm>
        </p:spPr>
        <p:txBody>
          <a:bodyPr/>
          <a:lstStyle/>
          <a:p>
            <a:r>
              <a:rPr lang="fr-FR" smtClean="0"/>
              <a:t>Quelles </a:t>
            </a:r>
            <a:r>
              <a:rPr lang="fr-FR" dirty="0" smtClean="0"/>
              <a:t>sont caractéristiques </a:t>
            </a:r>
            <a:br>
              <a:rPr lang="fr-FR" dirty="0" smtClean="0"/>
            </a:br>
            <a:r>
              <a:rPr lang="fr-FR" dirty="0" smtClean="0"/>
              <a:t>d’une batterie ?</a:t>
            </a:r>
            <a:endParaRPr lang="fr-FR" dirty="0"/>
          </a:p>
        </p:txBody>
      </p:sp>
      <p:pic>
        <p:nvPicPr>
          <p:cNvPr id="1536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 l="18826" t="17612" r="21361"/>
          <a:stretch>
            <a:fillRect/>
          </a:stretch>
        </p:blipFill>
        <p:spPr bwMode="auto">
          <a:xfrm>
            <a:off x="5436096" y="-531440"/>
            <a:ext cx="4499992" cy="62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6372200" y="1412776"/>
            <a:ext cx="18002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5544616" cy="3024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Arial Black" pitchFamily="34" charset="0"/>
              </a:rPr>
              <a:t>* Tension de seuil    4.35V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Arial Black" pitchFamily="34" charset="0"/>
              </a:rPr>
              <a:t>* capacité ampere.heure 3.1 A.h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mtClean="0">
                <a:solidFill>
                  <a:schemeClr val="bg1"/>
                </a:solidFill>
                <a:latin typeface="Arial Black" pitchFamily="34" charset="0"/>
              </a:rPr>
              <a:t> capacité </a:t>
            </a:r>
            <a:r>
              <a:rPr lang="fr-FR" dirty="0" smtClean="0">
                <a:solidFill>
                  <a:schemeClr val="bg1"/>
                </a:solidFill>
                <a:latin typeface="Arial Black" pitchFamily="34" charset="0"/>
              </a:rPr>
              <a:t>énergétique Watt.heure</a:t>
            </a:r>
          </a:p>
          <a:p>
            <a:pPr>
              <a:buFont typeface="Arial" pitchFamily="34" charset="0"/>
              <a:buChar char="•"/>
            </a:pPr>
            <a:r>
              <a:rPr lang="fr-FR" smtClean="0">
                <a:solidFill>
                  <a:schemeClr val="bg1"/>
                </a:solidFill>
                <a:latin typeface="Arial Black" pitchFamily="34" charset="0"/>
              </a:rPr>
              <a:t> 11.8 </a:t>
            </a:r>
            <a:r>
              <a:rPr lang="fr-FR" dirty="0" smtClean="0">
                <a:solidFill>
                  <a:schemeClr val="bg1"/>
                </a:solidFill>
                <a:latin typeface="Arial Black" pitchFamily="34" charset="0"/>
              </a:rPr>
              <a:t>W.h= ampere.heure*volt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dirty="0">
              <a:latin typeface="Arial Black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396536" cy="1362456"/>
          </a:xfrm>
        </p:spPr>
        <p:txBody>
          <a:bodyPr/>
          <a:lstStyle/>
          <a:p>
            <a:r>
              <a:rPr lang="fr-FR" dirty="0" smtClean="0"/>
              <a:t>Quelle est la consommation de l’ecran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916832"/>
            <a:ext cx="3995936" cy="150971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fr-FR" smtClean="0">
                <a:solidFill>
                  <a:schemeClr val="bg1"/>
                </a:solidFill>
                <a:latin typeface="Arial Black" pitchFamily="34" charset="0"/>
                <a:sym typeface="Symbol"/>
              </a:rPr>
              <a:t>0.2A=200mA</a:t>
            </a:r>
            <a:endParaRPr lang="fr-FR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Image 4" descr="Screenshot_2016-08-08-16-45-02"/>
          <p:cNvPicPr/>
          <p:nvPr/>
        </p:nvPicPr>
        <p:blipFill>
          <a:blip r:embed="rId2" cstate="print"/>
          <a:srcRect t="6761" b="17598"/>
          <a:stretch>
            <a:fillRect/>
          </a:stretch>
        </p:blipFill>
        <p:spPr bwMode="auto">
          <a:xfrm>
            <a:off x="4644008" y="692696"/>
            <a:ext cx="449999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>
          <a:xfrm>
            <a:off x="7812360" y="5517232"/>
            <a:ext cx="1080120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7092280" y="3140968"/>
            <a:ext cx="20517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884640" y="5517232"/>
            <a:ext cx="927720" cy="8384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516216" y="50131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 Black" pitchFamily="34" charset="0"/>
              </a:rPr>
              <a:t>decharge</a:t>
            </a:r>
            <a:endParaRPr lang="fr-F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847856" y="50851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rial Black" pitchFamily="34" charset="0"/>
              </a:rPr>
              <a:t>charge</a:t>
            </a:r>
            <a:endParaRPr lang="fr-FR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3861048"/>
            <a:ext cx="9396536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consommation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ecran +LED flash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>
          <a:xfrm>
            <a:off x="323528" y="4653136"/>
            <a:ext cx="3995936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Arial Black" pitchFamily="34" charset="0"/>
                <a:sym typeface="Symbol"/>
              </a:rPr>
              <a:t> 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0.9A=900mA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396536" cy="1362456"/>
          </a:xfrm>
        </p:spPr>
        <p:txBody>
          <a:bodyPr/>
          <a:lstStyle/>
          <a:p>
            <a:pPr algn="ctr"/>
            <a:r>
              <a:rPr lang="fr-FR" dirty="0" smtClean="0"/>
              <a:t>Autonomie avec l’ecran allumée consommant 0.2A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2060848"/>
            <a:ext cx="8532440" cy="150971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endParaRPr lang="fr-F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1484784"/>
          <a:ext cx="9144000" cy="1227816"/>
        </p:xfrm>
        <a:graphic>
          <a:graphicData uri="http://schemas.openxmlformats.org/presentationml/2006/ole">
            <p:oleObj spid="_x0000_s1025" name="Equation" r:id="rId3" imgW="2705040" imgH="368280" progId="Equation.DSMT4">
              <p:embed/>
            </p:oleObj>
          </a:graphicData>
        </a:graphic>
      </p:graphicFrame>
      <p:sp>
        <p:nvSpPr>
          <p:cNvPr id="6" name="Espace réservé du texte 2"/>
          <p:cNvSpPr txBox="1">
            <a:spLocks/>
          </p:cNvSpPr>
          <p:nvPr/>
        </p:nvSpPr>
        <p:spPr>
          <a:xfrm>
            <a:off x="0" y="2780928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*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lang="fr-FR" sz="2200" dirty="0" smtClean="0">
                <a:solidFill>
                  <a:schemeClr val="bg1"/>
                </a:solidFill>
                <a:latin typeface="Arial Black" pitchFamily="34" charset="0"/>
              </a:rPr>
              <a:t>0.8 car Android réserve  20% d’énergie.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* Une batterie déchargée à 100 % meurt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" y="4005064"/>
          <a:ext cx="9144000" cy="1081088"/>
        </p:xfrm>
        <a:graphic>
          <a:graphicData uri="http://schemas.openxmlformats.org/presentationml/2006/ole">
            <p:oleObj spid="_x0000_s1028" name="Equation" r:id="rId4" imgW="2971800" imgH="342720" progId="Equation.DSMT4">
              <p:embed/>
            </p:oleObj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0" y="5445224"/>
          <a:ext cx="9144001" cy="1013542"/>
        </p:xfrm>
        <a:graphic>
          <a:graphicData uri="http://schemas.openxmlformats.org/presentationml/2006/ole">
            <p:oleObj spid="_x0000_s1030" name="Equation" r:id="rId5" imgW="3136900" imgH="368300" progId="Equation.DSMT4">
              <p:embed/>
            </p:oleObj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1835696" y="5805264"/>
            <a:ext cx="42484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980728"/>
          </a:xfrm>
        </p:spPr>
        <p:txBody>
          <a:bodyPr/>
          <a:lstStyle/>
          <a:p>
            <a:pPr algn="ctr"/>
            <a:r>
              <a:rPr lang="fr-FR" dirty="0" smtClean="0"/>
              <a:t>Estimation de consommation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2060848"/>
            <a:ext cx="8532440" cy="150971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endParaRPr lang="fr-F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2" name="Image 11" descr="Screenshot_2016-07-12-17-30-31"/>
          <p:cNvPicPr/>
          <p:nvPr/>
        </p:nvPicPr>
        <p:blipFill>
          <a:blip r:embed="rId2" cstate="print"/>
          <a:srcRect t="13966" b="16919"/>
          <a:stretch>
            <a:fillRect/>
          </a:stretch>
        </p:blipFill>
        <p:spPr bwMode="auto">
          <a:xfrm>
            <a:off x="1907704" y="836713"/>
            <a:ext cx="597666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6047656" y="5013176"/>
            <a:ext cx="309634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Décharge à -2.17%/h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Moyenne générale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652120" y="5157192"/>
            <a:ext cx="216024" cy="2160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123728" y="5805264"/>
            <a:ext cx="378331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Décharge à -14%/h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Ecran allumé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932040" y="6021288"/>
            <a:ext cx="57606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4427984" cy="980728"/>
          </a:xfrm>
        </p:spPr>
        <p:txBody>
          <a:bodyPr/>
          <a:lstStyle/>
          <a:p>
            <a:pPr algn="ctr"/>
            <a:r>
              <a:rPr lang="fr-FR" dirty="0" smtClean="0"/>
              <a:t>Quelles sont les applications </a:t>
            </a:r>
            <a:br>
              <a:rPr lang="fr-FR" dirty="0" smtClean="0"/>
            </a:br>
            <a:r>
              <a:rPr lang="fr-FR" dirty="0" smtClean="0"/>
              <a:t>les plus énergivores ? </a:t>
            </a:r>
            <a:endParaRPr lang="fr-F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092280" y="5805264"/>
            <a:ext cx="1594520" cy="916211"/>
          </a:xfrm>
        </p:spPr>
        <p:txBody>
          <a:bodyPr/>
          <a:lstStyle/>
          <a:p>
            <a:fld id="{BCCF5E88-14A7-4626-8EB4-2CAB3A0E3B4A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5602" name="Picture 2" descr="Screenshot_2016-07-13-16-34-04"/>
          <p:cNvPicPr>
            <a:picLocks noChangeAspect="1" noChangeArrowheads="1"/>
          </p:cNvPicPr>
          <p:nvPr/>
        </p:nvPicPr>
        <p:blipFill>
          <a:blip r:embed="rId2" cstate="print"/>
          <a:srcRect t="4340" b="8284"/>
          <a:stretch>
            <a:fillRect/>
          </a:stretch>
        </p:blipFill>
        <p:spPr bwMode="auto">
          <a:xfrm>
            <a:off x="4740764" y="0"/>
            <a:ext cx="4403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396536" cy="1362456"/>
          </a:xfrm>
        </p:spPr>
        <p:txBody>
          <a:bodyPr/>
          <a:lstStyle/>
          <a:p>
            <a:pPr algn="ctr"/>
            <a:r>
              <a:rPr lang="fr-FR" dirty="0" smtClean="0"/>
              <a:t>Comment connaitre le temps de charge ?</a:t>
            </a:r>
            <a:endParaRPr lang="fr-F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179512" y="1628800"/>
            <a:ext cx="5976664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Le </a:t>
            </a:r>
            <a:r>
              <a:rPr lang="fr-FR" sz="2400" dirty="0" smtClean="0">
                <a:solidFill>
                  <a:schemeClr val="bg1"/>
                </a:solidFill>
                <a:latin typeface="Arial Black" pitchFamily="34" charset="0"/>
              </a:rPr>
              <a:t>chargeur extérieur transforme le 230V AC en 5V DC avec </a:t>
            </a:r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un  courant limité maximum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1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400" dirty="0" smtClean="0">
                <a:solidFill>
                  <a:srgbClr val="FF0000"/>
                </a:solidFill>
                <a:latin typeface="Arial Black" pitchFamily="34" charset="0"/>
              </a:rPr>
              <a:t>Quel est ce maximum de courant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400" dirty="0" smtClean="0">
                <a:solidFill>
                  <a:srgbClr val="00B050"/>
                </a:solidFill>
                <a:latin typeface="Arial Black" pitchFamily="34" charset="0"/>
              </a:rPr>
              <a:t>0.8 Ampere*5V =&gt; 4 Watt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1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400" dirty="0" smtClean="0">
                <a:solidFill>
                  <a:schemeClr val="bg1"/>
                </a:solidFill>
                <a:latin typeface="Arial Black" pitchFamily="34" charset="0"/>
              </a:rPr>
              <a:t>* Ce 5V DC </a:t>
            </a:r>
            <a:r>
              <a:rPr lang="fr-FR" sz="2400" smtClean="0">
                <a:solidFill>
                  <a:schemeClr val="bg1"/>
                </a:solidFill>
                <a:latin typeface="Arial Black" pitchFamily="34" charset="0"/>
              </a:rPr>
              <a:t>permet au phone de </a:t>
            </a:r>
            <a:r>
              <a:rPr lang="fr-FR" sz="2400" dirty="0" smtClean="0">
                <a:solidFill>
                  <a:schemeClr val="bg1"/>
                </a:solidFill>
                <a:latin typeface="Arial Black" pitchFamily="34" charset="0"/>
              </a:rPr>
              <a:t>charger la batterie avec une régulation du courant constant.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Image 7" descr="P1070105.JPG"/>
          <p:cNvPicPr>
            <a:picLocks noChangeAspect="1"/>
          </p:cNvPicPr>
          <p:nvPr/>
        </p:nvPicPr>
        <p:blipFill>
          <a:blip r:embed="rId2" cstate="print"/>
          <a:srcRect l="14000" t="4570" r="7014"/>
          <a:stretch>
            <a:fillRect/>
          </a:stretch>
        </p:blipFill>
        <p:spPr>
          <a:xfrm>
            <a:off x="6084168" y="1556791"/>
            <a:ext cx="3528392" cy="5683933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300192" y="2852936"/>
            <a:ext cx="18722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5301208"/>
            <a:ext cx="936104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r-FR" sz="2400" smtClean="0">
                <a:solidFill>
                  <a:srgbClr val="FFFF00"/>
                </a:solidFill>
                <a:latin typeface="Arial Black" pitchFamily="34" charset="0"/>
              </a:rPr>
              <a:t>Puissance batterie= 0.8Aampere*4V batterie=3.2W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r-FR" sz="2400" smtClean="0">
                <a:solidFill>
                  <a:srgbClr val="FFFF00"/>
                </a:solidFill>
                <a:latin typeface="Arial Black" pitchFamily="34" charset="0"/>
              </a:rPr>
              <a:t>Puissance chargeur = 0.75A*5V=3.5W</a:t>
            </a:r>
          </a:p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r-FR" sz="2400" smtClean="0">
                <a:solidFill>
                  <a:srgbClr val="00B0F0"/>
                </a:solidFill>
                <a:latin typeface="Arial Black" pitchFamily="34" charset="0"/>
              </a:rPr>
              <a:t>0.3Watt perdue dans le régulateur</a:t>
            </a:r>
            <a:endParaRPr lang="fr-FR" sz="2400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8604448" cy="1362456"/>
          </a:xfrm>
        </p:spPr>
        <p:txBody>
          <a:bodyPr/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En combien de temps, on rechargera la batterie de </a:t>
            </a:r>
            <a:br>
              <a:rPr lang="fr-FR" sz="3600" dirty="0" smtClean="0">
                <a:latin typeface="Arial Black" pitchFamily="34" charset="0"/>
              </a:rPr>
            </a:br>
            <a:r>
              <a:rPr lang="fr-FR" sz="3600" dirty="0" smtClean="0">
                <a:latin typeface="Arial Black" pitchFamily="34" charset="0"/>
              </a:rPr>
              <a:t>40% à 90% ? 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0" y="3573016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fr-F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2276872"/>
            <a:ext cx="91440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5E88-14A7-4626-8EB4-2CAB3A0E3B4A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51520" y="2060848"/>
          <a:ext cx="8712968" cy="1271587"/>
        </p:xfrm>
        <a:graphic>
          <a:graphicData uri="http://schemas.openxmlformats.org/presentationml/2006/ole">
            <p:oleObj spid="_x0000_s19457" name="Equation" r:id="rId3" imgW="3632040" imgH="380880" progId="Equation.DSMT4">
              <p:embed/>
            </p:oleObj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95536" y="3501008"/>
          <a:ext cx="7776864" cy="1144587"/>
        </p:xfrm>
        <a:graphic>
          <a:graphicData uri="http://schemas.openxmlformats.org/presentationml/2006/ole">
            <p:oleObj spid="_x0000_s19458" name="Equation" r:id="rId4" imgW="2095200" imgH="342720" progId="Equation.DSMT4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95536" y="4941168"/>
          <a:ext cx="6034088" cy="1060450"/>
        </p:xfrm>
        <a:graphic>
          <a:graphicData uri="http://schemas.openxmlformats.org/presentationml/2006/ole">
            <p:oleObj spid="_x0000_s19459" name="Equation" r:id="rId5" imgW="162540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1174</TotalTime>
  <Words>810</Words>
  <Application>Microsoft Office PowerPoint</Application>
  <PresentationFormat>Affichage à l'écran (4:3)</PresentationFormat>
  <Paragraphs>243</Paragraphs>
  <Slides>23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Débit</vt:lpstr>
      <vt:lpstr>Equation</vt:lpstr>
      <vt:lpstr>Batterie de smartphone</vt:lpstr>
      <vt:lpstr>Sous Android Telecharger </vt:lpstr>
      <vt:lpstr>Quelles sont caractéristiques  d’une batterie ?</vt:lpstr>
      <vt:lpstr>Quelle est la consommation de l’ecran ?</vt:lpstr>
      <vt:lpstr>Autonomie avec l’ecran allumée consommant 0.2A ?</vt:lpstr>
      <vt:lpstr>Estimation de consommation</vt:lpstr>
      <vt:lpstr>Quelles sont les applications  les plus énergivores ? </vt:lpstr>
      <vt:lpstr>Comment connaitre le temps de charge ?</vt:lpstr>
      <vt:lpstr>En combien de temps, on rechargera la batterie de  40% à 90% ? </vt:lpstr>
      <vt:lpstr>Si l’on charge avec l’ecran allumé,  Est-ce que le courant de charge est de 0.8A ? </vt:lpstr>
      <vt:lpstr>Pourquoi une batterie chauffe ? </vt:lpstr>
      <vt:lpstr>Pourquoi ne peut on pas charger en 15 minutes la batterie avec un courant de 10A ? </vt:lpstr>
      <vt:lpstr>Valeur moyenne de temps d’utilisation et de charge</vt:lpstr>
      <vt:lpstr>Vieillissement batterie     La capacité énergétique diminue comment diagnostiquer cette diminution et recalibrer le phone ?  </vt:lpstr>
      <vt:lpstr>    Lors du vieillissement =&gt;  La résistance interne de la batterie augmente comment mesurer cette résistance ?  </vt:lpstr>
      <vt:lpstr>Quelle est la durée de vie batterie ?</vt:lpstr>
      <vt:lpstr>La consommation peut fortement varier en fonction du besoin</vt:lpstr>
      <vt:lpstr>Estimation de la durée de vie</vt:lpstr>
      <vt:lpstr>Conclusion :</vt:lpstr>
      <vt:lpstr>Pourquoi la capacité énergétique de charge d’une batterie externe est inferieure à la donné constructeur ?</vt:lpstr>
      <vt:lpstr>A cause des pertes dans le régulateur USB et  des pertes dans le limiteur du courant du chargeur du phone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Batterie de smartphone</dc:title>
  <dc:creator>user2</dc:creator>
  <cp:lastModifiedBy>user2</cp:lastModifiedBy>
  <cp:revision>89</cp:revision>
  <dcterms:created xsi:type="dcterms:W3CDTF">2016-10-06T05:56:12Z</dcterms:created>
  <dcterms:modified xsi:type="dcterms:W3CDTF">2016-10-10T07:41:44Z</dcterms:modified>
</cp:coreProperties>
</file>