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1"/>
  </p:notesMasterIdLst>
  <p:sldIdLst>
    <p:sldId id="256" r:id="rId2"/>
    <p:sldId id="342" r:id="rId3"/>
    <p:sldId id="259" r:id="rId4"/>
    <p:sldId id="264" r:id="rId5"/>
    <p:sldId id="265" r:id="rId6"/>
    <p:sldId id="262" r:id="rId7"/>
    <p:sldId id="263" r:id="rId8"/>
    <p:sldId id="266" r:id="rId9"/>
    <p:sldId id="267" r:id="rId10"/>
    <p:sldId id="268" r:id="rId11"/>
    <p:sldId id="271" r:id="rId12"/>
    <p:sldId id="272" r:id="rId13"/>
    <p:sldId id="273" r:id="rId14"/>
    <p:sldId id="270" r:id="rId15"/>
    <p:sldId id="274" r:id="rId16"/>
    <p:sldId id="275" r:id="rId17"/>
    <p:sldId id="276" r:id="rId18"/>
    <p:sldId id="277" r:id="rId19"/>
    <p:sldId id="278" r:id="rId20"/>
    <p:sldId id="279" r:id="rId21"/>
    <p:sldId id="280" r:id="rId22"/>
    <p:sldId id="281" r:id="rId23"/>
    <p:sldId id="282" r:id="rId24"/>
    <p:sldId id="283" r:id="rId25"/>
    <p:sldId id="285" r:id="rId26"/>
    <p:sldId id="286" r:id="rId27"/>
    <p:sldId id="284" r:id="rId28"/>
    <p:sldId id="257" r:id="rId29"/>
    <p:sldId id="288" r:id="rId30"/>
    <p:sldId id="291" r:id="rId31"/>
    <p:sldId id="289" r:id="rId32"/>
    <p:sldId id="293" r:id="rId33"/>
    <p:sldId id="295" r:id="rId34"/>
    <p:sldId id="296" r:id="rId35"/>
    <p:sldId id="297" r:id="rId36"/>
    <p:sldId id="298" r:id="rId37"/>
    <p:sldId id="299" r:id="rId38"/>
    <p:sldId id="300" r:id="rId39"/>
    <p:sldId id="294" r:id="rId40"/>
    <p:sldId id="292" r:id="rId41"/>
    <p:sldId id="302" r:id="rId42"/>
    <p:sldId id="303" r:id="rId43"/>
    <p:sldId id="304" r:id="rId44"/>
    <p:sldId id="305" r:id="rId45"/>
    <p:sldId id="307" r:id="rId46"/>
    <p:sldId id="308" r:id="rId47"/>
    <p:sldId id="290" r:id="rId48"/>
    <p:sldId id="309" r:id="rId49"/>
    <p:sldId id="310" r:id="rId50"/>
    <p:sldId id="311" r:id="rId51"/>
    <p:sldId id="312" r:id="rId52"/>
    <p:sldId id="313" r:id="rId53"/>
    <p:sldId id="314" r:id="rId54"/>
    <p:sldId id="315" r:id="rId55"/>
    <p:sldId id="287" r:id="rId56"/>
    <p:sldId id="316" r:id="rId57"/>
    <p:sldId id="317" r:id="rId58"/>
    <p:sldId id="341" r:id="rId59"/>
    <p:sldId id="343" r:id="rId60"/>
    <p:sldId id="345" r:id="rId61"/>
    <p:sldId id="347" r:id="rId62"/>
    <p:sldId id="348" r:id="rId63"/>
    <p:sldId id="349" r:id="rId64"/>
    <p:sldId id="350" r:id="rId65"/>
    <p:sldId id="351" r:id="rId66"/>
    <p:sldId id="358" r:id="rId67"/>
    <p:sldId id="396" r:id="rId68"/>
    <p:sldId id="352" r:id="rId69"/>
    <p:sldId id="344" r:id="rId70"/>
    <p:sldId id="357" r:id="rId71"/>
    <p:sldId id="354" r:id="rId72"/>
    <p:sldId id="359" r:id="rId73"/>
    <p:sldId id="360" r:id="rId74"/>
    <p:sldId id="361" r:id="rId75"/>
    <p:sldId id="355" r:id="rId76"/>
    <p:sldId id="356" r:id="rId77"/>
    <p:sldId id="364" r:id="rId78"/>
    <p:sldId id="370" r:id="rId79"/>
    <p:sldId id="365" r:id="rId80"/>
    <p:sldId id="368" r:id="rId81"/>
    <p:sldId id="369" r:id="rId82"/>
    <p:sldId id="367" r:id="rId83"/>
    <p:sldId id="366" r:id="rId84"/>
    <p:sldId id="377" r:id="rId85"/>
    <p:sldId id="374" r:id="rId86"/>
    <p:sldId id="378" r:id="rId87"/>
    <p:sldId id="384" r:id="rId88"/>
    <p:sldId id="379" r:id="rId89"/>
    <p:sldId id="385" r:id="rId90"/>
    <p:sldId id="391" r:id="rId91"/>
    <p:sldId id="387" r:id="rId92"/>
    <p:sldId id="393" r:id="rId93"/>
    <p:sldId id="388" r:id="rId94"/>
    <p:sldId id="394" r:id="rId95"/>
    <p:sldId id="389" r:id="rId96"/>
    <p:sldId id="372" r:id="rId97"/>
    <p:sldId id="376" r:id="rId98"/>
    <p:sldId id="390" r:id="rId99"/>
    <p:sldId id="386" r:id="rId100"/>
    <p:sldId id="371" r:id="rId101"/>
    <p:sldId id="380" r:id="rId102"/>
    <p:sldId id="381" r:id="rId103"/>
    <p:sldId id="382" r:id="rId104"/>
    <p:sldId id="383" r:id="rId105"/>
    <p:sldId id="398" r:id="rId106"/>
    <p:sldId id="397" r:id="rId107"/>
    <p:sldId id="373" r:id="rId108"/>
    <p:sldId id="399" r:id="rId109"/>
    <p:sldId id="400" r:id="rId110"/>
    <p:sldId id="401" r:id="rId111"/>
    <p:sldId id="406" r:id="rId112"/>
    <p:sldId id="405" r:id="rId113"/>
    <p:sldId id="407" r:id="rId114"/>
    <p:sldId id="408" r:id="rId115"/>
    <p:sldId id="404" r:id="rId116"/>
    <p:sldId id="403" r:id="rId117"/>
    <p:sldId id="402" r:id="rId118"/>
    <p:sldId id="409" r:id="rId119"/>
    <p:sldId id="323" r:id="rId120"/>
    <p:sldId id="477" r:id="rId121"/>
    <p:sldId id="410" r:id="rId122"/>
    <p:sldId id="318" r:id="rId123"/>
    <p:sldId id="322" r:id="rId124"/>
    <p:sldId id="319" r:id="rId125"/>
    <p:sldId id="324" r:id="rId126"/>
    <p:sldId id="325" r:id="rId127"/>
    <p:sldId id="326" r:id="rId128"/>
    <p:sldId id="327" r:id="rId129"/>
    <p:sldId id="328" r:id="rId130"/>
    <p:sldId id="329" r:id="rId131"/>
    <p:sldId id="330" r:id="rId132"/>
    <p:sldId id="331" r:id="rId133"/>
    <p:sldId id="320" r:id="rId134"/>
    <p:sldId id="333" r:id="rId135"/>
    <p:sldId id="334" r:id="rId136"/>
    <p:sldId id="337" r:id="rId137"/>
    <p:sldId id="340" r:id="rId138"/>
    <p:sldId id="335" r:id="rId139"/>
    <p:sldId id="338" r:id="rId140"/>
    <p:sldId id="336" r:id="rId141"/>
    <p:sldId id="411" r:id="rId142"/>
    <p:sldId id="435" r:id="rId143"/>
    <p:sldId id="424" r:id="rId144"/>
    <p:sldId id="412" r:id="rId145"/>
    <p:sldId id="420" r:id="rId146"/>
    <p:sldId id="421" r:id="rId147"/>
    <p:sldId id="422" r:id="rId148"/>
    <p:sldId id="423" r:id="rId149"/>
    <p:sldId id="470" r:id="rId150"/>
    <p:sldId id="474" r:id="rId151"/>
    <p:sldId id="472" r:id="rId152"/>
    <p:sldId id="427" r:id="rId153"/>
    <p:sldId id="418" r:id="rId154"/>
    <p:sldId id="419" r:id="rId155"/>
    <p:sldId id="416" r:id="rId156"/>
    <p:sldId id="414" r:id="rId157"/>
    <p:sldId id="415" r:id="rId158"/>
    <p:sldId id="413" r:id="rId159"/>
    <p:sldId id="425" r:id="rId160"/>
    <p:sldId id="479" r:id="rId161"/>
    <p:sldId id="434" r:id="rId162"/>
    <p:sldId id="436" r:id="rId163"/>
    <p:sldId id="440" r:id="rId164"/>
    <p:sldId id="439" r:id="rId165"/>
    <p:sldId id="438" r:id="rId166"/>
    <p:sldId id="437" r:id="rId167"/>
    <p:sldId id="446" r:id="rId168"/>
    <p:sldId id="445" r:id="rId169"/>
    <p:sldId id="444" r:id="rId170"/>
    <p:sldId id="447" r:id="rId171"/>
    <p:sldId id="442" r:id="rId172"/>
    <p:sldId id="443" r:id="rId173"/>
    <p:sldId id="433" r:id="rId174"/>
    <p:sldId id="441" r:id="rId175"/>
    <p:sldId id="428" r:id="rId176"/>
    <p:sldId id="432" r:id="rId177"/>
    <p:sldId id="453" r:id="rId178"/>
    <p:sldId id="431" r:id="rId179"/>
    <p:sldId id="430" r:id="rId180"/>
    <p:sldId id="448" r:id="rId181"/>
    <p:sldId id="449" r:id="rId182"/>
    <p:sldId id="450" r:id="rId183"/>
    <p:sldId id="455" r:id="rId184"/>
    <p:sldId id="451" r:id="rId185"/>
    <p:sldId id="454" r:id="rId186"/>
    <p:sldId id="462" r:id="rId187"/>
    <p:sldId id="452" r:id="rId188"/>
    <p:sldId id="461" r:id="rId189"/>
    <p:sldId id="456" r:id="rId190"/>
    <p:sldId id="463" r:id="rId191"/>
    <p:sldId id="465" r:id="rId192"/>
    <p:sldId id="460" r:id="rId193"/>
    <p:sldId id="464" r:id="rId194"/>
    <p:sldId id="459" r:id="rId195"/>
    <p:sldId id="466" r:id="rId196"/>
    <p:sldId id="467" r:id="rId197"/>
    <p:sldId id="478" r:id="rId198"/>
    <p:sldId id="476" r:id="rId199"/>
    <p:sldId id="480" r:id="rId20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94660"/>
  </p:normalViewPr>
  <p:slideViewPr>
    <p:cSldViewPr>
      <p:cViewPr varScale="1">
        <p:scale>
          <a:sx n="112" d="100"/>
          <a:sy n="112" d="100"/>
        </p:scale>
        <p:origin x="-1572"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notesMaster" Target="notesMasters/notes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presProps" Target="presProp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701ED0-42B0-4506-8F9B-B5F84743099E}" type="datetimeFigureOut">
              <a:rPr lang="fr-CH" smtClean="0"/>
              <a:t>03.10.2016</a:t>
            </a:fld>
            <a:endParaRPr lang="fr-CH"/>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7750C8-A811-436F-8C51-2961789364FA}" type="slidenum">
              <a:rPr lang="fr-CH" smtClean="0"/>
              <a:t>‹N°›</a:t>
            </a:fld>
            <a:endParaRPr lang="fr-CH"/>
          </a:p>
        </p:txBody>
      </p:sp>
    </p:spTree>
    <p:extLst>
      <p:ext uri="{BB962C8B-B14F-4D97-AF65-F5344CB8AC3E}">
        <p14:creationId xmlns:p14="http://schemas.microsoft.com/office/powerpoint/2010/main" val="52701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497750C8-A811-436F-8C51-2961789364FA}" type="slidenum">
              <a:rPr lang="fr-CH" smtClean="0"/>
              <a:t>17</a:t>
            </a:fld>
            <a:endParaRPr lang="fr-CH"/>
          </a:p>
        </p:txBody>
      </p:sp>
    </p:spTree>
    <p:extLst>
      <p:ext uri="{BB962C8B-B14F-4D97-AF65-F5344CB8AC3E}">
        <p14:creationId xmlns:p14="http://schemas.microsoft.com/office/powerpoint/2010/main" val="2055453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497750C8-A811-436F-8C51-2961789364FA}" type="slidenum">
              <a:rPr lang="fr-CH" smtClean="0"/>
              <a:t>47</a:t>
            </a:fld>
            <a:endParaRPr lang="fr-CH"/>
          </a:p>
        </p:txBody>
      </p:sp>
    </p:spTree>
    <p:extLst>
      <p:ext uri="{BB962C8B-B14F-4D97-AF65-F5344CB8AC3E}">
        <p14:creationId xmlns:p14="http://schemas.microsoft.com/office/powerpoint/2010/main" val="485699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497750C8-A811-436F-8C51-2961789364FA}" type="slidenum">
              <a:rPr lang="fr-CH" smtClean="0"/>
              <a:t>197</a:t>
            </a:fld>
            <a:endParaRPr lang="fr-CH"/>
          </a:p>
        </p:txBody>
      </p:sp>
    </p:spTree>
    <p:extLst>
      <p:ext uri="{BB962C8B-B14F-4D97-AF65-F5344CB8AC3E}">
        <p14:creationId xmlns:p14="http://schemas.microsoft.com/office/powerpoint/2010/main" val="2230761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705B8D4C-10C6-40C0-A130-7AAA0670ABC3}" type="datetimeFigureOut">
              <a:rPr lang="fr-CH" smtClean="0"/>
              <a:t>03.10.2016</a:t>
            </a:fld>
            <a:endParaRPr lang="fr-CH"/>
          </a:p>
        </p:txBody>
      </p:sp>
      <p:sp>
        <p:nvSpPr>
          <p:cNvPr id="5" name="Footer Placeholder 4"/>
          <p:cNvSpPr>
            <a:spLocks noGrp="1"/>
          </p:cNvSpPr>
          <p:nvPr>
            <p:ph type="ftr" sz="quarter" idx="11"/>
          </p:nvPr>
        </p:nvSpPr>
        <p:spPr/>
        <p:txBody>
          <a:bodyPr/>
          <a:lstStyle/>
          <a:p>
            <a:endParaRPr lang="fr-CH"/>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20066386-C335-4A5F-A275-3E0930591A3D}" type="slidenum">
              <a:rPr lang="fr-CH" smtClean="0"/>
              <a:t>‹N°›</a:t>
            </a:fld>
            <a:endParaRPr lang="fr-CH"/>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fr-FR" smtClean="0"/>
              <a:t>Modifiez le style du titre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705B8D4C-10C6-40C0-A130-7AAA0670ABC3}" type="datetimeFigureOut">
              <a:rPr lang="fr-CH" smtClean="0"/>
              <a:t>03.10.2016</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20066386-C335-4A5F-A275-3E0930591A3D}" type="slidenum">
              <a:rPr lang="fr-CH" smtClean="0"/>
              <a:t>‹N°›</a:t>
            </a:fld>
            <a:endParaRPr lang="fr-CH"/>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05B8D4C-10C6-40C0-A130-7AAA0670ABC3}" type="datetimeFigureOut">
              <a:rPr lang="fr-CH" smtClean="0"/>
              <a:t>03.10.2016</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20066386-C335-4A5F-A275-3E0930591A3D}" type="slidenum">
              <a:rPr lang="fr-CH" smtClean="0"/>
              <a:t>‹N°›</a:t>
            </a:fld>
            <a:endParaRPr lang="fr-CH"/>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705B8D4C-10C6-40C0-A130-7AAA0670ABC3}" type="datetimeFigureOut">
              <a:rPr lang="fr-CH" smtClean="0"/>
              <a:t>03.10.2016</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20066386-C335-4A5F-A275-3E0930591A3D}" type="slidenum">
              <a:rPr lang="fr-CH" smtClean="0"/>
              <a:t>‹N°›</a:t>
            </a:fld>
            <a:endParaRPr lang="fr-CH"/>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705B8D4C-10C6-40C0-A130-7AAA0670ABC3}" type="datetimeFigureOut">
              <a:rPr lang="fr-CH" smtClean="0"/>
              <a:t>03.10.2016</a:t>
            </a:fld>
            <a:endParaRPr lang="fr-CH"/>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20066386-C335-4A5F-A275-3E0930591A3D}" type="slidenum">
              <a:rPr lang="fr-CH" smtClean="0"/>
              <a:t>‹N°›</a:t>
            </a:fld>
            <a:endParaRPr lang="fr-CH"/>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fr-FR" smtClean="0"/>
              <a:t>Modifiez le style du titre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fr-FR" smtClean="0"/>
              <a:t>Modifiez le style du titre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705B8D4C-10C6-40C0-A130-7AAA0670ABC3}" type="datetimeFigureOut">
              <a:rPr lang="fr-CH" smtClean="0"/>
              <a:t>03.10.2016</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20066386-C335-4A5F-A275-3E0930591A3D}" type="slidenum">
              <a:rPr lang="fr-CH" smtClean="0"/>
              <a:t>‹N°›</a:t>
            </a:fld>
            <a:endParaRPr lang="fr-CH"/>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fr-FR" smtClean="0"/>
              <a:t>Modifiez le style du titre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705B8D4C-10C6-40C0-A130-7AAA0670ABC3}" type="datetimeFigureOut">
              <a:rPr lang="fr-CH" smtClean="0"/>
              <a:t>03.10.2016</a:t>
            </a:fld>
            <a:endParaRPr lang="fr-CH"/>
          </a:p>
        </p:txBody>
      </p:sp>
      <p:sp>
        <p:nvSpPr>
          <p:cNvPr id="8" name="Footer Placeholder 7"/>
          <p:cNvSpPr>
            <a:spLocks noGrp="1"/>
          </p:cNvSpPr>
          <p:nvPr>
            <p:ph type="ftr" sz="quarter" idx="11"/>
          </p:nvPr>
        </p:nvSpPr>
        <p:spPr/>
        <p:txBody>
          <a:bodyPr/>
          <a:lstStyle/>
          <a:p>
            <a:endParaRPr lang="fr-CH"/>
          </a:p>
        </p:txBody>
      </p:sp>
      <p:sp>
        <p:nvSpPr>
          <p:cNvPr id="9" name="Slide Number Placeholder 8"/>
          <p:cNvSpPr>
            <a:spLocks noGrp="1"/>
          </p:cNvSpPr>
          <p:nvPr>
            <p:ph type="sldNum" sz="quarter" idx="12"/>
          </p:nvPr>
        </p:nvSpPr>
        <p:spPr/>
        <p:txBody>
          <a:bodyPr/>
          <a:lstStyle/>
          <a:p>
            <a:fld id="{20066386-C335-4A5F-A275-3E0930591A3D}" type="slidenum">
              <a:rPr lang="fr-CH" smtClean="0"/>
              <a:t>‹N°›</a:t>
            </a:fld>
            <a:endParaRPr lang="fr-CH"/>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Date Placeholder 2"/>
          <p:cNvSpPr>
            <a:spLocks noGrp="1"/>
          </p:cNvSpPr>
          <p:nvPr>
            <p:ph type="dt" sz="half" idx="10"/>
          </p:nvPr>
        </p:nvSpPr>
        <p:spPr/>
        <p:txBody>
          <a:bodyPr/>
          <a:lstStyle/>
          <a:p>
            <a:fld id="{705B8D4C-10C6-40C0-A130-7AAA0670ABC3}" type="datetimeFigureOut">
              <a:rPr lang="fr-CH" smtClean="0"/>
              <a:t>03.10.2016</a:t>
            </a:fld>
            <a:endParaRPr lang="fr-CH"/>
          </a:p>
        </p:txBody>
      </p:sp>
      <p:sp>
        <p:nvSpPr>
          <p:cNvPr id="4" name="Footer Placeholder 3"/>
          <p:cNvSpPr>
            <a:spLocks noGrp="1"/>
          </p:cNvSpPr>
          <p:nvPr>
            <p:ph type="ftr" sz="quarter" idx="11"/>
          </p:nvPr>
        </p:nvSpPr>
        <p:spPr/>
        <p:txBody>
          <a:bodyPr/>
          <a:lstStyle/>
          <a:p>
            <a:endParaRPr lang="fr-CH"/>
          </a:p>
        </p:txBody>
      </p:sp>
      <p:sp>
        <p:nvSpPr>
          <p:cNvPr id="5" name="Slide Number Placeholder 4"/>
          <p:cNvSpPr>
            <a:spLocks noGrp="1"/>
          </p:cNvSpPr>
          <p:nvPr>
            <p:ph type="sldNum" sz="quarter" idx="12"/>
          </p:nvPr>
        </p:nvSpPr>
        <p:spPr/>
        <p:txBody>
          <a:bodyPr/>
          <a:lstStyle/>
          <a:p>
            <a:fld id="{20066386-C335-4A5F-A275-3E0930591A3D}" type="slidenum">
              <a:rPr lang="fr-CH" smtClean="0"/>
              <a:t>‹N°›</a:t>
            </a:fld>
            <a:endParaRPr lang="fr-CH"/>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705B8D4C-10C6-40C0-A130-7AAA0670ABC3}" type="datetimeFigureOut">
              <a:rPr lang="fr-CH" smtClean="0"/>
              <a:t>03.10.2016</a:t>
            </a:fld>
            <a:endParaRPr lang="fr-CH"/>
          </a:p>
        </p:txBody>
      </p:sp>
      <p:sp>
        <p:nvSpPr>
          <p:cNvPr id="3" name="Footer Placeholder 2"/>
          <p:cNvSpPr>
            <a:spLocks noGrp="1"/>
          </p:cNvSpPr>
          <p:nvPr>
            <p:ph type="ftr" sz="quarter" idx="11"/>
          </p:nvPr>
        </p:nvSpPr>
        <p:spPr/>
        <p:txBody>
          <a:bodyPr/>
          <a:lstStyle/>
          <a:p>
            <a:endParaRPr lang="fr-CH"/>
          </a:p>
        </p:txBody>
      </p:sp>
      <p:sp>
        <p:nvSpPr>
          <p:cNvPr id="4" name="Slide Number Placeholder 3"/>
          <p:cNvSpPr>
            <a:spLocks noGrp="1"/>
          </p:cNvSpPr>
          <p:nvPr>
            <p:ph type="sldNum" sz="quarter" idx="12"/>
          </p:nvPr>
        </p:nvSpPr>
        <p:spPr/>
        <p:txBody>
          <a:bodyPr/>
          <a:lstStyle/>
          <a:p>
            <a:fld id="{20066386-C335-4A5F-A275-3E0930591A3D}" type="slidenum">
              <a:rPr lang="fr-CH" smtClean="0"/>
              <a:t>‹N°›</a:t>
            </a:fld>
            <a:endParaRPr lang="fr-CH"/>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705B8D4C-10C6-40C0-A130-7AAA0670ABC3}" type="datetimeFigureOut">
              <a:rPr lang="fr-CH" smtClean="0"/>
              <a:t>03.10.2016</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20066386-C335-4A5F-A275-3E0930591A3D}" type="slidenum">
              <a:rPr lang="fr-CH" smtClean="0"/>
              <a:t>‹N°›</a:t>
            </a:fld>
            <a:endParaRPr lang="fr-CH"/>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fr-FR" smtClean="0"/>
              <a:t>Modifiez le style du titre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5" name="Date Placeholder 4"/>
          <p:cNvSpPr>
            <a:spLocks noGrp="1"/>
          </p:cNvSpPr>
          <p:nvPr>
            <p:ph type="dt" sz="half" idx="10"/>
          </p:nvPr>
        </p:nvSpPr>
        <p:spPr/>
        <p:txBody>
          <a:bodyPr/>
          <a:lstStyle/>
          <a:p>
            <a:fld id="{705B8D4C-10C6-40C0-A130-7AAA0670ABC3}" type="datetimeFigureOut">
              <a:rPr lang="fr-CH" smtClean="0"/>
              <a:t>03.10.2016</a:t>
            </a:fld>
            <a:endParaRPr lang="fr-CH"/>
          </a:p>
        </p:txBody>
      </p:sp>
      <p:sp>
        <p:nvSpPr>
          <p:cNvPr id="7" name="Slide Number Placeholder 6"/>
          <p:cNvSpPr>
            <a:spLocks noGrp="1"/>
          </p:cNvSpPr>
          <p:nvPr>
            <p:ph type="sldNum" sz="quarter" idx="12"/>
          </p:nvPr>
        </p:nvSpPr>
        <p:spPr/>
        <p:txBody>
          <a:bodyPr/>
          <a:lstStyle/>
          <a:p>
            <a:fld id="{20066386-C335-4A5F-A275-3E0930591A3D}" type="slidenum">
              <a:rPr lang="fr-CH" smtClean="0"/>
              <a:t>‹N°›</a:t>
            </a:fld>
            <a:endParaRPr lang="fr-CH"/>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fr-CH"/>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fr-FR" smtClean="0"/>
              <a:t>Modifiez le style du titre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705B8D4C-10C6-40C0-A130-7AAA0670ABC3}" type="datetimeFigureOut">
              <a:rPr lang="fr-CH" smtClean="0"/>
              <a:t>03.10.2016</a:t>
            </a:fld>
            <a:endParaRPr lang="fr-CH"/>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fr-CH"/>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20066386-C335-4A5F-A275-3E0930591A3D}" type="slidenum">
              <a:rPr lang="fr-CH" smtClean="0"/>
              <a:t>‹N°›</a:t>
            </a:fld>
            <a:endParaRPr lang="fr-CH"/>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fr-FR" smtClean="0"/>
              <a:t>Modifiez le style du titre</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microsoft.com/office/2007/relationships/hdphoto" Target="../media/hdphoto7.wdp"/></Relationships>
</file>

<file path=ppt/slides/_rels/slide100.xml.rels><?xml version="1.0" encoding="UTF-8" standalone="yes"?>
<Relationships xmlns="http://schemas.openxmlformats.org/package/2006/relationships"><Relationship Id="rId3" Type="http://schemas.microsoft.com/office/2007/relationships/hdphoto" Target="../media/hdphoto84.wdp"/><Relationship Id="rId2" Type="http://schemas.openxmlformats.org/officeDocument/2006/relationships/image" Target="../media/image107.jpeg"/><Relationship Id="rId1" Type="http://schemas.openxmlformats.org/officeDocument/2006/relationships/slideLayout" Target="../slideLayouts/slideLayout7.xml"/><Relationship Id="rId5" Type="http://schemas.microsoft.com/office/2007/relationships/hdphoto" Target="../media/hdphoto82.wdp"/><Relationship Id="rId4" Type="http://schemas.openxmlformats.org/officeDocument/2006/relationships/image" Target="../media/image103.png"/></Relationships>
</file>

<file path=ppt/slides/_rels/slide101.xml.rels><?xml version="1.0" encoding="UTF-8" standalone="yes"?>
<Relationships xmlns="http://schemas.openxmlformats.org/package/2006/relationships"><Relationship Id="rId3" Type="http://schemas.microsoft.com/office/2007/relationships/hdphoto" Target="../media/hdphoto85.wdp"/><Relationship Id="rId2" Type="http://schemas.openxmlformats.org/officeDocument/2006/relationships/image" Target="../media/image108.jpeg"/><Relationship Id="rId1" Type="http://schemas.openxmlformats.org/officeDocument/2006/relationships/slideLayout" Target="../slideLayouts/slideLayout7.xml"/><Relationship Id="rId5" Type="http://schemas.microsoft.com/office/2007/relationships/hdphoto" Target="../media/hdphoto82.wdp"/><Relationship Id="rId4" Type="http://schemas.openxmlformats.org/officeDocument/2006/relationships/image" Target="../media/image103.png"/></Relationships>
</file>

<file path=ppt/slides/_rels/slide102.xml.rels><?xml version="1.0" encoding="UTF-8" standalone="yes"?>
<Relationships xmlns="http://schemas.openxmlformats.org/package/2006/relationships"><Relationship Id="rId3" Type="http://schemas.microsoft.com/office/2007/relationships/hdphoto" Target="../media/hdphoto86.wdp"/><Relationship Id="rId2" Type="http://schemas.openxmlformats.org/officeDocument/2006/relationships/image" Target="../media/image109.jpeg"/><Relationship Id="rId1" Type="http://schemas.openxmlformats.org/officeDocument/2006/relationships/slideLayout" Target="../slideLayouts/slideLayout7.xml"/><Relationship Id="rId5" Type="http://schemas.microsoft.com/office/2007/relationships/hdphoto" Target="../media/hdphoto87.wdp"/><Relationship Id="rId4" Type="http://schemas.openxmlformats.org/officeDocument/2006/relationships/image" Target="../media/image110.png"/></Relationships>
</file>

<file path=ppt/slides/_rels/slide103.xml.rels><?xml version="1.0" encoding="UTF-8" standalone="yes"?>
<Relationships xmlns="http://schemas.openxmlformats.org/package/2006/relationships"><Relationship Id="rId3" Type="http://schemas.microsoft.com/office/2007/relationships/hdphoto" Target="../media/hdphoto88.wdp"/><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microsoft.com/office/2007/relationships/hdphoto" Target="../media/hdphoto89.wdp"/><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microsoft.com/office/2007/relationships/hdphoto" Target="../media/hdphoto90.wdp"/><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microsoft.com/office/2007/relationships/hdphoto" Target="../media/hdphoto91.wdp"/><Relationship Id="rId2" Type="http://schemas.openxmlformats.org/officeDocument/2006/relationships/image" Target="../media/image114.jpeg"/><Relationship Id="rId1" Type="http://schemas.openxmlformats.org/officeDocument/2006/relationships/slideLayout" Target="../slideLayouts/slideLayout7.xml"/><Relationship Id="rId6" Type="http://schemas.microsoft.com/office/2007/relationships/hdphoto" Target="../media/hdphoto92.wdp"/><Relationship Id="rId5" Type="http://schemas.openxmlformats.org/officeDocument/2006/relationships/image" Target="../media/image116.png"/><Relationship Id="rId4" Type="http://schemas.openxmlformats.org/officeDocument/2006/relationships/image" Target="../media/image115.png"/></Relationships>
</file>

<file path=ppt/slides/_rels/slide108.xml.rels><?xml version="1.0" encoding="UTF-8" standalone="yes"?>
<Relationships xmlns="http://schemas.openxmlformats.org/package/2006/relationships"><Relationship Id="rId3" Type="http://schemas.microsoft.com/office/2007/relationships/hdphoto" Target="../media/hdphoto93.wdp"/><Relationship Id="rId2" Type="http://schemas.openxmlformats.org/officeDocument/2006/relationships/image" Target="../media/image117.jpeg"/><Relationship Id="rId1" Type="http://schemas.openxmlformats.org/officeDocument/2006/relationships/slideLayout" Target="../slideLayouts/slideLayout7.xml"/><Relationship Id="rId5" Type="http://schemas.microsoft.com/office/2007/relationships/hdphoto" Target="../media/hdphoto92.wdp"/><Relationship Id="rId4" Type="http://schemas.openxmlformats.org/officeDocument/2006/relationships/image" Target="../media/image116.png"/></Relationships>
</file>

<file path=ppt/slides/_rels/slide109.xml.rels><?xml version="1.0" encoding="UTF-8" standalone="yes"?>
<Relationships xmlns="http://schemas.openxmlformats.org/package/2006/relationships"><Relationship Id="rId3" Type="http://schemas.microsoft.com/office/2007/relationships/hdphoto" Target="../media/hdphoto94.wdp"/><Relationship Id="rId2" Type="http://schemas.openxmlformats.org/officeDocument/2006/relationships/image" Target="../media/image118.jpeg"/><Relationship Id="rId1" Type="http://schemas.openxmlformats.org/officeDocument/2006/relationships/slideLayout" Target="../slideLayouts/slideLayout7.xml"/><Relationship Id="rId5" Type="http://schemas.microsoft.com/office/2007/relationships/hdphoto" Target="../media/hdphoto92.wdp"/><Relationship Id="rId4" Type="http://schemas.openxmlformats.org/officeDocument/2006/relationships/image" Target="../media/image116.png"/></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9.wdp"/><Relationship Id="rId4" Type="http://schemas.openxmlformats.org/officeDocument/2006/relationships/image" Target="../media/image11.png"/></Relationships>
</file>

<file path=ppt/slides/_rels/slide110.xml.rels><?xml version="1.0" encoding="UTF-8" standalone="yes"?>
<Relationships xmlns="http://schemas.openxmlformats.org/package/2006/relationships"><Relationship Id="rId8" Type="http://schemas.openxmlformats.org/officeDocument/2006/relationships/image" Target="../media/image120.png"/><Relationship Id="rId3" Type="http://schemas.microsoft.com/office/2007/relationships/hdphoto" Target="../media/hdphoto95.wdp"/><Relationship Id="rId7" Type="http://schemas.microsoft.com/office/2007/relationships/hdphoto" Target="../media/hdphoto92.wdp"/><Relationship Id="rId2" Type="http://schemas.openxmlformats.org/officeDocument/2006/relationships/image" Target="../media/image119.jpeg"/><Relationship Id="rId1" Type="http://schemas.openxmlformats.org/officeDocument/2006/relationships/slideLayout" Target="../slideLayouts/slideLayout7.xml"/><Relationship Id="rId6" Type="http://schemas.openxmlformats.org/officeDocument/2006/relationships/image" Target="../media/image116.png"/><Relationship Id="rId5" Type="http://schemas.microsoft.com/office/2007/relationships/hdphoto" Target="../media/hdphoto10.wdp"/><Relationship Id="rId4" Type="http://schemas.openxmlformats.org/officeDocument/2006/relationships/image" Target="../media/image12.png"/><Relationship Id="rId9" Type="http://schemas.openxmlformats.org/officeDocument/2006/relationships/image" Target="../media/image121.png"/></Relationships>
</file>

<file path=ppt/slides/_rels/slide111.xml.rels><?xml version="1.0" encoding="UTF-8" standalone="yes"?>
<Relationships xmlns="http://schemas.openxmlformats.org/package/2006/relationships"><Relationship Id="rId8" Type="http://schemas.microsoft.com/office/2007/relationships/hdphoto" Target="../media/hdphoto92.wdp"/><Relationship Id="rId3" Type="http://schemas.openxmlformats.org/officeDocument/2006/relationships/image" Target="../media/image12.png"/><Relationship Id="rId7" Type="http://schemas.openxmlformats.org/officeDocument/2006/relationships/image" Target="../media/image116.png"/><Relationship Id="rId2" Type="http://schemas.openxmlformats.org/officeDocument/2006/relationships/image" Target="../media/image122.jpeg"/><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png"/><Relationship Id="rId4" Type="http://schemas.microsoft.com/office/2007/relationships/hdphoto" Target="../media/hdphoto10.wdp"/></Relationships>
</file>

<file path=ppt/slides/_rels/slide112.xml.rels><?xml version="1.0" encoding="UTF-8" standalone="yes"?>
<Relationships xmlns="http://schemas.openxmlformats.org/package/2006/relationships"><Relationship Id="rId3" Type="http://schemas.microsoft.com/office/2007/relationships/hdphoto" Target="../media/hdphoto96.wdp"/><Relationship Id="rId2" Type="http://schemas.openxmlformats.org/officeDocument/2006/relationships/image" Target="../media/image123.png"/><Relationship Id="rId1" Type="http://schemas.openxmlformats.org/officeDocument/2006/relationships/slideLayout" Target="../slideLayouts/slideLayout7.xml"/><Relationship Id="rId5" Type="http://schemas.microsoft.com/office/2007/relationships/hdphoto" Target="../media/hdphoto92.wdp"/><Relationship Id="rId4" Type="http://schemas.openxmlformats.org/officeDocument/2006/relationships/image" Target="../media/image116.png"/></Relationships>
</file>

<file path=ppt/slides/_rels/slide113.xml.rels><?xml version="1.0" encoding="UTF-8" standalone="yes"?>
<Relationships xmlns="http://schemas.openxmlformats.org/package/2006/relationships"><Relationship Id="rId3" Type="http://schemas.microsoft.com/office/2007/relationships/hdphoto" Target="../media/hdphoto85.wdp"/><Relationship Id="rId2" Type="http://schemas.openxmlformats.org/officeDocument/2006/relationships/image" Target="../media/image108.jpeg"/><Relationship Id="rId1" Type="http://schemas.openxmlformats.org/officeDocument/2006/relationships/slideLayout" Target="../slideLayouts/slideLayout7.xml"/><Relationship Id="rId5" Type="http://schemas.microsoft.com/office/2007/relationships/hdphoto" Target="../media/hdphoto82.wdp"/><Relationship Id="rId4" Type="http://schemas.openxmlformats.org/officeDocument/2006/relationships/image" Target="../media/image103.png"/></Relationships>
</file>

<file path=ppt/slides/_rels/slide114.xml.rels><?xml version="1.0" encoding="UTF-8" standalone="yes"?>
<Relationships xmlns="http://schemas.openxmlformats.org/package/2006/relationships"><Relationship Id="rId8" Type="http://schemas.microsoft.com/office/2007/relationships/hdphoto" Target="../media/hdphoto92.wdp"/><Relationship Id="rId3" Type="http://schemas.openxmlformats.org/officeDocument/2006/relationships/image" Target="../media/image12.png"/><Relationship Id="rId7" Type="http://schemas.openxmlformats.org/officeDocument/2006/relationships/image" Target="../media/image116.png"/><Relationship Id="rId2" Type="http://schemas.openxmlformats.org/officeDocument/2006/relationships/image" Target="../media/image122.jpeg"/><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png"/><Relationship Id="rId4" Type="http://schemas.microsoft.com/office/2007/relationships/hdphoto" Target="../media/hdphoto10.wdp"/></Relationships>
</file>

<file path=ppt/slides/_rels/slide115.xml.rels><?xml version="1.0" encoding="UTF-8" standalone="yes"?>
<Relationships xmlns="http://schemas.openxmlformats.org/package/2006/relationships"><Relationship Id="rId3" Type="http://schemas.microsoft.com/office/2007/relationships/hdphoto" Target="../media/hdphoto97.wdp"/><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microsoft.com/office/2007/relationships/hdphoto" Target="../media/hdphoto98.wdp"/><Relationship Id="rId2" Type="http://schemas.openxmlformats.org/officeDocument/2006/relationships/image" Target="../media/image125.jpeg"/><Relationship Id="rId1" Type="http://schemas.openxmlformats.org/officeDocument/2006/relationships/slideLayout" Target="../slideLayouts/slideLayout7.xml"/><Relationship Id="rId5" Type="http://schemas.microsoft.com/office/2007/relationships/hdphoto" Target="../media/hdphoto82.wdp"/><Relationship Id="rId4" Type="http://schemas.openxmlformats.org/officeDocument/2006/relationships/image" Target="../media/image103.png"/></Relationships>
</file>

<file path=ppt/slides/_rels/slide117.xml.rels><?xml version="1.0" encoding="UTF-8" standalone="yes"?>
<Relationships xmlns="http://schemas.openxmlformats.org/package/2006/relationships"><Relationship Id="rId3" Type="http://schemas.microsoft.com/office/2007/relationships/hdphoto" Target="../media/hdphoto99.wdp"/><Relationship Id="rId2" Type="http://schemas.openxmlformats.org/officeDocument/2006/relationships/image" Target="../media/image126.jpeg"/><Relationship Id="rId1" Type="http://schemas.openxmlformats.org/officeDocument/2006/relationships/slideLayout" Target="../slideLayouts/slideLayout7.xml"/><Relationship Id="rId5" Type="http://schemas.microsoft.com/office/2007/relationships/hdphoto" Target="../media/hdphoto82.wdp"/><Relationship Id="rId4" Type="http://schemas.openxmlformats.org/officeDocument/2006/relationships/image" Target="../media/image103.png"/></Relationships>
</file>

<file path=ppt/slides/_rels/slide118.xml.rels><?xml version="1.0" encoding="UTF-8" standalone="yes"?>
<Relationships xmlns="http://schemas.openxmlformats.org/package/2006/relationships"><Relationship Id="rId3" Type="http://schemas.microsoft.com/office/2007/relationships/hdphoto" Target="../media/hdphoto84.wdp"/><Relationship Id="rId2" Type="http://schemas.openxmlformats.org/officeDocument/2006/relationships/image" Target="../media/image107.jpeg"/><Relationship Id="rId1" Type="http://schemas.openxmlformats.org/officeDocument/2006/relationships/slideLayout" Target="../slideLayouts/slideLayout7.xml"/><Relationship Id="rId5" Type="http://schemas.microsoft.com/office/2007/relationships/hdphoto" Target="../media/hdphoto82.wdp"/><Relationship Id="rId4" Type="http://schemas.openxmlformats.org/officeDocument/2006/relationships/image" Target="../media/image103.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3.jpe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6.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microsoft.com/office/2007/relationships/hdphoto" Target="../media/hdphoto100.wdp"/><Relationship Id="rId2" Type="http://schemas.openxmlformats.org/officeDocument/2006/relationships/image" Target="../media/image127.jpeg"/><Relationship Id="rId1" Type="http://schemas.openxmlformats.org/officeDocument/2006/relationships/slideLayout" Target="../slideLayouts/slideLayout7.xml"/><Relationship Id="rId4" Type="http://schemas.openxmlformats.org/officeDocument/2006/relationships/image" Target="../media/image128.jpeg"/></Relationships>
</file>

<file path=ppt/slides/_rels/slide123.xml.rels><?xml version="1.0" encoding="UTF-8" standalone="yes"?>
<Relationships xmlns="http://schemas.openxmlformats.org/package/2006/relationships"><Relationship Id="rId3" Type="http://schemas.microsoft.com/office/2007/relationships/hdphoto" Target="../media/hdphoto49.wdp"/><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microsoft.com/office/2007/relationships/hdphoto" Target="../media/hdphoto101.wdp"/><Relationship Id="rId2" Type="http://schemas.openxmlformats.org/officeDocument/2006/relationships/image" Target="../media/image129.jpeg"/><Relationship Id="rId1" Type="http://schemas.openxmlformats.org/officeDocument/2006/relationships/slideLayout" Target="../slideLayouts/slideLayout7.xml"/><Relationship Id="rId5" Type="http://schemas.microsoft.com/office/2007/relationships/hdphoto" Target="../media/hdphoto49.wdp"/><Relationship Id="rId4" Type="http://schemas.openxmlformats.org/officeDocument/2006/relationships/image" Target="../media/image61.png"/></Relationships>
</file>

<file path=ppt/slides/_rels/slide1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30.jpeg"/><Relationship Id="rId1" Type="http://schemas.openxmlformats.org/officeDocument/2006/relationships/slideLayout" Target="../slideLayouts/slideLayout7.xml"/><Relationship Id="rId4" Type="http://schemas.microsoft.com/office/2007/relationships/hdphoto" Target="../media/hdphoto49.wdp"/></Relationships>
</file>

<file path=ppt/slides/_rels/slide126.xml.rels><?xml version="1.0" encoding="UTF-8" standalone="yes"?>
<Relationships xmlns="http://schemas.openxmlformats.org/package/2006/relationships"><Relationship Id="rId3" Type="http://schemas.microsoft.com/office/2007/relationships/hdphoto" Target="../media/hdphoto102.wdp"/><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microsoft.com/office/2007/relationships/hdphoto" Target="../media/hdphoto103.wdp"/><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microsoft.com/office/2007/relationships/hdphoto" Target="../media/hdphoto104.wdp"/><Relationship Id="rId7" Type="http://schemas.microsoft.com/office/2007/relationships/hdphoto" Target="../media/hdphoto49.wdp"/><Relationship Id="rId2" Type="http://schemas.openxmlformats.org/officeDocument/2006/relationships/image" Target="../media/image133.jpeg"/><Relationship Id="rId1" Type="http://schemas.openxmlformats.org/officeDocument/2006/relationships/slideLayout" Target="../slideLayouts/slideLayout7.xml"/><Relationship Id="rId6" Type="http://schemas.openxmlformats.org/officeDocument/2006/relationships/image" Target="../media/image61.png"/><Relationship Id="rId5" Type="http://schemas.microsoft.com/office/2007/relationships/hdphoto" Target="../media/hdphoto105.wdp"/><Relationship Id="rId4" Type="http://schemas.openxmlformats.org/officeDocument/2006/relationships/image" Target="../media/image134.jpeg"/></Relationships>
</file>

<file path=ppt/slides/_rels/slide129.xml.rels><?xml version="1.0" encoding="UTF-8" standalone="yes"?>
<Relationships xmlns="http://schemas.openxmlformats.org/package/2006/relationships"><Relationship Id="rId3" Type="http://schemas.microsoft.com/office/2007/relationships/hdphoto" Target="../media/hdphoto106.wdp"/><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12.png"/><Relationship Id="rId4" Type="http://schemas.microsoft.com/office/2007/relationships/hdphoto" Target="../media/hdphoto9.wdp"/></Relationships>
</file>

<file path=ppt/slides/_rels/slide1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36.jpeg"/><Relationship Id="rId1" Type="http://schemas.openxmlformats.org/officeDocument/2006/relationships/slideLayout" Target="../slideLayouts/slideLayout7.xml"/><Relationship Id="rId4" Type="http://schemas.microsoft.com/office/2007/relationships/hdphoto" Target="../media/hdphoto49.wdp"/></Relationships>
</file>

<file path=ppt/slides/_rels/slide131.xml.rels><?xml version="1.0" encoding="UTF-8" standalone="yes"?>
<Relationships xmlns="http://schemas.openxmlformats.org/package/2006/relationships"><Relationship Id="rId3" Type="http://schemas.microsoft.com/office/2007/relationships/hdphoto" Target="../media/hdphoto107.wdp"/><Relationship Id="rId2" Type="http://schemas.openxmlformats.org/officeDocument/2006/relationships/image" Target="../media/image137.jpeg"/><Relationship Id="rId1" Type="http://schemas.openxmlformats.org/officeDocument/2006/relationships/slideLayout" Target="../slideLayouts/slideLayout7.xml"/><Relationship Id="rId5" Type="http://schemas.microsoft.com/office/2007/relationships/hdphoto" Target="../media/hdphoto49.wdp"/><Relationship Id="rId4" Type="http://schemas.openxmlformats.org/officeDocument/2006/relationships/image" Target="../media/image61.png"/></Relationships>
</file>

<file path=ppt/slides/_rels/slide132.xml.rels><?xml version="1.0" encoding="UTF-8" standalone="yes"?>
<Relationships xmlns="http://schemas.openxmlformats.org/package/2006/relationships"><Relationship Id="rId3" Type="http://schemas.microsoft.com/office/2007/relationships/hdphoto" Target="../media/hdphoto108.wdp"/><Relationship Id="rId2" Type="http://schemas.openxmlformats.org/officeDocument/2006/relationships/image" Target="../media/image138.jpeg"/><Relationship Id="rId1" Type="http://schemas.openxmlformats.org/officeDocument/2006/relationships/slideLayout" Target="../slideLayouts/slideLayout7.xml"/><Relationship Id="rId5" Type="http://schemas.microsoft.com/office/2007/relationships/hdphoto" Target="../media/hdphoto109.wdp"/><Relationship Id="rId4" Type="http://schemas.openxmlformats.org/officeDocument/2006/relationships/image" Target="../media/image139.png"/></Relationships>
</file>

<file path=ppt/slides/_rels/slide133.xml.rels><?xml version="1.0" encoding="UTF-8" standalone="yes"?>
<Relationships xmlns="http://schemas.openxmlformats.org/package/2006/relationships"><Relationship Id="rId3" Type="http://schemas.microsoft.com/office/2007/relationships/hdphoto" Target="../media/hdphoto110.wdp"/><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microsoft.com/office/2007/relationships/hdphoto" Target="../media/hdphoto111.wdp"/><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microsoft.com/office/2007/relationships/hdphoto" Target="../media/hdphoto112.wdp"/><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microsoft.com/office/2007/relationships/hdphoto" Target="../media/hdphoto113.wdp"/><Relationship Id="rId2" Type="http://schemas.openxmlformats.org/officeDocument/2006/relationships/image" Target="../media/image143.jpeg"/><Relationship Id="rId1" Type="http://schemas.openxmlformats.org/officeDocument/2006/relationships/slideLayout" Target="../slideLayouts/slideLayout7.xml"/><Relationship Id="rId5" Type="http://schemas.microsoft.com/office/2007/relationships/hdphoto" Target="../media/hdphoto114.wdp"/><Relationship Id="rId4" Type="http://schemas.openxmlformats.org/officeDocument/2006/relationships/image" Target="../media/image144.png"/></Relationships>
</file>

<file path=ppt/slides/_rels/slide13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microsoft.com/office/2007/relationships/hdphoto" Target="../media/hdphoto115.wdp"/><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microsoft.com/office/2007/relationships/hdphoto" Target="../media/hdphoto116.wdp"/><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5.jpeg"/><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16.png"/></Relationships>
</file>

<file path=ppt/slides/_rels/slide140.xml.rels><?xml version="1.0" encoding="UTF-8" standalone="yes"?>
<Relationships xmlns="http://schemas.openxmlformats.org/package/2006/relationships"><Relationship Id="rId3" Type="http://schemas.microsoft.com/office/2007/relationships/hdphoto" Target="../media/hdphoto117.wdp"/><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microsoft.com/office/2007/relationships/hdphoto" Target="../media/hdphoto118.wdp"/><Relationship Id="rId7" Type="http://schemas.microsoft.com/office/2007/relationships/hdphoto" Target="../media/hdphoto10.wdp"/><Relationship Id="rId2" Type="http://schemas.openxmlformats.org/officeDocument/2006/relationships/image" Target="../media/image148.jpeg"/><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114.wdp"/><Relationship Id="rId4" Type="http://schemas.openxmlformats.org/officeDocument/2006/relationships/image" Target="../media/image144.png"/></Relationships>
</file>

<file path=ppt/slides/_rels/slide144.xml.rels><?xml version="1.0" encoding="UTF-8" standalone="yes"?>
<Relationships xmlns="http://schemas.openxmlformats.org/package/2006/relationships"><Relationship Id="rId3" Type="http://schemas.microsoft.com/office/2007/relationships/hdphoto" Target="../media/hdphoto119.wdp"/><Relationship Id="rId7" Type="http://schemas.openxmlformats.org/officeDocument/2006/relationships/image" Target="../media/image151.jpeg"/><Relationship Id="rId2" Type="http://schemas.openxmlformats.org/officeDocument/2006/relationships/image" Target="../media/image149.jpeg"/><Relationship Id="rId1" Type="http://schemas.openxmlformats.org/officeDocument/2006/relationships/slideLayout" Target="../slideLayouts/slideLayout7.xml"/><Relationship Id="rId6" Type="http://schemas.openxmlformats.org/officeDocument/2006/relationships/image" Target="../media/image150.png"/><Relationship Id="rId5" Type="http://schemas.microsoft.com/office/2007/relationships/hdphoto" Target="../media/hdphoto114.wdp"/><Relationship Id="rId4" Type="http://schemas.openxmlformats.org/officeDocument/2006/relationships/image" Target="../media/image144.png"/></Relationships>
</file>

<file path=ppt/slides/_rels/slide145.xml.rels><?xml version="1.0" encoding="UTF-8" standalone="yes"?>
<Relationships xmlns="http://schemas.openxmlformats.org/package/2006/relationships"><Relationship Id="rId8" Type="http://schemas.microsoft.com/office/2007/relationships/hdphoto" Target="../media/hdphoto121.wdp"/><Relationship Id="rId3" Type="http://schemas.microsoft.com/office/2007/relationships/hdphoto" Target="../media/hdphoto120.wdp"/><Relationship Id="rId7" Type="http://schemas.openxmlformats.org/officeDocument/2006/relationships/image" Target="../media/image154.png"/><Relationship Id="rId2" Type="http://schemas.openxmlformats.org/officeDocument/2006/relationships/image" Target="../media/image152.jpeg"/><Relationship Id="rId1" Type="http://schemas.openxmlformats.org/officeDocument/2006/relationships/slideLayout" Target="../slideLayouts/slideLayout7.xml"/><Relationship Id="rId6" Type="http://schemas.openxmlformats.org/officeDocument/2006/relationships/image" Target="../media/image153.jpeg"/><Relationship Id="rId5" Type="http://schemas.microsoft.com/office/2007/relationships/hdphoto" Target="../media/hdphoto114.wdp"/><Relationship Id="rId4" Type="http://schemas.openxmlformats.org/officeDocument/2006/relationships/image" Target="../media/image144.png"/></Relationships>
</file>

<file path=ppt/slides/_rels/slide146.xml.rels><?xml version="1.0" encoding="UTF-8" standalone="yes"?>
<Relationships xmlns="http://schemas.openxmlformats.org/package/2006/relationships"><Relationship Id="rId3" Type="http://schemas.microsoft.com/office/2007/relationships/hdphoto" Target="../media/hdphoto122.wdp"/><Relationship Id="rId2" Type="http://schemas.openxmlformats.org/officeDocument/2006/relationships/image" Target="../media/image155.jpeg"/><Relationship Id="rId1" Type="http://schemas.openxmlformats.org/officeDocument/2006/relationships/slideLayout" Target="../slideLayouts/slideLayout7.xml"/><Relationship Id="rId6" Type="http://schemas.openxmlformats.org/officeDocument/2006/relationships/image" Target="../media/image156.png"/><Relationship Id="rId5" Type="http://schemas.microsoft.com/office/2007/relationships/hdphoto" Target="../media/hdphoto114.wdp"/><Relationship Id="rId4" Type="http://schemas.openxmlformats.org/officeDocument/2006/relationships/image" Target="../media/image144.png"/></Relationships>
</file>

<file path=ppt/slides/_rels/slide147.xml.rels><?xml version="1.0" encoding="UTF-8" standalone="yes"?>
<Relationships xmlns="http://schemas.openxmlformats.org/package/2006/relationships"><Relationship Id="rId3" Type="http://schemas.microsoft.com/office/2007/relationships/hdphoto" Target="../media/hdphoto123.wdp"/><Relationship Id="rId7" Type="http://schemas.openxmlformats.org/officeDocument/2006/relationships/image" Target="../media/image159.gif"/><Relationship Id="rId2" Type="http://schemas.openxmlformats.org/officeDocument/2006/relationships/image" Target="../media/image157.jpeg"/><Relationship Id="rId1" Type="http://schemas.openxmlformats.org/officeDocument/2006/relationships/slideLayout" Target="../slideLayouts/slideLayout7.xml"/><Relationship Id="rId6" Type="http://schemas.microsoft.com/office/2007/relationships/hdphoto" Target="../media/hdphoto114.wdp"/><Relationship Id="rId5" Type="http://schemas.openxmlformats.org/officeDocument/2006/relationships/image" Target="../media/image144.png"/><Relationship Id="rId4" Type="http://schemas.openxmlformats.org/officeDocument/2006/relationships/image" Target="../media/image158.png"/></Relationships>
</file>

<file path=ppt/slides/_rels/slide148.xml.rels><?xml version="1.0" encoding="UTF-8" standalone="yes"?>
<Relationships xmlns="http://schemas.openxmlformats.org/package/2006/relationships"><Relationship Id="rId3" Type="http://schemas.microsoft.com/office/2007/relationships/hdphoto" Target="../media/hdphoto124.wdp"/><Relationship Id="rId2" Type="http://schemas.openxmlformats.org/officeDocument/2006/relationships/image" Target="../media/image160.jpeg"/><Relationship Id="rId1" Type="http://schemas.openxmlformats.org/officeDocument/2006/relationships/slideLayout" Target="../slideLayouts/slideLayout7.xml"/><Relationship Id="rId6" Type="http://schemas.openxmlformats.org/officeDocument/2006/relationships/image" Target="../media/image161.jpeg"/><Relationship Id="rId5" Type="http://schemas.microsoft.com/office/2007/relationships/hdphoto" Target="../media/hdphoto114.wdp"/><Relationship Id="rId4" Type="http://schemas.openxmlformats.org/officeDocument/2006/relationships/image" Target="../media/image144.png"/></Relationships>
</file>

<file path=ppt/slides/_rels/slide149.xml.rels><?xml version="1.0" encoding="UTF-8" standalone="yes"?>
<Relationships xmlns="http://schemas.openxmlformats.org/package/2006/relationships"><Relationship Id="rId3" Type="http://schemas.microsoft.com/office/2007/relationships/hdphoto" Target="../media/hdphoto125.wdp"/><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7.xml"/><Relationship Id="rId4" Type="http://schemas.microsoft.com/office/2007/relationships/hdphoto" Target="../media/hdphoto13.wdp"/></Relationships>
</file>

<file path=ppt/slides/_rels/slide150.xml.rels><?xml version="1.0" encoding="UTF-8" standalone="yes"?>
<Relationships xmlns="http://schemas.openxmlformats.org/package/2006/relationships"><Relationship Id="rId8" Type="http://schemas.microsoft.com/office/2007/relationships/hdphoto" Target="../media/hdphoto114.wdp"/><Relationship Id="rId3" Type="http://schemas.microsoft.com/office/2007/relationships/hdphoto" Target="../media/hdphoto126.wdp"/><Relationship Id="rId7" Type="http://schemas.openxmlformats.org/officeDocument/2006/relationships/image" Target="../media/image144.png"/><Relationship Id="rId2" Type="http://schemas.openxmlformats.org/officeDocument/2006/relationships/image" Target="../media/image163.jpe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12.png"/><Relationship Id="rId4" Type="http://schemas.openxmlformats.org/officeDocument/2006/relationships/image" Target="../media/image164.png"/></Relationships>
</file>

<file path=ppt/slides/_rels/slide1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5.jpeg"/><Relationship Id="rId1" Type="http://schemas.openxmlformats.org/officeDocument/2006/relationships/slideLayout" Target="../slideLayouts/slideLayout7.xml"/><Relationship Id="rId5" Type="http://schemas.openxmlformats.org/officeDocument/2006/relationships/image" Target="../media/image164.png"/><Relationship Id="rId4" Type="http://schemas.microsoft.com/office/2007/relationships/hdphoto" Target="../media/hdphoto10.wdp"/></Relationships>
</file>

<file path=ppt/slides/_rels/slide152.xml.rels><?xml version="1.0" encoding="UTF-8" standalone="yes"?>
<Relationships xmlns="http://schemas.openxmlformats.org/package/2006/relationships"><Relationship Id="rId3" Type="http://schemas.microsoft.com/office/2007/relationships/hdphoto" Target="../media/hdphoto127.wdp"/><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microsoft.com/office/2007/relationships/hdphoto" Target="../media/hdphoto128.wdp"/><Relationship Id="rId2" Type="http://schemas.openxmlformats.org/officeDocument/2006/relationships/image" Target="../media/image167.jpeg"/><Relationship Id="rId1" Type="http://schemas.openxmlformats.org/officeDocument/2006/relationships/slideLayout" Target="../slideLayouts/slideLayout7.xml"/><Relationship Id="rId4" Type="http://schemas.openxmlformats.org/officeDocument/2006/relationships/image" Target="../media/image168.png"/></Relationships>
</file>

<file path=ppt/slides/_rels/slide154.xml.rels><?xml version="1.0" encoding="UTF-8" standalone="yes"?>
<Relationships xmlns="http://schemas.openxmlformats.org/package/2006/relationships"><Relationship Id="rId3" Type="http://schemas.microsoft.com/office/2007/relationships/hdphoto" Target="../media/hdphoto129.wdp"/><Relationship Id="rId2" Type="http://schemas.openxmlformats.org/officeDocument/2006/relationships/image" Target="../media/image169.jpeg"/><Relationship Id="rId1" Type="http://schemas.openxmlformats.org/officeDocument/2006/relationships/slideLayout" Target="../slideLayouts/slideLayout7.xml"/><Relationship Id="rId4" Type="http://schemas.openxmlformats.org/officeDocument/2006/relationships/image" Target="../media/image170.png"/></Relationships>
</file>

<file path=ppt/slides/_rels/slide155.xml.rels><?xml version="1.0" encoding="UTF-8" standalone="yes"?>
<Relationships xmlns="http://schemas.openxmlformats.org/package/2006/relationships"><Relationship Id="rId3" Type="http://schemas.microsoft.com/office/2007/relationships/hdphoto" Target="../media/hdphoto130.wdp"/><Relationship Id="rId2" Type="http://schemas.openxmlformats.org/officeDocument/2006/relationships/image" Target="../media/image171.jpeg"/><Relationship Id="rId1" Type="http://schemas.openxmlformats.org/officeDocument/2006/relationships/slideLayout" Target="../slideLayouts/slideLayout7.xml"/><Relationship Id="rId4" Type="http://schemas.openxmlformats.org/officeDocument/2006/relationships/image" Target="../media/image172.jpeg"/></Relationships>
</file>

<file path=ppt/slides/_rels/slide156.xml.rels><?xml version="1.0" encoding="UTF-8" standalone="yes"?>
<Relationships xmlns="http://schemas.openxmlformats.org/package/2006/relationships"><Relationship Id="rId3" Type="http://schemas.microsoft.com/office/2007/relationships/hdphoto" Target="../media/hdphoto131.wdp"/><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microsoft.com/office/2007/relationships/hdphoto" Target="../media/hdphoto132.wdp"/><Relationship Id="rId2" Type="http://schemas.openxmlformats.org/officeDocument/2006/relationships/image" Target="../media/image174.jpeg"/><Relationship Id="rId1" Type="http://schemas.openxmlformats.org/officeDocument/2006/relationships/slideLayout" Target="../slideLayouts/slideLayout7.xml"/><Relationship Id="rId4" Type="http://schemas.openxmlformats.org/officeDocument/2006/relationships/image" Target="../media/image175.jpeg"/></Relationships>
</file>

<file path=ppt/slides/_rels/slide158.xml.rels><?xml version="1.0" encoding="UTF-8" standalone="yes"?>
<Relationships xmlns="http://schemas.openxmlformats.org/package/2006/relationships"><Relationship Id="rId3" Type="http://schemas.microsoft.com/office/2007/relationships/hdphoto" Target="../media/hdphoto133.wdp"/><Relationship Id="rId2" Type="http://schemas.openxmlformats.org/officeDocument/2006/relationships/image" Target="../media/image176.jpeg"/><Relationship Id="rId1" Type="http://schemas.openxmlformats.org/officeDocument/2006/relationships/slideLayout" Target="../slideLayouts/slideLayout7.xml"/><Relationship Id="rId5" Type="http://schemas.openxmlformats.org/officeDocument/2006/relationships/image" Target="../media/image178.png"/><Relationship Id="rId4" Type="http://schemas.openxmlformats.org/officeDocument/2006/relationships/image" Target="../media/image177.png"/></Relationships>
</file>

<file path=ppt/slides/_rels/slide159.xml.rels><?xml version="1.0" encoding="UTF-8" standalone="yes"?>
<Relationships xmlns="http://schemas.openxmlformats.org/package/2006/relationships"><Relationship Id="rId3" Type="http://schemas.openxmlformats.org/officeDocument/2006/relationships/image" Target="../media/image180.gif"/><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4.wdp"/><Relationship Id="rId7" Type="http://schemas.microsoft.com/office/2007/relationships/hdphoto" Target="../media/hdphoto10.wdp"/><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9.wdp"/><Relationship Id="rId4" Type="http://schemas.openxmlformats.org/officeDocument/2006/relationships/image" Target="../media/image11.png"/></Relationships>
</file>

<file path=ppt/slides/_rels/slide160.xml.rels><?xml version="1.0" encoding="UTF-8" standalone="yes"?>
<Relationships xmlns="http://schemas.openxmlformats.org/package/2006/relationships"><Relationship Id="rId3" Type="http://schemas.microsoft.com/office/2007/relationships/hdphoto" Target="../media/hdphoto134.wdp"/><Relationship Id="rId2" Type="http://schemas.openxmlformats.org/officeDocument/2006/relationships/image" Target="../media/image181.jpeg"/><Relationship Id="rId1" Type="http://schemas.openxmlformats.org/officeDocument/2006/relationships/slideLayout" Target="../slideLayouts/slideLayout7.xml"/><Relationship Id="rId5" Type="http://schemas.microsoft.com/office/2007/relationships/hdphoto" Target="../media/hdphoto114.wdp"/><Relationship Id="rId4" Type="http://schemas.openxmlformats.org/officeDocument/2006/relationships/image" Target="../media/image144.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microsoft.com/office/2007/relationships/hdphoto" Target="../media/hdphoto135.wdp"/><Relationship Id="rId2" Type="http://schemas.openxmlformats.org/officeDocument/2006/relationships/image" Target="../media/image182.jpeg"/><Relationship Id="rId1" Type="http://schemas.openxmlformats.org/officeDocument/2006/relationships/slideLayout" Target="../slideLayouts/slideLayout7.xml"/><Relationship Id="rId5" Type="http://schemas.microsoft.com/office/2007/relationships/hdphoto" Target="../media/hdphoto114.wdp"/><Relationship Id="rId4" Type="http://schemas.openxmlformats.org/officeDocument/2006/relationships/image" Target="../media/image144.png"/></Relationships>
</file>

<file path=ppt/slides/_rels/slide163.xml.rels><?xml version="1.0" encoding="UTF-8" standalone="yes"?>
<Relationships xmlns="http://schemas.openxmlformats.org/package/2006/relationships"><Relationship Id="rId3" Type="http://schemas.microsoft.com/office/2007/relationships/hdphoto" Target="../media/hdphoto136.wdp"/><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84.jpeg"/><Relationship Id="rId1" Type="http://schemas.openxmlformats.org/officeDocument/2006/relationships/slideLayout" Target="../slideLayouts/slideLayout7.xml"/><Relationship Id="rId4" Type="http://schemas.microsoft.com/office/2007/relationships/hdphoto" Target="../media/hdphoto114.wdp"/></Relationships>
</file>

<file path=ppt/slides/_rels/slide165.xml.rels><?xml version="1.0" encoding="UTF-8" standalone="yes"?>
<Relationships xmlns="http://schemas.openxmlformats.org/package/2006/relationships"><Relationship Id="rId3" Type="http://schemas.microsoft.com/office/2007/relationships/hdphoto" Target="../media/hdphoto137.wdp"/><Relationship Id="rId2" Type="http://schemas.openxmlformats.org/officeDocument/2006/relationships/image" Target="../media/image185.jpeg"/><Relationship Id="rId1" Type="http://schemas.openxmlformats.org/officeDocument/2006/relationships/slideLayout" Target="../slideLayouts/slideLayout7.xml"/><Relationship Id="rId5" Type="http://schemas.microsoft.com/office/2007/relationships/hdphoto" Target="../media/hdphoto114.wdp"/><Relationship Id="rId4" Type="http://schemas.openxmlformats.org/officeDocument/2006/relationships/image" Target="../media/image144.png"/></Relationships>
</file>

<file path=ppt/slides/_rels/slide166.xml.rels><?xml version="1.0" encoding="UTF-8" standalone="yes"?>
<Relationships xmlns="http://schemas.openxmlformats.org/package/2006/relationships"><Relationship Id="rId3" Type="http://schemas.microsoft.com/office/2007/relationships/hdphoto" Target="../media/hdphoto138.wdp"/><Relationship Id="rId2" Type="http://schemas.openxmlformats.org/officeDocument/2006/relationships/image" Target="../media/image186.jpeg"/><Relationship Id="rId1" Type="http://schemas.openxmlformats.org/officeDocument/2006/relationships/slideLayout" Target="../slideLayouts/slideLayout7.xml"/><Relationship Id="rId5" Type="http://schemas.microsoft.com/office/2007/relationships/hdphoto" Target="../media/hdphoto114.wdp"/><Relationship Id="rId4" Type="http://schemas.openxmlformats.org/officeDocument/2006/relationships/image" Target="../media/image144.png"/></Relationships>
</file>

<file path=ppt/slides/_rels/slide167.xml.rels><?xml version="1.0" encoding="UTF-8" standalone="yes"?>
<Relationships xmlns="http://schemas.openxmlformats.org/package/2006/relationships"><Relationship Id="rId3" Type="http://schemas.microsoft.com/office/2007/relationships/hdphoto" Target="../media/hdphoto114.wdp"/><Relationship Id="rId2" Type="http://schemas.openxmlformats.org/officeDocument/2006/relationships/image" Target="../media/image144.png"/><Relationship Id="rId1" Type="http://schemas.openxmlformats.org/officeDocument/2006/relationships/slideLayout" Target="../slideLayouts/slideLayout7.xml"/><Relationship Id="rId5" Type="http://schemas.microsoft.com/office/2007/relationships/hdphoto" Target="../media/hdphoto139.wdp"/><Relationship Id="rId4" Type="http://schemas.openxmlformats.org/officeDocument/2006/relationships/image" Target="../media/image187.jpeg"/></Relationships>
</file>

<file path=ppt/slides/_rels/slide168.xml.rels><?xml version="1.0" encoding="UTF-8" standalone="yes"?>
<Relationships xmlns="http://schemas.openxmlformats.org/package/2006/relationships"><Relationship Id="rId3" Type="http://schemas.microsoft.com/office/2007/relationships/hdphoto" Target="../media/hdphoto140.wdp"/><Relationship Id="rId2" Type="http://schemas.openxmlformats.org/officeDocument/2006/relationships/image" Target="../media/image188.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microsoft.com/office/2007/relationships/hdphoto" Target="../media/hdphoto141.wdp"/><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jpeg"/><Relationship Id="rId7"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12.png"/><Relationship Id="rId4" Type="http://schemas.microsoft.com/office/2007/relationships/hdphoto" Target="../media/hdphoto15.wdp"/></Relationships>
</file>

<file path=ppt/slides/_rels/slide170.xml.rels><?xml version="1.0" encoding="UTF-8" standalone="yes"?>
<Relationships xmlns="http://schemas.openxmlformats.org/package/2006/relationships"><Relationship Id="rId3" Type="http://schemas.microsoft.com/office/2007/relationships/hdphoto" Target="../media/hdphoto132.wdp"/><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microsoft.com/office/2007/relationships/hdphoto" Target="../media/hdphoto142.wdp"/><Relationship Id="rId2" Type="http://schemas.openxmlformats.org/officeDocument/2006/relationships/image" Target="../media/image190.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microsoft.com/office/2007/relationships/hdphoto" Target="../media/hdphoto143.wdp"/><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microsoft.com/office/2007/relationships/hdphoto" Target="../media/hdphoto144.wdp"/><Relationship Id="rId2" Type="http://schemas.openxmlformats.org/officeDocument/2006/relationships/image" Target="../media/image192.jpeg"/><Relationship Id="rId1" Type="http://schemas.openxmlformats.org/officeDocument/2006/relationships/slideLayout" Target="../slideLayouts/slideLayout7.xml"/><Relationship Id="rId5" Type="http://schemas.microsoft.com/office/2007/relationships/hdphoto" Target="../media/hdphoto114.wdp"/><Relationship Id="rId4" Type="http://schemas.openxmlformats.org/officeDocument/2006/relationships/image" Target="../media/image144.png"/></Relationships>
</file>

<file path=ppt/slides/_rels/slide175.xml.rels><?xml version="1.0" encoding="UTF-8" standalone="yes"?>
<Relationships xmlns="http://schemas.openxmlformats.org/package/2006/relationships"><Relationship Id="rId3" Type="http://schemas.microsoft.com/office/2007/relationships/hdphoto" Target="../media/hdphoto145.wdp"/><Relationship Id="rId2" Type="http://schemas.openxmlformats.org/officeDocument/2006/relationships/image" Target="../media/image193.jpeg"/><Relationship Id="rId1" Type="http://schemas.openxmlformats.org/officeDocument/2006/relationships/slideLayout" Target="../slideLayouts/slideLayout7.xml"/><Relationship Id="rId6" Type="http://schemas.openxmlformats.org/officeDocument/2006/relationships/image" Target="../media/image194.jpeg"/><Relationship Id="rId5" Type="http://schemas.microsoft.com/office/2007/relationships/hdphoto" Target="../media/hdphoto10.wdp"/><Relationship Id="rId4" Type="http://schemas.openxmlformats.org/officeDocument/2006/relationships/image" Target="../media/image12.png"/></Relationships>
</file>

<file path=ppt/slides/_rels/slide176.xml.rels><?xml version="1.0" encoding="UTF-8" standalone="yes"?>
<Relationships xmlns="http://schemas.openxmlformats.org/package/2006/relationships"><Relationship Id="rId3" Type="http://schemas.microsoft.com/office/2007/relationships/hdphoto" Target="../media/hdphoto146.wdp"/><Relationship Id="rId2" Type="http://schemas.openxmlformats.org/officeDocument/2006/relationships/image" Target="../media/image195.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microsoft.com/office/2007/relationships/hdphoto" Target="../media/hdphoto147.wdp"/><Relationship Id="rId2" Type="http://schemas.openxmlformats.org/officeDocument/2006/relationships/image" Target="../media/image196.jpeg"/><Relationship Id="rId1" Type="http://schemas.openxmlformats.org/officeDocument/2006/relationships/slideLayout" Target="../slideLayouts/slideLayout7.xml"/><Relationship Id="rId6" Type="http://schemas.openxmlformats.org/officeDocument/2006/relationships/image" Target="../media/image194.jpeg"/><Relationship Id="rId5" Type="http://schemas.microsoft.com/office/2007/relationships/hdphoto" Target="../media/hdphoto114.wdp"/><Relationship Id="rId4" Type="http://schemas.openxmlformats.org/officeDocument/2006/relationships/image" Target="../media/image144.png"/></Relationships>
</file>

<file path=ppt/slides/_rels/slide178.xml.rels><?xml version="1.0" encoding="UTF-8" standalone="yes"?>
<Relationships xmlns="http://schemas.openxmlformats.org/package/2006/relationships"><Relationship Id="rId3" Type="http://schemas.microsoft.com/office/2007/relationships/hdphoto" Target="../media/hdphoto148.wdp"/><Relationship Id="rId2" Type="http://schemas.openxmlformats.org/officeDocument/2006/relationships/image" Target="../media/image197.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microsoft.com/office/2007/relationships/hdphoto" Target="../media/hdphoto149.wdp"/><Relationship Id="rId2" Type="http://schemas.openxmlformats.org/officeDocument/2006/relationships/image" Target="../media/image19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16.wdp"/><Relationship Id="rId7" Type="http://schemas.openxmlformats.org/officeDocument/2006/relationships/image" Target="../media/image20.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10.wdp"/><Relationship Id="rId4" Type="http://schemas.openxmlformats.org/officeDocument/2006/relationships/image" Target="../media/image23.png"/><Relationship Id="rId9" Type="http://schemas.microsoft.com/office/2007/relationships/hdphoto" Target="../media/hdphoto9.wdp"/></Relationships>
</file>

<file path=ppt/slides/_rels/slide180.xml.rels><?xml version="1.0" encoding="UTF-8" standalone="yes"?>
<Relationships xmlns="http://schemas.openxmlformats.org/package/2006/relationships"><Relationship Id="rId3" Type="http://schemas.microsoft.com/office/2007/relationships/hdphoto" Target="../media/hdphoto150.wdp"/><Relationship Id="rId2" Type="http://schemas.openxmlformats.org/officeDocument/2006/relationships/image" Target="../media/image199.jpeg"/><Relationship Id="rId1" Type="http://schemas.openxmlformats.org/officeDocument/2006/relationships/slideLayout" Target="../slideLayouts/slideLayout7.xml"/><Relationship Id="rId4" Type="http://schemas.openxmlformats.org/officeDocument/2006/relationships/image" Target="../media/image194.jpeg"/></Relationships>
</file>

<file path=ppt/slides/_rels/slide181.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microsoft.com/office/2007/relationships/hdphoto" Target="../media/hdphoto151.wdp"/><Relationship Id="rId2" Type="http://schemas.openxmlformats.org/officeDocument/2006/relationships/image" Target="../media/image202.jpeg"/><Relationship Id="rId1" Type="http://schemas.openxmlformats.org/officeDocument/2006/relationships/slideLayout" Target="../slideLayouts/slideLayout7.xml"/><Relationship Id="rId5" Type="http://schemas.openxmlformats.org/officeDocument/2006/relationships/image" Target="../media/image194.jpeg"/><Relationship Id="rId4" Type="http://schemas.openxmlformats.org/officeDocument/2006/relationships/image" Target="../media/image201.jpeg"/></Relationships>
</file>

<file path=ppt/slides/_rels/slide183.xml.rels><?xml version="1.0" encoding="UTF-8" standalone="yes"?>
<Relationships xmlns="http://schemas.openxmlformats.org/package/2006/relationships"><Relationship Id="rId3" Type="http://schemas.microsoft.com/office/2007/relationships/hdphoto" Target="../media/hdphoto152.wdp"/><Relationship Id="rId2" Type="http://schemas.openxmlformats.org/officeDocument/2006/relationships/image" Target="../media/image203.jpeg"/><Relationship Id="rId1" Type="http://schemas.openxmlformats.org/officeDocument/2006/relationships/slideLayout" Target="../slideLayouts/slideLayout7.xml"/><Relationship Id="rId4" Type="http://schemas.openxmlformats.org/officeDocument/2006/relationships/image" Target="../media/image194.jpeg"/></Relationships>
</file>

<file path=ppt/slides/_rels/slide184.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4.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microsoft.com/office/2007/relationships/hdphoto" Target="../media/hdphoto153.wdp"/><Relationship Id="rId2" Type="http://schemas.openxmlformats.org/officeDocument/2006/relationships/image" Target="../media/image205.jpeg"/><Relationship Id="rId1" Type="http://schemas.openxmlformats.org/officeDocument/2006/relationships/slideLayout" Target="../slideLayouts/slideLayout7.xml"/><Relationship Id="rId5" Type="http://schemas.microsoft.com/office/2007/relationships/hdphoto" Target="../media/hdphoto114.wdp"/><Relationship Id="rId4" Type="http://schemas.openxmlformats.org/officeDocument/2006/relationships/image" Target="../media/image144.png"/></Relationships>
</file>

<file path=ppt/slides/_rels/slide186.xml.rels><?xml version="1.0" encoding="UTF-8" standalone="yes"?>
<Relationships xmlns="http://schemas.openxmlformats.org/package/2006/relationships"><Relationship Id="rId3" Type="http://schemas.microsoft.com/office/2007/relationships/hdphoto" Target="../media/hdphoto123.wdp"/><Relationship Id="rId2" Type="http://schemas.openxmlformats.org/officeDocument/2006/relationships/image" Target="../media/image157.jpeg"/><Relationship Id="rId1" Type="http://schemas.openxmlformats.org/officeDocument/2006/relationships/slideLayout" Target="../slideLayouts/slideLayout7.xml"/><Relationship Id="rId5" Type="http://schemas.microsoft.com/office/2007/relationships/hdphoto" Target="../media/hdphoto114.wdp"/><Relationship Id="rId4" Type="http://schemas.openxmlformats.org/officeDocument/2006/relationships/image" Target="../media/image144.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microsoft.com/office/2007/relationships/hdphoto" Target="../media/hdphoto154.wdp"/><Relationship Id="rId2" Type="http://schemas.openxmlformats.org/officeDocument/2006/relationships/image" Target="../media/image206.jpeg"/><Relationship Id="rId1" Type="http://schemas.openxmlformats.org/officeDocument/2006/relationships/slideLayout" Target="../slideLayouts/slideLayout7.xml"/><Relationship Id="rId5" Type="http://schemas.microsoft.com/office/2007/relationships/hdphoto" Target="../media/hdphoto114.wdp"/><Relationship Id="rId4" Type="http://schemas.openxmlformats.org/officeDocument/2006/relationships/image" Target="../media/image144.png"/></Relationships>
</file>

<file path=ppt/slides/_rels/slide189.xml.rels><?xml version="1.0" encoding="UTF-8" standalone="yes"?>
<Relationships xmlns="http://schemas.openxmlformats.org/package/2006/relationships"><Relationship Id="rId3" Type="http://schemas.microsoft.com/office/2007/relationships/hdphoto" Target="../media/hdphoto155.wdp"/><Relationship Id="rId7" Type="http://schemas.microsoft.com/office/2007/relationships/hdphoto" Target="../media/hdphoto114.wdp"/><Relationship Id="rId2" Type="http://schemas.openxmlformats.org/officeDocument/2006/relationships/image" Target="../media/image207.jpeg"/><Relationship Id="rId1" Type="http://schemas.openxmlformats.org/officeDocument/2006/relationships/slideLayout" Target="../slideLayouts/slideLayout7.xml"/><Relationship Id="rId6" Type="http://schemas.openxmlformats.org/officeDocument/2006/relationships/image" Target="../media/image144.png"/><Relationship Id="rId5" Type="http://schemas.microsoft.com/office/2007/relationships/hdphoto" Target="../media/hdphoto10.wdp"/><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4.jpe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11.png"/></Relationships>
</file>

<file path=ppt/slides/_rels/slide190.xml.rels><?xml version="1.0" encoding="UTF-8" standalone="yes"?>
<Relationships xmlns="http://schemas.openxmlformats.org/package/2006/relationships"><Relationship Id="rId3" Type="http://schemas.microsoft.com/office/2007/relationships/hdphoto" Target="../media/hdphoto10.wdp"/><Relationship Id="rId7" Type="http://schemas.microsoft.com/office/2007/relationships/hdphoto" Target="../media/hdphoto156.wdp"/><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08.jpeg"/><Relationship Id="rId5" Type="http://schemas.microsoft.com/office/2007/relationships/hdphoto" Target="../media/hdphoto114.wdp"/><Relationship Id="rId4" Type="http://schemas.openxmlformats.org/officeDocument/2006/relationships/image" Target="../media/image144.png"/></Relationships>
</file>

<file path=ppt/slides/_rels/slide191.xml.rels><?xml version="1.0" encoding="UTF-8" standalone="yes"?>
<Relationships xmlns="http://schemas.openxmlformats.org/package/2006/relationships"><Relationship Id="rId3" Type="http://schemas.microsoft.com/office/2007/relationships/hdphoto" Target="../media/hdphoto157.wdp"/><Relationship Id="rId2" Type="http://schemas.openxmlformats.org/officeDocument/2006/relationships/image" Target="../media/image209.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microsoft.com/office/2007/relationships/hdphoto" Target="../media/hdphoto158.wdp"/><Relationship Id="rId7" Type="http://schemas.microsoft.com/office/2007/relationships/hdphoto" Target="../media/hdphoto10.wdp"/><Relationship Id="rId2" Type="http://schemas.openxmlformats.org/officeDocument/2006/relationships/image" Target="../media/image210.jpeg"/><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114.wdp"/><Relationship Id="rId4" Type="http://schemas.openxmlformats.org/officeDocument/2006/relationships/image" Target="../media/image144.png"/></Relationships>
</file>

<file path=ppt/slides/_rels/slide19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211.jpe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12.png"/><Relationship Id="rId4" Type="http://schemas.microsoft.com/office/2007/relationships/hdphoto" Target="../media/hdphoto114.wdp"/></Relationships>
</file>

<file path=ppt/slides/_rels/slide19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212.jpe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12.png"/><Relationship Id="rId4" Type="http://schemas.microsoft.com/office/2007/relationships/hdphoto" Target="../media/hdphoto114.wdp"/></Relationships>
</file>

<file path=ppt/slides/_rels/slide195.xml.rels><?xml version="1.0" encoding="UTF-8" standalone="yes"?>
<Relationships xmlns="http://schemas.openxmlformats.org/package/2006/relationships"><Relationship Id="rId3" Type="http://schemas.microsoft.com/office/2007/relationships/hdphoto" Target="../media/hdphoto159.wdp"/><Relationship Id="rId7" Type="http://schemas.microsoft.com/office/2007/relationships/hdphoto" Target="../media/hdphoto10.wdp"/><Relationship Id="rId2" Type="http://schemas.openxmlformats.org/officeDocument/2006/relationships/image" Target="../media/image213.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15.png"/><Relationship Id="rId4" Type="http://schemas.openxmlformats.org/officeDocument/2006/relationships/image" Target="../media/image214.png"/></Relationships>
</file>

<file path=ppt/slides/_rels/slide196.xml.rels><?xml version="1.0" encoding="UTF-8" standalone="yes"?>
<Relationships xmlns="http://schemas.openxmlformats.org/package/2006/relationships"><Relationship Id="rId8" Type="http://schemas.microsoft.com/office/2007/relationships/hdphoto" Target="../media/hdphoto114.wdp"/><Relationship Id="rId3" Type="http://schemas.microsoft.com/office/2007/relationships/hdphoto" Target="../media/hdphoto126.wdp"/><Relationship Id="rId7" Type="http://schemas.openxmlformats.org/officeDocument/2006/relationships/image" Target="../media/image144.png"/><Relationship Id="rId2" Type="http://schemas.openxmlformats.org/officeDocument/2006/relationships/image" Target="../media/image163.jpe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12.png"/><Relationship Id="rId4" Type="http://schemas.openxmlformats.org/officeDocument/2006/relationships/image" Target="../media/image164.png"/></Relationships>
</file>

<file path=ppt/slides/_rels/slide197.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4.png"/><Relationship Id="rId5" Type="http://schemas.openxmlformats.org/officeDocument/2006/relationships/image" Target="../media/image214.png"/><Relationship Id="rId4" Type="http://schemas.microsoft.com/office/2007/relationships/hdphoto" Target="../media/hdphoto160.wdp"/></Relationships>
</file>

<file path=ppt/slides/_rels/slide1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5.jpeg"/><Relationship Id="rId1" Type="http://schemas.openxmlformats.org/officeDocument/2006/relationships/slideLayout" Target="../slideLayouts/slideLayout7.xml"/><Relationship Id="rId5" Type="http://schemas.openxmlformats.org/officeDocument/2006/relationships/image" Target="../media/image164.png"/><Relationship Id="rId4" Type="http://schemas.microsoft.com/office/2007/relationships/hdphoto" Target="../media/hdphoto10.wdp"/></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5.jpe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6.jpeg"/><Relationship Id="rId1" Type="http://schemas.openxmlformats.org/officeDocument/2006/relationships/slideLayout" Target="../slideLayouts/slideLayout7.xml"/><Relationship Id="rId5" Type="http://schemas.microsoft.com/office/2007/relationships/hdphoto" Target="../media/hdphoto20.wdp"/><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28.jpeg"/><Relationship Id="rId1" Type="http://schemas.openxmlformats.org/officeDocument/2006/relationships/slideLayout" Target="../slideLayouts/slideLayout7.xml"/><Relationship Id="rId5" Type="http://schemas.microsoft.com/office/2007/relationships/hdphoto" Target="../media/hdphoto20.wdp"/><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38.jpe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41.jpe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42.jpe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media/hdphoto39.wdp"/><Relationship Id="rId7" Type="http://schemas.microsoft.com/office/2007/relationships/hdphoto" Target="../media/hdphoto9.wdp"/><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10.wdp"/><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48.jpe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microsoft.com/office/2007/relationships/hdphoto" Target="../media/hdphoto41.wdp"/><Relationship Id="rId2" Type="http://schemas.openxmlformats.org/officeDocument/2006/relationships/image" Target="../media/image50.jpe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1.jpeg"/><Relationship Id="rId1" Type="http://schemas.openxmlformats.org/officeDocument/2006/relationships/slideLayout" Target="../slideLayouts/slideLayout7.xml"/><Relationship Id="rId4" Type="http://schemas.microsoft.com/office/2007/relationships/hdphoto" Target="../media/hdphoto9.wdp"/></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11.png"/><Relationship Id="rId4" Type="http://schemas.microsoft.com/office/2007/relationships/hdphoto" Target="../media/hdphoto42.wdp"/></Relationships>
</file>

<file path=ppt/slides/_rels/slide48.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53.jpe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3" Type="http://schemas.microsoft.com/office/2007/relationships/hdphoto" Target="../media/hdphoto44.wdp"/><Relationship Id="rId2" Type="http://schemas.openxmlformats.org/officeDocument/2006/relationships/image" Target="../media/image54.jpe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55.jpe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11.pn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 Id="rId4" Type="http://schemas.microsoft.com/office/2007/relationships/hdphoto" Target="../media/hdphoto46.wdp"/></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8.jpeg"/><Relationship Id="rId1" Type="http://schemas.openxmlformats.org/officeDocument/2006/relationships/slideLayout" Target="../slideLayouts/slideLayout7.xml"/><Relationship Id="rId4" Type="http://schemas.microsoft.com/office/2007/relationships/hdphoto" Target="../media/hdphoto9.wdp"/></Relationships>
</file>

<file path=ppt/slides/_rels/slide53.xml.rels><?xml version="1.0" encoding="UTF-8" standalone="yes"?>
<Relationships xmlns="http://schemas.openxmlformats.org/package/2006/relationships"><Relationship Id="rId3" Type="http://schemas.microsoft.com/office/2007/relationships/hdphoto" Target="../media/hdphoto47.wdp"/><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microsoft.com/office/2007/relationships/hdphoto" Target="../media/hdphoto48.wdp"/><Relationship Id="rId2" Type="http://schemas.openxmlformats.org/officeDocument/2006/relationships/image" Target="../media/image60.jpeg"/><Relationship Id="rId1" Type="http://schemas.openxmlformats.org/officeDocument/2006/relationships/slideLayout" Target="../slideLayouts/slideLayout7.xml"/><Relationship Id="rId5" Type="http://schemas.microsoft.com/office/2007/relationships/hdphoto" Target="../media/hdphoto49.wdp"/><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microsoft.com/office/2007/relationships/hdphoto" Target="../media/hdphoto50.wdp"/><Relationship Id="rId2" Type="http://schemas.openxmlformats.org/officeDocument/2006/relationships/image" Target="../media/image62.jpe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11.png"/></Relationships>
</file>

<file path=ppt/slides/_rels/slide56.xml.rels><?xml version="1.0" encoding="UTF-8" standalone="yes"?>
<Relationships xmlns="http://schemas.openxmlformats.org/package/2006/relationships"><Relationship Id="rId3" Type="http://schemas.microsoft.com/office/2007/relationships/hdphoto" Target="../media/hdphoto51.wdp"/><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microsoft.com/office/2007/relationships/hdphoto" Target="../media/hdphoto52.wdp"/><Relationship Id="rId2" Type="http://schemas.openxmlformats.org/officeDocument/2006/relationships/image" Target="../media/image66.jpe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11.png"/></Relationships>
</file>

<file path=ppt/slides/_rels/slide61.xml.rels><?xml version="1.0" encoding="UTF-8" standalone="yes"?>
<Relationships xmlns="http://schemas.openxmlformats.org/package/2006/relationships"><Relationship Id="rId3" Type="http://schemas.microsoft.com/office/2007/relationships/hdphoto" Target="../media/hdphoto53.wdp"/><Relationship Id="rId2" Type="http://schemas.openxmlformats.org/officeDocument/2006/relationships/image" Target="../media/image67.jpe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11.png"/></Relationships>
</file>

<file path=ppt/slides/_rels/slide62.xml.rels><?xml version="1.0" encoding="UTF-8" standalone="yes"?>
<Relationships xmlns="http://schemas.openxmlformats.org/package/2006/relationships"><Relationship Id="rId3" Type="http://schemas.microsoft.com/office/2007/relationships/hdphoto" Target="../media/hdphoto54.wdp"/><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microsoft.com/office/2007/relationships/hdphoto" Target="../media/hdphoto55.wdp"/><Relationship Id="rId2" Type="http://schemas.openxmlformats.org/officeDocument/2006/relationships/image" Target="../media/image69.jpe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11.png"/></Relationships>
</file>

<file path=ppt/slides/_rels/slide64.xml.rels><?xml version="1.0" encoding="UTF-8" standalone="yes"?>
<Relationships xmlns="http://schemas.openxmlformats.org/package/2006/relationships"><Relationship Id="rId3" Type="http://schemas.microsoft.com/office/2007/relationships/hdphoto" Target="../media/hdphoto56.wdp"/><Relationship Id="rId2" Type="http://schemas.openxmlformats.org/officeDocument/2006/relationships/image" Target="../media/image70.jpe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11.png"/></Relationships>
</file>

<file path=ppt/slides/_rels/slide65.xml.rels><?xml version="1.0" encoding="UTF-8" standalone="yes"?>
<Relationships xmlns="http://schemas.openxmlformats.org/package/2006/relationships"><Relationship Id="rId3" Type="http://schemas.microsoft.com/office/2007/relationships/hdphoto" Target="../media/hdphoto57.wdp"/><Relationship Id="rId2" Type="http://schemas.openxmlformats.org/officeDocument/2006/relationships/image" Target="../media/image71.jpe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11.png"/></Relationships>
</file>

<file path=ppt/slides/_rels/slide66.xml.rels><?xml version="1.0" encoding="UTF-8" standalone="yes"?>
<Relationships xmlns="http://schemas.openxmlformats.org/package/2006/relationships"><Relationship Id="rId3" Type="http://schemas.microsoft.com/office/2007/relationships/hdphoto" Target="../media/hdphoto58.wdp"/><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microsoft.com/office/2007/relationships/hdphoto" Target="../media/hdphoto59.wdp"/><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microsoft.com/office/2007/relationships/hdphoto" Target="../media/hdphoto60.wdp"/><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microsoft.com/office/2007/relationships/hdphoto" Target="../media/hdphoto61.wdp"/><Relationship Id="rId2" Type="http://schemas.openxmlformats.org/officeDocument/2006/relationships/image" Target="../media/image75.jpe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11.png"/></Relationships>
</file>

<file path=ppt/slides/_rels/slide72.xml.rels><?xml version="1.0" encoding="UTF-8" standalone="yes"?>
<Relationships xmlns="http://schemas.openxmlformats.org/package/2006/relationships"><Relationship Id="rId3" Type="http://schemas.microsoft.com/office/2007/relationships/hdphoto" Target="../media/hdphoto62.wdp"/><Relationship Id="rId2" Type="http://schemas.openxmlformats.org/officeDocument/2006/relationships/image" Target="../media/image76.jpeg"/><Relationship Id="rId1" Type="http://schemas.openxmlformats.org/officeDocument/2006/relationships/slideLayout" Target="../slideLayouts/slideLayout7.xml"/><Relationship Id="rId5" Type="http://schemas.microsoft.com/office/2007/relationships/hdphoto" Target="../media/hdphoto63.wdp"/><Relationship Id="rId4" Type="http://schemas.openxmlformats.org/officeDocument/2006/relationships/image" Target="../media/image77.png"/></Relationships>
</file>

<file path=ppt/slides/_rels/slide73.xml.rels><?xml version="1.0" encoding="UTF-8" standalone="yes"?>
<Relationships xmlns="http://schemas.openxmlformats.org/package/2006/relationships"><Relationship Id="rId3" Type="http://schemas.microsoft.com/office/2007/relationships/hdphoto" Target="../media/hdphoto64.wdp"/><Relationship Id="rId2" Type="http://schemas.openxmlformats.org/officeDocument/2006/relationships/image" Target="../media/image78.jpe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11.png"/></Relationships>
</file>

<file path=ppt/slides/_rels/slide74.xml.rels><?xml version="1.0" encoding="UTF-8" standalone="yes"?>
<Relationships xmlns="http://schemas.openxmlformats.org/package/2006/relationships"><Relationship Id="rId3" Type="http://schemas.microsoft.com/office/2007/relationships/hdphoto" Target="../media/hdphoto65.wdp"/><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microsoft.com/office/2007/relationships/hdphoto" Target="../media/hdphoto66.wdp"/><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microsoft.com/office/2007/relationships/hdphoto" Target="../media/hdphoto67.wdp"/><Relationship Id="rId2" Type="http://schemas.openxmlformats.org/officeDocument/2006/relationships/image" Target="../media/image81.jpe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1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2.jpeg"/><Relationship Id="rId1" Type="http://schemas.openxmlformats.org/officeDocument/2006/relationships/slideLayout" Target="../slideLayouts/slideLayout7.xml"/><Relationship Id="rId4" Type="http://schemas.microsoft.com/office/2007/relationships/hdphoto" Target="../media/hdphoto63.wdp"/></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jpe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microsoft.com/office/2007/relationships/hdphoto" Target="../media/hdphoto68.wdp"/><Relationship Id="rId2" Type="http://schemas.openxmlformats.org/officeDocument/2006/relationships/image" Target="../media/image83.jpeg"/><Relationship Id="rId1" Type="http://schemas.openxmlformats.org/officeDocument/2006/relationships/slideLayout" Target="../slideLayouts/slideLayout7.xml"/><Relationship Id="rId5" Type="http://schemas.microsoft.com/office/2007/relationships/hdphoto" Target="../media/hdphoto63.wdp"/><Relationship Id="rId4" Type="http://schemas.openxmlformats.org/officeDocument/2006/relationships/image" Target="../media/image77.png"/></Relationships>
</file>

<file path=ppt/slides/_rels/slide81.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69.wdp"/><Relationship Id="rId7"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63.wdp"/><Relationship Id="rId4" Type="http://schemas.openxmlformats.org/officeDocument/2006/relationships/image" Target="../media/image77.png"/><Relationship Id="rId9" Type="http://schemas.microsoft.com/office/2007/relationships/hdphoto" Target="../media/hdphoto10.wdp"/></Relationships>
</file>

<file path=ppt/slides/_rels/slide82.xml.rels><?xml version="1.0" encoding="UTF-8" standalone="yes"?>
<Relationships xmlns="http://schemas.openxmlformats.org/package/2006/relationships"><Relationship Id="rId8" Type="http://schemas.microsoft.com/office/2007/relationships/hdphoto" Target="../media/hdphoto63.wdp"/><Relationship Id="rId3" Type="http://schemas.microsoft.com/office/2007/relationships/hdphoto" Target="../media/hdphoto70.wdp"/><Relationship Id="rId7" Type="http://schemas.openxmlformats.org/officeDocument/2006/relationships/image" Target="../media/image77.pn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10.wdp"/><Relationship Id="rId4" Type="http://schemas.openxmlformats.org/officeDocument/2006/relationships/image" Target="../media/image12.png"/></Relationships>
</file>

<file path=ppt/slides/_rels/slide83.xml.rels><?xml version="1.0" encoding="UTF-8" standalone="yes"?>
<Relationships xmlns="http://schemas.openxmlformats.org/package/2006/relationships"><Relationship Id="rId3" Type="http://schemas.microsoft.com/office/2007/relationships/hdphoto" Target="../media/hdphoto71.wdp"/><Relationship Id="rId2" Type="http://schemas.openxmlformats.org/officeDocument/2006/relationships/image" Target="../media/image87.jpe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12.png"/><Relationship Id="rId4" Type="http://schemas.openxmlformats.org/officeDocument/2006/relationships/image" Target="../media/image21.png"/></Relationships>
</file>

<file path=ppt/slides/_rels/slide84.xml.rels><?xml version="1.0" encoding="UTF-8" standalone="yes"?>
<Relationships xmlns="http://schemas.openxmlformats.org/package/2006/relationships"><Relationship Id="rId3" Type="http://schemas.microsoft.com/office/2007/relationships/hdphoto" Target="../media/hdphoto72.wdp"/><Relationship Id="rId7" Type="http://schemas.microsoft.com/office/2007/relationships/hdphoto" Target="../media/hdphoto10.wdp"/><Relationship Id="rId2"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63.wdp"/><Relationship Id="rId4" Type="http://schemas.openxmlformats.org/officeDocument/2006/relationships/image" Target="../media/image77.png"/></Relationships>
</file>

<file path=ppt/slides/_rels/slide85.xml.rels><?xml version="1.0" encoding="UTF-8" standalone="yes"?>
<Relationships xmlns="http://schemas.openxmlformats.org/package/2006/relationships"><Relationship Id="rId3" Type="http://schemas.microsoft.com/office/2007/relationships/hdphoto" Target="../media/hdphoto73.wdp"/><Relationship Id="rId2" Type="http://schemas.openxmlformats.org/officeDocument/2006/relationships/image" Target="../media/image89.jpeg"/><Relationship Id="rId1" Type="http://schemas.openxmlformats.org/officeDocument/2006/relationships/slideLayout" Target="../slideLayouts/slideLayout7.xml"/><Relationship Id="rId5" Type="http://schemas.microsoft.com/office/2007/relationships/hdphoto" Target="../media/hdphoto74.wdp"/><Relationship Id="rId4" Type="http://schemas.openxmlformats.org/officeDocument/2006/relationships/image" Target="../media/image90.png"/></Relationships>
</file>

<file path=ppt/slides/_rels/slide86.xml.rels><?xml version="1.0" encoding="UTF-8" standalone="yes"?>
<Relationships xmlns="http://schemas.openxmlformats.org/package/2006/relationships"><Relationship Id="rId3" Type="http://schemas.microsoft.com/office/2007/relationships/hdphoto" Target="../media/hdphoto75.wdp"/><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microsoft.com/office/2007/relationships/hdphoto" Target="../media/hdphoto76.wdp"/><Relationship Id="rId2" Type="http://schemas.openxmlformats.org/officeDocument/2006/relationships/image" Target="../media/image92.jpeg"/><Relationship Id="rId1" Type="http://schemas.openxmlformats.org/officeDocument/2006/relationships/slideLayout" Target="../slideLayouts/slideLayout7.xml"/><Relationship Id="rId5" Type="http://schemas.microsoft.com/office/2007/relationships/hdphoto" Target="../media/hdphoto74.wdp"/><Relationship Id="rId4" Type="http://schemas.openxmlformats.org/officeDocument/2006/relationships/image" Target="../media/image90.png"/></Relationships>
</file>

<file path=ppt/slides/_rels/slide88.xml.rels><?xml version="1.0" encoding="UTF-8" standalone="yes"?>
<Relationships xmlns="http://schemas.openxmlformats.org/package/2006/relationships"><Relationship Id="rId3" Type="http://schemas.microsoft.com/office/2007/relationships/hdphoto" Target="../media/hdphoto77.wdp"/><Relationship Id="rId2" Type="http://schemas.openxmlformats.org/officeDocument/2006/relationships/image" Target="../media/image93.jpeg"/><Relationship Id="rId1" Type="http://schemas.openxmlformats.org/officeDocument/2006/relationships/slideLayout" Target="../slideLayouts/slideLayout7.xml"/><Relationship Id="rId5" Type="http://schemas.microsoft.com/office/2007/relationships/hdphoto" Target="../media/hdphoto63.wdp"/><Relationship Id="rId4" Type="http://schemas.openxmlformats.org/officeDocument/2006/relationships/image" Target="../media/image77.png"/></Relationships>
</file>

<file path=ppt/slides/_rels/slide8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94.jpeg"/><Relationship Id="rId1" Type="http://schemas.openxmlformats.org/officeDocument/2006/relationships/slideLayout" Target="../slideLayouts/slideLayout7.xml"/><Relationship Id="rId4" Type="http://schemas.microsoft.com/office/2007/relationships/hdphoto" Target="../media/hdphoto63.wdp"/></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jpe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microsoft.com/office/2007/relationships/hdphoto" Target="../media/hdphoto78.wdp"/><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microsoft.com/office/2007/relationships/hdphoto" Target="../media/hdphoto79.wdp"/><Relationship Id="rId2" Type="http://schemas.openxmlformats.org/officeDocument/2006/relationships/image" Target="../media/image96.jpeg"/><Relationship Id="rId1" Type="http://schemas.openxmlformats.org/officeDocument/2006/relationships/slideLayout" Target="../slideLayouts/slideLayout7.xml"/><Relationship Id="rId5" Type="http://schemas.microsoft.com/office/2007/relationships/hdphoto" Target="../media/hdphoto63.wdp"/><Relationship Id="rId4" Type="http://schemas.openxmlformats.org/officeDocument/2006/relationships/image" Target="../media/image77.png"/></Relationships>
</file>

<file path=ppt/slides/_rels/slide9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microsoft.com/office/2007/relationships/hdphoto" Target="../media/hdphoto80.wdp"/><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01.jpeg"/><Relationship Id="rId1" Type="http://schemas.openxmlformats.org/officeDocument/2006/relationships/slideLayout" Target="../slideLayouts/slideLayout7.xml"/><Relationship Id="rId4" Type="http://schemas.microsoft.com/office/2007/relationships/hdphoto" Target="../media/hdphoto63.wdp"/></Relationships>
</file>

<file path=ppt/slides/_rels/slide97.xml.rels><?xml version="1.0" encoding="UTF-8" standalone="yes"?>
<Relationships xmlns="http://schemas.openxmlformats.org/package/2006/relationships"><Relationship Id="rId3" Type="http://schemas.microsoft.com/office/2007/relationships/hdphoto" Target="../media/hdphoto81.wdp"/><Relationship Id="rId7" Type="http://schemas.microsoft.com/office/2007/relationships/hdphoto" Target="../media/hdphoto82.wdp"/><Relationship Id="rId2" Type="http://schemas.openxmlformats.org/officeDocument/2006/relationships/image" Target="../media/image102.jpeg"/><Relationship Id="rId1" Type="http://schemas.openxmlformats.org/officeDocument/2006/relationships/slideLayout" Target="../slideLayouts/slideLayout7.xml"/><Relationship Id="rId6" Type="http://schemas.openxmlformats.org/officeDocument/2006/relationships/image" Target="../media/image103.png"/><Relationship Id="rId5" Type="http://schemas.microsoft.com/office/2007/relationships/hdphoto" Target="../media/hdphoto10.wdp"/><Relationship Id="rId4" Type="http://schemas.openxmlformats.org/officeDocument/2006/relationships/image" Target="../media/image12.png"/></Relationships>
</file>

<file path=ppt/slides/_rels/slide98.xml.rels><?xml version="1.0" encoding="UTF-8" standalone="yes"?>
<Relationships xmlns="http://schemas.openxmlformats.org/package/2006/relationships"><Relationship Id="rId3" Type="http://schemas.microsoft.com/office/2007/relationships/hdphoto" Target="../media/hdphoto83.wdp"/><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105.png"/><Relationship Id="rId5" Type="http://schemas.microsoft.com/office/2007/relationships/hdphoto" Target="../media/hdphoto82.wdp"/><Relationship Id="rId4" Type="http://schemas.openxmlformats.org/officeDocument/2006/relationships/image" Target="../media/image103.png"/></Relationships>
</file>

<file path=ppt/slides/_rels/slide9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6.jpeg"/><Relationship Id="rId1" Type="http://schemas.openxmlformats.org/officeDocument/2006/relationships/slideLayout" Target="../slideLayouts/slideLayout7.xml"/><Relationship Id="rId4" Type="http://schemas.microsoft.com/office/2007/relationships/hdphoto" Target="../media/hdphoto8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283968" y="5517232"/>
            <a:ext cx="4208512" cy="766936"/>
          </a:xfrm>
        </p:spPr>
        <p:txBody>
          <a:bodyPr>
            <a:normAutofit/>
          </a:bodyPr>
          <a:lstStyle/>
          <a:p>
            <a:r>
              <a:rPr lang="fr-CH" sz="1400" dirty="0" smtClean="0">
                <a:latin typeface="Arial" panose="020B0604020202020204" pitchFamily="34" charset="0"/>
                <a:cs typeface="Arial" panose="020B0604020202020204" pitchFamily="34" charset="0"/>
              </a:rPr>
              <a:t>Version 1 du </a:t>
            </a:r>
            <a:r>
              <a:rPr lang="fr-CH" sz="1400" dirty="0" smtClean="0">
                <a:latin typeface="Arial" panose="020B0604020202020204" pitchFamily="34" charset="0"/>
                <a:cs typeface="Arial" panose="020B0604020202020204" pitchFamily="34" charset="0"/>
              </a:rPr>
              <a:t>03</a:t>
            </a:r>
            <a:r>
              <a:rPr lang="fr-CH" sz="1400" dirty="0" smtClean="0">
                <a:latin typeface="Arial" panose="020B0604020202020204" pitchFamily="34" charset="0"/>
                <a:cs typeface="Arial" panose="020B0604020202020204" pitchFamily="34" charset="0"/>
              </a:rPr>
              <a:t>.10.2016</a:t>
            </a:r>
            <a:endParaRPr lang="fr-CH" sz="1400" dirty="0">
              <a:latin typeface="Arial" panose="020B0604020202020204" pitchFamily="34" charset="0"/>
              <a:cs typeface="Arial" panose="020B0604020202020204" pitchFamily="34" charset="0"/>
            </a:endParaRPr>
          </a:p>
        </p:txBody>
      </p:sp>
      <p:sp>
        <p:nvSpPr>
          <p:cNvPr id="2" name="Titre 1"/>
          <p:cNvSpPr>
            <a:spLocks noGrp="1"/>
          </p:cNvSpPr>
          <p:nvPr>
            <p:ph type="ctrTitle"/>
          </p:nvPr>
        </p:nvSpPr>
        <p:spPr/>
        <p:txBody>
          <a:bodyPr/>
          <a:lstStyle/>
          <a:p>
            <a:r>
              <a:rPr lang="fr-CH" dirty="0" smtClean="0"/>
              <a:t>SPRE AUTOSTRADA</a:t>
            </a:r>
            <a:endParaRPr lang="fr-CH" dirty="0"/>
          </a:p>
        </p:txBody>
      </p:sp>
    </p:spTree>
    <p:extLst>
      <p:ext uri="{BB962C8B-B14F-4D97-AF65-F5344CB8AC3E}">
        <p14:creationId xmlns:p14="http://schemas.microsoft.com/office/powerpoint/2010/main" val="18894534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ophie\Pictures\Gilau e Danga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341619"/>
            <a:ext cx="7243539" cy="6120000"/>
          </a:xfrm>
          <a:prstGeom prst="rect">
            <a:avLst/>
          </a:prstGeom>
          <a:noFill/>
          <a:extLst>
            <a:ext uri="{909E8E84-426E-40DD-AFC4-6F175D3DCCD1}">
              <a14:hiddenFill xmlns:a14="http://schemas.microsoft.com/office/drawing/2010/main">
                <a:solidFill>
                  <a:srgbClr val="FFFFFF"/>
                </a:solidFill>
              </a14:hiddenFill>
            </a:ext>
          </a:extLst>
        </p:spPr>
      </p:pic>
      <p:sp>
        <p:nvSpPr>
          <p:cNvPr id="3" name="Pentagone 2"/>
          <p:cNvSpPr/>
          <p:nvPr/>
        </p:nvSpPr>
        <p:spPr>
          <a:xfrm>
            <a:off x="3753194" y="1196752"/>
            <a:ext cx="2114950" cy="744950"/>
          </a:xfrm>
          <a:prstGeom prst="homePlat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p>
            <a:r>
              <a:rPr lang="fr-CH" dirty="0" smtClean="0">
                <a:solidFill>
                  <a:schemeClr val="bg1"/>
                </a:solidFill>
                <a:latin typeface="Arial" panose="020B0604020202020204" pitchFamily="34" charset="0"/>
                <a:cs typeface="Arial" panose="020B0604020202020204" pitchFamily="34" charset="0"/>
              </a:rPr>
              <a:t>Oradea</a:t>
            </a:r>
          </a:p>
          <a:p>
            <a:r>
              <a:rPr lang="fr-CH" dirty="0" err="1" smtClean="0">
                <a:solidFill>
                  <a:schemeClr val="bg1"/>
                </a:solidFill>
                <a:latin typeface="Arial" panose="020B0604020202020204" pitchFamily="34" charset="0"/>
                <a:cs typeface="Arial" panose="020B0604020202020204" pitchFamily="34" charset="0"/>
              </a:rPr>
              <a:t>Targu</a:t>
            </a:r>
            <a:r>
              <a:rPr lang="fr-CH" dirty="0" smtClean="0">
                <a:solidFill>
                  <a:schemeClr val="bg1"/>
                </a:solidFill>
                <a:latin typeface="Arial" panose="020B0604020202020204" pitchFamily="34" charset="0"/>
                <a:cs typeface="Arial" panose="020B0604020202020204" pitchFamily="34" charset="0"/>
              </a:rPr>
              <a:t> Mures</a:t>
            </a:r>
            <a:endParaRPr lang="fr-CH"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3203848" y="5301208"/>
            <a:ext cx="4500000" cy="504056"/>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Dangau</a:t>
            </a:r>
            <a:r>
              <a:rPr lang="fr-CH" sz="1600" dirty="0" smtClean="0">
                <a:solidFill>
                  <a:schemeClr val="tx1"/>
                </a:solidFill>
                <a:latin typeface="Arial" panose="020B0604020202020204" pitchFamily="34" charset="0"/>
                <a:cs typeface="Arial" panose="020B0604020202020204" pitchFamily="34" charset="0"/>
              </a:rPr>
              <a:t> Mare =&gt; Cluj   DN1 x DJ103K ( </a:t>
            </a:r>
            <a:r>
              <a:rPr lang="fr-CH" sz="1600" dirty="0">
                <a:solidFill>
                  <a:schemeClr val="tx1"/>
                </a:solidFill>
                <a:latin typeface="Arial" panose="020B0604020202020204" pitchFamily="34" charset="0"/>
                <a:cs typeface="Arial" panose="020B0604020202020204" pitchFamily="34" charset="0"/>
              </a:rPr>
              <a:t>3</a:t>
            </a:r>
            <a:r>
              <a:rPr lang="fr-CH" sz="1600" dirty="0" smtClean="0">
                <a:solidFill>
                  <a:schemeClr val="tx1"/>
                </a:solidFill>
                <a:latin typeface="Arial" panose="020B0604020202020204" pitchFamily="34" charset="0"/>
                <a:cs typeface="Arial" panose="020B0604020202020204" pitchFamily="34" charset="0"/>
              </a:rPr>
              <a:t> )</a:t>
            </a:r>
          </a:p>
        </p:txBody>
      </p:sp>
      <p:pic>
        <p:nvPicPr>
          <p:cNvPr id="5" name="Picture 2" descr="5.1 Russian road sign.sv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3851920" y="1296313"/>
            <a:ext cx="369472" cy="54582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rot="21600000">
            <a:off x="4283968" y="1437318"/>
            <a:ext cx="936000" cy="36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2054203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phie\Pictures\Turda04b.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83572" y="1772816"/>
            <a:ext cx="2743895" cy="252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92069" y="4948773"/>
            <a:ext cx="28800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Turda :  DN15 x DN1 ( 2 )</a:t>
            </a:r>
          </a:p>
        </p:txBody>
      </p:sp>
      <p:sp>
        <p:nvSpPr>
          <p:cNvPr id="5" name="Ellipse 4"/>
          <p:cNvSpPr/>
          <p:nvPr/>
        </p:nvSpPr>
        <p:spPr>
          <a:xfrm>
            <a:off x="1808069" y="1844824"/>
            <a:ext cx="648000" cy="648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8" name="Pentagone 7"/>
          <p:cNvSpPr/>
          <p:nvPr/>
        </p:nvSpPr>
        <p:spPr>
          <a:xfrm>
            <a:off x="5004048" y="2195085"/>
            <a:ext cx="2520000" cy="756000"/>
          </a:xfrm>
          <a:prstGeom prst="homePlate">
            <a:avLst/>
          </a:pr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r>
              <a:rPr lang="fr-CH" sz="2000" dirty="0" smtClean="0">
                <a:solidFill>
                  <a:schemeClr val="bg1"/>
                </a:solidFill>
                <a:latin typeface="Arial" panose="020B0604020202020204" pitchFamily="34" charset="0"/>
                <a:cs typeface="Arial" panose="020B0604020202020204" pitchFamily="34" charset="0"/>
              </a:rPr>
              <a:t>Bucuresti</a:t>
            </a:r>
          </a:p>
          <a:p>
            <a:r>
              <a:rPr lang="fr-CH" sz="2000" dirty="0" smtClean="0">
                <a:solidFill>
                  <a:schemeClr val="bg1"/>
                </a:solidFill>
                <a:latin typeface="Arial" panose="020B0604020202020204" pitchFamily="34" charset="0"/>
                <a:cs typeface="Arial" panose="020B0604020202020204" pitchFamily="34" charset="0"/>
              </a:rPr>
              <a:t>Alba Iulia</a:t>
            </a:r>
            <a:endParaRPr lang="fr-CH" sz="2000" dirty="0">
              <a:solidFill>
                <a:schemeClr val="bg1"/>
              </a:solidFill>
              <a:latin typeface="Arial" panose="020B0604020202020204" pitchFamily="34" charset="0"/>
              <a:cs typeface="Arial" panose="020B0604020202020204" pitchFamily="34" charset="0"/>
            </a:endParaRPr>
          </a:p>
        </p:txBody>
      </p:sp>
      <p:sp>
        <p:nvSpPr>
          <p:cNvPr id="9" name="Pentagone 8"/>
          <p:cNvSpPr/>
          <p:nvPr/>
        </p:nvSpPr>
        <p:spPr>
          <a:xfrm>
            <a:off x="5000269" y="1387093"/>
            <a:ext cx="2520000" cy="756000"/>
          </a:xfrm>
          <a:prstGeom prst="homePlat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64000" rtlCol="0" anchor="ctr"/>
          <a:lstStyle/>
          <a:p>
            <a:r>
              <a:rPr lang="fr-CH" sz="2400" dirty="0" smtClean="0">
                <a:solidFill>
                  <a:schemeClr val="bg1"/>
                </a:solidFill>
                <a:latin typeface="Arial" panose="020B0604020202020204" pitchFamily="34" charset="0"/>
                <a:cs typeface="Arial" panose="020B0604020202020204" pitchFamily="34" charset="0"/>
              </a:rPr>
              <a:t>E60  E81</a:t>
            </a:r>
            <a:endParaRPr lang="fr-CH" sz="2400" dirty="0">
              <a:solidFill>
                <a:schemeClr val="bg1"/>
              </a:solidFill>
              <a:latin typeface="Arial" panose="020B0604020202020204" pitchFamily="34" charset="0"/>
              <a:cs typeface="Arial" panose="020B0604020202020204" pitchFamily="34" charset="0"/>
            </a:endParaRPr>
          </a:p>
        </p:txBody>
      </p:sp>
      <p:pic>
        <p:nvPicPr>
          <p:cNvPr id="11"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167964" y="1461677"/>
            <a:ext cx="549879" cy="62227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2" name="Rectangle 11"/>
          <p:cNvSpPr/>
          <p:nvPr/>
        </p:nvSpPr>
        <p:spPr>
          <a:xfrm>
            <a:off x="5167964" y="2465085"/>
            <a:ext cx="432000" cy="216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latin typeface="Arial" panose="020B0604020202020204" pitchFamily="34" charset="0"/>
                <a:cs typeface="Arial" panose="020B0604020202020204" pitchFamily="34" charset="0"/>
              </a:rPr>
              <a:t>1</a:t>
            </a:r>
          </a:p>
        </p:txBody>
      </p:sp>
      <p:sp>
        <p:nvSpPr>
          <p:cNvPr id="13" name="Flèche droite 12"/>
          <p:cNvSpPr/>
          <p:nvPr/>
        </p:nvSpPr>
        <p:spPr>
          <a:xfrm flipH="1">
            <a:off x="4752280" y="3010719"/>
            <a:ext cx="2700000" cy="54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540000" rtlCol="0" anchor="t"/>
          <a:lstStyle/>
          <a:p>
            <a:pPr algn="ctr"/>
            <a:r>
              <a:rPr lang="fr-CH" dirty="0" smtClean="0">
                <a:latin typeface="Arial" panose="020B0604020202020204" pitchFamily="34" charset="0"/>
                <a:cs typeface="Arial" panose="020B0604020202020204" pitchFamily="34" charset="0"/>
              </a:rPr>
              <a:t>9</a:t>
            </a:r>
            <a:r>
              <a:rPr lang="fr-CH" sz="2400" dirty="0" smtClean="0">
                <a:latin typeface="Arial" panose="020B0604020202020204" pitchFamily="34" charset="0"/>
                <a:cs typeface="Arial" panose="020B0604020202020204" pitchFamily="34" charset="0"/>
              </a:rPr>
              <a:t> </a:t>
            </a:r>
            <a:r>
              <a:rPr lang="fr-CH" sz="2000" dirty="0" err="1" smtClean="0">
                <a:latin typeface="Arial" panose="020B0604020202020204" pitchFamily="34" charset="0"/>
                <a:cs typeface="Arial" panose="020B0604020202020204" pitchFamily="34" charset="0"/>
              </a:rPr>
              <a:t>Câmpia</a:t>
            </a:r>
            <a:r>
              <a:rPr lang="fr-CH" sz="2000" dirty="0" smtClean="0">
                <a:latin typeface="Arial" panose="020B0604020202020204" pitchFamily="34" charset="0"/>
                <a:cs typeface="Arial" panose="020B0604020202020204" pitchFamily="34" charset="0"/>
              </a:rPr>
              <a:t> </a:t>
            </a:r>
            <a:r>
              <a:rPr lang="fr-CH" sz="2000" dirty="0" err="1" smtClean="0">
                <a:latin typeface="Arial" panose="020B0604020202020204" pitchFamily="34" charset="0"/>
                <a:cs typeface="Arial" panose="020B0604020202020204" pitchFamily="34" charset="0"/>
              </a:rPr>
              <a:t>Turzii</a:t>
            </a:r>
            <a:r>
              <a:rPr lang="fr-CH" sz="2400" dirty="0" smtClean="0">
                <a:latin typeface="Arial" panose="020B0604020202020204" pitchFamily="34" charset="0"/>
                <a:cs typeface="Arial" panose="020B0604020202020204" pitchFamily="34" charset="0"/>
              </a:rPr>
              <a:t> </a:t>
            </a:r>
          </a:p>
        </p:txBody>
      </p:sp>
      <p:sp>
        <p:nvSpPr>
          <p:cNvPr id="14" name="Rectangle 13"/>
          <p:cNvSpPr/>
          <p:nvPr/>
        </p:nvSpPr>
        <p:spPr>
          <a:xfrm>
            <a:off x="7020272" y="3172719"/>
            <a:ext cx="360000" cy="216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latin typeface="Arial" panose="020B0604020202020204" pitchFamily="34" charset="0"/>
                <a:cs typeface="Arial" panose="020B0604020202020204" pitchFamily="34" charset="0"/>
              </a:rPr>
              <a:t>15</a:t>
            </a:r>
            <a:endParaRPr lang="fr-CH" sz="1200" dirty="0">
              <a:latin typeface="Arial" panose="020B0604020202020204" pitchFamily="34" charset="0"/>
              <a:cs typeface="Arial" panose="020B0604020202020204" pitchFamily="34" charset="0"/>
            </a:endParaRPr>
          </a:p>
        </p:txBody>
      </p:sp>
      <p:sp>
        <p:nvSpPr>
          <p:cNvPr id="15" name="Rectangle 14"/>
          <p:cNvSpPr/>
          <p:nvPr/>
        </p:nvSpPr>
        <p:spPr>
          <a:xfrm rot="-2520000" flipV="1">
            <a:off x="236101" y="2974719"/>
            <a:ext cx="3672000" cy="72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85836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ophie\Pictures\Turda04.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92068" y="1701016"/>
            <a:ext cx="2962275" cy="22002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00439" y="4678773"/>
            <a:ext cx="54000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Turda :  DN1 x </a:t>
            </a: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Cetatea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Romanâ</a:t>
            </a:r>
            <a:endParaRPr lang="fr-CH" sz="1600" dirty="0" smtClean="0">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a:off x="4211960" y="1340768"/>
            <a:ext cx="2880000" cy="284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044000" tIns="864000" rIns="0" rtlCol="0" anchor="t"/>
          <a:lstStyle/>
          <a:p>
            <a:r>
              <a:rPr lang="fr-CH" sz="2000" dirty="0" smtClean="0">
                <a:latin typeface="Arial" panose="020B0604020202020204" pitchFamily="34" charset="0"/>
                <a:cs typeface="Arial" panose="020B0604020202020204" pitchFamily="34" charset="0"/>
              </a:rPr>
              <a:t>Bucuresti</a:t>
            </a:r>
          </a:p>
          <a:p>
            <a:r>
              <a:rPr lang="fr-CH" sz="2000" dirty="0" smtClean="0">
                <a:latin typeface="Arial" panose="020B0604020202020204" pitchFamily="34" charset="0"/>
                <a:cs typeface="Arial" panose="020B0604020202020204" pitchFamily="34" charset="0"/>
              </a:rPr>
              <a:t>Alba Iulia</a:t>
            </a:r>
          </a:p>
          <a:p>
            <a:endParaRPr lang="fr-CH" sz="2000" dirty="0">
              <a:latin typeface="Arial" panose="020B0604020202020204" pitchFamily="34" charset="0"/>
              <a:cs typeface="Arial" panose="020B0604020202020204" pitchFamily="34" charset="0"/>
            </a:endParaRPr>
          </a:p>
          <a:p>
            <a:r>
              <a:rPr lang="fr-CH" sz="2000" dirty="0" err="1" smtClean="0">
                <a:latin typeface="Arial" panose="020B0604020202020204" pitchFamily="34" charset="0"/>
                <a:cs typeface="Arial" panose="020B0604020202020204" pitchFamily="34" charset="0"/>
              </a:rPr>
              <a:t>Câmpia</a:t>
            </a:r>
            <a:r>
              <a:rPr lang="fr-CH" sz="2000" dirty="0" smtClean="0">
                <a:latin typeface="Arial" panose="020B0604020202020204" pitchFamily="34" charset="0"/>
                <a:cs typeface="Arial" panose="020B0604020202020204" pitchFamily="34" charset="0"/>
              </a:rPr>
              <a:t> </a:t>
            </a:r>
            <a:r>
              <a:rPr lang="fr-CH" sz="2000" dirty="0" err="1" smtClean="0">
                <a:latin typeface="Arial" panose="020B0604020202020204" pitchFamily="34" charset="0"/>
                <a:cs typeface="Arial" panose="020B0604020202020204" pitchFamily="34" charset="0"/>
              </a:rPr>
              <a:t>Turzii</a:t>
            </a:r>
            <a:endParaRPr lang="fr-CH" sz="2000" dirty="0" smtClean="0">
              <a:latin typeface="Arial" panose="020B0604020202020204" pitchFamily="34" charset="0"/>
              <a:cs typeface="Arial" panose="020B0604020202020204" pitchFamily="34" charset="0"/>
            </a:endParaRPr>
          </a:p>
        </p:txBody>
      </p:sp>
      <p:sp>
        <p:nvSpPr>
          <p:cNvPr id="5" name="Rectangle à coins arrondis 4"/>
          <p:cNvSpPr/>
          <p:nvPr/>
        </p:nvSpPr>
        <p:spPr>
          <a:xfrm>
            <a:off x="4283968" y="1412776"/>
            <a:ext cx="2736304" cy="1512168"/>
          </a:xfrm>
          <a:prstGeom prst="roundRect">
            <a:avLst>
              <a:gd name="adj" fmla="val 602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6" name="Rectangle à coins arrondis 5"/>
          <p:cNvSpPr/>
          <p:nvPr/>
        </p:nvSpPr>
        <p:spPr>
          <a:xfrm>
            <a:off x="4283968" y="2996952"/>
            <a:ext cx="2736304" cy="1116000"/>
          </a:xfrm>
          <a:prstGeom prst="roundRect">
            <a:avLst>
              <a:gd name="adj" fmla="val 5528"/>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7" name="Rectangle 6"/>
          <p:cNvSpPr/>
          <p:nvPr/>
        </p:nvSpPr>
        <p:spPr>
          <a:xfrm>
            <a:off x="5292180" y="3573016"/>
            <a:ext cx="1296044"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0000" rIns="0" rtlCol="0" anchor="ctr"/>
          <a:lstStyle/>
          <a:p>
            <a:r>
              <a:rPr lang="fr-CH" sz="2400" dirty="0" err="1" smtClean="0">
                <a:solidFill>
                  <a:schemeClr val="tx1"/>
                </a:solidFill>
                <a:latin typeface="Arial" panose="020B0604020202020204" pitchFamily="34" charset="0"/>
                <a:cs typeface="Arial" panose="020B0604020202020204" pitchFamily="34" charset="0"/>
              </a:rPr>
              <a:t>Centru</a:t>
            </a:r>
            <a:endParaRPr lang="fr-CH" sz="2400" dirty="0" smtClean="0">
              <a:solidFill>
                <a:schemeClr val="tx1"/>
              </a:solidFill>
              <a:latin typeface="Arial" panose="020B0604020202020204" pitchFamily="34" charset="0"/>
              <a:cs typeface="Arial" panose="020B0604020202020204" pitchFamily="34" charset="0"/>
            </a:endParaRPr>
          </a:p>
        </p:txBody>
      </p:sp>
      <p:sp>
        <p:nvSpPr>
          <p:cNvPr id="8" name="Flèche droite 7"/>
          <p:cNvSpPr/>
          <p:nvPr/>
        </p:nvSpPr>
        <p:spPr>
          <a:xfrm>
            <a:off x="4427984" y="2147143"/>
            <a:ext cx="540000" cy="2880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9" name="Rectangle 8"/>
          <p:cNvSpPr/>
          <p:nvPr/>
        </p:nvSpPr>
        <p:spPr>
          <a:xfrm>
            <a:off x="5096760" y="1629016"/>
            <a:ext cx="1764000" cy="432000"/>
          </a:xfrm>
          <a:prstGeom prst="rect">
            <a:avLst/>
          </a:prstGeom>
          <a:solidFill>
            <a:srgbClr val="00B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252000" rtlCol="0" anchor="ctr"/>
          <a:lstStyle/>
          <a:p>
            <a:pPr algn="r"/>
            <a:r>
              <a:rPr lang="fr-CH" dirty="0" smtClean="0">
                <a:latin typeface="Arial" panose="020B0604020202020204" pitchFamily="34" charset="0"/>
                <a:cs typeface="Arial" panose="020B0604020202020204" pitchFamily="34" charset="0"/>
              </a:rPr>
              <a:t>E60 E81</a:t>
            </a:r>
          </a:p>
        </p:txBody>
      </p:sp>
      <p:pic>
        <p:nvPicPr>
          <p:cNvPr id="10"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254894" y="1701016"/>
            <a:ext cx="314217" cy="288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1" name="Flèche droite 10"/>
          <p:cNvSpPr/>
          <p:nvPr/>
        </p:nvSpPr>
        <p:spPr>
          <a:xfrm rot="-10800000">
            <a:off x="4522472" y="3356992"/>
            <a:ext cx="540000" cy="2880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2" name="Rectangle 11"/>
          <p:cNvSpPr/>
          <p:nvPr/>
        </p:nvSpPr>
        <p:spPr>
          <a:xfrm>
            <a:off x="6448439" y="2359437"/>
            <a:ext cx="504000" cy="252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561809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ophie\Pictures\Turda05.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55547" y="548680"/>
            <a:ext cx="7616210" cy="540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64088" y="1462582"/>
            <a:ext cx="2232248" cy="28305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08000" rIns="108000" rtlCol="0" anchor="t"/>
          <a:lstStyle/>
          <a:p>
            <a:r>
              <a:rPr lang="fr-CH" dirty="0" smtClean="0">
                <a:latin typeface="Arial" panose="020B0604020202020204" pitchFamily="34" charset="0"/>
                <a:cs typeface="Arial" panose="020B0604020202020204" pitchFamily="34" charset="0"/>
              </a:rPr>
              <a:t>Alba Iulia</a:t>
            </a:r>
          </a:p>
          <a:p>
            <a:r>
              <a:rPr lang="fr-CH" dirty="0" err="1" smtClean="0">
                <a:latin typeface="Arial" panose="020B0604020202020204" pitchFamily="34" charset="0"/>
                <a:cs typeface="Arial" panose="020B0604020202020204" pitchFamily="34" charset="0"/>
              </a:rPr>
              <a:t>Teius</a:t>
            </a:r>
            <a:endParaRPr lang="fr-CH" dirty="0" smtClean="0">
              <a:latin typeface="Arial" panose="020B0604020202020204" pitchFamily="34" charset="0"/>
              <a:cs typeface="Arial" panose="020B0604020202020204" pitchFamily="34" charset="0"/>
            </a:endParaRPr>
          </a:p>
        </p:txBody>
      </p:sp>
      <p:sp>
        <p:nvSpPr>
          <p:cNvPr id="4" name="Flèche vers le haut 3"/>
          <p:cNvSpPr/>
          <p:nvPr/>
        </p:nvSpPr>
        <p:spPr>
          <a:xfrm>
            <a:off x="5768339" y="2636913"/>
            <a:ext cx="252000" cy="147595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5" name="Rectangle 4"/>
          <p:cNvSpPr/>
          <p:nvPr/>
        </p:nvSpPr>
        <p:spPr>
          <a:xfrm>
            <a:off x="5531294" y="2232586"/>
            <a:ext cx="1728000" cy="288000"/>
          </a:xfrm>
          <a:prstGeom prst="rect">
            <a:avLst/>
          </a:prstGeom>
          <a:solidFill>
            <a:srgbClr val="00B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216000" rtlCol="0" anchor="ctr"/>
          <a:lstStyle/>
          <a:p>
            <a:pPr algn="r"/>
            <a:r>
              <a:rPr lang="fr-CH" sz="1600" dirty="0" smtClean="0">
                <a:latin typeface="Arial" panose="020B0604020202020204" pitchFamily="34" charset="0"/>
                <a:cs typeface="Arial" panose="020B0604020202020204" pitchFamily="34" charset="0"/>
              </a:rPr>
              <a:t>E60  E81</a:t>
            </a:r>
          </a:p>
        </p:txBody>
      </p:sp>
      <p:sp>
        <p:nvSpPr>
          <p:cNvPr id="6" name="Flèche droite 5"/>
          <p:cNvSpPr/>
          <p:nvPr/>
        </p:nvSpPr>
        <p:spPr>
          <a:xfrm>
            <a:off x="5949940" y="3194890"/>
            <a:ext cx="1278160" cy="2160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7" name="Rectangle 6"/>
          <p:cNvSpPr/>
          <p:nvPr/>
        </p:nvSpPr>
        <p:spPr>
          <a:xfrm>
            <a:off x="6054811" y="3410890"/>
            <a:ext cx="1431990" cy="576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lang="fr-CH" sz="1600" dirty="0" err="1" smtClean="0">
                <a:latin typeface="Arial" panose="020B0604020202020204" pitchFamily="34" charset="0"/>
                <a:cs typeface="Arial" panose="020B0604020202020204" pitchFamily="34" charset="0"/>
              </a:rPr>
              <a:t>Stei</a:t>
            </a:r>
            <a:r>
              <a:rPr lang="fr-CH" sz="1600" dirty="0" smtClean="0">
                <a:latin typeface="Arial" panose="020B0604020202020204" pitchFamily="34" charset="0"/>
                <a:cs typeface="Arial" panose="020B0604020202020204" pitchFamily="34" charset="0"/>
              </a:rPr>
              <a:t> </a:t>
            </a:r>
            <a:r>
              <a:rPr lang="fr-CH" sz="1600" dirty="0" err="1" smtClean="0">
                <a:latin typeface="Arial" panose="020B0604020202020204" pitchFamily="34" charset="0"/>
                <a:cs typeface="Arial" panose="020B0604020202020204" pitchFamily="34" charset="0"/>
              </a:rPr>
              <a:t>Câmpeni</a:t>
            </a:r>
            <a:endParaRPr lang="fr-CH" sz="1600" dirty="0" smtClean="0">
              <a:latin typeface="Arial" panose="020B0604020202020204" pitchFamily="34" charset="0"/>
              <a:cs typeface="Arial" panose="020B0604020202020204" pitchFamily="34" charset="0"/>
            </a:endParaRPr>
          </a:p>
          <a:p>
            <a:r>
              <a:rPr lang="fr-CH" sz="1600" dirty="0" err="1" smtClean="0">
                <a:latin typeface="Arial" panose="020B0604020202020204" pitchFamily="34" charset="0"/>
                <a:cs typeface="Arial" panose="020B0604020202020204" pitchFamily="34" charset="0"/>
              </a:rPr>
              <a:t>Mihai</a:t>
            </a:r>
            <a:r>
              <a:rPr lang="fr-CH" sz="1600" dirty="0" smtClean="0">
                <a:latin typeface="Arial" panose="020B0604020202020204" pitchFamily="34" charset="0"/>
                <a:cs typeface="Arial" panose="020B0604020202020204" pitchFamily="34" charset="0"/>
              </a:rPr>
              <a:t> </a:t>
            </a:r>
            <a:r>
              <a:rPr lang="fr-CH" sz="1600" dirty="0" err="1" smtClean="0">
                <a:latin typeface="Arial" panose="020B0604020202020204" pitchFamily="34" charset="0"/>
                <a:cs typeface="Arial" panose="020B0604020202020204" pitchFamily="34" charset="0"/>
              </a:rPr>
              <a:t>Viteazu</a:t>
            </a:r>
            <a:endParaRPr lang="fr-CH" sz="1600" dirty="0" smtClean="0">
              <a:latin typeface="Arial" panose="020B0604020202020204" pitchFamily="34" charset="0"/>
              <a:cs typeface="Arial" panose="020B0604020202020204" pitchFamily="34" charset="0"/>
            </a:endParaRPr>
          </a:p>
        </p:txBody>
      </p:sp>
      <p:pic>
        <p:nvPicPr>
          <p:cNvPr id="8"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806983" y="2268586"/>
            <a:ext cx="235663" cy="216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5732339" y="2885174"/>
            <a:ext cx="324000" cy="180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latin typeface="Arial" panose="020B0604020202020204" pitchFamily="34" charset="0"/>
                <a:cs typeface="Arial" panose="020B0604020202020204" pitchFamily="34" charset="0"/>
              </a:rPr>
              <a:t>1</a:t>
            </a:r>
          </a:p>
        </p:txBody>
      </p:sp>
      <p:sp>
        <p:nvSpPr>
          <p:cNvPr id="10" name="Rectangle 9"/>
          <p:cNvSpPr/>
          <p:nvPr/>
        </p:nvSpPr>
        <p:spPr>
          <a:xfrm>
            <a:off x="6475526" y="3164043"/>
            <a:ext cx="396000" cy="216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latin typeface="Arial" panose="020B0604020202020204" pitchFamily="34" charset="0"/>
                <a:cs typeface="Arial" panose="020B0604020202020204" pitchFamily="34" charset="0"/>
              </a:rPr>
              <a:t>75</a:t>
            </a:r>
            <a:endParaRPr lang="fr-CH" sz="1200" dirty="0">
              <a:latin typeface="Arial" panose="020B0604020202020204" pitchFamily="34" charset="0"/>
              <a:cs typeface="Arial" panose="020B0604020202020204" pitchFamily="34" charset="0"/>
            </a:endParaRPr>
          </a:p>
        </p:txBody>
      </p:sp>
      <p:sp>
        <p:nvSpPr>
          <p:cNvPr id="3" name="Rectangle à coins arrondis 2"/>
          <p:cNvSpPr/>
          <p:nvPr/>
        </p:nvSpPr>
        <p:spPr>
          <a:xfrm>
            <a:off x="5436095" y="1505921"/>
            <a:ext cx="2050705" cy="2736000"/>
          </a:xfrm>
          <a:prstGeom prst="roundRect">
            <a:avLst>
              <a:gd name="adj" fmla="val 5932"/>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04412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ophie\Pictures\Turda06.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835696" y="836712"/>
            <a:ext cx="5872500" cy="52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3773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ophie\Pictures\Turda06.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31640" y="548680"/>
            <a:ext cx="6694457" cy="568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915816" y="4986879"/>
            <a:ext cx="46800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Turda :  DN1 : to </a:t>
            </a:r>
            <a:r>
              <a:rPr lang="fr-CH" sz="1600" dirty="0" err="1" smtClean="0">
                <a:solidFill>
                  <a:schemeClr val="tx1"/>
                </a:solidFill>
                <a:latin typeface="Arial" panose="020B0604020202020204" pitchFamily="34" charset="0"/>
                <a:cs typeface="Arial" panose="020B0604020202020204" pitchFamily="34" charset="0"/>
              </a:rPr>
              <a:t>renovate</a:t>
            </a:r>
            <a:endParaRPr lang="fr-CH" sz="1600" dirty="0" smtClean="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53017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251520" y="332656"/>
            <a:ext cx="8640960" cy="619268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4000" dirty="0" smtClean="0">
                <a:latin typeface="Arial" panose="020B0604020202020204" pitchFamily="34" charset="0"/>
                <a:cs typeface="Arial" panose="020B0604020202020204" pitchFamily="34" charset="0"/>
              </a:rPr>
              <a:t>2. </a:t>
            </a:r>
            <a:r>
              <a:rPr lang="fr-CH" sz="4000" dirty="0" err="1" smtClean="0">
                <a:latin typeface="Arial" panose="020B0604020202020204" pitchFamily="34" charset="0"/>
                <a:cs typeface="Arial" panose="020B0604020202020204" pitchFamily="34" charset="0"/>
              </a:rPr>
              <a:t>Coming</a:t>
            </a:r>
            <a:r>
              <a:rPr lang="fr-CH" sz="4000" dirty="0" smtClean="0">
                <a:latin typeface="Arial" panose="020B0604020202020204" pitchFamily="34" charset="0"/>
                <a:cs typeface="Arial" panose="020B0604020202020204" pitchFamily="34" charset="0"/>
              </a:rPr>
              <a:t> </a:t>
            </a:r>
            <a:r>
              <a:rPr lang="fr-CH" sz="4000" dirty="0" err="1" smtClean="0">
                <a:latin typeface="Arial" panose="020B0604020202020204" pitchFamily="34" charset="0"/>
                <a:cs typeface="Arial" panose="020B0604020202020204" pitchFamily="34" charset="0"/>
              </a:rPr>
              <a:t>from</a:t>
            </a:r>
            <a:r>
              <a:rPr lang="fr-CH" sz="4000" dirty="0" smtClean="0">
                <a:latin typeface="Arial" panose="020B0604020202020204" pitchFamily="34" charset="0"/>
                <a:cs typeface="Arial" panose="020B0604020202020204" pitchFamily="34" charset="0"/>
              </a:rPr>
              <a:t> </a:t>
            </a:r>
          </a:p>
          <a:p>
            <a:pPr algn="ctr"/>
            <a:endParaRPr lang="fr-CH" sz="3200" dirty="0">
              <a:latin typeface="Arial" panose="020B0604020202020204" pitchFamily="34" charset="0"/>
              <a:cs typeface="Arial" panose="020B0604020202020204" pitchFamily="34" charset="0"/>
            </a:endParaRPr>
          </a:p>
          <a:p>
            <a:pPr algn="ctr"/>
            <a:r>
              <a:rPr lang="fr-CH" sz="3200" dirty="0">
                <a:latin typeface="Arial" panose="020B0604020202020204" pitchFamily="34" charset="0"/>
                <a:cs typeface="Arial" panose="020B0604020202020204" pitchFamily="34" charset="0"/>
              </a:rPr>
              <a:t>b</a:t>
            </a:r>
            <a:r>
              <a:rPr lang="fr-CH" sz="3200" dirty="0" smtClean="0">
                <a:latin typeface="Arial" panose="020B0604020202020204" pitchFamily="34" charset="0"/>
                <a:cs typeface="Arial" panose="020B0604020202020204" pitchFamily="34" charset="0"/>
              </a:rPr>
              <a:t>) </a:t>
            </a:r>
            <a:r>
              <a:rPr lang="fr-CH" sz="3200" dirty="0" err="1" smtClean="0">
                <a:latin typeface="Arial" panose="020B0604020202020204" pitchFamily="34" charset="0"/>
                <a:cs typeface="Arial" panose="020B0604020202020204" pitchFamily="34" charset="0"/>
              </a:rPr>
              <a:t>Vest</a:t>
            </a:r>
            <a:r>
              <a:rPr lang="fr-CH" sz="3200" dirty="0" smtClean="0">
                <a:latin typeface="Arial" panose="020B0604020202020204" pitchFamily="34" charset="0"/>
                <a:cs typeface="Arial" panose="020B0604020202020204" pitchFamily="34" charset="0"/>
              </a:rPr>
              <a:t>, Cluj </a:t>
            </a:r>
            <a:r>
              <a:rPr lang="fr-CH" sz="3200" dirty="0" err="1" smtClean="0">
                <a:latin typeface="Arial" panose="020B0604020202020204" pitchFamily="34" charset="0"/>
                <a:cs typeface="Arial" panose="020B0604020202020204" pitchFamily="34" charset="0"/>
              </a:rPr>
              <a:t>Napoca</a:t>
            </a:r>
            <a:endParaRPr lang="fr-CH" sz="32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02910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ophie\Pictures\Turda20 from cluj.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95536" y="1052736"/>
            <a:ext cx="8352928" cy="182353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915816" y="4986879"/>
            <a:ext cx="46800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Cluj =&gt; Turda :  DN1</a:t>
            </a:r>
          </a:p>
        </p:txBody>
      </p:sp>
      <p:sp>
        <p:nvSpPr>
          <p:cNvPr id="4" name="Rectangle 3"/>
          <p:cNvSpPr/>
          <p:nvPr/>
        </p:nvSpPr>
        <p:spPr>
          <a:xfrm rot="-2220000">
            <a:off x="791731" y="1928502"/>
            <a:ext cx="900000" cy="72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rot="-2220000">
            <a:off x="7239355" y="2080903"/>
            <a:ext cx="900000" cy="72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0354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Sophie\Pictures\Turda21a.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971593" y="1988840"/>
            <a:ext cx="3387099" cy="252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347864" y="1904091"/>
            <a:ext cx="936000" cy="180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Cluj </a:t>
            </a:r>
          </a:p>
          <a:p>
            <a:pPr algn="r"/>
            <a:r>
              <a:rPr lang="fr-CH" sz="1600" dirty="0" smtClean="0">
                <a:solidFill>
                  <a:schemeClr val="tx1"/>
                </a:solidFill>
                <a:latin typeface="Arial" panose="020B0604020202020204" pitchFamily="34" charset="0"/>
                <a:cs typeface="Arial" panose="020B0604020202020204" pitchFamily="34" charset="0"/>
              </a:rPr>
              <a:t>=&gt;</a:t>
            </a:r>
          </a:p>
          <a:p>
            <a:pPr algn="r"/>
            <a:r>
              <a:rPr lang="fr-CH" sz="1600" dirty="0" smtClean="0">
                <a:solidFill>
                  <a:schemeClr val="tx1"/>
                </a:solidFill>
                <a:latin typeface="Arial" panose="020B0604020202020204" pitchFamily="34" charset="0"/>
                <a:cs typeface="Arial" panose="020B0604020202020204" pitchFamily="34" charset="0"/>
              </a:rPr>
              <a:t> Turda :  </a:t>
            </a:r>
          </a:p>
          <a:p>
            <a:pPr algn="r"/>
            <a:r>
              <a:rPr lang="fr-CH" sz="1600" dirty="0" smtClean="0">
                <a:solidFill>
                  <a:schemeClr val="tx1"/>
                </a:solidFill>
                <a:latin typeface="Arial" panose="020B0604020202020204" pitchFamily="34" charset="0"/>
                <a:cs typeface="Arial" panose="020B0604020202020204" pitchFamily="34" charset="0"/>
              </a:rPr>
              <a:t>DN1</a:t>
            </a:r>
          </a:p>
          <a:p>
            <a:pPr algn="r"/>
            <a:r>
              <a:rPr lang="fr-CH" sz="1600" dirty="0" smtClean="0">
                <a:solidFill>
                  <a:schemeClr val="tx1"/>
                </a:solidFill>
                <a:latin typeface="Arial" panose="020B0604020202020204" pitchFamily="34" charset="0"/>
                <a:cs typeface="Arial" panose="020B0604020202020204" pitchFamily="34" charset="0"/>
              </a:rPr>
              <a:t>( 1 )</a:t>
            </a:r>
          </a:p>
        </p:txBody>
      </p:sp>
      <p:sp>
        <p:nvSpPr>
          <p:cNvPr id="4" name="Rectangle 3"/>
          <p:cNvSpPr/>
          <p:nvPr/>
        </p:nvSpPr>
        <p:spPr>
          <a:xfrm>
            <a:off x="5364088" y="1462582"/>
            <a:ext cx="2304000" cy="28305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08000" rIns="108000" rtlCol="0" anchor="t"/>
          <a:lstStyle/>
          <a:p>
            <a:endParaRPr lang="fr-CH" dirty="0" smtClean="0">
              <a:latin typeface="Arial" panose="020B0604020202020204" pitchFamily="34" charset="0"/>
              <a:cs typeface="Arial" panose="020B0604020202020204" pitchFamily="34" charset="0"/>
            </a:endParaRPr>
          </a:p>
        </p:txBody>
      </p:sp>
      <p:sp>
        <p:nvSpPr>
          <p:cNvPr id="2" name="Rectangle 1"/>
          <p:cNvSpPr/>
          <p:nvPr/>
        </p:nvSpPr>
        <p:spPr>
          <a:xfrm>
            <a:off x="5711137" y="1742091"/>
            <a:ext cx="900000"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CH" dirty="0" err="1" smtClean="0">
                <a:solidFill>
                  <a:schemeClr val="tx1"/>
                </a:solidFill>
                <a:latin typeface="Arial" panose="020B0604020202020204" pitchFamily="34" charset="0"/>
                <a:cs typeface="Arial" panose="020B0604020202020204" pitchFamily="34" charset="0"/>
              </a:rPr>
              <a:t>Centru</a:t>
            </a:r>
            <a:endParaRPr lang="fr-CH" dirty="0" smtClean="0">
              <a:solidFill>
                <a:schemeClr val="tx1"/>
              </a:solidFill>
              <a:latin typeface="Arial" panose="020B0604020202020204" pitchFamily="34" charset="0"/>
              <a:cs typeface="Arial" panose="020B0604020202020204" pitchFamily="34" charset="0"/>
            </a:endParaRPr>
          </a:p>
        </p:txBody>
      </p:sp>
      <p:sp>
        <p:nvSpPr>
          <p:cNvPr id="6" name="Flèche vers le haut 5"/>
          <p:cNvSpPr/>
          <p:nvPr/>
        </p:nvSpPr>
        <p:spPr>
          <a:xfrm>
            <a:off x="5768339" y="2204864"/>
            <a:ext cx="252000" cy="1944216"/>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7" name="Flèche droite 6"/>
          <p:cNvSpPr/>
          <p:nvPr/>
        </p:nvSpPr>
        <p:spPr>
          <a:xfrm>
            <a:off x="5913238" y="3074091"/>
            <a:ext cx="1440000" cy="2160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5" name="Rectangle à coins arrondis 4"/>
          <p:cNvSpPr/>
          <p:nvPr/>
        </p:nvSpPr>
        <p:spPr>
          <a:xfrm>
            <a:off x="5436096" y="1556792"/>
            <a:ext cx="2160000" cy="2664296"/>
          </a:xfrm>
          <a:prstGeom prst="roundRect">
            <a:avLst>
              <a:gd name="adj" fmla="val 700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8" name="Rectangle 7"/>
          <p:cNvSpPr/>
          <p:nvPr/>
        </p:nvSpPr>
        <p:spPr>
          <a:xfrm>
            <a:off x="6048096" y="3290091"/>
            <a:ext cx="1368000" cy="28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fr-CH" sz="1600" dirty="0" err="1" smtClean="0">
                <a:latin typeface="Arial" panose="020B0604020202020204" pitchFamily="34" charset="0"/>
                <a:cs typeface="Arial" panose="020B0604020202020204" pitchFamily="34" charset="0"/>
              </a:rPr>
              <a:t>Toate</a:t>
            </a:r>
            <a:r>
              <a:rPr lang="fr-CH" sz="1600" dirty="0" smtClean="0">
                <a:latin typeface="Arial" panose="020B0604020202020204" pitchFamily="34" charset="0"/>
                <a:cs typeface="Arial" panose="020B0604020202020204" pitchFamily="34" charset="0"/>
              </a:rPr>
              <a:t> </a:t>
            </a:r>
            <a:r>
              <a:rPr lang="fr-CH" sz="1600" dirty="0" err="1" smtClean="0">
                <a:latin typeface="Arial" panose="020B0604020202020204" pitchFamily="34" charset="0"/>
                <a:cs typeface="Arial" panose="020B0604020202020204" pitchFamily="34" charset="0"/>
              </a:rPr>
              <a:t>Directiile</a:t>
            </a:r>
            <a:endParaRPr lang="fr-CH" sz="1600" dirty="0" smtClean="0">
              <a:latin typeface="Arial" panose="020B0604020202020204" pitchFamily="34" charset="0"/>
              <a:cs typeface="Arial" panose="020B0604020202020204" pitchFamily="34" charset="0"/>
            </a:endParaRPr>
          </a:p>
        </p:txBody>
      </p:sp>
      <p:pic>
        <p:nvPicPr>
          <p:cNvPr id="1026" name="Picture 2" descr="Zeichen 253.sv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1137" y="2534091"/>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5.1 Russian road sign.sv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6067837" y="3635877"/>
            <a:ext cx="376371" cy="432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30569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phie\Pictures\Turda21b.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48378" y="513986"/>
            <a:ext cx="7217627" cy="576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644397" y="1661512"/>
            <a:ext cx="3096344" cy="201622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76000" rIns="0" rtlCol="0" anchor="t"/>
          <a:lstStyle/>
          <a:p>
            <a:pPr algn="ctr"/>
            <a:r>
              <a:rPr lang="fr-CH" sz="3200" dirty="0" err="1" smtClean="0">
                <a:latin typeface="Arial" panose="020B0604020202020204" pitchFamily="34" charset="0"/>
                <a:cs typeface="Arial" panose="020B0604020202020204" pitchFamily="34" charset="0"/>
              </a:rPr>
              <a:t>Toate</a:t>
            </a:r>
            <a:r>
              <a:rPr lang="fr-CH" sz="3200" dirty="0" smtClean="0">
                <a:latin typeface="Arial" panose="020B0604020202020204" pitchFamily="34" charset="0"/>
                <a:cs typeface="Arial" panose="020B0604020202020204" pitchFamily="34" charset="0"/>
              </a:rPr>
              <a:t> </a:t>
            </a:r>
            <a:r>
              <a:rPr lang="fr-CH" sz="3200" dirty="0" err="1" smtClean="0">
                <a:latin typeface="Arial" panose="020B0604020202020204" pitchFamily="34" charset="0"/>
                <a:cs typeface="Arial" panose="020B0604020202020204" pitchFamily="34" charset="0"/>
              </a:rPr>
              <a:t>Directiile</a:t>
            </a:r>
            <a:endParaRPr lang="fr-CH" sz="3200" dirty="0" smtClean="0">
              <a:latin typeface="Arial" panose="020B0604020202020204" pitchFamily="34" charset="0"/>
              <a:cs typeface="Arial" panose="020B0604020202020204" pitchFamily="34" charset="0"/>
            </a:endParaRPr>
          </a:p>
        </p:txBody>
      </p:sp>
      <p:sp>
        <p:nvSpPr>
          <p:cNvPr id="4" name="Flèche droite 3"/>
          <p:cNvSpPr/>
          <p:nvPr/>
        </p:nvSpPr>
        <p:spPr>
          <a:xfrm>
            <a:off x="5940152" y="1844824"/>
            <a:ext cx="2376264" cy="3600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5" name="Rectangle à coins arrondis 4"/>
          <p:cNvSpPr/>
          <p:nvPr/>
        </p:nvSpPr>
        <p:spPr>
          <a:xfrm>
            <a:off x="5788413" y="1733520"/>
            <a:ext cx="2952328" cy="1872208"/>
          </a:xfrm>
          <a:prstGeom prst="roundRect">
            <a:avLst>
              <a:gd name="adj" fmla="val 581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7" name="Rectangle 6"/>
          <p:cNvSpPr/>
          <p:nvPr/>
        </p:nvSpPr>
        <p:spPr>
          <a:xfrm>
            <a:off x="5652120" y="3731857"/>
            <a:ext cx="3096344" cy="86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CH" sz="3200" dirty="0" smtClean="0">
              <a:latin typeface="Arial" panose="020B0604020202020204" pitchFamily="34" charset="0"/>
              <a:cs typeface="Arial" panose="020B0604020202020204" pitchFamily="34" charset="0"/>
            </a:endParaRPr>
          </a:p>
        </p:txBody>
      </p:sp>
      <p:sp>
        <p:nvSpPr>
          <p:cNvPr id="8" name="Rectangle 7"/>
          <p:cNvSpPr/>
          <p:nvPr/>
        </p:nvSpPr>
        <p:spPr>
          <a:xfrm>
            <a:off x="6606210" y="3929131"/>
            <a:ext cx="1800000" cy="468000"/>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CH" sz="3600" dirty="0" err="1" smtClean="0">
                <a:solidFill>
                  <a:schemeClr val="tx1"/>
                </a:solidFill>
                <a:latin typeface="Arial" panose="020B0604020202020204" pitchFamily="34" charset="0"/>
                <a:cs typeface="Arial" panose="020B0604020202020204" pitchFamily="34" charset="0"/>
              </a:rPr>
              <a:t>Centru</a:t>
            </a:r>
            <a:endParaRPr lang="fr-CH" sz="3600" dirty="0" smtClean="0">
              <a:solidFill>
                <a:schemeClr val="tx1"/>
              </a:solidFill>
              <a:latin typeface="Arial" panose="020B0604020202020204" pitchFamily="34" charset="0"/>
              <a:cs typeface="Arial" panose="020B0604020202020204" pitchFamily="34" charset="0"/>
            </a:endParaRPr>
          </a:p>
        </p:txBody>
      </p:sp>
      <p:pic>
        <p:nvPicPr>
          <p:cNvPr id="9"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6878927" y="2780928"/>
            <a:ext cx="627283" cy="720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6" name="Flèche vers le haut 5"/>
          <p:cNvSpPr/>
          <p:nvPr/>
        </p:nvSpPr>
        <p:spPr>
          <a:xfrm rot="-1800000">
            <a:off x="5917299" y="3822851"/>
            <a:ext cx="360000" cy="61200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0" name="Rectangle à coins arrondis 9"/>
          <p:cNvSpPr/>
          <p:nvPr/>
        </p:nvSpPr>
        <p:spPr>
          <a:xfrm>
            <a:off x="5716404" y="3785131"/>
            <a:ext cx="2952328" cy="756000"/>
          </a:xfrm>
          <a:prstGeom prst="roundRect">
            <a:avLst>
              <a:gd name="adj" fmla="val 11523"/>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3" name="Rectangle 12"/>
          <p:cNvSpPr/>
          <p:nvPr/>
        </p:nvSpPr>
        <p:spPr>
          <a:xfrm>
            <a:off x="3574397" y="692696"/>
            <a:ext cx="4140000" cy="828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Cluj  =&gt;  Turda :  DN1 ( 2 )</a:t>
            </a:r>
          </a:p>
        </p:txBody>
      </p:sp>
      <p:sp>
        <p:nvSpPr>
          <p:cNvPr id="14" name="Rectangle 13"/>
          <p:cNvSpPr/>
          <p:nvPr/>
        </p:nvSpPr>
        <p:spPr>
          <a:xfrm rot="-2340000">
            <a:off x="1921156" y="3104928"/>
            <a:ext cx="3960000" cy="72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740869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ophie\Pictures\Turda21b.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39552" y="684724"/>
            <a:ext cx="8251200" cy="4860000"/>
          </a:xfrm>
          <a:prstGeom prst="rect">
            <a:avLst/>
          </a:prstGeom>
          <a:noFill/>
          <a:extLst>
            <a:ext uri="{909E8E84-426E-40DD-AFC4-6F175D3DCCD1}">
              <a14:hiddenFill xmlns:a14="http://schemas.microsoft.com/office/drawing/2010/main">
                <a:solidFill>
                  <a:srgbClr val="FFFFFF"/>
                </a:solidFill>
              </a14:hiddenFill>
            </a:ext>
          </a:extLst>
        </p:spPr>
      </p:pic>
      <p:sp>
        <p:nvSpPr>
          <p:cNvPr id="3" name="Pentagone 2"/>
          <p:cNvSpPr/>
          <p:nvPr/>
        </p:nvSpPr>
        <p:spPr>
          <a:xfrm>
            <a:off x="3347864" y="1174552"/>
            <a:ext cx="2304000" cy="540000"/>
          </a:xfrm>
          <a:prstGeom prst="homePlate">
            <a:avLst/>
          </a:pr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16000" rIns="0" rtlCol="0" anchor="ctr"/>
          <a:lstStyle/>
          <a:p>
            <a:r>
              <a:rPr lang="fr-CH" sz="2000" dirty="0" err="1" smtClean="0">
                <a:solidFill>
                  <a:schemeClr val="bg1"/>
                </a:solidFill>
                <a:latin typeface="Arial" panose="020B0604020202020204" pitchFamily="34" charset="0"/>
                <a:cs typeface="Arial" panose="020B0604020202020204" pitchFamily="34" charset="0"/>
              </a:rPr>
              <a:t>Toate</a:t>
            </a:r>
            <a:r>
              <a:rPr lang="fr-CH" sz="2000" dirty="0" smtClean="0">
                <a:solidFill>
                  <a:schemeClr val="bg1"/>
                </a:solidFill>
                <a:latin typeface="Arial" panose="020B0604020202020204" pitchFamily="34" charset="0"/>
                <a:cs typeface="Arial" panose="020B0604020202020204" pitchFamily="34" charset="0"/>
              </a:rPr>
              <a:t> </a:t>
            </a:r>
            <a:r>
              <a:rPr lang="fr-CH" sz="2000" dirty="0" err="1" smtClean="0">
                <a:solidFill>
                  <a:schemeClr val="bg1"/>
                </a:solidFill>
                <a:latin typeface="Arial" panose="020B0604020202020204" pitchFamily="34" charset="0"/>
                <a:cs typeface="Arial" panose="020B0604020202020204" pitchFamily="34" charset="0"/>
              </a:rPr>
              <a:t>Directiile</a:t>
            </a:r>
            <a:endParaRPr lang="fr-CH" sz="2000" dirty="0" smtClean="0">
              <a:solidFill>
                <a:schemeClr val="bg1"/>
              </a:solidFill>
              <a:latin typeface="Arial" panose="020B0604020202020204" pitchFamily="34" charset="0"/>
              <a:cs typeface="Arial" panose="020B0604020202020204" pitchFamily="34" charset="0"/>
            </a:endParaRPr>
          </a:p>
        </p:txBody>
      </p:sp>
      <p:sp>
        <p:nvSpPr>
          <p:cNvPr id="4" name="Pentagone 3"/>
          <p:cNvSpPr/>
          <p:nvPr/>
        </p:nvSpPr>
        <p:spPr>
          <a:xfrm>
            <a:off x="3347864" y="1862771"/>
            <a:ext cx="2304000" cy="540000"/>
          </a:xfrm>
          <a:prstGeom prst="homePlat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rIns="0" rtlCol="0" anchor="ctr"/>
          <a:lstStyle/>
          <a:p>
            <a:endParaRPr lang="fr-CH" sz="2000" dirty="0" smtClean="0">
              <a:solidFill>
                <a:schemeClr val="bg1"/>
              </a:solidFill>
              <a:latin typeface="Arial" panose="020B0604020202020204" pitchFamily="34" charset="0"/>
              <a:cs typeface="Arial" panose="020B0604020202020204" pitchFamily="34" charset="0"/>
            </a:endParaRPr>
          </a:p>
        </p:txBody>
      </p:sp>
      <p:pic>
        <p:nvPicPr>
          <p:cNvPr id="5"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4246199" y="1919313"/>
            <a:ext cx="376371" cy="432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3581864" y="3717032"/>
            <a:ext cx="41400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Cluj  =&gt;  Turda :  DN1 ( 3 )</a:t>
            </a:r>
          </a:p>
        </p:txBody>
      </p:sp>
    </p:spTree>
    <p:extLst>
      <p:ext uri="{BB962C8B-B14F-4D97-AF65-F5344CB8AC3E}">
        <p14:creationId xmlns:p14="http://schemas.microsoft.com/office/powerpoint/2010/main" val="3975760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Sophie\Pictures\Gilau f Dangau.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691680" y="404664"/>
            <a:ext cx="5500992" cy="594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396507" y="2672903"/>
            <a:ext cx="1817952" cy="1739467"/>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Câpusu</a:t>
            </a:r>
            <a:r>
              <a:rPr lang="fr-CH" sz="1600" dirty="0" smtClean="0">
                <a:solidFill>
                  <a:schemeClr val="tx1"/>
                </a:solidFill>
                <a:latin typeface="Arial" panose="020B0604020202020204" pitchFamily="34" charset="0"/>
                <a:cs typeface="Arial" panose="020B0604020202020204" pitchFamily="34" charset="0"/>
              </a:rPr>
              <a:t> Mare</a:t>
            </a:r>
          </a:p>
          <a:p>
            <a:pPr algn="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smtClean="0">
                <a:solidFill>
                  <a:schemeClr val="tx1"/>
                </a:solidFill>
                <a:latin typeface="Arial" panose="020B0604020202020204" pitchFamily="34" charset="0"/>
                <a:cs typeface="Arial" panose="020B0604020202020204" pitchFamily="34" charset="0"/>
              </a:rPr>
              <a:t> =&gt; Cluj </a:t>
            </a:r>
            <a:r>
              <a:rPr lang="fr-CH" sz="1600" dirty="0" err="1" smtClean="0">
                <a:solidFill>
                  <a:schemeClr val="tx1"/>
                </a:solidFill>
                <a:latin typeface="Arial" panose="020B0604020202020204" pitchFamily="34" charset="0"/>
                <a:cs typeface="Arial" panose="020B0604020202020204" pitchFamily="34" charset="0"/>
              </a:rPr>
              <a:t>Napoca</a:t>
            </a:r>
            <a:endParaRPr lang="fr-CH" sz="1600" dirty="0" smtClean="0">
              <a:solidFill>
                <a:schemeClr val="tx1"/>
              </a:solidFill>
              <a:latin typeface="Arial" panose="020B0604020202020204" pitchFamily="34" charset="0"/>
              <a:cs typeface="Arial" panose="020B0604020202020204" pitchFamily="34" charset="0"/>
            </a:endParaRPr>
          </a:p>
          <a:p>
            <a:pPr algn="r"/>
            <a:endParaRPr lang="fr-CH" sz="1600" dirty="0" smtClean="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DN1 x DJ1J ( 1 )</a:t>
            </a:r>
          </a:p>
        </p:txBody>
      </p:sp>
      <p:sp>
        <p:nvSpPr>
          <p:cNvPr id="2" name="Rectangle 1"/>
          <p:cNvSpPr/>
          <p:nvPr/>
        </p:nvSpPr>
        <p:spPr>
          <a:xfrm>
            <a:off x="1037003" y="1881527"/>
            <a:ext cx="2340000" cy="28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612000" rtlCol="0" anchor="t"/>
          <a:lstStyle/>
          <a:p>
            <a:r>
              <a:rPr lang="fr-CH" dirty="0" smtClean="0">
                <a:latin typeface="Arial" panose="020B0604020202020204" pitchFamily="34" charset="0"/>
                <a:cs typeface="Arial" panose="020B0604020202020204" pitchFamily="34" charset="0"/>
              </a:rPr>
              <a:t>Cluj </a:t>
            </a:r>
            <a:r>
              <a:rPr lang="fr-CH" dirty="0" err="1" smtClean="0">
                <a:latin typeface="Arial" panose="020B0604020202020204" pitchFamily="34" charset="0"/>
                <a:cs typeface="Arial" panose="020B0604020202020204" pitchFamily="34" charset="0"/>
              </a:rPr>
              <a:t>Napoca</a:t>
            </a:r>
            <a:endParaRPr lang="fr-CH" dirty="0" smtClean="0">
              <a:latin typeface="Arial" panose="020B0604020202020204" pitchFamily="34" charset="0"/>
              <a:cs typeface="Arial" panose="020B0604020202020204" pitchFamily="34" charset="0"/>
            </a:endParaRPr>
          </a:p>
          <a:p>
            <a:endParaRPr lang="fr-CH" dirty="0" smtClean="0">
              <a:latin typeface="Arial" panose="020B0604020202020204" pitchFamily="34" charset="0"/>
              <a:cs typeface="Arial" panose="020B0604020202020204" pitchFamily="34" charset="0"/>
            </a:endParaRPr>
          </a:p>
          <a:p>
            <a:endParaRPr lang="fr-CH" dirty="0">
              <a:latin typeface="Arial" panose="020B0604020202020204" pitchFamily="34" charset="0"/>
              <a:cs typeface="Arial" panose="020B0604020202020204" pitchFamily="34" charset="0"/>
            </a:endParaRPr>
          </a:p>
          <a:p>
            <a:endParaRPr lang="fr-CH" sz="1000" dirty="0" smtClean="0">
              <a:latin typeface="Arial" panose="020B0604020202020204" pitchFamily="34" charset="0"/>
              <a:cs typeface="Arial" panose="020B0604020202020204" pitchFamily="34" charset="0"/>
            </a:endParaRPr>
          </a:p>
          <a:p>
            <a:r>
              <a:rPr lang="fr-CH" dirty="0" err="1" smtClean="0">
                <a:latin typeface="Arial" panose="020B0604020202020204" pitchFamily="34" charset="0"/>
                <a:cs typeface="Arial" panose="020B0604020202020204" pitchFamily="34" charset="0"/>
              </a:rPr>
              <a:t>Dej</a:t>
            </a:r>
            <a:endParaRPr lang="fr-CH" dirty="0" smtClean="0">
              <a:latin typeface="Arial" panose="020B0604020202020204" pitchFamily="34" charset="0"/>
              <a:cs typeface="Arial" panose="020B0604020202020204" pitchFamily="34" charset="0"/>
            </a:endParaRPr>
          </a:p>
          <a:p>
            <a:r>
              <a:rPr lang="fr-CH" dirty="0" smtClean="0">
                <a:latin typeface="Arial" panose="020B0604020202020204" pitchFamily="34" charset="0"/>
                <a:cs typeface="Arial" panose="020B0604020202020204" pitchFamily="34" charset="0"/>
              </a:rPr>
              <a:t>Cluj </a:t>
            </a:r>
            <a:r>
              <a:rPr lang="fr-CH" dirty="0" err="1" smtClean="0">
                <a:latin typeface="Arial" panose="020B0604020202020204" pitchFamily="34" charset="0"/>
                <a:cs typeface="Arial" panose="020B0604020202020204" pitchFamily="34" charset="0"/>
              </a:rPr>
              <a:t>Napoca</a:t>
            </a:r>
            <a:endParaRPr lang="fr-CH" dirty="0" smtClean="0">
              <a:latin typeface="Arial" panose="020B0604020202020204" pitchFamily="34" charset="0"/>
              <a:cs typeface="Arial" panose="020B0604020202020204" pitchFamily="34" charset="0"/>
            </a:endParaRPr>
          </a:p>
          <a:p>
            <a:r>
              <a:rPr lang="fr-CH" dirty="0" err="1" smtClean="0">
                <a:latin typeface="Arial" panose="020B0604020202020204" pitchFamily="34" charset="0"/>
                <a:cs typeface="Arial" panose="020B0604020202020204" pitchFamily="34" charset="0"/>
              </a:rPr>
              <a:t>Gârbau</a:t>
            </a:r>
            <a:endParaRPr lang="fr-CH" dirty="0" smtClean="0">
              <a:latin typeface="Arial" panose="020B0604020202020204" pitchFamily="34" charset="0"/>
              <a:cs typeface="Arial" panose="020B0604020202020204" pitchFamily="34" charset="0"/>
            </a:endParaRPr>
          </a:p>
          <a:p>
            <a:endParaRPr lang="fr-CH" dirty="0">
              <a:latin typeface="Arial" panose="020B0604020202020204" pitchFamily="34" charset="0"/>
              <a:cs typeface="Arial" panose="020B0604020202020204" pitchFamily="34" charset="0"/>
            </a:endParaRPr>
          </a:p>
        </p:txBody>
      </p:sp>
      <p:sp>
        <p:nvSpPr>
          <p:cNvPr id="5" name="Flèche vers le bas 4"/>
          <p:cNvSpPr/>
          <p:nvPr/>
        </p:nvSpPr>
        <p:spPr>
          <a:xfrm rot="10800000">
            <a:off x="2771800" y="2276872"/>
            <a:ext cx="288000" cy="208823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Flèche vers le bas 5"/>
          <p:cNvSpPr/>
          <p:nvPr/>
        </p:nvSpPr>
        <p:spPr>
          <a:xfrm rot="5400000">
            <a:off x="2263396" y="2641827"/>
            <a:ext cx="288000" cy="11434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Rectangle 7"/>
          <p:cNvSpPr/>
          <p:nvPr/>
        </p:nvSpPr>
        <p:spPr>
          <a:xfrm>
            <a:off x="2715495" y="2564904"/>
            <a:ext cx="396000" cy="216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latin typeface="Arial" panose="020B0604020202020204" pitchFamily="34" charset="0"/>
                <a:cs typeface="Arial" panose="020B0604020202020204" pitchFamily="34" charset="0"/>
              </a:rPr>
              <a:t>1</a:t>
            </a:r>
            <a:endParaRPr lang="fr-CH" sz="1600" dirty="0">
              <a:latin typeface="Arial" panose="020B0604020202020204" pitchFamily="34" charset="0"/>
              <a:cs typeface="Arial" panose="020B0604020202020204" pitchFamily="34" charset="0"/>
            </a:endParaRPr>
          </a:p>
        </p:txBody>
      </p:sp>
      <p:sp>
        <p:nvSpPr>
          <p:cNvPr id="9" name="Rectangle 8"/>
          <p:cNvSpPr/>
          <p:nvPr/>
        </p:nvSpPr>
        <p:spPr>
          <a:xfrm>
            <a:off x="2163064" y="3087527"/>
            <a:ext cx="432000" cy="25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latin typeface="Arial" panose="020B0604020202020204" pitchFamily="34" charset="0"/>
                <a:cs typeface="Arial" panose="020B0604020202020204" pitchFamily="34" charset="0"/>
              </a:rPr>
              <a:t>1J</a:t>
            </a:r>
            <a:endParaRPr lang="fr-CH" sz="1600" dirty="0">
              <a:latin typeface="Arial" panose="020B0604020202020204" pitchFamily="34" charset="0"/>
              <a:cs typeface="Arial" panose="020B0604020202020204" pitchFamily="34" charset="0"/>
            </a:endParaRPr>
          </a:p>
        </p:txBody>
      </p:sp>
      <p:pic>
        <p:nvPicPr>
          <p:cNvPr id="10"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2142493" y="2078872"/>
            <a:ext cx="452571" cy="396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7" name="Rectangle à coins arrondis 6"/>
          <p:cNvSpPr/>
          <p:nvPr/>
        </p:nvSpPr>
        <p:spPr>
          <a:xfrm>
            <a:off x="1091003" y="1935527"/>
            <a:ext cx="2232000" cy="2772000"/>
          </a:xfrm>
          <a:prstGeom prst="roundRect">
            <a:avLst>
              <a:gd name="adj" fmla="val 587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 name="Rectangle 10"/>
          <p:cNvSpPr/>
          <p:nvPr/>
        </p:nvSpPr>
        <p:spPr>
          <a:xfrm>
            <a:off x="1731016" y="4412371"/>
            <a:ext cx="864096" cy="25200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latin typeface="Arial" panose="020B0604020202020204" pitchFamily="34" charset="0"/>
                <a:cs typeface="Arial" panose="020B0604020202020204" pitchFamily="34" charset="0"/>
              </a:rPr>
              <a:t>1500 m</a:t>
            </a:r>
            <a:endParaRPr lang="fr-CH" sz="1600" dirty="0">
              <a:latin typeface="Arial" panose="020B0604020202020204" pitchFamily="34" charset="0"/>
              <a:cs typeface="Arial" panose="020B0604020202020204" pitchFamily="34" charset="0"/>
            </a:endParaRPr>
          </a:p>
        </p:txBody>
      </p:sp>
      <p:pic>
        <p:nvPicPr>
          <p:cNvPr id="7172" name="Picture 4" descr="http://www.icone-png.com/png/11/10530.png"/>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87624" y="3033527"/>
            <a:ext cx="543392" cy="360000"/>
          </a:xfrm>
          <a:prstGeom prst="rect">
            <a:avLst/>
          </a:prstGeom>
          <a:solidFill>
            <a:schemeClr val="bg1"/>
          </a:solidFill>
        </p:spPr>
      </p:pic>
    </p:spTree>
    <p:extLst>
      <p:ext uri="{BB962C8B-B14F-4D97-AF65-F5344CB8AC3E}">
        <p14:creationId xmlns:p14="http://schemas.microsoft.com/office/powerpoint/2010/main" val="18330209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ophie\Pictures\Turda21c.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23528" y="2420888"/>
            <a:ext cx="2945447" cy="216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623403" y="1918501"/>
            <a:ext cx="4548997" cy="3600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360000" rIns="252000" rtlCol="0" anchor="t"/>
          <a:lstStyle/>
          <a:p>
            <a:pPr algn="r"/>
            <a:r>
              <a:rPr lang="fr-CH" sz="2000" dirty="0" err="1" smtClean="0">
                <a:latin typeface="Arial" panose="020B0604020202020204" pitchFamily="34" charset="0"/>
                <a:cs typeface="Arial" panose="020B0604020202020204" pitchFamily="34" charset="0"/>
              </a:rPr>
              <a:t>Toate</a:t>
            </a:r>
            <a:r>
              <a:rPr lang="fr-CH" sz="2000" dirty="0" smtClean="0">
                <a:latin typeface="Arial" panose="020B0604020202020204" pitchFamily="34" charset="0"/>
                <a:cs typeface="Arial" panose="020B0604020202020204" pitchFamily="34" charset="0"/>
              </a:rPr>
              <a:t> </a:t>
            </a:r>
            <a:r>
              <a:rPr lang="fr-CH" sz="2000" dirty="0" err="1" smtClean="0">
                <a:latin typeface="Arial" panose="020B0604020202020204" pitchFamily="34" charset="0"/>
                <a:cs typeface="Arial" panose="020B0604020202020204" pitchFamily="34" charset="0"/>
              </a:rPr>
              <a:t>Directiile</a:t>
            </a:r>
            <a:endParaRPr lang="fr-CH" sz="2000" dirty="0" smtClean="0">
              <a:latin typeface="Arial" panose="020B0604020202020204" pitchFamily="34" charset="0"/>
              <a:cs typeface="Arial" panose="020B0604020202020204" pitchFamily="34" charset="0"/>
            </a:endParaRPr>
          </a:p>
        </p:txBody>
      </p:sp>
      <p:sp>
        <p:nvSpPr>
          <p:cNvPr id="3" name="Flèche gauche 2"/>
          <p:cNvSpPr/>
          <p:nvPr/>
        </p:nvSpPr>
        <p:spPr>
          <a:xfrm>
            <a:off x="3995936" y="4077072"/>
            <a:ext cx="3924016" cy="36004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4" name="Rectangle 3"/>
          <p:cNvSpPr/>
          <p:nvPr/>
        </p:nvSpPr>
        <p:spPr>
          <a:xfrm>
            <a:off x="5759952" y="3819741"/>
            <a:ext cx="216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6" name="Flèche vers le haut 5"/>
          <p:cNvSpPr/>
          <p:nvPr/>
        </p:nvSpPr>
        <p:spPr>
          <a:xfrm>
            <a:off x="5669952" y="2060848"/>
            <a:ext cx="360000" cy="174840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pic>
        <p:nvPicPr>
          <p:cNvPr id="8" name="Picture 4" descr="http://www.icone-png.com/png/11/10530.pn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455822" y="4024961"/>
            <a:ext cx="723291" cy="432000"/>
          </a:xfrm>
          <a:prstGeom prst="rect">
            <a:avLst/>
          </a:prstGeom>
          <a:solidFill>
            <a:schemeClr val="bg1"/>
          </a:solidFill>
        </p:spPr>
      </p:pic>
      <p:pic>
        <p:nvPicPr>
          <p:cNvPr id="9" name="Picture 2" descr="5.1 Russian road sign.sv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6732240" y="2756627"/>
            <a:ext cx="564555" cy="648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4279529" y="4483105"/>
            <a:ext cx="1980000" cy="396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CH" sz="2000" dirty="0" err="1" smtClean="0">
                <a:latin typeface="Arial" panose="020B0604020202020204" pitchFamily="34" charset="0"/>
                <a:cs typeface="Arial" panose="020B0604020202020204" pitchFamily="34" charset="0"/>
              </a:rPr>
              <a:t>Toate</a:t>
            </a:r>
            <a:r>
              <a:rPr lang="fr-CH" sz="2000" dirty="0" smtClean="0">
                <a:latin typeface="Arial" panose="020B0604020202020204" pitchFamily="34" charset="0"/>
                <a:cs typeface="Arial" panose="020B0604020202020204" pitchFamily="34" charset="0"/>
              </a:rPr>
              <a:t> </a:t>
            </a:r>
            <a:r>
              <a:rPr lang="fr-CH" sz="2000" dirty="0" err="1" smtClean="0">
                <a:latin typeface="Arial" panose="020B0604020202020204" pitchFamily="34" charset="0"/>
                <a:cs typeface="Arial" panose="020B0604020202020204" pitchFamily="34" charset="0"/>
              </a:rPr>
              <a:t>Directiile</a:t>
            </a:r>
            <a:endParaRPr lang="fr-CH" sz="2000" dirty="0" smtClean="0">
              <a:latin typeface="Arial" panose="020B0604020202020204" pitchFamily="34" charset="0"/>
              <a:cs typeface="Arial" panose="020B0604020202020204" pitchFamily="34" charset="0"/>
            </a:endParaRPr>
          </a:p>
        </p:txBody>
      </p:sp>
      <p:pic>
        <p:nvPicPr>
          <p:cNvPr id="11" name="Picture 2" descr="5.1 Russian road sign.sv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4455822" y="4879105"/>
            <a:ext cx="439099" cy="504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0" name="Rectangle à coins arrondis 9"/>
          <p:cNvSpPr/>
          <p:nvPr/>
        </p:nvSpPr>
        <p:spPr>
          <a:xfrm>
            <a:off x="3707904" y="1988840"/>
            <a:ext cx="4392488" cy="3456384"/>
          </a:xfrm>
          <a:prstGeom prst="roundRect">
            <a:avLst>
              <a:gd name="adj" fmla="val 319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3" name="Rectangle 12"/>
          <p:cNvSpPr/>
          <p:nvPr/>
        </p:nvSpPr>
        <p:spPr>
          <a:xfrm rot="-2100000">
            <a:off x="158251" y="3451954"/>
            <a:ext cx="3276000" cy="72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pic>
        <p:nvPicPr>
          <p:cNvPr id="3076" name="Picture 4" descr="CH-Vorschriftssignal-Höchsthöhe.sv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95354" y="2436944"/>
            <a:ext cx="571500" cy="571501"/>
          </a:xfrm>
          <a:prstGeom prst="rect">
            <a:avLst/>
          </a:prstGeom>
          <a:noFill/>
          <a:extLst>
            <a:ext uri="{909E8E84-426E-40DD-AFC4-6F175D3DCCD1}">
              <a14:hiddenFill xmlns:a14="http://schemas.microsoft.com/office/drawing/2010/main">
                <a:solidFill>
                  <a:srgbClr val="FFFFFF"/>
                </a:solidFill>
              </a14:hiddenFill>
            </a:ext>
          </a:extLst>
        </p:spPr>
      </p:pic>
      <p:sp>
        <p:nvSpPr>
          <p:cNvPr id="12" name="Ellipse 11"/>
          <p:cNvSpPr/>
          <p:nvPr/>
        </p:nvSpPr>
        <p:spPr>
          <a:xfrm>
            <a:off x="5705952" y="2632694"/>
            <a:ext cx="360000" cy="18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CH" sz="1200" dirty="0" smtClean="0">
                <a:solidFill>
                  <a:schemeClr val="tx1"/>
                </a:solidFill>
                <a:latin typeface="Arial" panose="020B0604020202020204" pitchFamily="34" charset="0"/>
                <a:cs typeface="Arial" panose="020B0604020202020204" pitchFamily="34" charset="0"/>
              </a:rPr>
              <a:t>3 m</a:t>
            </a:r>
          </a:p>
        </p:txBody>
      </p:sp>
      <p:pic>
        <p:nvPicPr>
          <p:cNvPr id="3078" name="Picture 6" descr="CH-Vorschriftssignal-Höchstgewicht.sv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95354" y="3080627"/>
            <a:ext cx="571500" cy="571501"/>
          </a:xfrm>
          <a:prstGeom prst="rect">
            <a:avLst/>
          </a:prstGeom>
          <a:noFill/>
          <a:extLst>
            <a:ext uri="{909E8E84-426E-40DD-AFC4-6F175D3DCCD1}">
              <a14:hiddenFill xmlns:a14="http://schemas.microsoft.com/office/drawing/2010/main">
                <a:solidFill>
                  <a:srgbClr val="FFFFFF"/>
                </a:solidFill>
              </a14:hiddenFill>
            </a:ext>
          </a:extLst>
        </p:spPr>
      </p:pic>
      <p:sp>
        <p:nvSpPr>
          <p:cNvPr id="14" name="Ellipse 13"/>
          <p:cNvSpPr/>
          <p:nvPr/>
        </p:nvSpPr>
        <p:spPr>
          <a:xfrm>
            <a:off x="5705952" y="3186377"/>
            <a:ext cx="360000" cy="36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CH" sz="1000" b="1" dirty="0" smtClean="0">
                <a:solidFill>
                  <a:schemeClr val="tx1"/>
                </a:solidFill>
                <a:latin typeface="Arial" panose="020B0604020202020204" pitchFamily="34" charset="0"/>
                <a:cs typeface="Arial" panose="020B0604020202020204" pitchFamily="34" charset="0"/>
              </a:rPr>
              <a:t>3,5T</a:t>
            </a:r>
          </a:p>
        </p:txBody>
      </p:sp>
      <p:sp>
        <p:nvSpPr>
          <p:cNvPr id="18" name="Rectangle 17"/>
          <p:cNvSpPr/>
          <p:nvPr/>
        </p:nvSpPr>
        <p:spPr>
          <a:xfrm>
            <a:off x="2339752" y="5733256"/>
            <a:ext cx="41400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Cluj  =&gt;  Turda :  DN1 ( 4 )</a:t>
            </a:r>
          </a:p>
        </p:txBody>
      </p:sp>
    </p:spTree>
    <p:extLst>
      <p:ext uri="{BB962C8B-B14F-4D97-AF65-F5344CB8AC3E}">
        <p14:creationId xmlns:p14="http://schemas.microsoft.com/office/powerpoint/2010/main" val="355340829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ophie\Pictures\Turda21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132856"/>
            <a:ext cx="2571750" cy="1714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72792" y="620688"/>
            <a:ext cx="1432933" cy="18608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Turda</a:t>
            </a:r>
          </a:p>
          <a:p>
            <a:pPr algn="r"/>
            <a:endParaRPr lang="fr-CH" sz="1600" dirty="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 DN1 </a:t>
            </a:r>
          </a:p>
          <a:p>
            <a:pPr algn="r"/>
            <a:r>
              <a:rPr lang="fr-CH" sz="1600" dirty="0" smtClean="0">
                <a:solidFill>
                  <a:schemeClr val="tx1"/>
                </a:solidFill>
                <a:latin typeface="Arial" panose="020B0604020202020204" pitchFamily="34" charset="0"/>
                <a:cs typeface="Arial" panose="020B0604020202020204" pitchFamily="34" charset="0"/>
              </a:rPr>
              <a:t>x </a:t>
            </a:r>
          </a:p>
          <a:p>
            <a:pPr algn="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Brancoveanu</a:t>
            </a: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smtClean="0">
                <a:solidFill>
                  <a:schemeClr val="tx1"/>
                </a:solidFill>
                <a:latin typeface="Arial" panose="020B0604020202020204" pitchFamily="34" charset="0"/>
                <a:cs typeface="Arial" panose="020B0604020202020204" pitchFamily="34" charset="0"/>
              </a:rPr>
              <a:t>( 1 )</a:t>
            </a:r>
          </a:p>
        </p:txBody>
      </p:sp>
      <p:sp>
        <p:nvSpPr>
          <p:cNvPr id="2" name="Rectangle 1"/>
          <p:cNvSpPr/>
          <p:nvPr/>
        </p:nvSpPr>
        <p:spPr>
          <a:xfrm>
            <a:off x="3779912" y="1052736"/>
            <a:ext cx="3168352" cy="4680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2160000" rIns="504000" rtlCol="0" anchor="ctr"/>
          <a:lstStyle/>
          <a:p>
            <a:pPr algn="r"/>
            <a:r>
              <a:rPr lang="fr-CH" sz="2000" dirty="0" err="1" smtClean="0">
                <a:latin typeface="Arial" panose="020B0604020202020204" pitchFamily="34" charset="0"/>
                <a:cs typeface="Arial" panose="020B0604020202020204" pitchFamily="34" charset="0"/>
              </a:rPr>
              <a:t>Toate</a:t>
            </a:r>
            <a:r>
              <a:rPr lang="fr-CH" sz="2000" dirty="0" smtClean="0">
                <a:latin typeface="Arial" panose="020B0604020202020204" pitchFamily="34" charset="0"/>
                <a:cs typeface="Arial" panose="020B0604020202020204" pitchFamily="34" charset="0"/>
              </a:rPr>
              <a:t> </a:t>
            </a:r>
            <a:r>
              <a:rPr lang="fr-CH" sz="2000" dirty="0" err="1" smtClean="0">
                <a:latin typeface="Arial" panose="020B0604020202020204" pitchFamily="34" charset="0"/>
                <a:cs typeface="Arial" panose="020B0604020202020204" pitchFamily="34" charset="0"/>
              </a:rPr>
              <a:t>Directiile</a:t>
            </a:r>
            <a:endParaRPr lang="fr-CH" sz="2000" dirty="0" smtClean="0">
              <a:latin typeface="Arial" panose="020B0604020202020204" pitchFamily="34" charset="0"/>
              <a:cs typeface="Arial" panose="020B0604020202020204" pitchFamily="34" charset="0"/>
            </a:endParaRPr>
          </a:p>
        </p:txBody>
      </p:sp>
      <p:sp>
        <p:nvSpPr>
          <p:cNvPr id="4" name="Flèche droite 3"/>
          <p:cNvSpPr/>
          <p:nvPr/>
        </p:nvSpPr>
        <p:spPr>
          <a:xfrm>
            <a:off x="4485760" y="3825060"/>
            <a:ext cx="2268252" cy="2880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936000" rtlCol="0" anchor="ctr"/>
          <a:lstStyle/>
          <a:p>
            <a:pPr algn="r"/>
            <a:endParaRPr lang="fr-CH" sz="2000" dirty="0" smtClean="0">
              <a:latin typeface="Arial" panose="020B0604020202020204" pitchFamily="34" charset="0"/>
              <a:cs typeface="Arial" panose="020B0604020202020204" pitchFamily="34" charset="0"/>
            </a:endParaRPr>
          </a:p>
        </p:txBody>
      </p:sp>
      <p:sp>
        <p:nvSpPr>
          <p:cNvPr id="5" name="Flèche vers le haut 4"/>
          <p:cNvSpPr/>
          <p:nvPr/>
        </p:nvSpPr>
        <p:spPr>
          <a:xfrm>
            <a:off x="4318390" y="2420888"/>
            <a:ext cx="360000" cy="3096344"/>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pic>
        <p:nvPicPr>
          <p:cNvPr id="7" name="Picture 4" descr="http://www.icone-png.com/png/11/10530.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172743" y="2990106"/>
            <a:ext cx="723291" cy="432000"/>
          </a:xfrm>
          <a:prstGeom prst="rect">
            <a:avLst/>
          </a:prstGeom>
          <a:solidFill>
            <a:schemeClr val="bg1"/>
          </a:solidFill>
        </p:spPr>
      </p:pic>
      <p:pic>
        <p:nvPicPr>
          <p:cNvPr id="8" name="Picture 4" descr="CH-Vorschriftssignal-Höchsthöhe.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9886" y="3647305"/>
            <a:ext cx="571500" cy="5715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H-Vorschriftssignal-Höchstgewicht.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0319" y="3647304"/>
            <a:ext cx="571500" cy="5715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5.1 Russian road sign.svg"/>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4806885" y="4708955"/>
            <a:ext cx="564555" cy="648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2" name="Rectangle 11"/>
          <p:cNvSpPr/>
          <p:nvPr/>
        </p:nvSpPr>
        <p:spPr>
          <a:xfrm>
            <a:off x="4099163" y="1992272"/>
            <a:ext cx="1980000" cy="28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CH" sz="2000" dirty="0" err="1" smtClean="0">
                <a:latin typeface="Arial" panose="020B0604020202020204" pitchFamily="34" charset="0"/>
                <a:cs typeface="Arial" panose="020B0604020202020204" pitchFamily="34" charset="0"/>
              </a:rPr>
              <a:t>Toate</a:t>
            </a:r>
            <a:r>
              <a:rPr lang="fr-CH" sz="2000" dirty="0" smtClean="0">
                <a:latin typeface="Arial" panose="020B0604020202020204" pitchFamily="34" charset="0"/>
                <a:cs typeface="Arial" panose="020B0604020202020204" pitchFamily="34" charset="0"/>
              </a:rPr>
              <a:t> </a:t>
            </a:r>
            <a:r>
              <a:rPr lang="fr-CH" sz="2000" dirty="0" err="1" smtClean="0">
                <a:latin typeface="Arial" panose="020B0604020202020204" pitchFamily="34" charset="0"/>
                <a:cs typeface="Arial" panose="020B0604020202020204" pitchFamily="34" charset="0"/>
              </a:rPr>
              <a:t>Directiile</a:t>
            </a:r>
            <a:endParaRPr lang="fr-CH" sz="2000" dirty="0" smtClean="0">
              <a:latin typeface="Arial" panose="020B0604020202020204" pitchFamily="34" charset="0"/>
              <a:cs typeface="Arial" panose="020B0604020202020204" pitchFamily="34" charset="0"/>
            </a:endParaRPr>
          </a:p>
        </p:txBody>
      </p:sp>
      <p:pic>
        <p:nvPicPr>
          <p:cNvPr id="13" name="Picture 2" descr="5.1 Russian road sign.svg"/>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4293825" y="1227088"/>
            <a:ext cx="564555" cy="648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6" name="Rectangle à coins arrondis 5"/>
          <p:cNvSpPr/>
          <p:nvPr/>
        </p:nvSpPr>
        <p:spPr>
          <a:xfrm>
            <a:off x="3851920" y="1124744"/>
            <a:ext cx="3024336" cy="4536504"/>
          </a:xfrm>
          <a:prstGeom prst="roundRect">
            <a:avLst>
              <a:gd name="adj" fmla="val 546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4" name="Rectangle 13"/>
          <p:cNvSpPr/>
          <p:nvPr/>
        </p:nvSpPr>
        <p:spPr>
          <a:xfrm rot="2040000">
            <a:off x="229180" y="2939870"/>
            <a:ext cx="3024000" cy="72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04805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Sophie\Pictures\Turda23b.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70496" y="713573"/>
            <a:ext cx="7834502" cy="550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948264" y="1988840"/>
            <a:ext cx="1432933" cy="2736304"/>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Turda</a:t>
            </a:r>
          </a:p>
          <a:p>
            <a:pPr algn="r"/>
            <a:endParaRPr lang="fr-CH" sz="1600" dirty="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Brancoveanu</a:t>
            </a: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smtClean="0">
                <a:solidFill>
                  <a:schemeClr val="tx1"/>
                </a:solidFill>
                <a:latin typeface="Arial" panose="020B0604020202020204" pitchFamily="34" charset="0"/>
                <a:cs typeface="Arial" panose="020B0604020202020204" pitchFamily="34" charset="0"/>
              </a:rPr>
              <a:t>x </a:t>
            </a:r>
          </a:p>
          <a:p>
            <a:pPr algn="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Crisan</a:t>
            </a: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smtClean="0">
                <a:solidFill>
                  <a:schemeClr val="tx1"/>
                </a:solidFill>
                <a:latin typeface="Arial" panose="020B0604020202020204" pitchFamily="34" charset="0"/>
                <a:cs typeface="Arial" panose="020B0604020202020204" pitchFamily="34" charset="0"/>
              </a:rPr>
              <a:t>( 1 )</a:t>
            </a:r>
          </a:p>
        </p:txBody>
      </p:sp>
      <p:sp>
        <p:nvSpPr>
          <p:cNvPr id="2" name="Rectangle 1"/>
          <p:cNvSpPr/>
          <p:nvPr/>
        </p:nvSpPr>
        <p:spPr>
          <a:xfrm>
            <a:off x="3563888" y="2924944"/>
            <a:ext cx="144016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fr-CH" sz="2400" dirty="0" smtClean="0">
                <a:latin typeface="Arial" panose="020B0604020202020204" pitchFamily="34" charset="0"/>
                <a:cs typeface="Arial" panose="020B0604020202020204" pitchFamily="34" charset="0"/>
              </a:rPr>
              <a:t>Alba Iulia</a:t>
            </a:r>
          </a:p>
        </p:txBody>
      </p:sp>
      <p:sp>
        <p:nvSpPr>
          <p:cNvPr id="5" name="Flèche droite 4"/>
          <p:cNvSpPr/>
          <p:nvPr/>
        </p:nvSpPr>
        <p:spPr>
          <a:xfrm flipH="1">
            <a:off x="2699792" y="1844824"/>
            <a:ext cx="2520000" cy="540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612000" rtlCol="0" anchor="t"/>
          <a:lstStyle/>
          <a:p>
            <a:pPr algn="ctr"/>
            <a:r>
              <a:rPr lang="fr-CH" sz="2400" dirty="0" smtClean="0">
                <a:latin typeface="Arial" panose="020B0604020202020204" pitchFamily="34" charset="0"/>
                <a:cs typeface="Arial" panose="020B0604020202020204" pitchFamily="34" charset="0"/>
              </a:rPr>
              <a:t>E60  E81</a:t>
            </a:r>
          </a:p>
          <a:p>
            <a:pPr algn="r"/>
            <a:r>
              <a:rPr lang="fr-CH" sz="2400" dirty="0" smtClean="0">
                <a:latin typeface="Arial" panose="020B0604020202020204" pitchFamily="34" charset="0"/>
                <a:cs typeface="Arial" panose="020B0604020202020204" pitchFamily="34" charset="0"/>
              </a:rPr>
              <a:t> </a:t>
            </a:r>
            <a:endParaRPr lang="fr-CH" sz="2400" dirty="0">
              <a:latin typeface="Arial" panose="020B0604020202020204" pitchFamily="34" charset="0"/>
              <a:cs typeface="Arial" panose="020B0604020202020204" pitchFamily="34" charset="0"/>
            </a:endParaRPr>
          </a:p>
        </p:txBody>
      </p:sp>
      <p:pic>
        <p:nvPicPr>
          <p:cNvPr id="6"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4627677" y="1898824"/>
            <a:ext cx="376371" cy="432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3221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ophie\Pictures\Turda04.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92067" y="1701016"/>
            <a:ext cx="2952000" cy="219264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00439" y="4678773"/>
            <a:ext cx="54000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Turda :  DN1 x </a:t>
            </a: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Cetatea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Romanâ</a:t>
            </a:r>
            <a:endParaRPr lang="fr-CH" sz="1600" dirty="0" smtClean="0">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a:off x="4211960" y="1340768"/>
            <a:ext cx="2880000" cy="284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044000" tIns="864000" rIns="0" rtlCol="0" anchor="t"/>
          <a:lstStyle/>
          <a:p>
            <a:r>
              <a:rPr lang="fr-CH" sz="2000" dirty="0" smtClean="0">
                <a:latin typeface="Arial" panose="020B0604020202020204" pitchFamily="34" charset="0"/>
                <a:cs typeface="Arial" panose="020B0604020202020204" pitchFamily="34" charset="0"/>
              </a:rPr>
              <a:t>Bucuresti</a:t>
            </a:r>
          </a:p>
          <a:p>
            <a:r>
              <a:rPr lang="fr-CH" sz="2000" dirty="0" smtClean="0">
                <a:latin typeface="Arial" panose="020B0604020202020204" pitchFamily="34" charset="0"/>
                <a:cs typeface="Arial" panose="020B0604020202020204" pitchFamily="34" charset="0"/>
              </a:rPr>
              <a:t>Alba Iulia</a:t>
            </a:r>
          </a:p>
          <a:p>
            <a:endParaRPr lang="fr-CH" sz="2000" dirty="0">
              <a:latin typeface="Arial" panose="020B0604020202020204" pitchFamily="34" charset="0"/>
              <a:cs typeface="Arial" panose="020B0604020202020204" pitchFamily="34" charset="0"/>
            </a:endParaRPr>
          </a:p>
          <a:p>
            <a:r>
              <a:rPr lang="fr-CH" sz="2000" dirty="0" err="1" smtClean="0">
                <a:latin typeface="Arial" panose="020B0604020202020204" pitchFamily="34" charset="0"/>
                <a:cs typeface="Arial" panose="020B0604020202020204" pitchFamily="34" charset="0"/>
              </a:rPr>
              <a:t>Câmpia</a:t>
            </a:r>
            <a:r>
              <a:rPr lang="fr-CH" sz="2000" dirty="0" smtClean="0">
                <a:latin typeface="Arial" panose="020B0604020202020204" pitchFamily="34" charset="0"/>
                <a:cs typeface="Arial" panose="020B0604020202020204" pitchFamily="34" charset="0"/>
              </a:rPr>
              <a:t> </a:t>
            </a:r>
            <a:r>
              <a:rPr lang="fr-CH" sz="2000" dirty="0" err="1" smtClean="0">
                <a:latin typeface="Arial" panose="020B0604020202020204" pitchFamily="34" charset="0"/>
                <a:cs typeface="Arial" panose="020B0604020202020204" pitchFamily="34" charset="0"/>
              </a:rPr>
              <a:t>Turzii</a:t>
            </a:r>
            <a:endParaRPr lang="fr-CH" sz="2000" dirty="0" smtClean="0">
              <a:latin typeface="Arial" panose="020B0604020202020204" pitchFamily="34" charset="0"/>
              <a:cs typeface="Arial" panose="020B0604020202020204" pitchFamily="34" charset="0"/>
            </a:endParaRPr>
          </a:p>
        </p:txBody>
      </p:sp>
      <p:sp>
        <p:nvSpPr>
          <p:cNvPr id="5" name="Rectangle à coins arrondis 4"/>
          <p:cNvSpPr/>
          <p:nvPr/>
        </p:nvSpPr>
        <p:spPr>
          <a:xfrm>
            <a:off x="4283968" y="1412776"/>
            <a:ext cx="2736304" cy="1512168"/>
          </a:xfrm>
          <a:prstGeom prst="roundRect">
            <a:avLst>
              <a:gd name="adj" fmla="val 602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6" name="Rectangle à coins arrondis 5"/>
          <p:cNvSpPr/>
          <p:nvPr/>
        </p:nvSpPr>
        <p:spPr>
          <a:xfrm>
            <a:off x="4283968" y="2996952"/>
            <a:ext cx="2736304" cy="1116000"/>
          </a:xfrm>
          <a:prstGeom prst="roundRect">
            <a:avLst>
              <a:gd name="adj" fmla="val 5528"/>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7" name="Rectangle 6"/>
          <p:cNvSpPr/>
          <p:nvPr/>
        </p:nvSpPr>
        <p:spPr>
          <a:xfrm>
            <a:off x="5292180" y="3573016"/>
            <a:ext cx="1296044"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0000" rIns="0" rtlCol="0" anchor="ctr"/>
          <a:lstStyle/>
          <a:p>
            <a:r>
              <a:rPr lang="fr-CH" sz="2400" dirty="0" err="1" smtClean="0">
                <a:solidFill>
                  <a:schemeClr val="tx1"/>
                </a:solidFill>
                <a:latin typeface="Arial" panose="020B0604020202020204" pitchFamily="34" charset="0"/>
                <a:cs typeface="Arial" panose="020B0604020202020204" pitchFamily="34" charset="0"/>
              </a:rPr>
              <a:t>Centru</a:t>
            </a:r>
            <a:endParaRPr lang="fr-CH" sz="2400" dirty="0" smtClean="0">
              <a:solidFill>
                <a:schemeClr val="tx1"/>
              </a:solidFill>
              <a:latin typeface="Arial" panose="020B0604020202020204" pitchFamily="34" charset="0"/>
              <a:cs typeface="Arial" panose="020B0604020202020204" pitchFamily="34" charset="0"/>
            </a:endParaRPr>
          </a:p>
        </p:txBody>
      </p:sp>
      <p:sp>
        <p:nvSpPr>
          <p:cNvPr id="8" name="Flèche droite 7"/>
          <p:cNvSpPr/>
          <p:nvPr/>
        </p:nvSpPr>
        <p:spPr>
          <a:xfrm>
            <a:off x="4427984" y="2147143"/>
            <a:ext cx="540000" cy="2880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9" name="Rectangle 8"/>
          <p:cNvSpPr/>
          <p:nvPr/>
        </p:nvSpPr>
        <p:spPr>
          <a:xfrm>
            <a:off x="5096760" y="1629016"/>
            <a:ext cx="1764000" cy="432000"/>
          </a:xfrm>
          <a:prstGeom prst="rect">
            <a:avLst/>
          </a:prstGeom>
          <a:solidFill>
            <a:srgbClr val="00B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252000" rtlCol="0" anchor="ctr"/>
          <a:lstStyle/>
          <a:p>
            <a:pPr algn="r"/>
            <a:r>
              <a:rPr lang="fr-CH" dirty="0" smtClean="0">
                <a:latin typeface="Arial" panose="020B0604020202020204" pitchFamily="34" charset="0"/>
                <a:cs typeface="Arial" panose="020B0604020202020204" pitchFamily="34" charset="0"/>
              </a:rPr>
              <a:t>E60 E81</a:t>
            </a:r>
          </a:p>
        </p:txBody>
      </p:sp>
      <p:pic>
        <p:nvPicPr>
          <p:cNvPr id="10"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254894" y="1701016"/>
            <a:ext cx="314217" cy="288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1" name="Flèche droite 10"/>
          <p:cNvSpPr/>
          <p:nvPr/>
        </p:nvSpPr>
        <p:spPr>
          <a:xfrm rot="-10800000">
            <a:off x="4522472" y="3356992"/>
            <a:ext cx="540000" cy="2880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2" name="Rectangle 11"/>
          <p:cNvSpPr/>
          <p:nvPr/>
        </p:nvSpPr>
        <p:spPr>
          <a:xfrm>
            <a:off x="6448439" y="2359437"/>
            <a:ext cx="504000" cy="252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latin typeface="Arial" panose="020B0604020202020204" pitchFamily="34" charset="0"/>
                <a:cs typeface="Arial" panose="020B0604020202020204" pitchFamily="34" charset="0"/>
              </a:rPr>
              <a:t>1</a:t>
            </a:r>
          </a:p>
        </p:txBody>
      </p:sp>
      <p:sp>
        <p:nvSpPr>
          <p:cNvPr id="13" name="Rectangle 12"/>
          <p:cNvSpPr/>
          <p:nvPr/>
        </p:nvSpPr>
        <p:spPr>
          <a:xfrm rot="-2160000">
            <a:off x="383938" y="2785703"/>
            <a:ext cx="3636000" cy="72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02231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ophie\Pictures\Turda21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132856"/>
            <a:ext cx="2571750" cy="1714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72792" y="620688"/>
            <a:ext cx="1432933" cy="18608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Turda</a:t>
            </a:r>
          </a:p>
          <a:p>
            <a:pPr algn="r"/>
            <a:endParaRPr lang="fr-CH" sz="1600" dirty="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 DN1 </a:t>
            </a:r>
          </a:p>
          <a:p>
            <a:pPr algn="r"/>
            <a:r>
              <a:rPr lang="fr-CH" sz="1600" dirty="0" smtClean="0">
                <a:solidFill>
                  <a:schemeClr val="tx1"/>
                </a:solidFill>
                <a:latin typeface="Arial" panose="020B0604020202020204" pitchFamily="34" charset="0"/>
                <a:cs typeface="Arial" panose="020B0604020202020204" pitchFamily="34" charset="0"/>
              </a:rPr>
              <a:t>x </a:t>
            </a:r>
          </a:p>
          <a:p>
            <a:pPr algn="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Brancoveanu</a:t>
            </a: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smtClean="0">
                <a:solidFill>
                  <a:schemeClr val="tx1"/>
                </a:solidFill>
                <a:latin typeface="Arial" panose="020B0604020202020204" pitchFamily="34" charset="0"/>
                <a:cs typeface="Arial" panose="020B0604020202020204" pitchFamily="34" charset="0"/>
              </a:rPr>
              <a:t>( 1 )</a:t>
            </a:r>
          </a:p>
        </p:txBody>
      </p:sp>
      <p:sp>
        <p:nvSpPr>
          <p:cNvPr id="2" name="Rectangle 1"/>
          <p:cNvSpPr/>
          <p:nvPr/>
        </p:nvSpPr>
        <p:spPr>
          <a:xfrm>
            <a:off x="3779912" y="1052736"/>
            <a:ext cx="3168352" cy="4680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2160000" rIns="504000" rtlCol="0" anchor="ctr"/>
          <a:lstStyle/>
          <a:p>
            <a:pPr algn="r"/>
            <a:r>
              <a:rPr lang="fr-CH" sz="2000" dirty="0" err="1" smtClean="0">
                <a:latin typeface="Arial" panose="020B0604020202020204" pitchFamily="34" charset="0"/>
                <a:cs typeface="Arial" panose="020B0604020202020204" pitchFamily="34" charset="0"/>
              </a:rPr>
              <a:t>Toate</a:t>
            </a:r>
            <a:r>
              <a:rPr lang="fr-CH" sz="2000" dirty="0" smtClean="0">
                <a:latin typeface="Arial" panose="020B0604020202020204" pitchFamily="34" charset="0"/>
                <a:cs typeface="Arial" panose="020B0604020202020204" pitchFamily="34" charset="0"/>
              </a:rPr>
              <a:t> </a:t>
            </a:r>
            <a:r>
              <a:rPr lang="fr-CH" sz="2000" dirty="0" err="1" smtClean="0">
                <a:latin typeface="Arial" panose="020B0604020202020204" pitchFamily="34" charset="0"/>
                <a:cs typeface="Arial" panose="020B0604020202020204" pitchFamily="34" charset="0"/>
              </a:rPr>
              <a:t>Directiile</a:t>
            </a:r>
            <a:endParaRPr lang="fr-CH" sz="2000" dirty="0" smtClean="0">
              <a:latin typeface="Arial" panose="020B0604020202020204" pitchFamily="34" charset="0"/>
              <a:cs typeface="Arial" panose="020B0604020202020204" pitchFamily="34" charset="0"/>
            </a:endParaRPr>
          </a:p>
        </p:txBody>
      </p:sp>
      <p:sp>
        <p:nvSpPr>
          <p:cNvPr id="4" name="Flèche droite 3"/>
          <p:cNvSpPr/>
          <p:nvPr/>
        </p:nvSpPr>
        <p:spPr>
          <a:xfrm>
            <a:off x="4485760" y="3825060"/>
            <a:ext cx="2268252" cy="2880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936000" rtlCol="0" anchor="ctr"/>
          <a:lstStyle/>
          <a:p>
            <a:pPr algn="r"/>
            <a:endParaRPr lang="fr-CH" sz="2000" dirty="0" smtClean="0">
              <a:latin typeface="Arial" panose="020B0604020202020204" pitchFamily="34" charset="0"/>
              <a:cs typeface="Arial" panose="020B0604020202020204" pitchFamily="34" charset="0"/>
            </a:endParaRPr>
          </a:p>
        </p:txBody>
      </p:sp>
      <p:sp>
        <p:nvSpPr>
          <p:cNvPr id="5" name="Flèche vers le haut 4"/>
          <p:cNvSpPr/>
          <p:nvPr/>
        </p:nvSpPr>
        <p:spPr>
          <a:xfrm>
            <a:off x="4318390" y="2420888"/>
            <a:ext cx="360000" cy="3096344"/>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pic>
        <p:nvPicPr>
          <p:cNvPr id="7" name="Picture 4" descr="http://www.icone-png.com/png/11/10530.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172743" y="2990106"/>
            <a:ext cx="723291" cy="432000"/>
          </a:xfrm>
          <a:prstGeom prst="rect">
            <a:avLst/>
          </a:prstGeom>
          <a:solidFill>
            <a:schemeClr val="bg1"/>
          </a:solidFill>
        </p:spPr>
      </p:pic>
      <p:pic>
        <p:nvPicPr>
          <p:cNvPr id="8" name="Picture 4" descr="CH-Vorschriftssignal-Höchsthöhe.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9886" y="3647305"/>
            <a:ext cx="571500" cy="5715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H-Vorschriftssignal-Höchstgewicht.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0319" y="3647304"/>
            <a:ext cx="571500" cy="5715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5.1 Russian road sign.svg"/>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4806885" y="4708955"/>
            <a:ext cx="564555" cy="648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2" name="Rectangle 11"/>
          <p:cNvSpPr/>
          <p:nvPr/>
        </p:nvSpPr>
        <p:spPr>
          <a:xfrm>
            <a:off x="4099163" y="1992272"/>
            <a:ext cx="1980000" cy="28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CH" sz="2000" dirty="0" err="1" smtClean="0">
                <a:latin typeface="Arial" panose="020B0604020202020204" pitchFamily="34" charset="0"/>
                <a:cs typeface="Arial" panose="020B0604020202020204" pitchFamily="34" charset="0"/>
              </a:rPr>
              <a:t>Toate</a:t>
            </a:r>
            <a:r>
              <a:rPr lang="fr-CH" sz="2000" dirty="0" smtClean="0">
                <a:latin typeface="Arial" panose="020B0604020202020204" pitchFamily="34" charset="0"/>
                <a:cs typeface="Arial" panose="020B0604020202020204" pitchFamily="34" charset="0"/>
              </a:rPr>
              <a:t> </a:t>
            </a:r>
            <a:r>
              <a:rPr lang="fr-CH" sz="2000" dirty="0" err="1" smtClean="0">
                <a:latin typeface="Arial" panose="020B0604020202020204" pitchFamily="34" charset="0"/>
                <a:cs typeface="Arial" panose="020B0604020202020204" pitchFamily="34" charset="0"/>
              </a:rPr>
              <a:t>Directiile</a:t>
            </a:r>
            <a:endParaRPr lang="fr-CH" sz="2000" dirty="0" smtClean="0">
              <a:latin typeface="Arial" panose="020B0604020202020204" pitchFamily="34" charset="0"/>
              <a:cs typeface="Arial" panose="020B0604020202020204" pitchFamily="34" charset="0"/>
            </a:endParaRPr>
          </a:p>
        </p:txBody>
      </p:sp>
      <p:pic>
        <p:nvPicPr>
          <p:cNvPr id="13" name="Picture 2" descr="5.1 Russian road sign.svg"/>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4293825" y="1227088"/>
            <a:ext cx="564555" cy="648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6" name="Rectangle à coins arrondis 5"/>
          <p:cNvSpPr/>
          <p:nvPr/>
        </p:nvSpPr>
        <p:spPr>
          <a:xfrm>
            <a:off x="3851920" y="1124744"/>
            <a:ext cx="3024336" cy="4536504"/>
          </a:xfrm>
          <a:prstGeom prst="roundRect">
            <a:avLst>
              <a:gd name="adj" fmla="val 546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4" name="Rectangle 13"/>
          <p:cNvSpPr/>
          <p:nvPr/>
        </p:nvSpPr>
        <p:spPr>
          <a:xfrm rot="2040000">
            <a:off x="229180" y="2939870"/>
            <a:ext cx="3024000" cy="72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495302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ophie\Pictures\Turda21e.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619672" y="1162968"/>
            <a:ext cx="6219857" cy="468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55776" y="1556792"/>
            <a:ext cx="4687440" cy="1548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Turda</a:t>
            </a:r>
          </a:p>
          <a:p>
            <a:pPr algn="r"/>
            <a:endParaRPr lang="fr-CH" sz="1600" dirty="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 DN1 </a:t>
            </a: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Baritiu</a:t>
            </a: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smtClean="0">
                <a:solidFill>
                  <a:schemeClr val="tx1"/>
                </a:solidFill>
                <a:latin typeface="Arial" panose="020B0604020202020204" pitchFamily="34" charset="0"/>
                <a:cs typeface="Arial" panose="020B0604020202020204" pitchFamily="34" charset="0"/>
              </a:rPr>
              <a:t>x </a:t>
            </a:r>
          </a:p>
          <a:p>
            <a:pPr algn="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Pavel Dan </a:t>
            </a:r>
          </a:p>
        </p:txBody>
      </p:sp>
      <p:sp>
        <p:nvSpPr>
          <p:cNvPr id="2" name="Flèche droite 1"/>
          <p:cNvSpPr/>
          <p:nvPr/>
        </p:nvSpPr>
        <p:spPr>
          <a:xfrm>
            <a:off x="2771800" y="5157192"/>
            <a:ext cx="4176464" cy="3960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259153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Sophie\Pictures\Turda22bbis.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39513" y="476671"/>
            <a:ext cx="7840267" cy="522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40152" y="692696"/>
            <a:ext cx="2664296" cy="2664296"/>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Turda</a:t>
            </a:r>
          </a:p>
          <a:p>
            <a:pPr algn="r"/>
            <a:endParaRPr lang="fr-CH" sz="1000" dirty="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 DN1 </a:t>
            </a: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General </a:t>
            </a:r>
            <a:r>
              <a:rPr lang="fr-CH" sz="1600" dirty="0" err="1" smtClean="0">
                <a:solidFill>
                  <a:schemeClr val="tx1"/>
                </a:solidFill>
                <a:latin typeface="Arial" panose="020B0604020202020204" pitchFamily="34" charset="0"/>
                <a:cs typeface="Arial" panose="020B0604020202020204" pitchFamily="34" charset="0"/>
              </a:rPr>
              <a:t>Dragalina</a:t>
            </a:r>
            <a:r>
              <a:rPr lang="fr-CH" sz="1600" dirty="0" smtClean="0">
                <a:solidFill>
                  <a:schemeClr val="tx1"/>
                </a:solidFill>
                <a:latin typeface="Arial" panose="020B0604020202020204" pitchFamily="34" charset="0"/>
                <a:cs typeface="Arial" panose="020B0604020202020204" pitchFamily="34" charset="0"/>
              </a:rPr>
              <a:t> </a:t>
            </a:r>
          </a:p>
        </p:txBody>
      </p:sp>
      <p:sp>
        <p:nvSpPr>
          <p:cNvPr id="5" name="Flèche droite 4"/>
          <p:cNvSpPr/>
          <p:nvPr/>
        </p:nvSpPr>
        <p:spPr>
          <a:xfrm flipH="1">
            <a:off x="3131840" y="476671"/>
            <a:ext cx="2520000" cy="540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612000" rtlCol="0" anchor="t"/>
          <a:lstStyle/>
          <a:p>
            <a:pPr algn="ctr"/>
            <a:r>
              <a:rPr lang="fr-CH" sz="2400" dirty="0" smtClean="0">
                <a:latin typeface="Arial" panose="020B0604020202020204" pitchFamily="34" charset="0"/>
                <a:cs typeface="Arial" panose="020B0604020202020204" pitchFamily="34" charset="0"/>
              </a:rPr>
              <a:t>E60  E81</a:t>
            </a:r>
          </a:p>
          <a:p>
            <a:pPr algn="r"/>
            <a:r>
              <a:rPr lang="fr-CH" sz="2400" dirty="0" smtClean="0">
                <a:latin typeface="Arial" panose="020B0604020202020204" pitchFamily="34" charset="0"/>
                <a:cs typeface="Arial" panose="020B0604020202020204" pitchFamily="34" charset="0"/>
              </a:rPr>
              <a:t> </a:t>
            </a:r>
            <a:endParaRPr lang="fr-CH" sz="2400" dirty="0">
              <a:latin typeface="Arial" panose="020B0604020202020204" pitchFamily="34" charset="0"/>
              <a:cs typeface="Arial" panose="020B0604020202020204" pitchFamily="34" charset="0"/>
            </a:endParaRPr>
          </a:p>
        </p:txBody>
      </p:sp>
      <p:pic>
        <p:nvPicPr>
          <p:cNvPr id="6"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076056" y="530671"/>
            <a:ext cx="381738" cy="432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4000866" y="1556792"/>
            <a:ext cx="1440160" cy="3600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fr-CH" sz="2400" dirty="0" smtClean="0">
                <a:latin typeface="Arial" panose="020B0604020202020204" pitchFamily="34" charset="0"/>
                <a:cs typeface="Arial" panose="020B0604020202020204" pitchFamily="34" charset="0"/>
              </a:rPr>
              <a:t>Alba Iulia</a:t>
            </a:r>
          </a:p>
        </p:txBody>
      </p:sp>
    </p:spTree>
    <p:extLst>
      <p:ext uri="{BB962C8B-B14F-4D97-AF65-F5344CB8AC3E}">
        <p14:creationId xmlns:p14="http://schemas.microsoft.com/office/powerpoint/2010/main" val="130705333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Sophie\Pictures\Turda22cbis.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95536" y="2060848"/>
            <a:ext cx="3497337" cy="252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57964" y="5234846"/>
            <a:ext cx="5220000" cy="936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Turda</a:t>
            </a:r>
          </a:p>
          <a:p>
            <a:pPr algn="r"/>
            <a:endParaRPr lang="fr-CH" sz="1000" dirty="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 DN1 </a:t>
            </a: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General </a:t>
            </a:r>
            <a:r>
              <a:rPr lang="fr-CH" sz="1600" dirty="0" err="1" smtClean="0">
                <a:solidFill>
                  <a:schemeClr val="tx1"/>
                </a:solidFill>
                <a:latin typeface="Arial" panose="020B0604020202020204" pitchFamily="34" charset="0"/>
                <a:cs typeface="Arial" panose="020B0604020202020204" pitchFamily="34" charset="0"/>
              </a:rPr>
              <a:t>Dragalina</a:t>
            </a:r>
            <a:r>
              <a:rPr lang="fr-CH" sz="1600" dirty="0">
                <a:solidFill>
                  <a:schemeClr val="tx1"/>
                </a:solidFill>
                <a:latin typeface="Arial" panose="020B0604020202020204" pitchFamily="34" charset="0"/>
                <a:cs typeface="Arial" panose="020B0604020202020204" pitchFamily="34" charset="0"/>
              </a:rPr>
              <a:t> </a:t>
            </a:r>
            <a:r>
              <a:rPr lang="fr-CH" sz="1600" dirty="0" smtClean="0">
                <a:solidFill>
                  <a:schemeClr val="tx1"/>
                </a:solidFill>
                <a:latin typeface="Arial" panose="020B0604020202020204" pitchFamily="34" charset="0"/>
                <a:cs typeface="Arial" panose="020B0604020202020204" pitchFamily="34" charset="0"/>
              </a:rPr>
              <a:t>X </a:t>
            </a: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Libertatii</a:t>
            </a:r>
            <a:r>
              <a:rPr lang="fr-CH" sz="1600" dirty="0" smtClean="0">
                <a:solidFill>
                  <a:schemeClr val="tx1"/>
                </a:solidFill>
                <a:latin typeface="Arial" panose="020B0604020202020204" pitchFamily="34" charset="0"/>
                <a:cs typeface="Arial" panose="020B0604020202020204" pitchFamily="34" charset="0"/>
              </a:rPr>
              <a:t> </a:t>
            </a:r>
          </a:p>
        </p:txBody>
      </p:sp>
      <p:sp>
        <p:nvSpPr>
          <p:cNvPr id="5" name="Pentagone 4"/>
          <p:cNvSpPr/>
          <p:nvPr/>
        </p:nvSpPr>
        <p:spPr>
          <a:xfrm>
            <a:off x="5000269" y="1387093"/>
            <a:ext cx="2520000" cy="756000"/>
          </a:xfrm>
          <a:prstGeom prst="homePlat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64000" rtlCol="0" anchor="ctr"/>
          <a:lstStyle/>
          <a:p>
            <a:r>
              <a:rPr lang="fr-CH" sz="2400" dirty="0" smtClean="0">
                <a:solidFill>
                  <a:schemeClr val="bg1"/>
                </a:solidFill>
                <a:latin typeface="Arial" panose="020B0604020202020204" pitchFamily="34" charset="0"/>
                <a:cs typeface="Arial" panose="020B0604020202020204" pitchFamily="34" charset="0"/>
              </a:rPr>
              <a:t>E60  E81</a:t>
            </a:r>
            <a:endParaRPr lang="fr-CH" sz="2400" dirty="0">
              <a:solidFill>
                <a:schemeClr val="bg1"/>
              </a:solidFill>
              <a:latin typeface="Arial" panose="020B0604020202020204" pitchFamily="34" charset="0"/>
              <a:cs typeface="Arial" panose="020B0604020202020204" pitchFamily="34" charset="0"/>
            </a:endParaRPr>
          </a:p>
        </p:txBody>
      </p:sp>
      <p:pic>
        <p:nvPicPr>
          <p:cNvPr id="6"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167964" y="1461677"/>
            <a:ext cx="549879" cy="62227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7" name="Pentagone 6"/>
          <p:cNvSpPr/>
          <p:nvPr/>
        </p:nvSpPr>
        <p:spPr>
          <a:xfrm>
            <a:off x="5004048" y="2195085"/>
            <a:ext cx="2520000" cy="756000"/>
          </a:xfrm>
          <a:prstGeom prst="homePlate">
            <a:avLst/>
          </a:pr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r>
              <a:rPr lang="fr-CH" sz="2000" dirty="0" smtClean="0">
                <a:solidFill>
                  <a:schemeClr val="bg1"/>
                </a:solidFill>
                <a:latin typeface="Arial" panose="020B0604020202020204" pitchFamily="34" charset="0"/>
                <a:cs typeface="Arial" panose="020B0604020202020204" pitchFamily="34" charset="0"/>
              </a:rPr>
              <a:t>Bucuresti</a:t>
            </a:r>
          </a:p>
          <a:p>
            <a:r>
              <a:rPr lang="fr-CH" sz="2000" dirty="0" smtClean="0">
                <a:solidFill>
                  <a:schemeClr val="bg1"/>
                </a:solidFill>
                <a:latin typeface="Arial" panose="020B0604020202020204" pitchFamily="34" charset="0"/>
                <a:cs typeface="Arial" panose="020B0604020202020204" pitchFamily="34" charset="0"/>
              </a:rPr>
              <a:t>Alba Iulia</a:t>
            </a:r>
            <a:endParaRPr lang="fr-CH" sz="2000"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5167964" y="2465085"/>
            <a:ext cx="432000" cy="216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latin typeface="Arial" panose="020B0604020202020204" pitchFamily="34" charset="0"/>
                <a:cs typeface="Arial" panose="020B0604020202020204" pitchFamily="34" charset="0"/>
              </a:rPr>
              <a:t>1</a:t>
            </a:r>
          </a:p>
        </p:txBody>
      </p:sp>
      <p:sp>
        <p:nvSpPr>
          <p:cNvPr id="9" name="Flèche droite 8"/>
          <p:cNvSpPr/>
          <p:nvPr/>
        </p:nvSpPr>
        <p:spPr>
          <a:xfrm flipH="1">
            <a:off x="4752280" y="3010719"/>
            <a:ext cx="2700000" cy="54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540000" rtlCol="0" anchor="t"/>
          <a:lstStyle/>
          <a:p>
            <a:pPr algn="ctr"/>
            <a:r>
              <a:rPr lang="fr-CH" dirty="0" smtClean="0">
                <a:latin typeface="Arial" panose="020B0604020202020204" pitchFamily="34" charset="0"/>
                <a:cs typeface="Arial" panose="020B0604020202020204" pitchFamily="34" charset="0"/>
              </a:rPr>
              <a:t>9</a:t>
            </a:r>
            <a:r>
              <a:rPr lang="fr-CH" sz="2400" dirty="0" smtClean="0">
                <a:latin typeface="Arial" panose="020B0604020202020204" pitchFamily="34" charset="0"/>
                <a:cs typeface="Arial" panose="020B0604020202020204" pitchFamily="34" charset="0"/>
              </a:rPr>
              <a:t> </a:t>
            </a:r>
            <a:r>
              <a:rPr lang="fr-CH" sz="2000" dirty="0" err="1" smtClean="0">
                <a:latin typeface="Arial" panose="020B0604020202020204" pitchFamily="34" charset="0"/>
                <a:cs typeface="Arial" panose="020B0604020202020204" pitchFamily="34" charset="0"/>
              </a:rPr>
              <a:t>Câmpia</a:t>
            </a:r>
            <a:r>
              <a:rPr lang="fr-CH" sz="2000" dirty="0" smtClean="0">
                <a:latin typeface="Arial" panose="020B0604020202020204" pitchFamily="34" charset="0"/>
                <a:cs typeface="Arial" panose="020B0604020202020204" pitchFamily="34" charset="0"/>
              </a:rPr>
              <a:t> </a:t>
            </a:r>
            <a:r>
              <a:rPr lang="fr-CH" sz="2000" dirty="0" err="1" smtClean="0">
                <a:latin typeface="Arial" panose="020B0604020202020204" pitchFamily="34" charset="0"/>
                <a:cs typeface="Arial" panose="020B0604020202020204" pitchFamily="34" charset="0"/>
              </a:rPr>
              <a:t>Turzii</a:t>
            </a:r>
            <a:r>
              <a:rPr lang="fr-CH" sz="2400" dirty="0" smtClean="0">
                <a:latin typeface="Arial" panose="020B0604020202020204" pitchFamily="34" charset="0"/>
                <a:cs typeface="Arial" panose="020B0604020202020204" pitchFamily="34" charset="0"/>
              </a:rPr>
              <a:t> </a:t>
            </a:r>
          </a:p>
        </p:txBody>
      </p:sp>
      <p:sp>
        <p:nvSpPr>
          <p:cNvPr id="10" name="Rectangle 9"/>
          <p:cNvSpPr/>
          <p:nvPr/>
        </p:nvSpPr>
        <p:spPr>
          <a:xfrm>
            <a:off x="7020272" y="3172719"/>
            <a:ext cx="360000" cy="216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latin typeface="Arial" panose="020B0604020202020204" pitchFamily="34" charset="0"/>
                <a:cs typeface="Arial" panose="020B0604020202020204" pitchFamily="34" charset="0"/>
              </a:rPr>
              <a:t>15</a:t>
            </a:r>
            <a:endParaRPr lang="fr-CH" sz="1200" dirty="0">
              <a:latin typeface="Arial" panose="020B0604020202020204" pitchFamily="34" charset="0"/>
              <a:cs typeface="Arial" panose="020B0604020202020204" pitchFamily="34" charset="0"/>
            </a:endParaRPr>
          </a:p>
        </p:txBody>
      </p:sp>
      <p:sp>
        <p:nvSpPr>
          <p:cNvPr id="11" name="Rectangle 10"/>
          <p:cNvSpPr/>
          <p:nvPr/>
        </p:nvSpPr>
        <p:spPr>
          <a:xfrm rot="-2160000" flipV="1">
            <a:off x="74203" y="3258444"/>
            <a:ext cx="4140000" cy="72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886499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phie\Pictures\Turda04b.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83572" y="1772816"/>
            <a:ext cx="2743895" cy="252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92069" y="4948773"/>
            <a:ext cx="28800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Turda :  DN15 x DN1 ( 2 )</a:t>
            </a:r>
          </a:p>
        </p:txBody>
      </p:sp>
      <p:sp>
        <p:nvSpPr>
          <p:cNvPr id="5" name="Ellipse 4"/>
          <p:cNvSpPr/>
          <p:nvPr/>
        </p:nvSpPr>
        <p:spPr>
          <a:xfrm>
            <a:off x="1808069" y="1844824"/>
            <a:ext cx="648000" cy="648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8" name="Pentagone 7"/>
          <p:cNvSpPr/>
          <p:nvPr/>
        </p:nvSpPr>
        <p:spPr>
          <a:xfrm>
            <a:off x="5004048" y="2195085"/>
            <a:ext cx="2520000" cy="756000"/>
          </a:xfrm>
          <a:prstGeom prst="homePlate">
            <a:avLst/>
          </a:pr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r>
              <a:rPr lang="fr-CH" sz="2000" dirty="0" smtClean="0">
                <a:solidFill>
                  <a:schemeClr val="bg1"/>
                </a:solidFill>
                <a:latin typeface="Arial" panose="020B0604020202020204" pitchFamily="34" charset="0"/>
                <a:cs typeface="Arial" panose="020B0604020202020204" pitchFamily="34" charset="0"/>
              </a:rPr>
              <a:t>Bucuresti</a:t>
            </a:r>
          </a:p>
          <a:p>
            <a:r>
              <a:rPr lang="fr-CH" sz="2000" dirty="0" smtClean="0">
                <a:solidFill>
                  <a:schemeClr val="bg1"/>
                </a:solidFill>
                <a:latin typeface="Arial" panose="020B0604020202020204" pitchFamily="34" charset="0"/>
                <a:cs typeface="Arial" panose="020B0604020202020204" pitchFamily="34" charset="0"/>
              </a:rPr>
              <a:t>Alba Iulia</a:t>
            </a:r>
            <a:endParaRPr lang="fr-CH" sz="2000" dirty="0">
              <a:solidFill>
                <a:schemeClr val="bg1"/>
              </a:solidFill>
              <a:latin typeface="Arial" panose="020B0604020202020204" pitchFamily="34" charset="0"/>
              <a:cs typeface="Arial" panose="020B0604020202020204" pitchFamily="34" charset="0"/>
            </a:endParaRPr>
          </a:p>
        </p:txBody>
      </p:sp>
      <p:sp>
        <p:nvSpPr>
          <p:cNvPr id="9" name="Pentagone 8"/>
          <p:cNvSpPr/>
          <p:nvPr/>
        </p:nvSpPr>
        <p:spPr>
          <a:xfrm>
            <a:off x="5000269" y="1387093"/>
            <a:ext cx="2520000" cy="756000"/>
          </a:xfrm>
          <a:prstGeom prst="homePlat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64000" rtlCol="0" anchor="ctr"/>
          <a:lstStyle/>
          <a:p>
            <a:r>
              <a:rPr lang="fr-CH" sz="2400" dirty="0" smtClean="0">
                <a:solidFill>
                  <a:schemeClr val="bg1"/>
                </a:solidFill>
                <a:latin typeface="Arial" panose="020B0604020202020204" pitchFamily="34" charset="0"/>
                <a:cs typeface="Arial" panose="020B0604020202020204" pitchFamily="34" charset="0"/>
              </a:rPr>
              <a:t>E60  E81</a:t>
            </a:r>
            <a:endParaRPr lang="fr-CH" sz="2400" dirty="0">
              <a:solidFill>
                <a:schemeClr val="bg1"/>
              </a:solidFill>
              <a:latin typeface="Arial" panose="020B0604020202020204" pitchFamily="34" charset="0"/>
              <a:cs typeface="Arial" panose="020B0604020202020204" pitchFamily="34" charset="0"/>
            </a:endParaRPr>
          </a:p>
        </p:txBody>
      </p:sp>
      <p:pic>
        <p:nvPicPr>
          <p:cNvPr id="11"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167964" y="1461677"/>
            <a:ext cx="549879" cy="62227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2" name="Rectangle 11"/>
          <p:cNvSpPr/>
          <p:nvPr/>
        </p:nvSpPr>
        <p:spPr>
          <a:xfrm>
            <a:off x="5167964" y="2465085"/>
            <a:ext cx="432000" cy="216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latin typeface="Arial" panose="020B0604020202020204" pitchFamily="34" charset="0"/>
                <a:cs typeface="Arial" panose="020B0604020202020204" pitchFamily="34" charset="0"/>
              </a:rPr>
              <a:t>1</a:t>
            </a:r>
          </a:p>
        </p:txBody>
      </p:sp>
      <p:sp>
        <p:nvSpPr>
          <p:cNvPr id="13" name="Flèche droite 12"/>
          <p:cNvSpPr/>
          <p:nvPr/>
        </p:nvSpPr>
        <p:spPr>
          <a:xfrm flipH="1">
            <a:off x="4752280" y="3010719"/>
            <a:ext cx="2700000" cy="54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540000" rtlCol="0" anchor="t"/>
          <a:lstStyle/>
          <a:p>
            <a:pPr algn="ctr"/>
            <a:r>
              <a:rPr lang="fr-CH" dirty="0" smtClean="0">
                <a:latin typeface="Arial" panose="020B0604020202020204" pitchFamily="34" charset="0"/>
                <a:cs typeface="Arial" panose="020B0604020202020204" pitchFamily="34" charset="0"/>
              </a:rPr>
              <a:t>9</a:t>
            </a:r>
            <a:r>
              <a:rPr lang="fr-CH" sz="2400" dirty="0" smtClean="0">
                <a:latin typeface="Arial" panose="020B0604020202020204" pitchFamily="34" charset="0"/>
                <a:cs typeface="Arial" panose="020B0604020202020204" pitchFamily="34" charset="0"/>
              </a:rPr>
              <a:t> </a:t>
            </a:r>
            <a:r>
              <a:rPr lang="fr-CH" sz="2000" dirty="0" err="1" smtClean="0">
                <a:latin typeface="Arial" panose="020B0604020202020204" pitchFamily="34" charset="0"/>
                <a:cs typeface="Arial" panose="020B0604020202020204" pitchFamily="34" charset="0"/>
              </a:rPr>
              <a:t>Câmpia</a:t>
            </a:r>
            <a:r>
              <a:rPr lang="fr-CH" sz="2000" dirty="0" smtClean="0">
                <a:latin typeface="Arial" panose="020B0604020202020204" pitchFamily="34" charset="0"/>
                <a:cs typeface="Arial" panose="020B0604020202020204" pitchFamily="34" charset="0"/>
              </a:rPr>
              <a:t> </a:t>
            </a:r>
            <a:r>
              <a:rPr lang="fr-CH" sz="2000" dirty="0" err="1" smtClean="0">
                <a:latin typeface="Arial" panose="020B0604020202020204" pitchFamily="34" charset="0"/>
                <a:cs typeface="Arial" panose="020B0604020202020204" pitchFamily="34" charset="0"/>
              </a:rPr>
              <a:t>Turzii</a:t>
            </a:r>
            <a:r>
              <a:rPr lang="fr-CH" sz="2400" dirty="0" smtClean="0">
                <a:latin typeface="Arial" panose="020B0604020202020204" pitchFamily="34" charset="0"/>
                <a:cs typeface="Arial" panose="020B0604020202020204" pitchFamily="34" charset="0"/>
              </a:rPr>
              <a:t> </a:t>
            </a:r>
          </a:p>
        </p:txBody>
      </p:sp>
      <p:sp>
        <p:nvSpPr>
          <p:cNvPr id="14" name="Rectangle 13"/>
          <p:cNvSpPr/>
          <p:nvPr/>
        </p:nvSpPr>
        <p:spPr>
          <a:xfrm>
            <a:off x="7020272" y="3172719"/>
            <a:ext cx="360000" cy="216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latin typeface="Arial" panose="020B0604020202020204" pitchFamily="34" charset="0"/>
                <a:cs typeface="Arial" panose="020B0604020202020204" pitchFamily="34" charset="0"/>
              </a:rPr>
              <a:t>15</a:t>
            </a:r>
            <a:endParaRPr lang="fr-CH" sz="1200" dirty="0">
              <a:latin typeface="Arial" panose="020B0604020202020204" pitchFamily="34" charset="0"/>
              <a:cs typeface="Arial" panose="020B0604020202020204" pitchFamily="34" charset="0"/>
            </a:endParaRPr>
          </a:p>
        </p:txBody>
      </p:sp>
      <p:sp>
        <p:nvSpPr>
          <p:cNvPr id="15" name="Rectangle 14"/>
          <p:cNvSpPr/>
          <p:nvPr/>
        </p:nvSpPr>
        <p:spPr>
          <a:xfrm rot="-2520000" flipV="1">
            <a:off x="236101" y="2974719"/>
            <a:ext cx="3672000" cy="72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518217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712968" cy="6552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3" name="Rectangle 2"/>
          <p:cNvSpPr/>
          <p:nvPr/>
        </p:nvSpPr>
        <p:spPr>
          <a:xfrm>
            <a:off x="755576" y="548680"/>
            <a:ext cx="7920880" cy="5976664"/>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5400" dirty="0">
                <a:solidFill>
                  <a:schemeClr val="tx1"/>
                </a:solidFill>
                <a:latin typeface="Arial" panose="020B0604020202020204" pitchFamily="34" charset="0"/>
                <a:cs typeface="Arial" panose="020B0604020202020204" pitchFamily="34" charset="0"/>
              </a:rPr>
              <a:t>5</a:t>
            </a:r>
            <a:r>
              <a:rPr lang="fr-CH" sz="5400" dirty="0" smtClean="0">
                <a:solidFill>
                  <a:schemeClr val="tx1"/>
                </a:solidFill>
                <a:latin typeface="Arial" panose="020B0604020202020204" pitchFamily="34" charset="0"/>
                <a:cs typeface="Arial" panose="020B0604020202020204" pitchFamily="34" charset="0"/>
              </a:rPr>
              <a:t>. </a:t>
            </a:r>
            <a:r>
              <a:rPr lang="fr-CH" sz="5400" u="sng" dirty="0" smtClean="0">
                <a:solidFill>
                  <a:schemeClr val="tx1"/>
                </a:solidFill>
                <a:latin typeface="Arial" panose="020B0604020202020204" pitchFamily="34" charset="0"/>
                <a:cs typeface="Arial" panose="020B0604020202020204" pitchFamily="34" charset="0"/>
              </a:rPr>
              <a:t>Cas Pitesti</a:t>
            </a:r>
          </a:p>
        </p:txBody>
      </p:sp>
    </p:spTree>
    <p:extLst>
      <p:ext uri="{BB962C8B-B14F-4D97-AF65-F5344CB8AC3E}">
        <p14:creationId xmlns:p14="http://schemas.microsoft.com/office/powerpoint/2010/main" val="3823620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phie\Pictures\Gilau g Dangau.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83568" y="689827"/>
            <a:ext cx="8001443" cy="576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11560" y="2348880"/>
            <a:ext cx="1817952" cy="1296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Câpusu</a:t>
            </a:r>
            <a:r>
              <a:rPr lang="fr-CH" sz="1600" dirty="0" smtClean="0">
                <a:solidFill>
                  <a:schemeClr val="tx1"/>
                </a:solidFill>
                <a:latin typeface="Arial" panose="020B0604020202020204" pitchFamily="34" charset="0"/>
                <a:cs typeface="Arial" panose="020B0604020202020204" pitchFamily="34" charset="0"/>
              </a:rPr>
              <a:t> Mare</a:t>
            </a:r>
          </a:p>
          <a:p>
            <a:pPr algn="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smtClean="0">
                <a:solidFill>
                  <a:schemeClr val="tx1"/>
                </a:solidFill>
                <a:latin typeface="Arial" panose="020B0604020202020204" pitchFamily="34" charset="0"/>
                <a:cs typeface="Arial" panose="020B0604020202020204" pitchFamily="34" charset="0"/>
              </a:rPr>
              <a:t> =&gt; Cluj </a:t>
            </a:r>
            <a:r>
              <a:rPr lang="fr-CH" sz="1600" dirty="0" err="1" smtClean="0">
                <a:solidFill>
                  <a:schemeClr val="tx1"/>
                </a:solidFill>
                <a:latin typeface="Arial" panose="020B0604020202020204" pitchFamily="34" charset="0"/>
                <a:cs typeface="Arial" panose="020B0604020202020204" pitchFamily="34" charset="0"/>
              </a:rPr>
              <a:t>Napoca</a:t>
            </a:r>
            <a:endParaRPr lang="fr-CH" sz="1600" dirty="0" smtClean="0">
              <a:solidFill>
                <a:schemeClr val="tx1"/>
              </a:solidFill>
              <a:latin typeface="Arial" panose="020B0604020202020204" pitchFamily="34" charset="0"/>
              <a:cs typeface="Arial" panose="020B0604020202020204" pitchFamily="34" charset="0"/>
            </a:endParaRPr>
          </a:p>
          <a:p>
            <a:pPr algn="r"/>
            <a:endParaRPr lang="fr-CH" sz="1200" dirty="0" smtClean="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DN1 x DJ1J ( 2 )</a:t>
            </a:r>
          </a:p>
        </p:txBody>
      </p:sp>
      <p:sp>
        <p:nvSpPr>
          <p:cNvPr id="4" name="Rectangle 3"/>
          <p:cNvSpPr/>
          <p:nvPr/>
        </p:nvSpPr>
        <p:spPr>
          <a:xfrm>
            <a:off x="2700073" y="2226760"/>
            <a:ext cx="3101213" cy="648072"/>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60000" rtlCol="0" anchor="ctr"/>
          <a:lstStyle/>
          <a:p>
            <a:pPr algn="ctr"/>
            <a:r>
              <a:rPr lang="fr-CH" sz="2800" dirty="0" smtClean="0">
                <a:latin typeface="Arial" panose="020B0604020202020204" pitchFamily="34" charset="0"/>
                <a:cs typeface="Arial" panose="020B0604020202020204" pitchFamily="34" charset="0"/>
              </a:rPr>
              <a:t>E60  A3</a:t>
            </a:r>
            <a:endParaRPr lang="fr-CH" sz="2800" dirty="0">
              <a:latin typeface="Arial" panose="020B0604020202020204" pitchFamily="34" charset="0"/>
              <a:cs typeface="Arial" panose="020B0604020202020204" pitchFamily="34" charset="0"/>
            </a:endParaRPr>
          </a:p>
        </p:txBody>
      </p:sp>
      <p:pic>
        <p:nvPicPr>
          <p:cNvPr id="5"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3457201" y="2316797"/>
            <a:ext cx="534857" cy="468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6" name="Flèche vers le bas 5"/>
          <p:cNvSpPr/>
          <p:nvPr/>
        </p:nvSpPr>
        <p:spPr>
          <a:xfrm rot="10800000">
            <a:off x="2890716" y="2312165"/>
            <a:ext cx="288000" cy="468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23511271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677" y="228824"/>
            <a:ext cx="8640000" cy="630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rtlCol="0" anchor="ctr"/>
          <a:lstStyle/>
          <a:p>
            <a:r>
              <a:rPr lang="fr-CH" sz="1200" dirty="0" smtClean="0">
                <a:solidFill>
                  <a:schemeClr val="tx1"/>
                </a:solidFill>
                <a:latin typeface="Arial" panose="020B0604020202020204" pitchFamily="34" charset="0"/>
                <a:cs typeface="Arial" panose="020B0604020202020204" pitchFamily="34" charset="0"/>
              </a:rPr>
              <a:t>Initialement, mon objectif se limitait à traiter brièvement l’accès à Pitesti Nord, là ou, inévitablement, j’ai toujours systématiquement rencontré des problèmes. Ce n’est que au tout dernier moment, </a:t>
            </a:r>
            <a:r>
              <a:rPr lang="fr-CH" sz="1200" dirty="0">
                <a:solidFill>
                  <a:schemeClr val="tx1"/>
                </a:solidFill>
                <a:latin typeface="Arial" panose="020B0604020202020204" pitchFamily="34" charset="0"/>
                <a:cs typeface="Arial" panose="020B0604020202020204" pitchFamily="34" charset="0"/>
              </a:rPr>
              <a:t>q</a:t>
            </a:r>
            <a:r>
              <a:rPr lang="fr-CH" sz="1200" dirty="0" smtClean="0">
                <a:solidFill>
                  <a:schemeClr val="tx1"/>
                </a:solidFill>
                <a:latin typeface="Arial" panose="020B0604020202020204" pitchFamily="34" charset="0"/>
                <a:cs typeface="Arial" panose="020B0604020202020204" pitchFamily="34" charset="0"/>
              </a:rPr>
              <a:t>uand je me rends compte </a:t>
            </a:r>
          </a:p>
          <a:p>
            <a:r>
              <a:rPr lang="fr-CH" sz="1200" dirty="0" smtClean="0">
                <a:solidFill>
                  <a:schemeClr val="tx1"/>
                </a:solidFill>
                <a:latin typeface="Arial" panose="020B0604020202020204" pitchFamily="34" charset="0"/>
                <a:cs typeface="Arial" panose="020B0604020202020204" pitchFamily="34" charset="0"/>
              </a:rPr>
              <a:t>que je vais me diriger vers Bucarest, que je tourne vers la gauche pour prendre la direction de Sibiu. </a:t>
            </a:r>
          </a:p>
          <a:p>
            <a:r>
              <a:rPr lang="fr-CH" sz="1200" dirty="0" smtClean="0">
                <a:solidFill>
                  <a:schemeClr val="tx1"/>
                </a:solidFill>
                <a:latin typeface="Arial" panose="020B0604020202020204" pitchFamily="34" charset="0"/>
                <a:cs typeface="Arial" panose="020B0604020202020204" pitchFamily="34" charset="0"/>
              </a:rPr>
              <a:t>La configuration de la signalisation à cet endroit est mal faite et conduit à des manœuvres dangereuses.</a:t>
            </a:r>
          </a:p>
          <a:p>
            <a:endParaRPr lang="fr-CH" sz="1200" dirty="0">
              <a:solidFill>
                <a:schemeClr val="tx1"/>
              </a:solidFill>
              <a:latin typeface="Arial" panose="020B0604020202020204" pitchFamily="34" charset="0"/>
              <a:cs typeface="Arial" panose="020B0604020202020204" pitchFamily="34" charset="0"/>
            </a:endParaRPr>
          </a:p>
          <a:p>
            <a:r>
              <a:rPr lang="fr-CH" sz="1200" dirty="0" smtClean="0">
                <a:solidFill>
                  <a:schemeClr val="tx1"/>
                </a:solidFill>
                <a:latin typeface="Arial" panose="020B0604020202020204" pitchFamily="34" charset="0"/>
                <a:cs typeface="Arial" panose="020B0604020202020204" pitchFamily="34" charset="0"/>
              </a:rPr>
              <a:t>Ensuite, j’ai eu la curiosité d’aller voir l’accès à Pitesti Est. J’ai découvert, sur une distance de seulement 700 m1, </a:t>
            </a:r>
          </a:p>
          <a:p>
            <a:r>
              <a:rPr lang="fr-CH" sz="1200" dirty="0" smtClean="0">
                <a:solidFill>
                  <a:schemeClr val="tx1"/>
                </a:solidFill>
                <a:latin typeface="Arial" panose="020B0604020202020204" pitchFamily="34" charset="0"/>
                <a:cs typeface="Arial" panose="020B0604020202020204" pitchFamily="34" charset="0"/>
              </a:rPr>
              <a:t>une concentration de 10 routes et rues principales, et une signalisation dès plus sommaires et approximatives. </a:t>
            </a:r>
          </a:p>
          <a:p>
            <a:r>
              <a:rPr lang="fr-CH" sz="1200" dirty="0" smtClean="0">
                <a:solidFill>
                  <a:schemeClr val="tx1"/>
                </a:solidFill>
                <a:latin typeface="Arial" panose="020B0604020202020204" pitchFamily="34" charset="0"/>
                <a:cs typeface="Arial" panose="020B0604020202020204" pitchFamily="34" charset="0"/>
              </a:rPr>
              <a:t>Pour un non initié, il est pratiquement impossible d’atteindre et de monter sur l’autoroute à cet endroit.</a:t>
            </a:r>
          </a:p>
          <a:p>
            <a:endParaRPr lang="fr-CH" sz="1200" dirty="0">
              <a:solidFill>
                <a:schemeClr val="tx1"/>
              </a:solidFill>
              <a:latin typeface="Arial" panose="020B0604020202020204" pitchFamily="34" charset="0"/>
              <a:cs typeface="Arial" panose="020B0604020202020204" pitchFamily="34" charset="0"/>
            </a:endParaRPr>
          </a:p>
          <a:p>
            <a:endParaRPr lang="fr-CH" sz="1200" dirty="0" smtClean="0">
              <a:solidFill>
                <a:schemeClr val="tx1"/>
              </a:solidFill>
              <a:latin typeface="Arial" panose="020B0604020202020204" pitchFamily="34" charset="0"/>
              <a:cs typeface="Arial" panose="020B0604020202020204" pitchFamily="34" charset="0"/>
            </a:endParaRPr>
          </a:p>
          <a:p>
            <a:r>
              <a:rPr lang="fr-CH" sz="1200" dirty="0" err="1" smtClean="0">
                <a:solidFill>
                  <a:schemeClr val="tx1"/>
                </a:solidFill>
                <a:latin typeface="Arial" panose="020B0604020202020204" pitchFamily="34" charset="0"/>
                <a:cs typeface="Arial" panose="020B0604020202020204" pitchFamily="34" charset="0"/>
              </a:rPr>
              <a:t>Initially</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my</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purpose</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was</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limited</a:t>
            </a:r>
            <a:r>
              <a:rPr lang="fr-CH" sz="1200" dirty="0" smtClean="0">
                <a:solidFill>
                  <a:schemeClr val="tx1"/>
                </a:solidFill>
                <a:latin typeface="Arial" panose="020B0604020202020204" pitchFamily="34" charset="0"/>
                <a:cs typeface="Arial" panose="020B0604020202020204" pitchFamily="34" charset="0"/>
              </a:rPr>
              <a:t> to analyse </a:t>
            </a:r>
            <a:r>
              <a:rPr lang="fr-CH" sz="1200" dirty="0" err="1" smtClean="0">
                <a:solidFill>
                  <a:schemeClr val="tx1"/>
                </a:solidFill>
                <a:latin typeface="Arial" panose="020B0604020202020204" pitchFamily="34" charset="0"/>
                <a:cs typeface="Arial" panose="020B0604020202020204" pitchFamily="34" charset="0"/>
              </a:rPr>
              <a:t>briefly</a:t>
            </a:r>
            <a:r>
              <a:rPr lang="fr-CH" sz="1200" dirty="0" smtClean="0">
                <a:solidFill>
                  <a:schemeClr val="tx1"/>
                </a:solidFill>
                <a:latin typeface="Arial" panose="020B0604020202020204" pitchFamily="34" charset="0"/>
                <a:cs typeface="Arial" panose="020B0604020202020204" pitchFamily="34" charset="0"/>
              </a:rPr>
              <a:t> the </a:t>
            </a:r>
            <a:r>
              <a:rPr lang="fr-CH" sz="1200" dirty="0" err="1" smtClean="0">
                <a:solidFill>
                  <a:schemeClr val="tx1"/>
                </a:solidFill>
                <a:latin typeface="Arial" panose="020B0604020202020204" pitchFamily="34" charset="0"/>
                <a:cs typeface="Arial" panose="020B0604020202020204" pitchFamily="34" charset="0"/>
              </a:rPr>
              <a:t>access</a:t>
            </a:r>
            <a:r>
              <a:rPr lang="fr-CH" sz="1200" dirty="0" smtClean="0">
                <a:solidFill>
                  <a:schemeClr val="tx1"/>
                </a:solidFill>
                <a:latin typeface="Arial" panose="020B0604020202020204" pitchFamily="34" charset="0"/>
                <a:cs typeface="Arial" panose="020B0604020202020204" pitchFamily="34" charset="0"/>
              </a:rPr>
              <a:t> to Pitesti Nord. At </a:t>
            </a:r>
            <a:r>
              <a:rPr lang="fr-CH" sz="1200" dirty="0" err="1" smtClean="0">
                <a:solidFill>
                  <a:schemeClr val="tx1"/>
                </a:solidFill>
                <a:latin typeface="Arial" panose="020B0604020202020204" pitchFamily="34" charset="0"/>
                <a:cs typeface="Arial" panose="020B0604020202020204" pitchFamily="34" charset="0"/>
              </a:rPr>
              <a:t>this</a:t>
            </a:r>
            <a:r>
              <a:rPr lang="fr-CH" sz="1200" dirty="0" smtClean="0">
                <a:solidFill>
                  <a:schemeClr val="tx1"/>
                </a:solidFill>
                <a:latin typeface="Arial" panose="020B0604020202020204" pitchFamily="34" charset="0"/>
                <a:cs typeface="Arial" panose="020B0604020202020204" pitchFamily="34" charset="0"/>
              </a:rPr>
              <a:t> place, I </a:t>
            </a:r>
            <a:r>
              <a:rPr lang="fr-CH" sz="1200" dirty="0" err="1" smtClean="0">
                <a:solidFill>
                  <a:schemeClr val="tx1"/>
                </a:solidFill>
                <a:latin typeface="Arial" panose="020B0604020202020204" pitchFamily="34" charset="0"/>
                <a:cs typeface="Arial" panose="020B0604020202020204" pitchFamily="34" charset="0"/>
              </a:rPr>
              <a:t>always</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inevitably</a:t>
            </a:r>
            <a:endParaRPr lang="fr-CH" sz="1200" dirty="0" smtClean="0">
              <a:solidFill>
                <a:schemeClr val="tx1"/>
              </a:solidFill>
              <a:latin typeface="Arial" panose="020B0604020202020204" pitchFamily="34" charset="0"/>
              <a:cs typeface="Arial" panose="020B0604020202020204" pitchFamily="34" charset="0"/>
            </a:endParaRPr>
          </a:p>
          <a:p>
            <a:r>
              <a:rPr lang="fr-CH" sz="1200" dirty="0" err="1">
                <a:solidFill>
                  <a:schemeClr val="tx1"/>
                </a:solidFill>
                <a:latin typeface="Arial" panose="020B0604020202020204" pitchFamily="34" charset="0"/>
                <a:cs typeface="Arial" panose="020B0604020202020204" pitchFamily="34" charset="0"/>
              </a:rPr>
              <a:t>e</a:t>
            </a:r>
            <a:r>
              <a:rPr lang="fr-CH" sz="1200" dirty="0" err="1" smtClean="0">
                <a:solidFill>
                  <a:schemeClr val="tx1"/>
                </a:solidFill>
                <a:latin typeface="Arial" panose="020B0604020202020204" pitchFamily="34" charset="0"/>
                <a:cs typeface="Arial" panose="020B0604020202020204" pitchFamily="34" charset="0"/>
              </a:rPr>
              <a:t>ncounter</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difficulties</a:t>
            </a:r>
            <a:r>
              <a:rPr lang="fr-CH" sz="1200" dirty="0" smtClean="0">
                <a:solidFill>
                  <a:schemeClr val="tx1"/>
                </a:solidFill>
                <a:latin typeface="Arial" panose="020B0604020202020204" pitchFamily="34" charset="0"/>
                <a:cs typeface="Arial" panose="020B0604020202020204" pitchFamily="34" charset="0"/>
              </a:rPr>
              <a:t>. At the last moment </a:t>
            </a:r>
            <a:r>
              <a:rPr lang="fr-CH" sz="1200" dirty="0" err="1" smtClean="0">
                <a:solidFill>
                  <a:schemeClr val="tx1"/>
                </a:solidFill>
                <a:latin typeface="Arial" panose="020B0604020202020204" pitchFamily="34" charset="0"/>
                <a:cs typeface="Arial" panose="020B0604020202020204" pitchFamily="34" charset="0"/>
              </a:rPr>
              <a:t>only</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when</a:t>
            </a:r>
            <a:r>
              <a:rPr lang="fr-CH" sz="1200" dirty="0" smtClean="0">
                <a:solidFill>
                  <a:schemeClr val="tx1"/>
                </a:solidFill>
                <a:latin typeface="Arial" panose="020B0604020202020204" pitchFamily="34" charset="0"/>
                <a:cs typeface="Arial" panose="020B0604020202020204" pitchFamily="34" charset="0"/>
              </a:rPr>
              <a:t> I </a:t>
            </a:r>
            <a:r>
              <a:rPr lang="fr-CH" sz="1200" dirty="0" err="1" smtClean="0">
                <a:solidFill>
                  <a:schemeClr val="tx1"/>
                </a:solidFill>
                <a:latin typeface="Arial" panose="020B0604020202020204" pitchFamily="34" charset="0"/>
                <a:cs typeface="Arial" panose="020B0604020202020204" pitchFamily="34" charset="0"/>
              </a:rPr>
              <a:t>realize</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tardily</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that</a:t>
            </a:r>
            <a:r>
              <a:rPr lang="fr-CH" sz="1200" dirty="0" smtClean="0">
                <a:solidFill>
                  <a:schemeClr val="tx1"/>
                </a:solidFill>
                <a:latin typeface="Arial" panose="020B0604020202020204" pitchFamily="34" charset="0"/>
                <a:cs typeface="Arial" panose="020B0604020202020204" pitchFamily="34" charset="0"/>
              </a:rPr>
              <a:t> I ‘</a:t>
            </a:r>
            <a:r>
              <a:rPr lang="fr-CH" sz="1200" dirty="0" err="1" smtClean="0">
                <a:solidFill>
                  <a:schemeClr val="tx1"/>
                </a:solidFill>
                <a:latin typeface="Arial" panose="020B0604020202020204" pitchFamily="34" charset="0"/>
                <a:cs typeface="Arial" panose="020B0604020202020204" pitchFamily="34" charset="0"/>
              </a:rPr>
              <a:t>ll</a:t>
            </a:r>
            <a:r>
              <a:rPr lang="fr-CH" sz="1200" dirty="0" smtClean="0">
                <a:solidFill>
                  <a:schemeClr val="tx1"/>
                </a:solidFill>
                <a:latin typeface="Arial" panose="020B0604020202020204" pitchFamily="34" charset="0"/>
                <a:cs typeface="Arial" panose="020B0604020202020204" pitchFamily="34" charset="0"/>
              </a:rPr>
              <a:t> direct me to Bucuresti, I </a:t>
            </a:r>
            <a:r>
              <a:rPr lang="fr-CH" sz="1200" dirty="0" err="1" smtClean="0">
                <a:solidFill>
                  <a:schemeClr val="tx1"/>
                </a:solidFill>
                <a:latin typeface="Arial" panose="020B0604020202020204" pitchFamily="34" charset="0"/>
                <a:cs typeface="Arial" panose="020B0604020202020204" pitchFamily="34" charset="0"/>
              </a:rPr>
              <a:t>turn</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left</a:t>
            </a:r>
            <a:endParaRPr lang="fr-CH" sz="1200" dirty="0" smtClean="0">
              <a:solidFill>
                <a:schemeClr val="tx1"/>
              </a:solidFill>
              <a:latin typeface="Arial" panose="020B0604020202020204" pitchFamily="34" charset="0"/>
              <a:cs typeface="Arial" panose="020B0604020202020204" pitchFamily="34" charset="0"/>
            </a:endParaRPr>
          </a:p>
          <a:p>
            <a:r>
              <a:rPr lang="fr-CH" sz="1200" dirty="0" smtClean="0">
                <a:solidFill>
                  <a:schemeClr val="tx1"/>
                </a:solidFill>
                <a:latin typeface="Arial" panose="020B0604020202020204" pitchFamily="34" charset="0"/>
                <a:cs typeface="Arial" panose="020B0604020202020204" pitchFamily="34" charset="0"/>
              </a:rPr>
              <a:t>to </a:t>
            </a:r>
            <a:r>
              <a:rPr lang="fr-CH" sz="1200" dirty="0" err="1" smtClean="0">
                <a:solidFill>
                  <a:schemeClr val="tx1"/>
                </a:solidFill>
                <a:latin typeface="Arial" panose="020B0604020202020204" pitchFamily="34" charset="0"/>
                <a:cs typeface="Arial" panose="020B0604020202020204" pitchFamily="34" charset="0"/>
              </a:rPr>
              <a:t>take</a:t>
            </a:r>
            <a:r>
              <a:rPr lang="fr-CH" sz="1200" dirty="0" smtClean="0">
                <a:solidFill>
                  <a:schemeClr val="tx1"/>
                </a:solidFill>
                <a:latin typeface="Arial" panose="020B0604020202020204" pitchFamily="34" charset="0"/>
                <a:cs typeface="Arial" panose="020B0604020202020204" pitchFamily="34" charset="0"/>
              </a:rPr>
              <a:t> the direction of Sibiu. The configuration of the signalisation </a:t>
            </a:r>
            <a:r>
              <a:rPr lang="fr-CH" sz="1200" dirty="0" err="1" smtClean="0">
                <a:solidFill>
                  <a:schemeClr val="tx1"/>
                </a:solidFill>
                <a:latin typeface="Arial" panose="020B0604020202020204" pitchFamily="34" charset="0"/>
                <a:cs typeface="Arial" panose="020B0604020202020204" pitchFamily="34" charset="0"/>
              </a:rPr>
              <a:t>is</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poorly</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done</a:t>
            </a:r>
            <a:r>
              <a:rPr lang="fr-CH" sz="1200" dirty="0" smtClean="0">
                <a:solidFill>
                  <a:schemeClr val="tx1"/>
                </a:solidFill>
                <a:latin typeface="Arial" panose="020B0604020202020204" pitchFamily="34" charset="0"/>
                <a:cs typeface="Arial" panose="020B0604020202020204" pitchFamily="34" charset="0"/>
              </a:rPr>
              <a:t> and leads to </a:t>
            </a:r>
            <a:r>
              <a:rPr lang="fr-CH" sz="1200" dirty="0" err="1" smtClean="0">
                <a:solidFill>
                  <a:schemeClr val="tx1"/>
                </a:solidFill>
                <a:latin typeface="Arial" panose="020B0604020202020204" pitchFamily="34" charset="0"/>
                <a:cs typeface="Arial" panose="020B0604020202020204" pitchFamily="34" charset="0"/>
              </a:rPr>
              <a:t>dangerous</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maneuvers</a:t>
            </a:r>
            <a:r>
              <a:rPr lang="fr-CH" sz="1200" dirty="0" smtClean="0">
                <a:solidFill>
                  <a:schemeClr val="tx1"/>
                </a:solidFill>
                <a:latin typeface="Arial" panose="020B0604020202020204" pitchFamily="34" charset="0"/>
                <a:cs typeface="Arial" panose="020B0604020202020204" pitchFamily="34" charset="0"/>
              </a:rPr>
              <a:t>.</a:t>
            </a:r>
          </a:p>
          <a:p>
            <a:endParaRPr lang="fr-CH" sz="1200" dirty="0">
              <a:solidFill>
                <a:schemeClr val="tx1"/>
              </a:solidFill>
              <a:latin typeface="Arial" panose="020B0604020202020204" pitchFamily="34" charset="0"/>
              <a:cs typeface="Arial" panose="020B0604020202020204" pitchFamily="34" charset="0"/>
            </a:endParaRPr>
          </a:p>
          <a:p>
            <a:r>
              <a:rPr lang="fr-CH" sz="1200" dirty="0" err="1" smtClean="0">
                <a:solidFill>
                  <a:schemeClr val="tx1"/>
                </a:solidFill>
                <a:latin typeface="Arial" panose="020B0604020202020204" pitchFamily="34" charset="0"/>
                <a:cs typeface="Arial" panose="020B0604020202020204" pitchFamily="34" charset="0"/>
              </a:rPr>
              <a:t>After</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that</a:t>
            </a:r>
            <a:r>
              <a:rPr lang="fr-CH" sz="1200" dirty="0" smtClean="0">
                <a:solidFill>
                  <a:schemeClr val="tx1"/>
                </a:solidFill>
                <a:latin typeface="Arial" panose="020B0604020202020204" pitchFamily="34" charset="0"/>
                <a:cs typeface="Arial" panose="020B0604020202020204" pitchFamily="34" charset="0"/>
              </a:rPr>
              <a:t>, I </a:t>
            </a:r>
            <a:r>
              <a:rPr lang="fr-CH" sz="1200" dirty="0" err="1" smtClean="0">
                <a:solidFill>
                  <a:schemeClr val="tx1"/>
                </a:solidFill>
                <a:latin typeface="Arial" panose="020B0604020202020204" pitchFamily="34" charset="0"/>
                <a:cs typeface="Arial" panose="020B0604020202020204" pitchFamily="34" charset="0"/>
              </a:rPr>
              <a:t>had</a:t>
            </a:r>
            <a:r>
              <a:rPr lang="fr-CH" sz="1200" dirty="0" smtClean="0">
                <a:solidFill>
                  <a:schemeClr val="tx1"/>
                </a:solidFill>
                <a:latin typeface="Arial" panose="020B0604020202020204" pitchFamily="34" charset="0"/>
                <a:cs typeface="Arial" panose="020B0604020202020204" pitchFamily="34" charset="0"/>
              </a:rPr>
              <a:t> the </a:t>
            </a:r>
            <a:r>
              <a:rPr lang="fr-CH" sz="1200" dirty="0" err="1" smtClean="0">
                <a:solidFill>
                  <a:schemeClr val="tx1"/>
                </a:solidFill>
                <a:latin typeface="Arial" panose="020B0604020202020204" pitchFamily="34" charset="0"/>
                <a:cs typeface="Arial" panose="020B0604020202020204" pitchFamily="34" charset="0"/>
              </a:rPr>
              <a:t>curiosity</a:t>
            </a:r>
            <a:r>
              <a:rPr lang="fr-CH" sz="1200" dirty="0" smtClean="0">
                <a:solidFill>
                  <a:schemeClr val="tx1"/>
                </a:solidFill>
                <a:latin typeface="Arial" panose="020B0604020202020204" pitchFamily="34" charset="0"/>
                <a:cs typeface="Arial" panose="020B0604020202020204" pitchFamily="34" charset="0"/>
              </a:rPr>
              <a:t> to go and </a:t>
            </a:r>
            <a:r>
              <a:rPr lang="fr-CH" sz="1200" dirty="0" err="1" smtClean="0">
                <a:solidFill>
                  <a:schemeClr val="tx1"/>
                </a:solidFill>
                <a:latin typeface="Arial" panose="020B0604020202020204" pitchFamily="34" charset="0"/>
                <a:cs typeface="Arial" panose="020B0604020202020204" pitchFamily="34" charset="0"/>
              </a:rPr>
              <a:t>see</a:t>
            </a:r>
            <a:r>
              <a:rPr lang="fr-CH" sz="1200" dirty="0" smtClean="0">
                <a:solidFill>
                  <a:schemeClr val="tx1"/>
                </a:solidFill>
                <a:latin typeface="Arial" panose="020B0604020202020204" pitchFamily="34" charset="0"/>
                <a:cs typeface="Arial" panose="020B0604020202020204" pitchFamily="34" charset="0"/>
              </a:rPr>
              <a:t> the </a:t>
            </a:r>
            <a:r>
              <a:rPr lang="fr-CH" sz="1200" dirty="0" err="1" smtClean="0">
                <a:solidFill>
                  <a:schemeClr val="tx1"/>
                </a:solidFill>
                <a:latin typeface="Arial" panose="020B0604020202020204" pitchFamily="34" charset="0"/>
                <a:cs typeface="Arial" panose="020B0604020202020204" pitchFamily="34" charset="0"/>
              </a:rPr>
              <a:t>access</a:t>
            </a:r>
            <a:r>
              <a:rPr lang="fr-CH" sz="1200" dirty="0" smtClean="0">
                <a:solidFill>
                  <a:schemeClr val="tx1"/>
                </a:solidFill>
                <a:latin typeface="Arial" panose="020B0604020202020204" pitchFamily="34" charset="0"/>
                <a:cs typeface="Arial" panose="020B0604020202020204" pitchFamily="34" charset="0"/>
              </a:rPr>
              <a:t> to Pitesti Est. I </a:t>
            </a:r>
            <a:r>
              <a:rPr lang="fr-CH" sz="1200" dirty="0" err="1" smtClean="0">
                <a:solidFill>
                  <a:schemeClr val="tx1"/>
                </a:solidFill>
                <a:latin typeface="Arial" panose="020B0604020202020204" pitchFamily="34" charset="0"/>
                <a:cs typeface="Arial" panose="020B0604020202020204" pitchFamily="34" charset="0"/>
              </a:rPr>
              <a:t>discovered</a:t>
            </a:r>
            <a:r>
              <a:rPr lang="fr-CH" sz="1200" dirty="0" smtClean="0">
                <a:solidFill>
                  <a:schemeClr val="tx1"/>
                </a:solidFill>
                <a:latin typeface="Arial" panose="020B0604020202020204" pitchFamily="34" charset="0"/>
                <a:cs typeface="Arial" panose="020B0604020202020204" pitchFamily="34" charset="0"/>
              </a:rPr>
              <a:t>, on a distance of </a:t>
            </a:r>
            <a:r>
              <a:rPr lang="fr-CH" sz="1200" dirty="0" err="1" smtClean="0">
                <a:solidFill>
                  <a:schemeClr val="tx1"/>
                </a:solidFill>
                <a:latin typeface="Arial" panose="020B0604020202020204" pitchFamily="34" charset="0"/>
                <a:cs typeface="Arial" panose="020B0604020202020204" pitchFamily="34" charset="0"/>
              </a:rPr>
              <a:t>only</a:t>
            </a:r>
            <a:r>
              <a:rPr lang="fr-CH" sz="1200" dirty="0" smtClean="0">
                <a:solidFill>
                  <a:schemeClr val="tx1"/>
                </a:solidFill>
                <a:latin typeface="Arial" panose="020B0604020202020204" pitchFamily="34" charset="0"/>
                <a:cs typeface="Arial" panose="020B0604020202020204" pitchFamily="34" charset="0"/>
              </a:rPr>
              <a:t> 700 m1</a:t>
            </a:r>
          </a:p>
          <a:p>
            <a:r>
              <a:rPr lang="fr-CH" sz="1200" dirty="0">
                <a:solidFill>
                  <a:schemeClr val="tx1"/>
                </a:solidFill>
                <a:latin typeface="Arial" panose="020B0604020202020204" pitchFamily="34" charset="0"/>
                <a:cs typeface="Arial" panose="020B0604020202020204" pitchFamily="34" charset="0"/>
              </a:rPr>
              <a:t>a</a:t>
            </a:r>
            <a:r>
              <a:rPr lang="fr-CH" sz="1200" dirty="0" smtClean="0">
                <a:solidFill>
                  <a:schemeClr val="tx1"/>
                </a:solidFill>
                <a:latin typeface="Arial" panose="020B0604020202020204" pitchFamily="34" charset="0"/>
                <a:cs typeface="Arial" panose="020B0604020202020204" pitchFamily="34" charset="0"/>
              </a:rPr>
              <a:t> concentration of 10 </a:t>
            </a:r>
            <a:r>
              <a:rPr lang="fr-CH" sz="1200" dirty="0" err="1" smtClean="0">
                <a:solidFill>
                  <a:schemeClr val="tx1"/>
                </a:solidFill>
                <a:latin typeface="Arial" panose="020B0604020202020204" pitchFamily="34" charset="0"/>
                <a:cs typeface="Arial" panose="020B0604020202020204" pitchFamily="34" charset="0"/>
              </a:rPr>
              <a:t>roads</a:t>
            </a:r>
            <a:r>
              <a:rPr lang="fr-CH" sz="1200" dirty="0" smtClean="0">
                <a:solidFill>
                  <a:schemeClr val="tx1"/>
                </a:solidFill>
                <a:latin typeface="Arial" panose="020B0604020202020204" pitchFamily="34" charset="0"/>
                <a:cs typeface="Arial" panose="020B0604020202020204" pitchFamily="34" charset="0"/>
              </a:rPr>
              <a:t> and main </a:t>
            </a:r>
            <a:r>
              <a:rPr lang="fr-CH" sz="1200" dirty="0" err="1" smtClean="0">
                <a:solidFill>
                  <a:schemeClr val="tx1"/>
                </a:solidFill>
                <a:latin typeface="Arial" panose="020B0604020202020204" pitchFamily="34" charset="0"/>
                <a:cs typeface="Arial" panose="020B0604020202020204" pitchFamily="34" charset="0"/>
              </a:rPr>
              <a:t>streets</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with</a:t>
            </a:r>
            <a:r>
              <a:rPr lang="fr-CH" sz="1200" dirty="0" smtClean="0">
                <a:solidFill>
                  <a:schemeClr val="tx1"/>
                </a:solidFill>
                <a:latin typeface="Arial" panose="020B0604020202020204" pitchFamily="34" charset="0"/>
                <a:cs typeface="Arial" panose="020B0604020202020204" pitchFamily="34" charset="0"/>
              </a:rPr>
              <a:t> an </a:t>
            </a:r>
            <a:r>
              <a:rPr lang="fr-CH" sz="1200" dirty="0" err="1" smtClean="0">
                <a:solidFill>
                  <a:schemeClr val="tx1"/>
                </a:solidFill>
                <a:latin typeface="Arial" panose="020B0604020202020204" pitchFamily="34" charset="0"/>
                <a:cs typeface="Arial" panose="020B0604020202020204" pitchFamily="34" charset="0"/>
              </a:rPr>
              <a:t>very</a:t>
            </a:r>
            <a:r>
              <a:rPr lang="fr-CH" sz="1200" dirty="0" smtClean="0">
                <a:solidFill>
                  <a:schemeClr val="tx1"/>
                </a:solidFill>
                <a:latin typeface="Arial" panose="020B0604020202020204" pitchFamily="34" charset="0"/>
                <a:cs typeface="Arial" panose="020B0604020202020204" pitchFamily="34" charset="0"/>
              </a:rPr>
              <a:t> approximative signalisation. </a:t>
            </a:r>
          </a:p>
          <a:p>
            <a:r>
              <a:rPr lang="fr-CH" sz="1200" dirty="0" smtClean="0">
                <a:solidFill>
                  <a:schemeClr val="tx1"/>
                </a:solidFill>
                <a:latin typeface="Arial" panose="020B0604020202020204" pitchFamily="34" charset="0"/>
                <a:cs typeface="Arial" panose="020B0604020202020204" pitchFamily="34" charset="0"/>
              </a:rPr>
              <a:t>For an </a:t>
            </a:r>
            <a:r>
              <a:rPr lang="fr-CH" sz="1200" dirty="0" err="1" smtClean="0">
                <a:solidFill>
                  <a:schemeClr val="tx1"/>
                </a:solidFill>
                <a:latin typeface="Arial" panose="020B0604020202020204" pitchFamily="34" charset="0"/>
                <a:cs typeface="Arial" panose="020B0604020202020204" pitchFamily="34" charset="0"/>
              </a:rPr>
              <a:t>uninitiated</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it</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is</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virtually</a:t>
            </a:r>
            <a:r>
              <a:rPr lang="fr-CH" sz="1200" dirty="0" smtClean="0">
                <a:solidFill>
                  <a:schemeClr val="tx1"/>
                </a:solidFill>
                <a:latin typeface="Arial" panose="020B0604020202020204" pitchFamily="34" charset="0"/>
                <a:cs typeface="Arial" panose="020B0604020202020204" pitchFamily="34" charset="0"/>
              </a:rPr>
              <a:t> impossible to </a:t>
            </a:r>
            <a:r>
              <a:rPr lang="fr-CH" sz="1200" dirty="0" err="1" smtClean="0">
                <a:solidFill>
                  <a:schemeClr val="tx1"/>
                </a:solidFill>
                <a:latin typeface="Arial" panose="020B0604020202020204" pitchFamily="34" charset="0"/>
                <a:cs typeface="Arial" panose="020B0604020202020204" pitchFamily="34" charset="0"/>
              </a:rPr>
              <a:t>achieve</a:t>
            </a:r>
            <a:r>
              <a:rPr lang="fr-CH" sz="1200" dirty="0" smtClean="0">
                <a:solidFill>
                  <a:schemeClr val="tx1"/>
                </a:solidFill>
                <a:latin typeface="Arial" panose="020B0604020202020204" pitchFamily="34" charset="0"/>
                <a:cs typeface="Arial" panose="020B0604020202020204" pitchFamily="34" charset="0"/>
              </a:rPr>
              <a:t> and </a:t>
            </a:r>
            <a:r>
              <a:rPr lang="fr-CH" sz="1200" dirty="0" err="1" smtClean="0">
                <a:solidFill>
                  <a:schemeClr val="tx1"/>
                </a:solidFill>
                <a:latin typeface="Arial" panose="020B0604020202020204" pitchFamily="34" charset="0"/>
                <a:cs typeface="Arial" panose="020B0604020202020204" pitchFamily="34" charset="0"/>
              </a:rPr>
              <a:t>get</a:t>
            </a:r>
            <a:r>
              <a:rPr lang="fr-CH" sz="1200" dirty="0" smtClean="0">
                <a:solidFill>
                  <a:schemeClr val="tx1"/>
                </a:solidFill>
                <a:latin typeface="Arial" panose="020B0604020202020204" pitchFamily="34" charset="0"/>
                <a:cs typeface="Arial" panose="020B0604020202020204" pitchFamily="34" charset="0"/>
              </a:rPr>
              <a:t> on the </a:t>
            </a:r>
            <a:r>
              <a:rPr lang="fr-CH" sz="1200" dirty="0" err="1" smtClean="0">
                <a:solidFill>
                  <a:schemeClr val="tx1"/>
                </a:solidFill>
                <a:latin typeface="Arial" panose="020B0604020202020204" pitchFamily="34" charset="0"/>
                <a:cs typeface="Arial" panose="020B0604020202020204" pitchFamily="34" charset="0"/>
              </a:rPr>
              <a:t>highway</a:t>
            </a:r>
            <a:r>
              <a:rPr lang="fr-CH" sz="1200" dirty="0" smtClean="0">
                <a:solidFill>
                  <a:schemeClr val="tx1"/>
                </a:solidFill>
                <a:latin typeface="Arial" panose="020B0604020202020204" pitchFamily="34" charset="0"/>
                <a:cs typeface="Arial" panose="020B0604020202020204" pitchFamily="34" charset="0"/>
              </a:rPr>
              <a:t> at </a:t>
            </a:r>
            <a:r>
              <a:rPr lang="fr-CH" sz="1200" dirty="0" err="1" smtClean="0">
                <a:solidFill>
                  <a:schemeClr val="tx1"/>
                </a:solidFill>
                <a:latin typeface="Arial" panose="020B0604020202020204" pitchFamily="34" charset="0"/>
                <a:cs typeface="Arial" panose="020B0604020202020204" pitchFamily="34" charset="0"/>
              </a:rPr>
              <a:t>this</a:t>
            </a:r>
            <a:r>
              <a:rPr lang="fr-CH" sz="1200" dirty="0" smtClean="0">
                <a:solidFill>
                  <a:schemeClr val="tx1"/>
                </a:solidFill>
                <a:latin typeface="Arial" panose="020B0604020202020204" pitchFamily="34" charset="0"/>
                <a:cs typeface="Arial" panose="020B0604020202020204" pitchFamily="34" charset="0"/>
              </a:rPr>
              <a:t> place.</a:t>
            </a:r>
          </a:p>
          <a:p>
            <a:endParaRPr lang="fr-CH" sz="1200" dirty="0">
              <a:solidFill>
                <a:schemeClr val="tx1"/>
              </a:solidFill>
              <a:latin typeface="Arial" panose="020B0604020202020204" pitchFamily="34" charset="0"/>
              <a:cs typeface="Arial" panose="020B0604020202020204" pitchFamily="34" charset="0"/>
            </a:endParaRPr>
          </a:p>
          <a:p>
            <a:endParaRPr lang="fr-CH" sz="1200" dirty="0" smtClean="0">
              <a:solidFill>
                <a:schemeClr val="tx1"/>
              </a:solidFill>
              <a:latin typeface="Arial" panose="020B0604020202020204" pitchFamily="34" charset="0"/>
              <a:cs typeface="Arial" panose="020B0604020202020204" pitchFamily="34" charset="0"/>
            </a:endParaRPr>
          </a:p>
          <a:p>
            <a:r>
              <a:rPr lang="fr-CH" sz="1200" dirty="0" err="1" smtClean="0">
                <a:solidFill>
                  <a:schemeClr val="tx1"/>
                </a:solidFill>
                <a:latin typeface="Arial" panose="020B0604020202020204" pitchFamily="34" charset="0"/>
                <a:cs typeface="Arial" panose="020B0604020202020204" pitchFamily="34" charset="0"/>
              </a:rPr>
              <a:t>Ursprünglich</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war</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meine</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Zielsetzung</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kurz</a:t>
            </a:r>
            <a:r>
              <a:rPr lang="fr-CH" sz="1200" dirty="0" smtClean="0">
                <a:solidFill>
                  <a:schemeClr val="tx1"/>
                </a:solidFill>
                <a:latin typeface="Arial" panose="020B0604020202020204" pitchFamily="34" charset="0"/>
                <a:cs typeface="Arial" panose="020B0604020202020204" pitchFamily="34" charset="0"/>
              </a:rPr>
              <a:t> den </a:t>
            </a:r>
            <a:r>
              <a:rPr lang="fr-CH" sz="1200" dirty="0" err="1" smtClean="0">
                <a:solidFill>
                  <a:schemeClr val="tx1"/>
                </a:solidFill>
                <a:latin typeface="Arial" panose="020B0604020202020204" pitchFamily="34" charset="0"/>
                <a:cs typeface="Arial" panose="020B0604020202020204" pitchFamily="34" charset="0"/>
              </a:rPr>
              <a:t>Zugang</a:t>
            </a:r>
            <a:r>
              <a:rPr lang="fr-CH" sz="1200" dirty="0" smtClean="0">
                <a:solidFill>
                  <a:schemeClr val="tx1"/>
                </a:solidFill>
                <a:latin typeface="Arial" panose="020B0604020202020204" pitchFamily="34" charset="0"/>
                <a:cs typeface="Arial" panose="020B0604020202020204" pitchFamily="34" charset="0"/>
              </a:rPr>
              <a:t> Pitesti Nord </a:t>
            </a:r>
            <a:r>
              <a:rPr lang="fr-CH" sz="1200" dirty="0" err="1" smtClean="0">
                <a:solidFill>
                  <a:schemeClr val="tx1"/>
                </a:solidFill>
                <a:latin typeface="Arial" panose="020B0604020202020204" pitchFamily="34" charset="0"/>
                <a:cs typeface="Arial" panose="020B0604020202020204" pitchFamily="34" charset="0"/>
              </a:rPr>
              <a:t>zu</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analysieren</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begrenzt</a:t>
            </a:r>
            <a:r>
              <a:rPr lang="fr-CH" sz="1200" dirty="0" smtClean="0">
                <a:solidFill>
                  <a:schemeClr val="tx1"/>
                </a:solidFill>
                <a:latin typeface="Arial" panose="020B0604020202020204" pitchFamily="34" charset="0"/>
                <a:cs typeface="Arial" panose="020B0604020202020204" pitchFamily="34" charset="0"/>
              </a:rPr>
              <a:t>. An </a:t>
            </a:r>
            <a:r>
              <a:rPr lang="fr-CH" sz="1200" dirty="0" err="1" smtClean="0">
                <a:solidFill>
                  <a:schemeClr val="tx1"/>
                </a:solidFill>
                <a:latin typeface="Arial" panose="020B0604020202020204" pitchFamily="34" charset="0"/>
                <a:cs typeface="Arial" panose="020B0604020202020204" pitchFamily="34" charset="0"/>
              </a:rPr>
              <a:t>dieser</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Stelle</a:t>
            </a:r>
            <a:endParaRPr lang="fr-CH" sz="1200" dirty="0">
              <a:solidFill>
                <a:schemeClr val="tx1"/>
              </a:solidFill>
              <a:latin typeface="Arial" panose="020B0604020202020204" pitchFamily="34" charset="0"/>
              <a:cs typeface="Arial" panose="020B0604020202020204" pitchFamily="34" charset="0"/>
            </a:endParaRPr>
          </a:p>
          <a:p>
            <a:r>
              <a:rPr lang="fr-CH" sz="1200" dirty="0" err="1" smtClean="0">
                <a:solidFill>
                  <a:schemeClr val="tx1"/>
                </a:solidFill>
                <a:latin typeface="Arial" panose="020B0604020202020204" pitchFamily="34" charset="0"/>
                <a:cs typeface="Arial" panose="020B0604020202020204" pitchFamily="34" charset="0"/>
              </a:rPr>
              <a:t>begegne</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ich</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immer</a:t>
            </a:r>
            <a:r>
              <a:rPr lang="fr-CH" sz="1200" dirty="0" smtClean="0">
                <a:solidFill>
                  <a:schemeClr val="tx1"/>
                </a:solidFill>
                <a:latin typeface="Arial" panose="020B0604020202020204" pitchFamily="34" charset="0"/>
                <a:cs typeface="Arial" panose="020B0604020202020204" pitchFamily="34" charset="0"/>
              </a:rPr>
              <a:t> in der Tat </a:t>
            </a:r>
            <a:r>
              <a:rPr lang="fr-CH" sz="1200" dirty="0" err="1" smtClean="0">
                <a:solidFill>
                  <a:schemeClr val="tx1"/>
                </a:solidFill>
                <a:latin typeface="Arial" panose="020B0604020202020204" pitchFamily="34" charset="0"/>
                <a:cs typeface="Arial" panose="020B0604020202020204" pitchFamily="34" charset="0"/>
              </a:rPr>
              <a:t>unweigerlich</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Schwierigkeiten</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Wenn</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ich</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im</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letzten</a:t>
            </a:r>
            <a:r>
              <a:rPr lang="fr-CH" sz="1200" dirty="0" smtClean="0">
                <a:solidFill>
                  <a:schemeClr val="tx1"/>
                </a:solidFill>
                <a:latin typeface="Arial" panose="020B0604020202020204" pitchFamily="34" charset="0"/>
                <a:cs typeface="Arial" panose="020B0604020202020204" pitchFamily="34" charset="0"/>
              </a:rPr>
              <a:t> Moment </a:t>
            </a:r>
            <a:r>
              <a:rPr lang="fr-CH" sz="1200" dirty="0" err="1" smtClean="0">
                <a:solidFill>
                  <a:schemeClr val="tx1"/>
                </a:solidFill>
                <a:latin typeface="Arial" panose="020B0604020202020204" pitchFamily="34" charset="0"/>
                <a:cs typeface="Arial" panose="020B0604020202020204" pitchFamily="34" charset="0"/>
              </a:rPr>
              <a:t>merke</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dass</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ich</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mich</a:t>
            </a:r>
            <a:endParaRPr lang="fr-CH" sz="1200" dirty="0">
              <a:solidFill>
                <a:schemeClr val="tx1"/>
              </a:solidFill>
              <a:latin typeface="Arial" panose="020B0604020202020204" pitchFamily="34" charset="0"/>
              <a:cs typeface="Arial" panose="020B0604020202020204" pitchFamily="34" charset="0"/>
            </a:endParaRPr>
          </a:p>
          <a:p>
            <a:r>
              <a:rPr lang="fr-CH" sz="1200" dirty="0" err="1">
                <a:solidFill>
                  <a:schemeClr val="tx1"/>
                </a:solidFill>
                <a:latin typeface="Arial" panose="020B0604020202020204" pitchFamily="34" charset="0"/>
                <a:cs typeface="Arial" panose="020B0604020202020204" pitchFamily="34" charset="0"/>
              </a:rPr>
              <a:t>n</a:t>
            </a:r>
            <a:r>
              <a:rPr lang="fr-CH" sz="1200" dirty="0" err="1" smtClean="0">
                <a:solidFill>
                  <a:schemeClr val="tx1"/>
                </a:solidFill>
                <a:latin typeface="Arial" panose="020B0604020202020204" pitchFamily="34" charset="0"/>
                <a:cs typeface="Arial" panose="020B0604020202020204" pitchFamily="34" charset="0"/>
              </a:rPr>
              <a:t>ach</a:t>
            </a:r>
            <a:r>
              <a:rPr lang="fr-CH" sz="1200" dirty="0" smtClean="0">
                <a:solidFill>
                  <a:schemeClr val="tx1"/>
                </a:solidFill>
                <a:latin typeface="Arial" panose="020B0604020202020204" pitchFamily="34" charset="0"/>
                <a:cs typeface="Arial" panose="020B0604020202020204" pitchFamily="34" charset="0"/>
              </a:rPr>
              <a:t> Bucuresti </a:t>
            </a:r>
            <a:r>
              <a:rPr lang="fr-CH" sz="1200" dirty="0" err="1" smtClean="0">
                <a:solidFill>
                  <a:schemeClr val="tx1"/>
                </a:solidFill>
                <a:latin typeface="Arial" panose="020B0604020202020204" pitchFamily="34" charset="0"/>
                <a:cs typeface="Arial" panose="020B0604020202020204" pitchFamily="34" charset="0"/>
              </a:rPr>
              <a:t>leiten</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werde</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lenke</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ich</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mich</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nach</a:t>
            </a:r>
            <a:r>
              <a:rPr lang="fr-CH" sz="1200" dirty="0" smtClean="0">
                <a:solidFill>
                  <a:schemeClr val="tx1"/>
                </a:solidFill>
                <a:latin typeface="Arial" panose="020B0604020202020204" pitchFamily="34" charset="0"/>
                <a:cs typeface="Arial" panose="020B0604020202020204" pitchFamily="34" charset="0"/>
              </a:rPr>
              <a:t> links, </a:t>
            </a:r>
            <a:r>
              <a:rPr lang="fr-CH" sz="1200" dirty="0" err="1" smtClean="0">
                <a:solidFill>
                  <a:schemeClr val="tx1"/>
                </a:solidFill>
                <a:latin typeface="Arial" panose="020B0604020202020204" pitchFamily="34" charset="0"/>
                <a:cs typeface="Arial" panose="020B0604020202020204" pitchFamily="34" charset="0"/>
              </a:rPr>
              <a:t>Richtung</a:t>
            </a:r>
            <a:r>
              <a:rPr lang="fr-CH" sz="1200" dirty="0" smtClean="0">
                <a:solidFill>
                  <a:schemeClr val="tx1"/>
                </a:solidFill>
                <a:latin typeface="Arial" panose="020B0604020202020204" pitchFamily="34" charset="0"/>
                <a:cs typeface="Arial" panose="020B0604020202020204" pitchFamily="34" charset="0"/>
              </a:rPr>
              <a:t> Sibiu. </a:t>
            </a:r>
            <a:r>
              <a:rPr lang="fr-CH" sz="1200" dirty="0" err="1" smtClean="0">
                <a:solidFill>
                  <a:schemeClr val="tx1"/>
                </a:solidFill>
                <a:latin typeface="Arial" panose="020B0604020202020204" pitchFamily="34" charset="0"/>
                <a:cs typeface="Arial" panose="020B0604020202020204" pitchFamily="34" charset="0"/>
              </a:rPr>
              <a:t>Also</a:t>
            </a:r>
            <a:r>
              <a:rPr lang="fr-CH" sz="1200" dirty="0" smtClean="0">
                <a:solidFill>
                  <a:schemeClr val="tx1"/>
                </a:solidFill>
                <a:latin typeface="Arial" panose="020B0604020202020204" pitchFamily="34" charset="0"/>
                <a:cs typeface="Arial" panose="020B0604020202020204" pitchFamily="34" charset="0"/>
              </a:rPr>
              <a:t>, die </a:t>
            </a:r>
            <a:r>
              <a:rPr lang="fr-CH" sz="1200" dirty="0" err="1" smtClean="0">
                <a:solidFill>
                  <a:schemeClr val="tx1"/>
                </a:solidFill>
                <a:latin typeface="Arial" panose="020B0604020202020204" pitchFamily="34" charset="0"/>
                <a:cs typeface="Arial" panose="020B0604020202020204" pitchFamily="34" charset="0"/>
              </a:rPr>
              <a:t>Konfiguration</a:t>
            </a:r>
            <a:r>
              <a:rPr lang="fr-CH" sz="1200" dirty="0" smtClean="0">
                <a:solidFill>
                  <a:schemeClr val="tx1"/>
                </a:solidFill>
                <a:latin typeface="Arial" panose="020B0604020202020204" pitchFamily="34" charset="0"/>
                <a:cs typeface="Arial" panose="020B0604020202020204" pitchFamily="34" charset="0"/>
              </a:rPr>
              <a:t> der Signalisation</a:t>
            </a:r>
          </a:p>
          <a:p>
            <a:r>
              <a:rPr lang="fr-CH" sz="1200" dirty="0">
                <a:solidFill>
                  <a:schemeClr val="tx1"/>
                </a:solidFill>
                <a:latin typeface="Arial" panose="020B0604020202020204" pitchFamily="34" charset="0"/>
                <a:cs typeface="Arial" panose="020B0604020202020204" pitchFamily="34" charset="0"/>
              </a:rPr>
              <a:t>a</a:t>
            </a:r>
            <a:r>
              <a:rPr lang="fr-CH" sz="1200" dirty="0" smtClean="0">
                <a:solidFill>
                  <a:schemeClr val="tx1"/>
                </a:solidFill>
                <a:latin typeface="Arial" panose="020B0604020202020204" pitchFamily="34" charset="0"/>
                <a:cs typeface="Arial" panose="020B0604020202020204" pitchFamily="34" charset="0"/>
              </a:rPr>
              <a:t>n </a:t>
            </a:r>
            <a:r>
              <a:rPr lang="fr-CH" sz="1200" dirty="0" err="1" smtClean="0">
                <a:solidFill>
                  <a:schemeClr val="tx1"/>
                </a:solidFill>
                <a:latin typeface="Arial" panose="020B0604020202020204" pitchFamily="34" charset="0"/>
                <a:cs typeface="Arial" panose="020B0604020202020204" pitchFamily="34" charset="0"/>
              </a:rPr>
              <a:t>dieser</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Stelle</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is</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schlecht</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gemacht</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und</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führt</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zu</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gafährlichen</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Manövern</a:t>
            </a:r>
            <a:r>
              <a:rPr lang="fr-CH" sz="1200" dirty="0" smtClean="0">
                <a:solidFill>
                  <a:schemeClr val="tx1"/>
                </a:solidFill>
                <a:latin typeface="Arial" panose="020B0604020202020204" pitchFamily="34" charset="0"/>
                <a:cs typeface="Arial" panose="020B0604020202020204" pitchFamily="34" charset="0"/>
              </a:rPr>
              <a:t>.</a:t>
            </a:r>
          </a:p>
          <a:p>
            <a:endParaRPr lang="fr-CH" sz="1200" dirty="0">
              <a:solidFill>
                <a:schemeClr val="tx1"/>
              </a:solidFill>
              <a:latin typeface="Arial" panose="020B0604020202020204" pitchFamily="34" charset="0"/>
              <a:cs typeface="Arial" panose="020B0604020202020204" pitchFamily="34" charset="0"/>
            </a:endParaRPr>
          </a:p>
          <a:p>
            <a:r>
              <a:rPr lang="fr-CH" sz="1200" dirty="0" err="1" smtClean="0">
                <a:solidFill>
                  <a:schemeClr val="tx1"/>
                </a:solidFill>
                <a:latin typeface="Arial" panose="020B0604020202020204" pitchFamily="34" charset="0"/>
                <a:cs typeface="Arial" panose="020B0604020202020204" pitchFamily="34" charset="0"/>
              </a:rPr>
              <a:t>Danach</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hatte</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ich</a:t>
            </a:r>
            <a:r>
              <a:rPr lang="fr-CH" sz="1200" dirty="0" smtClean="0">
                <a:solidFill>
                  <a:schemeClr val="tx1"/>
                </a:solidFill>
                <a:latin typeface="Arial" panose="020B0604020202020204" pitchFamily="34" charset="0"/>
                <a:cs typeface="Arial" panose="020B0604020202020204" pitchFamily="34" charset="0"/>
              </a:rPr>
              <a:t> die </a:t>
            </a:r>
            <a:r>
              <a:rPr lang="fr-CH" sz="1200" dirty="0" err="1" smtClean="0">
                <a:solidFill>
                  <a:schemeClr val="tx1"/>
                </a:solidFill>
                <a:latin typeface="Arial" panose="020B0604020202020204" pitchFamily="34" charset="0"/>
                <a:cs typeface="Arial" panose="020B0604020202020204" pitchFamily="34" charset="0"/>
              </a:rPr>
              <a:t>Neugier</a:t>
            </a:r>
            <a:r>
              <a:rPr lang="fr-CH" sz="1200" dirty="0" smtClean="0">
                <a:solidFill>
                  <a:schemeClr val="tx1"/>
                </a:solidFill>
                <a:latin typeface="Arial" panose="020B0604020202020204" pitchFamily="34" charset="0"/>
                <a:cs typeface="Arial" panose="020B0604020202020204" pitchFamily="34" charset="0"/>
              </a:rPr>
              <a:t> den </a:t>
            </a:r>
            <a:r>
              <a:rPr lang="fr-CH" sz="1200" dirty="0" err="1" smtClean="0">
                <a:solidFill>
                  <a:schemeClr val="tx1"/>
                </a:solidFill>
                <a:latin typeface="Arial" panose="020B0604020202020204" pitchFamily="34" charset="0"/>
                <a:cs typeface="Arial" panose="020B0604020202020204" pitchFamily="34" charset="0"/>
              </a:rPr>
              <a:t>Zugang</a:t>
            </a:r>
            <a:r>
              <a:rPr lang="fr-CH" sz="1200" dirty="0" smtClean="0">
                <a:solidFill>
                  <a:schemeClr val="tx1"/>
                </a:solidFill>
                <a:latin typeface="Arial" panose="020B0604020202020204" pitchFamily="34" charset="0"/>
                <a:cs typeface="Arial" panose="020B0604020202020204" pitchFamily="34" charset="0"/>
              </a:rPr>
              <a:t> Pitesti Ost </a:t>
            </a:r>
            <a:r>
              <a:rPr lang="fr-CH" sz="1200" dirty="0" err="1" smtClean="0">
                <a:solidFill>
                  <a:schemeClr val="tx1"/>
                </a:solidFill>
                <a:latin typeface="Arial" panose="020B0604020202020204" pitchFamily="34" charset="0"/>
                <a:cs typeface="Arial" panose="020B0604020202020204" pitchFamily="34" charset="0"/>
              </a:rPr>
              <a:t>zu</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sehen</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Ich</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entdeckte</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auf</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nur</a:t>
            </a:r>
            <a:r>
              <a:rPr lang="fr-CH" sz="1200" dirty="0" smtClean="0">
                <a:solidFill>
                  <a:schemeClr val="tx1"/>
                </a:solidFill>
                <a:latin typeface="Arial" panose="020B0604020202020204" pitchFamily="34" charset="0"/>
                <a:cs typeface="Arial" panose="020B0604020202020204" pitchFamily="34" charset="0"/>
              </a:rPr>
              <a:t> 700 m1 </a:t>
            </a:r>
            <a:r>
              <a:rPr lang="fr-CH" sz="1200" dirty="0" err="1" smtClean="0">
                <a:solidFill>
                  <a:schemeClr val="tx1"/>
                </a:solidFill>
                <a:latin typeface="Arial" panose="020B0604020202020204" pitchFamily="34" charset="0"/>
                <a:cs typeface="Arial" panose="020B0604020202020204" pitchFamily="34" charset="0"/>
              </a:rPr>
              <a:t>eine</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Konzentration</a:t>
            </a:r>
            <a:endParaRPr lang="fr-CH" sz="1200" dirty="0" smtClean="0">
              <a:solidFill>
                <a:schemeClr val="tx1"/>
              </a:solidFill>
              <a:latin typeface="Arial" panose="020B0604020202020204" pitchFamily="34" charset="0"/>
              <a:cs typeface="Arial" panose="020B0604020202020204" pitchFamily="34" charset="0"/>
            </a:endParaRPr>
          </a:p>
          <a:p>
            <a:r>
              <a:rPr lang="fr-CH" sz="1200" dirty="0" err="1" smtClean="0">
                <a:solidFill>
                  <a:schemeClr val="tx1"/>
                </a:solidFill>
                <a:latin typeface="Arial" panose="020B0604020202020204" pitchFamily="34" charset="0"/>
                <a:cs typeface="Arial" panose="020B0604020202020204" pitchFamily="34" charset="0"/>
              </a:rPr>
              <a:t>von</a:t>
            </a:r>
            <a:r>
              <a:rPr lang="fr-CH" sz="1200" dirty="0" smtClean="0">
                <a:solidFill>
                  <a:schemeClr val="tx1"/>
                </a:solidFill>
                <a:latin typeface="Arial" panose="020B0604020202020204" pitchFamily="34" charset="0"/>
                <a:cs typeface="Arial" panose="020B0604020202020204" pitchFamily="34" charset="0"/>
              </a:rPr>
              <a:t> 10 </a:t>
            </a:r>
            <a:r>
              <a:rPr lang="fr-CH" sz="1200" dirty="0" err="1" smtClean="0">
                <a:solidFill>
                  <a:schemeClr val="tx1"/>
                </a:solidFill>
                <a:latin typeface="Arial" panose="020B0604020202020204" pitchFamily="34" charset="0"/>
                <a:cs typeface="Arial" panose="020B0604020202020204" pitchFamily="34" charset="0"/>
              </a:rPr>
              <a:t>Strassen</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und</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Hauptstrassen</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und</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eine</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Beschilderung</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von</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wenigen</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und</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ungefähren</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Daten</a:t>
            </a:r>
            <a:r>
              <a:rPr lang="fr-CH" sz="1200" dirty="0" smtClean="0">
                <a:solidFill>
                  <a:schemeClr val="tx1"/>
                </a:solidFill>
                <a:latin typeface="Arial" panose="020B0604020202020204" pitchFamily="34" charset="0"/>
                <a:cs typeface="Arial" panose="020B0604020202020204" pitchFamily="34" charset="0"/>
              </a:rPr>
              <a:t>.</a:t>
            </a:r>
          </a:p>
          <a:p>
            <a:r>
              <a:rPr lang="fr-CH" sz="1200" dirty="0" err="1" smtClean="0">
                <a:solidFill>
                  <a:schemeClr val="tx1"/>
                </a:solidFill>
                <a:latin typeface="Arial" panose="020B0604020202020204" pitchFamily="34" charset="0"/>
                <a:cs typeface="Arial" panose="020B0604020202020204" pitchFamily="34" charset="0"/>
              </a:rPr>
              <a:t>Fuer</a:t>
            </a:r>
            <a:r>
              <a:rPr lang="fr-CH" sz="1200" dirty="0" smtClean="0">
                <a:solidFill>
                  <a:schemeClr val="tx1"/>
                </a:solidFill>
                <a:latin typeface="Arial" panose="020B0604020202020204" pitchFamily="34" charset="0"/>
                <a:cs typeface="Arial" panose="020B0604020202020204" pitchFamily="34" charset="0"/>
              </a:rPr>
              <a:t> die </a:t>
            </a:r>
            <a:r>
              <a:rPr lang="fr-CH" sz="1200" dirty="0" err="1" smtClean="0">
                <a:solidFill>
                  <a:schemeClr val="tx1"/>
                </a:solidFill>
                <a:latin typeface="Arial" panose="020B0604020202020204" pitchFamily="34" charset="0"/>
                <a:cs typeface="Arial" panose="020B0604020202020204" pitchFamily="34" charset="0"/>
              </a:rPr>
              <a:t>nichtgewohnte</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Autofahrer</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ist</a:t>
            </a:r>
            <a:r>
              <a:rPr lang="fr-CH" sz="1200" dirty="0" smtClean="0">
                <a:solidFill>
                  <a:schemeClr val="tx1"/>
                </a:solidFill>
                <a:latin typeface="Arial" panose="020B0604020202020204" pitchFamily="34" charset="0"/>
                <a:cs typeface="Arial" panose="020B0604020202020204" pitchFamily="34" charset="0"/>
              </a:rPr>
              <a:t> es </a:t>
            </a:r>
            <a:r>
              <a:rPr lang="fr-CH" sz="1200" dirty="0" err="1" smtClean="0">
                <a:solidFill>
                  <a:schemeClr val="tx1"/>
                </a:solidFill>
                <a:latin typeface="Arial" panose="020B0604020202020204" pitchFamily="34" charset="0"/>
                <a:cs typeface="Arial" panose="020B0604020202020204" pitchFamily="34" charset="0"/>
              </a:rPr>
              <a:t>praktisch</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unmöglich</a:t>
            </a:r>
            <a:r>
              <a:rPr lang="fr-CH" sz="1200" dirty="0" smtClean="0">
                <a:solidFill>
                  <a:schemeClr val="tx1"/>
                </a:solidFill>
                <a:latin typeface="Arial" panose="020B0604020202020204" pitchFamily="34" charset="0"/>
                <a:cs typeface="Arial" panose="020B0604020202020204" pitchFamily="34" charset="0"/>
              </a:rPr>
              <a:t>, die </a:t>
            </a:r>
            <a:r>
              <a:rPr lang="fr-CH" sz="1200" dirty="0" err="1" smtClean="0">
                <a:solidFill>
                  <a:schemeClr val="tx1"/>
                </a:solidFill>
                <a:latin typeface="Arial" panose="020B0604020202020204" pitchFamily="34" charset="0"/>
                <a:cs typeface="Arial" panose="020B0604020202020204" pitchFamily="34" charset="0"/>
              </a:rPr>
              <a:t>Autobahn</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erfolgreich</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zu</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erreichen</a:t>
            </a:r>
            <a:r>
              <a:rPr lang="fr-CH" sz="1200" dirty="0" smtClean="0">
                <a:solidFill>
                  <a:schemeClr val="tx1"/>
                </a:solidFill>
                <a:latin typeface="Arial" panose="020B0604020202020204" pitchFamily="34" charset="0"/>
                <a:cs typeface="Arial" panose="020B0604020202020204" pitchFamily="34" charset="0"/>
              </a:rPr>
              <a:t>.</a:t>
            </a:r>
          </a:p>
        </p:txBody>
      </p:sp>
      <p:sp>
        <p:nvSpPr>
          <p:cNvPr id="5" name="Rectangle 4"/>
          <p:cNvSpPr/>
          <p:nvPr/>
        </p:nvSpPr>
        <p:spPr>
          <a:xfrm>
            <a:off x="347275" y="2564904"/>
            <a:ext cx="7632848"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9" name="Rectangle 8"/>
          <p:cNvSpPr/>
          <p:nvPr/>
        </p:nvSpPr>
        <p:spPr>
          <a:xfrm>
            <a:off x="375710" y="4221088"/>
            <a:ext cx="7632848"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683490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251520" y="332656"/>
            <a:ext cx="8640960" cy="619268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4000" dirty="0" smtClean="0">
                <a:latin typeface="Arial" panose="020B0604020202020204" pitchFamily="34" charset="0"/>
                <a:cs typeface="Arial" panose="020B0604020202020204" pitchFamily="34" charset="0"/>
              </a:rPr>
              <a:t>5.1 Cas Pitesti Sud</a:t>
            </a:r>
          </a:p>
          <a:p>
            <a:pPr algn="ctr"/>
            <a:endParaRPr lang="fr-CH" sz="4000" dirty="0">
              <a:latin typeface="Arial" panose="020B0604020202020204" pitchFamily="34" charset="0"/>
              <a:cs typeface="Arial" panose="020B0604020202020204" pitchFamily="34" charset="0"/>
            </a:endParaRPr>
          </a:p>
          <a:p>
            <a:pPr algn="ctr"/>
            <a:r>
              <a:rPr lang="fr-CH" sz="2800" i="1" dirty="0" smtClean="0">
                <a:latin typeface="Arial" panose="020B0604020202020204" pitchFamily="34" charset="0"/>
                <a:cs typeface="Arial" panose="020B0604020202020204" pitchFamily="34" charset="0"/>
              </a:rPr>
              <a:t>Or </a:t>
            </a:r>
            <a:r>
              <a:rPr lang="fr-CH" sz="2800" i="1" dirty="0" err="1" smtClean="0">
                <a:latin typeface="Arial" panose="020B0604020202020204" pitchFamily="34" charset="0"/>
                <a:cs typeface="Arial" panose="020B0604020202020204" pitchFamily="34" charset="0"/>
              </a:rPr>
              <a:t>what</a:t>
            </a:r>
            <a:r>
              <a:rPr lang="fr-CH" sz="2800" i="1" dirty="0" smtClean="0">
                <a:latin typeface="Arial" panose="020B0604020202020204" pitchFamily="34" charset="0"/>
                <a:cs typeface="Arial" panose="020B0604020202020204" pitchFamily="34" charset="0"/>
              </a:rPr>
              <a:t> in not to </a:t>
            </a:r>
            <a:r>
              <a:rPr lang="fr-CH" sz="2800" i="1" dirty="0" err="1" smtClean="0">
                <a:latin typeface="Arial" panose="020B0604020202020204" pitchFamily="34" charset="0"/>
                <a:cs typeface="Arial" panose="020B0604020202020204" pitchFamily="34" charset="0"/>
              </a:rPr>
              <a:t>be</a:t>
            </a:r>
            <a:r>
              <a:rPr lang="fr-CH" sz="2800" i="1" dirty="0" smtClean="0">
                <a:latin typeface="Arial" panose="020B0604020202020204" pitchFamily="34" charset="0"/>
                <a:cs typeface="Arial" panose="020B0604020202020204" pitchFamily="34" charset="0"/>
              </a:rPr>
              <a:t> </a:t>
            </a:r>
            <a:r>
              <a:rPr lang="fr-CH" sz="2800" i="1" dirty="0" err="1" smtClean="0">
                <a:latin typeface="Arial" panose="020B0604020202020204" pitchFamily="34" charset="0"/>
                <a:cs typeface="Arial" panose="020B0604020202020204" pitchFamily="34" charset="0"/>
              </a:rPr>
              <a:t>done</a:t>
            </a:r>
            <a:endParaRPr lang="fr-CH" sz="2800" i="1" dirty="0" smtClean="0">
              <a:latin typeface="Arial" panose="020B0604020202020204" pitchFamily="34" charset="0"/>
              <a:cs typeface="Arial" panose="020B0604020202020204" pitchFamily="34" charset="0"/>
            </a:endParaRPr>
          </a:p>
          <a:p>
            <a:pPr algn="ctr"/>
            <a:r>
              <a:rPr lang="fr-CH" sz="2800" i="1" dirty="0" smtClean="0">
                <a:latin typeface="Arial" panose="020B0604020202020204" pitchFamily="34" charset="0"/>
                <a:cs typeface="Arial" panose="020B0604020202020204" pitchFamily="34" charset="0"/>
              </a:rPr>
              <a:t>Inefficient, an </a:t>
            </a:r>
            <a:r>
              <a:rPr lang="fr-CH" sz="2800" i="1" dirty="0" err="1" smtClean="0">
                <a:latin typeface="Arial" panose="020B0604020202020204" pitchFamily="34" charset="0"/>
                <a:cs typeface="Arial" panose="020B0604020202020204" pitchFamily="34" charset="0"/>
              </a:rPr>
              <a:t>even</a:t>
            </a:r>
            <a:r>
              <a:rPr lang="fr-CH" sz="2800" i="1" dirty="0" smtClean="0">
                <a:latin typeface="Arial" panose="020B0604020202020204" pitchFamily="34" charset="0"/>
                <a:cs typeface="Arial" panose="020B0604020202020204" pitchFamily="34" charset="0"/>
              </a:rPr>
              <a:t> </a:t>
            </a:r>
            <a:r>
              <a:rPr lang="fr-CH" sz="2800" i="1" dirty="0" err="1" smtClean="0">
                <a:latin typeface="Arial" panose="020B0604020202020204" pitchFamily="34" charset="0"/>
                <a:cs typeface="Arial" panose="020B0604020202020204" pitchFamily="34" charset="0"/>
              </a:rPr>
              <a:t>dangerous</a:t>
            </a:r>
            <a:r>
              <a:rPr lang="fr-CH" sz="2800" i="1" dirty="0" smtClean="0">
                <a:latin typeface="Arial" panose="020B0604020202020204" pitchFamily="34" charset="0"/>
                <a:cs typeface="Arial" panose="020B0604020202020204" pitchFamily="34" charset="0"/>
              </a:rPr>
              <a:t>. </a:t>
            </a:r>
          </a:p>
          <a:p>
            <a:pPr algn="ctr"/>
            <a:endParaRPr lang="fr-CH" sz="4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794520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Sophie\Pictures\Pitesti0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51520" y="332656"/>
            <a:ext cx="4536504" cy="3646339"/>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C:\Users\Sophie\Pictures\Pitesti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297856"/>
            <a:ext cx="5472608" cy="44386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32240" y="5715288"/>
            <a:ext cx="1260000"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chemeClr val="tx1"/>
                </a:solidFill>
                <a:latin typeface="Arial" panose="020B0604020202020204" pitchFamily="34" charset="0"/>
                <a:cs typeface="Arial" panose="020B0604020202020204" pitchFamily="34" charset="0"/>
              </a:rPr>
              <a:t>Combinat</a:t>
            </a:r>
          </a:p>
          <a:p>
            <a:pPr algn="ctr"/>
            <a:r>
              <a:rPr lang="fr-CH" sz="1200" dirty="0" smtClean="0">
                <a:solidFill>
                  <a:schemeClr val="tx1"/>
                </a:solidFill>
                <a:latin typeface="Arial" panose="020B0604020202020204" pitchFamily="34" charset="0"/>
                <a:cs typeface="Arial" panose="020B0604020202020204" pitchFamily="34" charset="0"/>
              </a:rPr>
              <a:t>PETROCHIMIC</a:t>
            </a:r>
            <a:endParaRPr lang="fr-CH" sz="1200" dirty="0">
              <a:solidFill>
                <a:schemeClr val="tx1"/>
              </a:solidFill>
              <a:latin typeface="Arial" panose="020B0604020202020204" pitchFamily="34" charset="0"/>
              <a:cs typeface="Arial" panose="020B0604020202020204" pitchFamily="34" charset="0"/>
            </a:endParaRPr>
          </a:p>
        </p:txBody>
      </p:sp>
      <p:sp>
        <p:nvSpPr>
          <p:cNvPr id="2" name="Rectangle 1"/>
          <p:cNvSpPr/>
          <p:nvPr/>
        </p:nvSpPr>
        <p:spPr>
          <a:xfrm>
            <a:off x="467544" y="2924944"/>
            <a:ext cx="2736000" cy="684000"/>
          </a:xfrm>
          <a:prstGeom prst="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err="1" smtClean="0">
                <a:solidFill>
                  <a:schemeClr val="tx1"/>
                </a:solidFill>
                <a:latin typeface="Arial" panose="020B0604020202020204" pitchFamily="34" charset="0"/>
                <a:cs typeface="Arial" panose="020B0604020202020204" pitchFamily="34" charset="0"/>
              </a:rPr>
              <a:t>Each</a:t>
            </a:r>
            <a:r>
              <a:rPr lang="fr-CH" sz="1200" dirty="0" smtClean="0">
                <a:solidFill>
                  <a:schemeClr val="tx1"/>
                </a:solidFill>
                <a:latin typeface="Arial" panose="020B0604020202020204" pitchFamily="34" charset="0"/>
                <a:cs typeface="Arial" panose="020B0604020202020204" pitchFamily="34" charset="0"/>
              </a:rPr>
              <a:t> time, </a:t>
            </a:r>
            <a:r>
              <a:rPr lang="fr-CH" sz="1200" dirty="0" err="1" smtClean="0">
                <a:solidFill>
                  <a:schemeClr val="tx1"/>
                </a:solidFill>
                <a:latin typeface="Arial" panose="020B0604020202020204" pitchFamily="34" charset="0"/>
                <a:cs typeface="Arial" panose="020B0604020202020204" pitchFamily="34" charset="0"/>
              </a:rPr>
              <a:t>I’m</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looking</a:t>
            </a:r>
            <a:r>
              <a:rPr lang="fr-CH" sz="1200" dirty="0" smtClean="0">
                <a:solidFill>
                  <a:schemeClr val="tx1"/>
                </a:solidFill>
                <a:latin typeface="Arial" panose="020B0604020202020204" pitchFamily="34" charset="0"/>
                <a:cs typeface="Arial" panose="020B0604020202020204" pitchFamily="34" charset="0"/>
              </a:rPr>
              <a:t> for the road on the </a:t>
            </a:r>
            <a:r>
              <a:rPr lang="fr-CH" sz="1200" dirty="0" err="1" smtClean="0">
                <a:solidFill>
                  <a:schemeClr val="tx1"/>
                </a:solidFill>
                <a:latin typeface="Arial" panose="020B0604020202020204" pitchFamily="34" charset="0"/>
                <a:cs typeface="Arial" panose="020B0604020202020204" pitchFamily="34" charset="0"/>
              </a:rPr>
              <a:t>left</a:t>
            </a:r>
            <a:r>
              <a:rPr lang="fr-CH" sz="1200" dirty="0" smtClean="0">
                <a:solidFill>
                  <a:schemeClr val="tx1"/>
                </a:solidFill>
                <a:latin typeface="Arial" panose="020B0604020202020204" pitchFamily="34" charset="0"/>
                <a:cs typeface="Arial" panose="020B0604020202020204" pitchFamily="34" charset="0"/>
              </a:rPr>
              <a:t> ; </a:t>
            </a:r>
            <a:r>
              <a:rPr lang="fr-CH" sz="1200" dirty="0" err="1" smtClean="0">
                <a:solidFill>
                  <a:schemeClr val="tx1"/>
                </a:solidFill>
                <a:latin typeface="Arial" panose="020B0604020202020204" pitchFamily="34" charset="0"/>
                <a:cs typeface="Arial" panose="020B0604020202020204" pitchFamily="34" charset="0"/>
              </a:rPr>
              <a:t>so</a:t>
            </a:r>
            <a:r>
              <a:rPr lang="fr-CH" sz="1200" dirty="0" smtClean="0">
                <a:solidFill>
                  <a:schemeClr val="tx1"/>
                </a:solidFill>
                <a:latin typeface="Arial" panose="020B0604020202020204" pitchFamily="34" charset="0"/>
                <a:cs typeface="Arial" panose="020B0604020202020204" pitchFamily="34" charset="0"/>
              </a:rPr>
              <a:t> I </a:t>
            </a:r>
            <a:r>
              <a:rPr lang="fr-CH" sz="1200" dirty="0" err="1" smtClean="0">
                <a:solidFill>
                  <a:schemeClr val="tx1"/>
                </a:solidFill>
                <a:latin typeface="Arial" panose="020B0604020202020204" pitchFamily="34" charset="0"/>
                <a:cs typeface="Arial" panose="020B0604020202020204" pitchFamily="34" charset="0"/>
              </a:rPr>
              <a:t>can</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visit</a:t>
            </a:r>
            <a:r>
              <a:rPr lang="fr-CH" sz="1200" dirty="0" smtClean="0">
                <a:solidFill>
                  <a:schemeClr val="tx1"/>
                </a:solidFill>
                <a:latin typeface="Arial" panose="020B0604020202020204" pitchFamily="34" charset="0"/>
                <a:cs typeface="Arial" panose="020B0604020202020204" pitchFamily="34" charset="0"/>
              </a:rPr>
              <a:t> the </a:t>
            </a:r>
            <a:r>
              <a:rPr lang="fr-CH" sz="1200" dirty="0" err="1" smtClean="0">
                <a:solidFill>
                  <a:schemeClr val="tx1"/>
                </a:solidFill>
                <a:latin typeface="Arial" panose="020B0604020202020204" pitchFamily="34" charset="0"/>
                <a:cs typeface="Arial" panose="020B0604020202020204" pitchFamily="34" charset="0"/>
              </a:rPr>
              <a:t>roundabout</a:t>
            </a:r>
            <a:endParaRPr lang="fr-CH" sz="1200" dirty="0">
              <a:solidFill>
                <a:schemeClr val="tx1"/>
              </a:solidFill>
              <a:latin typeface="Arial" panose="020B0604020202020204" pitchFamily="34" charset="0"/>
              <a:cs typeface="Arial" panose="020B0604020202020204" pitchFamily="34" charset="0"/>
            </a:endParaRPr>
          </a:p>
        </p:txBody>
      </p:sp>
      <p:sp>
        <p:nvSpPr>
          <p:cNvPr id="6" name="Rectangle 5"/>
          <p:cNvSpPr/>
          <p:nvPr/>
        </p:nvSpPr>
        <p:spPr>
          <a:xfrm>
            <a:off x="539552" y="6021288"/>
            <a:ext cx="46800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From</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Buleverdul</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Petrochimistilor</a:t>
            </a:r>
            <a:r>
              <a:rPr lang="fr-CH" sz="1600" dirty="0" smtClean="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5062861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39752" y="1111725"/>
            <a:ext cx="5220000" cy="396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 name="Ellipse 2"/>
          <p:cNvSpPr/>
          <p:nvPr/>
        </p:nvSpPr>
        <p:spPr>
          <a:xfrm>
            <a:off x="4294808" y="2726672"/>
            <a:ext cx="1260000" cy="12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 name="Ellipse 3"/>
          <p:cNvSpPr/>
          <p:nvPr/>
        </p:nvSpPr>
        <p:spPr>
          <a:xfrm>
            <a:off x="4467608" y="2899472"/>
            <a:ext cx="914400" cy="914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 name="Rectangle 4"/>
          <p:cNvSpPr/>
          <p:nvPr/>
        </p:nvSpPr>
        <p:spPr>
          <a:xfrm>
            <a:off x="4818184" y="3846357"/>
            <a:ext cx="216000" cy="1067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Flèche droite 5"/>
          <p:cNvSpPr/>
          <p:nvPr/>
        </p:nvSpPr>
        <p:spPr>
          <a:xfrm>
            <a:off x="5436096" y="3212656"/>
            <a:ext cx="1944216" cy="3600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Flèche vers le haut 6"/>
          <p:cNvSpPr/>
          <p:nvPr/>
        </p:nvSpPr>
        <p:spPr>
          <a:xfrm>
            <a:off x="4789992" y="1304668"/>
            <a:ext cx="360000" cy="1476259"/>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Flèche vers le haut 7"/>
          <p:cNvSpPr/>
          <p:nvPr/>
        </p:nvSpPr>
        <p:spPr>
          <a:xfrm rot="-1500000">
            <a:off x="3974300" y="1278808"/>
            <a:ext cx="360000" cy="180000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 name="Rectangle 8"/>
          <p:cNvSpPr/>
          <p:nvPr/>
        </p:nvSpPr>
        <p:spPr>
          <a:xfrm>
            <a:off x="5220072" y="1556792"/>
            <a:ext cx="1620000" cy="7200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solidFill>
                  <a:schemeClr val="tx1"/>
                </a:solidFill>
                <a:latin typeface="Arial" panose="020B0604020202020204" pitchFamily="34" charset="0"/>
                <a:cs typeface="Arial" panose="020B0604020202020204" pitchFamily="34" charset="0"/>
              </a:rPr>
              <a:t>Combinat</a:t>
            </a:r>
          </a:p>
          <a:p>
            <a:pPr algn="ctr"/>
            <a:r>
              <a:rPr lang="fr-CH" sz="1600" dirty="0" smtClean="0">
                <a:solidFill>
                  <a:schemeClr val="tx1"/>
                </a:solidFill>
                <a:latin typeface="Arial" panose="020B0604020202020204" pitchFamily="34" charset="0"/>
                <a:cs typeface="Arial" panose="020B0604020202020204" pitchFamily="34" charset="0"/>
              </a:rPr>
              <a:t>PETROCHIMIC</a:t>
            </a:r>
            <a:endParaRPr lang="fr-CH" sz="1600" dirty="0">
              <a:solidFill>
                <a:schemeClr val="tx1"/>
              </a:solidFill>
              <a:latin typeface="Arial" panose="020B0604020202020204" pitchFamily="34" charset="0"/>
              <a:cs typeface="Arial" panose="020B0604020202020204" pitchFamily="34" charset="0"/>
            </a:endParaRPr>
          </a:p>
        </p:txBody>
      </p:sp>
      <p:sp>
        <p:nvSpPr>
          <p:cNvPr id="10" name="Rectangle 9"/>
          <p:cNvSpPr/>
          <p:nvPr/>
        </p:nvSpPr>
        <p:spPr>
          <a:xfrm>
            <a:off x="5580072" y="3662672"/>
            <a:ext cx="1260000" cy="64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fr-CH" sz="2400" dirty="0" smtClean="0">
                <a:latin typeface="Arial" panose="020B0604020202020204" pitchFamily="34" charset="0"/>
                <a:cs typeface="Arial" panose="020B0604020202020204" pitchFamily="34" charset="0"/>
              </a:rPr>
              <a:t>Craiova</a:t>
            </a:r>
          </a:p>
          <a:p>
            <a:r>
              <a:rPr lang="fr-CH" sz="2400" dirty="0" smtClean="0">
                <a:latin typeface="Arial" panose="020B0604020202020204" pitchFamily="34" charset="0"/>
                <a:cs typeface="Arial" panose="020B0604020202020204" pitchFamily="34" charset="0"/>
              </a:rPr>
              <a:t>Slatina</a:t>
            </a:r>
            <a:endParaRPr lang="fr-CH" sz="2400" dirty="0">
              <a:latin typeface="Arial" panose="020B0604020202020204" pitchFamily="34" charset="0"/>
              <a:cs typeface="Arial" panose="020B0604020202020204" pitchFamily="34" charset="0"/>
            </a:endParaRPr>
          </a:p>
        </p:txBody>
      </p:sp>
      <p:sp>
        <p:nvSpPr>
          <p:cNvPr id="11" name="Rectangle 10"/>
          <p:cNvSpPr/>
          <p:nvPr/>
        </p:nvSpPr>
        <p:spPr>
          <a:xfrm>
            <a:off x="6138084" y="3212656"/>
            <a:ext cx="648000" cy="36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600" dirty="0" smtClean="0">
                <a:latin typeface="Arial" panose="020B0604020202020204" pitchFamily="34" charset="0"/>
                <a:cs typeface="Arial" panose="020B0604020202020204" pitchFamily="34" charset="0"/>
              </a:rPr>
              <a:t>65B</a:t>
            </a:r>
            <a:endParaRPr lang="fr-CH" sz="1600" dirty="0">
              <a:latin typeface="Arial" panose="020B0604020202020204" pitchFamily="34" charset="0"/>
              <a:cs typeface="Arial" panose="020B0604020202020204" pitchFamily="34" charset="0"/>
            </a:endParaRPr>
          </a:p>
        </p:txBody>
      </p:sp>
      <p:sp>
        <p:nvSpPr>
          <p:cNvPr id="12" name="Rectangle 11"/>
          <p:cNvSpPr/>
          <p:nvPr/>
        </p:nvSpPr>
        <p:spPr>
          <a:xfrm>
            <a:off x="3728349" y="1726389"/>
            <a:ext cx="684000" cy="324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600" dirty="0" smtClean="0">
                <a:latin typeface="Arial" panose="020B0604020202020204" pitchFamily="34" charset="0"/>
                <a:cs typeface="Arial" panose="020B0604020202020204" pitchFamily="34" charset="0"/>
              </a:rPr>
              <a:t>65B</a:t>
            </a:r>
            <a:endParaRPr lang="fr-CH" sz="1600" dirty="0">
              <a:latin typeface="Arial" panose="020B0604020202020204" pitchFamily="34" charset="0"/>
              <a:cs typeface="Arial" panose="020B0604020202020204" pitchFamily="34" charset="0"/>
            </a:endParaRPr>
          </a:p>
        </p:txBody>
      </p:sp>
      <p:sp>
        <p:nvSpPr>
          <p:cNvPr id="14" name="Rectangle 13"/>
          <p:cNvSpPr/>
          <p:nvPr/>
        </p:nvSpPr>
        <p:spPr>
          <a:xfrm>
            <a:off x="2518647" y="2391464"/>
            <a:ext cx="1551702" cy="1422408"/>
          </a:xfrm>
          <a:prstGeom prst="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ctr"/>
            <a:r>
              <a:rPr lang="fr-CH" dirty="0" smtClean="0">
                <a:latin typeface="Arial" panose="020B0604020202020204" pitchFamily="34" charset="0"/>
                <a:cs typeface="Arial" panose="020B0604020202020204" pitchFamily="34" charset="0"/>
              </a:rPr>
              <a:t>E81  A1</a:t>
            </a:r>
          </a:p>
          <a:p>
            <a:pPr algn="r"/>
            <a:r>
              <a:rPr lang="fr-CH" sz="2000" dirty="0" smtClean="0">
                <a:latin typeface="Arial" panose="020B0604020202020204" pitchFamily="34" charset="0"/>
                <a:cs typeface="Arial" panose="020B0604020202020204" pitchFamily="34" charset="0"/>
              </a:rPr>
              <a:t>Bucuresti</a:t>
            </a:r>
          </a:p>
          <a:p>
            <a:pPr algn="r"/>
            <a:r>
              <a:rPr lang="fr-CH" sz="2000" dirty="0" smtClean="0">
                <a:latin typeface="Arial" panose="020B0604020202020204" pitchFamily="34" charset="0"/>
                <a:cs typeface="Arial" panose="020B0604020202020204" pitchFamily="34" charset="0"/>
              </a:rPr>
              <a:t>Brasov</a:t>
            </a:r>
          </a:p>
          <a:p>
            <a:pPr algn="r"/>
            <a:r>
              <a:rPr lang="fr-CH" sz="2000" dirty="0" smtClean="0">
                <a:latin typeface="Arial" panose="020B0604020202020204" pitchFamily="34" charset="0"/>
                <a:cs typeface="Arial" panose="020B0604020202020204" pitchFamily="34" charset="0"/>
              </a:rPr>
              <a:t>Sibiu</a:t>
            </a:r>
            <a:endParaRPr lang="fr-CH" sz="2000" dirty="0">
              <a:latin typeface="Arial" panose="020B0604020202020204" pitchFamily="34" charset="0"/>
              <a:cs typeface="Arial" panose="020B0604020202020204" pitchFamily="34" charset="0"/>
            </a:endParaRPr>
          </a:p>
        </p:txBody>
      </p:sp>
      <p:pic>
        <p:nvPicPr>
          <p:cNvPr id="15" name="Picture 2" descr="5.1 Russian road sign.sv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2646382" y="3086672"/>
            <a:ext cx="485106" cy="576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6" name="Rectangle à coins arrondis 15"/>
          <p:cNvSpPr/>
          <p:nvPr/>
        </p:nvSpPr>
        <p:spPr>
          <a:xfrm>
            <a:off x="2422840" y="1196752"/>
            <a:ext cx="5029480" cy="3816424"/>
          </a:xfrm>
          <a:prstGeom prst="roundRect">
            <a:avLst>
              <a:gd name="adj" fmla="val 2912"/>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H"/>
          </a:p>
        </p:txBody>
      </p:sp>
      <p:sp>
        <p:nvSpPr>
          <p:cNvPr id="17" name="Rectangle 16"/>
          <p:cNvSpPr/>
          <p:nvPr/>
        </p:nvSpPr>
        <p:spPr>
          <a:xfrm>
            <a:off x="1187792" y="5524353"/>
            <a:ext cx="70200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From</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Buleverdul</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Petrochimistilor</a:t>
            </a:r>
            <a:r>
              <a:rPr lang="fr-CH" sz="1600" dirty="0" smtClean="0">
                <a:solidFill>
                  <a:schemeClr val="tx1"/>
                </a:solidFill>
                <a:latin typeface="Arial" panose="020B0604020202020204" pitchFamily="34" charset="0"/>
                <a:cs typeface="Arial" panose="020B0604020202020204" pitchFamily="34" charset="0"/>
              </a:rPr>
              <a:t> : </a:t>
            </a:r>
            <a:r>
              <a:rPr lang="fr-CH" sz="1600" dirty="0" err="1" smtClean="0">
                <a:solidFill>
                  <a:schemeClr val="tx1"/>
                </a:solidFill>
                <a:latin typeface="Arial" panose="020B0604020202020204" pitchFamily="34" charset="0"/>
                <a:cs typeface="Arial" panose="020B0604020202020204" pitchFamily="34" charset="0"/>
              </a:rPr>
              <a:t>so</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it</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is</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much</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clearer</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isn’t</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it</a:t>
            </a:r>
            <a:r>
              <a:rPr lang="fr-CH" sz="1600" dirty="0" smtClean="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70677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Sophie\Pictures\Pitesti01cr.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23528" y="2204864"/>
            <a:ext cx="2713452" cy="1764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491880" y="548680"/>
            <a:ext cx="5040000" cy="47520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 name="Ellipse 3"/>
          <p:cNvSpPr/>
          <p:nvPr/>
        </p:nvSpPr>
        <p:spPr>
          <a:xfrm>
            <a:off x="5500664" y="2899472"/>
            <a:ext cx="914400" cy="914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 name="Ellipse 4"/>
          <p:cNvSpPr/>
          <p:nvPr/>
        </p:nvSpPr>
        <p:spPr>
          <a:xfrm>
            <a:off x="5327864" y="2726672"/>
            <a:ext cx="1260000" cy="12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Flèche vers le haut 5"/>
          <p:cNvSpPr/>
          <p:nvPr/>
        </p:nvSpPr>
        <p:spPr>
          <a:xfrm rot="1026542">
            <a:off x="6055171" y="793122"/>
            <a:ext cx="360000" cy="2092003"/>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Flèche gauche 1"/>
          <p:cNvSpPr/>
          <p:nvPr/>
        </p:nvSpPr>
        <p:spPr>
          <a:xfrm>
            <a:off x="3779912" y="3086864"/>
            <a:ext cx="2124000" cy="396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H"/>
          </a:p>
        </p:txBody>
      </p:sp>
      <p:sp>
        <p:nvSpPr>
          <p:cNvPr id="8" name="Ellipse 7"/>
          <p:cNvSpPr/>
          <p:nvPr/>
        </p:nvSpPr>
        <p:spPr>
          <a:xfrm>
            <a:off x="5500664" y="2899472"/>
            <a:ext cx="914400" cy="914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Flèche droite 6"/>
          <p:cNvSpPr/>
          <p:nvPr/>
        </p:nvSpPr>
        <p:spPr>
          <a:xfrm>
            <a:off x="6415064" y="3043148"/>
            <a:ext cx="1829344" cy="3600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H"/>
          </a:p>
        </p:txBody>
      </p:sp>
      <p:sp>
        <p:nvSpPr>
          <p:cNvPr id="11" name="Rectangle 10"/>
          <p:cNvSpPr/>
          <p:nvPr/>
        </p:nvSpPr>
        <p:spPr>
          <a:xfrm>
            <a:off x="5849864" y="3857766"/>
            <a:ext cx="216000" cy="1067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Rectangle 11"/>
          <p:cNvSpPr/>
          <p:nvPr/>
        </p:nvSpPr>
        <p:spPr>
          <a:xfrm>
            <a:off x="6658176" y="1149350"/>
            <a:ext cx="1692000" cy="1379546"/>
          </a:xfrm>
          <a:prstGeom prst="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ctr"/>
            <a:r>
              <a:rPr lang="fr-CH" dirty="0" smtClean="0">
                <a:latin typeface="Arial" panose="020B0604020202020204" pitchFamily="34" charset="0"/>
                <a:cs typeface="Arial" panose="020B0604020202020204" pitchFamily="34" charset="0"/>
              </a:rPr>
              <a:t>E81  A1</a:t>
            </a:r>
          </a:p>
          <a:p>
            <a:pPr algn="r"/>
            <a:r>
              <a:rPr lang="fr-CH" sz="2000" dirty="0" smtClean="0">
                <a:latin typeface="Arial" panose="020B0604020202020204" pitchFamily="34" charset="0"/>
                <a:cs typeface="Arial" panose="020B0604020202020204" pitchFamily="34" charset="0"/>
              </a:rPr>
              <a:t>Bucuresti</a:t>
            </a:r>
          </a:p>
          <a:p>
            <a:pPr algn="r"/>
            <a:r>
              <a:rPr lang="fr-CH" sz="2000" dirty="0" smtClean="0">
                <a:latin typeface="Arial" panose="020B0604020202020204" pitchFamily="34" charset="0"/>
                <a:cs typeface="Arial" panose="020B0604020202020204" pitchFamily="34" charset="0"/>
              </a:rPr>
              <a:t>Brasov</a:t>
            </a:r>
          </a:p>
          <a:p>
            <a:pPr algn="r"/>
            <a:r>
              <a:rPr lang="fr-CH" sz="2000" dirty="0" smtClean="0">
                <a:latin typeface="Arial" panose="020B0604020202020204" pitchFamily="34" charset="0"/>
                <a:cs typeface="Arial" panose="020B0604020202020204" pitchFamily="34" charset="0"/>
              </a:rPr>
              <a:t>Sibiu</a:t>
            </a:r>
            <a:endParaRPr lang="fr-CH" sz="2000" dirty="0">
              <a:latin typeface="Arial" panose="020B0604020202020204" pitchFamily="34" charset="0"/>
              <a:cs typeface="Arial" panose="020B0604020202020204" pitchFamily="34" charset="0"/>
            </a:endParaRPr>
          </a:p>
        </p:txBody>
      </p:sp>
      <p:sp>
        <p:nvSpPr>
          <p:cNvPr id="14" name="Rectangle 13"/>
          <p:cNvSpPr/>
          <p:nvPr/>
        </p:nvSpPr>
        <p:spPr>
          <a:xfrm>
            <a:off x="5767064" y="2129410"/>
            <a:ext cx="648000" cy="324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dirty="0" smtClean="0">
                <a:latin typeface="Arial" panose="020B0604020202020204" pitchFamily="34" charset="0"/>
                <a:cs typeface="Arial" panose="020B0604020202020204" pitchFamily="34" charset="0"/>
              </a:rPr>
              <a:t>65B</a:t>
            </a:r>
            <a:endParaRPr lang="fr-CH" dirty="0">
              <a:latin typeface="Arial" panose="020B0604020202020204" pitchFamily="34" charset="0"/>
              <a:cs typeface="Arial" panose="020B0604020202020204" pitchFamily="34" charset="0"/>
            </a:endParaRPr>
          </a:p>
        </p:txBody>
      </p:sp>
      <p:sp>
        <p:nvSpPr>
          <p:cNvPr id="15" name="Rectangle 14"/>
          <p:cNvSpPr/>
          <p:nvPr/>
        </p:nvSpPr>
        <p:spPr>
          <a:xfrm>
            <a:off x="6667717" y="3482864"/>
            <a:ext cx="1620000" cy="7200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solidFill>
                  <a:schemeClr val="tx1"/>
                </a:solidFill>
                <a:latin typeface="Arial" panose="020B0604020202020204" pitchFamily="34" charset="0"/>
                <a:cs typeface="Arial" panose="020B0604020202020204" pitchFamily="34" charset="0"/>
              </a:rPr>
              <a:t>Combinat</a:t>
            </a:r>
          </a:p>
          <a:p>
            <a:pPr algn="ctr"/>
            <a:r>
              <a:rPr lang="fr-CH" sz="1600" dirty="0" smtClean="0">
                <a:solidFill>
                  <a:schemeClr val="tx1"/>
                </a:solidFill>
                <a:latin typeface="Arial" panose="020B0604020202020204" pitchFamily="34" charset="0"/>
                <a:cs typeface="Arial" panose="020B0604020202020204" pitchFamily="34" charset="0"/>
              </a:rPr>
              <a:t>PETROCHIMIC</a:t>
            </a:r>
            <a:endParaRPr lang="fr-CH" sz="1600" dirty="0">
              <a:solidFill>
                <a:schemeClr val="tx1"/>
              </a:solidFill>
              <a:latin typeface="Arial" panose="020B0604020202020204" pitchFamily="34" charset="0"/>
              <a:cs typeface="Arial" panose="020B0604020202020204" pitchFamily="34" charset="0"/>
            </a:endParaRPr>
          </a:p>
        </p:txBody>
      </p:sp>
      <p:sp>
        <p:nvSpPr>
          <p:cNvPr id="16" name="Rectangle 15"/>
          <p:cNvSpPr/>
          <p:nvPr/>
        </p:nvSpPr>
        <p:spPr>
          <a:xfrm>
            <a:off x="3995936" y="3425766"/>
            <a:ext cx="1044000" cy="432000"/>
          </a:xfrm>
          <a:prstGeom prst="rect">
            <a:avLst/>
          </a:prstGeom>
          <a:solidFill>
            <a:srgbClr val="0070C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400" dirty="0" smtClean="0">
                <a:solidFill>
                  <a:schemeClr val="bg1"/>
                </a:solidFill>
                <a:latin typeface="Arial" panose="020B0604020202020204" pitchFamily="34" charset="0"/>
                <a:cs typeface="Arial" panose="020B0604020202020204" pitchFamily="34" charset="0"/>
              </a:rPr>
              <a:t>Pitesti</a:t>
            </a:r>
          </a:p>
        </p:txBody>
      </p:sp>
      <p:sp>
        <p:nvSpPr>
          <p:cNvPr id="17" name="Rectangle 16"/>
          <p:cNvSpPr/>
          <p:nvPr/>
        </p:nvSpPr>
        <p:spPr>
          <a:xfrm>
            <a:off x="2843808" y="5524353"/>
            <a:ext cx="52200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From</a:t>
            </a:r>
            <a:r>
              <a:rPr lang="fr-CH" sz="1600" dirty="0" smtClean="0">
                <a:solidFill>
                  <a:schemeClr val="tx1"/>
                </a:solidFill>
                <a:latin typeface="Arial" panose="020B0604020202020204" pitchFamily="34" charset="0"/>
                <a:cs typeface="Arial" panose="020B0604020202020204" pitchFamily="34" charset="0"/>
              </a:rPr>
              <a:t> Craiova : </a:t>
            </a:r>
            <a:r>
              <a:rPr lang="fr-CH" sz="1600" dirty="0" err="1" smtClean="0">
                <a:solidFill>
                  <a:schemeClr val="tx1"/>
                </a:solidFill>
                <a:latin typeface="Arial" panose="020B0604020202020204" pitchFamily="34" charset="0"/>
                <a:cs typeface="Arial" panose="020B0604020202020204" pitchFamily="34" charset="0"/>
              </a:rPr>
              <a:t>better</a:t>
            </a:r>
            <a:r>
              <a:rPr lang="fr-CH" sz="1600" dirty="0" smtClean="0">
                <a:solidFill>
                  <a:schemeClr val="tx1"/>
                </a:solidFill>
                <a:latin typeface="Arial" panose="020B0604020202020204" pitchFamily="34" charset="0"/>
                <a:cs typeface="Arial" panose="020B0604020202020204" pitchFamily="34" charset="0"/>
              </a:rPr>
              <a:t>, no ?</a:t>
            </a:r>
          </a:p>
        </p:txBody>
      </p:sp>
      <p:sp>
        <p:nvSpPr>
          <p:cNvPr id="9" name="Rectangle à coins arrondis 8"/>
          <p:cNvSpPr/>
          <p:nvPr/>
        </p:nvSpPr>
        <p:spPr>
          <a:xfrm>
            <a:off x="3527604" y="620688"/>
            <a:ext cx="4968552" cy="4608512"/>
          </a:xfrm>
          <a:prstGeom prst="roundRect">
            <a:avLst>
              <a:gd name="adj" fmla="val 313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H"/>
          </a:p>
        </p:txBody>
      </p:sp>
      <p:pic>
        <p:nvPicPr>
          <p:cNvPr id="19"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6844630" y="1877410"/>
            <a:ext cx="485106" cy="576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0" name="Rectangle 19"/>
          <p:cNvSpPr/>
          <p:nvPr/>
        </p:nvSpPr>
        <p:spPr>
          <a:xfrm>
            <a:off x="5633864" y="4311074"/>
            <a:ext cx="648000" cy="324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dirty="0" smtClean="0">
                <a:latin typeface="Arial" panose="020B0604020202020204" pitchFamily="34" charset="0"/>
                <a:cs typeface="Arial" panose="020B0604020202020204" pitchFamily="34" charset="0"/>
              </a:rPr>
              <a:t>65B</a:t>
            </a:r>
            <a:endParaRPr lang="fr-CH"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863334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Sophie\Pictures\Pitesti01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00812"/>
            <a:ext cx="2880000" cy="28965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35915" y="2060848"/>
            <a:ext cx="2340000" cy="1332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From</a:t>
            </a:r>
            <a:r>
              <a:rPr lang="fr-CH" sz="1600" dirty="0" smtClean="0">
                <a:solidFill>
                  <a:schemeClr val="tx1"/>
                </a:solidFill>
                <a:latin typeface="Arial" panose="020B0604020202020204" pitchFamily="34" charset="0"/>
                <a:cs typeface="Arial" panose="020B0604020202020204" pitchFamily="34" charset="0"/>
              </a:rPr>
              <a:t> Combinat</a:t>
            </a:r>
          </a:p>
          <a:p>
            <a:pPr algn="r"/>
            <a:r>
              <a:rPr lang="fr-CH" sz="1600" dirty="0" err="1" smtClean="0">
                <a:solidFill>
                  <a:schemeClr val="tx1"/>
                </a:solidFill>
                <a:latin typeface="Arial" panose="020B0604020202020204" pitchFamily="34" charset="0"/>
                <a:cs typeface="Arial" panose="020B0604020202020204" pitchFamily="34" charset="0"/>
              </a:rPr>
              <a:t>Petrochimic</a:t>
            </a:r>
            <a:endParaRPr lang="fr-CH" sz="1600" dirty="0" smtClean="0">
              <a:solidFill>
                <a:schemeClr val="tx1"/>
              </a:solidFill>
              <a:latin typeface="Arial" panose="020B0604020202020204" pitchFamily="34" charset="0"/>
              <a:cs typeface="Arial" panose="020B0604020202020204" pitchFamily="34" charset="0"/>
            </a:endParaRPr>
          </a:p>
          <a:p>
            <a:pPr algn="r"/>
            <a:endParaRPr lang="fr-CH" sz="1600" dirty="0" smtClean="0">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a:off x="3764963" y="1372077"/>
            <a:ext cx="5040000" cy="396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tIns="1800000" rIns="288000" rtlCol="0" anchor="ctr"/>
          <a:lstStyle/>
          <a:p>
            <a:pPr algn="r"/>
            <a:endParaRPr lang="fr-CH" sz="2400" dirty="0">
              <a:latin typeface="Arial" panose="020B0604020202020204" pitchFamily="34" charset="0"/>
              <a:cs typeface="Arial" panose="020B0604020202020204" pitchFamily="34" charset="0"/>
            </a:endParaRPr>
          </a:p>
        </p:txBody>
      </p:sp>
      <p:sp>
        <p:nvSpPr>
          <p:cNvPr id="5" name="Ellipse 4"/>
          <p:cNvSpPr/>
          <p:nvPr/>
        </p:nvSpPr>
        <p:spPr>
          <a:xfrm>
            <a:off x="5308741" y="2708208"/>
            <a:ext cx="1260000" cy="12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Rectangle 6"/>
          <p:cNvSpPr/>
          <p:nvPr/>
        </p:nvSpPr>
        <p:spPr>
          <a:xfrm>
            <a:off x="5830741" y="3857765"/>
            <a:ext cx="216000" cy="1274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Flèche vers le haut 7"/>
          <p:cNvSpPr/>
          <p:nvPr/>
        </p:nvSpPr>
        <p:spPr>
          <a:xfrm rot="8340000">
            <a:off x="6803635" y="3362825"/>
            <a:ext cx="360000" cy="198896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 name="Flèche vers le haut 8"/>
          <p:cNvSpPr/>
          <p:nvPr/>
        </p:nvSpPr>
        <p:spPr>
          <a:xfrm>
            <a:off x="5758741" y="1627822"/>
            <a:ext cx="360000" cy="1208759"/>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 name="Rectangle 9"/>
          <p:cNvSpPr/>
          <p:nvPr/>
        </p:nvSpPr>
        <p:spPr>
          <a:xfrm>
            <a:off x="4499992" y="1704177"/>
            <a:ext cx="1241984" cy="432000"/>
          </a:xfrm>
          <a:prstGeom prst="rect">
            <a:avLst/>
          </a:prstGeom>
          <a:solidFill>
            <a:srgbClr val="0070C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800" dirty="0" smtClean="0">
                <a:solidFill>
                  <a:schemeClr val="bg1"/>
                </a:solidFill>
                <a:latin typeface="Arial" panose="020B0604020202020204" pitchFamily="34" charset="0"/>
                <a:cs typeface="Arial" panose="020B0604020202020204" pitchFamily="34" charset="0"/>
              </a:rPr>
              <a:t>Pitesti</a:t>
            </a:r>
          </a:p>
        </p:txBody>
      </p:sp>
      <p:sp>
        <p:nvSpPr>
          <p:cNvPr id="11" name="Flèche gauche 10"/>
          <p:cNvSpPr/>
          <p:nvPr/>
        </p:nvSpPr>
        <p:spPr>
          <a:xfrm>
            <a:off x="3927429" y="3086864"/>
            <a:ext cx="1440000" cy="396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H"/>
          </a:p>
        </p:txBody>
      </p:sp>
      <p:sp>
        <p:nvSpPr>
          <p:cNvPr id="12" name="Ellipse 11"/>
          <p:cNvSpPr/>
          <p:nvPr/>
        </p:nvSpPr>
        <p:spPr>
          <a:xfrm>
            <a:off x="5481541" y="2842285"/>
            <a:ext cx="914400" cy="914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3" name="Rectangle 12"/>
          <p:cNvSpPr/>
          <p:nvPr/>
        </p:nvSpPr>
        <p:spPr>
          <a:xfrm>
            <a:off x="6827131" y="2543756"/>
            <a:ext cx="1800200" cy="1376715"/>
          </a:xfrm>
          <a:prstGeom prst="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04000" rIns="216000" rtlCol="0" anchor="ctr"/>
          <a:lstStyle/>
          <a:p>
            <a:r>
              <a:rPr lang="fr-CH" sz="2000" dirty="0" smtClean="0">
                <a:latin typeface="Arial" panose="020B0604020202020204" pitchFamily="34" charset="0"/>
                <a:cs typeface="Arial" panose="020B0604020202020204" pitchFamily="34" charset="0"/>
              </a:rPr>
              <a:t>E81  A1</a:t>
            </a:r>
          </a:p>
          <a:p>
            <a:pPr algn="r"/>
            <a:r>
              <a:rPr lang="fr-CH" sz="2000" dirty="0" smtClean="0">
                <a:latin typeface="Arial" panose="020B0604020202020204" pitchFamily="34" charset="0"/>
                <a:cs typeface="Arial" panose="020B0604020202020204" pitchFamily="34" charset="0"/>
              </a:rPr>
              <a:t>Bucuresti</a:t>
            </a:r>
          </a:p>
          <a:p>
            <a:pPr algn="r"/>
            <a:r>
              <a:rPr lang="fr-CH" sz="2000" dirty="0" smtClean="0">
                <a:latin typeface="Arial" panose="020B0604020202020204" pitchFamily="34" charset="0"/>
                <a:cs typeface="Arial" panose="020B0604020202020204" pitchFamily="34" charset="0"/>
              </a:rPr>
              <a:t>Brasov</a:t>
            </a:r>
          </a:p>
          <a:p>
            <a:pPr algn="r"/>
            <a:r>
              <a:rPr lang="fr-CH" sz="2000" dirty="0" smtClean="0">
                <a:latin typeface="Arial" panose="020B0604020202020204" pitchFamily="34" charset="0"/>
                <a:cs typeface="Arial" panose="020B0604020202020204" pitchFamily="34" charset="0"/>
              </a:rPr>
              <a:t>Sibiu</a:t>
            </a:r>
            <a:endParaRPr lang="fr-CH" sz="2000" dirty="0">
              <a:latin typeface="Arial" panose="020B0604020202020204" pitchFamily="34" charset="0"/>
              <a:cs typeface="Arial" panose="020B0604020202020204" pitchFamily="34" charset="0"/>
            </a:endParaRPr>
          </a:p>
        </p:txBody>
      </p:sp>
      <p:sp>
        <p:nvSpPr>
          <p:cNvPr id="14" name="Rectangle 13"/>
          <p:cNvSpPr/>
          <p:nvPr/>
        </p:nvSpPr>
        <p:spPr>
          <a:xfrm>
            <a:off x="6934476" y="4494812"/>
            <a:ext cx="684000" cy="324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600" dirty="0" smtClean="0">
                <a:latin typeface="Arial" panose="020B0604020202020204" pitchFamily="34" charset="0"/>
                <a:cs typeface="Arial" panose="020B0604020202020204" pitchFamily="34" charset="0"/>
              </a:rPr>
              <a:t>65B</a:t>
            </a:r>
            <a:endParaRPr lang="fr-CH" sz="1600" dirty="0">
              <a:latin typeface="Arial" panose="020B0604020202020204" pitchFamily="34" charset="0"/>
              <a:cs typeface="Arial" panose="020B0604020202020204" pitchFamily="34" charset="0"/>
            </a:endParaRPr>
          </a:p>
        </p:txBody>
      </p:sp>
      <p:sp>
        <p:nvSpPr>
          <p:cNvPr id="15" name="Rectangle 14"/>
          <p:cNvSpPr/>
          <p:nvPr/>
        </p:nvSpPr>
        <p:spPr>
          <a:xfrm>
            <a:off x="4355976" y="3122864"/>
            <a:ext cx="684000" cy="324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600" dirty="0" smtClean="0">
                <a:latin typeface="Arial" panose="020B0604020202020204" pitchFamily="34" charset="0"/>
                <a:cs typeface="Arial" panose="020B0604020202020204" pitchFamily="34" charset="0"/>
              </a:rPr>
              <a:t>65B</a:t>
            </a:r>
            <a:endParaRPr lang="fr-CH" sz="1600" dirty="0">
              <a:latin typeface="Arial" panose="020B0604020202020204" pitchFamily="34" charset="0"/>
              <a:cs typeface="Arial" panose="020B0604020202020204" pitchFamily="34" charset="0"/>
            </a:endParaRPr>
          </a:p>
        </p:txBody>
      </p:sp>
      <p:sp>
        <p:nvSpPr>
          <p:cNvPr id="16" name="Rectangle 15"/>
          <p:cNvSpPr/>
          <p:nvPr/>
        </p:nvSpPr>
        <p:spPr>
          <a:xfrm>
            <a:off x="3999037" y="3596472"/>
            <a:ext cx="1260000" cy="64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fr-CH" sz="2400" dirty="0" smtClean="0">
                <a:latin typeface="Arial" panose="020B0604020202020204" pitchFamily="34" charset="0"/>
                <a:cs typeface="Arial" panose="020B0604020202020204" pitchFamily="34" charset="0"/>
              </a:rPr>
              <a:t>Craiova</a:t>
            </a:r>
          </a:p>
          <a:p>
            <a:r>
              <a:rPr lang="fr-CH" sz="2400" dirty="0" smtClean="0">
                <a:latin typeface="Arial" panose="020B0604020202020204" pitchFamily="34" charset="0"/>
                <a:cs typeface="Arial" panose="020B0604020202020204" pitchFamily="34" charset="0"/>
              </a:rPr>
              <a:t>Slatina</a:t>
            </a:r>
            <a:endParaRPr lang="fr-CH" sz="2400" dirty="0">
              <a:latin typeface="Arial" panose="020B0604020202020204" pitchFamily="34" charset="0"/>
              <a:cs typeface="Arial" panose="020B0604020202020204" pitchFamily="34" charset="0"/>
            </a:endParaRPr>
          </a:p>
        </p:txBody>
      </p:sp>
      <p:pic>
        <p:nvPicPr>
          <p:cNvPr id="17" name="Picture 2" descr="5.1 Russian road sign.sv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6953078" y="3232113"/>
            <a:ext cx="485106" cy="576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 name="Rectangle à coins arrondis 1"/>
          <p:cNvSpPr/>
          <p:nvPr/>
        </p:nvSpPr>
        <p:spPr>
          <a:xfrm>
            <a:off x="3812913" y="1470534"/>
            <a:ext cx="4932000" cy="3735348"/>
          </a:xfrm>
          <a:prstGeom prst="roundRect">
            <a:avLst>
              <a:gd name="adj" fmla="val 420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215878822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phie\Pictures\Pitesti0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27584" y="836712"/>
            <a:ext cx="7678080" cy="558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21600000">
            <a:off x="3419872" y="2636912"/>
            <a:ext cx="2088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 name="Flèche droite 3"/>
          <p:cNvSpPr/>
          <p:nvPr/>
        </p:nvSpPr>
        <p:spPr>
          <a:xfrm>
            <a:off x="3334811" y="2996952"/>
            <a:ext cx="2700000" cy="792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0" rtlCol="0" anchor="ctr"/>
          <a:lstStyle/>
          <a:p>
            <a:r>
              <a:rPr lang="fr-CH" sz="2000" dirty="0" smtClean="0">
                <a:latin typeface="Arial" panose="020B0604020202020204" pitchFamily="34" charset="0"/>
                <a:cs typeface="Arial" panose="020B0604020202020204" pitchFamily="34" charset="0"/>
              </a:rPr>
              <a:t>Craiova  119</a:t>
            </a:r>
          </a:p>
          <a:p>
            <a:r>
              <a:rPr lang="fr-CH" sz="2000" dirty="0" smtClean="0">
                <a:latin typeface="Arial" panose="020B0604020202020204" pitchFamily="34" charset="0"/>
                <a:cs typeface="Arial" panose="020B0604020202020204" pitchFamily="34" charset="0"/>
              </a:rPr>
              <a:t>Slatina     67</a:t>
            </a:r>
          </a:p>
        </p:txBody>
      </p:sp>
      <p:sp>
        <p:nvSpPr>
          <p:cNvPr id="5" name="Rectangle 4"/>
          <p:cNvSpPr/>
          <p:nvPr/>
        </p:nvSpPr>
        <p:spPr>
          <a:xfrm>
            <a:off x="3450951" y="3230952"/>
            <a:ext cx="504000" cy="324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smtClean="0">
                <a:latin typeface="Arial" panose="020B0604020202020204" pitchFamily="34" charset="0"/>
                <a:cs typeface="Arial" panose="020B0604020202020204" pitchFamily="34" charset="0"/>
              </a:rPr>
              <a:t>65B</a:t>
            </a:r>
            <a:endParaRPr lang="fr-CH"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3966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ophie\Pictures\Pitesti0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27584" y="1268763"/>
            <a:ext cx="7920000" cy="4423486"/>
          </a:xfrm>
          <a:prstGeom prst="rect">
            <a:avLst/>
          </a:prstGeom>
          <a:noFill/>
          <a:extLst>
            <a:ext uri="{909E8E84-426E-40DD-AFC4-6F175D3DCCD1}">
              <a14:hiddenFill xmlns:a14="http://schemas.microsoft.com/office/drawing/2010/main">
                <a:solidFill>
                  <a:srgbClr val="FFFFFF"/>
                </a:solidFill>
              </a14:hiddenFill>
            </a:ext>
          </a:extLst>
        </p:spPr>
      </p:pic>
      <p:sp>
        <p:nvSpPr>
          <p:cNvPr id="3" name="Flèche droite 2"/>
          <p:cNvSpPr/>
          <p:nvPr/>
        </p:nvSpPr>
        <p:spPr>
          <a:xfrm>
            <a:off x="3304971" y="2060848"/>
            <a:ext cx="2376000" cy="972000"/>
          </a:xfrm>
          <a:prstGeom prst="rightArrow">
            <a:avLst>
              <a:gd name="adj1" fmla="val 100000"/>
              <a:gd name="adj2"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fr-CH" sz="2400" dirty="0" smtClean="0">
                <a:solidFill>
                  <a:schemeClr val="tx1"/>
                </a:solidFill>
                <a:latin typeface="Arial" panose="020B0604020202020204" pitchFamily="34" charset="0"/>
                <a:cs typeface="Arial" panose="020B0604020202020204" pitchFamily="34" charset="0"/>
              </a:rPr>
              <a:t>Combinat</a:t>
            </a:r>
          </a:p>
          <a:p>
            <a:r>
              <a:rPr lang="fr-CH" sz="2400" dirty="0" err="1" smtClean="0">
                <a:solidFill>
                  <a:schemeClr val="tx1"/>
                </a:solidFill>
                <a:latin typeface="Arial" panose="020B0604020202020204" pitchFamily="34" charset="0"/>
                <a:cs typeface="Arial" panose="020B0604020202020204" pitchFamily="34" charset="0"/>
              </a:rPr>
              <a:t>Petrochimic</a:t>
            </a:r>
            <a:endParaRPr lang="fr-CH" sz="2400" dirty="0" smtClean="0">
              <a:solidFill>
                <a:schemeClr val="tx1"/>
              </a:solidFill>
              <a:latin typeface="Arial" panose="020B0604020202020204" pitchFamily="34" charset="0"/>
              <a:cs typeface="Arial" panose="020B0604020202020204" pitchFamily="34" charset="0"/>
            </a:endParaRPr>
          </a:p>
        </p:txBody>
      </p:sp>
      <p:sp>
        <p:nvSpPr>
          <p:cNvPr id="2" name="Rectangle 1"/>
          <p:cNvSpPr/>
          <p:nvPr/>
        </p:nvSpPr>
        <p:spPr>
          <a:xfrm>
            <a:off x="4175956" y="3032848"/>
            <a:ext cx="216024" cy="1116232"/>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326422551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ophie\Pictures\Pitesti02.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11560" y="332656"/>
            <a:ext cx="2700000" cy="190384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Sophie\Pictures\Pitesti01.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691680" y="1628800"/>
            <a:ext cx="6827972" cy="4680000"/>
          </a:xfrm>
          <a:prstGeom prst="rect">
            <a:avLst/>
          </a:prstGeom>
          <a:noFill/>
          <a:extLst>
            <a:ext uri="{909E8E84-426E-40DD-AFC4-6F175D3DCCD1}">
              <a14:hiddenFill xmlns:a14="http://schemas.microsoft.com/office/drawing/2010/main">
                <a:solidFill>
                  <a:srgbClr val="FFFFFF"/>
                </a:solidFill>
              </a14:hiddenFill>
            </a:ext>
          </a:extLst>
        </p:spPr>
      </p:pic>
      <p:sp>
        <p:nvSpPr>
          <p:cNvPr id="5" name="Flèche droite 4"/>
          <p:cNvSpPr/>
          <p:nvPr/>
        </p:nvSpPr>
        <p:spPr>
          <a:xfrm>
            <a:off x="3334811" y="2708920"/>
            <a:ext cx="2700000" cy="1152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72000" rtlCol="0" anchor="ctr"/>
          <a:lstStyle/>
          <a:p>
            <a:r>
              <a:rPr lang="fr-CH" sz="2000" dirty="0" smtClean="0">
                <a:latin typeface="Arial" panose="020B0604020202020204" pitchFamily="34" charset="0"/>
                <a:cs typeface="Arial" panose="020B0604020202020204" pitchFamily="34" charset="0"/>
              </a:rPr>
              <a:t>Bucuresti</a:t>
            </a:r>
          </a:p>
          <a:p>
            <a:r>
              <a:rPr lang="fr-CH" sz="2000" dirty="0" smtClean="0">
                <a:latin typeface="Arial" panose="020B0604020202020204" pitchFamily="34" charset="0"/>
                <a:cs typeface="Arial" panose="020B0604020202020204" pitchFamily="34" charset="0"/>
              </a:rPr>
              <a:t>Brasov</a:t>
            </a:r>
          </a:p>
          <a:p>
            <a:r>
              <a:rPr lang="fr-CH" sz="2000" dirty="0" smtClean="0">
                <a:latin typeface="Arial" panose="020B0604020202020204" pitchFamily="34" charset="0"/>
                <a:cs typeface="Arial" panose="020B0604020202020204" pitchFamily="34" charset="0"/>
              </a:rPr>
              <a:t>Sibiu</a:t>
            </a:r>
          </a:p>
        </p:txBody>
      </p:sp>
      <p:sp>
        <p:nvSpPr>
          <p:cNvPr id="6" name="Rectangle 5"/>
          <p:cNvSpPr/>
          <p:nvPr/>
        </p:nvSpPr>
        <p:spPr>
          <a:xfrm rot="19500000">
            <a:off x="1259680" y="1052736"/>
            <a:ext cx="864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7" name="Picture 2" descr="5.1 Russian road sign.sv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3491880" y="2795641"/>
            <a:ext cx="648072" cy="93610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80317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phie\Pictures\Pitesti02.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11560" y="548680"/>
            <a:ext cx="7366427" cy="5724000"/>
          </a:xfrm>
          <a:prstGeom prst="rect">
            <a:avLst/>
          </a:prstGeom>
          <a:noFill/>
          <a:extLst>
            <a:ext uri="{909E8E84-426E-40DD-AFC4-6F175D3DCCD1}">
              <a14:hiddenFill xmlns:a14="http://schemas.microsoft.com/office/drawing/2010/main">
                <a:solidFill>
                  <a:srgbClr val="FFFFFF"/>
                </a:solidFill>
              </a14:hiddenFill>
            </a:ext>
          </a:extLst>
        </p:spPr>
      </p:pic>
      <p:sp>
        <p:nvSpPr>
          <p:cNvPr id="3" name="Flèche droite 2"/>
          <p:cNvSpPr/>
          <p:nvPr/>
        </p:nvSpPr>
        <p:spPr>
          <a:xfrm>
            <a:off x="3080296" y="2690680"/>
            <a:ext cx="2520000" cy="72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0" rtlCol="0" anchor="ctr"/>
          <a:lstStyle/>
          <a:p>
            <a:r>
              <a:rPr lang="fr-CH" sz="2000" dirty="0" smtClean="0">
                <a:latin typeface="Arial" panose="020B0604020202020204" pitchFamily="34" charset="0"/>
                <a:cs typeface="Arial" panose="020B0604020202020204" pitchFamily="34" charset="0"/>
              </a:rPr>
              <a:t>Pitesti</a:t>
            </a:r>
          </a:p>
        </p:txBody>
      </p:sp>
    </p:spTree>
    <p:extLst>
      <p:ext uri="{BB962C8B-B14F-4D97-AF65-F5344CB8AC3E}">
        <p14:creationId xmlns:p14="http://schemas.microsoft.com/office/powerpoint/2010/main" val="59488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ophie\Pictures\Gilau h Danga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447328"/>
            <a:ext cx="5424717" cy="594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067555" y="5445144"/>
            <a:ext cx="5220000" cy="432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Câpusu</a:t>
            </a:r>
            <a:r>
              <a:rPr lang="fr-CH" sz="1600" dirty="0" smtClean="0">
                <a:solidFill>
                  <a:schemeClr val="tx1"/>
                </a:solidFill>
                <a:latin typeface="Arial" panose="020B0604020202020204" pitchFamily="34" charset="0"/>
                <a:cs typeface="Arial" panose="020B0604020202020204" pitchFamily="34" charset="0"/>
              </a:rPr>
              <a:t> Mare  =&gt; Cluj </a:t>
            </a:r>
            <a:r>
              <a:rPr lang="fr-CH" sz="1600" dirty="0" err="1" smtClean="0">
                <a:solidFill>
                  <a:schemeClr val="tx1"/>
                </a:solidFill>
                <a:latin typeface="Arial" panose="020B0604020202020204" pitchFamily="34" charset="0"/>
                <a:cs typeface="Arial" panose="020B0604020202020204" pitchFamily="34" charset="0"/>
              </a:rPr>
              <a:t>Napoca</a:t>
            </a:r>
            <a:r>
              <a:rPr lang="fr-CH" sz="1600" dirty="0" smtClean="0">
                <a:solidFill>
                  <a:schemeClr val="tx1"/>
                </a:solidFill>
                <a:latin typeface="Arial" panose="020B0604020202020204" pitchFamily="34" charset="0"/>
                <a:cs typeface="Arial" panose="020B0604020202020204" pitchFamily="34" charset="0"/>
              </a:rPr>
              <a:t>   DN1 x DJ1J ( 3 )</a:t>
            </a:r>
          </a:p>
        </p:txBody>
      </p:sp>
      <p:sp>
        <p:nvSpPr>
          <p:cNvPr id="4" name="Rectangle 3"/>
          <p:cNvSpPr/>
          <p:nvPr/>
        </p:nvSpPr>
        <p:spPr>
          <a:xfrm>
            <a:off x="1037003" y="1881527"/>
            <a:ext cx="2340000" cy="28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612000" rtlCol="0" anchor="t"/>
          <a:lstStyle/>
          <a:p>
            <a:r>
              <a:rPr lang="fr-CH" dirty="0" smtClean="0">
                <a:latin typeface="Arial" panose="020B0604020202020204" pitchFamily="34" charset="0"/>
                <a:cs typeface="Arial" panose="020B0604020202020204" pitchFamily="34" charset="0"/>
              </a:rPr>
              <a:t>Cluj </a:t>
            </a:r>
            <a:r>
              <a:rPr lang="fr-CH" dirty="0" err="1" smtClean="0">
                <a:latin typeface="Arial" panose="020B0604020202020204" pitchFamily="34" charset="0"/>
                <a:cs typeface="Arial" panose="020B0604020202020204" pitchFamily="34" charset="0"/>
              </a:rPr>
              <a:t>Napoca</a:t>
            </a:r>
            <a:endParaRPr lang="fr-CH" dirty="0" smtClean="0">
              <a:latin typeface="Arial" panose="020B0604020202020204" pitchFamily="34" charset="0"/>
              <a:cs typeface="Arial" panose="020B0604020202020204" pitchFamily="34" charset="0"/>
            </a:endParaRPr>
          </a:p>
          <a:p>
            <a:endParaRPr lang="fr-CH" dirty="0" smtClean="0">
              <a:latin typeface="Arial" panose="020B0604020202020204" pitchFamily="34" charset="0"/>
              <a:cs typeface="Arial" panose="020B0604020202020204" pitchFamily="34" charset="0"/>
            </a:endParaRPr>
          </a:p>
          <a:p>
            <a:endParaRPr lang="fr-CH" dirty="0">
              <a:latin typeface="Arial" panose="020B0604020202020204" pitchFamily="34" charset="0"/>
              <a:cs typeface="Arial" panose="020B0604020202020204" pitchFamily="34" charset="0"/>
            </a:endParaRPr>
          </a:p>
          <a:p>
            <a:endParaRPr lang="fr-CH" sz="1000" dirty="0" smtClean="0">
              <a:latin typeface="Arial" panose="020B0604020202020204" pitchFamily="34" charset="0"/>
              <a:cs typeface="Arial" panose="020B0604020202020204" pitchFamily="34" charset="0"/>
            </a:endParaRPr>
          </a:p>
          <a:p>
            <a:r>
              <a:rPr lang="fr-CH" dirty="0" err="1" smtClean="0">
                <a:latin typeface="Arial" panose="020B0604020202020204" pitchFamily="34" charset="0"/>
                <a:cs typeface="Arial" panose="020B0604020202020204" pitchFamily="34" charset="0"/>
              </a:rPr>
              <a:t>Dej</a:t>
            </a:r>
            <a:endParaRPr lang="fr-CH" dirty="0" smtClean="0">
              <a:latin typeface="Arial" panose="020B0604020202020204" pitchFamily="34" charset="0"/>
              <a:cs typeface="Arial" panose="020B0604020202020204" pitchFamily="34" charset="0"/>
            </a:endParaRPr>
          </a:p>
          <a:p>
            <a:r>
              <a:rPr lang="fr-CH" dirty="0" smtClean="0">
                <a:latin typeface="Arial" panose="020B0604020202020204" pitchFamily="34" charset="0"/>
                <a:cs typeface="Arial" panose="020B0604020202020204" pitchFamily="34" charset="0"/>
              </a:rPr>
              <a:t>Cluj </a:t>
            </a:r>
            <a:r>
              <a:rPr lang="fr-CH" dirty="0" err="1" smtClean="0">
                <a:latin typeface="Arial" panose="020B0604020202020204" pitchFamily="34" charset="0"/>
                <a:cs typeface="Arial" panose="020B0604020202020204" pitchFamily="34" charset="0"/>
              </a:rPr>
              <a:t>Napoca</a:t>
            </a:r>
            <a:endParaRPr lang="fr-CH" dirty="0" smtClean="0">
              <a:latin typeface="Arial" panose="020B0604020202020204" pitchFamily="34" charset="0"/>
              <a:cs typeface="Arial" panose="020B0604020202020204" pitchFamily="34" charset="0"/>
            </a:endParaRPr>
          </a:p>
          <a:p>
            <a:r>
              <a:rPr lang="fr-CH" dirty="0" err="1" smtClean="0">
                <a:latin typeface="Arial" panose="020B0604020202020204" pitchFamily="34" charset="0"/>
                <a:cs typeface="Arial" panose="020B0604020202020204" pitchFamily="34" charset="0"/>
              </a:rPr>
              <a:t>Gârbau</a:t>
            </a:r>
            <a:endParaRPr lang="fr-CH" dirty="0" smtClean="0">
              <a:latin typeface="Arial" panose="020B0604020202020204" pitchFamily="34" charset="0"/>
              <a:cs typeface="Arial" panose="020B0604020202020204" pitchFamily="34" charset="0"/>
            </a:endParaRPr>
          </a:p>
          <a:p>
            <a:endParaRPr lang="fr-CH" dirty="0">
              <a:latin typeface="Arial" panose="020B0604020202020204" pitchFamily="34" charset="0"/>
              <a:cs typeface="Arial" panose="020B0604020202020204" pitchFamily="34" charset="0"/>
            </a:endParaRPr>
          </a:p>
        </p:txBody>
      </p:sp>
      <p:pic>
        <p:nvPicPr>
          <p:cNvPr id="5" name="Picture 2" descr="5.1 Russian road sign.sv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2152778" y="2052030"/>
            <a:ext cx="452571" cy="396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6" name="Flèche vers le bas 5"/>
          <p:cNvSpPr/>
          <p:nvPr/>
        </p:nvSpPr>
        <p:spPr>
          <a:xfrm rot="10800000">
            <a:off x="2771800" y="2276872"/>
            <a:ext cx="288000" cy="208823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Flèche vers le bas 7"/>
          <p:cNvSpPr/>
          <p:nvPr/>
        </p:nvSpPr>
        <p:spPr>
          <a:xfrm rot="5400000">
            <a:off x="2263396" y="2641827"/>
            <a:ext cx="288000" cy="11434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 name="Rectangle 8"/>
          <p:cNvSpPr/>
          <p:nvPr/>
        </p:nvSpPr>
        <p:spPr>
          <a:xfrm>
            <a:off x="2715495" y="2564904"/>
            <a:ext cx="396000" cy="216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latin typeface="Arial" panose="020B0604020202020204" pitchFamily="34" charset="0"/>
                <a:cs typeface="Arial" panose="020B0604020202020204" pitchFamily="34" charset="0"/>
              </a:rPr>
              <a:t>1</a:t>
            </a:r>
            <a:endParaRPr lang="fr-CH" sz="1600" dirty="0">
              <a:latin typeface="Arial" panose="020B0604020202020204" pitchFamily="34" charset="0"/>
              <a:cs typeface="Arial" panose="020B0604020202020204" pitchFamily="34" charset="0"/>
            </a:endParaRPr>
          </a:p>
        </p:txBody>
      </p:sp>
      <p:sp>
        <p:nvSpPr>
          <p:cNvPr id="10" name="Rectangle 9"/>
          <p:cNvSpPr/>
          <p:nvPr/>
        </p:nvSpPr>
        <p:spPr>
          <a:xfrm>
            <a:off x="2163064" y="3087527"/>
            <a:ext cx="432000" cy="25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latin typeface="Arial" panose="020B0604020202020204" pitchFamily="34" charset="0"/>
                <a:cs typeface="Arial" panose="020B0604020202020204" pitchFamily="34" charset="0"/>
              </a:rPr>
              <a:t>1J</a:t>
            </a:r>
            <a:endParaRPr lang="fr-CH" sz="1600" dirty="0">
              <a:latin typeface="Arial" panose="020B0604020202020204" pitchFamily="34" charset="0"/>
              <a:cs typeface="Arial" panose="020B0604020202020204" pitchFamily="34" charset="0"/>
            </a:endParaRPr>
          </a:p>
        </p:txBody>
      </p:sp>
      <p:pic>
        <p:nvPicPr>
          <p:cNvPr id="11" name="Picture 4" descr="http://www.icone-png.com/png/11/10530.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87624" y="3033527"/>
            <a:ext cx="543392" cy="360000"/>
          </a:xfrm>
          <a:prstGeom prst="rect">
            <a:avLst/>
          </a:prstGeom>
          <a:solidFill>
            <a:schemeClr val="bg1"/>
          </a:solidFill>
        </p:spPr>
      </p:pic>
      <p:sp>
        <p:nvSpPr>
          <p:cNvPr id="12" name="Rectangle à coins arrondis 11"/>
          <p:cNvSpPr/>
          <p:nvPr/>
        </p:nvSpPr>
        <p:spPr>
          <a:xfrm>
            <a:off x="1091003" y="1935527"/>
            <a:ext cx="2232000" cy="2772000"/>
          </a:xfrm>
          <a:prstGeom prst="roundRect">
            <a:avLst>
              <a:gd name="adj" fmla="val 587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3" name="Rectangle 12"/>
          <p:cNvSpPr/>
          <p:nvPr/>
        </p:nvSpPr>
        <p:spPr>
          <a:xfrm>
            <a:off x="1731016" y="4412371"/>
            <a:ext cx="864096" cy="25200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latin typeface="Arial" panose="020B0604020202020204" pitchFamily="34" charset="0"/>
                <a:cs typeface="Arial" panose="020B0604020202020204" pitchFamily="34" charset="0"/>
              </a:rPr>
              <a:t>1000 m</a:t>
            </a:r>
            <a:endParaRPr lang="fr-CH"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44399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ophie\Pictures\Pitesti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24" y="404664"/>
            <a:ext cx="8232199" cy="576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47664" y="4730493"/>
            <a:ext cx="6480000" cy="90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65B =&gt; E81 A1 ( 1 ) </a:t>
            </a:r>
          </a:p>
          <a:p>
            <a:pPr algn="r"/>
            <a:r>
              <a:rPr lang="fr-CH" sz="1600" dirty="0" err="1" smtClean="0">
                <a:solidFill>
                  <a:schemeClr val="tx1"/>
                </a:solidFill>
                <a:latin typeface="Arial" panose="020B0604020202020204" pitchFamily="34" charset="0"/>
                <a:cs typeface="Arial" panose="020B0604020202020204" pitchFamily="34" charset="0"/>
              </a:rPr>
              <a:t>Always</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this</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lack</a:t>
            </a:r>
            <a:r>
              <a:rPr lang="fr-CH" sz="1600" dirty="0" smtClean="0">
                <a:solidFill>
                  <a:schemeClr val="tx1"/>
                </a:solidFill>
                <a:latin typeface="Arial" panose="020B0604020202020204" pitchFamily="34" charset="0"/>
                <a:cs typeface="Arial" panose="020B0604020202020204" pitchFamily="34" charset="0"/>
              </a:rPr>
              <a:t> of </a:t>
            </a:r>
            <a:r>
              <a:rPr lang="fr-CH" sz="1600" dirty="0" err="1" smtClean="0">
                <a:solidFill>
                  <a:schemeClr val="tx1"/>
                </a:solidFill>
                <a:latin typeface="Arial" panose="020B0604020202020204" pitchFamily="34" charset="0"/>
                <a:cs typeface="Arial" panose="020B0604020202020204" pitchFamily="34" charset="0"/>
              </a:rPr>
              <a:t>general</a:t>
            </a:r>
            <a:r>
              <a:rPr lang="fr-CH" sz="1600" dirty="0" smtClean="0">
                <a:solidFill>
                  <a:schemeClr val="tx1"/>
                </a:solidFill>
                <a:latin typeface="Arial" panose="020B0604020202020204" pitchFamily="34" charset="0"/>
                <a:cs typeface="Arial" panose="020B0604020202020204" pitchFamily="34" charset="0"/>
              </a:rPr>
              <a:t> and </a:t>
            </a:r>
            <a:r>
              <a:rPr lang="fr-CH" sz="1600" dirty="0" err="1" smtClean="0">
                <a:solidFill>
                  <a:schemeClr val="tx1"/>
                </a:solidFill>
                <a:latin typeface="Arial" panose="020B0604020202020204" pitchFamily="34" charset="0"/>
                <a:cs typeface="Arial" panose="020B0604020202020204" pitchFamily="34" charset="0"/>
              </a:rPr>
              <a:t>coordinated</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policy</a:t>
            </a:r>
            <a:endParaRPr lang="fr-CH" sz="1600" dirty="0" smtClean="0">
              <a:solidFill>
                <a:schemeClr val="tx1"/>
              </a:solidFill>
              <a:latin typeface="Arial" panose="020B0604020202020204" pitchFamily="34" charset="0"/>
              <a:cs typeface="Arial" panose="020B0604020202020204" pitchFamily="34" charset="0"/>
            </a:endParaRPr>
          </a:p>
        </p:txBody>
      </p:sp>
      <p:sp>
        <p:nvSpPr>
          <p:cNvPr id="2" name="Rectangle 1"/>
          <p:cNvSpPr/>
          <p:nvPr/>
        </p:nvSpPr>
        <p:spPr>
          <a:xfrm>
            <a:off x="5076056" y="1252069"/>
            <a:ext cx="2160000" cy="1260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0" rIns="36000" rtlCol="0" anchor="ctr"/>
          <a:lstStyle/>
          <a:p>
            <a:r>
              <a:rPr lang="fr-CH" dirty="0" smtClean="0">
                <a:latin typeface="Arial" panose="020B0604020202020204" pitchFamily="34" charset="0"/>
                <a:cs typeface="Arial" panose="020B0604020202020204" pitchFamily="34" charset="0"/>
              </a:rPr>
              <a:t>Bucuresti</a:t>
            </a:r>
          </a:p>
          <a:p>
            <a:r>
              <a:rPr lang="fr-CH" dirty="0" err="1" smtClean="0">
                <a:latin typeface="Arial" panose="020B0604020202020204" pitchFamily="34" charset="0"/>
                <a:cs typeface="Arial" panose="020B0604020202020204" pitchFamily="34" charset="0"/>
              </a:rPr>
              <a:t>Târgoviste</a:t>
            </a:r>
            <a:endParaRPr lang="fr-CH" dirty="0" smtClean="0">
              <a:latin typeface="Arial" panose="020B0604020202020204" pitchFamily="34" charset="0"/>
              <a:cs typeface="Arial" panose="020B0604020202020204" pitchFamily="34" charset="0"/>
            </a:endParaRPr>
          </a:p>
          <a:p>
            <a:r>
              <a:rPr lang="fr-CH" dirty="0" err="1" smtClean="0">
                <a:latin typeface="Arial" panose="020B0604020202020204" pitchFamily="34" charset="0"/>
                <a:cs typeface="Arial" panose="020B0604020202020204" pitchFamily="34" charset="0"/>
              </a:rPr>
              <a:t>Constanza</a:t>
            </a:r>
            <a:endParaRPr lang="fr-CH" dirty="0" smtClean="0">
              <a:latin typeface="Arial" panose="020B0604020202020204" pitchFamily="34" charset="0"/>
              <a:cs typeface="Arial" panose="020B0604020202020204" pitchFamily="34" charset="0"/>
            </a:endParaRPr>
          </a:p>
          <a:p>
            <a:r>
              <a:rPr lang="fr-CH" dirty="0" smtClean="0">
                <a:latin typeface="Arial" panose="020B0604020202020204" pitchFamily="34" charset="0"/>
                <a:cs typeface="Arial" panose="020B0604020202020204" pitchFamily="34" charset="0"/>
              </a:rPr>
              <a:t>Ploiesti</a:t>
            </a:r>
            <a:endParaRPr lang="fr-CH" dirty="0">
              <a:latin typeface="Arial" panose="020B0604020202020204" pitchFamily="34" charset="0"/>
              <a:cs typeface="Arial" panose="020B0604020202020204" pitchFamily="34" charset="0"/>
            </a:endParaRPr>
          </a:p>
        </p:txBody>
      </p:sp>
      <p:sp>
        <p:nvSpPr>
          <p:cNvPr id="4" name="Flèche vers le haut 3"/>
          <p:cNvSpPr/>
          <p:nvPr/>
        </p:nvSpPr>
        <p:spPr>
          <a:xfrm>
            <a:off x="5148064" y="1465720"/>
            <a:ext cx="288032" cy="864096"/>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Rectangle 5"/>
          <p:cNvSpPr/>
          <p:nvPr/>
        </p:nvSpPr>
        <p:spPr>
          <a:xfrm>
            <a:off x="1593032" y="1267768"/>
            <a:ext cx="2232000" cy="1260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0" rIns="36000" rtlCol="0" anchor="ctr"/>
          <a:lstStyle/>
          <a:p>
            <a:r>
              <a:rPr lang="fr-CH" dirty="0" smtClean="0">
                <a:latin typeface="Arial" panose="020B0604020202020204" pitchFamily="34" charset="0"/>
                <a:cs typeface="Arial" panose="020B0604020202020204" pitchFamily="34" charset="0"/>
              </a:rPr>
              <a:t>Brasov</a:t>
            </a:r>
          </a:p>
          <a:p>
            <a:r>
              <a:rPr lang="fr-CH" dirty="0" smtClean="0">
                <a:latin typeface="Arial" panose="020B0604020202020204" pitchFamily="34" charset="0"/>
                <a:cs typeface="Arial" panose="020B0604020202020204" pitchFamily="34" charset="0"/>
              </a:rPr>
              <a:t>Sibiu</a:t>
            </a:r>
          </a:p>
          <a:p>
            <a:r>
              <a:rPr lang="fr-CH" dirty="0" err="1" smtClean="0">
                <a:latin typeface="Arial" panose="020B0604020202020204" pitchFamily="34" charset="0"/>
                <a:cs typeface="Arial" panose="020B0604020202020204" pitchFamily="34" charset="0"/>
              </a:rPr>
              <a:t>Ramn</a:t>
            </a:r>
            <a:r>
              <a:rPr lang="fr-CH" dirty="0" smtClean="0">
                <a:latin typeface="Arial" panose="020B0604020202020204" pitchFamily="34" charset="0"/>
                <a:cs typeface="Arial" panose="020B0604020202020204" pitchFamily="34" charset="0"/>
              </a:rPr>
              <a:t> Vâlcea</a:t>
            </a:r>
          </a:p>
          <a:p>
            <a:r>
              <a:rPr lang="fr-CH" dirty="0" err="1" smtClean="0">
                <a:latin typeface="Arial" panose="020B0604020202020204" pitchFamily="34" charset="0"/>
                <a:cs typeface="Arial" panose="020B0604020202020204" pitchFamily="34" charset="0"/>
              </a:rPr>
              <a:t>Mioveni</a:t>
            </a:r>
            <a:endParaRPr lang="fr-CH" dirty="0">
              <a:latin typeface="Arial" panose="020B0604020202020204" pitchFamily="34" charset="0"/>
              <a:cs typeface="Arial" panose="020B0604020202020204" pitchFamily="34" charset="0"/>
            </a:endParaRPr>
          </a:p>
        </p:txBody>
      </p:sp>
      <p:sp>
        <p:nvSpPr>
          <p:cNvPr id="7" name="Flèche vers le haut 6"/>
          <p:cNvSpPr/>
          <p:nvPr/>
        </p:nvSpPr>
        <p:spPr>
          <a:xfrm>
            <a:off x="1749459" y="1465720"/>
            <a:ext cx="288032" cy="864096"/>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 name="Rectangle 4"/>
          <p:cNvSpPr/>
          <p:nvPr/>
        </p:nvSpPr>
        <p:spPr>
          <a:xfrm>
            <a:off x="2987824" y="2203816"/>
            <a:ext cx="720000" cy="252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solidFill>
                  <a:schemeClr val="tx1"/>
                </a:solidFill>
                <a:latin typeface="Arial" panose="020B0604020202020204" pitchFamily="34" charset="0"/>
                <a:cs typeface="Arial" panose="020B0604020202020204" pitchFamily="34" charset="0"/>
              </a:rPr>
              <a:t>Dacia</a:t>
            </a:r>
            <a:endParaRPr lang="fr-CH" sz="1600" dirty="0">
              <a:solidFill>
                <a:schemeClr val="tx1"/>
              </a:solidFill>
              <a:latin typeface="Arial" panose="020B0604020202020204" pitchFamily="34" charset="0"/>
              <a:cs typeface="Arial" panose="020B0604020202020204" pitchFamily="34" charset="0"/>
            </a:endParaRPr>
          </a:p>
        </p:txBody>
      </p:sp>
      <p:sp>
        <p:nvSpPr>
          <p:cNvPr id="9" name="Rectangle 8"/>
          <p:cNvSpPr/>
          <p:nvPr/>
        </p:nvSpPr>
        <p:spPr>
          <a:xfrm>
            <a:off x="3995936" y="1267769"/>
            <a:ext cx="828000" cy="1249412"/>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720000" rtlCol="0" anchor="ctr"/>
          <a:lstStyle/>
          <a:p>
            <a:pPr algn="ctr"/>
            <a:r>
              <a:rPr lang="fr-CH" dirty="0">
                <a:latin typeface="Arial" panose="020B0604020202020204" pitchFamily="34" charset="0"/>
                <a:cs typeface="Arial" panose="020B0604020202020204" pitchFamily="34" charset="0"/>
              </a:rPr>
              <a:t>3</a:t>
            </a:r>
            <a:r>
              <a:rPr lang="fr-CH" dirty="0" smtClean="0">
                <a:latin typeface="Arial" panose="020B0604020202020204" pitchFamily="34" charset="0"/>
                <a:cs typeface="Arial" panose="020B0604020202020204" pitchFamily="34" charset="0"/>
              </a:rPr>
              <a:t> km</a:t>
            </a:r>
            <a:endParaRPr lang="fr-CH" dirty="0">
              <a:latin typeface="Arial" panose="020B0604020202020204" pitchFamily="34" charset="0"/>
              <a:cs typeface="Arial" panose="020B0604020202020204" pitchFamily="34" charset="0"/>
            </a:endParaRPr>
          </a:p>
        </p:txBody>
      </p:sp>
      <p:pic>
        <p:nvPicPr>
          <p:cNvPr id="10" name="Picture 2" descr="5.1 Russian road sign.sv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4049896" y="1352435"/>
            <a:ext cx="720080" cy="720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443110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ophie\Pictures\Pitesti02.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39511" y="404664"/>
            <a:ext cx="7787946" cy="5580000"/>
          </a:xfrm>
          <a:prstGeom prst="rect">
            <a:avLst/>
          </a:prstGeom>
          <a:solidFill>
            <a:srgbClr val="00B050"/>
          </a:solidFill>
        </p:spPr>
      </p:pic>
      <p:sp>
        <p:nvSpPr>
          <p:cNvPr id="3" name="Rectangle 2"/>
          <p:cNvSpPr/>
          <p:nvPr/>
        </p:nvSpPr>
        <p:spPr>
          <a:xfrm rot="20100000">
            <a:off x="2077212" y="2708920"/>
            <a:ext cx="2736304"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Rectangle 1"/>
          <p:cNvSpPr/>
          <p:nvPr/>
        </p:nvSpPr>
        <p:spPr>
          <a:xfrm>
            <a:off x="4932040" y="2132855"/>
            <a:ext cx="2880000" cy="1061809"/>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32000" rtlCol="0" anchor="ctr"/>
          <a:lstStyle/>
          <a:p>
            <a:pPr algn="ctr"/>
            <a:r>
              <a:rPr lang="fr-CH" sz="2800" dirty="0" smtClean="0">
                <a:latin typeface="Arial" panose="020B0604020202020204" pitchFamily="34" charset="0"/>
                <a:cs typeface="Arial" panose="020B0604020202020204" pitchFamily="34" charset="0"/>
              </a:rPr>
              <a:t>E81  A1</a:t>
            </a:r>
            <a:endParaRPr lang="fr-CH" sz="2800" dirty="0">
              <a:latin typeface="Arial" panose="020B0604020202020204" pitchFamily="34" charset="0"/>
              <a:cs typeface="Arial" panose="020B0604020202020204" pitchFamily="34" charset="0"/>
            </a:endParaRPr>
          </a:p>
        </p:txBody>
      </p:sp>
      <p:pic>
        <p:nvPicPr>
          <p:cNvPr id="5"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508104" y="2303759"/>
            <a:ext cx="720080" cy="720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6" name="Flèche vers le haut 5"/>
          <p:cNvSpPr/>
          <p:nvPr/>
        </p:nvSpPr>
        <p:spPr>
          <a:xfrm>
            <a:off x="5076056" y="2231711"/>
            <a:ext cx="288032" cy="864096"/>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Rectangle 6"/>
          <p:cNvSpPr/>
          <p:nvPr/>
        </p:nvSpPr>
        <p:spPr>
          <a:xfrm>
            <a:off x="1547664" y="4730493"/>
            <a:ext cx="6480000" cy="90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65B =&gt; E81 A1 ( 2 ) </a:t>
            </a:r>
          </a:p>
          <a:p>
            <a:pPr algn="r"/>
            <a:r>
              <a:rPr lang="fr-CH" sz="1600" dirty="0" err="1" smtClean="0">
                <a:solidFill>
                  <a:schemeClr val="tx1"/>
                </a:solidFill>
                <a:latin typeface="Arial" panose="020B0604020202020204" pitchFamily="34" charset="0"/>
                <a:cs typeface="Arial" panose="020B0604020202020204" pitchFamily="34" charset="0"/>
              </a:rPr>
              <a:t>Again</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this</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lack</a:t>
            </a:r>
            <a:r>
              <a:rPr lang="fr-CH" sz="1600" dirty="0" smtClean="0">
                <a:solidFill>
                  <a:schemeClr val="tx1"/>
                </a:solidFill>
                <a:latin typeface="Arial" panose="020B0604020202020204" pitchFamily="34" charset="0"/>
                <a:cs typeface="Arial" panose="020B0604020202020204" pitchFamily="34" charset="0"/>
              </a:rPr>
              <a:t> of </a:t>
            </a:r>
            <a:r>
              <a:rPr lang="fr-CH" sz="1600" dirty="0" err="1" smtClean="0">
                <a:solidFill>
                  <a:schemeClr val="tx1"/>
                </a:solidFill>
                <a:latin typeface="Arial" panose="020B0604020202020204" pitchFamily="34" charset="0"/>
                <a:cs typeface="Arial" panose="020B0604020202020204" pitchFamily="34" charset="0"/>
              </a:rPr>
              <a:t>general</a:t>
            </a:r>
            <a:r>
              <a:rPr lang="fr-CH" sz="1600" dirty="0" smtClean="0">
                <a:solidFill>
                  <a:schemeClr val="tx1"/>
                </a:solidFill>
                <a:latin typeface="Arial" panose="020B0604020202020204" pitchFamily="34" charset="0"/>
                <a:cs typeface="Arial" panose="020B0604020202020204" pitchFamily="34" charset="0"/>
              </a:rPr>
              <a:t> and </a:t>
            </a:r>
            <a:r>
              <a:rPr lang="fr-CH" sz="1600" dirty="0" err="1" smtClean="0">
                <a:solidFill>
                  <a:schemeClr val="tx1"/>
                </a:solidFill>
                <a:latin typeface="Arial" panose="020B0604020202020204" pitchFamily="34" charset="0"/>
                <a:cs typeface="Arial" panose="020B0604020202020204" pitchFamily="34" charset="0"/>
              </a:rPr>
              <a:t>coordinated</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policy</a:t>
            </a:r>
            <a:endParaRPr lang="fr-CH" sz="1600" dirty="0" smtClean="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82172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ophie\Pictures\Pitesti02.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643832" y="460400"/>
            <a:ext cx="5676747" cy="576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279552" y="1818978"/>
            <a:ext cx="1296144" cy="360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CH" sz="1400" dirty="0" smtClean="0">
                <a:latin typeface="Arial" panose="020B0604020202020204" pitchFamily="34" charset="0"/>
                <a:cs typeface="Arial" panose="020B0604020202020204" pitchFamily="34" charset="0"/>
              </a:rPr>
              <a:t>E81  A1</a:t>
            </a:r>
            <a:endParaRPr lang="fr-CH" sz="1400" dirty="0">
              <a:latin typeface="Arial" panose="020B0604020202020204" pitchFamily="34" charset="0"/>
              <a:cs typeface="Arial" panose="020B0604020202020204" pitchFamily="34" charset="0"/>
            </a:endParaRPr>
          </a:p>
        </p:txBody>
      </p:sp>
      <p:pic>
        <p:nvPicPr>
          <p:cNvPr id="4"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3398820" y="1874889"/>
            <a:ext cx="214827" cy="252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rot="21600000">
            <a:off x="4401648" y="2240871"/>
            <a:ext cx="828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Rectangle 5"/>
          <p:cNvSpPr/>
          <p:nvPr/>
        </p:nvSpPr>
        <p:spPr>
          <a:xfrm>
            <a:off x="3707904" y="5301208"/>
            <a:ext cx="34560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65B =&gt; E81 A1 ( 3 ) </a:t>
            </a:r>
          </a:p>
        </p:txBody>
      </p:sp>
    </p:spTree>
    <p:extLst>
      <p:ext uri="{BB962C8B-B14F-4D97-AF65-F5344CB8AC3E}">
        <p14:creationId xmlns:p14="http://schemas.microsoft.com/office/powerpoint/2010/main" val="121966732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ophie\Pictures\Pitesti02.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23525" y="404664"/>
            <a:ext cx="8440922" cy="50405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63688" y="5805264"/>
            <a:ext cx="70200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65B x E81 A1 ( 1 ) – </a:t>
            </a:r>
            <a:r>
              <a:rPr lang="fr-CH" sz="1600" dirty="0" err="1" smtClean="0">
                <a:solidFill>
                  <a:schemeClr val="tx1"/>
                </a:solidFill>
                <a:latin typeface="Arial" panose="020B0604020202020204" pitchFamily="34" charset="0"/>
                <a:cs typeface="Arial" panose="020B0604020202020204" pitchFamily="34" charset="0"/>
              </a:rPr>
              <a:t>Unclear</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confusing</a:t>
            </a:r>
            <a:r>
              <a:rPr lang="fr-CH" sz="1600" dirty="0" smtClean="0">
                <a:solidFill>
                  <a:schemeClr val="tx1"/>
                </a:solidFill>
                <a:latin typeface="Arial" panose="020B0604020202020204" pitchFamily="34" charset="0"/>
                <a:cs typeface="Arial" panose="020B0604020202020204" pitchFamily="34" charset="0"/>
              </a:rPr>
              <a:t> and </a:t>
            </a:r>
            <a:r>
              <a:rPr lang="fr-CH" sz="1600" dirty="0" err="1" smtClean="0">
                <a:solidFill>
                  <a:schemeClr val="tx1"/>
                </a:solidFill>
                <a:latin typeface="Arial" panose="020B0604020202020204" pitchFamily="34" charset="0"/>
                <a:cs typeface="Arial" panose="020B0604020202020204" pitchFamily="34" charset="0"/>
              </a:rPr>
              <a:t>very</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dangerous</a:t>
            </a:r>
            <a:r>
              <a:rPr lang="fr-CH" sz="1600" dirty="0" smtClean="0">
                <a:solidFill>
                  <a:schemeClr val="tx1"/>
                </a:solidFill>
                <a:latin typeface="Arial" panose="020B0604020202020204" pitchFamily="34" charset="0"/>
                <a:cs typeface="Arial" panose="020B0604020202020204" pitchFamily="34" charset="0"/>
              </a:rPr>
              <a:t> </a:t>
            </a:r>
          </a:p>
        </p:txBody>
      </p:sp>
      <p:sp>
        <p:nvSpPr>
          <p:cNvPr id="2" name="Rectangle 1"/>
          <p:cNvSpPr/>
          <p:nvPr/>
        </p:nvSpPr>
        <p:spPr>
          <a:xfrm>
            <a:off x="1115616" y="3429000"/>
            <a:ext cx="3240360" cy="2016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88000" tIns="144000" rtlCol="0" anchor="t"/>
          <a:lstStyle/>
          <a:p>
            <a:r>
              <a:rPr lang="fr-CH" sz="2400" dirty="0" smtClean="0">
                <a:latin typeface="Arial" panose="020B0604020202020204" pitchFamily="34" charset="0"/>
                <a:cs typeface="Arial" panose="020B0604020202020204" pitchFamily="34" charset="0"/>
              </a:rPr>
              <a:t>Brasov - Sibiu</a:t>
            </a:r>
          </a:p>
          <a:p>
            <a:r>
              <a:rPr lang="fr-CH" sz="2400" dirty="0" err="1" smtClean="0">
                <a:latin typeface="Arial" panose="020B0604020202020204" pitchFamily="34" charset="0"/>
                <a:cs typeface="Arial" panose="020B0604020202020204" pitchFamily="34" charset="0"/>
              </a:rPr>
              <a:t>Ramn</a:t>
            </a:r>
            <a:r>
              <a:rPr lang="fr-CH" sz="2400" dirty="0" smtClean="0">
                <a:latin typeface="Arial" panose="020B0604020202020204" pitchFamily="34" charset="0"/>
                <a:cs typeface="Arial" panose="020B0604020202020204" pitchFamily="34" charset="0"/>
              </a:rPr>
              <a:t> Vâlcea</a:t>
            </a:r>
          </a:p>
          <a:p>
            <a:r>
              <a:rPr lang="fr-CH" sz="2400" dirty="0" err="1" smtClean="0">
                <a:latin typeface="Arial" panose="020B0604020202020204" pitchFamily="34" charset="0"/>
                <a:cs typeface="Arial" panose="020B0604020202020204" pitchFamily="34" charset="0"/>
              </a:rPr>
              <a:t>Mioveni</a:t>
            </a:r>
            <a:endParaRPr lang="fr-CH" sz="2400" dirty="0" smtClean="0">
              <a:latin typeface="Arial" panose="020B0604020202020204" pitchFamily="34" charset="0"/>
              <a:cs typeface="Arial" panose="020B0604020202020204" pitchFamily="34" charset="0"/>
            </a:endParaRPr>
          </a:p>
          <a:p>
            <a:pPr algn="ctr"/>
            <a:endParaRPr lang="fr-CH" dirty="0"/>
          </a:p>
        </p:txBody>
      </p:sp>
      <p:sp>
        <p:nvSpPr>
          <p:cNvPr id="7" name="Rectangle 6"/>
          <p:cNvSpPr/>
          <p:nvPr/>
        </p:nvSpPr>
        <p:spPr>
          <a:xfrm>
            <a:off x="3343894" y="4364552"/>
            <a:ext cx="792000" cy="25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smtClean="0">
                <a:solidFill>
                  <a:schemeClr val="tx1"/>
                </a:solidFill>
                <a:latin typeface="Arial" panose="020B0604020202020204" pitchFamily="34" charset="0"/>
                <a:cs typeface="Arial" panose="020B0604020202020204" pitchFamily="34" charset="0"/>
              </a:rPr>
              <a:t>Dacia</a:t>
            </a:r>
            <a:endParaRPr lang="fr-CH" dirty="0">
              <a:solidFill>
                <a:schemeClr val="tx1"/>
              </a:solidFill>
              <a:latin typeface="Arial" panose="020B0604020202020204" pitchFamily="34" charset="0"/>
              <a:cs typeface="Arial" panose="020B0604020202020204" pitchFamily="34" charset="0"/>
            </a:endParaRPr>
          </a:p>
        </p:txBody>
      </p:sp>
      <p:sp>
        <p:nvSpPr>
          <p:cNvPr id="8" name="Rectangle 7"/>
          <p:cNvSpPr/>
          <p:nvPr/>
        </p:nvSpPr>
        <p:spPr>
          <a:xfrm>
            <a:off x="2263894" y="4762488"/>
            <a:ext cx="1872000" cy="468000"/>
          </a:xfrm>
          <a:prstGeom prst="rect">
            <a:avLst/>
          </a:prstGeom>
          <a:solidFill>
            <a:srgbClr val="0070C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p>
            <a:pPr algn="ctr"/>
            <a:r>
              <a:rPr lang="fr-CH" sz="2400" dirty="0" err="1" smtClean="0">
                <a:latin typeface="Arial" panose="020B0604020202020204" pitchFamily="34" charset="0"/>
                <a:cs typeface="Arial" panose="020B0604020202020204" pitchFamily="34" charset="0"/>
              </a:rPr>
              <a:t>Câtanele</a:t>
            </a:r>
            <a:endParaRPr lang="fr-CH" sz="2400" dirty="0">
              <a:latin typeface="Arial" panose="020B0604020202020204" pitchFamily="34" charset="0"/>
              <a:cs typeface="Arial" panose="020B0604020202020204" pitchFamily="34" charset="0"/>
            </a:endParaRPr>
          </a:p>
        </p:txBody>
      </p:sp>
      <p:sp>
        <p:nvSpPr>
          <p:cNvPr id="10" name="Rectangle 9"/>
          <p:cNvSpPr/>
          <p:nvPr/>
        </p:nvSpPr>
        <p:spPr>
          <a:xfrm>
            <a:off x="4405730" y="3424891"/>
            <a:ext cx="2974581" cy="1152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04000" tIns="288000" rIns="36000" rtlCol="0" anchor="t"/>
          <a:lstStyle/>
          <a:p>
            <a:pPr algn="ctr"/>
            <a:r>
              <a:rPr lang="fr-CH" sz="2400" dirty="0" smtClean="0">
                <a:latin typeface="Arial" panose="020B0604020202020204" pitchFamily="34" charset="0"/>
                <a:cs typeface="Arial" panose="020B0604020202020204" pitchFamily="34" charset="0"/>
              </a:rPr>
              <a:t>Bucuresti</a:t>
            </a:r>
            <a:endParaRPr lang="fr-CH" sz="2400" dirty="0">
              <a:latin typeface="Arial" panose="020B0604020202020204" pitchFamily="34" charset="0"/>
              <a:cs typeface="Arial" panose="020B0604020202020204" pitchFamily="34" charset="0"/>
            </a:endParaRPr>
          </a:p>
        </p:txBody>
      </p:sp>
      <p:sp>
        <p:nvSpPr>
          <p:cNvPr id="11" name="Rectangle 10"/>
          <p:cNvSpPr/>
          <p:nvPr/>
        </p:nvSpPr>
        <p:spPr>
          <a:xfrm>
            <a:off x="1473801" y="4095977"/>
            <a:ext cx="601781" cy="34102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600" dirty="0" smtClean="0">
                <a:latin typeface="Arial" panose="020B0604020202020204" pitchFamily="34" charset="0"/>
                <a:cs typeface="Arial" panose="020B0604020202020204" pitchFamily="34" charset="0"/>
              </a:rPr>
              <a:t>E81</a:t>
            </a:r>
            <a:endParaRPr lang="fr-CH" sz="1600" dirty="0">
              <a:latin typeface="Arial" panose="020B0604020202020204" pitchFamily="34" charset="0"/>
              <a:cs typeface="Arial" panose="020B0604020202020204" pitchFamily="34" charset="0"/>
            </a:endParaRPr>
          </a:p>
        </p:txBody>
      </p:sp>
      <p:sp>
        <p:nvSpPr>
          <p:cNvPr id="12" name="Rectangle 11"/>
          <p:cNvSpPr/>
          <p:nvPr/>
        </p:nvSpPr>
        <p:spPr>
          <a:xfrm>
            <a:off x="1462796" y="4591977"/>
            <a:ext cx="601781" cy="34102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600" dirty="0" smtClean="0">
                <a:latin typeface="Arial" panose="020B0604020202020204" pitchFamily="34" charset="0"/>
                <a:cs typeface="Arial" panose="020B0604020202020204" pitchFamily="34" charset="0"/>
              </a:rPr>
              <a:t>A1</a:t>
            </a:r>
            <a:endParaRPr lang="fr-CH" sz="1600" dirty="0">
              <a:latin typeface="Arial" panose="020B0604020202020204" pitchFamily="34" charset="0"/>
              <a:cs typeface="Arial" panose="020B0604020202020204" pitchFamily="34" charset="0"/>
            </a:endParaRPr>
          </a:p>
        </p:txBody>
      </p:sp>
      <p:sp>
        <p:nvSpPr>
          <p:cNvPr id="9" name="Flèche vers le bas 8"/>
          <p:cNvSpPr/>
          <p:nvPr/>
        </p:nvSpPr>
        <p:spPr>
          <a:xfrm rot="5400000">
            <a:off x="1456639" y="3290455"/>
            <a:ext cx="504000" cy="900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4" name="Rectangle 13"/>
          <p:cNvSpPr/>
          <p:nvPr/>
        </p:nvSpPr>
        <p:spPr>
          <a:xfrm>
            <a:off x="5148064" y="3560259"/>
            <a:ext cx="601781" cy="34102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600" dirty="0" smtClean="0">
                <a:latin typeface="Arial" panose="020B0604020202020204" pitchFamily="34" charset="0"/>
                <a:cs typeface="Arial" panose="020B0604020202020204" pitchFamily="34" charset="0"/>
              </a:rPr>
              <a:t>E81</a:t>
            </a:r>
            <a:endParaRPr lang="fr-CH" sz="1600" dirty="0">
              <a:latin typeface="Arial" panose="020B0604020202020204" pitchFamily="34" charset="0"/>
              <a:cs typeface="Arial" panose="020B0604020202020204" pitchFamily="34" charset="0"/>
            </a:endParaRPr>
          </a:p>
        </p:txBody>
      </p:sp>
      <p:sp>
        <p:nvSpPr>
          <p:cNvPr id="15" name="Rectangle 14"/>
          <p:cNvSpPr/>
          <p:nvPr/>
        </p:nvSpPr>
        <p:spPr>
          <a:xfrm>
            <a:off x="5148063" y="4013194"/>
            <a:ext cx="601781" cy="34102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600" dirty="0" smtClean="0">
                <a:latin typeface="Arial" panose="020B0604020202020204" pitchFamily="34" charset="0"/>
                <a:cs typeface="Arial" panose="020B0604020202020204" pitchFamily="34" charset="0"/>
              </a:rPr>
              <a:t>A1</a:t>
            </a:r>
            <a:endParaRPr lang="fr-CH" sz="1600" dirty="0">
              <a:latin typeface="Arial" panose="020B0604020202020204" pitchFamily="34" charset="0"/>
              <a:cs typeface="Arial" panose="020B0604020202020204" pitchFamily="34" charset="0"/>
            </a:endParaRPr>
          </a:p>
        </p:txBody>
      </p:sp>
      <p:sp>
        <p:nvSpPr>
          <p:cNvPr id="16" name="Flèche vers le haut 15"/>
          <p:cNvSpPr/>
          <p:nvPr/>
        </p:nvSpPr>
        <p:spPr>
          <a:xfrm>
            <a:off x="4488165" y="3523990"/>
            <a:ext cx="484632" cy="97840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8" name="Organigramme : Connecteur page suivante 17"/>
          <p:cNvSpPr/>
          <p:nvPr/>
        </p:nvSpPr>
        <p:spPr>
          <a:xfrm>
            <a:off x="2339796" y="4852488"/>
            <a:ext cx="396000" cy="288000"/>
          </a:xfrm>
          <a:prstGeom prst="flowChartOffpageConnector">
            <a:avLst/>
          </a:prstGeom>
          <a:solidFill>
            <a:srgbClr val="0070C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CH" sz="1100" dirty="0" smtClean="0">
                <a:solidFill>
                  <a:schemeClr val="bg1"/>
                </a:solidFill>
                <a:latin typeface="Arial" panose="020B0604020202020204" pitchFamily="34" charset="0"/>
                <a:cs typeface="Arial" panose="020B0604020202020204" pitchFamily="34" charset="0"/>
              </a:rPr>
              <a:t>702G</a:t>
            </a:r>
          </a:p>
        </p:txBody>
      </p:sp>
      <p:sp>
        <p:nvSpPr>
          <p:cNvPr id="4" name="Rectangle à coins arrondis 3"/>
          <p:cNvSpPr/>
          <p:nvPr/>
        </p:nvSpPr>
        <p:spPr>
          <a:xfrm>
            <a:off x="1258639" y="5047253"/>
            <a:ext cx="1005255" cy="30813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000" dirty="0" smtClean="0">
                <a:latin typeface="Arial" panose="020B0604020202020204" pitchFamily="34" charset="0"/>
                <a:cs typeface="Arial" panose="020B0604020202020204" pitchFamily="34" charset="0"/>
              </a:rPr>
              <a:t>100 m</a:t>
            </a:r>
            <a:endParaRPr lang="fr-CH" sz="2000" dirty="0">
              <a:latin typeface="Arial" panose="020B0604020202020204" pitchFamily="34" charset="0"/>
              <a:cs typeface="Arial" panose="020B0604020202020204" pitchFamily="34" charset="0"/>
            </a:endParaRPr>
          </a:p>
        </p:txBody>
      </p:sp>
      <p:sp>
        <p:nvSpPr>
          <p:cNvPr id="17" name="Rectangle à coins arrondis 16"/>
          <p:cNvSpPr/>
          <p:nvPr/>
        </p:nvSpPr>
        <p:spPr>
          <a:xfrm>
            <a:off x="6375056" y="4210486"/>
            <a:ext cx="1005255" cy="30813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000" dirty="0" smtClean="0">
                <a:latin typeface="Arial" panose="020B0604020202020204" pitchFamily="34" charset="0"/>
                <a:cs typeface="Arial" panose="020B0604020202020204" pitchFamily="34" charset="0"/>
              </a:rPr>
              <a:t>100 m</a:t>
            </a:r>
            <a:endParaRPr lang="fr-CH" sz="2000" dirty="0">
              <a:latin typeface="Arial" panose="020B0604020202020204" pitchFamily="34" charset="0"/>
              <a:cs typeface="Arial" panose="020B0604020202020204" pitchFamily="34" charset="0"/>
            </a:endParaRPr>
          </a:p>
        </p:txBody>
      </p:sp>
      <p:sp>
        <p:nvSpPr>
          <p:cNvPr id="5" name="Rectangle 4"/>
          <p:cNvSpPr/>
          <p:nvPr/>
        </p:nvSpPr>
        <p:spPr>
          <a:xfrm rot="3960000">
            <a:off x="2714520" y="967276"/>
            <a:ext cx="72000" cy="331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9" name="Rectangle 18"/>
          <p:cNvSpPr/>
          <p:nvPr/>
        </p:nvSpPr>
        <p:spPr>
          <a:xfrm rot="3960000">
            <a:off x="5857020" y="895268"/>
            <a:ext cx="72000" cy="331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90186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ophie\Pictures\Pitesti03Sba.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187617" y="404664"/>
            <a:ext cx="7524835" cy="594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203848" y="5443003"/>
            <a:ext cx="50400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65B x E81 A1 ( 2 )</a:t>
            </a:r>
          </a:p>
        </p:txBody>
      </p:sp>
      <p:sp>
        <p:nvSpPr>
          <p:cNvPr id="4" name="Rectangle 3"/>
          <p:cNvSpPr/>
          <p:nvPr/>
        </p:nvSpPr>
        <p:spPr>
          <a:xfrm>
            <a:off x="1853848" y="764704"/>
            <a:ext cx="2700000" cy="1620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0" tIns="144000" rtlCol="0" anchor="t"/>
          <a:lstStyle/>
          <a:p>
            <a:r>
              <a:rPr lang="fr-CH" sz="2000" dirty="0" smtClean="0">
                <a:latin typeface="Arial" panose="020B0604020202020204" pitchFamily="34" charset="0"/>
                <a:cs typeface="Arial" panose="020B0604020202020204" pitchFamily="34" charset="0"/>
              </a:rPr>
              <a:t>Brasov - Sibiu</a:t>
            </a:r>
          </a:p>
          <a:p>
            <a:r>
              <a:rPr lang="fr-CH" sz="2000" dirty="0" err="1" smtClean="0">
                <a:latin typeface="Arial" panose="020B0604020202020204" pitchFamily="34" charset="0"/>
                <a:cs typeface="Arial" panose="020B0604020202020204" pitchFamily="34" charset="0"/>
              </a:rPr>
              <a:t>Ramn</a:t>
            </a:r>
            <a:r>
              <a:rPr lang="fr-CH" sz="2000" dirty="0" smtClean="0">
                <a:latin typeface="Arial" panose="020B0604020202020204" pitchFamily="34" charset="0"/>
                <a:cs typeface="Arial" panose="020B0604020202020204" pitchFamily="34" charset="0"/>
              </a:rPr>
              <a:t> Vâlcea</a:t>
            </a:r>
          </a:p>
          <a:p>
            <a:r>
              <a:rPr lang="fr-CH" sz="2000" dirty="0" err="1" smtClean="0">
                <a:latin typeface="Arial" panose="020B0604020202020204" pitchFamily="34" charset="0"/>
                <a:cs typeface="Arial" panose="020B0604020202020204" pitchFamily="34" charset="0"/>
              </a:rPr>
              <a:t>Mioveni</a:t>
            </a:r>
            <a:endParaRPr lang="fr-CH" sz="2000" dirty="0" smtClean="0">
              <a:latin typeface="Arial" panose="020B0604020202020204" pitchFamily="34" charset="0"/>
              <a:cs typeface="Arial" panose="020B0604020202020204" pitchFamily="34" charset="0"/>
            </a:endParaRPr>
          </a:p>
          <a:p>
            <a:pPr algn="ctr"/>
            <a:endParaRPr lang="fr-CH" dirty="0"/>
          </a:p>
        </p:txBody>
      </p:sp>
      <p:sp>
        <p:nvSpPr>
          <p:cNvPr id="5" name="Rectangle 4"/>
          <p:cNvSpPr/>
          <p:nvPr/>
        </p:nvSpPr>
        <p:spPr>
          <a:xfrm>
            <a:off x="4860031" y="764704"/>
            <a:ext cx="2700000" cy="864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rIns="36000" rtlCol="0" anchor="ctr"/>
          <a:lstStyle/>
          <a:p>
            <a:pPr algn="ctr"/>
            <a:r>
              <a:rPr lang="fr-CH" sz="2400" dirty="0" smtClean="0">
                <a:latin typeface="Arial" panose="020B0604020202020204" pitchFamily="34" charset="0"/>
                <a:cs typeface="Arial" panose="020B0604020202020204" pitchFamily="34" charset="0"/>
              </a:rPr>
              <a:t>Bucuresti</a:t>
            </a:r>
            <a:endParaRPr lang="fr-CH" sz="2400" dirty="0">
              <a:latin typeface="Arial" panose="020B0604020202020204" pitchFamily="34" charset="0"/>
              <a:cs typeface="Arial" panose="020B0604020202020204" pitchFamily="34" charset="0"/>
            </a:endParaRPr>
          </a:p>
        </p:txBody>
      </p:sp>
      <p:sp>
        <p:nvSpPr>
          <p:cNvPr id="6" name="Rectangle 5"/>
          <p:cNvSpPr/>
          <p:nvPr/>
        </p:nvSpPr>
        <p:spPr>
          <a:xfrm>
            <a:off x="3527720" y="1552520"/>
            <a:ext cx="792000" cy="25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smtClean="0">
                <a:solidFill>
                  <a:schemeClr val="tx1"/>
                </a:solidFill>
                <a:latin typeface="Arial" panose="020B0604020202020204" pitchFamily="34" charset="0"/>
                <a:cs typeface="Arial" panose="020B0604020202020204" pitchFamily="34" charset="0"/>
              </a:rPr>
              <a:t>Dacia</a:t>
            </a:r>
            <a:endParaRPr lang="fr-CH" dirty="0">
              <a:solidFill>
                <a:schemeClr val="tx1"/>
              </a:solidFill>
              <a:latin typeface="Arial" panose="020B0604020202020204" pitchFamily="34" charset="0"/>
              <a:cs typeface="Arial" panose="020B0604020202020204" pitchFamily="34" charset="0"/>
            </a:endParaRPr>
          </a:p>
        </p:txBody>
      </p:sp>
      <p:sp>
        <p:nvSpPr>
          <p:cNvPr id="7" name="Rectangle 6"/>
          <p:cNvSpPr/>
          <p:nvPr/>
        </p:nvSpPr>
        <p:spPr>
          <a:xfrm>
            <a:off x="2591720" y="1924576"/>
            <a:ext cx="1872000" cy="360000"/>
          </a:xfrm>
          <a:prstGeom prst="rect">
            <a:avLst/>
          </a:prstGeom>
          <a:solidFill>
            <a:srgbClr val="0070C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0" tIns="0" rtlCol="0" anchor="ctr"/>
          <a:lstStyle/>
          <a:p>
            <a:pPr algn="ctr"/>
            <a:r>
              <a:rPr lang="fr-CH" sz="2000" dirty="0" err="1" smtClean="0">
                <a:latin typeface="Arial" panose="020B0604020202020204" pitchFamily="34" charset="0"/>
                <a:cs typeface="Arial" panose="020B0604020202020204" pitchFamily="34" charset="0"/>
              </a:rPr>
              <a:t>Câtanele</a:t>
            </a:r>
            <a:endParaRPr lang="fr-CH" sz="2000" dirty="0">
              <a:latin typeface="Arial" panose="020B0604020202020204" pitchFamily="34" charset="0"/>
              <a:cs typeface="Arial" panose="020B0604020202020204" pitchFamily="34" charset="0"/>
            </a:endParaRPr>
          </a:p>
        </p:txBody>
      </p:sp>
      <p:sp>
        <p:nvSpPr>
          <p:cNvPr id="8" name="Organigramme : Connecteur page suivante 7"/>
          <p:cNvSpPr/>
          <p:nvPr/>
        </p:nvSpPr>
        <p:spPr>
          <a:xfrm>
            <a:off x="2707184" y="1996576"/>
            <a:ext cx="396000" cy="216000"/>
          </a:xfrm>
          <a:prstGeom prst="flowChartOffpageConnector">
            <a:avLst/>
          </a:prstGeom>
          <a:solidFill>
            <a:srgbClr val="0070C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CH" sz="1100" dirty="0" smtClean="0">
                <a:solidFill>
                  <a:schemeClr val="bg1"/>
                </a:solidFill>
                <a:latin typeface="Arial" panose="020B0604020202020204" pitchFamily="34" charset="0"/>
                <a:cs typeface="Arial" panose="020B0604020202020204" pitchFamily="34" charset="0"/>
              </a:rPr>
              <a:t>702G</a:t>
            </a:r>
          </a:p>
        </p:txBody>
      </p:sp>
      <p:sp>
        <p:nvSpPr>
          <p:cNvPr id="2" name="Flèche vers le bas 1"/>
          <p:cNvSpPr/>
          <p:nvPr/>
        </p:nvSpPr>
        <p:spPr>
          <a:xfrm>
            <a:off x="5043412" y="913751"/>
            <a:ext cx="432000" cy="612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 name="Flèche vers le bas 10"/>
          <p:cNvSpPr/>
          <p:nvPr/>
        </p:nvSpPr>
        <p:spPr>
          <a:xfrm>
            <a:off x="7020272" y="890704"/>
            <a:ext cx="432000" cy="612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Flèche vers le bas 11"/>
          <p:cNvSpPr/>
          <p:nvPr/>
        </p:nvSpPr>
        <p:spPr>
          <a:xfrm>
            <a:off x="1979712" y="962704"/>
            <a:ext cx="432000" cy="124987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 name="Rectangle 9"/>
          <p:cNvSpPr/>
          <p:nvPr/>
        </p:nvSpPr>
        <p:spPr>
          <a:xfrm>
            <a:off x="1835696" y="2397280"/>
            <a:ext cx="288032" cy="17643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4" name="Rectangle 13"/>
          <p:cNvSpPr/>
          <p:nvPr/>
        </p:nvSpPr>
        <p:spPr>
          <a:xfrm>
            <a:off x="7308256" y="1641280"/>
            <a:ext cx="288032" cy="236378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429280330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Sophie\Pictures\Pitesti03Sba.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118320" y="404664"/>
            <a:ext cx="7094425" cy="6120000"/>
          </a:xfrm>
          <a:prstGeom prst="rect">
            <a:avLst/>
          </a:prstGeom>
          <a:noFill/>
          <a:extLst>
            <a:ext uri="{909E8E84-426E-40DD-AFC4-6F175D3DCCD1}">
              <a14:hiddenFill xmlns:a14="http://schemas.microsoft.com/office/drawing/2010/main">
                <a:solidFill>
                  <a:srgbClr val="FFFFFF"/>
                </a:solidFill>
              </a14:hiddenFill>
            </a:ext>
          </a:extLst>
        </p:spPr>
      </p:pic>
      <p:sp>
        <p:nvSpPr>
          <p:cNvPr id="3" name="Flèche droite 2"/>
          <p:cNvSpPr/>
          <p:nvPr/>
        </p:nvSpPr>
        <p:spPr>
          <a:xfrm flipH="1">
            <a:off x="3635896" y="3573016"/>
            <a:ext cx="4157644" cy="1692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000" rIns="792000" rtlCol="0" anchor="ctr"/>
          <a:lstStyle/>
          <a:p>
            <a:pPr algn="r"/>
            <a:r>
              <a:rPr lang="fr-CH" sz="2000" dirty="0" smtClean="0">
                <a:solidFill>
                  <a:schemeClr val="bg1"/>
                </a:solidFill>
                <a:latin typeface="Arial" panose="020B0604020202020204" pitchFamily="34" charset="0"/>
                <a:cs typeface="Arial" panose="020B0604020202020204" pitchFamily="34" charset="0"/>
              </a:rPr>
              <a:t>134             Brasov</a:t>
            </a:r>
          </a:p>
          <a:p>
            <a:pPr algn="r"/>
            <a:r>
              <a:rPr lang="fr-CH" sz="2000" dirty="0" smtClean="0">
                <a:solidFill>
                  <a:schemeClr val="bg1"/>
                </a:solidFill>
                <a:latin typeface="Arial" panose="020B0604020202020204" pitchFamily="34" charset="0"/>
                <a:cs typeface="Arial" panose="020B0604020202020204" pitchFamily="34" charset="0"/>
              </a:rPr>
              <a:t>168                Sibiu</a:t>
            </a:r>
          </a:p>
          <a:p>
            <a:pPr algn="r"/>
            <a:r>
              <a:rPr lang="fr-CH" sz="2000" dirty="0" smtClean="0">
                <a:solidFill>
                  <a:schemeClr val="bg1"/>
                </a:solidFill>
                <a:latin typeface="Arial" panose="020B0604020202020204" pitchFamily="34" charset="0"/>
                <a:cs typeface="Arial" panose="020B0604020202020204" pitchFamily="34" charset="0"/>
              </a:rPr>
              <a:t>69   </a:t>
            </a:r>
            <a:r>
              <a:rPr lang="fr-CH" sz="2000" dirty="0" err="1" smtClean="0">
                <a:solidFill>
                  <a:schemeClr val="bg1"/>
                </a:solidFill>
                <a:latin typeface="Arial" panose="020B0604020202020204" pitchFamily="34" charset="0"/>
                <a:cs typeface="Arial" panose="020B0604020202020204" pitchFamily="34" charset="0"/>
              </a:rPr>
              <a:t>Ramn</a:t>
            </a:r>
            <a:r>
              <a:rPr lang="fr-CH" sz="2000" dirty="0" smtClean="0">
                <a:solidFill>
                  <a:schemeClr val="bg1"/>
                </a:solidFill>
                <a:latin typeface="Arial" panose="020B0604020202020204" pitchFamily="34" charset="0"/>
                <a:cs typeface="Arial" panose="020B0604020202020204" pitchFamily="34" charset="0"/>
              </a:rPr>
              <a:t> Vâlcea</a:t>
            </a:r>
          </a:p>
          <a:p>
            <a:pPr algn="r"/>
            <a:r>
              <a:rPr lang="fr-CH" sz="2000" dirty="0" smtClean="0">
                <a:solidFill>
                  <a:schemeClr val="bg1"/>
                </a:solidFill>
                <a:latin typeface="Arial" panose="020B0604020202020204" pitchFamily="34" charset="0"/>
                <a:cs typeface="Arial" panose="020B0604020202020204" pitchFamily="34" charset="0"/>
              </a:rPr>
              <a:t>24 </a:t>
            </a:r>
            <a:r>
              <a:rPr lang="fr-CH" sz="2000" dirty="0" err="1" smtClean="0">
                <a:solidFill>
                  <a:schemeClr val="bg1"/>
                </a:solidFill>
                <a:latin typeface="Arial" panose="020B0604020202020204" pitchFamily="34" charset="0"/>
                <a:cs typeface="Arial" panose="020B0604020202020204" pitchFamily="34" charset="0"/>
              </a:rPr>
              <a:t>Mioveni</a:t>
            </a:r>
            <a:r>
              <a:rPr lang="fr-CH" sz="2000" dirty="0" smtClean="0">
                <a:solidFill>
                  <a:schemeClr val="bg1"/>
                </a:solidFill>
                <a:latin typeface="Arial" panose="020B0604020202020204" pitchFamily="34" charset="0"/>
                <a:cs typeface="Arial" panose="020B0604020202020204" pitchFamily="34" charset="0"/>
              </a:rPr>
              <a:t>  </a:t>
            </a:r>
            <a:r>
              <a:rPr lang="fr-CH" sz="2000" dirty="0" err="1" smtClean="0">
                <a:solidFill>
                  <a:schemeClr val="bg1"/>
                </a:solidFill>
                <a:latin typeface="Arial" panose="020B0604020202020204" pitchFamily="34" charset="0"/>
                <a:cs typeface="Arial" panose="020B0604020202020204" pitchFamily="34" charset="0"/>
              </a:rPr>
              <a:t>dacia</a:t>
            </a:r>
            <a:endParaRPr lang="fr-CH" sz="2000" dirty="0" smtClean="0">
              <a:solidFill>
                <a:schemeClr val="bg1"/>
              </a:solidFill>
              <a:latin typeface="Arial" panose="020B0604020202020204" pitchFamily="34" charset="0"/>
              <a:cs typeface="Arial" panose="020B0604020202020204" pitchFamily="34" charset="0"/>
            </a:endParaRPr>
          </a:p>
          <a:p>
            <a:pPr algn="r"/>
            <a:r>
              <a:rPr lang="fr-CH" sz="2000" dirty="0" smtClean="0">
                <a:solidFill>
                  <a:schemeClr val="bg1"/>
                </a:solidFill>
                <a:latin typeface="Arial" panose="020B0604020202020204" pitchFamily="34" charset="0"/>
                <a:cs typeface="Arial" panose="020B0604020202020204" pitchFamily="34" charset="0"/>
              </a:rPr>
              <a:t>3  </a:t>
            </a:r>
            <a:r>
              <a:rPr lang="fr-CH" sz="2000" dirty="0" err="1" smtClean="0">
                <a:solidFill>
                  <a:schemeClr val="bg1"/>
                </a:solidFill>
                <a:latin typeface="Arial" panose="020B0604020202020204" pitchFamily="34" charset="0"/>
                <a:cs typeface="Arial" panose="020B0604020202020204" pitchFamily="34" charset="0"/>
              </a:rPr>
              <a:t>Catalene</a:t>
            </a:r>
            <a:r>
              <a:rPr lang="fr-CH" sz="2000" dirty="0" smtClean="0">
                <a:solidFill>
                  <a:schemeClr val="bg1"/>
                </a:solidFill>
                <a:latin typeface="Arial" panose="020B0604020202020204" pitchFamily="34" charset="0"/>
                <a:cs typeface="Arial" panose="020B0604020202020204" pitchFamily="34" charset="0"/>
              </a:rPr>
              <a:t> </a:t>
            </a:r>
            <a:endParaRPr lang="fr-CH" sz="2000"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4860032" y="4904003"/>
            <a:ext cx="2155442" cy="288000"/>
          </a:xfrm>
          <a:prstGeom prst="rect">
            <a:avLst/>
          </a:prstGeom>
          <a:solidFill>
            <a:srgbClr val="0070C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rIns="0" rtlCol="0" anchor="ctr"/>
          <a:lstStyle/>
          <a:p>
            <a:pPr algn="ctr"/>
            <a:r>
              <a:rPr lang="fr-CH" sz="2000" dirty="0" smtClean="0">
                <a:latin typeface="Arial" panose="020B0604020202020204" pitchFamily="34" charset="0"/>
                <a:cs typeface="Arial" panose="020B0604020202020204" pitchFamily="34" charset="0"/>
              </a:rPr>
              <a:t>3       </a:t>
            </a:r>
            <a:r>
              <a:rPr lang="fr-CH" sz="2000" dirty="0" err="1" smtClean="0">
                <a:latin typeface="Arial" panose="020B0604020202020204" pitchFamily="34" charset="0"/>
                <a:cs typeface="Arial" panose="020B0604020202020204" pitchFamily="34" charset="0"/>
              </a:rPr>
              <a:t>Câtanele</a:t>
            </a:r>
            <a:endParaRPr lang="fr-CH" sz="2000" dirty="0">
              <a:latin typeface="Arial" panose="020B0604020202020204" pitchFamily="34" charset="0"/>
              <a:cs typeface="Arial" panose="020B0604020202020204" pitchFamily="34" charset="0"/>
            </a:endParaRPr>
          </a:p>
        </p:txBody>
      </p:sp>
      <p:sp>
        <p:nvSpPr>
          <p:cNvPr id="5" name="Organigramme : Connecteur page suivante 4"/>
          <p:cNvSpPr/>
          <p:nvPr/>
        </p:nvSpPr>
        <p:spPr>
          <a:xfrm>
            <a:off x="7182792" y="4904003"/>
            <a:ext cx="468000" cy="288000"/>
          </a:xfrm>
          <a:prstGeom prst="flowChartOffpageConnector">
            <a:avLst/>
          </a:prstGeom>
          <a:solidFill>
            <a:srgbClr val="0070C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CH" sz="1100" dirty="0" smtClean="0">
                <a:solidFill>
                  <a:schemeClr val="bg1"/>
                </a:solidFill>
                <a:latin typeface="Arial" panose="020B0604020202020204" pitchFamily="34" charset="0"/>
                <a:cs typeface="Arial" panose="020B0604020202020204" pitchFamily="34" charset="0"/>
              </a:rPr>
              <a:t>702G</a:t>
            </a:r>
          </a:p>
        </p:txBody>
      </p:sp>
      <p:sp>
        <p:nvSpPr>
          <p:cNvPr id="6" name="Rectangle 5"/>
          <p:cNvSpPr/>
          <p:nvPr/>
        </p:nvSpPr>
        <p:spPr>
          <a:xfrm>
            <a:off x="7115901" y="3736207"/>
            <a:ext cx="576000" cy="34102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600" dirty="0" smtClean="0">
                <a:latin typeface="Arial" panose="020B0604020202020204" pitchFamily="34" charset="0"/>
                <a:cs typeface="Arial" panose="020B0604020202020204" pitchFamily="34" charset="0"/>
              </a:rPr>
              <a:t>E81</a:t>
            </a:r>
            <a:endParaRPr lang="fr-CH" sz="1600" dirty="0">
              <a:latin typeface="Arial" panose="020B0604020202020204" pitchFamily="34" charset="0"/>
              <a:cs typeface="Arial" panose="020B0604020202020204" pitchFamily="34" charset="0"/>
            </a:endParaRPr>
          </a:p>
        </p:txBody>
      </p:sp>
      <p:sp>
        <p:nvSpPr>
          <p:cNvPr id="7" name="Rectangle 6"/>
          <p:cNvSpPr/>
          <p:nvPr/>
        </p:nvSpPr>
        <p:spPr>
          <a:xfrm>
            <a:off x="7108269" y="4284504"/>
            <a:ext cx="576000" cy="34102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600" dirty="0" smtClean="0">
                <a:latin typeface="Arial" panose="020B0604020202020204" pitchFamily="34" charset="0"/>
                <a:cs typeface="Arial" panose="020B0604020202020204" pitchFamily="34" charset="0"/>
              </a:rPr>
              <a:t>A1</a:t>
            </a:r>
            <a:endParaRPr lang="fr-CH" sz="1600" dirty="0">
              <a:latin typeface="Arial" panose="020B0604020202020204" pitchFamily="34" charset="0"/>
              <a:cs typeface="Arial" panose="020B0604020202020204" pitchFamily="34" charset="0"/>
            </a:endParaRPr>
          </a:p>
        </p:txBody>
      </p:sp>
      <p:sp>
        <p:nvSpPr>
          <p:cNvPr id="8" name="Rectangle 7"/>
          <p:cNvSpPr/>
          <p:nvPr/>
        </p:nvSpPr>
        <p:spPr>
          <a:xfrm>
            <a:off x="6316269" y="4625527"/>
            <a:ext cx="720000" cy="21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solidFill>
                  <a:schemeClr val="tx1"/>
                </a:solidFill>
                <a:latin typeface="Arial" panose="020B0604020202020204" pitchFamily="34" charset="0"/>
                <a:cs typeface="Arial" panose="020B0604020202020204" pitchFamily="34" charset="0"/>
              </a:rPr>
              <a:t>Dacia</a:t>
            </a:r>
            <a:endParaRPr lang="fr-CH" sz="1600" dirty="0">
              <a:solidFill>
                <a:schemeClr val="tx1"/>
              </a:solidFill>
              <a:latin typeface="Arial" panose="020B0604020202020204" pitchFamily="34" charset="0"/>
              <a:cs typeface="Arial" panose="020B0604020202020204" pitchFamily="34" charset="0"/>
            </a:endParaRPr>
          </a:p>
        </p:txBody>
      </p:sp>
      <p:sp>
        <p:nvSpPr>
          <p:cNvPr id="9" name="Rectangle 8"/>
          <p:cNvSpPr/>
          <p:nvPr/>
        </p:nvSpPr>
        <p:spPr>
          <a:xfrm rot="3600000">
            <a:off x="4072881" y="1525488"/>
            <a:ext cx="72000" cy="2376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976058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ophie\Pictures\Pitesti03Sbb.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763688" y="497715"/>
            <a:ext cx="6124800" cy="5760000"/>
          </a:xfrm>
          <a:prstGeom prst="rect">
            <a:avLst/>
          </a:prstGeom>
          <a:noFill/>
          <a:extLst>
            <a:ext uri="{909E8E84-426E-40DD-AFC4-6F175D3DCCD1}">
              <a14:hiddenFill xmlns:a14="http://schemas.microsoft.com/office/drawing/2010/main">
                <a:solidFill>
                  <a:srgbClr val="FFFFFF"/>
                </a:solidFill>
              </a14:hiddenFill>
            </a:ext>
          </a:extLst>
        </p:spPr>
      </p:pic>
      <p:sp>
        <p:nvSpPr>
          <p:cNvPr id="3" name="Pentagone 2"/>
          <p:cNvSpPr/>
          <p:nvPr/>
        </p:nvSpPr>
        <p:spPr>
          <a:xfrm>
            <a:off x="3707904" y="2598688"/>
            <a:ext cx="2520000" cy="1118344"/>
          </a:xfrm>
          <a:prstGeom prst="homePlat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6000" tIns="144000" rtlCol="0" anchor="t"/>
          <a:lstStyle/>
          <a:p>
            <a:pPr algn="ctr"/>
            <a:r>
              <a:rPr lang="fr-CH" sz="2400" dirty="0" smtClean="0">
                <a:latin typeface="Arial" panose="020B0604020202020204" pitchFamily="34" charset="0"/>
                <a:cs typeface="Arial" panose="020B0604020202020204" pitchFamily="34" charset="0"/>
              </a:rPr>
              <a:t>E81  A1</a:t>
            </a:r>
            <a:endParaRPr lang="fr-CH" sz="2400" dirty="0">
              <a:latin typeface="Arial" panose="020B0604020202020204" pitchFamily="34" charset="0"/>
              <a:cs typeface="Arial" panose="020B0604020202020204" pitchFamily="34" charset="0"/>
            </a:endParaRPr>
          </a:p>
        </p:txBody>
      </p:sp>
      <p:pic>
        <p:nvPicPr>
          <p:cNvPr id="4"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3912157" y="2712853"/>
            <a:ext cx="523509" cy="432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3860304" y="3212976"/>
            <a:ext cx="1791816" cy="394318"/>
          </a:xfrm>
          <a:prstGeom prst="rect">
            <a:avLst/>
          </a:prstGeom>
          <a:solidFill>
            <a:srgbClr val="0070C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0" tIns="36000" rtlCol="0" anchor="ctr"/>
          <a:lstStyle/>
          <a:p>
            <a:r>
              <a:rPr lang="fr-CH" sz="2000" dirty="0" err="1" smtClean="0">
                <a:latin typeface="Arial" panose="020B0604020202020204" pitchFamily="34" charset="0"/>
                <a:cs typeface="Arial" panose="020B0604020202020204" pitchFamily="34" charset="0"/>
              </a:rPr>
              <a:t>Cântanele</a:t>
            </a:r>
            <a:endParaRPr lang="fr-CH" sz="2000" dirty="0">
              <a:latin typeface="Arial" panose="020B0604020202020204" pitchFamily="34" charset="0"/>
              <a:cs typeface="Arial" panose="020B0604020202020204" pitchFamily="34" charset="0"/>
            </a:endParaRPr>
          </a:p>
        </p:txBody>
      </p:sp>
      <p:sp>
        <p:nvSpPr>
          <p:cNvPr id="10" name="Organigramme : Connecteur page suivante 9"/>
          <p:cNvSpPr/>
          <p:nvPr/>
        </p:nvSpPr>
        <p:spPr>
          <a:xfrm>
            <a:off x="3993912" y="3266135"/>
            <a:ext cx="360000" cy="252000"/>
          </a:xfrm>
          <a:prstGeom prst="flowChartOffpageConnector">
            <a:avLst/>
          </a:prstGeom>
          <a:solidFill>
            <a:srgbClr val="0070C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CH" sz="1100" dirty="0" smtClean="0">
                <a:solidFill>
                  <a:schemeClr val="bg1"/>
                </a:solidFill>
                <a:latin typeface="Arial" panose="020B0604020202020204" pitchFamily="34" charset="0"/>
                <a:cs typeface="Arial" panose="020B0604020202020204" pitchFamily="34" charset="0"/>
              </a:rPr>
              <a:t>702G</a:t>
            </a:r>
          </a:p>
        </p:txBody>
      </p:sp>
    </p:spTree>
    <p:extLst>
      <p:ext uri="{BB962C8B-B14F-4D97-AF65-F5344CB8AC3E}">
        <p14:creationId xmlns:p14="http://schemas.microsoft.com/office/powerpoint/2010/main" val="424882325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ésultat de recherche d'images pour &quot;panneaux autoroutiers suiss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980728"/>
            <a:ext cx="3533775" cy="449580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34262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Sophie\Pictures\Pitesti03Sbc.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7544" y="1584216"/>
            <a:ext cx="5057775" cy="40466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95350" y="4779120"/>
            <a:ext cx="46800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Well</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well</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well</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well</a:t>
            </a:r>
            <a:endParaRPr lang="fr-CH" sz="1600" dirty="0" smtClean="0">
              <a:solidFill>
                <a:schemeClr val="tx1"/>
              </a:solidFill>
              <a:latin typeface="Arial" panose="020B0604020202020204" pitchFamily="34" charset="0"/>
              <a:cs typeface="Arial" panose="020B0604020202020204" pitchFamily="34" charset="0"/>
            </a:endParaRPr>
          </a:p>
        </p:txBody>
      </p:sp>
      <p:sp>
        <p:nvSpPr>
          <p:cNvPr id="2" name="Rectangle 1"/>
          <p:cNvSpPr/>
          <p:nvPr/>
        </p:nvSpPr>
        <p:spPr>
          <a:xfrm>
            <a:off x="4427984" y="1196752"/>
            <a:ext cx="3060000" cy="288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1188000" tIns="180000" rtlCol="0" anchor="t"/>
          <a:lstStyle/>
          <a:p>
            <a:r>
              <a:rPr lang="fr-CH" sz="2000" dirty="0" smtClean="0">
                <a:solidFill>
                  <a:schemeClr val="bg1"/>
                </a:solidFill>
                <a:latin typeface="Arial" panose="020B0604020202020204" pitchFamily="34" charset="0"/>
                <a:cs typeface="Arial" panose="020B0604020202020204" pitchFamily="34" charset="0"/>
              </a:rPr>
              <a:t>Brasov</a:t>
            </a:r>
          </a:p>
          <a:p>
            <a:r>
              <a:rPr lang="fr-CH" sz="2000" dirty="0" smtClean="0">
                <a:solidFill>
                  <a:schemeClr val="bg1"/>
                </a:solidFill>
                <a:latin typeface="Arial" panose="020B0604020202020204" pitchFamily="34" charset="0"/>
                <a:cs typeface="Arial" panose="020B0604020202020204" pitchFamily="34" charset="0"/>
              </a:rPr>
              <a:t>Sibiu</a:t>
            </a:r>
          </a:p>
          <a:p>
            <a:r>
              <a:rPr lang="fr-CH" sz="2000" dirty="0" err="1" smtClean="0">
                <a:solidFill>
                  <a:schemeClr val="bg1"/>
                </a:solidFill>
                <a:latin typeface="Arial" panose="020B0604020202020204" pitchFamily="34" charset="0"/>
                <a:cs typeface="Arial" panose="020B0604020202020204" pitchFamily="34" charset="0"/>
              </a:rPr>
              <a:t>Ramn</a:t>
            </a:r>
            <a:r>
              <a:rPr lang="fr-CH" sz="2000" dirty="0" smtClean="0">
                <a:solidFill>
                  <a:schemeClr val="bg1"/>
                </a:solidFill>
                <a:latin typeface="Arial" panose="020B0604020202020204" pitchFamily="34" charset="0"/>
                <a:cs typeface="Arial" panose="020B0604020202020204" pitchFamily="34" charset="0"/>
              </a:rPr>
              <a:t> Vâlcea</a:t>
            </a:r>
          </a:p>
          <a:p>
            <a:r>
              <a:rPr lang="fr-CH" sz="2000" dirty="0" err="1" smtClean="0">
                <a:solidFill>
                  <a:schemeClr val="bg1"/>
                </a:solidFill>
                <a:latin typeface="Arial" panose="020B0604020202020204" pitchFamily="34" charset="0"/>
                <a:cs typeface="Arial" panose="020B0604020202020204" pitchFamily="34" charset="0"/>
              </a:rPr>
              <a:t>Mioveni</a:t>
            </a:r>
            <a:endParaRPr lang="fr-CH" sz="2000"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rot="21600000">
            <a:off x="2582431" y="2060848"/>
            <a:ext cx="828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 name="Flèche vers le haut 3"/>
          <p:cNvSpPr/>
          <p:nvPr/>
        </p:nvSpPr>
        <p:spPr>
          <a:xfrm>
            <a:off x="5004047" y="1340768"/>
            <a:ext cx="396000" cy="259228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Flèche droite 5"/>
          <p:cNvSpPr/>
          <p:nvPr/>
        </p:nvSpPr>
        <p:spPr>
          <a:xfrm>
            <a:off x="5204477" y="2910714"/>
            <a:ext cx="1944000" cy="3600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Rectangle 7"/>
          <p:cNvSpPr/>
          <p:nvPr/>
        </p:nvSpPr>
        <p:spPr>
          <a:xfrm>
            <a:off x="5375350" y="3283522"/>
            <a:ext cx="1440000" cy="324000"/>
          </a:xfrm>
          <a:prstGeom prst="rect">
            <a:avLst/>
          </a:prstGeom>
          <a:solidFill>
            <a:srgbClr val="0070C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CH" sz="2000" dirty="0" err="1" smtClean="0">
                <a:latin typeface="Arial" panose="020B0604020202020204" pitchFamily="34" charset="0"/>
                <a:cs typeface="Arial" panose="020B0604020202020204" pitchFamily="34" charset="0"/>
              </a:rPr>
              <a:t>Câtanele</a:t>
            </a:r>
            <a:endParaRPr lang="fr-CH" sz="2000" dirty="0">
              <a:latin typeface="Arial" panose="020B0604020202020204" pitchFamily="34" charset="0"/>
              <a:cs typeface="Arial" panose="020B0604020202020204" pitchFamily="34" charset="0"/>
            </a:endParaRPr>
          </a:p>
        </p:txBody>
      </p:sp>
      <p:sp>
        <p:nvSpPr>
          <p:cNvPr id="9" name="Organigramme : Connecteur page suivante 8"/>
          <p:cNvSpPr/>
          <p:nvPr/>
        </p:nvSpPr>
        <p:spPr>
          <a:xfrm>
            <a:off x="6915803" y="3309005"/>
            <a:ext cx="360000" cy="252000"/>
          </a:xfrm>
          <a:prstGeom prst="flowChartOffpageConnector">
            <a:avLst/>
          </a:prstGeom>
          <a:solidFill>
            <a:srgbClr val="0070C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CH" sz="1100" dirty="0" smtClean="0">
                <a:solidFill>
                  <a:schemeClr val="bg1"/>
                </a:solidFill>
                <a:latin typeface="Arial" panose="020B0604020202020204" pitchFamily="34" charset="0"/>
                <a:cs typeface="Arial" panose="020B0604020202020204" pitchFamily="34" charset="0"/>
              </a:rPr>
              <a:t>702G</a:t>
            </a:r>
          </a:p>
        </p:txBody>
      </p:sp>
      <p:sp>
        <p:nvSpPr>
          <p:cNvPr id="10" name="Rectangle 9"/>
          <p:cNvSpPr/>
          <p:nvPr/>
        </p:nvSpPr>
        <p:spPr>
          <a:xfrm>
            <a:off x="4914047" y="1719824"/>
            <a:ext cx="576000" cy="34102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600" dirty="0" smtClean="0">
                <a:latin typeface="Arial" panose="020B0604020202020204" pitchFamily="34" charset="0"/>
                <a:cs typeface="Arial" panose="020B0604020202020204" pitchFamily="34" charset="0"/>
              </a:rPr>
              <a:t>E81</a:t>
            </a:r>
            <a:endParaRPr lang="fr-CH" sz="1600" dirty="0">
              <a:latin typeface="Arial" panose="020B0604020202020204" pitchFamily="34" charset="0"/>
              <a:cs typeface="Arial" panose="020B0604020202020204" pitchFamily="34" charset="0"/>
            </a:endParaRPr>
          </a:p>
        </p:txBody>
      </p:sp>
      <p:sp>
        <p:nvSpPr>
          <p:cNvPr id="7" name="Rectangle à coins arrondis 6"/>
          <p:cNvSpPr/>
          <p:nvPr/>
        </p:nvSpPr>
        <p:spPr>
          <a:xfrm>
            <a:off x="4499992" y="1268760"/>
            <a:ext cx="2916000" cy="2772000"/>
          </a:xfrm>
          <a:prstGeom prst="roundRect">
            <a:avLst>
              <a:gd name="adj" fmla="val 463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Rectangle 11"/>
          <p:cNvSpPr/>
          <p:nvPr/>
        </p:nvSpPr>
        <p:spPr>
          <a:xfrm>
            <a:off x="4914047" y="2238463"/>
            <a:ext cx="576000" cy="34102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600" dirty="0">
                <a:latin typeface="Arial" panose="020B0604020202020204" pitchFamily="34" charset="0"/>
                <a:cs typeface="Arial" panose="020B0604020202020204" pitchFamily="34" charset="0"/>
              </a:rPr>
              <a:t>A</a:t>
            </a:r>
            <a:r>
              <a:rPr lang="fr-CH" sz="1600" dirty="0" smtClean="0">
                <a:latin typeface="Arial" panose="020B0604020202020204" pitchFamily="34" charset="0"/>
                <a:cs typeface="Arial" panose="020B0604020202020204" pitchFamily="34" charset="0"/>
              </a:rPr>
              <a:t>1</a:t>
            </a:r>
            <a:endParaRPr lang="fr-CH" sz="1600" dirty="0">
              <a:latin typeface="Arial" panose="020B0604020202020204" pitchFamily="34" charset="0"/>
              <a:cs typeface="Arial" panose="020B0604020202020204" pitchFamily="34" charset="0"/>
            </a:endParaRPr>
          </a:p>
        </p:txBody>
      </p:sp>
      <p:sp>
        <p:nvSpPr>
          <p:cNvPr id="13" name="Rectangle 12"/>
          <p:cNvSpPr/>
          <p:nvPr/>
        </p:nvSpPr>
        <p:spPr>
          <a:xfrm>
            <a:off x="6519803" y="2327486"/>
            <a:ext cx="792000" cy="25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smtClean="0">
                <a:solidFill>
                  <a:schemeClr val="tx1"/>
                </a:solidFill>
                <a:latin typeface="Arial" panose="020B0604020202020204" pitchFamily="34" charset="0"/>
                <a:cs typeface="Arial" panose="020B0604020202020204" pitchFamily="34" charset="0"/>
              </a:rPr>
              <a:t>Dacia</a:t>
            </a:r>
            <a:endParaRPr lang="fr-CH"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829571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Sophie\Pictures\Pitesti03Sbd.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57867" y="1319486"/>
            <a:ext cx="3249015" cy="252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21600000">
            <a:off x="1966043" y="2063295"/>
            <a:ext cx="720000" cy="36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 name="Rectangle 4"/>
          <p:cNvSpPr/>
          <p:nvPr/>
        </p:nvSpPr>
        <p:spPr>
          <a:xfrm>
            <a:off x="4427984" y="1196752"/>
            <a:ext cx="3060000" cy="288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1188000" tIns="180000" rtlCol="0" anchor="t"/>
          <a:lstStyle/>
          <a:p>
            <a:r>
              <a:rPr lang="fr-CH" sz="2000" dirty="0" smtClean="0">
                <a:solidFill>
                  <a:schemeClr val="bg1"/>
                </a:solidFill>
                <a:latin typeface="Arial" panose="020B0604020202020204" pitchFamily="34" charset="0"/>
                <a:cs typeface="Arial" panose="020B0604020202020204" pitchFamily="34" charset="0"/>
              </a:rPr>
              <a:t>Brasov</a:t>
            </a:r>
          </a:p>
          <a:p>
            <a:r>
              <a:rPr lang="fr-CH" sz="2000" dirty="0" smtClean="0">
                <a:solidFill>
                  <a:schemeClr val="bg1"/>
                </a:solidFill>
                <a:latin typeface="Arial" panose="020B0604020202020204" pitchFamily="34" charset="0"/>
                <a:cs typeface="Arial" panose="020B0604020202020204" pitchFamily="34" charset="0"/>
              </a:rPr>
              <a:t>Sibiu</a:t>
            </a:r>
          </a:p>
          <a:p>
            <a:r>
              <a:rPr lang="fr-CH" sz="2000" dirty="0" err="1" smtClean="0">
                <a:solidFill>
                  <a:schemeClr val="bg1"/>
                </a:solidFill>
                <a:latin typeface="Arial" panose="020B0604020202020204" pitchFamily="34" charset="0"/>
                <a:cs typeface="Arial" panose="020B0604020202020204" pitchFamily="34" charset="0"/>
              </a:rPr>
              <a:t>Ramn</a:t>
            </a:r>
            <a:r>
              <a:rPr lang="fr-CH" sz="2000" dirty="0" smtClean="0">
                <a:solidFill>
                  <a:schemeClr val="bg1"/>
                </a:solidFill>
                <a:latin typeface="Arial" panose="020B0604020202020204" pitchFamily="34" charset="0"/>
                <a:cs typeface="Arial" panose="020B0604020202020204" pitchFamily="34" charset="0"/>
              </a:rPr>
              <a:t> Vâlcea</a:t>
            </a:r>
          </a:p>
          <a:p>
            <a:r>
              <a:rPr lang="fr-CH" sz="2000" dirty="0" err="1" smtClean="0">
                <a:solidFill>
                  <a:schemeClr val="bg1"/>
                </a:solidFill>
                <a:latin typeface="Arial" panose="020B0604020202020204" pitchFamily="34" charset="0"/>
                <a:cs typeface="Arial" panose="020B0604020202020204" pitchFamily="34" charset="0"/>
              </a:rPr>
              <a:t>Mioveni</a:t>
            </a:r>
            <a:endParaRPr lang="fr-CH" sz="2000" dirty="0">
              <a:solidFill>
                <a:schemeClr val="bg1"/>
              </a:solidFill>
              <a:latin typeface="Arial" panose="020B0604020202020204" pitchFamily="34" charset="0"/>
              <a:cs typeface="Arial" panose="020B0604020202020204" pitchFamily="34" charset="0"/>
            </a:endParaRPr>
          </a:p>
        </p:txBody>
      </p:sp>
      <p:sp>
        <p:nvSpPr>
          <p:cNvPr id="6" name="Flèche vers le haut 5"/>
          <p:cNvSpPr/>
          <p:nvPr/>
        </p:nvSpPr>
        <p:spPr>
          <a:xfrm>
            <a:off x="5004047" y="1340768"/>
            <a:ext cx="396000" cy="259228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Rectangle 6"/>
          <p:cNvSpPr/>
          <p:nvPr/>
        </p:nvSpPr>
        <p:spPr>
          <a:xfrm>
            <a:off x="4914047" y="1719824"/>
            <a:ext cx="576000" cy="34102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600" dirty="0" smtClean="0">
                <a:latin typeface="Arial" panose="020B0604020202020204" pitchFamily="34" charset="0"/>
                <a:cs typeface="Arial" panose="020B0604020202020204" pitchFamily="34" charset="0"/>
              </a:rPr>
              <a:t>E81</a:t>
            </a:r>
            <a:endParaRPr lang="fr-CH" sz="1600" dirty="0">
              <a:latin typeface="Arial" panose="020B0604020202020204" pitchFamily="34" charset="0"/>
              <a:cs typeface="Arial" panose="020B0604020202020204" pitchFamily="34" charset="0"/>
            </a:endParaRPr>
          </a:p>
        </p:txBody>
      </p:sp>
      <p:sp>
        <p:nvSpPr>
          <p:cNvPr id="8" name="Rectangle 7"/>
          <p:cNvSpPr/>
          <p:nvPr/>
        </p:nvSpPr>
        <p:spPr>
          <a:xfrm>
            <a:off x="4914047" y="2238463"/>
            <a:ext cx="576000" cy="34102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600" dirty="0">
                <a:latin typeface="Arial" panose="020B0604020202020204" pitchFamily="34" charset="0"/>
                <a:cs typeface="Arial" panose="020B0604020202020204" pitchFamily="34" charset="0"/>
              </a:rPr>
              <a:t>A</a:t>
            </a:r>
            <a:r>
              <a:rPr lang="fr-CH" sz="1600" dirty="0" smtClean="0">
                <a:latin typeface="Arial" panose="020B0604020202020204" pitchFamily="34" charset="0"/>
                <a:cs typeface="Arial" panose="020B0604020202020204" pitchFamily="34" charset="0"/>
              </a:rPr>
              <a:t>1</a:t>
            </a:r>
            <a:endParaRPr lang="fr-CH" sz="1600" dirty="0">
              <a:latin typeface="Arial" panose="020B0604020202020204" pitchFamily="34" charset="0"/>
              <a:cs typeface="Arial" panose="020B0604020202020204" pitchFamily="34" charset="0"/>
            </a:endParaRPr>
          </a:p>
        </p:txBody>
      </p:sp>
      <p:sp>
        <p:nvSpPr>
          <p:cNvPr id="11" name="Rectangle à coins arrondis 10"/>
          <p:cNvSpPr/>
          <p:nvPr/>
        </p:nvSpPr>
        <p:spPr>
          <a:xfrm>
            <a:off x="4499992" y="1268760"/>
            <a:ext cx="2916000" cy="2772000"/>
          </a:xfrm>
          <a:prstGeom prst="roundRect">
            <a:avLst>
              <a:gd name="adj" fmla="val 463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Rectangle 11"/>
          <p:cNvSpPr/>
          <p:nvPr/>
        </p:nvSpPr>
        <p:spPr>
          <a:xfrm>
            <a:off x="5375350" y="3283522"/>
            <a:ext cx="1440000" cy="324000"/>
          </a:xfrm>
          <a:prstGeom prst="rect">
            <a:avLst/>
          </a:prstGeom>
          <a:solidFill>
            <a:srgbClr val="0070C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CH" sz="2000" dirty="0" err="1" smtClean="0">
                <a:latin typeface="Arial" panose="020B0604020202020204" pitchFamily="34" charset="0"/>
                <a:cs typeface="Arial" panose="020B0604020202020204" pitchFamily="34" charset="0"/>
              </a:rPr>
              <a:t>Câtanele</a:t>
            </a:r>
            <a:r>
              <a:rPr lang="fr-CH" sz="2000" dirty="0" smtClean="0">
                <a:latin typeface="Arial" panose="020B0604020202020204" pitchFamily="34" charset="0"/>
                <a:cs typeface="Arial" panose="020B0604020202020204" pitchFamily="34" charset="0"/>
              </a:rPr>
              <a:t> 3</a:t>
            </a:r>
            <a:endParaRPr lang="fr-CH" sz="2000" dirty="0">
              <a:latin typeface="Arial" panose="020B0604020202020204" pitchFamily="34" charset="0"/>
              <a:cs typeface="Arial" panose="020B0604020202020204" pitchFamily="34" charset="0"/>
            </a:endParaRPr>
          </a:p>
        </p:txBody>
      </p:sp>
      <p:sp>
        <p:nvSpPr>
          <p:cNvPr id="13" name="Flèche droite 12"/>
          <p:cNvSpPr/>
          <p:nvPr/>
        </p:nvSpPr>
        <p:spPr>
          <a:xfrm>
            <a:off x="5204477" y="2910714"/>
            <a:ext cx="1944000" cy="3600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4" name="Organigramme : Connecteur page suivante 13"/>
          <p:cNvSpPr/>
          <p:nvPr/>
        </p:nvSpPr>
        <p:spPr>
          <a:xfrm>
            <a:off x="6948264" y="3355522"/>
            <a:ext cx="360000" cy="252000"/>
          </a:xfrm>
          <a:prstGeom prst="flowChartOffpageConnector">
            <a:avLst/>
          </a:prstGeom>
          <a:solidFill>
            <a:srgbClr val="0070C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CH" sz="1100" dirty="0" smtClean="0">
                <a:solidFill>
                  <a:schemeClr val="bg1"/>
                </a:solidFill>
                <a:latin typeface="Arial" panose="020B0604020202020204" pitchFamily="34" charset="0"/>
                <a:cs typeface="Arial" panose="020B0604020202020204" pitchFamily="34" charset="0"/>
              </a:rPr>
              <a:t>702G</a:t>
            </a:r>
          </a:p>
        </p:txBody>
      </p:sp>
      <p:sp>
        <p:nvSpPr>
          <p:cNvPr id="15" name="Rectangle 14"/>
          <p:cNvSpPr/>
          <p:nvPr/>
        </p:nvSpPr>
        <p:spPr>
          <a:xfrm>
            <a:off x="6519803" y="2327486"/>
            <a:ext cx="792000" cy="25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smtClean="0">
                <a:solidFill>
                  <a:schemeClr val="tx1"/>
                </a:solidFill>
                <a:latin typeface="Arial" panose="020B0604020202020204" pitchFamily="34" charset="0"/>
                <a:cs typeface="Arial" panose="020B0604020202020204" pitchFamily="34" charset="0"/>
              </a:rPr>
              <a:t>Dacia</a:t>
            </a:r>
            <a:endParaRPr lang="fr-CH"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3279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ophie\Pictures\Gilau i.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474805" y="476672"/>
            <a:ext cx="4855600" cy="594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067555" y="5661144"/>
            <a:ext cx="5220000" cy="432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Câpusu</a:t>
            </a:r>
            <a:r>
              <a:rPr lang="fr-CH" sz="1600" dirty="0" smtClean="0">
                <a:solidFill>
                  <a:schemeClr val="tx1"/>
                </a:solidFill>
                <a:latin typeface="Arial" panose="020B0604020202020204" pitchFamily="34" charset="0"/>
                <a:cs typeface="Arial" panose="020B0604020202020204" pitchFamily="34" charset="0"/>
              </a:rPr>
              <a:t> Mare  =&gt; Cluj </a:t>
            </a:r>
            <a:r>
              <a:rPr lang="fr-CH" sz="1600" dirty="0" err="1" smtClean="0">
                <a:solidFill>
                  <a:schemeClr val="tx1"/>
                </a:solidFill>
                <a:latin typeface="Arial" panose="020B0604020202020204" pitchFamily="34" charset="0"/>
                <a:cs typeface="Arial" panose="020B0604020202020204" pitchFamily="34" charset="0"/>
              </a:rPr>
              <a:t>Napoca</a:t>
            </a:r>
            <a:r>
              <a:rPr lang="fr-CH" sz="1600" dirty="0" smtClean="0">
                <a:solidFill>
                  <a:schemeClr val="tx1"/>
                </a:solidFill>
                <a:latin typeface="Arial" panose="020B0604020202020204" pitchFamily="34" charset="0"/>
                <a:cs typeface="Arial" panose="020B0604020202020204" pitchFamily="34" charset="0"/>
              </a:rPr>
              <a:t>   DN1 x DJ1J ( </a:t>
            </a:r>
            <a:r>
              <a:rPr lang="fr-CH" sz="1600" dirty="0">
                <a:solidFill>
                  <a:schemeClr val="tx1"/>
                </a:solidFill>
                <a:latin typeface="Arial" panose="020B0604020202020204" pitchFamily="34" charset="0"/>
                <a:cs typeface="Arial" panose="020B0604020202020204" pitchFamily="34" charset="0"/>
              </a:rPr>
              <a:t>4</a:t>
            </a:r>
            <a:r>
              <a:rPr lang="fr-CH" sz="1600" dirty="0" smtClean="0">
                <a:solidFill>
                  <a:schemeClr val="tx1"/>
                </a:solidFill>
                <a:latin typeface="Arial" panose="020B0604020202020204" pitchFamily="34" charset="0"/>
                <a:cs typeface="Arial" panose="020B0604020202020204" pitchFamily="34" charset="0"/>
              </a:rPr>
              <a:t> )</a:t>
            </a:r>
          </a:p>
        </p:txBody>
      </p:sp>
      <p:sp>
        <p:nvSpPr>
          <p:cNvPr id="5" name="Rectangle 4"/>
          <p:cNvSpPr/>
          <p:nvPr/>
        </p:nvSpPr>
        <p:spPr>
          <a:xfrm rot="19680000">
            <a:off x="3891037" y="4136155"/>
            <a:ext cx="684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Arc plein 5"/>
          <p:cNvSpPr/>
          <p:nvPr/>
        </p:nvSpPr>
        <p:spPr>
          <a:xfrm rot="10800000">
            <a:off x="4902605" y="3863177"/>
            <a:ext cx="1116000" cy="324000"/>
          </a:xfrm>
          <a:prstGeom prst="blockArc">
            <a:avLst>
              <a:gd name="adj1" fmla="val 10615672"/>
              <a:gd name="adj2" fmla="val 0"/>
              <a:gd name="adj3" fmla="val 25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tx1"/>
              </a:solidFill>
            </a:endParaRPr>
          </a:p>
        </p:txBody>
      </p:sp>
      <p:pic>
        <p:nvPicPr>
          <p:cNvPr id="9"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677555" y="4012888"/>
            <a:ext cx="246856" cy="216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076056" y="4012888"/>
            <a:ext cx="246856" cy="216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1" name="Rectangle 10"/>
          <p:cNvSpPr/>
          <p:nvPr/>
        </p:nvSpPr>
        <p:spPr>
          <a:xfrm rot="19680000">
            <a:off x="5054663" y="4081655"/>
            <a:ext cx="324000" cy="36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Rectangle 11"/>
          <p:cNvSpPr/>
          <p:nvPr/>
        </p:nvSpPr>
        <p:spPr>
          <a:xfrm>
            <a:off x="4878056" y="4370503"/>
            <a:ext cx="396000" cy="18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latin typeface="Arial" panose="020B0604020202020204" pitchFamily="34" charset="0"/>
                <a:cs typeface="Arial" panose="020B0604020202020204" pitchFamily="34" charset="0"/>
              </a:rPr>
              <a:t>1J</a:t>
            </a:r>
            <a:endParaRPr lang="fr-CH" sz="1200" dirty="0">
              <a:latin typeface="Arial" panose="020B0604020202020204" pitchFamily="34" charset="0"/>
              <a:cs typeface="Arial" panose="020B0604020202020204" pitchFamily="34" charset="0"/>
            </a:endParaRPr>
          </a:p>
        </p:txBody>
      </p:sp>
      <p:sp>
        <p:nvSpPr>
          <p:cNvPr id="8" name="Rectangle 7"/>
          <p:cNvSpPr/>
          <p:nvPr/>
        </p:nvSpPr>
        <p:spPr>
          <a:xfrm>
            <a:off x="5460604" y="4099655"/>
            <a:ext cx="119508" cy="625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240053014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Sophie\Pictures\Pitesti04.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7544" y="1844824"/>
            <a:ext cx="3219636" cy="252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23928" y="2530788"/>
            <a:ext cx="2520000" cy="108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r>
              <a:rPr lang="fr-CH" sz="2800" dirty="0" smtClean="0">
                <a:latin typeface="Arial" panose="020B0604020202020204" pitchFamily="34" charset="0"/>
                <a:cs typeface="Arial" panose="020B0604020202020204" pitchFamily="34" charset="0"/>
              </a:rPr>
              <a:t>Bucuresti</a:t>
            </a:r>
            <a:endParaRPr lang="fr-CH" sz="2800" dirty="0">
              <a:latin typeface="Arial" panose="020B0604020202020204" pitchFamily="34" charset="0"/>
              <a:cs typeface="Arial" panose="020B0604020202020204" pitchFamily="34" charset="0"/>
            </a:endParaRPr>
          </a:p>
        </p:txBody>
      </p:sp>
      <p:sp>
        <p:nvSpPr>
          <p:cNvPr id="4" name="Rectangle 3"/>
          <p:cNvSpPr/>
          <p:nvPr/>
        </p:nvSpPr>
        <p:spPr>
          <a:xfrm>
            <a:off x="4499992" y="3193667"/>
            <a:ext cx="576000" cy="288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600" dirty="0" smtClean="0">
                <a:latin typeface="Arial" panose="020B0604020202020204" pitchFamily="34" charset="0"/>
                <a:cs typeface="Arial" panose="020B0604020202020204" pitchFamily="34" charset="0"/>
              </a:rPr>
              <a:t>E81</a:t>
            </a:r>
            <a:endParaRPr lang="fr-CH" sz="1600" dirty="0">
              <a:latin typeface="Arial" panose="020B0604020202020204" pitchFamily="34" charset="0"/>
              <a:cs typeface="Arial" panose="020B0604020202020204" pitchFamily="34" charset="0"/>
            </a:endParaRPr>
          </a:p>
        </p:txBody>
      </p:sp>
      <p:sp>
        <p:nvSpPr>
          <p:cNvPr id="5" name="Rectangle 4"/>
          <p:cNvSpPr/>
          <p:nvPr/>
        </p:nvSpPr>
        <p:spPr>
          <a:xfrm>
            <a:off x="5292080" y="3193667"/>
            <a:ext cx="576000" cy="288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600" dirty="0">
                <a:latin typeface="Arial" panose="020B0604020202020204" pitchFamily="34" charset="0"/>
                <a:cs typeface="Arial" panose="020B0604020202020204" pitchFamily="34" charset="0"/>
              </a:rPr>
              <a:t>A</a:t>
            </a:r>
            <a:r>
              <a:rPr lang="fr-CH" sz="1600" dirty="0" smtClean="0">
                <a:latin typeface="Arial" panose="020B0604020202020204" pitchFamily="34" charset="0"/>
                <a:cs typeface="Arial" panose="020B0604020202020204" pitchFamily="34" charset="0"/>
              </a:rPr>
              <a:t>1</a:t>
            </a:r>
            <a:endParaRPr lang="fr-CH" sz="1600" dirty="0">
              <a:latin typeface="Arial" panose="020B0604020202020204" pitchFamily="34" charset="0"/>
              <a:cs typeface="Arial" panose="020B0604020202020204" pitchFamily="34" charset="0"/>
            </a:endParaRPr>
          </a:p>
        </p:txBody>
      </p:sp>
      <p:sp>
        <p:nvSpPr>
          <p:cNvPr id="2" name="Rectangle à coins arrondis 1"/>
          <p:cNvSpPr/>
          <p:nvPr/>
        </p:nvSpPr>
        <p:spPr>
          <a:xfrm>
            <a:off x="3923928" y="2564904"/>
            <a:ext cx="2448272" cy="10081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Rectangle à coins arrondis 5"/>
          <p:cNvSpPr/>
          <p:nvPr/>
        </p:nvSpPr>
        <p:spPr>
          <a:xfrm>
            <a:off x="3995936" y="2564904"/>
            <a:ext cx="2376264" cy="1008112"/>
          </a:xfrm>
          <a:prstGeom prst="roundRect">
            <a:avLst>
              <a:gd name="adj" fmla="val 658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Flèche vers le haut 6"/>
          <p:cNvSpPr/>
          <p:nvPr/>
        </p:nvSpPr>
        <p:spPr>
          <a:xfrm>
            <a:off x="4097437" y="2923667"/>
            <a:ext cx="252000" cy="54000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 name="Flèche vers le haut 9"/>
          <p:cNvSpPr/>
          <p:nvPr/>
        </p:nvSpPr>
        <p:spPr>
          <a:xfrm>
            <a:off x="6012160" y="2923667"/>
            <a:ext cx="252000" cy="54000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83852811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251520" y="332656"/>
            <a:ext cx="8640960" cy="619268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4000" dirty="0" smtClean="0">
                <a:latin typeface="Arial" panose="020B0604020202020204" pitchFamily="34" charset="0"/>
                <a:cs typeface="Arial" panose="020B0604020202020204" pitchFamily="34" charset="0"/>
              </a:rPr>
              <a:t>5.2 Pitesti Est</a:t>
            </a:r>
          </a:p>
          <a:p>
            <a:pPr algn="ctr"/>
            <a:endParaRPr lang="fr-CH" sz="4000" dirty="0" smtClean="0">
              <a:latin typeface="Arial" panose="020B0604020202020204" pitchFamily="34" charset="0"/>
              <a:cs typeface="Arial" panose="020B0604020202020204" pitchFamily="34" charset="0"/>
            </a:endParaRPr>
          </a:p>
          <a:p>
            <a:pPr algn="ctr"/>
            <a:r>
              <a:rPr lang="fr-CH" sz="3200" i="1" dirty="0" smtClean="0">
                <a:latin typeface="Arial" panose="020B0604020202020204" pitchFamily="34" charset="0"/>
                <a:cs typeface="Arial" panose="020B0604020202020204" pitchFamily="34" charset="0"/>
              </a:rPr>
              <a:t>The story o</a:t>
            </a:r>
            <a:r>
              <a:rPr lang="fr-CH" sz="3200" i="1" dirty="0">
                <a:latin typeface="Arial" panose="020B0604020202020204" pitchFamily="34" charset="0"/>
                <a:cs typeface="Arial" panose="020B0604020202020204" pitchFamily="34" charset="0"/>
              </a:rPr>
              <a:t>f</a:t>
            </a:r>
            <a:endParaRPr lang="fr-CH" sz="3200" i="1" dirty="0" smtClean="0">
              <a:latin typeface="Arial" panose="020B0604020202020204" pitchFamily="34" charset="0"/>
              <a:cs typeface="Arial" panose="020B0604020202020204" pitchFamily="34" charset="0"/>
            </a:endParaRPr>
          </a:p>
          <a:p>
            <a:pPr algn="ctr"/>
            <a:r>
              <a:rPr lang="fr-CH" sz="3200" i="1" dirty="0" smtClean="0">
                <a:latin typeface="Arial" panose="020B0604020202020204" pitchFamily="34" charset="0"/>
                <a:cs typeface="Arial" panose="020B0604020202020204" pitchFamily="34" charset="0"/>
              </a:rPr>
              <a:t>an impossible </a:t>
            </a:r>
            <a:r>
              <a:rPr lang="fr-CH" sz="3200" i="1" dirty="0" err="1" smtClean="0">
                <a:latin typeface="Arial" panose="020B0604020202020204" pitchFamily="34" charset="0"/>
                <a:cs typeface="Arial" panose="020B0604020202020204" pitchFamily="34" charset="0"/>
              </a:rPr>
              <a:t>access</a:t>
            </a:r>
            <a:r>
              <a:rPr lang="fr-CH" sz="3200" i="1" dirty="0" smtClean="0">
                <a:latin typeface="Arial" panose="020B0604020202020204" pitchFamily="34" charset="0"/>
                <a:cs typeface="Arial" panose="020B0604020202020204" pitchFamily="34" charset="0"/>
              </a:rPr>
              <a:t> </a:t>
            </a:r>
          </a:p>
          <a:p>
            <a:pPr algn="ctr"/>
            <a:endParaRPr lang="fr-CH" sz="4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111502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23928" y="5840595"/>
            <a:ext cx="4680000" cy="432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dinspre</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Bascov</a:t>
            </a:r>
            <a:r>
              <a:rPr lang="fr-CH" sz="1600" dirty="0" smtClean="0">
                <a:solidFill>
                  <a:schemeClr val="tx1"/>
                </a:solidFill>
                <a:latin typeface="Arial" panose="020B0604020202020204" pitchFamily="34" charset="0"/>
                <a:cs typeface="Arial" panose="020B0604020202020204" pitchFamily="34" charset="0"/>
              </a:rPr>
              <a:t> / </a:t>
            </a:r>
            <a:r>
              <a:rPr lang="fr-CH" sz="1600" dirty="0" err="1" smtClean="0">
                <a:solidFill>
                  <a:schemeClr val="tx1"/>
                </a:solidFill>
                <a:latin typeface="Arial" panose="020B0604020202020204" pitchFamily="34" charset="0"/>
                <a:cs typeface="Arial" panose="020B0604020202020204" pitchFamily="34" charset="0"/>
              </a:rPr>
              <a:t>Gavana</a:t>
            </a:r>
            <a:r>
              <a:rPr lang="fr-CH" sz="1600" dirty="0" smtClean="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042632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phie\Pictures\Pit01 spre calea bascov 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36907" y="1412776"/>
            <a:ext cx="3552825" cy="28860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11560" y="5805264"/>
            <a:ext cx="81000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Bulevardul</a:t>
            </a:r>
            <a:r>
              <a:rPr lang="fr-CH" sz="1600" dirty="0" smtClean="0">
                <a:solidFill>
                  <a:schemeClr val="tx1"/>
                </a:solidFill>
                <a:latin typeface="Arial" panose="020B0604020202020204" pitchFamily="34" charset="0"/>
                <a:cs typeface="Arial" panose="020B0604020202020204" pitchFamily="34" charset="0"/>
              </a:rPr>
              <a:t> Nicolae </a:t>
            </a:r>
            <a:r>
              <a:rPr lang="fr-CH" sz="1600" dirty="0" err="1" smtClean="0">
                <a:solidFill>
                  <a:schemeClr val="tx1"/>
                </a:solidFill>
                <a:latin typeface="Arial" panose="020B0604020202020204" pitchFamily="34" charset="0"/>
                <a:cs typeface="Arial" panose="020B0604020202020204" pitchFamily="34" charset="0"/>
              </a:rPr>
              <a:t>Balsecu</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dinspre</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Bascov</a:t>
            </a:r>
            <a:r>
              <a:rPr lang="fr-CH" sz="1600" dirty="0" smtClean="0">
                <a:solidFill>
                  <a:schemeClr val="tx1"/>
                </a:solidFill>
                <a:latin typeface="Arial" panose="020B0604020202020204" pitchFamily="34" charset="0"/>
                <a:cs typeface="Arial" panose="020B0604020202020204" pitchFamily="34" charset="0"/>
              </a:rPr>
              <a:t> / </a:t>
            </a:r>
            <a:r>
              <a:rPr lang="fr-CH" sz="1600" dirty="0" err="1" smtClean="0">
                <a:solidFill>
                  <a:schemeClr val="tx1"/>
                </a:solidFill>
                <a:latin typeface="Arial" panose="020B0604020202020204" pitchFamily="34" charset="0"/>
                <a:cs typeface="Arial" panose="020B0604020202020204" pitchFamily="34" charset="0"/>
              </a:rPr>
              <a:t>Gavana</a:t>
            </a:r>
            <a:r>
              <a:rPr lang="fr-CH" sz="1600" dirty="0" smtClean="0">
                <a:solidFill>
                  <a:schemeClr val="tx1"/>
                </a:solidFill>
                <a:latin typeface="Arial" panose="020B0604020202020204" pitchFamily="34" charset="0"/>
                <a:cs typeface="Arial" panose="020B0604020202020204" pitchFamily="34" charset="0"/>
              </a:rPr>
              <a:t> x </a:t>
            </a:r>
            <a:r>
              <a:rPr lang="fr-CH" sz="1600" dirty="0" err="1" smtClean="0">
                <a:solidFill>
                  <a:schemeClr val="tx1"/>
                </a:solidFill>
                <a:latin typeface="Arial" panose="020B0604020202020204" pitchFamily="34" charset="0"/>
                <a:cs typeface="Arial" panose="020B0604020202020204" pitchFamily="34" charset="0"/>
              </a:rPr>
              <a:t>Calea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Bascovului</a:t>
            </a:r>
            <a:r>
              <a:rPr lang="fr-CH" sz="1600" dirty="0" smtClean="0">
                <a:solidFill>
                  <a:schemeClr val="tx1"/>
                </a:solidFill>
                <a:latin typeface="Arial" panose="020B0604020202020204" pitchFamily="34" charset="0"/>
                <a:cs typeface="Arial" panose="020B0604020202020204" pitchFamily="34" charset="0"/>
              </a:rPr>
              <a:t> ( 1 ) </a:t>
            </a:r>
          </a:p>
        </p:txBody>
      </p:sp>
      <p:sp>
        <p:nvSpPr>
          <p:cNvPr id="2" name="Rectangle à coins arrondis 1"/>
          <p:cNvSpPr/>
          <p:nvPr/>
        </p:nvSpPr>
        <p:spPr>
          <a:xfrm>
            <a:off x="1115616" y="4581128"/>
            <a:ext cx="2376264" cy="936104"/>
          </a:xfrm>
          <a:prstGeom prst="roundRect">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latin typeface="Arial" panose="020B0604020202020204" pitchFamily="34" charset="0"/>
                <a:cs typeface="Arial" panose="020B0604020202020204" pitchFamily="34" charset="0"/>
              </a:rPr>
              <a:t>confidential ; </a:t>
            </a:r>
            <a:endParaRPr lang="en-US" sz="1600" dirty="0" smtClean="0">
              <a:solidFill>
                <a:schemeClr val="tx1"/>
              </a:solidFill>
              <a:latin typeface="Arial" panose="020B0604020202020204" pitchFamily="34" charset="0"/>
              <a:cs typeface="Arial" panose="020B0604020202020204" pitchFamily="34" charset="0"/>
            </a:endParaRPr>
          </a:p>
          <a:p>
            <a:pPr algn="ctr"/>
            <a:r>
              <a:rPr lang="en-US" sz="1600" dirty="0" smtClean="0">
                <a:solidFill>
                  <a:schemeClr val="tx1"/>
                </a:solidFill>
                <a:latin typeface="Arial" panose="020B0604020202020204" pitchFamily="34" charset="0"/>
                <a:cs typeface="Arial" panose="020B0604020202020204" pitchFamily="34" charset="0"/>
              </a:rPr>
              <a:t>open your </a:t>
            </a:r>
            <a:r>
              <a:rPr lang="en-US" sz="1600" dirty="0">
                <a:solidFill>
                  <a:schemeClr val="tx1"/>
                </a:solidFill>
                <a:latin typeface="Arial" panose="020B0604020202020204" pitchFamily="34" charset="0"/>
                <a:cs typeface="Arial" panose="020B0604020202020204" pitchFamily="34" charset="0"/>
              </a:rPr>
              <a:t>eyes, please</a:t>
            </a:r>
            <a:endParaRPr lang="fr-CH" sz="1600" dirty="0" smtClean="0">
              <a:solidFill>
                <a:schemeClr val="tx1"/>
              </a:solidFill>
              <a:latin typeface="Arial" panose="020B0604020202020204" pitchFamily="34" charset="0"/>
              <a:cs typeface="Arial" panose="020B0604020202020204" pitchFamily="34" charset="0"/>
            </a:endParaRPr>
          </a:p>
        </p:txBody>
      </p:sp>
      <p:sp>
        <p:nvSpPr>
          <p:cNvPr id="6" name="Flèche droite 5"/>
          <p:cNvSpPr/>
          <p:nvPr/>
        </p:nvSpPr>
        <p:spPr>
          <a:xfrm flipH="1">
            <a:off x="4932040" y="1425240"/>
            <a:ext cx="2520000" cy="828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468000" bIns="72000" rtlCol="0" anchor="ctr"/>
          <a:lstStyle/>
          <a:p>
            <a:pPr algn="ctr"/>
            <a:r>
              <a:rPr lang="fr-CH" sz="2400" dirty="0" smtClean="0">
                <a:latin typeface="Arial" panose="020B0604020202020204" pitchFamily="34" charset="0"/>
                <a:cs typeface="Arial" panose="020B0604020202020204" pitchFamily="34" charset="0"/>
              </a:rPr>
              <a:t>Brasov</a:t>
            </a:r>
          </a:p>
          <a:p>
            <a:pPr algn="ctr"/>
            <a:r>
              <a:rPr lang="fr-CH" sz="2400" dirty="0" err="1" smtClean="0">
                <a:latin typeface="Arial" panose="020B0604020202020204" pitchFamily="34" charset="0"/>
                <a:cs typeface="Arial" panose="020B0604020202020204" pitchFamily="34" charset="0"/>
              </a:rPr>
              <a:t>Mioveni</a:t>
            </a:r>
            <a:r>
              <a:rPr lang="fr-CH" sz="2400" dirty="0" smtClean="0">
                <a:latin typeface="Arial" panose="020B0604020202020204" pitchFamily="34" charset="0"/>
                <a:cs typeface="Arial" panose="020B0604020202020204" pitchFamily="34" charset="0"/>
              </a:rPr>
              <a:t> </a:t>
            </a:r>
          </a:p>
        </p:txBody>
      </p:sp>
      <p:sp>
        <p:nvSpPr>
          <p:cNvPr id="7" name="Rectangle 6"/>
          <p:cNvSpPr/>
          <p:nvPr/>
        </p:nvSpPr>
        <p:spPr>
          <a:xfrm>
            <a:off x="6817203" y="1698280"/>
            <a:ext cx="432000" cy="25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smtClean="0">
                <a:latin typeface="Arial" panose="020B0604020202020204" pitchFamily="34" charset="0"/>
                <a:cs typeface="Arial" panose="020B0604020202020204" pitchFamily="34" charset="0"/>
              </a:rPr>
              <a:t>73</a:t>
            </a:r>
            <a:endParaRPr lang="fr-CH" sz="1400" dirty="0">
              <a:latin typeface="Arial" panose="020B0604020202020204" pitchFamily="34" charset="0"/>
              <a:cs typeface="Arial" panose="020B0604020202020204" pitchFamily="34" charset="0"/>
            </a:endParaRPr>
          </a:p>
        </p:txBody>
      </p:sp>
      <p:sp>
        <p:nvSpPr>
          <p:cNvPr id="8" name="Flèche droite 7"/>
          <p:cNvSpPr/>
          <p:nvPr/>
        </p:nvSpPr>
        <p:spPr>
          <a:xfrm flipH="1">
            <a:off x="4932040" y="2348880"/>
            <a:ext cx="2520000" cy="720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612000" rtlCol="0" anchor="t"/>
          <a:lstStyle/>
          <a:p>
            <a:pPr algn="r"/>
            <a:r>
              <a:rPr lang="fr-CH" sz="2400" dirty="0" smtClean="0">
                <a:latin typeface="Arial" panose="020B0604020202020204" pitchFamily="34" charset="0"/>
                <a:cs typeface="Arial" panose="020B0604020202020204" pitchFamily="34" charset="0"/>
              </a:rPr>
              <a:t> </a:t>
            </a:r>
            <a:endParaRPr lang="fr-CH" sz="2400" dirty="0">
              <a:latin typeface="Arial" panose="020B0604020202020204" pitchFamily="34" charset="0"/>
              <a:cs typeface="Arial" panose="020B0604020202020204" pitchFamily="34" charset="0"/>
            </a:endParaRPr>
          </a:p>
        </p:txBody>
      </p:sp>
      <p:pic>
        <p:nvPicPr>
          <p:cNvPr id="9"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6060255" y="2420880"/>
            <a:ext cx="504056" cy="576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5837397" y="3146723"/>
            <a:ext cx="1008113" cy="1152128"/>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pic>
        <p:nvPicPr>
          <p:cNvPr id="12" name="Picture 4" descr="http://www.icone-png.com/png/11/10530.png"/>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034110" y="3231551"/>
            <a:ext cx="652070" cy="432000"/>
          </a:xfrm>
          <a:prstGeom prst="rect">
            <a:avLst/>
          </a:prstGeom>
          <a:solidFill>
            <a:schemeClr val="bg1"/>
          </a:solidFill>
        </p:spPr>
      </p:pic>
      <p:sp>
        <p:nvSpPr>
          <p:cNvPr id="11" name="Flèche gauche 10"/>
          <p:cNvSpPr/>
          <p:nvPr/>
        </p:nvSpPr>
        <p:spPr>
          <a:xfrm>
            <a:off x="6034110" y="3766502"/>
            <a:ext cx="540000" cy="396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86689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ophie\Pictures\Pit01 spre calea bascov 2.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55569" y="476672"/>
            <a:ext cx="6184019" cy="5112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11560" y="5805264"/>
            <a:ext cx="81000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Bulevardul</a:t>
            </a:r>
            <a:r>
              <a:rPr lang="fr-CH" sz="1600" dirty="0" smtClean="0">
                <a:solidFill>
                  <a:schemeClr val="tx1"/>
                </a:solidFill>
                <a:latin typeface="Arial" panose="020B0604020202020204" pitchFamily="34" charset="0"/>
                <a:cs typeface="Arial" panose="020B0604020202020204" pitchFamily="34" charset="0"/>
              </a:rPr>
              <a:t> Nicolae </a:t>
            </a:r>
            <a:r>
              <a:rPr lang="fr-CH" sz="1600" dirty="0" err="1" smtClean="0">
                <a:solidFill>
                  <a:schemeClr val="tx1"/>
                </a:solidFill>
                <a:latin typeface="Arial" panose="020B0604020202020204" pitchFamily="34" charset="0"/>
                <a:cs typeface="Arial" panose="020B0604020202020204" pitchFamily="34" charset="0"/>
              </a:rPr>
              <a:t>Balsecu</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dinspre</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Bascov</a:t>
            </a:r>
            <a:r>
              <a:rPr lang="fr-CH" sz="1600" dirty="0" smtClean="0">
                <a:solidFill>
                  <a:schemeClr val="tx1"/>
                </a:solidFill>
                <a:latin typeface="Arial" panose="020B0604020202020204" pitchFamily="34" charset="0"/>
                <a:cs typeface="Arial" panose="020B0604020202020204" pitchFamily="34" charset="0"/>
              </a:rPr>
              <a:t> / </a:t>
            </a:r>
            <a:r>
              <a:rPr lang="fr-CH" sz="1600" dirty="0" err="1" smtClean="0">
                <a:solidFill>
                  <a:schemeClr val="tx1"/>
                </a:solidFill>
                <a:latin typeface="Arial" panose="020B0604020202020204" pitchFamily="34" charset="0"/>
                <a:cs typeface="Arial" panose="020B0604020202020204" pitchFamily="34" charset="0"/>
              </a:rPr>
              <a:t>Gavana</a:t>
            </a:r>
            <a:r>
              <a:rPr lang="fr-CH" sz="1600" dirty="0" smtClean="0">
                <a:solidFill>
                  <a:schemeClr val="tx1"/>
                </a:solidFill>
                <a:latin typeface="Arial" panose="020B0604020202020204" pitchFamily="34" charset="0"/>
                <a:cs typeface="Arial" panose="020B0604020202020204" pitchFamily="34" charset="0"/>
              </a:rPr>
              <a:t> x </a:t>
            </a:r>
            <a:r>
              <a:rPr lang="fr-CH" sz="1600" dirty="0" err="1" smtClean="0">
                <a:solidFill>
                  <a:schemeClr val="tx1"/>
                </a:solidFill>
                <a:latin typeface="Arial" panose="020B0604020202020204" pitchFamily="34" charset="0"/>
                <a:cs typeface="Arial" panose="020B0604020202020204" pitchFamily="34" charset="0"/>
              </a:rPr>
              <a:t>Calea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Bascovului</a:t>
            </a:r>
            <a:r>
              <a:rPr lang="fr-CH" sz="1600" dirty="0" smtClean="0">
                <a:solidFill>
                  <a:schemeClr val="tx1"/>
                </a:solidFill>
                <a:latin typeface="Arial" panose="020B0604020202020204" pitchFamily="34" charset="0"/>
                <a:cs typeface="Arial" panose="020B0604020202020204" pitchFamily="34" charset="0"/>
              </a:rPr>
              <a:t> ( 2 ) </a:t>
            </a:r>
          </a:p>
        </p:txBody>
      </p:sp>
      <p:sp>
        <p:nvSpPr>
          <p:cNvPr id="2" name="Ellipse 1"/>
          <p:cNvSpPr/>
          <p:nvPr/>
        </p:nvSpPr>
        <p:spPr>
          <a:xfrm>
            <a:off x="3508250" y="2117280"/>
            <a:ext cx="775718" cy="864096"/>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5" name="Rectangle à coins arrondis 4"/>
          <p:cNvSpPr/>
          <p:nvPr/>
        </p:nvSpPr>
        <p:spPr>
          <a:xfrm>
            <a:off x="1187624" y="4149080"/>
            <a:ext cx="2376264" cy="936104"/>
          </a:xfrm>
          <a:prstGeom prst="roundRect">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68000" tIns="0" rIns="0" bIns="0" rtlCol="0" anchor="ctr"/>
          <a:lstStyle/>
          <a:p>
            <a:r>
              <a:rPr lang="en-US" sz="1600" dirty="0" smtClean="0">
                <a:solidFill>
                  <a:schemeClr val="tx1"/>
                </a:solidFill>
                <a:latin typeface="Arial" panose="020B0604020202020204" pitchFamily="34" charset="0"/>
                <a:cs typeface="Arial" panose="020B0604020202020204" pitchFamily="34" charset="0"/>
              </a:rPr>
              <a:t>Yes, it is</a:t>
            </a:r>
            <a:endParaRPr lang="fr-CH" sz="1600" dirty="0" smtClean="0">
              <a:solidFill>
                <a:schemeClr val="tx1"/>
              </a:solidFill>
              <a:latin typeface="Arial" panose="020B0604020202020204" pitchFamily="34" charset="0"/>
              <a:cs typeface="Arial" panose="020B0604020202020204" pitchFamily="34" charset="0"/>
            </a:endParaRPr>
          </a:p>
        </p:txBody>
      </p:sp>
      <p:sp>
        <p:nvSpPr>
          <p:cNvPr id="6" name="Flèche droite 5"/>
          <p:cNvSpPr/>
          <p:nvPr/>
        </p:nvSpPr>
        <p:spPr>
          <a:xfrm flipH="1">
            <a:off x="4860032" y="1765635"/>
            <a:ext cx="2520000" cy="828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468000" bIns="72000" rtlCol="0" anchor="ctr"/>
          <a:lstStyle/>
          <a:p>
            <a:pPr algn="ctr"/>
            <a:r>
              <a:rPr lang="fr-CH" sz="2400" dirty="0" smtClean="0">
                <a:latin typeface="Arial" panose="020B0604020202020204" pitchFamily="34" charset="0"/>
                <a:cs typeface="Arial" panose="020B0604020202020204" pitchFamily="34" charset="0"/>
              </a:rPr>
              <a:t>Brasov</a:t>
            </a:r>
          </a:p>
          <a:p>
            <a:pPr algn="ctr"/>
            <a:r>
              <a:rPr lang="fr-CH" sz="2400" dirty="0" err="1" smtClean="0">
                <a:latin typeface="Arial" panose="020B0604020202020204" pitchFamily="34" charset="0"/>
                <a:cs typeface="Arial" panose="020B0604020202020204" pitchFamily="34" charset="0"/>
              </a:rPr>
              <a:t>Mioveni</a:t>
            </a:r>
            <a:r>
              <a:rPr lang="fr-CH" sz="2400" dirty="0" smtClean="0">
                <a:latin typeface="Arial" panose="020B0604020202020204" pitchFamily="34" charset="0"/>
                <a:cs typeface="Arial" panose="020B0604020202020204" pitchFamily="34" charset="0"/>
              </a:rPr>
              <a:t> </a:t>
            </a:r>
          </a:p>
        </p:txBody>
      </p:sp>
      <p:sp>
        <p:nvSpPr>
          <p:cNvPr id="7" name="Rectangle 6"/>
          <p:cNvSpPr/>
          <p:nvPr/>
        </p:nvSpPr>
        <p:spPr>
          <a:xfrm>
            <a:off x="6759473" y="2053635"/>
            <a:ext cx="432000" cy="25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smtClean="0">
                <a:latin typeface="Arial" panose="020B0604020202020204" pitchFamily="34" charset="0"/>
                <a:cs typeface="Arial" panose="020B0604020202020204" pitchFamily="34" charset="0"/>
              </a:rPr>
              <a:t>73</a:t>
            </a:r>
            <a:endParaRPr lang="fr-CH" sz="1400" dirty="0">
              <a:latin typeface="Arial" panose="020B0604020202020204" pitchFamily="34" charset="0"/>
              <a:cs typeface="Arial" panose="020B0604020202020204" pitchFamily="34" charset="0"/>
            </a:endParaRPr>
          </a:p>
        </p:txBody>
      </p:sp>
      <p:sp>
        <p:nvSpPr>
          <p:cNvPr id="8" name="Flèche droite 7"/>
          <p:cNvSpPr/>
          <p:nvPr/>
        </p:nvSpPr>
        <p:spPr>
          <a:xfrm>
            <a:off x="4860032" y="2690680"/>
            <a:ext cx="2520000" cy="828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r>
              <a:rPr lang="fr-CH" sz="2400" dirty="0" err="1" smtClean="0">
                <a:latin typeface="Arial" panose="020B0604020202020204" pitchFamily="34" charset="0"/>
                <a:cs typeface="Arial" panose="020B0604020202020204" pitchFamily="34" charset="0"/>
              </a:rPr>
              <a:t>Dragasani</a:t>
            </a:r>
            <a:endParaRPr lang="fr-CH" sz="2400" dirty="0" smtClean="0">
              <a:latin typeface="Arial" panose="020B0604020202020204" pitchFamily="34" charset="0"/>
              <a:cs typeface="Arial" panose="020B0604020202020204" pitchFamily="34" charset="0"/>
            </a:endParaRPr>
          </a:p>
          <a:p>
            <a:r>
              <a:rPr lang="fr-CH" sz="2400" dirty="0" smtClean="0">
                <a:latin typeface="Arial" panose="020B0604020202020204" pitchFamily="34" charset="0"/>
                <a:cs typeface="Arial" panose="020B0604020202020204" pitchFamily="34" charset="0"/>
              </a:rPr>
              <a:t>Craiova</a:t>
            </a:r>
          </a:p>
        </p:txBody>
      </p:sp>
      <p:sp>
        <p:nvSpPr>
          <p:cNvPr id="9" name="Flèche droite 8"/>
          <p:cNvSpPr/>
          <p:nvPr/>
        </p:nvSpPr>
        <p:spPr>
          <a:xfrm flipH="1">
            <a:off x="4860032" y="980728"/>
            <a:ext cx="2520000" cy="720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612000" rtlCol="0" anchor="t"/>
          <a:lstStyle/>
          <a:p>
            <a:pPr algn="r"/>
            <a:r>
              <a:rPr lang="fr-CH" sz="2400" dirty="0" smtClean="0">
                <a:latin typeface="Arial" panose="020B0604020202020204" pitchFamily="34" charset="0"/>
                <a:cs typeface="Arial" panose="020B0604020202020204" pitchFamily="34" charset="0"/>
              </a:rPr>
              <a:t> </a:t>
            </a:r>
            <a:endParaRPr lang="fr-CH" sz="2400" dirty="0">
              <a:latin typeface="Arial" panose="020B0604020202020204" pitchFamily="34" charset="0"/>
              <a:cs typeface="Arial" panose="020B0604020202020204" pitchFamily="34" charset="0"/>
            </a:endParaRPr>
          </a:p>
        </p:txBody>
      </p:sp>
      <p:pic>
        <p:nvPicPr>
          <p:cNvPr id="10"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6050420" y="1052728"/>
            <a:ext cx="504056" cy="576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051" name="Picture 3" descr="D:\Temp\Temporary Internet Files\Content.IE5\GHDPNKGB\1024px-Face-wink.svg[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71800" y="4401132"/>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Résultat de recherche d'images pour &quot;pictogramme loupe&qu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592" y="1610680"/>
            <a:ext cx="1260000" cy="12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48694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ophie\Pictures\Pit02 calea bascov 1 x ionescu.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907704" y="457200"/>
            <a:ext cx="6606308" cy="594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131840" y="548680"/>
            <a:ext cx="5220000" cy="926766"/>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Calea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Bascovului</a:t>
            </a:r>
            <a:r>
              <a:rPr lang="fr-CH" sz="1600" dirty="0" smtClean="0">
                <a:solidFill>
                  <a:schemeClr val="tx1"/>
                </a:solidFill>
                <a:latin typeface="Arial" panose="020B0604020202020204" pitchFamily="34" charset="0"/>
                <a:cs typeface="Arial" panose="020B0604020202020204" pitchFamily="34" charset="0"/>
              </a:rPr>
              <a:t> x </a:t>
            </a: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Tache </a:t>
            </a:r>
            <a:r>
              <a:rPr lang="fr-CH" sz="1600" dirty="0" err="1" smtClean="0">
                <a:solidFill>
                  <a:schemeClr val="tx1"/>
                </a:solidFill>
                <a:latin typeface="Arial" panose="020B0604020202020204" pitchFamily="34" charset="0"/>
                <a:cs typeface="Arial" panose="020B0604020202020204" pitchFamily="34" charset="0"/>
              </a:rPr>
              <a:t>Ionescu</a:t>
            </a:r>
            <a:r>
              <a:rPr lang="fr-CH" sz="1600" dirty="0" smtClean="0">
                <a:solidFill>
                  <a:schemeClr val="tx1"/>
                </a:solidFill>
                <a:latin typeface="Arial" panose="020B0604020202020204" pitchFamily="34" charset="0"/>
                <a:cs typeface="Arial" panose="020B0604020202020204" pitchFamily="34" charset="0"/>
              </a:rPr>
              <a:t> ( 1 ) </a:t>
            </a:r>
          </a:p>
        </p:txBody>
      </p:sp>
      <p:sp>
        <p:nvSpPr>
          <p:cNvPr id="4" name="Flèche droite 3"/>
          <p:cNvSpPr/>
          <p:nvPr/>
        </p:nvSpPr>
        <p:spPr>
          <a:xfrm>
            <a:off x="5778367" y="3460149"/>
            <a:ext cx="2520000" cy="54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r>
              <a:rPr lang="fr-CH" sz="2400" dirty="0" err="1" smtClean="0">
                <a:latin typeface="Arial" panose="020B0604020202020204" pitchFamily="34" charset="0"/>
                <a:cs typeface="Arial" panose="020B0604020202020204" pitchFamily="34" charset="0"/>
              </a:rPr>
              <a:t>Dragasani</a:t>
            </a:r>
            <a:endParaRPr lang="fr-CH" sz="2400" dirty="0" smtClean="0">
              <a:latin typeface="Arial" panose="020B0604020202020204" pitchFamily="34" charset="0"/>
              <a:cs typeface="Arial" panose="020B0604020202020204" pitchFamily="34" charset="0"/>
            </a:endParaRPr>
          </a:p>
        </p:txBody>
      </p:sp>
      <p:sp>
        <p:nvSpPr>
          <p:cNvPr id="5" name="Rectangle 4"/>
          <p:cNvSpPr/>
          <p:nvPr/>
        </p:nvSpPr>
        <p:spPr>
          <a:xfrm>
            <a:off x="5940152" y="3597565"/>
            <a:ext cx="540000" cy="25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smtClean="0">
                <a:latin typeface="Arial" panose="020B0604020202020204" pitchFamily="34" charset="0"/>
                <a:cs typeface="Arial" panose="020B0604020202020204" pitchFamily="34" charset="0"/>
              </a:rPr>
              <a:t>67B</a:t>
            </a:r>
            <a:endParaRPr lang="fr-CH" sz="1400" dirty="0">
              <a:latin typeface="Arial" panose="020B0604020202020204" pitchFamily="34" charset="0"/>
              <a:cs typeface="Arial" panose="020B0604020202020204" pitchFamily="34" charset="0"/>
            </a:endParaRPr>
          </a:p>
        </p:txBody>
      </p:sp>
      <p:sp>
        <p:nvSpPr>
          <p:cNvPr id="6" name="Flèche droite 5"/>
          <p:cNvSpPr/>
          <p:nvPr/>
        </p:nvSpPr>
        <p:spPr>
          <a:xfrm flipH="1">
            <a:off x="1625245" y="4408656"/>
            <a:ext cx="2520000" cy="828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468000" bIns="72000" rtlCol="0" anchor="ctr"/>
          <a:lstStyle/>
          <a:p>
            <a:pPr algn="ctr"/>
            <a:r>
              <a:rPr lang="fr-CH" sz="2400" dirty="0" smtClean="0">
                <a:latin typeface="Arial" panose="020B0604020202020204" pitchFamily="34" charset="0"/>
                <a:cs typeface="Arial" panose="020B0604020202020204" pitchFamily="34" charset="0"/>
              </a:rPr>
              <a:t>Brasov</a:t>
            </a:r>
          </a:p>
          <a:p>
            <a:pPr algn="ctr"/>
            <a:r>
              <a:rPr lang="fr-CH" sz="2400" dirty="0" err="1" smtClean="0">
                <a:latin typeface="Arial" panose="020B0604020202020204" pitchFamily="34" charset="0"/>
                <a:cs typeface="Arial" panose="020B0604020202020204" pitchFamily="34" charset="0"/>
              </a:rPr>
              <a:t>Mioveni</a:t>
            </a:r>
            <a:r>
              <a:rPr lang="fr-CH" sz="2400" dirty="0" smtClean="0">
                <a:latin typeface="Arial" panose="020B0604020202020204" pitchFamily="34" charset="0"/>
                <a:cs typeface="Arial" panose="020B0604020202020204" pitchFamily="34" charset="0"/>
              </a:rPr>
              <a:t> </a:t>
            </a:r>
          </a:p>
        </p:txBody>
      </p:sp>
      <p:sp>
        <p:nvSpPr>
          <p:cNvPr id="7" name="Rectangle 6"/>
          <p:cNvSpPr/>
          <p:nvPr/>
        </p:nvSpPr>
        <p:spPr>
          <a:xfrm>
            <a:off x="3491880" y="4797120"/>
            <a:ext cx="432000" cy="25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smtClean="0">
                <a:latin typeface="Arial" panose="020B0604020202020204" pitchFamily="34" charset="0"/>
                <a:cs typeface="Arial" panose="020B0604020202020204" pitchFamily="34" charset="0"/>
              </a:rPr>
              <a:t>73</a:t>
            </a:r>
            <a:endParaRPr lang="fr-CH" sz="1400" dirty="0">
              <a:latin typeface="Arial" panose="020B0604020202020204" pitchFamily="34" charset="0"/>
              <a:cs typeface="Arial" panose="020B0604020202020204" pitchFamily="34" charset="0"/>
            </a:endParaRPr>
          </a:p>
        </p:txBody>
      </p:sp>
      <p:sp>
        <p:nvSpPr>
          <p:cNvPr id="8" name="Flèche droite 7"/>
          <p:cNvSpPr/>
          <p:nvPr/>
        </p:nvSpPr>
        <p:spPr>
          <a:xfrm flipH="1">
            <a:off x="1625245" y="3843016"/>
            <a:ext cx="2520000" cy="54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468000" bIns="72000" rtlCol="0" anchor="ctr"/>
          <a:lstStyle/>
          <a:p>
            <a:pPr algn="ctr"/>
            <a:r>
              <a:rPr lang="fr-CH" sz="2400" dirty="0" smtClean="0">
                <a:latin typeface="Arial" panose="020B0604020202020204" pitchFamily="34" charset="0"/>
                <a:cs typeface="Arial" panose="020B0604020202020204" pitchFamily="34" charset="0"/>
              </a:rPr>
              <a:t>Craiova </a:t>
            </a:r>
          </a:p>
        </p:txBody>
      </p:sp>
      <p:sp>
        <p:nvSpPr>
          <p:cNvPr id="9" name="Flèche droite 8"/>
          <p:cNvSpPr/>
          <p:nvPr/>
        </p:nvSpPr>
        <p:spPr>
          <a:xfrm flipH="1">
            <a:off x="1625245" y="3303016"/>
            <a:ext cx="2520000" cy="54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468000" bIns="72000" rtlCol="0" anchor="ctr"/>
          <a:lstStyle/>
          <a:p>
            <a:pPr algn="ctr"/>
            <a:r>
              <a:rPr lang="fr-CH" sz="2400" dirty="0" smtClean="0">
                <a:latin typeface="Arial" panose="020B0604020202020204" pitchFamily="34" charset="0"/>
                <a:cs typeface="Arial" panose="020B0604020202020204" pitchFamily="34" charset="0"/>
              </a:rPr>
              <a:t>Bucuresti </a:t>
            </a:r>
          </a:p>
        </p:txBody>
      </p:sp>
      <p:sp>
        <p:nvSpPr>
          <p:cNvPr id="10" name="Rectangle 9"/>
          <p:cNvSpPr/>
          <p:nvPr/>
        </p:nvSpPr>
        <p:spPr>
          <a:xfrm>
            <a:off x="3491880" y="3987016"/>
            <a:ext cx="432000" cy="25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smtClean="0">
                <a:latin typeface="Arial" panose="020B0604020202020204" pitchFamily="34" charset="0"/>
                <a:cs typeface="Arial" panose="020B0604020202020204" pitchFamily="34" charset="0"/>
              </a:rPr>
              <a:t>65</a:t>
            </a:r>
            <a:endParaRPr lang="fr-CH" sz="1400" dirty="0">
              <a:latin typeface="Arial" panose="020B0604020202020204" pitchFamily="34" charset="0"/>
              <a:cs typeface="Arial" panose="020B0604020202020204" pitchFamily="34" charset="0"/>
            </a:endParaRPr>
          </a:p>
        </p:txBody>
      </p:sp>
      <p:sp>
        <p:nvSpPr>
          <p:cNvPr id="11" name="Rectangle 10"/>
          <p:cNvSpPr/>
          <p:nvPr/>
        </p:nvSpPr>
        <p:spPr>
          <a:xfrm>
            <a:off x="3491880" y="3447016"/>
            <a:ext cx="432000" cy="25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a:latin typeface="Arial" panose="020B0604020202020204" pitchFamily="34" charset="0"/>
                <a:cs typeface="Arial" panose="020B0604020202020204" pitchFamily="34" charset="0"/>
              </a:rPr>
              <a:t>7</a:t>
            </a:r>
          </a:p>
        </p:txBody>
      </p:sp>
      <p:sp>
        <p:nvSpPr>
          <p:cNvPr id="12" name="Flèche droite 11"/>
          <p:cNvSpPr/>
          <p:nvPr/>
        </p:nvSpPr>
        <p:spPr>
          <a:xfrm>
            <a:off x="5782480" y="2581834"/>
            <a:ext cx="2520000" cy="828000"/>
          </a:xfrm>
          <a:prstGeom prst="rightArrow">
            <a:avLst>
              <a:gd name="adj1" fmla="val 100000"/>
              <a:gd name="adj2"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56000" rtlCol="0" anchor="ctr"/>
          <a:lstStyle/>
          <a:p>
            <a:r>
              <a:rPr lang="fr-CH" sz="2400" b="1" dirty="0" err="1" smtClean="0">
                <a:solidFill>
                  <a:schemeClr val="tx1"/>
                </a:solidFill>
                <a:latin typeface="Arial" panose="020B0604020202020204" pitchFamily="34" charset="0"/>
                <a:cs typeface="Arial" panose="020B0604020202020204" pitchFamily="34" charset="0"/>
              </a:rPr>
              <a:t>Centru</a:t>
            </a:r>
            <a:endParaRPr lang="fr-CH" sz="2400" b="1" dirty="0" smtClean="0">
              <a:solidFill>
                <a:schemeClr val="tx1"/>
              </a:solidFill>
              <a:latin typeface="Arial" panose="020B0604020202020204" pitchFamily="34" charset="0"/>
              <a:cs typeface="Arial" panose="020B0604020202020204" pitchFamily="34" charset="0"/>
            </a:endParaRPr>
          </a:p>
          <a:p>
            <a:r>
              <a:rPr lang="fr-CH" sz="2400" b="1" dirty="0" err="1" smtClean="0">
                <a:solidFill>
                  <a:schemeClr val="tx1"/>
                </a:solidFill>
                <a:latin typeface="Arial" panose="020B0604020202020204" pitchFamily="34" charset="0"/>
                <a:cs typeface="Arial" panose="020B0604020202020204" pitchFamily="34" charset="0"/>
              </a:rPr>
              <a:t>Trivale</a:t>
            </a:r>
            <a:endParaRPr lang="fr-CH" sz="2400" b="1" dirty="0" smtClean="0">
              <a:solidFill>
                <a:schemeClr val="tx1"/>
              </a:solidFill>
              <a:latin typeface="Arial" panose="020B0604020202020204" pitchFamily="34" charset="0"/>
              <a:cs typeface="Arial" panose="020B0604020202020204" pitchFamily="34" charset="0"/>
            </a:endParaRPr>
          </a:p>
        </p:txBody>
      </p:sp>
      <p:sp>
        <p:nvSpPr>
          <p:cNvPr id="13" name="Flèche droite 12"/>
          <p:cNvSpPr/>
          <p:nvPr/>
        </p:nvSpPr>
        <p:spPr>
          <a:xfrm flipH="1">
            <a:off x="1625245" y="2582685"/>
            <a:ext cx="2520000" cy="720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612000" rtlCol="0" anchor="t"/>
          <a:lstStyle/>
          <a:p>
            <a:pPr algn="r"/>
            <a:r>
              <a:rPr lang="fr-CH" sz="2400" dirty="0" smtClean="0">
                <a:latin typeface="Arial" panose="020B0604020202020204" pitchFamily="34" charset="0"/>
                <a:cs typeface="Arial" panose="020B0604020202020204" pitchFamily="34" charset="0"/>
              </a:rPr>
              <a:t> </a:t>
            </a:r>
            <a:endParaRPr lang="fr-CH" sz="2400" dirty="0">
              <a:latin typeface="Arial" panose="020B0604020202020204" pitchFamily="34" charset="0"/>
              <a:cs typeface="Arial" panose="020B0604020202020204" pitchFamily="34" charset="0"/>
            </a:endParaRPr>
          </a:p>
        </p:txBody>
      </p:sp>
      <p:pic>
        <p:nvPicPr>
          <p:cNvPr id="14"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2771800" y="2655016"/>
            <a:ext cx="504056" cy="576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5" name="Rectangle à coins arrondis 14"/>
          <p:cNvSpPr/>
          <p:nvPr/>
        </p:nvSpPr>
        <p:spPr>
          <a:xfrm>
            <a:off x="755576" y="1563030"/>
            <a:ext cx="2376264" cy="648000"/>
          </a:xfrm>
          <a:prstGeom prst="roundRect">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56000" tIns="0" rIns="0" bIns="0" rtlCol="0" anchor="ctr"/>
          <a:lstStyle/>
          <a:p>
            <a:r>
              <a:rPr lang="en-US" sz="1600" dirty="0" smtClean="0">
                <a:solidFill>
                  <a:schemeClr val="tx1"/>
                </a:solidFill>
                <a:latin typeface="Arial" panose="020B0604020202020204" pitchFamily="34" charset="0"/>
                <a:cs typeface="Arial" panose="020B0604020202020204" pitchFamily="34" charset="0"/>
              </a:rPr>
              <a:t>Is Gone </a:t>
            </a:r>
            <a:endParaRPr lang="fr-CH" sz="1600" dirty="0" smtClean="0">
              <a:solidFill>
                <a:schemeClr val="tx1"/>
              </a:solidFill>
              <a:latin typeface="Arial" panose="020B0604020202020204" pitchFamily="34" charset="0"/>
              <a:cs typeface="Arial" panose="020B0604020202020204" pitchFamily="34" charset="0"/>
            </a:endParaRPr>
          </a:p>
        </p:txBody>
      </p:sp>
      <p:pic>
        <p:nvPicPr>
          <p:cNvPr id="3076" name="Picture 4" descr="D:\Temp\Temporary Internet Files\Content.IE5\CR0TG05O\trist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81514" y="1671030"/>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5.1 Russian road sign.svg"/>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1013391" y="1707030"/>
            <a:ext cx="315035" cy="360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65358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ophie\Pictures\Pit03 calea bascov 1 x bucuresti.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043608" y="332656"/>
            <a:ext cx="6948034" cy="6156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436096" y="1196752"/>
            <a:ext cx="2448272" cy="3816424"/>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Calea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Bascovului</a:t>
            </a:r>
            <a:endParaRPr lang="fr-CH" sz="1600" dirty="0" smtClean="0">
              <a:solidFill>
                <a:schemeClr val="tx1"/>
              </a:solidFill>
              <a:latin typeface="Arial" panose="020B0604020202020204" pitchFamily="34" charset="0"/>
              <a:cs typeface="Arial" panose="020B0604020202020204" pitchFamily="34" charset="0"/>
            </a:endParaRPr>
          </a:p>
          <a:p>
            <a:pPr algn="r"/>
            <a:endParaRPr lang="fr-CH" sz="1600" dirty="0" smtClean="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 x</a:t>
            </a:r>
          </a:p>
          <a:p>
            <a:pPr algn="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err="1" smtClean="0">
                <a:solidFill>
                  <a:schemeClr val="tx1"/>
                </a:solidFill>
                <a:latin typeface="Arial" panose="020B0604020202020204" pitchFamily="34" charset="0"/>
                <a:cs typeface="Arial" panose="020B0604020202020204" pitchFamily="34" charset="0"/>
              </a:rPr>
              <a:t>Calea</a:t>
            </a:r>
            <a:r>
              <a:rPr lang="fr-CH" sz="1600" dirty="0" smtClean="0">
                <a:solidFill>
                  <a:schemeClr val="tx1"/>
                </a:solidFill>
                <a:latin typeface="Arial" panose="020B0604020202020204" pitchFamily="34" charset="0"/>
                <a:cs typeface="Arial" panose="020B0604020202020204" pitchFamily="34" charset="0"/>
              </a:rPr>
              <a:t> Bucuresti</a:t>
            </a:r>
          </a:p>
          <a:p>
            <a:pPr algn="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smtClean="0">
                <a:solidFill>
                  <a:schemeClr val="tx1"/>
                </a:solidFill>
                <a:latin typeface="Arial" panose="020B0604020202020204" pitchFamily="34" charset="0"/>
                <a:cs typeface="Arial" panose="020B0604020202020204" pitchFamily="34" charset="0"/>
              </a:rPr>
              <a:t>( 1 ) </a:t>
            </a:r>
          </a:p>
        </p:txBody>
      </p:sp>
      <p:sp>
        <p:nvSpPr>
          <p:cNvPr id="4" name="Rectangle à coins arrondis 3"/>
          <p:cNvSpPr/>
          <p:nvPr/>
        </p:nvSpPr>
        <p:spPr>
          <a:xfrm>
            <a:off x="2627784" y="5013176"/>
            <a:ext cx="2124744" cy="720080"/>
          </a:xfrm>
          <a:prstGeom prst="roundRect">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88000" tIns="0" rIns="0" bIns="0" rtlCol="0" anchor="ctr"/>
          <a:lstStyle/>
          <a:p>
            <a:r>
              <a:rPr lang="en-US" sz="1600" dirty="0" smtClean="0">
                <a:solidFill>
                  <a:schemeClr val="tx1"/>
                </a:solidFill>
                <a:latin typeface="Arial" panose="020B0604020202020204" pitchFamily="34" charset="0"/>
                <a:cs typeface="Arial" panose="020B0604020202020204" pitchFamily="34" charset="0"/>
              </a:rPr>
              <a:t>Where is it ? </a:t>
            </a:r>
            <a:endParaRPr lang="fr-CH" sz="1600" dirty="0" smtClean="0">
              <a:solidFill>
                <a:schemeClr val="tx1"/>
              </a:solidFill>
              <a:latin typeface="Arial" panose="020B0604020202020204" pitchFamily="34" charset="0"/>
              <a:cs typeface="Arial" panose="020B0604020202020204" pitchFamily="34" charset="0"/>
            </a:endParaRPr>
          </a:p>
        </p:txBody>
      </p:sp>
      <p:sp>
        <p:nvSpPr>
          <p:cNvPr id="5" name="Flèche droite 4"/>
          <p:cNvSpPr/>
          <p:nvPr/>
        </p:nvSpPr>
        <p:spPr>
          <a:xfrm flipH="1">
            <a:off x="889307" y="2204864"/>
            <a:ext cx="2520000" cy="828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468000" bIns="72000" rtlCol="0" anchor="ctr"/>
          <a:lstStyle/>
          <a:p>
            <a:pPr algn="ctr"/>
            <a:r>
              <a:rPr lang="fr-CH" sz="2400" dirty="0" smtClean="0">
                <a:latin typeface="Arial" panose="020B0604020202020204" pitchFamily="34" charset="0"/>
                <a:cs typeface="Arial" panose="020B0604020202020204" pitchFamily="34" charset="0"/>
              </a:rPr>
              <a:t>Bucuresti</a:t>
            </a:r>
          </a:p>
          <a:p>
            <a:pPr algn="ctr"/>
            <a:r>
              <a:rPr lang="fr-CH" sz="2400" dirty="0" smtClean="0">
                <a:latin typeface="Arial" panose="020B0604020202020204" pitchFamily="34" charset="0"/>
                <a:cs typeface="Arial" panose="020B0604020202020204" pitchFamily="34" charset="0"/>
              </a:rPr>
              <a:t>Targoviste </a:t>
            </a:r>
          </a:p>
        </p:txBody>
      </p:sp>
      <p:sp>
        <p:nvSpPr>
          <p:cNvPr id="6" name="Flèche droite 5"/>
          <p:cNvSpPr/>
          <p:nvPr/>
        </p:nvSpPr>
        <p:spPr>
          <a:xfrm flipH="1">
            <a:off x="899592" y="3134721"/>
            <a:ext cx="2520000" cy="828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468000" bIns="72000" rtlCol="0" anchor="ctr"/>
          <a:lstStyle/>
          <a:p>
            <a:pPr algn="ctr"/>
            <a:r>
              <a:rPr lang="fr-CH" sz="2400" dirty="0" smtClean="0">
                <a:latin typeface="Arial" panose="020B0604020202020204" pitchFamily="34" charset="0"/>
                <a:cs typeface="Arial" panose="020B0604020202020204" pitchFamily="34" charset="0"/>
              </a:rPr>
              <a:t>Brasov</a:t>
            </a:r>
          </a:p>
          <a:p>
            <a:pPr algn="ctr"/>
            <a:r>
              <a:rPr lang="fr-CH" sz="2400" dirty="0" err="1" smtClean="0">
                <a:latin typeface="Arial" panose="020B0604020202020204" pitchFamily="34" charset="0"/>
                <a:cs typeface="Arial" panose="020B0604020202020204" pitchFamily="34" charset="0"/>
              </a:rPr>
              <a:t>Mioveni</a:t>
            </a:r>
            <a:r>
              <a:rPr lang="fr-CH" sz="2400" dirty="0" smtClean="0">
                <a:latin typeface="Arial" panose="020B0604020202020204" pitchFamily="34" charset="0"/>
                <a:cs typeface="Arial" panose="020B0604020202020204" pitchFamily="34" charset="0"/>
              </a:rPr>
              <a:t> </a:t>
            </a:r>
          </a:p>
        </p:txBody>
      </p:sp>
      <p:sp>
        <p:nvSpPr>
          <p:cNvPr id="7" name="Flèche droite 6"/>
          <p:cNvSpPr/>
          <p:nvPr/>
        </p:nvSpPr>
        <p:spPr>
          <a:xfrm flipH="1">
            <a:off x="874912" y="1344133"/>
            <a:ext cx="2520000" cy="720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612000" rtlCol="0" anchor="t"/>
          <a:lstStyle/>
          <a:p>
            <a:pPr algn="r"/>
            <a:r>
              <a:rPr lang="fr-CH" sz="2400" dirty="0" smtClean="0">
                <a:latin typeface="Arial" panose="020B0604020202020204" pitchFamily="34" charset="0"/>
                <a:cs typeface="Arial" panose="020B0604020202020204" pitchFamily="34" charset="0"/>
              </a:rPr>
              <a:t> </a:t>
            </a:r>
            <a:endParaRPr lang="fr-CH" sz="2400" dirty="0">
              <a:latin typeface="Arial" panose="020B0604020202020204" pitchFamily="34" charset="0"/>
              <a:cs typeface="Arial" panose="020B0604020202020204" pitchFamily="34" charset="0"/>
            </a:endParaRPr>
          </a:p>
        </p:txBody>
      </p:sp>
      <p:sp>
        <p:nvSpPr>
          <p:cNvPr id="8" name="Flèche droite 7"/>
          <p:cNvSpPr/>
          <p:nvPr/>
        </p:nvSpPr>
        <p:spPr>
          <a:xfrm flipH="1">
            <a:off x="1043608" y="4077072"/>
            <a:ext cx="2376000" cy="54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468000" bIns="72000" rtlCol="0" anchor="ctr"/>
          <a:lstStyle/>
          <a:p>
            <a:pPr algn="ctr"/>
            <a:r>
              <a:rPr lang="fr-CH" sz="2400" dirty="0" smtClean="0">
                <a:latin typeface="Arial" panose="020B0604020202020204" pitchFamily="34" charset="0"/>
                <a:cs typeface="Arial" panose="020B0604020202020204" pitchFamily="34" charset="0"/>
              </a:rPr>
              <a:t>Craiova </a:t>
            </a:r>
          </a:p>
        </p:txBody>
      </p:sp>
      <p:pic>
        <p:nvPicPr>
          <p:cNvPr id="9"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1979580" y="1416133"/>
            <a:ext cx="504056" cy="576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2843808" y="2492864"/>
            <a:ext cx="432000" cy="25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a:latin typeface="Arial" panose="020B0604020202020204" pitchFamily="34" charset="0"/>
                <a:cs typeface="Arial" panose="020B0604020202020204" pitchFamily="34" charset="0"/>
              </a:rPr>
              <a:t>7</a:t>
            </a:r>
          </a:p>
        </p:txBody>
      </p:sp>
      <p:sp>
        <p:nvSpPr>
          <p:cNvPr id="11" name="Rectangle 10"/>
          <p:cNvSpPr/>
          <p:nvPr/>
        </p:nvSpPr>
        <p:spPr>
          <a:xfrm>
            <a:off x="2826296" y="3410656"/>
            <a:ext cx="432000" cy="25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smtClean="0">
                <a:latin typeface="Arial" panose="020B0604020202020204" pitchFamily="34" charset="0"/>
                <a:cs typeface="Arial" panose="020B0604020202020204" pitchFamily="34" charset="0"/>
              </a:rPr>
              <a:t>73</a:t>
            </a:r>
            <a:endParaRPr lang="fr-CH" sz="1400" dirty="0">
              <a:latin typeface="Arial" panose="020B0604020202020204" pitchFamily="34" charset="0"/>
              <a:cs typeface="Arial" panose="020B0604020202020204" pitchFamily="34" charset="0"/>
            </a:endParaRPr>
          </a:p>
        </p:txBody>
      </p:sp>
      <p:sp>
        <p:nvSpPr>
          <p:cNvPr id="12" name="Rectangle 11"/>
          <p:cNvSpPr/>
          <p:nvPr/>
        </p:nvSpPr>
        <p:spPr>
          <a:xfrm>
            <a:off x="2825717" y="4211832"/>
            <a:ext cx="432000" cy="25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smtClean="0">
                <a:latin typeface="Arial" panose="020B0604020202020204" pitchFamily="34" charset="0"/>
                <a:cs typeface="Arial" panose="020B0604020202020204" pitchFamily="34" charset="0"/>
              </a:rPr>
              <a:t>65</a:t>
            </a:r>
            <a:endParaRPr lang="fr-CH" sz="1400" dirty="0">
              <a:latin typeface="Arial" panose="020B0604020202020204" pitchFamily="34" charset="0"/>
              <a:cs typeface="Arial" panose="020B0604020202020204" pitchFamily="34" charset="0"/>
            </a:endParaRPr>
          </a:p>
        </p:txBody>
      </p:sp>
      <p:pic>
        <p:nvPicPr>
          <p:cNvPr id="4099" name="Picture 3" descr="D:\Temp\Temporary Internet Files\Content.IE5\I6KVLI38\817lost_emoticon[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11960" y="5211216"/>
            <a:ext cx="392729" cy="3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78669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ophie\Pictures\Pit04 calea bucuresti 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23805" y="1700808"/>
            <a:ext cx="3580846" cy="306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à coins arrondis 2"/>
          <p:cNvSpPr/>
          <p:nvPr/>
        </p:nvSpPr>
        <p:spPr>
          <a:xfrm>
            <a:off x="323528" y="5180473"/>
            <a:ext cx="2124744" cy="1152128"/>
          </a:xfrm>
          <a:prstGeom prst="roundRect">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latin typeface="Arial" panose="020B0604020202020204" pitchFamily="34" charset="0"/>
                <a:cs typeface="Arial" panose="020B0604020202020204" pitchFamily="34" charset="0"/>
              </a:rPr>
              <a:t>Great, </a:t>
            </a:r>
          </a:p>
          <a:p>
            <a:pPr algn="ctr"/>
            <a:endParaRPr lang="en-US" sz="1000" dirty="0" smtClean="0">
              <a:solidFill>
                <a:schemeClr val="tx1"/>
              </a:solidFill>
              <a:latin typeface="Arial" panose="020B0604020202020204" pitchFamily="34" charset="0"/>
              <a:cs typeface="Arial" panose="020B0604020202020204" pitchFamily="34" charset="0"/>
            </a:endParaRPr>
          </a:p>
          <a:p>
            <a:pPr algn="ctr"/>
            <a:r>
              <a:rPr lang="en-US" sz="1600" dirty="0" smtClean="0">
                <a:solidFill>
                  <a:schemeClr val="tx1"/>
                </a:solidFill>
                <a:latin typeface="Arial" panose="020B0604020202020204" pitchFamily="34" charset="0"/>
                <a:cs typeface="Arial" panose="020B0604020202020204" pitchFamily="34" charset="0"/>
              </a:rPr>
              <a:t>autostrada is back </a:t>
            </a:r>
            <a:endParaRPr lang="fr-CH" sz="1600" dirty="0" smtClean="0">
              <a:solidFill>
                <a:schemeClr val="tx1"/>
              </a:solidFill>
              <a:latin typeface="Arial" panose="020B0604020202020204" pitchFamily="34" charset="0"/>
              <a:cs typeface="Arial" panose="020B0604020202020204" pitchFamily="34" charset="0"/>
            </a:endParaRPr>
          </a:p>
        </p:txBody>
      </p:sp>
      <p:pic>
        <p:nvPicPr>
          <p:cNvPr id="4" name="Picture 5" descr="D:\Temp\Temporary Internet Files\Content.IE5\I6KVLI38\Smiley.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5696" y="5229200"/>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821691" y="1844824"/>
            <a:ext cx="1087925" cy="1691984"/>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err="1" smtClean="0">
                <a:solidFill>
                  <a:schemeClr val="tx1"/>
                </a:solidFill>
                <a:latin typeface="Arial" panose="020B0604020202020204" pitchFamily="34" charset="0"/>
                <a:cs typeface="Arial" panose="020B0604020202020204" pitchFamily="34" charset="0"/>
              </a:rPr>
              <a:t>Calea</a:t>
            </a:r>
            <a:r>
              <a:rPr lang="fr-CH" sz="1600" dirty="0" smtClean="0">
                <a:solidFill>
                  <a:schemeClr val="tx1"/>
                </a:solidFill>
                <a:latin typeface="Arial" panose="020B0604020202020204" pitchFamily="34" charset="0"/>
                <a:cs typeface="Arial" panose="020B0604020202020204" pitchFamily="34" charset="0"/>
              </a:rPr>
              <a:t> Bucuresti</a:t>
            </a:r>
          </a:p>
          <a:p>
            <a:pPr algn="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smtClean="0">
                <a:solidFill>
                  <a:schemeClr val="tx1"/>
                </a:solidFill>
                <a:latin typeface="Arial" panose="020B0604020202020204" pitchFamily="34" charset="0"/>
                <a:cs typeface="Arial" panose="020B0604020202020204" pitchFamily="34" charset="0"/>
              </a:rPr>
              <a:t>( 1 ) </a:t>
            </a:r>
          </a:p>
        </p:txBody>
      </p:sp>
      <p:sp>
        <p:nvSpPr>
          <p:cNvPr id="2" name="Rectangle 1"/>
          <p:cNvSpPr/>
          <p:nvPr/>
        </p:nvSpPr>
        <p:spPr>
          <a:xfrm>
            <a:off x="4167667" y="476672"/>
            <a:ext cx="4608512" cy="61206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endParaRPr lang="fr-CH" sz="2000" dirty="0" smtClean="0">
              <a:latin typeface="Arial" panose="020B0604020202020204" pitchFamily="34" charset="0"/>
              <a:cs typeface="Arial" panose="020B0604020202020204" pitchFamily="34" charset="0"/>
            </a:endParaRPr>
          </a:p>
        </p:txBody>
      </p:sp>
      <p:sp>
        <p:nvSpPr>
          <p:cNvPr id="6" name="Flèche vers le haut 5"/>
          <p:cNvSpPr/>
          <p:nvPr/>
        </p:nvSpPr>
        <p:spPr>
          <a:xfrm>
            <a:off x="6341380" y="980727"/>
            <a:ext cx="360040" cy="5426013"/>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8" name="Rectangle 7"/>
          <p:cNvSpPr/>
          <p:nvPr/>
        </p:nvSpPr>
        <p:spPr>
          <a:xfrm>
            <a:off x="6768440" y="746727"/>
            <a:ext cx="1872208" cy="46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fr-CH" sz="2000" dirty="0" err="1" smtClean="0">
                <a:solidFill>
                  <a:schemeClr val="tx1"/>
                </a:solidFill>
                <a:latin typeface="Arial" panose="020B0604020202020204" pitchFamily="34" charset="0"/>
                <a:cs typeface="Arial" panose="020B0604020202020204" pitchFamily="34" charset="0"/>
              </a:rPr>
              <a:t>Universitatea</a:t>
            </a:r>
            <a:endParaRPr lang="fr-CH" sz="2000" dirty="0" smtClean="0">
              <a:solidFill>
                <a:schemeClr val="tx1"/>
              </a:solidFill>
              <a:latin typeface="Arial" panose="020B0604020202020204" pitchFamily="34" charset="0"/>
              <a:cs typeface="Arial" panose="020B0604020202020204" pitchFamily="34" charset="0"/>
            </a:endParaRPr>
          </a:p>
        </p:txBody>
      </p:sp>
      <p:sp>
        <p:nvSpPr>
          <p:cNvPr id="9" name="Flèche droite 8"/>
          <p:cNvSpPr/>
          <p:nvPr/>
        </p:nvSpPr>
        <p:spPr>
          <a:xfrm>
            <a:off x="6521400" y="3536808"/>
            <a:ext cx="2011040" cy="396248"/>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1" name="Rectangle 10"/>
          <p:cNvSpPr/>
          <p:nvPr/>
        </p:nvSpPr>
        <p:spPr>
          <a:xfrm>
            <a:off x="6862579" y="2420888"/>
            <a:ext cx="1620000" cy="100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fr-CH" sz="2000" dirty="0" err="1" smtClean="0">
                <a:solidFill>
                  <a:schemeClr val="tx1"/>
                </a:solidFill>
                <a:latin typeface="Arial" panose="020B0604020202020204" pitchFamily="34" charset="0"/>
                <a:cs typeface="Arial" panose="020B0604020202020204" pitchFamily="34" charset="0"/>
              </a:rPr>
              <a:t>Centru</a:t>
            </a:r>
            <a:endParaRPr lang="fr-CH" sz="2000" dirty="0" smtClean="0">
              <a:solidFill>
                <a:schemeClr val="tx1"/>
              </a:solidFill>
              <a:latin typeface="Arial" panose="020B0604020202020204" pitchFamily="34" charset="0"/>
              <a:cs typeface="Arial" panose="020B0604020202020204" pitchFamily="34" charset="0"/>
            </a:endParaRPr>
          </a:p>
          <a:p>
            <a:pPr algn="ctr"/>
            <a:r>
              <a:rPr lang="fr-CH" sz="2000" dirty="0" err="1" smtClean="0">
                <a:solidFill>
                  <a:schemeClr val="tx1"/>
                </a:solidFill>
                <a:latin typeface="Arial" panose="020B0604020202020204" pitchFamily="34" charset="0"/>
                <a:cs typeface="Arial" panose="020B0604020202020204" pitchFamily="34" charset="0"/>
              </a:rPr>
              <a:t>Primaria</a:t>
            </a:r>
            <a:endParaRPr lang="fr-CH" sz="2000" dirty="0" smtClean="0">
              <a:solidFill>
                <a:schemeClr val="tx1"/>
              </a:solidFill>
              <a:latin typeface="Arial" panose="020B0604020202020204" pitchFamily="34" charset="0"/>
              <a:cs typeface="Arial" panose="020B0604020202020204" pitchFamily="34" charset="0"/>
            </a:endParaRPr>
          </a:p>
          <a:p>
            <a:pPr algn="ctr"/>
            <a:r>
              <a:rPr lang="fr-CH" sz="2000" dirty="0" err="1" smtClean="0">
                <a:solidFill>
                  <a:schemeClr val="tx1"/>
                </a:solidFill>
                <a:latin typeface="Arial" panose="020B0604020202020204" pitchFamily="34" charset="0"/>
                <a:cs typeface="Arial" panose="020B0604020202020204" pitchFamily="34" charset="0"/>
              </a:rPr>
              <a:t>Trivale</a:t>
            </a:r>
            <a:endParaRPr lang="fr-CH" sz="2000" dirty="0" smtClean="0">
              <a:solidFill>
                <a:schemeClr val="tx1"/>
              </a:solidFill>
              <a:latin typeface="Arial" panose="020B0604020202020204" pitchFamily="34" charset="0"/>
              <a:cs typeface="Arial" panose="020B0604020202020204" pitchFamily="34" charset="0"/>
            </a:endParaRPr>
          </a:p>
        </p:txBody>
      </p:sp>
      <p:sp>
        <p:nvSpPr>
          <p:cNvPr id="10" name="Flèche gauche 9"/>
          <p:cNvSpPr/>
          <p:nvPr/>
        </p:nvSpPr>
        <p:spPr>
          <a:xfrm>
            <a:off x="4414458" y="3515667"/>
            <a:ext cx="2132189" cy="396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4" name="Rectangle 13"/>
          <p:cNvSpPr/>
          <p:nvPr/>
        </p:nvSpPr>
        <p:spPr>
          <a:xfrm>
            <a:off x="4644008" y="3964156"/>
            <a:ext cx="1448016" cy="747352"/>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CH" sz="2000" dirty="0" smtClean="0">
                <a:latin typeface="Arial" panose="020B0604020202020204" pitchFamily="34" charset="0"/>
                <a:cs typeface="Arial" panose="020B0604020202020204" pitchFamily="34" charset="0"/>
              </a:rPr>
              <a:t>Brasov</a:t>
            </a:r>
          </a:p>
          <a:p>
            <a:pPr algn="ctr"/>
            <a:r>
              <a:rPr lang="fr-CH" sz="2000" dirty="0" err="1" smtClean="0">
                <a:latin typeface="Arial" panose="020B0604020202020204" pitchFamily="34" charset="0"/>
                <a:cs typeface="Arial" panose="020B0604020202020204" pitchFamily="34" charset="0"/>
              </a:rPr>
              <a:t>Mioveni</a:t>
            </a:r>
            <a:endParaRPr lang="fr-CH" sz="2000" dirty="0" smtClean="0">
              <a:latin typeface="Arial" panose="020B0604020202020204" pitchFamily="34" charset="0"/>
              <a:cs typeface="Arial" panose="020B0604020202020204" pitchFamily="34" charset="0"/>
            </a:endParaRPr>
          </a:p>
        </p:txBody>
      </p:sp>
      <p:sp>
        <p:nvSpPr>
          <p:cNvPr id="20" name="Rectangle 19"/>
          <p:cNvSpPr/>
          <p:nvPr/>
        </p:nvSpPr>
        <p:spPr>
          <a:xfrm>
            <a:off x="4644008" y="4806797"/>
            <a:ext cx="1448016" cy="747352"/>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ctr"/>
          <a:lstStyle/>
          <a:p>
            <a:pPr algn="ctr"/>
            <a:r>
              <a:rPr lang="fr-CH" sz="2000" dirty="0" smtClean="0">
                <a:latin typeface="Arial" panose="020B0604020202020204" pitchFamily="34" charset="0"/>
                <a:cs typeface="Arial" panose="020B0604020202020204" pitchFamily="34" charset="0"/>
              </a:rPr>
              <a:t>Bucuresti</a:t>
            </a:r>
          </a:p>
          <a:p>
            <a:pPr algn="ctr"/>
            <a:r>
              <a:rPr lang="fr-CH" sz="2000" dirty="0" smtClean="0">
                <a:latin typeface="Arial" panose="020B0604020202020204" pitchFamily="34" charset="0"/>
                <a:cs typeface="Arial" panose="020B0604020202020204" pitchFamily="34" charset="0"/>
              </a:rPr>
              <a:t>Targoviste</a:t>
            </a:r>
          </a:p>
        </p:txBody>
      </p:sp>
      <p:sp>
        <p:nvSpPr>
          <p:cNvPr id="21" name="Flèche droite 20"/>
          <p:cNvSpPr/>
          <p:nvPr/>
        </p:nvSpPr>
        <p:spPr>
          <a:xfrm flipH="1">
            <a:off x="4301494" y="2757216"/>
            <a:ext cx="1980000" cy="540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612000" rtlCol="0" anchor="t"/>
          <a:lstStyle/>
          <a:p>
            <a:pPr algn="r"/>
            <a:r>
              <a:rPr lang="fr-CH" sz="2400" dirty="0" smtClean="0">
                <a:latin typeface="Arial" panose="020B0604020202020204" pitchFamily="34" charset="0"/>
                <a:cs typeface="Arial" panose="020B0604020202020204" pitchFamily="34" charset="0"/>
              </a:rPr>
              <a:t> </a:t>
            </a:r>
            <a:endParaRPr lang="fr-CH" sz="2400" dirty="0">
              <a:latin typeface="Arial" panose="020B0604020202020204" pitchFamily="34" charset="0"/>
              <a:cs typeface="Arial" panose="020B0604020202020204" pitchFamily="34" charset="0"/>
            </a:endParaRPr>
          </a:p>
        </p:txBody>
      </p:sp>
      <p:pic>
        <p:nvPicPr>
          <p:cNvPr id="22" name="Picture 2" descr="5.1 Russian road sign.sv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150990" y="2829216"/>
            <a:ext cx="378042" cy="432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3" name="Rectangle 22"/>
          <p:cNvSpPr/>
          <p:nvPr/>
        </p:nvSpPr>
        <p:spPr>
          <a:xfrm>
            <a:off x="6903590" y="4025821"/>
            <a:ext cx="1448016" cy="747352"/>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CH" sz="2000" dirty="0" smtClean="0">
                <a:latin typeface="Arial" panose="020B0604020202020204" pitchFamily="34" charset="0"/>
                <a:cs typeface="Arial" panose="020B0604020202020204" pitchFamily="34" charset="0"/>
              </a:rPr>
              <a:t>Craiova</a:t>
            </a:r>
          </a:p>
          <a:p>
            <a:pPr algn="ctr"/>
            <a:r>
              <a:rPr lang="fr-CH" sz="2000" dirty="0" err="1" smtClean="0">
                <a:latin typeface="Arial" panose="020B0604020202020204" pitchFamily="34" charset="0"/>
                <a:cs typeface="Arial" panose="020B0604020202020204" pitchFamily="34" charset="0"/>
              </a:rPr>
              <a:t>Dragasani</a:t>
            </a:r>
            <a:endParaRPr lang="fr-CH" sz="2000" dirty="0" smtClean="0">
              <a:latin typeface="Arial" panose="020B0604020202020204" pitchFamily="34" charset="0"/>
              <a:cs typeface="Arial" panose="020B0604020202020204" pitchFamily="34" charset="0"/>
            </a:endParaRPr>
          </a:p>
        </p:txBody>
      </p:sp>
      <p:sp>
        <p:nvSpPr>
          <p:cNvPr id="19" name="Ellipse 18"/>
          <p:cNvSpPr/>
          <p:nvPr/>
        </p:nvSpPr>
        <p:spPr>
          <a:xfrm>
            <a:off x="6156176" y="3356514"/>
            <a:ext cx="720080" cy="6851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24" name="Ellipse 23"/>
          <p:cNvSpPr/>
          <p:nvPr/>
        </p:nvSpPr>
        <p:spPr>
          <a:xfrm>
            <a:off x="6341380" y="3515665"/>
            <a:ext cx="360040" cy="365987"/>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25" name="Rectangle 24"/>
          <p:cNvSpPr/>
          <p:nvPr/>
        </p:nvSpPr>
        <p:spPr>
          <a:xfrm>
            <a:off x="4644008" y="5659389"/>
            <a:ext cx="1448016" cy="747352"/>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ctr"/>
          <a:lstStyle/>
          <a:p>
            <a:pPr algn="ctr"/>
            <a:r>
              <a:rPr lang="fr-CH" sz="2000" dirty="0" err="1" smtClean="0">
                <a:latin typeface="Arial" panose="020B0604020202020204" pitchFamily="34" charset="0"/>
                <a:cs typeface="Arial" panose="020B0604020202020204" pitchFamily="34" charset="0"/>
              </a:rPr>
              <a:t>Ramnicu</a:t>
            </a:r>
            <a:endParaRPr lang="fr-CH" sz="2000" dirty="0" smtClean="0">
              <a:latin typeface="Arial" panose="020B0604020202020204" pitchFamily="34" charset="0"/>
              <a:cs typeface="Arial" panose="020B0604020202020204" pitchFamily="34" charset="0"/>
            </a:endParaRPr>
          </a:p>
          <a:p>
            <a:pPr algn="ctr"/>
            <a:r>
              <a:rPr lang="fr-CH" sz="2000" dirty="0" smtClean="0">
                <a:latin typeface="Arial" panose="020B0604020202020204" pitchFamily="34" charset="0"/>
                <a:cs typeface="Arial" panose="020B0604020202020204" pitchFamily="34" charset="0"/>
              </a:rPr>
              <a:t>Vâlcea</a:t>
            </a:r>
          </a:p>
        </p:txBody>
      </p:sp>
      <p:sp>
        <p:nvSpPr>
          <p:cNvPr id="7" name="Rectangle à coins arrondis 6"/>
          <p:cNvSpPr/>
          <p:nvPr/>
        </p:nvSpPr>
        <p:spPr>
          <a:xfrm>
            <a:off x="4216676" y="560823"/>
            <a:ext cx="4500000" cy="5976000"/>
          </a:xfrm>
          <a:prstGeom prst="roundRect">
            <a:avLst>
              <a:gd name="adj" fmla="val 350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2" name="Ellipse 11"/>
          <p:cNvSpPr/>
          <p:nvPr/>
        </p:nvSpPr>
        <p:spPr>
          <a:xfrm>
            <a:off x="1613744" y="2420888"/>
            <a:ext cx="216024" cy="3363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pic>
        <p:nvPicPr>
          <p:cNvPr id="6146" name="Picture 2" descr="Résultat de recherche d'images pour &quot;pictogramme microscope&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63251" y="1303855"/>
            <a:ext cx="983126" cy="972000"/>
          </a:xfrm>
          <a:prstGeom prst="rect">
            <a:avLst/>
          </a:prstGeom>
          <a:solidFill>
            <a:srgbClr val="FFFF00"/>
          </a:solidFill>
        </p:spPr>
      </p:pic>
      <p:sp>
        <p:nvSpPr>
          <p:cNvPr id="27" name="Flèche droite 26"/>
          <p:cNvSpPr/>
          <p:nvPr/>
        </p:nvSpPr>
        <p:spPr>
          <a:xfrm flipH="1">
            <a:off x="4301494" y="2150816"/>
            <a:ext cx="1980000" cy="540000"/>
          </a:xfrm>
          <a:prstGeom prst="rightArrow">
            <a:avLst>
              <a:gd name="adj1" fmla="val 100000"/>
              <a:gd name="adj2"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r>
              <a:rPr lang="fr-CH" sz="2000" dirty="0" smtClean="0">
                <a:latin typeface="Arial" panose="020B0604020202020204" pitchFamily="34" charset="0"/>
                <a:cs typeface="Arial" panose="020B0604020202020204" pitchFamily="34" charset="0"/>
              </a:rPr>
              <a:t> </a:t>
            </a:r>
            <a:r>
              <a:rPr lang="fr-CH" sz="2000" dirty="0" err="1" smtClean="0">
                <a:solidFill>
                  <a:schemeClr val="tx1"/>
                </a:solidFill>
                <a:latin typeface="Arial" panose="020B0604020202020204" pitchFamily="34" charset="0"/>
                <a:cs typeface="Arial" panose="020B0604020202020204" pitchFamily="34" charset="0"/>
              </a:rPr>
              <a:t>Parcul</a:t>
            </a:r>
            <a:r>
              <a:rPr lang="fr-CH" sz="2000" dirty="0" smtClean="0">
                <a:solidFill>
                  <a:schemeClr val="tx1"/>
                </a:solidFill>
                <a:latin typeface="Arial" panose="020B0604020202020204" pitchFamily="34" charset="0"/>
                <a:cs typeface="Arial" panose="020B0604020202020204" pitchFamily="34" charset="0"/>
              </a:rPr>
              <a:t> Strand</a:t>
            </a:r>
            <a:endParaRPr lang="fr-CH" sz="2000" dirty="0">
              <a:solidFill>
                <a:schemeClr val="tx1"/>
              </a:solidFill>
              <a:latin typeface="Arial" panose="020B0604020202020204" pitchFamily="34" charset="0"/>
              <a:cs typeface="Arial" panose="020B0604020202020204" pitchFamily="34" charset="0"/>
            </a:endParaRPr>
          </a:p>
        </p:txBody>
      </p:sp>
      <p:sp>
        <p:nvSpPr>
          <p:cNvPr id="28" name="Rectangle 27"/>
          <p:cNvSpPr/>
          <p:nvPr/>
        </p:nvSpPr>
        <p:spPr>
          <a:xfrm>
            <a:off x="8208648" y="4184262"/>
            <a:ext cx="432000" cy="25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smtClean="0">
                <a:latin typeface="Arial" panose="020B0604020202020204" pitchFamily="34" charset="0"/>
                <a:cs typeface="Arial" panose="020B0604020202020204" pitchFamily="34" charset="0"/>
              </a:rPr>
              <a:t>65</a:t>
            </a:r>
            <a:endParaRPr lang="fr-CH" sz="1400" dirty="0">
              <a:latin typeface="Arial" panose="020B0604020202020204" pitchFamily="34" charset="0"/>
              <a:cs typeface="Arial" panose="020B0604020202020204" pitchFamily="34" charset="0"/>
            </a:endParaRPr>
          </a:p>
        </p:txBody>
      </p:sp>
      <p:sp>
        <p:nvSpPr>
          <p:cNvPr id="29" name="Rectangle 28"/>
          <p:cNvSpPr/>
          <p:nvPr/>
        </p:nvSpPr>
        <p:spPr>
          <a:xfrm>
            <a:off x="4377149" y="4184262"/>
            <a:ext cx="432000" cy="25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smtClean="0">
                <a:latin typeface="Arial" panose="020B0604020202020204" pitchFamily="34" charset="0"/>
                <a:cs typeface="Arial" panose="020B0604020202020204" pitchFamily="34" charset="0"/>
              </a:rPr>
              <a:t>65</a:t>
            </a:r>
            <a:endParaRPr lang="fr-CH" sz="1400" dirty="0">
              <a:latin typeface="Arial" panose="020B0604020202020204" pitchFamily="34" charset="0"/>
              <a:cs typeface="Arial" panose="020B0604020202020204" pitchFamily="34" charset="0"/>
            </a:endParaRPr>
          </a:p>
        </p:txBody>
      </p:sp>
      <p:sp>
        <p:nvSpPr>
          <p:cNvPr id="30" name="Rectangle 29"/>
          <p:cNvSpPr/>
          <p:nvPr/>
        </p:nvSpPr>
        <p:spPr>
          <a:xfrm>
            <a:off x="4368794" y="5907065"/>
            <a:ext cx="432000" cy="25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a:latin typeface="Arial" panose="020B0604020202020204" pitchFamily="34" charset="0"/>
                <a:cs typeface="Arial" panose="020B0604020202020204" pitchFamily="34" charset="0"/>
              </a:rPr>
              <a:t>7</a:t>
            </a:r>
          </a:p>
        </p:txBody>
      </p:sp>
      <p:sp>
        <p:nvSpPr>
          <p:cNvPr id="31" name="Rectangle 30"/>
          <p:cNvSpPr/>
          <p:nvPr/>
        </p:nvSpPr>
        <p:spPr>
          <a:xfrm>
            <a:off x="4368794" y="5054473"/>
            <a:ext cx="432000" cy="25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403613452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phie\Pictures\Pit04 calea bucuresti 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95536" y="2359244"/>
            <a:ext cx="3384376" cy="21590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73875" y="5877303"/>
            <a:ext cx="3960000" cy="576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err="1" smtClean="0">
                <a:solidFill>
                  <a:schemeClr val="tx1"/>
                </a:solidFill>
                <a:latin typeface="Arial" panose="020B0604020202020204" pitchFamily="34" charset="0"/>
                <a:cs typeface="Arial" panose="020B0604020202020204" pitchFamily="34" charset="0"/>
              </a:rPr>
              <a:t>Calea</a:t>
            </a:r>
            <a:r>
              <a:rPr lang="fr-CH" sz="1600" dirty="0" smtClean="0">
                <a:solidFill>
                  <a:schemeClr val="tx1"/>
                </a:solidFill>
                <a:latin typeface="Arial" panose="020B0604020202020204" pitchFamily="34" charset="0"/>
                <a:cs typeface="Arial" panose="020B0604020202020204" pitchFamily="34" charset="0"/>
              </a:rPr>
              <a:t> Bucuresti ( 2 )   CFR bridge</a:t>
            </a:r>
          </a:p>
          <a:p>
            <a:pPr algn="r"/>
            <a:r>
              <a:rPr lang="fr-CH" sz="1600" dirty="0" smtClean="0">
                <a:solidFill>
                  <a:schemeClr val="tx1"/>
                </a:solidFill>
                <a:latin typeface="Arial" panose="020B0604020202020204" pitchFamily="34" charset="0"/>
                <a:cs typeface="Arial" panose="020B0604020202020204" pitchFamily="34" charset="0"/>
              </a:rPr>
              <a:t> </a:t>
            </a:r>
          </a:p>
        </p:txBody>
      </p:sp>
      <p:sp>
        <p:nvSpPr>
          <p:cNvPr id="6" name="Flèche droite 5"/>
          <p:cNvSpPr/>
          <p:nvPr/>
        </p:nvSpPr>
        <p:spPr>
          <a:xfrm flipH="1">
            <a:off x="2720504" y="2420889"/>
            <a:ext cx="2520000" cy="828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468000" bIns="72000" rtlCol="0" anchor="ctr"/>
          <a:lstStyle/>
          <a:p>
            <a:pPr algn="ctr"/>
            <a:r>
              <a:rPr lang="fr-CH" sz="2400" dirty="0" smtClean="0">
                <a:latin typeface="Arial" panose="020B0604020202020204" pitchFamily="34" charset="0"/>
                <a:cs typeface="Arial" panose="020B0604020202020204" pitchFamily="34" charset="0"/>
              </a:rPr>
              <a:t>Bucuresti</a:t>
            </a:r>
          </a:p>
          <a:p>
            <a:pPr algn="ctr"/>
            <a:r>
              <a:rPr lang="fr-CH" sz="2400" dirty="0" smtClean="0">
                <a:latin typeface="Arial" panose="020B0604020202020204" pitchFamily="34" charset="0"/>
                <a:cs typeface="Arial" panose="020B0604020202020204" pitchFamily="34" charset="0"/>
              </a:rPr>
              <a:t>Targoviste </a:t>
            </a:r>
          </a:p>
        </p:txBody>
      </p:sp>
      <p:sp>
        <p:nvSpPr>
          <p:cNvPr id="7" name="Flèche droite 6"/>
          <p:cNvSpPr/>
          <p:nvPr/>
        </p:nvSpPr>
        <p:spPr>
          <a:xfrm flipH="1">
            <a:off x="2699792" y="3356992"/>
            <a:ext cx="2520000" cy="828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468000" bIns="72000" rtlCol="0" anchor="ctr"/>
          <a:lstStyle/>
          <a:p>
            <a:pPr algn="ctr"/>
            <a:r>
              <a:rPr lang="fr-CH" sz="2400" dirty="0" smtClean="0">
                <a:latin typeface="Arial" panose="020B0604020202020204" pitchFamily="34" charset="0"/>
                <a:cs typeface="Arial" panose="020B0604020202020204" pitchFamily="34" charset="0"/>
              </a:rPr>
              <a:t>Brasov</a:t>
            </a:r>
          </a:p>
          <a:p>
            <a:pPr algn="ctr"/>
            <a:r>
              <a:rPr lang="fr-CH" sz="2400" dirty="0" err="1" smtClean="0">
                <a:latin typeface="Arial" panose="020B0604020202020204" pitchFamily="34" charset="0"/>
                <a:cs typeface="Arial" panose="020B0604020202020204" pitchFamily="34" charset="0"/>
              </a:rPr>
              <a:t>Mioveni</a:t>
            </a:r>
            <a:r>
              <a:rPr lang="fr-CH" sz="2400" dirty="0" smtClean="0">
                <a:latin typeface="Arial" panose="020B0604020202020204" pitchFamily="34" charset="0"/>
                <a:cs typeface="Arial" panose="020B0604020202020204" pitchFamily="34" charset="0"/>
              </a:rPr>
              <a:t> </a:t>
            </a:r>
          </a:p>
        </p:txBody>
      </p:sp>
      <p:sp>
        <p:nvSpPr>
          <p:cNvPr id="8" name="Flèche droite 7"/>
          <p:cNvSpPr/>
          <p:nvPr/>
        </p:nvSpPr>
        <p:spPr>
          <a:xfrm flipH="1">
            <a:off x="2753875" y="1614333"/>
            <a:ext cx="2520000" cy="720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612000" rtlCol="0" anchor="t"/>
          <a:lstStyle/>
          <a:p>
            <a:pPr algn="r"/>
            <a:r>
              <a:rPr lang="fr-CH" sz="2400" dirty="0" smtClean="0">
                <a:latin typeface="Arial" panose="020B0604020202020204" pitchFamily="34" charset="0"/>
                <a:cs typeface="Arial" panose="020B0604020202020204" pitchFamily="34" charset="0"/>
              </a:rPr>
              <a:t> </a:t>
            </a:r>
            <a:endParaRPr lang="fr-CH" sz="2400" dirty="0">
              <a:latin typeface="Arial" panose="020B0604020202020204" pitchFamily="34" charset="0"/>
              <a:cs typeface="Arial" panose="020B0604020202020204" pitchFamily="34" charset="0"/>
            </a:endParaRPr>
          </a:p>
        </p:txBody>
      </p:sp>
      <p:pic>
        <p:nvPicPr>
          <p:cNvPr id="9"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3851920" y="1686333"/>
            <a:ext cx="504056" cy="576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5256076" y="1520696"/>
            <a:ext cx="216024" cy="4644607"/>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4" name="Ellipse 3"/>
          <p:cNvSpPr/>
          <p:nvPr/>
        </p:nvSpPr>
        <p:spPr>
          <a:xfrm>
            <a:off x="2267579" y="3258378"/>
            <a:ext cx="401216" cy="39613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pic>
        <p:nvPicPr>
          <p:cNvPr id="7170" name="Picture 2" descr="Résultat de recherche d'images pour &quot;pictogramme microscope&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9714" y="1706714"/>
            <a:ext cx="875267" cy="1080000"/>
          </a:xfrm>
          <a:prstGeom prst="rect">
            <a:avLst/>
          </a:prstGeom>
          <a:solidFill>
            <a:srgbClr val="FFFF00"/>
          </a:solidFill>
        </p:spPr>
      </p:pic>
      <p:sp>
        <p:nvSpPr>
          <p:cNvPr id="12" name="Flèche droite 11"/>
          <p:cNvSpPr/>
          <p:nvPr/>
        </p:nvSpPr>
        <p:spPr>
          <a:xfrm>
            <a:off x="5506628" y="1656166"/>
            <a:ext cx="2520000" cy="540000"/>
          </a:xfrm>
          <a:prstGeom prst="rightArrow">
            <a:avLst>
              <a:gd name="adj1" fmla="val 100000"/>
              <a:gd name="adj2"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88000" tIns="360000" rtlCol="0" anchor="ctr"/>
          <a:lstStyle/>
          <a:p>
            <a:r>
              <a:rPr lang="fr-CH" sz="2400" dirty="0" err="1" smtClean="0">
                <a:solidFill>
                  <a:schemeClr val="tx1"/>
                </a:solidFill>
                <a:latin typeface="Arial" panose="020B0604020202020204" pitchFamily="34" charset="0"/>
                <a:cs typeface="Arial" panose="020B0604020202020204" pitchFamily="34" charset="0"/>
              </a:rPr>
              <a:t>Universitatea</a:t>
            </a:r>
            <a:endParaRPr lang="fr-CH" sz="2400" dirty="0" smtClean="0">
              <a:solidFill>
                <a:schemeClr val="tx1"/>
              </a:solidFill>
              <a:latin typeface="Arial" panose="020B0604020202020204" pitchFamily="34" charset="0"/>
              <a:cs typeface="Arial" panose="020B0604020202020204" pitchFamily="34" charset="0"/>
            </a:endParaRPr>
          </a:p>
          <a:p>
            <a:endParaRPr lang="fr-CH" sz="2400" dirty="0" smtClean="0">
              <a:latin typeface="Arial" panose="020B0604020202020204" pitchFamily="34" charset="0"/>
              <a:cs typeface="Arial" panose="020B0604020202020204" pitchFamily="34" charset="0"/>
            </a:endParaRPr>
          </a:p>
        </p:txBody>
      </p:sp>
      <p:sp>
        <p:nvSpPr>
          <p:cNvPr id="13" name="Flèche droite 12"/>
          <p:cNvSpPr/>
          <p:nvPr/>
        </p:nvSpPr>
        <p:spPr>
          <a:xfrm flipH="1">
            <a:off x="2731758" y="4869160"/>
            <a:ext cx="2520000" cy="540000"/>
          </a:xfrm>
          <a:prstGeom prst="rightArrow">
            <a:avLst>
              <a:gd name="adj1" fmla="val 100000"/>
              <a:gd name="adj2"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CH" sz="2400" dirty="0" smtClean="0">
                <a:latin typeface="Arial" panose="020B0604020202020204" pitchFamily="34" charset="0"/>
                <a:cs typeface="Arial" panose="020B0604020202020204" pitchFamily="34" charset="0"/>
              </a:rPr>
              <a:t> </a:t>
            </a:r>
            <a:r>
              <a:rPr lang="fr-CH" sz="2400" dirty="0" err="1" smtClean="0">
                <a:solidFill>
                  <a:schemeClr val="tx1"/>
                </a:solidFill>
                <a:latin typeface="Arial" panose="020B0604020202020204" pitchFamily="34" charset="0"/>
                <a:cs typeface="Arial" panose="020B0604020202020204" pitchFamily="34" charset="0"/>
              </a:rPr>
              <a:t>Parcul</a:t>
            </a:r>
            <a:r>
              <a:rPr lang="fr-CH" sz="2400" dirty="0" smtClean="0">
                <a:solidFill>
                  <a:schemeClr val="tx1"/>
                </a:solidFill>
                <a:latin typeface="Arial" panose="020B0604020202020204" pitchFamily="34" charset="0"/>
                <a:cs typeface="Arial" panose="020B0604020202020204" pitchFamily="34" charset="0"/>
              </a:rPr>
              <a:t> Strand</a:t>
            </a:r>
            <a:endParaRPr lang="fr-CH" sz="2400" dirty="0">
              <a:solidFill>
                <a:schemeClr val="tx1"/>
              </a:solidFill>
              <a:latin typeface="Arial" panose="020B0604020202020204" pitchFamily="34" charset="0"/>
              <a:cs typeface="Arial" panose="020B0604020202020204" pitchFamily="34" charset="0"/>
            </a:endParaRPr>
          </a:p>
        </p:txBody>
      </p:sp>
      <p:sp>
        <p:nvSpPr>
          <p:cNvPr id="14" name="Flèche droite 13"/>
          <p:cNvSpPr/>
          <p:nvPr/>
        </p:nvSpPr>
        <p:spPr>
          <a:xfrm flipH="1">
            <a:off x="2719099" y="4248333"/>
            <a:ext cx="2520000" cy="54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CH" sz="2400" dirty="0" smtClean="0">
                <a:solidFill>
                  <a:schemeClr val="bg1"/>
                </a:solidFill>
                <a:latin typeface="Arial" panose="020B0604020202020204" pitchFamily="34" charset="0"/>
                <a:cs typeface="Arial" panose="020B0604020202020204" pitchFamily="34" charset="0"/>
              </a:rPr>
              <a:t> Ram Vâlcea</a:t>
            </a:r>
            <a:endParaRPr lang="fr-CH"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369574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phie\Pictures\Pitesti 0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115616" y="692696"/>
            <a:ext cx="7554668" cy="5400600"/>
          </a:xfrm>
          <a:prstGeom prst="rect">
            <a:avLst/>
          </a:prstGeom>
          <a:noFill/>
          <a:extLst>
            <a:ext uri="{909E8E84-426E-40DD-AFC4-6F175D3DCCD1}">
              <a14:hiddenFill xmlns:a14="http://schemas.microsoft.com/office/drawing/2010/main">
                <a:solidFill>
                  <a:srgbClr val="FFFFFF"/>
                </a:solidFill>
              </a14:hiddenFill>
            </a:ext>
          </a:extLst>
        </p:spPr>
      </p:pic>
      <p:sp>
        <p:nvSpPr>
          <p:cNvPr id="4" name="Flèche droite 3"/>
          <p:cNvSpPr/>
          <p:nvPr/>
        </p:nvSpPr>
        <p:spPr>
          <a:xfrm>
            <a:off x="3636729" y="3122996"/>
            <a:ext cx="2520000" cy="540000"/>
          </a:xfrm>
          <a:prstGeom prst="rightArrow">
            <a:avLst>
              <a:gd name="adj1" fmla="val 100000"/>
              <a:gd name="adj2"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88000" tIns="360000" rtlCol="0" anchor="ctr"/>
          <a:lstStyle/>
          <a:p>
            <a:r>
              <a:rPr lang="fr-CH" sz="2400" dirty="0" err="1" smtClean="0">
                <a:solidFill>
                  <a:schemeClr val="tx1"/>
                </a:solidFill>
                <a:latin typeface="Arial" panose="020B0604020202020204" pitchFamily="34" charset="0"/>
                <a:cs typeface="Arial" panose="020B0604020202020204" pitchFamily="34" charset="0"/>
              </a:rPr>
              <a:t>Parcul</a:t>
            </a:r>
            <a:r>
              <a:rPr lang="fr-CH" sz="2400" dirty="0" smtClean="0">
                <a:solidFill>
                  <a:schemeClr val="tx1"/>
                </a:solidFill>
                <a:latin typeface="Arial" panose="020B0604020202020204" pitchFamily="34" charset="0"/>
                <a:cs typeface="Arial" panose="020B0604020202020204" pitchFamily="34" charset="0"/>
              </a:rPr>
              <a:t> Strand</a:t>
            </a:r>
          </a:p>
          <a:p>
            <a:endParaRPr lang="fr-CH" sz="2400" dirty="0" smtClean="0">
              <a:latin typeface="Arial" panose="020B0604020202020204" pitchFamily="34" charset="0"/>
              <a:cs typeface="Arial" panose="020B0604020202020204" pitchFamily="34" charset="0"/>
            </a:endParaRPr>
          </a:p>
        </p:txBody>
      </p:sp>
      <p:sp>
        <p:nvSpPr>
          <p:cNvPr id="5" name="Flèche droite 4"/>
          <p:cNvSpPr/>
          <p:nvPr/>
        </p:nvSpPr>
        <p:spPr>
          <a:xfrm>
            <a:off x="3632950" y="1916832"/>
            <a:ext cx="2520000" cy="54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88000" tIns="360000" rtlCol="0" anchor="ctr"/>
          <a:lstStyle/>
          <a:p>
            <a:r>
              <a:rPr lang="fr-CH" sz="2400" dirty="0" smtClean="0">
                <a:solidFill>
                  <a:schemeClr val="bg1"/>
                </a:solidFill>
                <a:latin typeface="Arial" panose="020B0604020202020204" pitchFamily="34" charset="0"/>
                <a:cs typeface="Arial" panose="020B0604020202020204" pitchFamily="34" charset="0"/>
              </a:rPr>
              <a:t>Craiova</a:t>
            </a:r>
          </a:p>
          <a:p>
            <a:endParaRPr lang="fr-CH" sz="2400" dirty="0" smtClean="0">
              <a:latin typeface="Arial" panose="020B0604020202020204" pitchFamily="34" charset="0"/>
              <a:cs typeface="Arial" panose="020B0604020202020204" pitchFamily="34" charset="0"/>
            </a:endParaRPr>
          </a:p>
        </p:txBody>
      </p:sp>
      <p:sp>
        <p:nvSpPr>
          <p:cNvPr id="6" name="Flèche droite 5"/>
          <p:cNvSpPr/>
          <p:nvPr/>
        </p:nvSpPr>
        <p:spPr>
          <a:xfrm>
            <a:off x="3611411" y="2523421"/>
            <a:ext cx="2520000" cy="540000"/>
          </a:xfrm>
          <a:prstGeom prst="rightArrow">
            <a:avLst>
              <a:gd name="adj1" fmla="val 100000"/>
              <a:gd name="adj2"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88000" tIns="360000" rtlCol="0" anchor="ctr"/>
          <a:lstStyle/>
          <a:p>
            <a:r>
              <a:rPr lang="fr-CH" sz="2400" dirty="0" err="1" smtClean="0">
                <a:solidFill>
                  <a:schemeClr val="tx1"/>
                </a:solidFill>
                <a:latin typeface="Arial" panose="020B0604020202020204" pitchFamily="34" charset="0"/>
                <a:cs typeface="Arial" panose="020B0604020202020204" pitchFamily="34" charset="0"/>
              </a:rPr>
              <a:t>Craiovei</a:t>
            </a:r>
            <a:endParaRPr lang="fr-CH" sz="2400" dirty="0" smtClean="0">
              <a:solidFill>
                <a:schemeClr val="tx1"/>
              </a:solidFill>
              <a:latin typeface="Arial" panose="020B0604020202020204" pitchFamily="34" charset="0"/>
              <a:cs typeface="Arial" panose="020B0604020202020204" pitchFamily="34" charset="0"/>
            </a:endParaRPr>
          </a:p>
          <a:p>
            <a:endParaRPr lang="fr-CH" sz="2400" dirty="0" smtClean="0">
              <a:latin typeface="Arial" panose="020B0604020202020204" pitchFamily="34" charset="0"/>
              <a:cs typeface="Arial" panose="020B0604020202020204" pitchFamily="34" charset="0"/>
            </a:endParaRPr>
          </a:p>
        </p:txBody>
      </p:sp>
      <p:sp>
        <p:nvSpPr>
          <p:cNvPr id="7" name="Rectangle 6"/>
          <p:cNvSpPr/>
          <p:nvPr/>
        </p:nvSpPr>
        <p:spPr>
          <a:xfrm>
            <a:off x="1631411" y="4941168"/>
            <a:ext cx="4860000" cy="576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err="1" smtClean="0">
                <a:solidFill>
                  <a:schemeClr val="tx1"/>
                </a:solidFill>
                <a:latin typeface="Arial" panose="020B0604020202020204" pitchFamily="34" charset="0"/>
                <a:cs typeface="Arial" panose="020B0604020202020204" pitchFamily="34" charset="0"/>
              </a:rPr>
              <a:t>Calea</a:t>
            </a:r>
            <a:r>
              <a:rPr lang="fr-CH" sz="1600" dirty="0" smtClean="0">
                <a:solidFill>
                  <a:schemeClr val="tx1"/>
                </a:solidFill>
                <a:latin typeface="Arial" panose="020B0604020202020204" pitchFamily="34" charset="0"/>
                <a:cs typeface="Arial" panose="020B0604020202020204" pitchFamily="34" charset="0"/>
              </a:rPr>
              <a:t> Bucuresti ( 3 )   x </a:t>
            </a: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Negri ( 1 )</a:t>
            </a:r>
          </a:p>
          <a:p>
            <a:pPr algn="r"/>
            <a:r>
              <a:rPr lang="fr-CH" sz="1600" dirty="0" smtClean="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27000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392445" y="332696"/>
            <a:ext cx="900000" cy="360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smtClean="0">
                <a:latin typeface="Arial" panose="020B0604020202020204" pitchFamily="34" charset="0"/>
                <a:cs typeface="Arial" panose="020B0604020202020204" pitchFamily="34" charset="0"/>
              </a:rPr>
              <a:t>E576</a:t>
            </a:r>
            <a:endParaRPr lang="fr-CH" dirty="0">
              <a:latin typeface="Arial" panose="020B0604020202020204" pitchFamily="34" charset="0"/>
              <a:cs typeface="Arial" panose="020B0604020202020204" pitchFamily="34" charset="0"/>
            </a:endParaRPr>
          </a:p>
        </p:txBody>
      </p:sp>
      <p:sp>
        <p:nvSpPr>
          <p:cNvPr id="9" name="Rectangle 8"/>
          <p:cNvSpPr/>
          <p:nvPr/>
        </p:nvSpPr>
        <p:spPr>
          <a:xfrm>
            <a:off x="6300192" y="692696"/>
            <a:ext cx="2016224" cy="914086"/>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400" dirty="0" smtClean="0">
                <a:latin typeface="Arial" panose="020B0604020202020204" pitchFamily="34" charset="0"/>
                <a:cs typeface="Arial" panose="020B0604020202020204" pitchFamily="34" charset="0"/>
              </a:rPr>
              <a:t>Baia Mare</a:t>
            </a:r>
          </a:p>
          <a:p>
            <a:pPr algn="ctr"/>
            <a:r>
              <a:rPr lang="fr-CH" sz="2400" dirty="0" smtClean="0">
                <a:latin typeface="Arial" panose="020B0604020202020204" pitchFamily="34" charset="0"/>
                <a:cs typeface="Arial" panose="020B0604020202020204" pitchFamily="34" charset="0"/>
              </a:rPr>
              <a:t>Bistrita</a:t>
            </a:r>
            <a:endParaRPr lang="fr-CH" sz="2400" dirty="0">
              <a:latin typeface="Arial" panose="020B0604020202020204" pitchFamily="34" charset="0"/>
              <a:cs typeface="Arial" panose="020B0604020202020204" pitchFamily="34" charset="0"/>
            </a:endParaRPr>
          </a:p>
        </p:txBody>
      </p:sp>
      <p:sp>
        <p:nvSpPr>
          <p:cNvPr id="10" name="Rectangle 9"/>
          <p:cNvSpPr/>
          <p:nvPr/>
        </p:nvSpPr>
        <p:spPr>
          <a:xfrm>
            <a:off x="7417165" y="350696"/>
            <a:ext cx="612000" cy="324000"/>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latin typeface="Arial" panose="020B0604020202020204" pitchFamily="34" charset="0"/>
                <a:cs typeface="Arial" panose="020B0604020202020204" pitchFamily="34" charset="0"/>
              </a:rPr>
              <a:t>1C</a:t>
            </a:r>
            <a:endParaRPr lang="fr-CH" sz="1600" dirty="0">
              <a:latin typeface="Arial" panose="020B0604020202020204" pitchFamily="34" charset="0"/>
              <a:cs typeface="Arial" panose="020B0604020202020204" pitchFamily="34" charset="0"/>
            </a:endParaRPr>
          </a:p>
        </p:txBody>
      </p:sp>
      <p:sp>
        <p:nvSpPr>
          <p:cNvPr id="11" name="Ellipse 10"/>
          <p:cNvSpPr/>
          <p:nvPr/>
        </p:nvSpPr>
        <p:spPr>
          <a:xfrm>
            <a:off x="3334957" y="1052736"/>
            <a:ext cx="3055344" cy="3541870"/>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576000" rtlCol="0" anchor="t"/>
          <a:lstStyle/>
          <a:p>
            <a:pPr algn="ctr"/>
            <a:r>
              <a:rPr lang="fr-CH" sz="2800" dirty="0" smtClean="0">
                <a:solidFill>
                  <a:schemeClr val="tx1"/>
                </a:solidFill>
                <a:latin typeface="Arial" panose="020B0604020202020204" pitchFamily="34" charset="0"/>
                <a:cs typeface="Arial" panose="020B0604020202020204" pitchFamily="34" charset="0"/>
              </a:rPr>
              <a:t>Cluj </a:t>
            </a:r>
            <a:r>
              <a:rPr lang="fr-CH" sz="2800" dirty="0" err="1" smtClean="0">
                <a:solidFill>
                  <a:schemeClr val="tx1"/>
                </a:solidFill>
                <a:latin typeface="Arial" panose="020B0604020202020204" pitchFamily="34" charset="0"/>
                <a:cs typeface="Arial" panose="020B0604020202020204" pitchFamily="34" charset="0"/>
              </a:rPr>
              <a:t>Napoca</a:t>
            </a:r>
            <a:endParaRPr lang="fr-CH" sz="2800" dirty="0">
              <a:solidFill>
                <a:schemeClr val="tx1"/>
              </a:solidFill>
              <a:latin typeface="Arial" panose="020B0604020202020204" pitchFamily="34" charset="0"/>
              <a:cs typeface="Arial" panose="020B0604020202020204" pitchFamily="34" charset="0"/>
            </a:endParaRPr>
          </a:p>
        </p:txBody>
      </p:sp>
      <p:sp>
        <p:nvSpPr>
          <p:cNvPr id="12" name="Flèche vers le haut 11"/>
          <p:cNvSpPr/>
          <p:nvPr/>
        </p:nvSpPr>
        <p:spPr>
          <a:xfrm rot="1917691">
            <a:off x="5396013" y="548410"/>
            <a:ext cx="360000" cy="1649893"/>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1026" name="Picture 2" descr="Znak B-18.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2708920"/>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13" name="Flèche vers le bas 12"/>
          <p:cNvSpPr/>
          <p:nvPr/>
        </p:nvSpPr>
        <p:spPr>
          <a:xfrm rot="6516915">
            <a:off x="2316421" y="1486144"/>
            <a:ext cx="360000" cy="3648953"/>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4" name="Rectangle 13"/>
          <p:cNvSpPr/>
          <p:nvPr/>
        </p:nvSpPr>
        <p:spPr>
          <a:xfrm>
            <a:off x="4684864" y="4365104"/>
            <a:ext cx="216000" cy="22322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6" name="Rectangle 15"/>
          <p:cNvSpPr/>
          <p:nvPr/>
        </p:nvSpPr>
        <p:spPr>
          <a:xfrm>
            <a:off x="792144" y="1916832"/>
            <a:ext cx="1440000" cy="504000"/>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400" dirty="0" err="1" smtClean="0">
                <a:latin typeface="Arial" panose="020B0604020202020204" pitchFamily="34" charset="0"/>
                <a:cs typeface="Arial" panose="020B0604020202020204" pitchFamily="34" charset="0"/>
              </a:rPr>
              <a:t>Zalau</a:t>
            </a:r>
            <a:endParaRPr lang="fr-CH" sz="2400" dirty="0" smtClean="0">
              <a:latin typeface="Arial" panose="020B0604020202020204" pitchFamily="34" charset="0"/>
              <a:cs typeface="Arial" panose="020B0604020202020204" pitchFamily="34" charset="0"/>
            </a:endParaRPr>
          </a:p>
        </p:txBody>
      </p:sp>
      <p:sp>
        <p:nvSpPr>
          <p:cNvPr id="17" name="Rectangle 16"/>
          <p:cNvSpPr/>
          <p:nvPr/>
        </p:nvSpPr>
        <p:spPr>
          <a:xfrm>
            <a:off x="1265817" y="1592832"/>
            <a:ext cx="612000" cy="324000"/>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latin typeface="Arial" panose="020B0604020202020204" pitchFamily="34" charset="0"/>
                <a:cs typeface="Arial" panose="020B0604020202020204" pitchFamily="34" charset="0"/>
              </a:rPr>
              <a:t>1G</a:t>
            </a:r>
            <a:endParaRPr lang="fr-CH" sz="1600" dirty="0">
              <a:latin typeface="Arial" panose="020B0604020202020204" pitchFamily="34" charset="0"/>
              <a:cs typeface="Arial" panose="020B0604020202020204" pitchFamily="34" charset="0"/>
            </a:endParaRPr>
          </a:p>
        </p:txBody>
      </p:sp>
      <p:sp>
        <p:nvSpPr>
          <p:cNvPr id="18" name="Rectangle 17"/>
          <p:cNvSpPr/>
          <p:nvPr/>
        </p:nvSpPr>
        <p:spPr>
          <a:xfrm>
            <a:off x="4470269" y="4653151"/>
            <a:ext cx="648000" cy="288000"/>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latin typeface="Arial" panose="020B0604020202020204" pitchFamily="34" charset="0"/>
                <a:cs typeface="Arial" panose="020B0604020202020204" pitchFamily="34" charset="0"/>
              </a:rPr>
              <a:t>1</a:t>
            </a:r>
            <a:endParaRPr lang="fr-CH" sz="1600" dirty="0">
              <a:latin typeface="Arial" panose="020B0604020202020204" pitchFamily="34" charset="0"/>
              <a:cs typeface="Arial" panose="020B0604020202020204" pitchFamily="34" charset="0"/>
            </a:endParaRPr>
          </a:p>
        </p:txBody>
      </p:sp>
      <p:sp>
        <p:nvSpPr>
          <p:cNvPr id="20" name="Arc plein 19"/>
          <p:cNvSpPr/>
          <p:nvPr/>
        </p:nvSpPr>
        <p:spPr>
          <a:xfrm rot="13406528">
            <a:off x="528424" y="3833251"/>
            <a:ext cx="5076824" cy="1586137"/>
          </a:xfrm>
          <a:prstGeom prst="blockArc">
            <a:avLst>
              <a:gd name="adj1" fmla="val 10800000"/>
              <a:gd name="adj2" fmla="val 111016"/>
              <a:gd name="adj3" fmla="val 169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tx1"/>
              </a:solidFill>
            </a:endParaRPr>
          </a:p>
        </p:txBody>
      </p:sp>
      <p:sp>
        <p:nvSpPr>
          <p:cNvPr id="22" name="Rectangle 21"/>
          <p:cNvSpPr/>
          <p:nvPr/>
        </p:nvSpPr>
        <p:spPr>
          <a:xfrm>
            <a:off x="1877817" y="4527104"/>
            <a:ext cx="612000" cy="324000"/>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latin typeface="Arial" panose="020B0604020202020204" pitchFamily="34" charset="0"/>
                <a:cs typeface="Arial" panose="020B0604020202020204" pitchFamily="34" charset="0"/>
              </a:rPr>
              <a:t>1J</a:t>
            </a:r>
            <a:endParaRPr lang="fr-CH" sz="1600" dirty="0">
              <a:latin typeface="Arial" panose="020B0604020202020204" pitchFamily="34" charset="0"/>
              <a:cs typeface="Arial" panose="020B0604020202020204" pitchFamily="34" charset="0"/>
            </a:endParaRPr>
          </a:p>
        </p:txBody>
      </p:sp>
      <p:sp>
        <p:nvSpPr>
          <p:cNvPr id="21" name="Arc plein 20"/>
          <p:cNvSpPr/>
          <p:nvPr/>
        </p:nvSpPr>
        <p:spPr>
          <a:xfrm rot="12870478">
            <a:off x="2126101" y="4249097"/>
            <a:ext cx="4749283" cy="1058680"/>
          </a:xfrm>
          <a:prstGeom prst="blockArc">
            <a:avLst>
              <a:gd name="adj1" fmla="val 12724093"/>
              <a:gd name="adj2" fmla="val 412264"/>
              <a:gd name="adj3" fmla="val 143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tx1"/>
              </a:solidFill>
            </a:endParaRPr>
          </a:p>
        </p:txBody>
      </p:sp>
      <p:sp>
        <p:nvSpPr>
          <p:cNvPr id="23" name="Flèche gauche 22"/>
          <p:cNvSpPr/>
          <p:nvPr/>
        </p:nvSpPr>
        <p:spPr>
          <a:xfrm rot="10648400">
            <a:off x="4777441" y="5200279"/>
            <a:ext cx="3960000" cy="360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5" name="Rectangle 24"/>
          <p:cNvSpPr/>
          <p:nvPr/>
        </p:nvSpPr>
        <p:spPr>
          <a:xfrm>
            <a:off x="6390301" y="3788920"/>
            <a:ext cx="2016224" cy="1262729"/>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400" dirty="0" err="1" smtClean="0">
                <a:latin typeface="Arial" panose="020B0604020202020204" pitchFamily="34" charset="0"/>
                <a:cs typeface="Arial" panose="020B0604020202020204" pitchFamily="34" charset="0"/>
              </a:rPr>
              <a:t>Targu</a:t>
            </a:r>
            <a:r>
              <a:rPr lang="fr-CH" sz="2400" dirty="0" smtClean="0">
                <a:latin typeface="Arial" panose="020B0604020202020204" pitchFamily="34" charset="0"/>
                <a:cs typeface="Arial" panose="020B0604020202020204" pitchFamily="34" charset="0"/>
              </a:rPr>
              <a:t> Mures</a:t>
            </a:r>
          </a:p>
          <a:p>
            <a:pPr algn="ctr"/>
            <a:r>
              <a:rPr lang="fr-CH" sz="2400" dirty="0" smtClean="0">
                <a:latin typeface="Arial" panose="020B0604020202020204" pitchFamily="34" charset="0"/>
                <a:cs typeface="Arial" panose="020B0604020202020204" pitchFamily="34" charset="0"/>
              </a:rPr>
              <a:t>Brasov</a:t>
            </a:r>
          </a:p>
          <a:p>
            <a:pPr algn="ctr"/>
            <a:r>
              <a:rPr lang="fr-CH" sz="2400" dirty="0" smtClean="0">
                <a:latin typeface="Arial" panose="020B0604020202020204" pitchFamily="34" charset="0"/>
                <a:cs typeface="Arial" panose="020B0604020202020204" pitchFamily="34" charset="0"/>
              </a:rPr>
              <a:t>Sibiu  Deva</a:t>
            </a:r>
            <a:endParaRPr lang="fr-CH" sz="2400" dirty="0">
              <a:latin typeface="Arial" panose="020B0604020202020204" pitchFamily="34" charset="0"/>
              <a:cs typeface="Arial" panose="020B0604020202020204" pitchFamily="34" charset="0"/>
            </a:endParaRPr>
          </a:p>
        </p:txBody>
      </p:sp>
      <p:sp>
        <p:nvSpPr>
          <p:cNvPr id="26" name="Rectangle 25"/>
          <p:cNvSpPr/>
          <p:nvPr/>
        </p:nvSpPr>
        <p:spPr>
          <a:xfrm>
            <a:off x="6660152" y="3428880"/>
            <a:ext cx="720000" cy="36004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smtClean="0">
                <a:latin typeface="Arial" panose="020B0604020202020204" pitchFamily="34" charset="0"/>
                <a:cs typeface="Arial" panose="020B0604020202020204" pitchFamily="34" charset="0"/>
              </a:rPr>
              <a:t>E60</a:t>
            </a:r>
            <a:endParaRPr lang="fr-CH" dirty="0">
              <a:latin typeface="Arial" panose="020B0604020202020204" pitchFamily="34" charset="0"/>
              <a:cs typeface="Arial" panose="020B0604020202020204" pitchFamily="34" charset="0"/>
            </a:endParaRPr>
          </a:p>
        </p:txBody>
      </p:sp>
      <p:sp>
        <p:nvSpPr>
          <p:cNvPr id="27" name="Rectangle 26"/>
          <p:cNvSpPr/>
          <p:nvPr/>
        </p:nvSpPr>
        <p:spPr>
          <a:xfrm>
            <a:off x="7522792" y="3428880"/>
            <a:ext cx="720000" cy="36004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smtClean="0">
                <a:latin typeface="Arial" panose="020B0604020202020204" pitchFamily="34" charset="0"/>
                <a:cs typeface="Arial" panose="020B0604020202020204" pitchFamily="34" charset="0"/>
              </a:rPr>
              <a:t>A3</a:t>
            </a:r>
            <a:endParaRPr lang="fr-CH" dirty="0">
              <a:latin typeface="Arial" panose="020B0604020202020204" pitchFamily="34" charset="0"/>
              <a:cs typeface="Arial" panose="020B0604020202020204" pitchFamily="34" charset="0"/>
            </a:endParaRPr>
          </a:p>
        </p:txBody>
      </p:sp>
      <p:pic>
        <p:nvPicPr>
          <p:cNvPr id="28" name="Picture 2" descr="5.1 Russian road sign.sv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483313" y="5073849"/>
            <a:ext cx="768769" cy="55096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9" name="Picture 2" descr="5.1 Russian road sign.sv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3203848" y="4397227"/>
            <a:ext cx="768769" cy="55096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30" name="Rectangle 29"/>
          <p:cNvSpPr/>
          <p:nvPr/>
        </p:nvSpPr>
        <p:spPr>
          <a:xfrm rot="19680000">
            <a:off x="2995655" y="4636821"/>
            <a:ext cx="1188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57320079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ophie\Pictures\Pitesti 08a panneau dn7 ramn vâlcea ( à insérer dans cas initial ).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55576" y="476671"/>
            <a:ext cx="7872238" cy="5940000"/>
          </a:xfrm>
          <a:prstGeom prst="rect">
            <a:avLst/>
          </a:prstGeom>
          <a:solidFill>
            <a:schemeClr val="bg1"/>
          </a:solidFill>
          <a:extLst/>
        </p:spPr>
      </p:pic>
      <p:sp>
        <p:nvSpPr>
          <p:cNvPr id="2" name="Rectangle 1"/>
          <p:cNvSpPr/>
          <p:nvPr/>
        </p:nvSpPr>
        <p:spPr>
          <a:xfrm>
            <a:off x="4444835" y="548680"/>
            <a:ext cx="263711" cy="424847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4" name="Flèche droite 3"/>
          <p:cNvSpPr/>
          <p:nvPr/>
        </p:nvSpPr>
        <p:spPr>
          <a:xfrm flipH="1">
            <a:off x="1910771" y="548680"/>
            <a:ext cx="2520000" cy="72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72000" rIns="468000" rtlCol="0" anchor="t"/>
          <a:lstStyle/>
          <a:p>
            <a:pPr algn="r"/>
            <a:r>
              <a:rPr lang="fr-CH" sz="2000" dirty="0" smtClean="0">
                <a:latin typeface="Arial" panose="020B0604020202020204" pitchFamily="34" charset="0"/>
                <a:cs typeface="Arial" panose="020B0604020202020204" pitchFamily="34" charset="0"/>
              </a:rPr>
              <a:t>Ram Vâlcea</a:t>
            </a:r>
          </a:p>
          <a:p>
            <a:pPr algn="r"/>
            <a:r>
              <a:rPr lang="fr-CH" dirty="0" err="1" smtClean="0">
                <a:latin typeface="Arial" panose="020B0604020202020204" pitchFamily="34" charset="0"/>
                <a:cs typeface="Arial" panose="020B0604020202020204" pitchFamily="34" charset="0"/>
              </a:rPr>
              <a:t>Curtea</a:t>
            </a:r>
            <a:r>
              <a:rPr lang="fr-CH" dirty="0" smtClean="0">
                <a:latin typeface="Arial" panose="020B0604020202020204" pitchFamily="34" charset="0"/>
                <a:cs typeface="Arial" panose="020B0604020202020204" pitchFamily="34" charset="0"/>
              </a:rPr>
              <a:t> de </a:t>
            </a:r>
            <a:r>
              <a:rPr lang="fr-CH" dirty="0" err="1" smtClean="0">
                <a:latin typeface="Arial" panose="020B0604020202020204" pitchFamily="34" charset="0"/>
                <a:cs typeface="Arial" panose="020B0604020202020204" pitchFamily="34" charset="0"/>
              </a:rPr>
              <a:t>Arges</a:t>
            </a:r>
            <a:endParaRPr lang="fr-CH" dirty="0" smtClean="0">
              <a:latin typeface="Arial" panose="020B0604020202020204" pitchFamily="34" charset="0"/>
              <a:cs typeface="Arial" panose="020B0604020202020204" pitchFamily="34" charset="0"/>
            </a:endParaRPr>
          </a:p>
          <a:p>
            <a:pPr algn="r"/>
            <a:endParaRPr lang="fr-CH" sz="2800" dirty="0" smtClean="0">
              <a:latin typeface="Arial" panose="020B0604020202020204" pitchFamily="34" charset="0"/>
              <a:cs typeface="Arial" panose="020B0604020202020204" pitchFamily="34" charset="0"/>
            </a:endParaRPr>
          </a:p>
          <a:p>
            <a:pPr algn="r"/>
            <a:endParaRPr lang="fr-CH" sz="2800" dirty="0">
              <a:latin typeface="Arial" panose="020B0604020202020204" pitchFamily="34" charset="0"/>
              <a:cs typeface="Arial" panose="020B0604020202020204" pitchFamily="34" charset="0"/>
            </a:endParaRPr>
          </a:p>
        </p:txBody>
      </p:sp>
      <p:sp>
        <p:nvSpPr>
          <p:cNvPr id="5" name="Rectangle 4"/>
          <p:cNvSpPr/>
          <p:nvPr/>
        </p:nvSpPr>
        <p:spPr>
          <a:xfrm>
            <a:off x="3996545" y="800680"/>
            <a:ext cx="360000" cy="216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a:latin typeface="Arial" panose="020B0604020202020204" pitchFamily="34" charset="0"/>
                <a:cs typeface="Arial" panose="020B0604020202020204" pitchFamily="34" charset="0"/>
              </a:rPr>
              <a:t>7</a:t>
            </a:r>
          </a:p>
        </p:txBody>
      </p:sp>
      <p:sp>
        <p:nvSpPr>
          <p:cNvPr id="6" name="Flèche droite 5"/>
          <p:cNvSpPr/>
          <p:nvPr/>
        </p:nvSpPr>
        <p:spPr>
          <a:xfrm flipH="1">
            <a:off x="2090771" y="1946003"/>
            <a:ext cx="2340000" cy="540000"/>
          </a:xfrm>
          <a:prstGeom prst="rightArrow">
            <a:avLst>
              <a:gd name="adj1" fmla="val 100000"/>
              <a:gd name="adj2"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900000" rtlCol="0" anchor="t"/>
          <a:lstStyle/>
          <a:p>
            <a:pPr algn="r"/>
            <a:r>
              <a:rPr lang="fr-CH" sz="2000" dirty="0" smtClean="0">
                <a:solidFill>
                  <a:schemeClr val="tx1"/>
                </a:solidFill>
                <a:latin typeface="Arial" panose="020B0604020202020204" pitchFamily="34" charset="0"/>
                <a:cs typeface="Arial" panose="020B0604020202020204" pitchFamily="34" charset="0"/>
              </a:rPr>
              <a:t>ZI</a:t>
            </a:r>
            <a:r>
              <a:rPr lang="fr-CH" sz="2000" dirty="0" smtClean="0">
                <a:latin typeface="Arial" panose="020B0604020202020204" pitchFamily="34" charset="0"/>
                <a:cs typeface="Arial" panose="020B0604020202020204" pitchFamily="34" charset="0"/>
              </a:rPr>
              <a:t> </a:t>
            </a:r>
            <a:r>
              <a:rPr lang="fr-CH" sz="2000" dirty="0" smtClean="0">
                <a:solidFill>
                  <a:schemeClr val="tx1"/>
                </a:solidFill>
                <a:latin typeface="Arial" panose="020B0604020202020204" pitchFamily="34" charset="0"/>
                <a:cs typeface="Arial" panose="020B0604020202020204" pitchFamily="34" charset="0"/>
              </a:rPr>
              <a:t>Nord</a:t>
            </a:r>
          </a:p>
          <a:p>
            <a:pPr algn="r"/>
            <a:endParaRPr lang="fr-CH" sz="2800" dirty="0" smtClean="0">
              <a:latin typeface="Arial" panose="020B0604020202020204" pitchFamily="34" charset="0"/>
              <a:cs typeface="Arial" panose="020B0604020202020204" pitchFamily="34" charset="0"/>
            </a:endParaRPr>
          </a:p>
          <a:p>
            <a:pPr algn="r"/>
            <a:endParaRPr lang="fr-CH" sz="2800" dirty="0">
              <a:latin typeface="Arial" panose="020B0604020202020204" pitchFamily="34" charset="0"/>
              <a:cs typeface="Arial" panose="020B0604020202020204" pitchFamily="34" charset="0"/>
            </a:endParaRPr>
          </a:p>
        </p:txBody>
      </p:sp>
      <p:pic>
        <p:nvPicPr>
          <p:cNvPr id="7" name="Picture 2" descr="http://quiz-code-route.fr/panneaux/ID3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6997" y="2012396"/>
            <a:ext cx="528058" cy="432000"/>
          </a:xfrm>
          <a:prstGeom prst="rect">
            <a:avLst/>
          </a:prstGeom>
          <a:noFill/>
          <a:extLst>
            <a:ext uri="{909E8E84-426E-40DD-AFC4-6F175D3DCCD1}">
              <a14:hiddenFill xmlns:a14="http://schemas.microsoft.com/office/drawing/2010/main">
                <a:solidFill>
                  <a:srgbClr val="FFFFFF"/>
                </a:solidFill>
              </a14:hiddenFill>
            </a:ext>
          </a:extLst>
        </p:spPr>
      </p:pic>
      <p:sp>
        <p:nvSpPr>
          <p:cNvPr id="8" name="Flèche droite 7"/>
          <p:cNvSpPr/>
          <p:nvPr/>
        </p:nvSpPr>
        <p:spPr>
          <a:xfrm flipH="1">
            <a:off x="2068406" y="1351173"/>
            <a:ext cx="2340000" cy="54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540000" rtlCol="0" anchor="t"/>
          <a:lstStyle/>
          <a:p>
            <a:pPr algn="r"/>
            <a:endParaRPr lang="fr-CH" sz="2800" dirty="0" smtClean="0">
              <a:latin typeface="Arial" panose="020B0604020202020204" pitchFamily="34" charset="0"/>
              <a:cs typeface="Arial" panose="020B0604020202020204" pitchFamily="34" charset="0"/>
            </a:endParaRPr>
          </a:p>
          <a:p>
            <a:pPr algn="r"/>
            <a:endParaRPr lang="fr-CH" sz="2800" dirty="0">
              <a:latin typeface="Arial" panose="020B0604020202020204" pitchFamily="34" charset="0"/>
              <a:cs typeface="Arial" panose="020B0604020202020204" pitchFamily="34" charset="0"/>
            </a:endParaRPr>
          </a:p>
        </p:txBody>
      </p:sp>
      <p:pic>
        <p:nvPicPr>
          <p:cNvPr id="9" name="Picture 4" descr="http://www.icone-png.com/png/11/10530.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993813" y="1423570"/>
            <a:ext cx="568277" cy="396000"/>
          </a:xfrm>
          <a:prstGeom prst="rect">
            <a:avLst/>
          </a:prstGeom>
          <a:solidFill>
            <a:schemeClr val="bg1"/>
          </a:solidFill>
        </p:spPr>
      </p:pic>
      <p:sp>
        <p:nvSpPr>
          <p:cNvPr id="10" name="Flèche droite 9"/>
          <p:cNvSpPr/>
          <p:nvPr/>
        </p:nvSpPr>
        <p:spPr>
          <a:xfrm>
            <a:off x="4717260" y="1955432"/>
            <a:ext cx="2340000" cy="72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0" rIns="0" rtlCol="0" anchor="ctr"/>
          <a:lstStyle/>
          <a:p>
            <a:r>
              <a:rPr lang="fr-CH" sz="2000" dirty="0" smtClean="0">
                <a:solidFill>
                  <a:schemeClr val="bg1"/>
                </a:solidFill>
                <a:latin typeface="Arial" panose="020B0604020202020204" pitchFamily="34" charset="0"/>
                <a:cs typeface="Arial" panose="020B0604020202020204" pitchFamily="34" charset="0"/>
              </a:rPr>
              <a:t>Bucuresti</a:t>
            </a:r>
          </a:p>
          <a:p>
            <a:r>
              <a:rPr lang="fr-CH" sz="2000" dirty="0" smtClean="0">
                <a:solidFill>
                  <a:schemeClr val="bg1"/>
                </a:solidFill>
                <a:latin typeface="Arial" panose="020B0604020202020204" pitchFamily="34" charset="0"/>
                <a:cs typeface="Arial" panose="020B0604020202020204" pitchFamily="34" charset="0"/>
              </a:rPr>
              <a:t>Targoviste</a:t>
            </a:r>
          </a:p>
        </p:txBody>
      </p:sp>
      <p:sp>
        <p:nvSpPr>
          <p:cNvPr id="11" name="Flèche droite 10"/>
          <p:cNvSpPr/>
          <p:nvPr/>
        </p:nvSpPr>
        <p:spPr>
          <a:xfrm>
            <a:off x="4717260" y="1171173"/>
            <a:ext cx="2340000" cy="72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12000" rIns="0" rtlCol="0" anchor="ctr"/>
          <a:lstStyle/>
          <a:p>
            <a:r>
              <a:rPr lang="fr-CH" sz="2000" dirty="0" smtClean="0">
                <a:solidFill>
                  <a:schemeClr val="bg1"/>
                </a:solidFill>
                <a:latin typeface="Arial" panose="020B0604020202020204" pitchFamily="34" charset="0"/>
                <a:cs typeface="Arial" panose="020B0604020202020204" pitchFamily="34" charset="0"/>
              </a:rPr>
              <a:t>Brasov</a:t>
            </a:r>
          </a:p>
          <a:p>
            <a:r>
              <a:rPr lang="fr-CH" sz="2000" dirty="0" err="1" smtClean="0">
                <a:solidFill>
                  <a:schemeClr val="bg1"/>
                </a:solidFill>
                <a:latin typeface="Arial" panose="020B0604020202020204" pitchFamily="34" charset="0"/>
                <a:cs typeface="Arial" panose="020B0604020202020204" pitchFamily="34" charset="0"/>
              </a:rPr>
              <a:t>Mioveni</a:t>
            </a:r>
            <a:endParaRPr lang="fr-CH" sz="2000" dirty="0" smtClean="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4841693" y="2207432"/>
            <a:ext cx="360000" cy="216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a:latin typeface="Arial" panose="020B0604020202020204" pitchFamily="34" charset="0"/>
                <a:cs typeface="Arial" panose="020B0604020202020204" pitchFamily="34" charset="0"/>
              </a:rPr>
              <a:t>7</a:t>
            </a:r>
          </a:p>
        </p:txBody>
      </p:sp>
      <p:sp>
        <p:nvSpPr>
          <p:cNvPr id="13" name="Rectangle 12"/>
          <p:cNvSpPr/>
          <p:nvPr/>
        </p:nvSpPr>
        <p:spPr>
          <a:xfrm>
            <a:off x="4837253" y="1423570"/>
            <a:ext cx="360000" cy="216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200" dirty="0" smtClean="0">
                <a:latin typeface="Arial" panose="020B0604020202020204" pitchFamily="34" charset="0"/>
                <a:cs typeface="Arial" panose="020B0604020202020204" pitchFamily="34" charset="0"/>
              </a:rPr>
              <a:t>73</a:t>
            </a:r>
            <a:endParaRPr lang="fr-CH" sz="1200" dirty="0">
              <a:latin typeface="Arial" panose="020B0604020202020204" pitchFamily="34" charset="0"/>
              <a:cs typeface="Arial" panose="020B0604020202020204" pitchFamily="34" charset="0"/>
            </a:endParaRPr>
          </a:p>
        </p:txBody>
      </p:sp>
      <p:sp>
        <p:nvSpPr>
          <p:cNvPr id="14" name="Flèche droite 13"/>
          <p:cNvSpPr/>
          <p:nvPr/>
        </p:nvSpPr>
        <p:spPr>
          <a:xfrm>
            <a:off x="4708546" y="573165"/>
            <a:ext cx="2340000" cy="540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0000" rtlCol="0" anchor="ctr"/>
          <a:lstStyle/>
          <a:p>
            <a:endParaRPr lang="fr-CH" sz="2800" dirty="0" smtClean="0">
              <a:latin typeface="Arial" panose="020B0604020202020204" pitchFamily="34" charset="0"/>
              <a:cs typeface="Arial" panose="020B0604020202020204" pitchFamily="34" charset="0"/>
            </a:endParaRPr>
          </a:p>
        </p:txBody>
      </p:sp>
      <p:pic>
        <p:nvPicPr>
          <p:cNvPr id="15" name="Picture 2" descr="5.1 Russian road sign.svg"/>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687451" y="627165"/>
            <a:ext cx="399618" cy="432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6" name="Flèche droite 15"/>
          <p:cNvSpPr/>
          <p:nvPr/>
        </p:nvSpPr>
        <p:spPr>
          <a:xfrm>
            <a:off x="4717260" y="2732297"/>
            <a:ext cx="2340000" cy="54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16000" rIns="0" rtlCol="0" anchor="ctr"/>
          <a:lstStyle/>
          <a:p>
            <a:endParaRPr lang="fr-CH" sz="2400" dirty="0" smtClean="0">
              <a:solidFill>
                <a:schemeClr val="bg1"/>
              </a:solidFill>
              <a:latin typeface="Arial" panose="020B0604020202020204" pitchFamily="34" charset="0"/>
              <a:cs typeface="Arial" panose="020B0604020202020204" pitchFamily="34" charset="0"/>
            </a:endParaRPr>
          </a:p>
        </p:txBody>
      </p:sp>
      <p:pic>
        <p:nvPicPr>
          <p:cNvPr id="17" name="Picture 4" descr="http://www.icone-png.com/png/11/10530.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501932" y="2804297"/>
            <a:ext cx="568277" cy="396000"/>
          </a:xfrm>
          <a:prstGeom prst="rect">
            <a:avLst/>
          </a:prstGeom>
          <a:solidFill>
            <a:schemeClr val="bg1"/>
          </a:solidFill>
        </p:spPr>
      </p:pic>
      <p:sp>
        <p:nvSpPr>
          <p:cNvPr id="18" name="Flèche droite 17"/>
          <p:cNvSpPr/>
          <p:nvPr/>
        </p:nvSpPr>
        <p:spPr>
          <a:xfrm flipH="1">
            <a:off x="2090771" y="2534297"/>
            <a:ext cx="2340000" cy="540000"/>
          </a:xfrm>
          <a:prstGeom prst="rightArrow">
            <a:avLst>
              <a:gd name="adj1" fmla="val 100000"/>
              <a:gd name="adj2"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t"/>
          <a:lstStyle/>
          <a:p>
            <a:pPr algn="ctr"/>
            <a:r>
              <a:rPr lang="fr-CH" sz="2000" dirty="0" err="1" smtClean="0">
                <a:solidFill>
                  <a:schemeClr val="tx1"/>
                </a:solidFill>
                <a:latin typeface="Arial" panose="020B0604020202020204" pitchFamily="34" charset="0"/>
                <a:cs typeface="Arial" panose="020B0604020202020204" pitchFamily="34" charset="0"/>
              </a:rPr>
              <a:t>Gavana</a:t>
            </a:r>
            <a:endParaRPr lang="fr-CH" sz="2000" dirty="0" smtClean="0">
              <a:solidFill>
                <a:schemeClr val="tx1"/>
              </a:solidFill>
              <a:latin typeface="Arial" panose="020B0604020202020204" pitchFamily="34" charset="0"/>
              <a:cs typeface="Arial" panose="020B0604020202020204" pitchFamily="34" charset="0"/>
            </a:endParaRPr>
          </a:p>
        </p:txBody>
      </p:sp>
      <p:sp>
        <p:nvSpPr>
          <p:cNvPr id="19" name="Rectangle 18"/>
          <p:cNvSpPr/>
          <p:nvPr/>
        </p:nvSpPr>
        <p:spPr>
          <a:xfrm>
            <a:off x="1631411" y="4941168"/>
            <a:ext cx="4860000" cy="576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err="1" smtClean="0">
                <a:solidFill>
                  <a:schemeClr val="tx1"/>
                </a:solidFill>
                <a:latin typeface="Arial" panose="020B0604020202020204" pitchFamily="34" charset="0"/>
                <a:cs typeface="Arial" panose="020B0604020202020204" pitchFamily="34" charset="0"/>
              </a:rPr>
              <a:t>Calea</a:t>
            </a:r>
            <a:r>
              <a:rPr lang="fr-CH" sz="1600" dirty="0" smtClean="0">
                <a:solidFill>
                  <a:schemeClr val="tx1"/>
                </a:solidFill>
                <a:latin typeface="Arial" panose="020B0604020202020204" pitchFamily="34" charset="0"/>
                <a:cs typeface="Arial" panose="020B0604020202020204" pitchFamily="34" charset="0"/>
              </a:rPr>
              <a:t> Bucuresti ( </a:t>
            </a:r>
            <a:r>
              <a:rPr lang="fr-CH" sz="1600" dirty="0">
                <a:solidFill>
                  <a:schemeClr val="tx1"/>
                </a:solidFill>
                <a:latin typeface="Arial" panose="020B0604020202020204" pitchFamily="34" charset="0"/>
                <a:cs typeface="Arial" panose="020B0604020202020204" pitchFamily="34" charset="0"/>
              </a:rPr>
              <a:t>4</a:t>
            </a:r>
            <a:r>
              <a:rPr lang="fr-CH" sz="1600" dirty="0" smtClean="0">
                <a:solidFill>
                  <a:schemeClr val="tx1"/>
                </a:solidFill>
                <a:latin typeface="Arial" panose="020B0604020202020204" pitchFamily="34" charset="0"/>
                <a:cs typeface="Arial" panose="020B0604020202020204" pitchFamily="34" charset="0"/>
              </a:rPr>
              <a:t> )   x </a:t>
            </a: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Negri ( 2 )</a:t>
            </a:r>
          </a:p>
          <a:p>
            <a:pPr algn="r"/>
            <a:r>
              <a:rPr lang="fr-CH" sz="1600" dirty="0" smtClean="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45170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ophie\Pictures\Pitesti 04b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772816"/>
            <a:ext cx="4133850"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31411" y="4941168"/>
            <a:ext cx="4860000" cy="576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err="1" smtClean="0">
                <a:solidFill>
                  <a:schemeClr val="tx1"/>
                </a:solidFill>
                <a:latin typeface="Arial" panose="020B0604020202020204" pitchFamily="34" charset="0"/>
                <a:cs typeface="Arial" panose="020B0604020202020204" pitchFamily="34" charset="0"/>
              </a:rPr>
              <a:t>Calea</a:t>
            </a:r>
            <a:r>
              <a:rPr lang="fr-CH" sz="1600" dirty="0" smtClean="0">
                <a:solidFill>
                  <a:schemeClr val="tx1"/>
                </a:solidFill>
                <a:latin typeface="Arial" panose="020B0604020202020204" pitchFamily="34" charset="0"/>
                <a:cs typeface="Arial" panose="020B0604020202020204" pitchFamily="34" charset="0"/>
              </a:rPr>
              <a:t> Bucuresti ( </a:t>
            </a:r>
            <a:r>
              <a:rPr lang="fr-CH" sz="1600" dirty="0">
                <a:solidFill>
                  <a:schemeClr val="tx1"/>
                </a:solidFill>
                <a:latin typeface="Arial" panose="020B0604020202020204" pitchFamily="34" charset="0"/>
                <a:cs typeface="Arial" panose="020B0604020202020204" pitchFamily="34" charset="0"/>
              </a:rPr>
              <a:t>5</a:t>
            </a:r>
            <a:r>
              <a:rPr lang="fr-CH" sz="1600" dirty="0" smtClean="0">
                <a:solidFill>
                  <a:schemeClr val="tx1"/>
                </a:solidFill>
                <a:latin typeface="Arial" panose="020B0604020202020204" pitchFamily="34" charset="0"/>
                <a:cs typeface="Arial" panose="020B0604020202020204" pitchFamily="34" charset="0"/>
              </a:rPr>
              <a:t> )   x </a:t>
            </a: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Negri ( 3 )</a:t>
            </a:r>
          </a:p>
          <a:p>
            <a:pPr algn="r"/>
            <a:r>
              <a:rPr lang="fr-CH" sz="1600" dirty="0" smtClean="0">
                <a:solidFill>
                  <a:schemeClr val="tx1"/>
                </a:solidFill>
                <a:latin typeface="Arial" panose="020B0604020202020204" pitchFamily="34" charset="0"/>
                <a:cs typeface="Arial" panose="020B0604020202020204" pitchFamily="34" charset="0"/>
              </a:rPr>
              <a:t> </a:t>
            </a:r>
          </a:p>
        </p:txBody>
      </p:sp>
      <p:sp>
        <p:nvSpPr>
          <p:cNvPr id="2" name="Rectangle 1"/>
          <p:cNvSpPr/>
          <p:nvPr/>
        </p:nvSpPr>
        <p:spPr>
          <a:xfrm>
            <a:off x="2843808" y="2780928"/>
            <a:ext cx="432048"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6" name="Rectangle 5"/>
          <p:cNvSpPr/>
          <p:nvPr/>
        </p:nvSpPr>
        <p:spPr>
          <a:xfrm>
            <a:off x="2834349" y="3068960"/>
            <a:ext cx="432048"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7" name="Rectangle 6"/>
          <p:cNvSpPr/>
          <p:nvPr/>
        </p:nvSpPr>
        <p:spPr>
          <a:xfrm>
            <a:off x="2843808" y="3251631"/>
            <a:ext cx="432048"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8" name="Rectangle 7"/>
          <p:cNvSpPr/>
          <p:nvPr/>
        </p:nvSpPr>
        <p:spPr>
          <a:xfrm>
            <a:off x="2051720" y="2827967"/>
            <a:ext cx="612000"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9" name="Rectangle 8"/>
          <p:cNvSpPr/>
          <p:nvPr/>
        </p:nvSpPr>
        <p:spPr>
          <a:xfrm>
            <a:off x="7020272" y="1077330"/>
            <a:ext cx="263711" cy="424847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0" name="Flèche droite 9"/>
          <p:cNvSpPr/>
          <p:nvPr/>
        </p:nvSpPr>
        <p:spPr>
          <a:xfrm flipH="1">
            <a:off x="4444835" y="1108609"/>
            <a:ext cx="2520000" cy="72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72000" rIns="468000" rtlCol="0" anchor="t"/>
          <a:lstStyle/>
          <a:p>
            <a:pPr algn="r"/>
            <a:r>
              <a:rPr lang="fr-CH" sz="2000" dirty="0" smtClean="0">
                <a:latin typeface="Arial" panose="020B0604020202020204" pitchFamily="34" charset="0"/>
                <a:cs typeface="Arial" panose="020B0604020202020204" pitchFamily="34" charset="0"/>
              </a:rPr>
              <a:t>Ram Vâlcea</a:t>
            </a:r>
          </a:p>
          <a:p>
            <a:pPr algn="r"/>
            <a:r>
              <a:rPr lang="fr-CH" dirty="0" err="1" smtClean="0">
                <a:latin typeface="Arial" panose="020B0604020202020204" pitchFamily="34" charset="0"/>
                <a:cs typeface="Arial" panose="020B0604020202020204" pitchFamily="34" charset="0"/>
              </a:rPr>
              <a:t>Curtea</a:t>
            </a:r>
            <a:r>
              <a:rPr lang="fr-CH" dirty="0" smtClean="0">
                <a:latin typeface="Arial" panose="020B0604020202020204" pitchFamily="34" charset="0"/>
                <a:cs typeface="Arial" panose="020B0604020202020204" pitchFamily="34" charset="0"/>
              </a:rPr>
              <a:t> de </a:t>
            </a:r>
            <a:r>
              <a:rPr lang="fr-CH" dirty="0" err="1" smtClean="0">
                <a:latin typeface="Arial" panose="020B0604020202020204" pitchFamily="34" charset="0"/>
                <a:cs typeface="Arial" panose="020B0604020202020204" pitchFamily="34" charset="0"/>
              </a:rPr>
              <a:t>Arges</a:t>
            </a:r>
            <a:endParaRPr lang="fr-CH" dirty="0" smtClean="0">
              <a:latin typeface="Arial" panose="020B0604020202020204" pitchFamily="34" charset="0"/>
              <a:cs typeface="Arial" panose="020B0604020202020204" pitchFamily="34" charset="0"/>
            </a:endParaRPr>
          </a:p>
          <a:p>
            <a:pPr algn="r"/>
            <a:endParaRPr lang="fr-CH" sz="2800" dirty="0" smtClean="0">
              <a:latin typeface="Arial" panose="020B0604020202020204" pitchFamily="34" charset="0"/>
              <a:cs typeface="Arial" panose="020B0604020202020204" pitchFamily="34" charset="0"/>
            </a:endParaRPr>
          </a:p>
          <a:p>
            <a:pPr algn="r"/>
            <a:endParaRPr lang="fr-CH" sz="2800" dirty="0">
              <a:latin typeface="Arial" panose="020B0604020202020204" pitchFamily="34" charset="0"/>
              <a:cs typeface="Arial" panose="020B0604020202020204" pitchFamily="34" charset="0"/>
            </a:endParaRPr>
          </a:p>
        </p:txBody>
      </p:sp>
      <p:sp>
        <p:nvSpPr>
          <p:cNvPr id="11" name="Rectangle 10"/>
          <p:cNvSpPr/>
          <p:nvPr/>
        </p:nvSpPr>
        <p:spPr>
          <a:xfrm>
            <a:off x="6582089" y="1378609"/>
            <a:ext cx="288000" cy="18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a:latin typeface="Arial" panose="020B0604020202020204" pitchFamily="34" charset="0"/>
                <a:cs typeface="Arial" panose="020B0604020202020204" pitchFamily="34" charset="0"/>
              </a:rPr>
              <a:t>7</a:t>
            </a:r>
          </a:p>
        </p:txBody>
      </p:sp>
      <p:sp>
        <p:nvSpPr>
          <p:cNvPr id="12" name="Flèche droite 11"/>
          <p:cNvSpPr/>
          <p:nvPr/>
        </p:nvSpPr>
        <p:spPr>
          <a:xfrm flipH="1">
            <a:off x="4623661" y="1916832"/>
            <a:ext cx="2340000" cy="54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540000" rtlCol="0" anchor="t"/>
          <a:lstStyle/>
          <a:p>
            <a:pPr algn="r"/>
            <a:endParaRPr lang="fr-CH" sz="2800" dirty="0" smtClean="0">
              <a:latin typeface="Arial" panose="020B0604020202020204" pitchFamily="34" charset="0"/>
              <a:cs typeface="Arial" panose="020B0604020202020204" pitchFamily="34" charset="0"/>
            </a:endParaRPr>
          </a:p>
          <a:p>
            <a:pPr algn="r"/>
            <a:endParaRPr lang="fr-CH" sz="2800" dirty="0">
              <a:latin typeface="Arial" panose="020B0604020202020204" pitchFamily="34" charset="0"/>
              <a:cs typeface="Arial" panose="020B0604020202020204" pitchFamily="34" charset="0"/>
            </a:endParaRPr>
          </a:p>
        </p:txBody>
      </p:sp>
      <p:pic>
        <p:nvPicPr>
          <p:cNvPr id="13" name="Picture 4" descr="http://www.icone-png.com/png/11/10530.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580112" y="1988832"/>
            <a:ext cx="568277" cy="396000"/>
          </a:xfrm>
          <a:prstGeom prst="rect">
            <a:avLst/>
          </a:prstGeom>
          <a:solidFill>
            <a:schemeClr val="bg1"/>
          </a:solidFill>
        </p:spPr>
      </p:pic>
      <p:sp>
        <p:nvSpPr>
          <p:cNvPr id="14" name="Flèche droite 13"/>
          <p:cNvSpPr/>
          <p:nvPr/>
        </p:nvSpPr>
        <p:spPr>
          <a:xfrm flipH="1">
            <a:off x="4624835" y="2551819"/>
            <a:ext cx="2340000" cy="540000"/>
          </a:xfrm>
          <a:prstGeom prst="rightArrow">
            <a:avLst>
              <a:gd name="adj1" fmla="val 100000"/>
              <a:gd name="adj2"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900000" rtlCol="0" anchor="t"/>
          <a:lstStyle/>
          <a:p>
            <a:pPr algn="r"/>
            <a:r>
              <a:rPr lang="fr-CH" sz="2000" dirty="0" smtClean="0">
                <a:solidFill>
                  <a:schemeClr val="tx1"/>
                </a:solidFill>
                <a:latin typeface="Arial" panose="020B0604020202020204" pitchFamily="34" charset="0"/>
                <a:cs typeface="Arial" panose="020B0604020202020204" pitchFamily="34" charset="0"/>
              </a:rPr>
              <a:t>ZI</a:t>
            </a:r>
            <a:r>
              <a:rPr lang="fr-CH" sz="2000" dirty="0" smtClean="0">
                <a:latin typeface="Arial" panose="020B0604020202020204" pitchFamily="34" charset="0"/>
                <a:cs typeface="Arial" panose="020B0604020202020204" pitchFamily="34" charset="0"/>
              </a:rPr>
              <a:t> </a:t>
            </a:r>
            <a:r>
              <a:rPr lang="fr-CH" sz="2000" dirty="0" smtClean="0">
                <a:solidFill>
                  <a:schemeClr val="tx1"/>
                </a:solidFill>
                <a:latin typeface="Arial" panose="020B0604020202020204" pitchFamily="34" charset="0"/>
                <a:cs typeface="Arial" panose="020B0604020202020204" pitchFamily="34" charset="0"/>
              </a:rPr>
              <a:t>Nord</a:t>
            </a:r>
          </a:p>
        </p:txBody>
      </p:sp>
      <p:pic>
        <p:nvPicPr>
          <p:cNvPr id="15" name="Picture 2" descr="http://quiz-code-route.fr/panneaux/ID3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3204" y="2611967"/>
            <a:ext cx="528058" cy="432000"/>
          </a:xfrm>
          <a:prstGeom prst="rect">
            <a:avLst/>
          </a:prstGeom>
          <a:noFill/>
          <a:extLst>
            <a:ext uri="{909E8E84-426E-40DD-AFC4-6F175D3DCCD1}">
              <a14:hiddenFill xmlns:a14="http://schemas.microsoft.com/office/drawing/2010/main">
                <a:solidFill>
                  <a:srgbClr val="FFFFFF"/>
                </a:solidFill>
              </a14:hiddenFill>
            </a:ext>
          </a:extLst>
        </p:spPr>
      </p:pic>
      <p:sp>
        <p:nvSpPr>
          <p:cNvPr id="16" name="Flèche droite 15"/>
          <p:cNvSpPr/>
          <p:nvPr/>
        </p:nvSpPr>
        <p:spPr>
          <a:xfrm flipH="1">
            <a:off x="4624835" y="3127007"/>
            <a:ext cx="2340000" cy="540000"/>
          </a:xfrm>
          <a:prstGeom prst="rightArrow">
            <a:avLst>
              <a:gd name="adj1" fmla="val 100000"/>
              <a:gd name="adj2"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t"/>
          <a:lstStyle/>
          <a:p>
            <a:pPr algn="ctr"/>
            <a:r>
              <a:rPr lang="fr-CH" sz="2000" dirty="0" err="1" smtClean="0">
                <a:solidFill>
                  <a:schemeClr val="tx1"/>
                </a:solidFill>
                <a:latin typeface="Arial" panose="020B0604020202020204" pitchFamily="34" charset="0"/>
                <a:cs typeface="Arial" panose="020B0604020202020204" pitchFamily="34" charset="0"/>
              </a:rPr>
              <a:t>Gavana</a:t>
            </a:r>
            <a:endParaRPr lang="fr-CH" sz="2000" dirty="0" smtClean="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285365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395536" y="260648"/>
            <a:ext cx="2124744" cy="1152128"/>
          </a:xfrm>
          <a:prstGeom prst="roundRect">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latin typeface="Arial" panose="020B0604020202020204" pitchFamily="34" charset="0"/>
                <a:cs typeface="Arial" panose="020B0604020202020204" pitchFamily="34" charset="0"/>
              </a:rPr>
              <a:t>Autostrada </a:t>
            </a:r>
          </a:p>
          <a:p>
            <a:pPr algn="ctr"/>
            <a:endParaRPr lang="en-US" sz="1000" dirty="0" smtClean="0">
              <a:solidFill>
                <a:schemeClr val="tx1"/>
              </a:solidFill>
              <a:latin typeface="Arial" panose="020B0604020202020204" pitchFamily="34" charset="0"/>
              <a:cs typeface="Arial" panose="020B0604020202020204" pitchFamily="34" charset="0"/>
            </a:endParaRPr>
          </a:p>
          <a:p>
            <a:pPr algn="ctr"/>
            <a:r>
              <a:rPr lang="en-US" sz="1600" dirty="0" smtClean="0">
                <a:solidFill>
                  <a:schemeClr val="tx1"/>
                </a:solidFill>
                <a:latin typeface="Arial" panose="020B0604020202020204" pitchFamily="34" charset="0"/>
                <a:cs typeface="Arial" panose="020B0604020202020204" pitchFamily="34" charset="0"/>
              </a:rPr>
              <a:t>Distance </a:t>
            </a:r>
            <a:r>
              <a:rPr lang="en-US" sz="1600" dirty="0" err="1" smtClean="0">
                <a:solidFill>
                  <a:schemeClr val="tx1"/>
                </a:solidFill>
                <a:latin typeface="Arial" panose="020B0604020202020204" pitchFamily="34" charset="0"/>
                <a:cs typeface="Arial" panose="020B0604020202020204" pitchFamily="34" charset="0"/>
              </a:rPr>
              <a:t>bis</a:t>
            </a:r>
            <a:r>
              <a:rPr lang="en-US" sz="1600" dirty="0" smtClean="0">
                <a:solidFill>
                  <a:schemeClr val="tx1"/>
                </a:solidFill>
                <a:latin typeface="Arial" panose="020B0604020202020204" pitchFamily="34" charset="0"/>
                <a:cs typeface="Arial" panose="020B0604020202020204" pitchFamily="34" charset="0"/>
              </a:rPr>
              <a:t> access</a:t>
            </a:r>
          </a:p>
          <a:p>
            <a:pPr algn="ctr"/>
            <a:r>
              <a:rPr lang="en-US" sz="1600" dirty="0" smtClean="0">
                <a:solidFill>
                  <a:schemeClr val="tx1"/>
                </a:solidFill>
                <a:latin typeface="Arial" panose="020B0604020202020204" pitchFamily="34" charset="0"/>
                <a:cs typeface="Arial" panose="020B0604020202020204" pitchFamily="34" charset="0"/>
              </a:rPr>
              <a:t>+/- 500 m1 </a:t>
            </a:r>
            <a:endParaRPr lang="fr-CH" sz="1600" dirty="0" smtClean="0">
              <a:solidFill>
                <a:schemeClr val="tx1"/>
              </a:solidFill>
              <a:latin typeface="Arial" panose="020B0604020202020204" pitchFamily="34" charset="0"/>
              <a:cs typeface="Arial" panose="020B0604020202020204" pitchFamily="34" charset="0"/>
            </a:endParaRPr>
          </a:p>
        </p:txBody>
      </p:sp>
      <p:pic>
        <p:nvPicPr>
          <p:cNvPr id="1026" name="Picture 2" descr="C:\Users\Sophie\Pictures\Pit03a calea bucuresti pont autoroute.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23528" y="2204864"/>
            <a:ext cx="2945248" cy="23400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cteur droit avec flèche 5"/>
          <p:cNvCxnSpPr/>
          <p:nvPr/>
        </p:nvCxnSpPr>
        <p:spPr>
          <a:xfrm>
            <a:off x="755576" y="1556792"/>
            <a:ext cx="0" cy="1620080"/>
          </a:xfrm>
          <a:prstGeom prst="straightConnector1">
            <a:avLst/>
          </a:prstGeom>
          <a:ln w="50800" cmpd="sng">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355976" y="620588"/>
            <a:ext cx="4032448" cy="56887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4248000" rIns="72000" rtlCol="0" anchor="ctr"/>
          <a:lstStyle/>
          <a:p>
            <a:pPr algn="ctr"/>
            <a:endParaRPr lang="fr-CH" sz="2000" dirty="0" smtClean="0">
              <a:latin typeface="Arial" panose="020B0604020202020204" pitchFamily="34" charset="0"/>
              <a:cs typeface="Arial" panose="020B0604020202020204" pitchFamily="34" charset="0"/>
            </a:endParaRPr>
          </a:p>
        </p:txBody>
      </p:sp>
      <p:sp>
        <p:nvSpPr>
          <p:cNvPr id="8" name="Flèche vers le haut 7"/>
          <p:cNvSpPr/>
          <p:nvPr/>
        </p:nvSpPr>
        <p:spPr>
          <a:xfrm>
            <a:off x="7313064" y="1556792"/>
            <a:ext cx="360000" cy="4536504"/>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0" name="Flèche gauche 9"/>
          <p:cNvSpPr/>
          <p:nvPr/>
        </p:nvSpPr>
        <p:spPr>
          <a:xfrm>
            <a:off x="5219157" y="3374864"/>
            <a:ext cx="2251053" cy="324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1" name="Rectangle 10"/>
          <p:cNvSpPr/>
          <p:nvPr/>
        </p:nvSpPr>
        <p:spPr>
          <a:xfrm>
            <a:off x="6005700" y="3699195"/>
            <a:ext cx="1080000" cy="576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CH" sz="2000" dirty="0" smtClean="0">
                <a:latin typeface="Arial" panose="020B0604020202020204" pitchFamily="34" charset="0"/>
                <a:cs typeface="Arial" panose="020B0604020202020204" pitchFamily="34" charset="0"/>
              </a:rPr>
              <a:t>Brasov</a:t>
            </a:r>
          </a:p>
          <a:p>
            <a:pPr algn="ctr"/>
            <a:r>
              <a:rPr lang="fr-CH" sz="2000" dirty="0" err="1" smtClean="0">
                <a:latin typeface="Arial" panose="020B0604020202020204" pitchFamily="34" charset="0"/>
                <a:cs typeface="Arial" panose="020B0604020202020204" pitchFamily="34" charset="0"/>
              </a:rPr>
              <a:t>Mioveni</a:t>
            </a:r>
            <a:endParaRPr lang="fr-CH" sz="2000" dirty="0" smtClean="0">
              <a:latin typeface="Arial" panose="020B0604020202020204" pitchFamily="34" charset="0"/>
              <a:cs typeface="Arial" panose="020B0604020202020204" pitchFamily="34" charset="0"/>
            </a:endParaRPr>
          </a:p>
        </p:txBody>
      </p:sp>
      <p:sp>
        <p:nvSpPr>
          <p:cNvPr id="13" name="Rectangle 12"/>
          <p:cNvSpPr/>
          <p:nvPr/>
        </p:nvSpPr>
        <p:spPr>
          <a:xfrm>
            <a:off x="4758056" y="3861945"/>
            <a:ext cx="648000" cy="252000"/>
          </a:xfrm>
          <a:prstGeom prst="rect">
            <a:avLst/>
          </a:prstGeom>
          <a:solidFill>
            <a:srgbClr val="00B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smtClean="0">
                <a:latin typeface="Arial" panose="020B0604020202020204" pitchFamily="34" charset="0"/>
                <a:cs typeface="Arial" panose="020B0604020202020204" pitchFamily="34" charset="0"/>
              </a:rPr>
              <a:t>E574</a:t>
            </a:r>
            <a:endParaRPr lang="fr-CH" sz="1400" dirty="0">
              <a:latin typeface="Arial" panose="020B0604020202020204" pitchFamily="34" charset="0"/>
              <a:cs typeface="Arial" panose="020B0604020202020204" pitchFamily="34" charset="0"/>
            </a:endParaRPr>
          </a:p>
        </p:txBody>
      </p:sp>
      <p:sp>
        <p:nvSpPr>
          <p:cNvPr id="14" name="Rectangle 13"/>
          <p:cNvSpPr/>
          <p:nvPr/>
        </p:nvSpPr>
        <p:spPr>
          <a:xfrm>
            <a:off x="6918995" y="881150"/>
            <a:ext cx="1260000" cy="576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CH" sz="2000" dirty="0" smtClean="0">
                <a:latin typeface="Arial" panose="020B0604020202020204" pitchFamily="34" charset="0"/>
                <a:cs typeface="Arial" panose="020B0604020202020204" pitchFamily="34" charset="0"/>
              </a:rPr>
              <a:t>Bucuresti</a:t>
            </a:r>
          </a:p>
          <a:p>
            <a:pPr algn="ctr"/>
            <a:r>
              <a:rPr lang="fr-CH" sz="2000" dirty="0" smtClean="0">
                <a:latin typeface="Arial" panose="020B0604020202020204" pitchFamily="34" charset="0"/>
                <a:cs typeface="Arial" panose="020B0604020202020204" pitchFamily="34" charset="0"/>
              </a:rPr>
              <a:t>Targoviste</a:t>
            </a:r>
          </a:p>
        </p:txBody>
      </p:sp>
      <p:sp>
        <p:nvSpPr>
          <p:cNvPr id="15" name="Rectangle 14"/>
          <p:cNvSpPr/>
          <p:nvPr/>
        </p:nvSpPr>
        <p:spPr>
          <a:xfrm>
            <a:off x="6343197" y="1043150"/>
            <a:ext cx="504000" cy="252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smtClean="0">
                <a:latin typeface="Arial" panose="020B0604020202020204" pitchFamily="34" charset="0"/>
                <a:cs typeface="Arial" panose="020B0604020202020204" pitchFamily="34" charset="0"/>
              </a:rPr>
              <a:t>7</a:t>
            </a:r>
            <a:endParaRPr lang="fr-CH" sz="1400" dirty="0">
              <a:latin typeface="Arial" panose="020B0604020202020204" pitchFamily="34" charset="0"/>
              <a:cs typeface="Arial" panose="020B0604020202020204" pitchFamily="34" charset="0"/>
            </a:endParaRPr>
          </a:p>
        </p:txBody>
      </p:sp>
      <p:sp>
        <p:nvSpPr>
          <p:cNvPr id="16" name="Rectangle 15"/>
          <p:cNvSpPr/>
          <p:nvPr/>
        </p:nvSpPr>
        <p:spPr>
          <a:xfrm>
            <a:off x="5821692" y="1954901"/>
            <a:ext cx="1448016" cy="648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r>
              <a:rPr lang="fr-CH" sz="2000" dirty="0" smtClean="0">
                <a:latin typeface="Arial" panose="020B0604020202020204" pitchFamily="34" charset="0"/>
                <a:cs typeface="Arial" panose="020B0604020202020204" pitchFamily="34" charset="0"/>
              </a:rPr>
              <a:t>Bucuresti</a:t>
            </a:r>
          </a:p>
          <a:p>
            <a:pPr algn="ctr"/>
            <a:r>
              <a:rPr lang="fr-CH" sz="2000" dirty="0" smtClean="0">
                <a:latin typeface="Arial" panose="020B0604020202020204" pitchFamily="34" charset="0"/>
                <a:cs typeface="Arial" panose="020B0604020202020204" pitchFamily="34" charset="0"/>
              </a:rPr>
              <a:t>Targoviste</a:t>
            </a:r>
          </a:p>
          <a:p>
            <a:pPr algn="ctr"/>
            <a:endParaRPr lang="fr-CH" sz="2000" dirty="0" smtClean="0">
              <a:latin typeface="Arial" panose="020B0604020202020204" pitchFamily="34" charset="0"/>
              <a:cs typeface="Arial" panose="020B0604020202020204" pitchFamily="34" charset="0"/>
            </a:endParaRPr>
          </a:p>
        </p:txBody>
      </p:sp>
      <p:sp>
        <p:nvSpPr>
          <p:cNvPr id="17" name="Rectangle 16"/>
          <p:cNvSpPr/>
          <p:nvPr/>
        </p:nvSpPr>
        <p:spPr>
          <a:xfrm>
            <a:off x="5825700" y="2708906"/>
            <a:ext cx="1440000" cy="648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CH" sz="2000" dirty="0" smtClean="0">
                <a:latin typeface="Arial" panose="020B0604020202020204" pitchFamily="34" charset="0"/>
                <a:cs typeface="Arial" panose="020B0604020202020204" pitchFamily="34" charset="0"/>
              </a:rPr>
              <a:t>Sibiu</a:t>
            </a:r>
          </a:p>
          <a:p>
            <a:pPr algn="ctr"/>
            <a:r>
              <a:rPr lang="fr-CH" sz="2000" dirty="0" err="1" smtClean="0">
                <a:latin typeface="Arial" panose="020B0604020202020204" pitchFamily="34" charset="0"/>
                <a:cs typeface="Arial" panose="020B0604020202020204" pitchFamily="34" charset="0"/>
              </a:rPr>
              <a:t>Rm</a:t>
            </a:r>
            <a:r>
              <a:rPr lang="fr-CH" sz="2000" dirty="0" smtClean="0">
                <a:latin typeface="Arial" panose="020B0604020202020204" pitchFamily="34" charset="0"/>
                <a:cs typeface="Arial" panose="020B0604020202020204" pitchFamily="34" charset="0"/>
              </a:rPr>
              <a:t> Vâlcea</a:t>
            </a:r>
          </a:p>
        </p:txBody>
      </p:sp>
      <p:sp>
        <p:nvSpPr>
          <p:cNvPr id="18" name="Rectangle 17"/>
          <p:cNvSpPr/>
          <p:nvPr/>
        </p:nvSpPr>
        <p:spPr>
          <a:xfrm>
            <a:off x="4558851" y="2506066"/>
            <a:ext cx="540000" cy="288000"/>
          </a:xfrm>
          <a:prstGeom prst="rect">
            <a:avLst/>
          </a:prstGeom>
          <a:solidFill>
            <a:srgbClr val="00B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smtClean="0">
                <a:latin typeface="Arial" panose="020B0604020202020204" pitchFamily="34" charset="0"/>
                <a:cs typeface="Arial" panose="020B0604020202020204" pitchFamily="34" charset="0"/>
              </a:rPr>
              <a:t>E81</a:t>
            </a:r>
            <a:endParaRPr lang="fr-CH" sz="1400" dirty="0">
              <a:latin typeface="Arial" panose="020B0604020202020204" pitchFamily="34" charset="0"/>
              <a:cs typeface="Arial" panose="020B0604020202020204" pitchFamily="34" charset="0"/>
            </a:endParaRPr>
          </a:p>
        </p:txBody>
      </p:sp>
      <p:sp>
        <p:nvSpPr>
          <p:cNvPr id="19" name="Rectangle 18"/>
          <p:cNvSpPr/>
          <p:nvPr/>
        </p:nvSpPr>
        <p:spPr>
          <a:xfrm>
            <a:off x="5184128" y="2510832"/>
            <a:ext cx="540000" cy="288000"/>
          </a:xfrm>
          <a:prstGeom prst="rect">
            <a:avLst/>
          </a:prstGeom>
          <a:solidFill>
            <a:srgbClr val="00B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smtClean="0">
                <a:latin typeface="Arial" panose="020B0604020202020204" pitchFamily="34" charset="0"/>
                <a:cs typeface="Arial" panose="020B0604020202020204" pitchFamily="34" charset="0"/>
              </a:rPr>
              <a:t>A1</a:t>
            </a:r>
            <a:endParaRPr lang="fr-CH" sz="1400" dirty="0">
              <a:latin typeface="Arial" panose="020B0604020202020204" pitchFamily="34" charset="0"/>
              <a:cs typeface="Arial" panose="020B0604020202020204" pitchFamily="34" charset="0"/>
            </a:endParaRPr>
          </a:p>
        </p:txBody>
      </p:sp>
      <p:sp>
        <p:nvSpPr>
          <p:cNvPr id="4" name="Rectangle à coins arrondis 3"/>
          <p:cNvSpPr/>
          <p:nvPr/>
        </p:nvSpPr>
        <p:spPr>
          <a:xfrm>
            <a:off x="4427984" y="692696"/>
            <a:ext cx="3888432" cy="5544616"/>
          </a:xfrm>
          <a:prstGeom prst="roundRect">
            <a:avLst>
              <a:gd name="adj" fmla="val 271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22" name="Flèche gauche 21"/>
          <p:cNvSpPr/>
          <p:nvPr/>
        </p:nvSpPr>
        <p:spPr>
          <a:xfrm>
            <a:off x="5305537" y="4827938"/>
            <a:ext cx="2251053" cy="324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23" name="Rectangle 22"/>
          <p:cNvSpPr/>
          <p:nvPr/>
        </p:nvSpPr>
        <p:spPr>
          <a:xfrm>
            <a:off x="5508128" y="3861195"/>
            <a:ext cx="432000" cy="252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smtClean="0">
                <a:latin typeface="Arial" panose="020B0604020202020204" pitchFamily="34" charset="0"/>
                <a:cs typeface="Arial" panose="020B0604020202020204" pitchFamily="34" charset="0"/>
              </a:rPr>
              <a:t>73</a:t>
            </a:r>
            <a:endParaRPr lang="fr-CH" sz="1400" dirty="0">
              <a:latin typeface="Arial" panose="020B0604020202020204" pitchFamily="34" charset="0"/>
              <a:cs typeface="Arial" panose="020B0604020202020204" pitchFamily="34" charset="0"/>
            </a:endParaRPr>
          </a:p>
        </p:txBody>
      </p:sp>
      <p:sp>
        <p:nvSpPr>
          <p:cNvPr id="3" name="Rectangle à coins arrondis 2"/>
          <p:cNvSpPr/>
          <p:nvPr/>
        </p:nvSpPr>
        <p:spPr>
          <a:xfrm>
            <a:off x="6054756" y="5167431"/>
            <a:ext cx="1030944" cy="30076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CH" sz="2000" dirty="0" err="1" smtClean="0">
                <a:solidFill>
                  <a:schemeClr val="tx1"/>
                </a:solidFill>
                <a:latin typeface="Arial" panose="020B0604020202020204" pitchFamily="34" charset="0"/>
                <a:cs typeface="Arial" panose="020B0604020202020204" pitchFamily="34" charset="0"/>
              </a:rPr>
              <a:t>Petrom</a:t>
            </a:r>
            <a:endParaRPr lang="fr-CH" sz="2000" dirty="0" smtClean="0">
              <a:solidFill>
                <a:schemeClr val="tx1"/>
              </a:solidFill>
              <a:latin typeface="Arial" panose="020B0604020202020204" pitchFamily="34" charset="0"/>
              <a:cs typeface="Arial" panose="020B0604020202020204" pitchFamily="34" charset="0"/>
            </a:endParaRPr>
          </a:p>
        </p:txBody>
      </p:sp>
      <p:sp>
        <p:nvSpPr>
          <p:cNvPr id="24" name="Rectangle 23"/>
          <p:cNvSpPr/>
          <p:nvPr/>
        </p:nvSpPr>
        <p:spPr>
          <a:xfrm>
            <a:off x="964520" y="4949315"/>
            <a:ext cx="3132000" cy="324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tIns="0" rIns="180000" bIns="36000" rtlCol="0" anchor="b"/>
          <a:lstStyle/>
          <a:p>
            <a:pPr algn="ct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err="1" smtClean="0">
                <a:solidFill>
                  <a:schemeClr val="tx1"/>
                </a:solidFill>
                <a:latin typeface="Arial" panose="020B0604020202020204" pitchFamily="34" charset="0"/>
                <a:cs typeface="Arial" panose="020B0604020202020204" pitchFamily="34" charset="0"/>
              </a:rPr>
              <a:t>Calea</a:t>
            </a:r>
            <a:r>
              <a:rPr lang="fr-CH" sz="1600" dirty="0" smtClean="0">
                <a:solidFill>
                  <a:schemeClr val="tx1"/>
                </a:solidFill>
                <a:latin typeface="Arial" panose="020B0604020202020204" pitchFamily="34" charset="0"/>
                <a:cs typeface="Arial" panose="020B0604020202020204" pitchFamily="34" charset="0"/>
              </a:rPr>
              <a:t> Bucuresti ( 6 ) </a:t>
            </a:r>
          </a:p>
        </p:txBody>
      </p:sp>
    </p:spTree>
    <p:extLst>
      <p:ext uri="{BB962C8B-B14F-4D97-AF65-F5344CB8AC3E}">
        <p14:creationId xmlns:p14="http://schemas.microsoft.com/office/powerpoint/2010/main" val="271806063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ophie\Pictures\Pit03 calea bucuresti 2.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23528" y="260648"/>
            <a:ext cx="8460432" cy="391616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à coins arrondis 2"/>
          <p:cNvSpPr/>
          <p:nvPr/>
        </p:nvSpPr>
        <p:spPr>
          <a:xfrm>
            <a:off x="899592" y="476672"/>
            <a:ext cx="4032448" cy="360000"/>
          </a:xfrm>
          <a:prstGeom prst="roundRect">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latin typeface="Arial" panose="020B0604020202020204" pitchFamily="34" charset="0"/>
                <a:cs typeface="Arial" panose="020B0604020202020204" pitchFamily="34" charset="0"/>
              </a:rPr>
              <a:t>Bridge Autostrada </a:t>
            </a:r>
          </a:p>
        </p:txBody>
      </p:sp>
      <p:sp>
        <p:nvSpPr>
          <p:cNvPr id="2" name="Rectangle 1"/>
          <p:cNvSpPr/>
          <p:nvPr/>
        </p:nvSpPr>
        <p:spPr>
          <a:xfrm>
            <a:off x="4139952" y="2996952"/>
            <a:ext cx="3096344" cy="367240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6" name="Flèche vers le haut 5"/>
          <p:cNvSpPr/>
          <p:nvPr/>
        </p:nvSpPr>
        <p:spPr>
          <a:xfrm>
            <a:off x="6407168" y="3528940"/>
            <a:ext cx="288000" cy="2924116"/>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7" name="Rectangle 6"/>
          <p:cNvSpPr/>
          <p:nvPr/>
        </p:nvSpPr>
        <p:spPr>
          <a:xfrm>
            <a:off x="6026474" y="3132940"/>
            <a:ext cx="1008000" cy="396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CH" sz="1400" dirty="0" smtClean="0">
                <a:latin typeface="Arial" panose="020B0604020202020204" pitchFamily="34" charset="0"/>
                <a:cs typeface="Arial" panose="020B0604020202020204" pitchFamily="34" charset="0"/>
              </a:rPr>
              <a:t>Bucuresti</a:t>
            </a:r>
          </a:p>
          <a:p>
            <a:pPr algn="ctr"/>
            <a:r>
              <a:rPr lang="fr-CH" sz="1400" dirty="0" smtClean="0">
                <a:latin typeface="Arial" panose="020B0604020202020204" pitchFamily="34" charset="0"/>
                <a:cs typeface="Arial" panose="020B0604020202020204" pitchFamily="34" charset="0"/>
              </a:rPr>
              <a:t>Targoviste</a:t>
            </a:r>
          </a:p>
        </p:txBody>
      </p:sp>
      <p:sp>
        <p:nvSpPr>
          <p:cNvPr id="8" name="Rectangle 7"/>
          <p:cNvSpPr/>
          <p:nvPr/>
        </p:nvSpPr>
        <p:spPr>
          <a:xfrm>
            <a:off x="5615168" y="3184147"/>
            <a:ext cx="396000" cy="216000"/>
          </a:xfrm>
          <a:prstGeom prst="rect">
            <a:avLst/>
          </a:prstGeom>
          <a:solidFill>
            <a:srgbClr val="FF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100" dirty="0" smtClean="0">
                <a:latin typeface="Arial" panose="020B0604020202020204" pitchFamily="34" charset="0"/>
                <a:cs typeface="Arial" panose="020B0604020202020204" pitchFamily="34" charset="0"/>
              </a:rPr>
              <a:t>7</a:t>
            </a:r>
            <a:endParaRPr lang="fr-CH" sz="1100" dirty="0">
              <a:latin typeface="Arial" panose="020B0604020202020204" pitchFamily="34" charset="0"/>
              <a:cs typeface="Arial" panose="020B0604020202020204" pitchFamily="34" charset="0"/>
            </a:endParaRPr>
          </a:p>
        </p:txBody>
      </p:sp>
      <p:sp>
        <p:nvSpPr>
          <p:cNvPr id="9" name="Flèche gauche 8"/>
          <p:cNvSpPr/>
          <p:nvPr/>
        </p:nvSpPr>
        <p:spPr>
          <a:xfrm>
            <a:off x="4975781" y="5853245"/>
            <a:ext cx="1620000" cy="288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0" name="Rectangle à coins arrondis 9"/>
          <p:cNvSpPr/>
          <p:nvPr/>
        </p:nvSpPr>
        <p:spPr>
          <a:xfrm>
            <a:off x="5255816" y="6134798"/>
            <a:ext cx="1030944" cy="30076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CH" sz="1400" dirty="0" err="1" smtClean="0">
                <a:solidFill>
                  <a:schemeClr val="tx1"/>
                </a:solidFill>
                <a:latin typeface="Arial" panose="020B0604020202020204" pitchFamily="34" charset="0"/>
                <a:cs typeface="Arial" panose="020B0604020202020204" pitchFamily="34" charset="0"/>
              </a:rPr>
              <a:t>Petrom</a:t>
            </a:r>
            <a:endParaRPr lang="fr-CH" sz="1400" dirty="0" smtClean="0">
              <a:solidFill>
                <a:schemeClr val="tx1"/>
              </a:solidFill>
              <a:latin typeface="Arial" panose="020B0604020202020204" pitchFamily="34" charset="0"/>
              <a:cs typeface="Arial" panose="020B0604020202020204" pitchFamily="34" charset="0"/>
            </a:endParaRPr>
          </a:p>
        </p:txBody>
      </p:sp>
      <p:sp>
        <p:nvSpPr>
          <p:cNvPr id="11" name="Flèche gauche 10"/>
          <p:cNvSpPr/>
          <p:nvPr/>
        </p:nvSpPr>
        <p:spPr>
          <a:xfrm>
            <a:off x="4910474" y="4911189"/>
            <a:ext cx="1620000" cy="288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2" name="Rectangle 11"/>
          <p:cNvSpPr/>
          <p:nvPr/>
        </p:nvSpPr>
        <p:spPr>
          <a:xfrm>
            <a:off x="5615168" y="5184028"/>
            <a:ext cx="792000" cy="43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CH" sz="1400" dirty="0" smtClean="0">
                <a:latin typeface="Arial" panose="020B0604020202020204" pitchFamily="34" charset="0"/>
                <a:cs typeface="Arial" panose="020B0604020202020204" pitchFamily="34" charset="0"/>
              </a:rPr>
              <a:t>Brasov</a:t>
            </a:r>
          </a:p>
          <a:p>
            <a:pPr algn="ctr"/>
            <a:r>
              <a:rPr lang="fr-CH" sz="1400" dirty="0" err="1" smtClean="0">
                <a:latin typeface="Arial" panose="020B0604020202020204" pitchFamily="34" charset="0"/>
                <a:cs typeface="Arial" panose="020B0604020202020204" pitchFamily="34" charset="0"/>
              </a:rPr>
              <a:t>Mioveni</a:t>
            </a:r>
            <a:endParaRPr lang="fr-CH" sz="1400" dirty="0" smtClean="0">
              <a:latin typeface="Arial" panose="020B0604020202020204" pitchFamily="34" charset="0"/>
              <a:cs typeface="Arial" panose="020B0604020202020204" pitchFamily="34" charset="0"/>
            </a:endParaRPr>
          </a:p>
        </p:txBody>
      </p:sp>
      <p:sp>
        <p:nvSpPr>
          <p:cNvPr id="13" name="Rectangle 12"/>
          <p:cNvSpPr/>
          <p:nvPr/>
        </p:nvSpPr>
        <p:spPr>
          <a:xfrm>
            <a:off x="5156146" y="5292028"/>
            <a:ext cx="396000" cy="216000"/>
          </a:xfrm>
          <a:prstGeom prst="rect">
            <a:avLst/>
          </a:prstGeom>
          <a:solidFill>
            <a:srgbClr val="FF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100" dirty="0" smtClean="0">
                <a:latin typeface="Arial" panose="020B0604020202020204" pitchFamily="34" charset="0"/>
                <a:cs typeface="Arial" panose="020B0604020202020204" pitchFamily="34" charset="0"/>
              </a:rPr>
              <a:t>73</a:t>
            </a:r>
            <a:endParaRPr lang="fr-CH" sz="1100" dirty="0">
              <a:latin typeface="Arial" panose="020B0604020202020204" pitchFamily="34" charset="0"/>
              <a:cs typeface="Arial" panose="020B0604020202020204" pitchFamily="34" charset="0"/>
            </a:endParaRPr>
          </a:p>
        </p:txBody>
      </p:sp>
      <p:sp>
        <p:nvSpPr>
          <p:cNvPr id="14" name="Rectangle 13"/>
          <p:cNvSpPr/>
          <p:nvPr/>
        </p:nvSpPr>
        <p:spPr>
          <a:xfrm>
            <a:off x="4515603" y="5292028"/>
            <a:ext cx="593768" cy="216000"/>
          </a:xfrm>
          <a:prstGeom prst="rect">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100" dirty="0" smtClean="0">
                <a:latin typeface="Arial" panose="020B0604020202020204" pitchFamily="34" charset="0"/>
                <a:cs typeface="Arial" panose="020B0604020202020204" pitchFamily="34" charset="0"/>
              </a:rPr>
              <a:t>E574</a:t>
            </a:r>
            <a:endParaRPr lang="fr-CH" sz="1100" dirty="0">
              <a:latin typeface="Arial" panose="020B0604020202020204" pitchFamily="34" charset="0"/>
              <a:cs typeface="Arial" panose="020B0604020202020204" pitchFamily="34" charset="0"/>
            </a:endParaRPr>
          </a:p>
        </p:txBody>
      </p:sp>
      <p:sp>
        <p:nvSpPr>
          <p:cNvPr id="15" name="Rectangle 14"/>
          <p:cNvSpPr/>
          <p:nvPr/>
        </p:nvSpPr>
        <p:spPr>
          <a:xfrm>
            <a:off x="5268427" y="3888809"/>
            <a:ext cx="1152000" cy="432000"/>
          </a:xfrm>
          <a:prstGeom prst="rect">
            <a:avLst/>
          </a:prstGeom>
          <a:solidFill>
            <a:srgbClr val="00B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324000" rIns="0" rtlCol="0" anchor="ctr"/>
          <a:lstStyle/>
          <a:p>
            <a:pPr algn="ctr"/>
            <a:r>
              <a:rPr lang="fr-CH" sz="1400" dirty="0" smtClean="0">
                <a:latin typeface="Arial" panose="020B0604020202020204" pitchFamily="34" charset="0"/>
                <a:cs typeface="Arial" panose="020B0604020202020204" pitchFamily="34" charset="0"/>
              </a:rPr>
              <a:t>Bucuresti</a:t>
            </a:r>
          </a:p>
          <a:p>
            <a:pPr algn="ctr"/>
            <a:r>
              <a:rPr lang="fr-CH" sz="1400" dirty="0" smtClean="0">
                <a:latin typeface="Arial" panose="020B0604020202020204" pitchFamily="34" charset="0"/>
                <a:cs typeface="Arial" panose="020B0604020202020204" pitchFamily="34" charset="0"/>
              </a:rPr>
              <a:t>Targoviste</a:t>
            </a:r>
          </a:p>
          <a:p>
            <a:pPr algn="ctr"/>
            <a:endParaRPr lang="fr-CH" sz="2000" dirty="0" smtClean="0">
              <a:latin typeface="Arial" panose="020B0604020202020204" pitchFamily="34" charset="0"/>
              <a:cs typeface="Arial" panose="020B0604020202020204" pitchFamily="34" charset="0"/>
            </a:endParaRPr>
          </a:p>
        </p:txBody>
      </p:sp>
      <p:sp>
        <p:nvSpPr>
          <p:cNvPr id="16" name="Rectangle 15"/>
          <p:cNvSpPr/>
          <p:nvPr/>
        </p:nvSpPr>
        <p:spPr>
          <a:xfrm>
            <a:off x="5255815" y="4427169"/>
            <a:ext cx="1164611" cy="432000"/>
          </a:xfrm>
          <a:prstGeom prst="rect">
            <a:avLst/>
          </a:prstGeom>
          <a:solidFill>
            <a:srgbClr val="00B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324000" rIns="0" rtlCol="0" anchor="ctr"/>
          <a:lstStyle/>
          <a:p>
            <a:pPr algn="ctr"/>
            <a:r>
              <a:rPr lang="fr-CH" sz="1400" dirty="0" smtClean="0">
                <a:latin typeface="Arial" panose="020B0604020202020204" pitchFamily="34" charset="0"/>
                <a:cs typeface="Arial" panose="020B0604020202020204" pitchFamily="34" charset="0"/>
              </a:rPr>
              <a:t>Sibiu</a:t>
            </a:r>
          </a:p>
          <a:p>
            <a:pPr algn="ctr"/>
            <a:r>
              <a:rPr lang="fr-CH" sz="1400" dirty="0" err="1" smtClean="0">
                <a:latin typeface="Arial" panose="020B0604020202020204" pitchFamily="34" charset="0"/>
                <a:cs typeface="Arial" panose="020B0604020202020204" pitchFamily="34" charset="0"/>
              </a:rPr>
              <a:t>Ramn</a:t>
            </a:r>
            <a:r>
              <a:rPr lang="fr-CH" sz="1400" dirty="0" smtClean="0">
                <a:latin typeface="Arial" panose="020B0604020202020204" pitchFamily="34" charset="0"/>
                <a:cs typeface="Arial" panose="020B0604020202020204" pitchFamily="34" charset="0"/>
              </a:rPr>
              <a:t> Vâlcea</a:t>
            </a:r>
          </a:p>
          <a:p>
            <a:pPr algn="ctr"/>
            <a:endParaRPr lang="fr-CH" sz="2000" dirty="0" smtClean="0">
              <a:latin typeface="Arial" panose="020B0604020202020204" pitchFamily="34" charset="0"/>
              <a:cs typeface="Arial" panose="020B0604020202020204" pitchFamily="34" charset="0"/>
            </a:endParaRPr>
          </a:p>
        </p:txBody>
      </p:sp>
      <p:sp>
        <p:nvSpPr>
          <p:cNvPr id="17" name="Rectangle à coins arrondis 16"/>
          <p:cNvSpPr/>
          <p:nvPr/>
        </p:nvSpPr>
        <p:spPr>
          <a:xfrm>
            <a:off x="575544" y="2880940"/>
            <a:ext cx="2376264" cy="648000"/>
          </a:xfrm>
          <a:prstGeom prst="roundRect">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68000" tIns="0" rIns="0" bIns="0" rtlCol="0" anchor="ctr"/>
          <a:lstStyle/>
          <a:p>
            <a:r>
              <a:rPr lang="en-US" sz="1600" dirty="0" smtClean="0">
                <a:solidFill>
                  <a:schemeClr val="tx1"/>
                </a:solidFill>
                <a:latin typeface="Arial" panose="020B0604020202020204" pitchFamily="34" charset="0"/>
                <a:cs typeface="Arial" panose="020B0604020202020204" pitchFamily="34" charset="0"/>
              </a:rPr>
              <a:t>Gone again </a:t>
            </a:r>
            <a:endParaRPr lang="fr-CH" sz="1600" dirty="0" smtClean="0">
              <a:solidFill>
                <a:schemeClr val="tx1"/>
              </a:solidFill>
              <a:latin typeface="Arial" panose="020B0604020202020204" pitchFamily="34" charset="0"/>
              <a:cs typeface="Arial" panose="020B0604020202020204" pitchFamily="34" charset="0"/>
            </a:endParaRPr>
          </a:p>
        </p:txBody>
      </p:sp>
      <p:pic>
        <p:nvPicPr>
          <p:cNvPr id="18" name="Picture 7" descr="D:\Temp\Temporary Internet Files\Content.IE5\CR0TG05O\Clipart-angry-smiley-emoticon-512x512-083a[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7744" y="2912063"/>
            <a:ext cx="448838" cy="54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à coins arrondis 3"/>
          <p:cNvSpPr/>
          <p:nvPr/>
        </p:nvSpPr>
        <p:spPr>
          <a:xfrm>
            <a:off x="4211960" y="3068961"/>
            <a:ext cx="2952328" cy="3528392"/>
          </a:xfrm>
          <a:prstGeom prst="roundRect">
            <a:avLst>
              <a:gd name="adj" fmla="val 3762"/>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20" name="Rectangle 19"/>
          <p:cNvSpPr/>
          <p:nvPr/>
        </p:nvSpPr>
        <p:spPr>
          <a:xfrm>
            <a:off x="4498262" y="4032809"/>
            <a:ext cx="540000" cy="288000"/>
          </a:xfrm>
          <a:prstGeom prst="rect">
            <a:avLst/>
          </a:prstGeom>
          <a:solidFill>
            <a:srgbClr val="00B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200" dirty="0" smtClean="0">
                <a:latin typeface="Arial" panose="020B0604020202020204" pitchFamily="34" charset="0"/>
                <a:cs typeface="Arial" panose="020B0604020202020204" pitchFamily="34" charset="0"/>
              </a:rPr>
              <a:t>E81</a:t>
            </a:r>
            <a:endParaRPr lang="fr-CH" sz="1200" dirty="0">
              <a:latin typeface="Arial" panose="020B0604020202020204" pitchFamily="34" charset="0"/>
              <a:cs typeface="Arial" panose="020B0604020202020204" pitchFamily="34" charset="0"/>
            </a:endParaRPr>
          </a:p>
        </p:txBody>
      </p:sp>
      <p:sp>
        <p:nvSpPr>
          <p:cNvPr id="21" name="Rectangle 20"/>
          <p:cNvSpPr/>
          <p:nvPr/>
        </p:nvSpPr>
        <p:spPr>
          <a:xfrm>
            <a:off x="4515603" y="4427169"/>
            <a:ext cx="540000" cy="288000"/>
          </a:xfrm>
          <a:prstGeom prst="rect">
            <a:avLst/>
          </a:prstGeom>
          <a:solidFill>
            <a:srgbClr val="00B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200" dirty="0" smtClean="0">
                <a:latin typeface="Arial" panose="020B0604020202020204" pitchFamily="34" charset="0"/>
                <a:cs typeface="Arial" panose="020B0604020202020204" pitchFamily="34" charset="0"/>
              </a:rPr>
              <a:t>A1</a:t>
            </a:r>
            <a:endParaRPr lang="fr-CH"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193867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ophie\Pictures\Pit03 calea bucuresti 2.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9512" y="1844824"/>
            <a:ext cx="4363463" cy="270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64520" y="4949315"/>
            <a:ext cx="3132000" cy="324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tIns="0" rIns="180000" bIns="36000" rtlCol="0" anchor="b"/>
          <a:lstStyle/>
          <a:p>
            <a:pPr algn="ct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err="1" smtClean="0">
                <a:solidFill>
                  <a:schemeClr val="tx1"/>
                </a:solidFill>
                <a:latin typeface="Arial" panose="020B0604020202020204" pitchFamily="34" charset="0"/>
                <a:cs typeface="Arial" panose="020B0604020202020204" pitchFamily="34" charset="0"/>
              </a:rPr>
              <a:t>Calea</a:t>
            </a:r>
            <a:r>
              <a:rPr lang="fr-CH" sz="1600" dirty="0" smtClean="0">
                <a:solidFill>
                  <a:schemeClr val="tx1"/>
                </a:solidFill>
                <a:latin typeface="Arial" panose="020B0604020202020204" pitchFamily="34" charset="0"/>
                <a:cs typeface="Arial" panose="020B0604020202020204" pitchFamily="34" charset="0"/>
              </a:rPr>
              <a:t> Câmpulung </a:t>
            </a:r>
          </a:p>
        </p:txBody>
      </p:sp>
      <p:sp>
        <p:nvSpPr>
          <p:cNvPr id="6" name="Flèche droite 5"/>
          <p:cNvSpPr/>
          <p:nvPr/>
        </p:nvSpPr>
        <p:spPr>
          <a:xfrm>
            <a:off x="6948264" y="1484824"/>
            <a:ext cx="2052000" cy="72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p>
            <a:r>
              <a:rPr lang="fr-CH" dirty="0" smtClean="0">
                <a:latin typeface="Arial" panose="020B0604020202020204" pitchFamily="34" charset="0"/>
                <a:cs typeface="Arial" panose="020B0604020202020204" pitchFamily="34" charset="0"/>
              </a:rPr>
              <a:t>Bucuresti</a:t>
            </a:r>
          </a:p>
          <a:p>
            <a:r>
              <a:rPr lang="fr-CH" dirty="0" smtClean="0">
                <a:latin typeface="Arial" panose="020B0604020202020204" pitchFamily="34" charset="0"/>
                <a:cs typeface="Arial" panose="020B0604020202020204" pitchFamily="34" charset="0"/>
              </a:rPr>
              <a:t>Targoviste</a:t>
            </a:r>
          </a:p>
        </p:txBody>
      </p:sp>
      <p:sp>
        <p:nvSpPr>
          <p:cNvPr id="7" name="Rectangle 6"/>
          <p:cNvSpPr/>
          <p:nvPr/>
        </p:nvSpPr>
        <p:spPr>
          <a:xfrm>
            <a:off x="7056256" y="1736824"/>
            <a:ext cx="360000" cy="216000"/>
          </a:xfrm>
          <a:prstGeom prst="rect">
            <a:avLst/>
          </a:prstGeom>
          <a:solidFill>
            <a:srgbClr val="FF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100" dirty="0" smtClean="0">
                <a:latin typeface="Arial" panose="020B0604020202020204" pitchFamily="34" charset="0"/>
                <a:cs typeface="Arial" panose="020B0604020202020204" pitchFamily="34" charset="0"/>
              </a:rPr>
              <a:t>7</a:t>
            </a:r>
            <a:endParaRPr lang="fr-CH" sz="1100" dirty="0">
              <a:latin typeface="Arial" panose="020B0604020202020204" pitchFamily="34" charset="0"/>
              <a:cs typeface="Arial" panose="020B0604020202020204" pitchFamily="34" charset="0"/>
            </a:endParaRPr>
          </a:p>
        </p:txBody>
      </p:sp>
      <p:sp>
        <p:nvSpPr>
          <p:cNvPr id="8" name="Flèche droite 7"/>
          <p:cNvSpPr/>
          <p:nvPr/>
        </p:nvSpPr>
        <p:spPr>
          <a:xfrm flipH="1">
            <a:off x="4542975" y="1466072"/>
            <a:ext cx="2160000" cy="720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612000" bIns="72000" rtlCol="0" anchor="ctr"/>
          <a:lstStyle/>
          <a:p>
            <a:pPr algn="r"/>
            <a:r>
              <a:rPr lang="fr-CH" sz="2400" dirty="0" smtClean="0">
                <a:latin typeface="Arial" panose="020B0604020202020204" pitchFamily="34" charset="0"/>
                <a:cs typeface="Arial" panose="020B0604020202020204" pitchFamily="34" charset="0"/>
              </a:rPr>
              <a:t> </a:t>
            </a:r>
            <a:r>
              <a:rPr lang="fr-CH" dirty="0" smtClean="0">
                <a:latin typeface="Arial" panose="020B0604020202020204" pitchFamily="34" charset="0"/>
                <a:cs typeface="Arial" panose="020B0604020202020204" pitchFamily="34" charset="0"/>
              </a:rPr>
              <a:t>Bucuresti</a:t>
            </a:r>
          </a:p>
          <a:p>
            <a:pPr algn="r"/>
            <a:r>
              <a:rPr lang="fr-CH" dirty="0" smtClean="0">
                <a:latin typeface="Arial" panose="020B0604020202020204" pitchFamily="34" charset="0"/>
                <a:cs typeface="Arial" panose="020B0604020202020204" pitchFamily="34" charset="0"/>
              </a:rPr>
              <a:t>Targoviste</a:t>
            </a:r>
            <a:endParaRPr lang="fr-CH" dirty="0">
              <a:latin typeface="Arial" panose="020B0604020202020204" pitchFamily="34" charset="0"/>
              <a:cs typeface="Arial" panose="020B0604020202020204" pitchFamily="34" charset="0"/>
            </a:endParaRPr>
          </a:p>
        </p:txBody>
      </p:sp>
      <p:sp>
        <p:nvSpPr>
          <p:cNvPr id="9" name="Rectangle 8"/>
          <p:cNvSpPr/>
          <p:nvPr/>
        </p:nvSpPr>
        <p:spPr>
          <a:xfrm>
            <a:off x="6176535" y="1700824"/>
            <a:ext cx="468000" cy="288000"/>
          </a:xfrm>
          <a:prstGeom prst="rect">
            <a:avLst/>
          </a:prstGeom>
          <a:solidFill>
            <a:srgbClr val="00B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200" dirty="0" smtClean="0">
                <a:latin typeface="Arial" panose="020B0604020202020204" pitchFamily="34" charset="0"/>
                <a:cs typeface="Arial" panose="020B0604020202020204" pitchFamily="34" charset="0"/>
              </a:rPr>
              <a:t>E81</a:t>
            </a:r>
            <a:endParaRPr lang="fr-CH" sz="1200" dirty="0">
              <a:latin typeface="Arial" panose="020B0604020202020204" pitchFamily="34" charset="0"/>
              <a:cs typeface="Arial" panose="020B0604020202020204" pitchFamily="34" charset="0"/>
            </a:endParaRPr>
          </a:p>
        </p:txBody>
      </p:sp>
      <p:sp>
        <p:nvSpPr>
          <p:cNvPr id="10" name="Flèche droite 9"/>
          <p:cNvSpPr/>
          <p:nvPr/>
        </p:nvSpPr>
        <p:spPr>
          <a:xfrm flipH="1">
            <a:off x="4551690" y="2208603"/>
            <a:ext cx="2160000" cy="720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612000" bIns="72000" rtlCol="0" anchor="ctr"/>
          <a:lstStyle/>
          <a:p>
            <a:pPr algn="r"/>
            <a:r>
              <a:rPr lang="fr-CH" sz="2400" dirty="0" smtClean="0">
                <a:latin typeface="Arial" panose="020B0604020202020204" pitchFamily="34" charset="0"/>
                <a:cs typeface="Arial" panose="020B0604020202020204" pitchFamily="34" charset="0"/>
              </a:rPr>
              <a:t> </a:t>
            </a:r>
            <a:r>
              <a:rPr lang="fr-CH" dirty="0" smtClean="0">
                <a:latin typeface="Arial" panose="020B0604020202020204" pitchFamily="34" charset="0"/>
                <a:cs typeface="Arial" panose="020B0604020202020204" pitchFamily="34" charset="0"/>
              </a:rPr>
              <a:t>Sibiu</a:t>
            </a:r>
          </a:p>
          <a:p>
            <a:pPr algn="r"/>
            <a:r>
              <a:rPr lang="fr-CH" sz="1600" dirty="0" smtClean="0">
                <a:latin typeface="Arial" panose="020B0604020202020204" pitchFamily="34" charset="0"/>
                <a:cs typeface="Arial" panose="020B0604020202020204" pitchFamily="34" charset="0"/>
              </a:rPr>
              <a:t>Ram Vâlcea</a:t>
            </a:r>
            <a:endParaRPr lang="fr-CH" sz="1600" dirty="0">
              <a:latin typeface="Arial" panose="020B0604020202020204" pitchFamily="34" charset="0"/>
              <a:cs typeface="Arial" panose="020B0604020202020204" pitchFamily="34" charset="0"/>
            </a:endParaRPr>
          </a:p>
        </p:txBody>
      </p:sp>
      <p:sp>
        <p:nvSpPr>
          <p:cNvPr id="11" name="Rectangle 10"/>
          <p:cNvSpPr/>
          <p:nvPr/>
        </p:nvSpPr>
        <p:spPr>
          <a:xfrm>
            <a:off x="6169337" y="2424603"/>
            <a:ext cx="468000" cy="288000"/>
          </a:xfrm>
          <a:prstGeom prst="rect">
            <a:avLst/>
          </a:prstGeom>
          <a:solidFill>
            <a:srgbClr val="00B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200" dirty="0" smtClean="0">
                <a:latin typeface="Arial" panose="020B0604020202020204" pitchFamily="34" charset="0"/>
                <a:cs typeface="Arial" panose="020B0604020202020204" pitchFamily="34" charset="0"/>
              </a:rPr>
              <a:t>E81</a:t>
            </a:r>
            <a:endParaRPr lang="fr-CH" sz="1200" dirty="0">
              <a:latin typeface="Arial" panose="020B0604020202020204" pitchFamily="34" charset="0"/>
              <a:cs typeface="Arial" panose="020B0604020202020204" pitchFamily="34" charset="0"/>
            </a:endParaRPr>
          </a:p>
        </p:txBody>
      </p:sp>
      <p:sp>
        <p:nvSpPr>
          <p:cNvPr id="12" name="Flèche droite 11"/>
          <p:cNvSpPr/>
          <p:nvPr/>
        </p:nvSpPr>
        <p:spPr>
          <a:xfrm flipH="1">
            <a:off x="4551690" y="2996992"/>
            <a:ext cx="2160000" cy="72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468000" bIns="72000" rtlCol="0" anchor="ctr"/>
          <a:lstStyle/>
          <a:p>
            <a:pPr algn="ctr"/>
            <a:r>
              <a:rPr lang="fr-CH" dirty="0" smtClean="0">
                <a:latin typeface="Arial" panose="020B0604020202020204" pitchFamily="34" charset="0"/>
                <a:cs typeface="Arial" panose="020B0604020202020204" pitchFamily="34" charset="0"/>
              </a:rPr>
              <a:t>Brasov</a:t>
            </a:r>
          </a:p>
          <a:p>
            <a:pPr algn="ctr"/>
            <a:r>
              <a:rPr lang="fr-CH" dirty="0" err="1" smtClean="0">
                <a:latin typeface="Arial" panose="020B0604020202020204" pitchFamily="34" charset="0"/>
                <a:cs typeface="Arial" panose="020B0604020202020204" pitchFamily="34" charset="0"/>
              </a:rPr>
              <a:t>Mioveni</a:t>
            </a:r>
            <a:r>
              <a:rPr lang="fr-CH" dirty="0" smtClean="0">
                <a:latin typeface="Arial" panose="020B0604020202020204" pitchFamily="34" charset="0"/>
                <a:cs typeface="Arial" panose="020B0604020202020204" pitchFamily="34" charset="0"/>
              </a:rPr>
              <a:t> </a:t>
            </a:r>
          </a:p>
        </p:txBody>
      </p:sp>
      <p:sp>
        <p:nvSpPr>
          <p:cNvPr id="13" name="Rectangle 12"/>
          <p:cNvSpPr/>
          <p:nvPr/>
        </p:nvSpPr>
        <p:spPr>
          <a:xfrm>
            <a:off x="6176535" y="3086824"/>
            <a:ext cx="360000" cy="216000"/>
          </a:xfrm>
          <a:prstGeom prst="rect">
            <a:avLst/>
          </a:prstGeom>
          <a:solidFill>
            <a:srgbClr val="FF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100" dirty="0" smtClean="0">
                <a:latin typeface="Arial" panose="020B0604020202020204" pitchFamily="34" charset="0"/>
                <a:cs typeface="Arial" panose="020B0604020202020204" pitchFamily="34" charset="0"/>
              </a:rPr>
              <a:t>73</a:t>
            </a:r>
            <a:endParaRPr lang="fr-CH" sz="1100" dirty="0">
              <a:latin typeface="Arial" panose="020B0604020202020204" pitchFamily="34" charset="0"/>
              <a:cs typeface="Arial" panose="020B0604020202020204" pitchFamily="34" charset="0"/>
            </a:endParaRPr>
          </a:p>
        </p:txBody>
      </p:sp>
      <p:sp>
        <p:nvSpPr>
          <p:cNvPr id="14" name="Rectangle 13"/>
          <p:cNvSpPr/>
          <p:nvPr/>
        </p:nvSpPr>
        <p:spPr>
          <a:xfrm>
            <a:off x="6104535" y="3342184"/>
            <a:ext cx="540000" cy="216000"/>
          </a:xfrm>
          <a:prstGeom prst="rect">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100" dirty="0" smtClean="0">
                <a:latin typeface="Arial" panose="020B0604020202020204" pitchFamily="34" charset="0"/>
                <a:cs typeface="Arial" panose="020B0604020202020204" pitchFamily="34" charset="0"/>
              </a:rPr>
              <a:t>E674</a:t>
            </a:r>
            <a:endParaRPr lang="fr-CH" sz="1100" dirty="0">
              <a:latin typeface="Arial" panose="020B0604020202020204" pitchFamily="34" charset="0"/>
              <a:cs typeface="Arial" panose="020B0604020202020204" pitchFamily="34" charset="0"/>
            </a:endParaRPr>
          </a:p>
        </p:txBody>
      </p:sp>
      <p:sp>
        <p:nvSpPr>
          <p:cNvPr id="2" name="Rectangle 1"/>
          <p:cNvSpPr/>
          <p:nvPr/>
        </p:nvSpPr>
        <p:spPr>
          <a:xfrm>
            <a:off x="6742027" y="1344427"/>
            <a:ext cx="180000" cy="414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6" name="Rectangle à coins arrondis 15"/>
          <p:cNvSpPr/>
          <p:nvPr/>
        </p:nvSpPr>
        <p:spPr>
          <a:xfrm>
            <a:off x="1115616" y="884648"/>
            <a:ext cx="2376264" cy="648000"/>
          </a:xfrm>
          <a:prstGeom prst="roundRect">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0" tIns="0" rIns="0" bIns="0" rtlCol="0" anchor="ctr"/>
          <a:lstStyle/>
          <a:p>
            <a:r>
              <a:rPr lang="en-US" sz="1600" dirty="0" smtClean="0">
                <a:solidFill>
                  <a:schemeClr val="tx1"/>
                </a:solidFill>
                <a:latin typeface="Arial" panose="020B0604020202020204" pitchFamily="34" charset="0"/>
                <a:cs typeface="Arial" panose="020B0604020202020204" pitchFamily="34" charset="0"/>
              </a:rPr>
              <a:t>Where is it ? </a:t>
            </a:r>
            <a:endParaRPr lang="fr-CH" sz="1600" dirty="0" smtClean="0">
              <a:solidFill>
                <a:schemeClr val="tx1"/>
              </a:solidFill>
              <a:latin typeface="Arial" panose="020B0604020202020204" pitchFamily="34" charset="0"/>
              <a:cs typeface="Arial" panose="020B0604020202020204" pitchFamily="34" charset="0"/>
            </a:endParaRPr>
          </a:p>
        </p:txBody>
      </p:sp>
      <p:pic>
        <p:nvPicPr>
          <p:cNvPr id="17" name="Picture 9" descr="D:\Temp\Temporary Internet Files\Content.IE5\I6KVLI38\smiley-34473_960_72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3808" y="926072"/>
            <a:ext cx="594000"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51444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ophie\Pictures\Pit04 calea bucuresti 8.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04923" y="2230181"/>
            <a:ext cx="2790825" cy="26384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D:\Temp\Temporary Internet Files\Content.IE5\GHDPNKGB\14531735-emoticon-de-inclinarse[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8677" y="3885041"/>
            <a:ext cx="701303" cy="54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491880" y="1196752"/>
            <a:ext cx="3168352" cy="43204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108000" rIns="108000" bIns="108000" rtlCol="0" anchor="t"/>
          <a:lstStyle/>
          <a:p>
            <a:pPr algn="ctr"/>
            <a:r>
              <a:rPr lang="fr-CH" sz="2400" dirty="0" smtClean="0">
                <a:latin typeface="Arial" panose="020B0604020202020204" pitchFamily="34" charset="0"/>
                <a:cs typeface="Arial" panose="020B0604020202020204" pitchFamily="34" charset="0"/>
              </a:rPr>
              <a:t>Brasov</a:t>
            </a:r>
          </a:p>
          <a:p>
            <a:pPr algn="ctr"/>
            <a:r>
              <a:rPr lang="fr-CH" sz="2400" dirty="0" err="1" smtClean="0">
                <a:latin typeface="Arial" panose="020B0604020202020204" pitchFamily="34" charset="0"/>
                <a:cs typeface="Arial" panose="020B0604020202020204" pitchFamily="34" charset="0"/>
              </a:rPr>
              <a:t>Mioveni</a:t>
            </a:r>
            <a:endParaRPr lang="fr-CH" sz="2400" dirty="0" smtClean="0">
              <a:latin typeface="Arial" panose="020B0604020202020204" pitchFamily="34" charset="0"/>
              <a:cs typeface="Arial" panose="020B0604020202020204" pitchFamily="34" charset="0"/>
            </a:endParaRPr>
          </a:p>
        </p:txBody>
      </p:sp>
      <p:sp>
        <p:nvSpPr>
          <p:cNvPr id="6" name="Flèche vers le haut 5"/>
          <p:cNvSpPr/>
          <p:nvPr/>
        </p:nvSpPr>
        <p:spPr>
          <a:xfrm>
            <a:off x="5940152" y="1412776"/>
            <a:ext cx="288000" cy="540000"/>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5" name="Rectangle 4"/>
          <p:cNvSpPr/>
          <p:nvPr/>
        </p:nvSpPr>
        <p:spPr>
          <a:xfrm>
            <a:off x="3563888" y="2158173"/>
            <a:ext cx="2952000"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8" name="Rectangle 7"/>
          <p:cNvSpPr/>
          <p:nvPr/>
        </p:nvSpPr>
        <p:spPr>
          <a:xfrm>
            <a:off x="3923928" y="1340768"/>
            <a:ext cx="432000" cy="252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smtClean="0">
                <a:latin typeface="Arial" panose="020B0604020202020204" pitchFamily="34" charset="0"/>
                <a:cs typeface="Arial" panose="020B0604020202020204" pitchFamily="34" charset="0"/>
              </a:rPr>
              <a:t>73</a:t>
            </a:r>
            <a:endParaRPr lang="fr-CH" sz="1400" dirty="0">
              <a:latin typeface="Arial" panose="020B0604020202020204" pitchFamily="34" charset="0"/>
              <a:cs typeface="Arial" panose="020B0604020202020204" pitchFamily="34" charset="0"/>
            </a:endParaRPr>
          </a:p>
        </p:txBody>
      </p:sp>
      <p:sp>
        <p:nvSpPr>
          <p:cNvPr id="9" name="Rectangle 8"/>
          <p:cNvSpPr/>
          <p:nvPr/>
        </p:nvSpPr>
        <p:spPr>
          <a:xfrm>
            <a:off x="3815928" y="1700776"/>
            <a:ext cx="648000" cy="252000"/>
          </a:xfrm>
          <a:prstGeom prst="rect">
            <a:avLst/>
          </a:prstGeom>
          <a:solidFill>
            <a:srgbClr val="00B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smtClean="0">
                <a:latin typeface="Arial" panose="020B0604020202020204" pitchFamily="34" charset="0"/>
                <a:cs typeface="Arial" panose="020B0604020202020204" pitchFamily="34" charset="0"/>
              </a:rPr>
              <a:t>E574</a:t>
            </a:r>
            <a:endParaRPr lang="fr-CH" sz="1400" dirty="0">
              <a:latin typeface="Arial" panose="020B0604020202020204" pitchFamily="34" charset="0"/>
              <a:cs typeface="Arial" panose="020B0604020202020204" pitchFamily="34" charset="0"/>
            </a:endParaRPr>
          </a:p>
        </p:txBody>
      </p:sp>
      <p:sp>
        <p:nvSpPr>
          <p:cNvPr id="11" name="Rectangle 10"/>
          <p:cNvSpPr/>
          <p:nvPr/>
        </p:nvSpPr>
        <p:spPr>
          <a:xfrm>
            <a:off x="4140152" y="2348880"/>
            <a:ext cx="1800000" cy="900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r>
              <a:rPr lang="fr-CH" sz="2400" dirty="0" smtClean="0">
                <a:latin typeface="Arial" panose="020B0604020202020204" pitchFamily="34" charset="0"/>
                <a:cs typeface="Arial" panose="020B0604020202020204" pitchFamily="34" charset="0"/>
              </a:rPr>
              <a:t>Bucuresti</a:t>
            </a:r>
          </a:p>
          <a:p>
            <a:pPr algn="ctr"/>
            <a:r>
              <a:rPr lang="fr-CH" sz="2400" dirty="0" smtClean="0">
                <a:latin typeface="Arial" panose="020B0604020202020204" pitchFamily="34" charset="0"/>
                <a:cs typeface="Arial" panose="020B0604020202020204" pitchFamily="34" charset="0"/>
              </a:rPr>
              <a:t>Targoviste</a:t>
            </a:r>
          </a:p>
          <a:p>
            <a:pPr algn="ctr"/>
            <a:endParaRPr lang="fr-CH" sz="2000" dirty="0" smtClean="0">
              <a:latin typeface="Arial" panose="020B0604020202020204" pitchFamily="34" charset="0"/>
              <a:cs typeface="Arial" panose="020B0604020202020204" pitchFamily="34" charset="0"/>
            </a:endParaRPr>
          </a:p>
        </p:txBody>
      </p:sp>
      <p:sp>
        <p:nvSpPr>
          <p:cNvPr id="12" name="Rectangle 11"/>
          <p:cNvSpPr/>
          <p:nvPr/>
        </p:nvSpPr>
        <p:spPr>
          <a:xfrm>
            <a:off x="4133456" y="3356992"/>
            <a:ext cx="1800000" cy="900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r>
              <a:rPr lang="fr-CH" sz="2400" dirty="0" smtClean="0">
                <a:latin typeface="Arial" panose="020B0604020202020204" pitchFamily="34" charset="0"/>
                <a:cs typeface="Arial" panose="020B0604020202020204" pitchFamily="34" charset="0"/>
              </a:rPr>
              <a:t>Sibiu</a:t>
            </a:r>
          </a:p>
          <a:p>
            <a:pPr algn="ctr"/>
            <a:r>
              <a:rPr lang="fr-CH" sz="2400" dirty="0" smtClean="0">
                <a:latin typeface="Arial" panose="020B0604020202020204" pitchFamily="34" charset="0"/>
                <a:cs typeface="Arial" panose="020B0604020202020204" pitchFamily="34" charset="0"/>
              </a:rPr>
              <a:t>Ram Vâlcea</a:t>
            </a:r>
          </a:p>
          <a:p>
            <a:pPr algn="ctr"/>
            <a:endParaRPr lang="fr-CH" sz="2000" dirty="0" smtClean="0">
              <a:latin typeface="Arial" panose="020B0604020202020204" pitchFamily="34" charset="0"/>
              <a:cs typeface="Arial" panose="020B0604020202020204" pitchFamily="34" charset="0"/>
            </a:endParaRPr>
          </a:p>
        </p:txBody>
      </p:sp>
      <p:sp>
        <p:nvSpPr>
          <p:cNvPr id="13" name="Rectangle 12"/>
          <p:cNvSpPr/>
          <p:nvPr/>
        </p:nvSpPr>
        <p:spPr>
          <a:xfrm>
            <a:off x="4463928" y="4430754"/>
            <a:ext cx="540000" cy="288000"/>
          </a:xfrm>
          <a:prstGeom prst="rect">
            <a:avLst/>
          </a:prstGeom>
          <a:solidFill>
            <a:srgbClr val="00B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smtClean="0">
                <a:latin typeface="Arial" panose="020B0604020202020204" pitchFamily="34" charset="0"/>
                <a:cs typeface="Arial" panose="020B0604020202020204" pitchFamily="34" charset="0"/>
              </a:rPr>
              <a:t>E81</a:t>
            </a:r>
            <a:endParaRPr lang="fr-CH" sz="1400" dirty="0">
              <a:latin typeface="Arial" panose="020B0604020202020204" pitchFamily="34" charset="0"/>
              <a:cs typeface="Arial" panose="020B0604020202020204" pitchFamily="34" charset="0"/>
            </a:endParaRPr>
          </a:p>
        </p:txBody>
      </p:sp>
      <p:sp>
        <p:nvSpPr>
          <p:cNvPr id="14" name="Rectangle 13"/>
          <p:cNvSpPr/>
          <p:nvPr/>
        </p:nvSpPr>
        <p:spPr>
          <a:xfrm>
            <a:off x="5184128" y="4430754"/>
            <a:ext cx="540000" cy="288000"/>
          </a:xfrm>
          <a:prstGeom prst="rect">
            <a:avLst/>
          </a:prstGeom>
          <a:solidFill>
            <a:srgbClr val="00B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smtClean="0">
                <a:latin typeface="Arial" panose="020B0604020202020204" pitchFamily="34" charset="0"/>
                <a:cs typeface="Arial" panose="020B0604020202020204" pitchFamily="34" charset="0"/>
              </a:rPr>
              <a:t>A1</a:t>
            </a:r>
            <a:endParaRPr lang="fr-CH" sz="1400" dirty="0">
              <a:latin typeface="Arial" panose="020B0604020202020204" pitchFamily="34" charset="0"/>
              <a:cs typeface="Arial" panose="020B0604020202020204" pitchFamily="34" charset="0"/>
            </a:endParaRPr>
          </a:p>
        </p:txBody>
      </p:sp>
      <p:sp>
        <p:nvSpPr>
          <p:cNvPr id="10" name="Flèche gauche 9"/>
          <p:cNvSpPr/>
          <p:nvPr/>
        </p:nvSpPr>
        <p:spPr>
          <a:xfrm>
            <a:off x="3995936" y="4867461"/>
            <a:ext cx="2232216" cy="36004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5" name="Rectangle à coins arrondis 14"/>
          <p:cNvSpPr/>
          <p:nvPr/>
        </p:nvSpPr>
        <p:spPr>
          <a:xfrm>
            <a:off x="3563888" y="1268760"/>
            <a:ext cx="2952328" cy="4176464"/>
          </a:xfrm>
          <a:prstGeom prst="roundRect">
            <a:avLst>
              <a:gd name="adj" fmla="val 404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33989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ophie\Pictures\Pit04 calea bucuresti 9.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539552" y="1700808"/>
            <a:ext cx="3676650" cy="32480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55576" y="4077072"/>
            <a:ext cx="3132000" cy="324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tIns="0" rIns="180000" bIns="36000" rtlCol="0" anchor="b"/>
          <a:lstStyle/>
          <a:p>
            <a:pPr algn="ct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err="1" smtClean="0">
                <a:solidFill>
                  <a:schemeClr val="tx1"/>
                </a:solidFill>
                <a:latin typeface="Arial" panose="020B0604020202020204" pitchFamily="34" charset="0"/>
                <a:cs typeface="Arial" panose="020B0604020202020204" pitchFamily="34" charset="0"/>
              </a:rPr>
              <a:t>We</a:t>
            </a:r>
            <a:r>
              <a:rPr lang="fr-CH" sz="1600" dirty="0" smtClean="0">
                <a:solidFill>
                  <a:schemeClr val="tx1"/>
                </a:solidFill>
                <a:latin typeface="Arial" panose="020B0604020202020204" pitchFamily="34" charset="0"/>
                <a:cs typeface="Arial" panose="020B0604020202020204" pitchFamily="34" charset="0"/>
              </a:rPr>
              <a:t> are in Pitesti Est ! </a:t>
            </a:r>
          </a:p>
        </p:txBody>
      </p:sp>
      <p:sp>
        <p:nvSpPr>
          <p:cNvPr id="4" name="Rectangle 3"/>
          <p:cNvSpPr/>
          <p:nvPr/>
        </p:nvSpPr>
        <p:spPr>
          <a:xfrm>
            <a:off x="5054600" y="1052736"/>
            <a:ext cx="3168352" cy="43204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144000" rIns="108000" bIns="108000" rtlCol="0" anchor="t"/>
          <a:lstStyle/>
          <a:p>
            <a:pPr algn="ctr"/>
            <a:r>
              <a:rPr lang="fr-CH" sz="2400" dirty="0" smtClean="0">
                <a:latin typeface="Arial" panose="020B0604020202020204" pitchFamily="34" charset="0"/>
                <a:cs typeface="Arial" panose="020B0604020202020204" pitchFamily="34" charset="0"/>
              </a:rPr>
              <a:t>Pitesti</a:t>
            </a:r>
          </a:p>
          <a:p>
            <a:pPr algn="ctr"/>
            <a:r>
              <a:rPr lang="fr-CH" sz="2400" dirty="0" smtClean="0">
                <a:latin typeface="Arial" panose="020B0604020202020204" pitchFamily="34" charset="0"/>
                <a:cs typeface="Arial" panose="020B0604020202020204" pitchFamily="34" charset="0"/>
              </a:rPr>
              <a:t>Craiova</a:t>
            </a:r>
          </a:p>
          <a:p>
            <a:pPr algn="ctr"/>
            <a:r>
              <a:rPr lang="fr-CH" sz="2400" dirty="0" err="1">
                <a:latin typeface="Arial" panose="020B0604020202020204" pitchFamily="34" charset="0"/>
                <a:cs typeface="Arial" panose="020B0604020202020204" pitchFamily="34" charset="0"/>
              </a:rPr>
              <a:t>D</a:t>
            </a:r>
            <a:r>
              <a:rPr lang="fr-CH" sz="2400" dirty="0" err="1" smtClean="0">
                <a:latin typeface="Arial" panose="020B0604020202020204" pitchFamily="34" charset="0"/>
                <a:cs typeface="Arial" panose="020B0604020202020204" pitchFamily="34" charset="0"/>
              </a:rPr>
              <a:t>ragasani</a:t>
            </a:r>
            <a:endParaRPr lang="fr-CH" sz="2400" dirty="0" smtClean="0">
              <a:latin typeface="Arial" panose="020B0604020202020204" pitchFamily="34" charset="0"/>
              <a:cs typeface="Arial" panose="020B0604020202020204" pitchFamily="34" charset="0"/>
            </a:endParaRPr>
          </a:p>
        </p:txBody>
      </p:sp>
      <p:sp>
        <p:nvSpPr>
          <p:cNvPr id="5" name="Rectangle 4"/>
          <p:cNvSpPr/>
          <p:nvPr/>
        </p:nvSpPr>
        <p:spPr>
          <a:xfrm>
            <a:off x="5745127" y="2564904"/>
            <a:ext cx="1800000" cy="900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r>
              <a:rPr lang="fr-CH" sz="2400" dirty="0" smtClean="0">
                <a:latin typeface="Arial" panose="020B0604020202020204" pitchFamily="34" charset="0"/>
                <a:cs typeface="Arial" panose="020B0604020202020204" pitchFamily="34" charset="0"/>
              </a:rPr>
              <a:t>Bucuresti</a:t>
            </a:r>
          </a:p>
          <a:p>
            <a:pPr algn="ctr"/>
            <a:r>
              <a:rPr lang="fr-CH" sz="2400" dirty="0" smtClean="0">
                <a:latin typeface="Arial" panose="020B0604020202020204" pitchFamily="34" charset="0"/>
                <a:cs typeface="Arial" panose="020B0604020202020204" pitchFamily="34" charset="0"/>
              </a:rPr>
              <a:t>Targoviste</a:t>
            </a:r>
          </a:p>
          <a:p>
            <a:pPr algn="ctr"/>
            <a:endParaRPr lang="fr-CH" sz="2000" dirty="0" smtClean="0">
              <a:latin typeface="Arial" panose="020B0604020202020204" pitchFamily="34" charset="0"/>
              <a:cs typeface="Arial" panose="020B0604020202020204" pitchFamily="34" charset="0"/>
            </a:endParaRPr>
          </a:p>
        </p:txBody>
      </p:sp>
      <p:sp>
        <p:nvSpPr>
          <p:cNvPr id="6" name="Rectangle 5"/>
          <p:cNvSpPr/>
          <p:nvPr/>
        </p:nvSpPr>
        <p:spPr>
          <a:xfrm>
            <a:off x="5745127" y="3530912"/>
            <a:ext cx="1800000" cy="900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r>
              <a:rPr lang="fr-CH" sz="2400" dirty="0" smtClean="0">
                <a:latin typeface="Arial" panose="020B0604020202020204" pitchFamily="34" charset="0"/>
                <a:cs typeface="Arial" panose="020B0604020202020204" pitchFamily="34" charset="0"/>
              </a:rPr>
              <a:t>Sibiu</a:t>
            </a:r>
          </a:p>
          <a:p>
            <a:pPr algn="ctr"/>
            <a:r>
              <a:rPr lang="fr-CH" sz="2400" dirty="0" smtClean="0">
                <a:latin typeface="Arial" panose="020B0604020202020204" pitchFamily="34" charset="0"/>
                <a:cs typeface="Arial" panose="020B0604020202020204" pitchFamily="34" charset="0"/>
              </a:rPr>
              <a:t>Ram Vâlcea</a:t>
            </a:r>
          </a:p>
          <a:p>
            <a:pPr algn="ctr"/>
            <a:endParaRPr lang="fr-CH" sz="2000" dirty="0" smtClean="0">
              <a:latin typeface="Arial" panose="020B0604020202020204" pitchFamily="34" charset="0"/>
              <a:cs typeface="Arial" panose="020B0604020202020204" pitchFamily="34" charset="0"/>
            </a:endParaRPr>
          </a:p>
        </p:txBody>
      </p:sp>
      <p:sp>
        <p:nvSpPr>
          <p:cNvPr id="2" name="Flèche droite 1"/>
          <p:cNvSpPr/>
          <p:nvPr/>
        </p:nvSpPr>
        <p:spPr>
          <a:xfrm>
            <a:off x="5721011" y="4830152"/>
            <a:ext cx="2232248" cy="3600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8" name="Flèche vers le haut 7"/>
          <p:cNvSpPr/>
          <p:nvPr/>
        </p:nvSpPr>
        <p:spPr>
          <a:xfrm>
            <a:off x="5415720" y="1303795"/>
            <a:ext cx="288000" cy="900000"/>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9" name="Rectangle 8"/>
          <p:cNvSpPr/>
          <p:nvPr/>
        </p:nvSpPr>
        <p:spPr>
          <a:xfrm>
            <a:off x="5162776" y="2420888"/>
            <a:ext cx="2952000"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0" name="Rectangle 9"/>
          <p:cNvSpPr/>
          <p:nvPr/>
        </p:nvSpPr>
        <p:spPr>
          <a:xfrm>
            <a:off x="7501793" y="1303795"/>
            <a:ext cx="468000" cy="216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200" dirty="0" smtClean="0">
                <a:latin typeface="Arial" panose="020B0604020202020204" pitchFamily="34" charset="0"/>
                <a:cs typeface="Arial" panose="020B0604020202020204" pitchFamily="34" charset="0"/>
              </a:rPr>
              <a:t>7</a:t>
            </a:r>
            <a:endParaRPr lang="fr-CH" sz="1200" dirty="0">
              <a:latin typeface="Arial" panose="020B0604020202020204" pitchFamily="34" charset="0"/>
              <a:cs typeface="Arial" panose="020B0604020202020204" pitchFamily="34" charset="0"/>
            </a:endParaRPr>
          </a:p>
        </p:txBody>
      </p:sp>
      <p:sp>
        <p:nvSpPr>
          <p:cNvPr id="11" name="Rectangle 10"/>
          <p:cNvSpPr/>
          <p:nvPr/>
        </p:nvSpPr>
        <p:spPr>
          <a:xfrm>
            <a:off x="7485259" y="1645795"/>
            <a:ext cx="468000" cy="216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200" dirty="0" smtClean="0">
                <a:latin typeface="Arial" panose="020B0604020202020204" pitchFamily="34" charset="0"/>
                <a:cs typeface="Arial" panose="020B0604020202020204" pitchFamily="34" charset="0"/>
              </a:rPr>
              <a:t>65</a:t>
            </a:r>
            <a:endParaRPr lang="fr-CH" sz="1200" dirty="0">
              <a:latin typeface="Arial" panose="020B0604020202020204" pitchFamily="34" charset="0"/>
              <a:cs typeface="Arial" panose="020B0604020202020204" pitchFamily="34" charset="0"/>
            </a:endParaRPr>
          </a:p>
        </p:txBody>
      </p:sp>
      <p:sp>
        <p:nvSpPr>
          <p:cNvPr id="12" name="Rectangle 11"/>
          <p:cNvSpPr/>
          <p:nvPr/>
        </p:nvSpPr>
        <p:spPr>
          <a:xfrm>
            <a:off x="7501630" y="2018709"/>
            <a:ext cx="468000" cy="216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200" dirty="0" smtClean="0">
                <a:latin typeface="Arial" panose="020B0604020202020204" pitchFamily="34" charset="0"/>
                <a:cs typeface="Arial" panose="020B0604020202020204" pitchFamily="34" charset="0"/>
              </a:rPr>
              <a:t>67B</a:t>
            </a:r>
            <a:endParaRPr lang="fr-CH" sz="1200" dirty="0">
              <a:latin typeface="Arial" panose="020B0604020202020204" pitchFamily="34" charset="0"/>
              <a:cs typeface="Arial" panose="020B0604020202020204" pitchFamily="34" charset="0"/>
            </a:endParaRPr>
          </a:p>
        </p:txBody>
      </p:sp>
      <p:sp>
        <p:nvSpPr>
          <p:cNvPr id="13" name="Rectangle 12"/>
          <p:cNvSpPr/>
          <p:nvPr/>
        </p:nvSpPr>
        <p:spPr>
          <a:xfrm>
            <a:off x="6082669" y="4542152"/>
            <a:ext cx="540000" cy="288000"/>
          </a:xfrm>
          <a:prstGeom prst="rect">
            <a:avLst/>
          </a:prstGeom>
          <a:solidFill>
            <a:srgbClr val="00B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smtClean="0">
                <a:latin typeface="Arial" panose="020B0604020202020204" pitchFamily="34" charset="0"/>
                <a:cs typeface="Arial" panose="020B0604020202020204" pitchFamily="34" charset="0"/>
              </a:rPr>
              <a:t>E81</a:t>
            </a:r>
            <a:endParaRPr lang="fr-CH" sz="1400" dirty="0">
              <a:latin typeface="Arial" panose="020B0604020202020204" pitchFamily="34" charset="0"/>
              <a:cs typeface="Arial" panose="020B0604020202020204" pitchFamily="34" charset="0"/>
            </a:endParaRPr>
          </a:p>
        </p:txBody>
      </p:sp>
      <p:sp>
        <p:nvSpPr>
          <p:cNvPr id="14" name="Rectangle 13"/>
          <p:cNvSpPr/>
          <p:nvPr/>
        </p:nvSpPr>
        <p:spPr>
          <a:xfrm>
            <a:off x="6788863" y="4542152"/>
            <a:ext cx="540000" cy="288000"/>
          </a:xfrm>
          <a:prstGeom prst="rect">
            <a:avLst/>
          </a:prstGeom>
          <a:solidFill>
            <a:srgbClr val="00B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smtClean="0">
                <a:latin typeface="Arial" panose="020B0604020202020204" pitchFamily="34" charset="0"/>
                <a:cs typeface="Arial" panose="020B0604020202020204" pitchFamily="34" charset="0"/>
              </a:rPr>
              <a:t>A1</a:t>
            </a:r>
            <a:endParaRPr lang="fr-CH" sz="1400" dirty="0">
              <a:latin typeface="Arial" panose="020B0604020202020204" pitchFamily="34" charset="0"/>
              <a:cs typeface="Arial" panose="020B0604020202020204" pitchFamily="34" charset="0"/>
            </a:endParaRPr>
          </a:p>
        </p:txBody>
      </p:sp>
      <p:sp>
        <p:nvSpPr>
          <p:cNvPr id="7" name="Rectangle à coins arrondis 6"/>
          <p:cNvSpPr/>
          <p:nvPr/>
        </p:nvSpPr>
        <p:spPr>
          <a:xfrm>
            <a:off x="5162776" y="1124744"/>
            <a:ext cx="2952000" cy="4176464"/>
          </a:xfrm>
          <a:prstGeom prst="roundRect">
            <a:avLst>
              <a:gd name="adj" fmla="val 347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29781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phie\Pictures\Pit04 calea bucuresti 9bis.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11560" y="1700808"/>
            <a:ext cx="3743655" cy="2736000"/>
          </a:xfrm>
          <a:prstGeom prst="rect">
            <a:avLst/>
          </a:prstGeom>
          <a:noFill/>
          <a:extLst>
            <a:ext uri="{909E8E84-426E-40DD-AFC4-6F175D3DCCD1}">
              <a14:hiddenFill xmlns:a14="http://schemas.microsoft.com/office/drawing/2010/main">
                <a:solidFill>
                  <a:srgbClr val="FFFFFF"/>
                </a:solidFill>
              </a14:hiddenFill>
            </a:ext>
          </a:extLst>
        </p:spPr>
      </p:pic>
      <p:sp>
        <p:nvSpPr>
          <p:cNvPr id="2" name="Ellipse 1"/>
          <p:cNvSpPr/>
          <p:nvPr/>
        </p:nvSpPr>
        <p:spPr>
          <a:xfrm>
            <a:off x="1194189" y="2492896"/>
            <a:ext cx="360040" cy="432048"/>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pic>
        <p:nvPicPr>
          <p:cNvPr id="1028" name="Picture 4" descr="Résultat de recherche d'images pour &quot;pictogramme loupe&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040" y="2874427"/>
            <a:ext cx="596529" cy="108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444208" y="1344427"/>
            <a:ext cx="180000" cy="414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6" name="Flèche droite 5"/>
          <p:cNvSpPr/>
          <p:nvPr/>
        </p:nvSpPr>
        <p:spPr>
          <a:xfrm>
            <a:off x="6624208" y="1368835"/>
            <a:ext cx="2340000" cy="720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0" rtlCol="0" anchor="ctr"/>
          <a:lstStyle/>
          <a:p>
            <a:r>
              <a:rPr lang="fr-CH" dirty="0" smtClean="0">
                <a:latin typeface="Arial" panose="020B0604020202020204" pitchFamily="34" charset="0"/>
                <a:cs typeface="Arial" panose="020B0604020202020204" pitchFamily="34" charset="0"/>
              </a:rPr>
              <a:t>Bucuresti</a:t>
            </a:r>
          </a:p>
          <a:p>
            <a:r>
              <a:rPr lang="fr-CH" dirty="0" smtClean="0">
                <a:latin typeface="Arial" panose="020B0604020202020204" pitchFamily="34" charset="0"/>
                <a:cs typeface="Arial" panose="020B0604020202020204" pitchFamily="34" charset="0"/>
              </a:rPr>
              <a:t>Targoviste</a:t>
            </a:r>
          </a:p>
        </p:txBody>
      </p:sp>
      <p:sp>
        <p:nvSpPr>
          <p:cNvPr id="7" name="Flèche droite 6"/>
          <p:cNvSpPr/>
          <p:nvPr/>
        </p:nvSpPr>
        <p:spPr>
          <a:xfrm>
            <a:off x="6624208" y="2198264"/>
            <a:ext cx="2340000" cy="720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12000" rtlCol="0" anchor="ctr"/>
          <a:lstStyle/>
          <a:p>
            <a:r>
              <a:rPr lang="fr-CH" dirty="0" smtClean="0">
                <a:latin typeface="Arial" panose="020B0604020202020204" pitchFamily="34" charset="0"/>
                <a:cs typeface="Arial" panose="020B0604020202020204" pitchFamily="34" charset="0"/>
              </a:rPr>
              <a:t>Sibiu</a:t>
            </a:r>
          </a:p>
          <a:p>
            <a:r>
              <a:rPr lang="fr-CH" dirty="0" smtClean="0">
                <a:latin typeface="Arial" panose="020B0604020202020204" pitchFamily="34" charset="0"/>
                <a:cs typeface="Arial" panose="020B0604020202020204" pitchFamily="34" charset="0"/>
              </a:rPr>
              <a:t>Ram Vâlcea</a:t>
            </a:r>
          </a:p>
        </p:txBody>
      </p:sp>
      <p:sp>
        <p:nvSpPr>
          <p:cNvPr id="8" name="Rectangle 7"/>
          <p:cNvSpPr/>
          <p:nvPr/>
        </p:nvSpPr>
        <p:spPr>
          <a:xfrm>
            <a:off x="6732240" y="1478470"/>
            <a:ext cx="396000" cy="252000"/>
          </a:xfrm>
          <a:prstGeom prst="rect">
            <a:avLst/>
          </a:prstGeom>
          <a:solidFill>
            <a:srgbClr val="00B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fr-CH" sz="1000" dirty="0" smtClean="0">
                <a:latin typeface="Arial" panose="020B0604020202020204" pitchFamily="34" charset="0"/>
                <a:cs typeface="Arial" panose="020B0604020202020204" pitchFamily="34" charset="0"/>
              </a:rPr>
              <a:t>E81</a:t>
            </a:r>
            <a:endParaRPr lang="fr-CH" sz="1000" dirty="0">
              <a:latin typeface="Arial" panose="020B0604020202020204" pitchFamily="34" charset="0"/>
              <a:cs typeface="Arial" panose="020B0604020202020204" pitchFamily="34" charset="0"/>
            </a:endParaRPr>
          </a:p>
        </p:txBody>
      </p:sp>
      <p:sp>
        <p:nvSpPr>
          <p:cNvPr id="9" name="Rectangle 8"/>
          <p:cNvSpPr/>
          <p:nvPr/>
        </p:nvSpPr>
        <p:spPr>
          <a:xfrm>
            <a:off x="6732240" y="2286499"/>
            <a:ext cx="396000" cy="252000"/>
          </a:xfrm>
          <a:prstGeom prst="rect">
            <a:avLst/>
          </a:prstGeom>
          <a:solidFill>
            <a:srgbClr val="00B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fr-CH" sz="1000" dirty="0" smtClean="0">
                <a:latin typeface="Arial" panose="020B0604020202020204" pitchFamily="34" charset="0"/>
                <a:cs typeface="Arial" panose="020B0604020202020204" pitchFamily="34" charset="0"/>
              </a:rPr>
              <a:t>E81</a:t>
            </a:r>
            <a:endParaRPr lang="fr-CH" sz="1000" dirty="0">
              <a:latin typeface="Arial" panose="020B0604020202020204" pitchFamily="34" charset="0"/>
              <a:cs typeface="Arial" panose="020B0604020202020204" pitchFamily="34" charset="0"/>
            </a:endParaRPr>
          </a:p>
        </p:txBody>
      </p:sp>
      <p:sp>
        <p:nvSpPr>
          <p:cNvPr id="10" name="Rectangle 9"/>
          <p:cNvSpPr/>
          <p:nvPr/>
        </p:nvSpPr>
        <p:spPr>
          <a:xfrm>
            <a:off x="6732240" y="1781838"/>
            <a:ext cx="396000" cy="252000"/>
          </a:xfrm>
          <a:prstGeom prst="rect">
            <a:avLst/>
          </a:prstGeom>
          <a:solidFill>
            <a:srgbClr val="00B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fr-CH" sz="1000" dirty="0" smtClean="0">
                <a:latin typeface="Arial" panose="020B0604020202020204" pitchFamily="34" charset="0"/>
                <a:cs typeface="Arial" panose="020B0604020202020204" pitchFamily="34" charset="0"/>
              </a:rPr>
              <a:t>A3</a:t>
            </a:r>
            <a:endParaRPr lang="fr-CH" sz="1000" dirty="0">
              <a:latin typeface="Arial" panose="020B0604020202020204" pitchFamily="34" charset="0"/>
              <a:cs typeface="Arial" panose="020B0604020202020204" pitchFamily="34" charset="0"/>
            </a:endParaRPr>
          </a:p>
        </p:txBody>
      </p:sp>
      <p:sp>
        <p:nvSpPr>
          <p:cNvPr id="11" name="Rectangle 10"/>
          <p:cNvSpPr/>
          <p:nvPr/>
        </p:nvSpPr>
        <p:spPr>
          <a:xfrm>
            <a:off x="6732240" y="2582920"/>
            <a:ext cx="396000" cy="252000"/>
          </a:xfrm>
          <a:prstGeom prst="rect">
            <a:avLst/>
          </a:prstGeom>
          <a:solidFill>
            <a:srgbClr val="00B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fr-CH" sz="1000" dirty="0" smtClean="0">
                <a:latin typeface="Arial" panose="020B0604020202020204" pitchFamily="34" charset="0"/>
                <a:cs typeface="Arial" panose="020B0604020202020204" pitchFamily="34" charset="0"/>
              </a:rPr>
              <a:t>A3</a:t>
            </a:r>
            <a:endParaRPr lang="fr-CH" sz="1000" dirty="0">
              <a:latin typeface="Arial" panose="020B0604020202020204" pitchFamily="34" charset="0"/>
              <a:cs typeface="Arial" panose="020B0604020202020204" pitchFamily="34" charset="0"/>
            </a:endParaRPr>
          </a:p>
        </p:txBody>
      </p:sp>
      <p:sp>
        <p:nvSpPr>
          <p:cNvPr id="16" name="Flèche droite 15"/>
          <p:cNvSpPr/>
          <p:nvPr/>
        </p:nvSpPr>
        <p:spPr>
          <a:xfrm flipH="1">
            <a:off x="4094997" y="1370470"/>
            <a:ext cx="2340000" cy="72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684000" bIns="72000" rtlCol="0" anchor="ctr"/>
          <a:lstStyle/>
          <a:p>
            <a:pPr algn="r"/>
            <a:r>
              <a:rPr lang="fr-CH" dirty="0" smtClean="0">
                <a:latin typeface="Arial" panose="020B0604020202020204" pitchFamily="34" charset="0"/>
                <a:cs typeface="Arial" panose="020B0604020202020204" pitchFamily="34" charset="0"/>
              </a:rPr>
              <a:t>Pitesti</a:t>
            </a:r>
          </a:p>
          <a:p>
            <a:pPr algn="r"/>
            <a:r>
              <a:rPr lang="fr-CH" dirty="0" smtClean="0">
                <a:latin typeface="Arial" panose="020B0604020202020204" pitchFamily="34" charset="0"/>
                <a:cs typeface="Arial" panose="020B0604020202020204" pitchFamily="34" charset="0"/>
              </a:rPr>
              <a:t>Bucuresti</a:t>
            </a:r>
          </a:p>
        </p:txBody>
      </p:sp>
      <p:sp>
        <p:nvSpPr>
          <p:cNvPr id="17" name="Flèche droite 16"/>
          <p:cNvSpPr/>
          <p:nvPr/>
        </p:nvSpPr>
        <p:spPr>
          <a:xfrm flipH="1">
            <a:off x="4081429" y="2214859"/>
            <a:ext cx="2340000" cy="72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684000" bIns="72000" rtlCol="0" anchor="ctr"/>
          <a:lstStyle/>
          <a:p>
            <a:pPr algn="r"/>
            <a:r>
              <a:rPr lang="fr-CH" dirty="0" smtClean="0">
                <a:latin typeface="Arial" panose="020B0604020202020204" pitchFamily="34" charset="0"/>
                <a:cs typeface="Arial" panose="020B0604020202020204" pitchFamily="34" charset="0"/>
              </a:rPr>
              <a:t>Craiova</a:t>
            </a:r>
          </a:p>
          <a:p>
            <a:pPr algn="r"/>
            <a:r>
              <a:rPr lang="fr-CH" dirty="0" err="1" smtClean="0">
                <a:latin typeface="Arial" panose="020B0604020202020204" pitchFamily="34" charset="0"/>
                <a:cs typeface="Arial" panose="020B0604020202020204" pitchFamily="34" charset="0"/>
              </a:rPr>
              <a:t>Dragasani</a:t>
            </a:r>
            <a:endParaRPr lang="fr-CH" dirty="0" smtClean="0">
              <a:latin typeface="Arial" panose="020B0604020202020204" pitchFamily="34" charset="0"/>
              <a:cs typeface="Arial" panose="020B0604020202020204" pitchFamily="34" charset="0"/>
            </a:endParaRPr>
          </a:p>
        </p:txBody>
      </p:sp>
      <p:sp>
        <p:nvSpPr>
          <p:cNvPr id="18" name="Rectangle 17"/>
          <p:cNvSpPr/>
          <p:nvPr/>
        </p:nvSpPr>
        <p:spPr>
          <a:xfrm>
            <a:off x="5868144" y="1601838"/>
            <a:ext cx="396000" cy="180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000" dirty="0" smtClean="0">
                <a:latin typeface="Arial" panose="020B0604020202020204" pitchFamily="34" charset="0"/>
                <a:cs typeface="Arial" panose="020B0604020202020204" pitchFamily="34" charset="0"/>
              </a:rPr>
              <a:t>7</a:t>
            </a:r>
            <a:endParaRPr lang="fr-CH" sz="1000" dirty="0">
              <a:latin typeface="Arial" panose="020B0604020202020204" pitchFamily="34" charset="0"/>
              <a:cs typeface="Arial" panose="020B0604020202020204" pitchFamily="34" charset="0"/>
            </a:endParaRPr>
          </a:p>
        </p:txBody>
      </p:sp>
      <p:sp>
        <p:nvSpPr>
          <p:cNvPr id="19" name="Rectangle 18"/>
          <p:cNvSpPr/>
          <p:nvPr/>
        </p:nvSpPr>
        <p:spPr>
          <a:xfrm>
            <a:off x="5868144" y="2322499"/>
            <a:ext cx="396000" cy="180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000" dirty="0" smtClean="0">
                <a:latin typeface="Arial" panose="020B0604020202020204" pitchFamily="34" charset="0"/>
                <a:cs typeface="Arial" panose="020B0604020202020204" pitchFamily="34" charset="0"/>
              </a:rPr>
              <a:t>65</a:t>
            </a:r>
            <a:endParaRPr lang="fr-CH" sz="1000" dirty="0">
              <a:latin typeface="Arial" panose="020B0604020202020204" pitchFamily="34" charset="0"/>
              <a:cs typeface="Arial" panose="020B0604020202020204" pitchFamily="34" charset="0"/>
            </a:endParaRPr>
          </a:p>
        </p:txBody>
      </p:sp>
      <p:sp>
        <p:nvSpPr>
          <p:cNvPr id="20" name="Rectangle 19"/>
          <p:cNvSpPr/>
          <p:nvPr/>
        </p:nvSpPr>
        <p:spPr>
          <a:xfrm>
            <a:off x="5868144" y="2610547"/>
            <a:ext cx="432000" cy="216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000" dirty="0" smtClean="0">
                <a:latin typeface="Arial" panose="020B0604020202020204" pitchFamily="34" charset="0"/>
                <a:cs typeface="Arial" panose="020B0604020202020204" pitchFamily="34" charset="0"/>
              </a:rPr>
              <a:t>67B</a:t>
            </a:r>
            <a:endParaRPr lang="fr-CH" sz="1000" dirty="0">
              <a:latin typeface="Arial" panose="020B0604020202020204" pitchFamily="34" charset="0"/>
              <a:cs typeface="Arial" panose="020B0604020202020204" pitchFamily="34" charset="0"/>
            </a:endParaRPr>
          </a:p>
        </p:txBody>
      </p:sp>
      <p:sp>
        <p:nvSpPr>
          <p:cNvPr id="21" name="Ellipse 20"/>
          <p:cNvSpPr/>
          <p:nvPr/>
        </p:nvSpPr>
        <p:spPr>
          <a:xfrm>
            <a:off x="1166569" y="2934499"/>
            <a:ext cx="360040" cy="432048"/>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634926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ophie\Pictures\Pit04 calea bucuresti 9ter.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92364" y="422976"/>
            <a:ext cx="6538526" cy="558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Temp\Temporary Internet Files\Content.IE5\DJ30PQ8D\817lost_emoticon[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1720" y="2672976"/>
            <a:ext cx="698184" cy="576000"/>
          </a:xfrm>
          <a:prstGeom prst="rect">
            <a:avLst/>
          </a:prstGeom>
          <a:solidFill>
            <a:schemeClr val="bg1"/>
          </a:solidFill>
        </p:spPr>
      </p:pic>
      <p:sp>
        <p:nvSpPr>
          <p:cNvPr id="4" name="Flèche droite 3"/>
          <p:cNvSpPr/>
          <p:nvPr/>
        </p:nvSpPr>
        <p:spPr>
          <a:xfrm>
            <a:off x="6444208" y="2852976"/>
            <a:ext cx="2340000" cy="720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12000" rtlCol="0" anchor="ctr"/>
          <a:lstStyle/>
          <a:p>
            <a:r>
              <a:rPr lang="fr-CH" dirty="0" smtClean="0">
                <a:latin typeface="Arial" panose="020B0604020202020204" pitchFamily="34" charset="0"/>
                <a:cs typeface="Arial" panose="020B0604020202020204" pitchFamily="34" charset="0"/>
              </a:rPr>
              <a:t>Sibiu</a:t>
            </a:r>
          </a:p>
          <a:p>
            <a:r>
              <a:rPr lang="fr-CH" dirty="0" smtClean="0">
                <a:latin typeface="Arial" panose="020B0604020202020204" pitchFamily="34" charset="0"/>
                <a:cs typeface="Arial" panose="020B0604020202020204" pitchFamily="34" charset="0"/>
              </a:rPr>
              <a:t>Ram Vâlcea</a:t>
            </a:r>
          </a:p>
        </p:txBody>
      </p:sp>
      <p:sp>
        <p:nvSpPr>
          <p:cNvPr id="6" name="Flèche droite 5"/>
          <p:cNvSpPr/>
          <p:nvPr/>
        </p:nvSpPr>
        <p:spPr>
          <a:xfrm flipH="1">
            <a:off x="4061627" y="2852976"/>
            <a:ext cx="2160000" cy="720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612000" bIns="72000" rtlCol="0" anchor="ctr"/>
          <a:lstStyle/>
          <a:p>
            <a:pPr algn="r"/>
            <a:r>
              <a:rPr lang="fr-CH" sz="2400" dirty="0" smtClean="0">
                <a:latin typeface="Arial" panose="020B0604020202020204" pitchFamily="34" charset="0"/>
                <a:cs typeface="Arial" panose="020B0604020202020204" pitchFamily="34" charset="0"/>
              </a:rPr>
              <a:t> </a:t>
            </a:r>
            <a:r>
              <a:rPr lang="fr-CH" dirty="0" smtClean="0">
                <a:latin typeface="Arial" panose="020B0604020202020204" pitchFamily="34" charset="0"/>
                <a:cs typeface="Arial" panose="020B0604020202020204" pitchFamily="34" charset="0"/>
              </a:rPr>
              <a:t>Bucuresti</a:t>
            </a:r>
          </a:p>
          <a:p>
            <a:pPr algn="r"/>
            <a:r>
              <a:rPr lang="fr-CH" dirty="0" smtClean="0">
                <a:latin typeface="Arial" panose="020B0604020202020204" pitchFamily="34" charset="0"/>
                <a:cs typeface="Arial" panose="020B0604020202020204" pitchFamily="34" charset="0"/>
              </a:rPr>
              <a:t>Targoviste</a:t>
            </a:r>
            <a:endParaRPr lang="fr-CH" dirty="0">
              <a:latin typeface="Arial" panose="020B0604020202020204" pitchFamily="34" charset="0"/>
              <a:cs typeface="Arial" panose="020B0604020202020204" pitchFamily="34" charset="0"/>
            </a:endParaRPr>
          </a:p>
        </p:txBody>
      </p:sp>
      <p:sp>
        <p:nvSpPr>
          <p:cNvPr id="7" name="Rectangle 6"/>
          <p:cNvSpPr/>
          <p:nvPr/>
        </p:nvSpPr>
        <p:spPr>
          <a:xfrm>
            <a:off x="6251384" y="2836085"/>
            <a:ext cx="180000" cy="334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8" name="Rectangle 7"/>
          <p:cNvSpPr/>
          <p:nvPr/>
        </p:nvSpPr>
        <p:spPr>
          <a:xfrm>
            <a:off x="5724128" y="2960976"/>
            <a:ext cx="396000" cy="252000"/>
          </a:xfrm>
          <a:prstGeom prst="rect">
            <a:avLst/>
          </a:prstGeom>
          <a:solidFill>
            <a:srgbClr val="00B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fr-CH" sz="1000" dirty="0" smtClean="0">
                <a:latin typeface="Arial" panose="020B0604020202020204" pitchFamily="34" charset="0"/>
                <a:cs typeface="Arial" panose="020B0604020202020204" pitchFamily="34" charset="0"/>
              </a:rPr>
              <a:t>E81</a:t>
            </a:r>
            <a:endParaRPr lang="fr-CH" sz="1000" dirty="0">
              <a:latin typeface="Arial" panose="020B0604020202020204" pitchFamily="34" charset="0"/>
              <a:cs typeface="Arial" panose="020B0604020202020204" pitchFamily="34" charset="0"/>
            </a:endParaRPr>
          </a:p>
        </p:txBody>
      </p:sp>
      <p:sp>
        <p:nvSpPr>
          <p:cNvPr id="9" name="Rectangle 8"/>
          <p:cNvSpPr/>
          <p:nvPr/>
        </p:nvSpPr>
        <p:spPr>
          <a:xfrm>
            <a:off x="6562617" y="2960976"/>
            <a:ext cx="396000" cy="252000"/>
          </a:xfrm>
          <a:prstGeom prst="rect">
            <a:avLst/>
          </a:prstGeom>
          <a:solidFill>
            <a:srgbClr val="00B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fr-CH" sz="1000" dirty="0" smtClean="0">
                <a:latin typeface="Arial" panose="020B0604020202020204" pitchFamily="34" charset="0"/>
                <a:cs typeface="Arial" panose="020B0604020202020204" pitchFamily="34" charset="0"/>
              </a:rPr>
              <a:t>E81</a:t>
            </a:r>
            <a:endParaRPr lang="fr-CH" sz="1000" dirty="0">
              <a:latin typeface="Arial" panose="020B0604020202020204" pitchFamily="34" charset="0"/>
              <a:cs typeface="Arial" panose="020B0604020202020204" pitchFamily="34" charset="0"/>
            </a:endParaRPr>
          </a:p>
        </p:txBody>
      </p:sp>
      <p:sp>
        <p:nvSpPr>
          <p:cNvPr id="10" name="Rectangle 9"/>
          <p:cNvSpPr/>
          <p:nvPr/>
        </p:nvSpPr>
        <p:spPr>
          <a:xfrm>
            <a:off x="5724128" y="3248976"/>
            <a:ext cx="396000" cy="252000"/>
          </a:xfrm>
          <a:prstGeom prst="rect">
            <a:avLst/>
          </a:prstGeom>
          <a:solidFill>
            <a:srgbClr val="00B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fr-CH" sz="1000" dirty="0" smtClean="0">
                <a:latin typeface="Arial" panose="020B0604020202020204" pitchFamily="34" charset="0"/>
                <a:cs typeface="Arial" panose="020B0604020202020204" pitchFamily="34" charset="0"/>
              </a:rPr>
              <a:t>A3</a:t>
            </a:r>
            <a:endParaRPr lang="fr-CH" sz="1000" dirty="0">
              <a:latin typeface="Arial" panose="020B0604020202020204" pitchFamily="34" charset="0"/>
              <a:cs typeface="Arial" panose="020B0604020202020204" pitchFamily="34" charset="0"/>
            </a:endParaRPr>
          </a:p>
        </p:txBody>
      </p:sp>
      <p:sp>
        <p:nvSpPr>
          <p:cNvPr id="11" name="Rectangle 10"/>
          <p:cNvSpPr/>
          <p:nvPr/>
        </p:nvSpPr>
        <p:spPr>
          <a:xfrm>
            <a:off x="6562617" y="3248976"/>
            <a:ext cx="396000" cy="252000"/>
          </a:xfrm>
          <a:prstGeom prst="rect">
            <a:avLst/>
          </a:prstGeom>
          <a:solidFill>
            <a:srgbClr val="00B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fr-CH" sz="1000" dirty="0" smtClean="0">
                <a:latin typeface="Arial" panose="020B0604020202020204" pitchFamily="34" charset="0"/>
                <a:cs typeface="Arial" panose="020B0604020202020204" pitchFamily="34" charset="0"/>
              </a:rPr>
              <a:t>A3</a:t>
            </a:r>
            <a:endParaRPr lang="fr-CH" sz="1000" dirty="0">
              <a:latin typeface="Arial" panose="020B0604020202020204" pitchFamily="34" charset="0"/>
              <a:cs typeface="Arial" panose="020B0604020202020204" pitchFamily="34" charset="0"/>
            </a:endParaRPr>
          </a:p>
        </p:txBody>
      </p:sp>
      <p:pic>
        <p:nvPicPr>
          <p:cNvPr id="3076" name="Picture 4" descr="2.5 Russian road sign.sv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9872" y="3374976"/>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899592" y="4248405"/>
            <a:ext cx="4140000" cy="396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tIns="0" rIns="180000" bIns="216000" rtlCol="0" anchor="ctr"/>
          <a:lstStyle/>
          <a:p>
            <a:pPr algn="ct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smtClean="0">
                <a:solidFill>
                  <a:schemeClr val="tx1"/>
                </a:solidFill>
                <a:latin typeface="Arial" panose="020B0604020202020204" pitchFamily="34" charset="0"/>
                <a:cs typeface="Arial" panose="020B0604020202020204" pitchFamily="34" charset="0"/>
              </a:rPr>
              <a:t>Dangerous configuration =&gt; STOP </a:t>
            </a:r>
          </a:p>
        </p:txBody>
      </p:sp>
      <p:sp>
        <p:nvSpPr>
          <p:cNvPr id="2" name="Rectangle 1"/>
          <p:cNvSpPr/>
          <p:nvPr/>
        </p:nvSpPr>
        <p:spPr>
          <a:xfrm rot="-2160000">
            <a:off x="3012238" y="3212976"/>
            <a:ext cx="720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25168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ophie\Pictures\Pit04 calea bucuresti 9quat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556792"/>
            <a:ext cx="4876800" cy="3162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Temp\Temporary Internet Files\Content.IE5\DJ30PQ8D\emoticones-confianza[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5509" y="2708920"/>
            <a:ext cx="632815" cy="540000"/>
          </a:xfrm>
          <a:prstGeom prst="rect">
            <a:avLst/>
          </a:prstGeom>
          <a:solidFill>
            <a:schemeClr val="bg1"/>
          </a:solidFill>
          <a:extLst/>
        </p:spPr>
      </p:pic>
      <p:sp>
        <p:nvSpPr>
          <p:cNvPr id="5" name="Rectangle 4"/>
          <p:cNvSpPr/>
          <p:nvPr/>
        </p:nvSpPr>
        <p:spPr>
          <a:xfrm>
            <a:off x="3923928" y="2530788"/>
            <a:ext cx="2520000" cy="108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r>
              <a:rPr lang="fr-CH" sz="2800" dirty="0" smtClean="0">
                <a:latin typeface="Arial" panose="020B0604020202020204" pitchFamily="34" charset="0"/>
                <a:cs typeface="Arial" panose="020B0604020202020204" pitchFamily="34" charset="0"/>
              </a:rPr>
              <a:t>Bucuresti</a:t>
            </a:r>
            <a:endParaRPr lang="fr-CH" sz="2800" dirty="0">
              <a:latin typeface="Arial" panose="020B0604020202020204" pitchFamily="34" charset="0"/>
              <a:cs typeface="Arial" panose="020B0604020202020204" pitchFamily="34" charset="0"/>
            </a:endParaRPr>
          </a:p>
        </p:txBody>
      </p:sp>
      <p:sp>
        <p:nvSpPr>
          <p:cNvPr id="6" name="Rectangle à coins arrondis 5"/>
          <p:cNvSpPr/>
          <p:nvPr/>
        </p:nvSpPr>
        <p:spPr>
          <a:xfrm>
            <a:off x="3995936" y="2564904"/>
            <a:ext cx="2376264" cy="1008112"/>
          </a:xfrm>
          <a:prstGeom prst="roundRect">
            <a:avLst>
              <a:gd name="adj" fmla="val 658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Rectangle 6"/>
          <p:cNvSpPr/>
          <p:nvPr/>
        </p:nvSpPr>
        <p:spPr>
          <a:xfrm>
            <a:off x="4499992" y="3193667"/>
            <a:ext cx="576000" cy="288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600" dirty="0" smtClean="0">
                <a:latin typeface="Arial" panose="020B0604020202020204" pitchFamily="34" charset="0"/>
                <a:cs typeface="Arial" panose="020B0604020202020204" pitchFamily="34" charset="0"/>
              </a:rPr>
              <a:t>E81</a:t>
            </a:r>
            <a:endParaRPr lang="fr-CH" sz="1600" dirty="0">
              <a:latin typeface="Arial" panose="020B0604020202020204" pitchFamily="34" charset="0"/>
              <a:cs typeface="Arial" panose="020B0604020202020204" pitchFamily="34" charset="0"/>
            </a:endParaRPr>
          </a:p>
        </p:txBody>
      </p:sp>
      <p:sp>
        <p:nvSpPr>
          <p:cNvPr id="8" name="Rectangle 7"/>
          <p:cNvSpPr/>
          <p:nvPr/>
        </p:nvSpPr>
        <p:spPr>
          <a:xfrm>
            <a:off x="5364088" y="3193667"/>
            <a:ext cx="576000" cy="288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600" dirty="0">
                <a:latin typeface="Arial" panose="020B0604020202020204" pitchFamily="34" charset="0"/>
                <a:cs typeface="Arial" panose="020B0604020202020204" pitchFamily="34" charset="0"/>
              </a:rPr>
              <a:t>A</a:t>
            </a:r>
            <a:r>
              <a:rPr lang="fr-CH" sz="1600" dirty="0" smtClean="0">
                <a:latin typeface="Arial" panose="020B0604020202020204" pitchFamily="34" charset="0"/>
                <a:cs typeface="Arial" panose="020B0604020202020204" pitchFamily="34" charset="0"/>
              </a:rPr>
              <a:t>1</a:t>
            </a:r>
            <a:endParaRPr lang="fr-CH" sz="1600" dirty="0">
              <a:latin typeface="Arial" panose="020B0604020202020204" pitchFamily="34" charset="0"/>
              <a:cs typeface="Arial" panose="020B0604020202020204" pitchFamily="34" charset="0"/>
            </a:endParaRPr>
          </a:p>
        </p:txBody>
      </p:sp>
      <p:sp>
        <p:nvSpPr>
          <p:cNvPr id="9" name="Flèche vers le haut 8"/>
          <p:cNvSpPr/>
          <p:nvPr/>
        </p:nvSpPr>
        <p:spPr>
          <a:xfrm>
            <a:off x="4097437" y="2786009"/>
            <a:ext cx="252000" cy="54000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 name="Flèche vers le haut 9"/>
          <p:cNvSpPr/>
          <p:nvPr/>
        </p:nvSpPr>
        <p:spPr>
          <a:xfrm>
            <a:off x="6012160" y="2786009"/>
            <a:ext cx="252000" cy="54000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393971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ophie\Pictures\Gilau j Dangau.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207003" y="351527"/>
            <a:ext cx="4975110" cy="594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83768" y="5661144"/>
            <a:ext cx="5220000" cy="432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Câpusu</a:t>
            </a:r>
            <a:r>
              <a:rPr lang="fr-CH" sz="1600" dirty="0" smtClean="0">
                <a:solidFill>
                  <a:schemeClr val="tx1"/>
                </a:solidFill>
                <a:latin typeface="Arial" panose="020B0604020202020204" pitchFamily="34" charset="0"/>
                <a:cs typeface="Arial" panose="020B0604020202020204" pitchFamily="34" charset="0"/>
              </a:rPr>
              <a:t> Mare  =&gt; Cluj </a:t>
            </a:r>
            <a:r>
              <a:rPr lang="fr-CH" sz="1600" dirty="0" err="1" smtClean="0">
                <a:solidFill>
                  <a:schemeClr val="tx1"/>
                </a:solidFill>
                <a:latin typeface="Arial" panose="020B0604020202020204" pitchFamily="34" charset="0"/>
                <a:cs typeface="Arial" panose="020B0604020202020204" pitchFamily="34" charset="0"/>
              </a:rPr>
              <a:t>Napoca</a:t>
            </a:r>
            <a:r>
              <a:rPr lang="fr-CH" sz="1600" dirty="0" smtClean="0">
                <a:solidFill>
                  <a:schemeClr val="tx1"/>
                </a:solidFill>
                <a:latin typeface="Arial" panose="020B0604020202020204" pitchFamily="34" charset="0"/>
                <a:cs typeface="Arial" panose="020B0604020202020204" pitchFamily="34" charset="0"/>
              </a:rPr>
              <a:t>   DN1 x DJ1J ( 5 )</a:t>
            </a:r>
          </a:p>
        </p:txBody>
      </p:sp>
      <p:sp>
        <p:nvSpPr>
          <p:cNvPr id="4" name="Rectangle 3"/>
          <p:cNvSpPr/>
          <p:nvPr/>
        </p:nvSpPr>
        <p:spPr>
          <a:xfrm>
            <a:off x="1037003" y="1881527"/>
            <a:ext cx="2340000" cy="28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612000" rtlCol="0" anchor="t"/>
          <a:lstStyle/>
          <a:p>
            <a:r>
              <a:rPr lang="fr-CH" dirty="0" smtClean="0">
                <a:latin typeface="Arial" panose="020B0604020202020204" pitchFamily="34" charset="0"/>
                <a:cs typeface="Arial" panose="020B0604020202020204" pitchFamily="34" charset="0"/>
              </a:rPr>
              <a:t>Cluj </a:t>
            </a:r>
            <a:r>
              <a:rPr lang="fr-CH" dirty="0" err="1" smtClean="0">
                <a:latin typeface="Arial" panose="020B0604020202020204" pitchFamily="34" charset="0"/>
                <a:cs typeface="Arial" panose="020B0604020202020204" pitchFamily="34" charset="0"/>
              </a:rPr>
              <a:t>Napoca</a:t>
            </a:r>
            <a:endParaRPr lang="fr-CH" dirty="0" smtClean="0">
              <a:latin typeface="Arial" panose="020B0604020202020204" pitchFamily="34" charset="0"/>
              <a:cs typeface="Arial" panose="020B0604020202020204" pitchFamily="34" charset="0"/>
            </a:endParaRPr>
          </a:p>
          <a:p>
            <a:endParaRPr lang="fr-CH" dirty="0" smtClean="0">
              <a:latin typeface="Arial" panose="020B0604020202020204" pitchFamily="34" charset="0"/>
              <a:cs typeface="Arial" panose="020B0604020202020204" pitchFamily="34" charset="0"/>
            </a:endParaRPr>
          </a:p>
          <a:p>
            <a:endParaRPr lang="fr-CH" dirty="0">
              <a:latin typeface="Arial" panose="020B0604020202020204" pitchFamily="34" charset="0"/>
              <a:cs typeface="Arial" panose="020B0604020202020204" pitchFamily="34" charset="0"/>
            </a:endParaRPr>
          </a:p>
          <a:p>
            <a:endParaRPr lang="fr-CH" sz="1000" dirty="0" smtClean="0">
              <a:latin typeface="Arial" panose="020B0604020202020204" pitchFamily="34" charset="0"/>
              <a:cs typeface="Arial" panose="020B0604020202020204" pitchFamily="34" charset="0"/>
            </a:endParaRPr>
          </a:p>
          <a:p>
            <a:r>
              <a:rPr lang="fr-CH" dirty="0" err="1" smtClean="0">
                <a:latin typeface="Arial" panose="020B0604020202020204" pitchFamily="34" charset="0"/>
                <a:cs typeface="Arial" panose="020B0604020202020204" pitchFamily="34" charset="0"/>
              </a:rPr>
              <a:t>Dej</a:t>
            </a:r>
            <a:endParaRPr lang="fr-CH" dirty="0" smtClean="0">
              <a:latin typeface="Arial" panose="020B0604020202020204" pitchFamily="34" charset="0"/>
              <a:cs typeface="Arial" panose="020B0604020202020204" pitchFamily="34" charset="0"/>
            </a:endParaRPr>
          </a:p>
          <a:p>
            <a:r>
              <a:rPr lang="fr-CH" dirty="0" smtClean="0">
                <a:latin typeface="Arial" panose="020B0604020202020204" pitchFamily="34" charset="0"/>
                <a:cs typeface="Arial" panose="020B0604020202020204" pitchFamily="34" charset="0"/>
              </a:rPr>
              <a:t>Cluj </a:t>
            </a:r>
            <a:r>
              <a:rPr lang="fr-CH" dirty="0" err="1" smtClean="0">
                <a:latin typeface="Arial" panose="020B0604020202020204" pitchFamily="34" charset="0"/>
                <a:cs typeface="Arial" panose="020B0604020202020204" pitchFamily="34" charset="0"/>
              </a:rPr>
              <a:t>Napoca</a:t>
            </a:r>
            <a:endParaRPr lang="fr-CH" dirty="0" smtClean="0">
              <a:latin typeface="Arial" panose="020B0604020202020204" pitchFamily="34" charset="0"/>
              <a:cs typeface="Arial" panose="020B0604020202020204" pitchFamily="34" charset="0"/>
            </a:endParaRPr>
          </a:p>
          <a:p>
            <a:r>
              <a:rPr lang="fr-CH" dirty="0" err="1" smtClean="0">
                <a:latin typeface="Arial" panose="020B0604020202020204" pitchFamily="34" charset="0"/>
                <a:cs typeface="Arial" panose="020B0604020202020204" pitchFamily="34" charset="0"/>
              </a:rPr>
              <a:t>Gârbau</a:t>
            </a:r>
            <a:endParaRPr lang="fr-CH" dirty="0" smtClean="0">
              <a:latin typeface="Arial" panose="020B0604020202020204" pitchFamily="34" charset="0"/>
              <a:cs typeface="Arial" panose="020B0604020202020204" pitchFamily="34" charset="0"/>
            </a:endParaRPr>
          </a:p>
          <a:p>
            <a:endParaRPr lang="fr-CH" dirty="0">
              <a:latin typeface="Arial" panose="020B0604020202020204" pitchFamily="34" charset="0"/>
              <a:cs typeface="Arial" panose="020B0604020202020204" pitchFamily="34" charset="0"/>
            </a:endParaRPr>
          </a:p>
        </p:txBody>
      </p:sp>
      <p:pic>
        <p:nvPicPr>
          <p:cNvPr id="5"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2142493" y="2049927"/>
            <a:ext cx="452571" cy="396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6" name="Flèche vers le bas 5"/>
          <p:cNvSpPr/>
          <p:nvPr/>
        </p:nvSpPr>
        <p:spPr>
          <a:xfrm rot="10800000">
            <a:off x="2771800" y="2276872"/>
            <a:ext cx="288000" cy="208823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Rectangle 6"/>
          <p:cNvSpPr/>
          <p:nvPr/>
        </p:nvSpPr>
        <p:spPr>
          <a:xfrm>
            <a:off x="2715495" y="2564904"/>
            <a:ext cx="396000" cy="216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latin typeface="Arial" panose="020B0604020202020204" pitchFamily="34" charset="0"/>
                <a:cs typeface="Arial" panose="020B0604020202020204" pitchFamily="34" charset="0"/>
              </a:rPr>
              <a:t>1</a:t>
            </a:r>
            <a:endParaRPr lang="fr-CH" sz="1600" dirty="0">
              <a:latin typeface="Arial" panose="020B0604020202020204" pitchFamily="34" charset="0"/>
              <a:cs typeface="Arial" panose="020B0604020202020204" pitchFamily="34" charset="0"/>
            </a:endParaRPr>
          </a:p>
        </p:txBody>
      </p:sp>
      <p:sp>
        <p:nvSpPr>
          <p:cNvPr id="8" name="Flèche vers le bas 7"/>
          <p:cNvSpPr/>
          <p:nvPr/>
        </p:nvSpPr>
        <p:spPr>
          <a:xfrm rot="5400000">
            <a:off x="2263396" y="2641827"/>
            <a:ext cx="288000" cy="11434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9" name="Picture 4" descr="http://www.icone-png.com/png/11/10530.png"/>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87624" y="3033527"/>
            <a:ext cx="543392" cy="360000"/>
          </a:xfrm>
          <a:prstGeom prst="rect">
            <a:avLst/>
          </a:prstGeom>
          <a:solidFill>
            <a:schemeClr val="bg1"/>
          </a:solidFill>
        </p:spPr>
      </p:pic>
      <p:sp>
        <p:nvSpPr>
          <p:cNvPr id="10" name="Rectangle 9"/>
          <p:cNvSpPr/>
          <p:nvPr/>
        </p:nvSpPr>
        <p:spPr>
          <a:xfrm>
            <a:off x="1731016" y="4412371"/>
            <a:ext cx="864096" cy="25200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a:latin typeface="Arial" panose="020B0604020202020204" pitchFamily="34" charset="0"/>
                <a:cs typeface="Arial" panose="020B0604020202020204" pitchFamily="34" charset="0"/>
              </a:rPr>
              <a:t>5</a:t>
            </a:r>
            <a:r>
              <a:rPr lang="fr-CH" sz="1600" dirty="0" smtClean="0">
                <a:latin typeface="Arial" panose="020B0604020202020204" pitchFamily="34" charset="0"/>
                <a:cs typeface="Arial" panose="020B0604020202020204" pitchFamily="34" charset="0"/>
              </a:rPr>
              <a:t>00 m</a:t>
            </a:r>
            <a:endParaRPr lang="fr-CH" sz="1600" dirty="0">
              <a:latin typeface="Arial" panose="020B0604020202020204" pitchFamily="34" charset="0"/>
              <a:cs typeface="Arial" panose="020B0604020202020204" pitchFamily="34" charset="0"/>
            </a:endParaRPr>
          </a:p>
        </p:txBody>
      </p:sp>
      <p:sp>
        <p:nvSpPr>
          <p:cNvPr id="11" name="Rectangle 10"/>
          <p:cNvSpPr/>
          <p:nvPr/>
        </p:nvSpPr>
        <p:spPr>
          <a:xfrm>
            <a:off x="2163064" y="3087527"/>
            <a:ext cx="432000" cy="25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latin typeface="Arial" panose="020B0604020202020204" pitchFamily="34" charset="0"/>
                <a:cs typeface="Arial" panose="020B0604020202020204" pitchFamily="34" charset="0"/>
              </a:rPr>
              <a:t>1J</a:t>
            </a:r>
            <a:endParaRPr lang="fr-CH" sz="1600" dirty="0">
              <a:latin typeface="Arial" panose="020B0604020202020204" pitchFamily="34" charset="0"/>
              <a:cs typeface="Arial" panose="020B0604020202020204" pitchFamily="34" charset="0"/>
            </a:endParaRPr>
          </a:p>
        </p:txBody>
      </p:sp>
      <p:sp>
        <p:nvSpPr>
          <p:cNvPr id="12" name="Rectangle à coins arrondis 11"/>
          <p:cNvSpPr/>
          <p:nvPr/>
        </p:nvSpPr>
        <p:spPr>
          <a:xfrm>
            <a:off x="1091003" y="1935527"/>
            <a:ext cx="2232000" cy="2772000"/>
          </a:xfrm>
          <a:prstGeom prst="roundRect">
            <a:avLst>
              <a:gd name="adj" fmla="val 587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237389208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ophie\Pictures\Ramn.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30392" y="867174"/>
            <a:ext cx="7135398" cy="43924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23928" y="2530788"/>
            <a:ext cx="2520000" cy="108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r>
              <a:rPr lang="fr-CH" sz="2800" dirty="0" smtClean="0">
                <a:latin typeface="Arial" panose="020B0604020202020204" pitchFamily="34" charset="0"/>
                <a:cs typeface="Arial" panose="020B0604020202020204" pitchFamily="34" charset="0"/>
              </a:rPr>
              <a:t>Sibiu</a:t>
            </a:r>
            <a:endParaRPr lang="fr-CH" sz="2800" dirty="0">
              <a:latin typeface="Arial" panose="020B0604020202020204" pitchFamily="34" charset="0"/>
              <a:cs typeface="Arial" panose="020B0604020202020204" pitchFamily="34" charset="0"/>
            </a:endParaRPr>
          </a:p>
        </p:txBody>
      </p:sp>
      <p:sp>
        <p:nvSpPr>
          <p:cNvPr id="5" name="Rectangle 4"/>
          <p:cNvSpPr/>
          <p:nvPr/>
        </p:nvSpPr>
        <p:spPr>
          <a:xfrm>
            <a:off x="4499992" y="3193667"/>
            <a:ext cx="576000" cy="288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600" dirty="0" smtClean="0">
                <a:latin typeface="Arial" panose="020B0604020202020204" pitchFamily="34" charset="0"/>
                <a:cs typeface="Arial" panose="020B0604020202020204" pitchFamily="34" charset="0"/>
              </a:rPr>
              <a:t>E81</a:t>
            </a:r>
            <a:endParaRPr lang="fr-CH" sz="1600" dirty="0">
              <a:latin typeface="Arial" panose="020B0604020202020204" pitchFamily="34" charset="0"/>
              <a:cs typeface="Arial" panose="020B0604020202020204" pitchFamily="34" charset="0"/>
            </a:endParaRPr>
          </a:p>
        </p:txBody>
      </p:sp>
      <p:sp>
        <p:nvSpPr>
          <p:cNvPr id="6" name="Rectangle 5"/>
          <p:cNvSpPr/>
          <p:nvPr/>
        </p:nvSpPr>
        <p:spPr>
          <a:xfrm>
            <a:off x="5364088" y="3193667"/>
            <a:ext cx="576000" cy="288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600" dirty="0">
                <a:latin typeface="Arial" panose="020B0604020202020204" pitchFamily="34" charset="0"/>
                <a:cs typeface="Arial" panose="020B0604020202020204" pitchFamily="34" charset="0"/>
              </a:rPr>
              <a:t>A</a:t>
            </a:r>
            <a:r>
              <a:rPr lang="fr-CH" sz="1600" dirty="0" smtClean="0">
                <a:latin typeface="Arial" panose="020B0604020202020204" pitchFamily="34" charset="0"/>
                <a:cs typeface="Arial" panose="020B0604020202020204" pitchFamily="34" charset="0"/>
              </a:rPr>
              <a:t>1</a:t>
            </a:r>
            <a:endParaRPr lang="fr-CH" sz="1600" dirty="0">
              <a:latin typeface="Arial" panose="020B0604020202020204" pitchFamily="34" charset="0"/>
              <a:cs typeface="Arial" panose="020B0604020202020204" pitchFamily="34" charset="0"/>
            </a:endParaRPr>
          </a:p>
        </p:txBody>
      </p:sp>
      <p:sp>
        <p:nvSpPr>
          <p:cNvPr id="7" name="Rectangle à coins arrondis 6"/>
          <p:cNvSpPr/>
          <p:nvPr/>
        </p:nvSpPr>
        <p:spPr>
          <a:xfrm>
            <a:off x="3995936" y="2564904"/>
            <a:ext cx="2376264" cy="1008112"/>
          </a:xfrm>
          <a:prstGeom prst="roundRect">
            <a:avLst>
              <a:gd name="adj" fmla="val 658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Flèche vers le haut 7"/>
          <p:cNvSpPr/>
          <p:nvPr/>
        </p:nvSpPr>
        <p:spPr>
          <a:xfrm>
            <a:off x="4097437" y="2786009"/>
            <a:ext cx="252000" cy="54000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 name="Flèche vers le haut 8"/>
          <p:cNvSpPr/>
          <p:nvPr/>
        </p:nvSpPr>
        <p:spPr>
          <a:xfrm>
            <a:off x="6012160" y="2786009"/>
            <a:ext cx="252000" cy="54000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10"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687451" y="627165"/>
            <a:ext cx="399618" cy="432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cxnSp>
        <p:nvCxnSpPr>
          <p:cNvPr id="12" name="Connecteur droit avec flèche 11"/>
          <p:cNvCxnSpPr/>
          <p:nvPr/>
        </p:nvCxnSpPr>
        <p:spPr>
          <a:xfrm flipV="1">
            <a:off x="1619672" y="1059165"/>
            <a:ext cx="4032416" cy="2011623"/>
          </a:xfrm>
          <a:prstGeom prst="straightConnector1">
            <a:avLst/>
          </a:prstGeom>
          <a:ln w="28575">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Ellipse 12"/>
          <p:cNvSpPr/>
          <p:nvPr/>
        </p:nvSpPr>
        <p:spPr>
          <a:xfrm>
            <a:off x="1259632" y="2996951"/>
            <a:ext cx="576064" cy="48471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277110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3968" y="5826861"/>
            <a:ext cx="43200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Dinspre</a:t>
            </a:r>
            <a:r>
              <a:rPr lang="fr-CH" sz="1600" dirty="0" smtClean="0">
                <a:solidFill>
                  <a:schemeClr val="tx1"/>
                </a:solidFill>
                <a:latin typeface="Arial" panose="020B0604020202020204" pitchFamily="34" charset="0"/>
                <a:cs typeface="Arial" panose="020B0604020202020204" pitchFamily="34" charset="0"/>
              </a:rPr>
              <a:t> Brasov / </a:t>
            </a:r>
            <a:r>
              <a:rPr lang="fr-CH" sz="1600" dirty="0" err="1" smtClean="0">
                <a:solidFill>
                  <a:schemeClr val="tx1"/>
                </a:solidFill>
                <a:latin typeface="Arial" panose="020B0604020202020204" pitchFamily="34" charset="0"/>
                <a:cs typeface="Arial" panose="020B0604020202020204" pitchFamily="34" charset="0"/>
              </a:rPr>
              <a:t>Mioveni</a:t>
            </a:r>
            <a:r>
              <a:rPr lang="fr-CH" sz="1600" dirty="0" smtClean="0">
                <a:solidFill>
                  <a:schemeClr val="tx1"/>
                </a:solidFill>
                <a:latin typeface="Arial" panose="020B0604020202020204" pitchFamily="34" charset="0"/>
                <a:cs typeface="Arial" panose="020B0604020202020204" pitchFamily="34" charset="0"/>
              </a:rPr>
              <a:t> – a few exemples </a:t>
            </a:r>
          </a:p>
        </p:txBody>
      </p:sp>
    </p:spTree>
    <p:extLst>
      <p:ext uri="{BB962C8B-B14F-4D97-AF65-F5344CB8AC3E}">
        <p14:creationId xmlns:p14="http://schemas.microsoft.com/office/powerpoint/2010/main" val="6844550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phie\Pictures\BrasMiov00 73x221a.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67544" y="1124744"/>
            <a:ext cx="8216611" cy="5040000"/>
          </a:xfrm>
          <a:prstGeom prst="rect">
            <a:avLst/>
          </a:prstGeom>
          <a:noFill/>
          <a:extLst>
            <a:ext uri="{909E8E84-426E-40DD-AFC4-6F175D3DCCD1}">
              <a14:hiddenFill xmlns:a14="http://schemas.microsoft.com/office/drawing/2010/main">
                <a:solidFill>
                  <a:srgbClr val="FFFFFF"/>
                </a:solidFill>
              </a14:hiddenFill>
            </a:ext>
          </a:extLst>
        </p:spPr>
      </p:pic>
      <p:sp>
        <p:nvSpPr>
          <p:cNvPr id="3" name="Flèche droite 2"/>
          <p:cNvSpPr/>
          <p:nvPr/>
        </p:nvSpPr>
        <p:spPr>
          <a:xfrm flipH="1">
            <a:off x="2699792" y="2636992"/>
            <a:ext cx="2160000" cy="648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576000" bIns="72000" rtlCol="0" anchor="ctr"/>
          <a:lstStyle/>
          <a:p>
            <a:pPr algn="r"/>
            <a:r>
              <a:rPr lang="fr-CH" dirty="0" smtClean="0">
                <a:latin typeface="Arial" panose="020B0604020202020204" pitchFamily="34" charset="0"/>
                <a:cs typeface="Arial" panose="020B0604020202020204" pitchFamily="34" charset="0"/>
              </a:rPr>
              <a:t>Brasov</a:t>
            </a:r>
          </a:p>
          <a:p>
            <a:pPr algn="r"/>
            <a:r>
              <a:rPr lang="fr-CH" dirty="0" smtClean="0">
                <a:latin typeface="Arial" panose="020B0604020202020204" pitchFamily="34" charset="0"/>
                <a:cs typeface="Arial" panose="020B0604020202020204" pitchFamily="34" charset="0"/>
              </a:rPr>
              <a:t>Câmpulung </a:t>
            </a:r>
          </a:p>
        </p:txBody>
      </p:sp>
      <p:sp>
        <p:nvSpPr>
          <p:cNvPr id="4" name="Flèche droite 3"/>
          <p:cNvSpPr/>
          <p:nvPr/>
        </p:nvSpPr>
        <p:spPr>
          <a:xfrm>
            <a:off x="5004048" y="2636083"/>
            <a:ext cx="2052000" cy="648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0" rtlCol="0" anchor="ctr"/>
          <a:lstStyle/>
          <a:p>
            <a:r>
              <a:rPr lang="fr-CH" dirty="0" smtClean="0">
                <a:latin typeface="Arial" panose="020B0604020202020204" pitchFamily="34" charset="0"/>
                <a:cs typeface="Arial" panose="020B0604020202020204" pitchFamily="34" charset="0"/>
              </a:rPr>
              <a:t>Pitesti</a:t>
            </a:r>
          </a:p>
          <a:p>
            <a:r>
              <a:rPr lang="fr-CH" dirty="0" err="1" smtClean="0">
                <a:latin typeface="Arial" panose="020B0604020202020204" pitchFamily="34" charset="0"/>
                <a:cs typeface="Arial" panose="020B0604020202020204" pitchFamily="34" charset="0"/>
              </a:rPr>
              <a:t>Mioveni</a:t>
            </a:r>
            <a:endParaRPr lang="fr-CH" dirty="0" smtClean="0">
              <a:latin typeface="Arial" panose="020B0604020202020204" pitchFamily="34" charset="0"/>
              <a:cs typeface="Arial" panose="020B0604020202020204" pitchFamily="34" charset="0"/>
            </a:endParaRPr>
          </a:p>
        </p:txBody>
      </p:sp>
      <p:sp>
        <p:nvSpPr>
          <p:cNvPr id="5" name="Flèche droite 4"/>
          <p:cNvSpPr/>
          <p:nvPr/>
        </p:nvSpPr>
        <p:spPr>
          <a:xfrm>
            <a:off x="4982923" y="1988840"/>
            <a:ext cx="2052000" cy="540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p>
            <a:endParaRPr lang="fr-CH" dirty="0" smtClean="0">
              <a:latin typeface="Arial" panose="020B0604020202020204" pitchFamily="34" charset="0"/>
              <a:cs typeface="Arial" panose="020B0604020202020204" pitchFamily="34" charset="0"/>
            </a:endParaRPr>
          </a:p>
        </p:txBody>
      </p:sp>
      <p:pic>
        <p:nvPicPr>
          <p:cNvPr id="6"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693888" y="2042840"/>
            <a:ext cx="378043" cy="432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4359849" y="2834992"/>
            <a:ext cx="432000" cy="252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smtClean="0">
                <a:latin typeface="Arial" panose="020B0604020202020204" pitchFamily="34" charset="0"/>
                <a:cs typeface="Arial" panose="020B0604020202020204" pitchFamily="34" charset="0"/>
              </a:rPr>
              <a:t>73</a:t>
            </a:r>
            <a:endParaRPr lang="fr-CH" sz="1400" dirty="0">
              <a:latin typeface="Arial" panose="020B0604020202020204" pitchFamily="34" charset="0"/>
              <a:cs typeface="Arial" panose="020B0604020202020204" pitchFamily="34" charset="0"/>
            </a:endParaRPr>
          </a:p>
        </p:txBody>
      </p:sp>
      <p:sp>
        <p:nvSpPr>
          <p:cNvPr id="8" name="Rectangle 7"/>
          <p:cNvSpPr/>
          <p:nvPr/>
        </p:nvSpPr>
        <p:spPr>
          <a:xfrm>
            <a:off x="5148064" y="2834992"/>
            <a:ext cx="432000" cy="252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smtClean="0">
                <a:latin typeface="Arial" panose="020B0604020202020204" pitchFamily="34" charset="0"/>
                <a:cs typeface="Arial" panose="020B0604020202020204" pitchFamily="34" charset="0"/>
              </a:rPr>
              <a:t>73</a:t>
            </a:r>
            <a:endParaRPr lang="fr-CH" sz="1400" dirty="0">
              <a:latin typeface="Arial" panose="020B0604020202020204" pitchFamily="34" charset="0"/>
              <a:cs typeface="Arial" panose="020B0604020202020204" pitchFamily="34" charset="0"/>
            </a:endParaRPr>
          </a:p>
        </p:txBody>
      </p:sp>
      <p:sp>
        <p:nvSpPr>
          <p:cNvPr id="9" name="Rectangle 8"/>
          <p:cNvSpPr/>
          <p:nvPr/>
        </p:nvSpPr>
        <p:spPr>
          <a:xfrm>
            <a:off x="3995936" y="5286861"/>
            <a:ext cx="43200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Dinspre</a:t>
            </a:r>
            <a:r>
              <a:rPr lang="fr-CH" sz="1600" dirty="0" smtClean="0">
                <a:solidFill>
                  <a:schemeClr val="tx1"/>
                </a:solidFill>
                <a:latin typeface="Arial" panose="020B0604020202020204" pitchFamily="34" charset="0"/>
                <a:cs typeface="Arial" panose="020B0604020202020204" pitchFamily="34" charset="0"/>
              </a:rPr>
              <a:t> Brasov -  73 x 221a</a:t>
            </a:r>
          </a:p>
        </p:txBody>
      </p:sp>
    </p:spTree>
    <p:extLst>
      <p:ext uri="{BB962C8B-B14F-4D97-AF65-F5344CB8AC3E}">
        <p14:creationId xmlns:p14="http://schemas.microsoft.com/office/powerpoint/2010/main" val="263377811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ophie\Pictures\BrasMiov01 73x73d.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27538" y="692696"/>
            <a:ext cx="7381651" cy="540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059832" y="1916832"/>
            <a:ext cx="1980000" cy="504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fr-CH" sz="2000" dirty="0" smtClean="0">
                <a:latin typeface="Arial" panose="020B0604020202020204" pitchFamily="34" charset="0"/>
                <a:cs typeface="Arial" panose="020B0604020202020204" pitchFamily="34" charset="0"/>
              </a:rPr>
              <a:t>E81   A1</a:t>
            </a:r>
            <a:endParaRPr lang="fr-CH" sz="2000" dirty="0">
              <a:latin typeface="Arial" panose="020B0604020202020204" pitchFamily="34" charset="0"/>
              <a:cs typeface="Arial" panose="020B0604020202020204" pitchFamily="34" charset="0"/>
            </a:endParaRPr>
          </a:p>
        </p:txBody>
      </p:sp>
      <p:sp>
        <p:nvSpPr>
          <p:cNvPr id="2" name="Flèche vers le haut 1"/>
          <p:cNvSpPr/>
          <p:nvPr/>
        </p:nvSpPr>
        <p:spPr>
          <a:xfrm>
            <a:off x="3297921" y="1988832"/>
            <a:ext cx="216000" cy="36000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6" name="Rectangle 5"/>
          <p:cNvSpPr/>
          <p:nvPr/>
        </p:nvSpPr>
        <p:spPr>
          <a:xfrm>
            <a:off x="3266820" y="5229200"/>
            <a:ext cx="43200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Dinspre</a:t>
            </a:r>
            <a:r>
              <a:rPr lang="fr-CH" sz="1600" dirty="0" smtClean="0">
                <a:solidFill>
                  <a:schemeClr val="tx1"/>
                </a:solidFill>
                <a:latin typeface="Arial" panose="020B0604020202020204" pitchFamily="34" charset="0"/>
                <a:cs typeface="Arial" panose="020B0604020202020204" pitchFamily="34" charset="0"/>
              </a:rPr>
              <a:t> Brasov -  73 x 73d ( 1 ) </a:t>
            </a:r>
          </a:p>
        </p:txBody>
      </p:sp>
    </p:spTree>
    <p:extLst>
      <p:ext uri="{BB962C8B-B14F-4D97-AF65-F5344CB8AC3E}">
        <p14:creationId xmlns:p14="http://schemas.microsoft.com/office/powerpoint/2010/main" val="378925178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ophie\Pictures\BrasMiov01 73x73d b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700085"/>
            <a:ext cx="7001257" cy="540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012897" y="5661248"/>
            <a:ext cx="43200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Dinspre</a:t>
            </a:r>
            <a:r>
              <a:rPr lang="fr-CH" sz="1600" dirty="0" smtClean="0">
                <a:solidFill>
                  <a:schemeClr val="tx1"/>
                </a:solidFill>
                <a:latin typeface="Arial" panose="020B0604020202020204" pitchFamily="34" charset="0"/>
                <a:cs typeface="Arial" panose="020B0604020202020204" pitchFamily="34" charset="0"/>
              </a:rPr>
              <a:t> Brasov -  73 x 73d ( 2 )</a:t>
            </a:r>
          </a:p>
        </p:txBody>
      </p:sp>
      <p:sp>
        <p:nvSpPr>
          <p:cNvPr id="4" name="Flèche droite 3"/>
          <p:cNvSpPr/>
          <p:nvPr/>
        </p:nvSpPr>
        <p:spPr>
          <a:xfrm flipH="1">
            <a:off x="3080461" y="1628800"/>
            <a:ext cx="2880320" cy="648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792000" bIns="72000" rtlCol="0" anchor="ctr"/>
          <a:lstStyle/>
          <a:p>
            <a:pPr algn="r"/>
            <a:r>
              <a:rPr lang="fr-CH" sz="3200" dirty="0" smtClean="0">
                <a:latin typeface="Arial" panose="020B0604020202020204" pitchFamily="34" charset="0"/>
                <a:cs typeface="Arial" panose="020B0604020202020204" pitchFamily="34" charset="0"/>
              </a:rPr>
              <a:t>9  Pitesti</a:t>
            </a:r>
          </a:p>
        </p:txBody>
      </p:sp>
      <p:sp>
        <p:nvSpPr>
          <p:cNvPr id="5" name="Rectangle 4"/>
          <p:cNvSpPr/>
          <p:nvPr/>
        </p:nvSpPr>
        <p:spPr>
          <a:xfrm>
            <a:off x="5364064" y="1800573"/>
            <a:ext cx="432000" cy="252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smtClean="0">
                <a:latin typeface="Arial" panose="020B0604020202020204" pitchFamily="34" charset="0"/>
                <a:cs typeface="Arial" panose="020B0604020202020204" pitchFamily="34" charset="0"/>
              </a:rPr>
              <a:t>73</a:t>
            </a:r>
            <a:endParaRPr lang="fr-CH" sz="1400" dirty="0">
              <a:latin typeface="Arial" panose="020B0604020202020204" pitchFamily="34" charset="0"/>
              <a:cs typeface="Arial" panose="020B0604020202020204" pitchFamily="34" charset="0"/>
            </a:endParaRPr>
          </a:p>
        </p:txBody>
      </p:sp>
      <p:sp>
        <p:nvSpPr>
          <p:cNvPr id="6" name="Flèche droite 5"/>
          <p:cNvSpPr/>
          <p:nvPr/>
        </p:nvSpPr>
        <p:spPr>
          <a:xfrm flipH="1">
            <a:off x="2995629" y="780357"/>
            <a:ext cx="2972957" cy="720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612000" rtlCol="0" anchor="t"/>
          <a:lstStyle/>
          <a:p>
            <a:pPr algn="r"/>
            <a:r>
              <a:rPr lang="fr-CH" sz="2400" dirty="0" smtClean="0">
                <a:latin typeface="Arial" panose="020B0604020202020204" pitchFamily="34" charset="0"/>
                <a:cs typeface="Arial" panose="020B0604020202020204" pitchFamily="34" charset="0"/>
              </a:rPr>
              <a:t> </a:t>
            </a:r>
            <a:endParaRPr lang="fr-CH" sz="2400" dirty="0">
              <a:latin typeface="Arial" panose="020B0604020202020204" pitchFamily="34" charset="0"/>
              <a:cs typeface="Arial" panose="020B0604020202020204" pitchFamily="34" charset="0"/>
            </a:endParaRPr>
          </a:p>
        </p:txBody>
      </p:sp>
      <p:pic>
        <p:nvPicPr>
          <p:cNvPr id="7" name="Picture 2" descr="5.1 Russian road sign.sv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4283969" y="890712"/>
            <a:ext cx="560654" cy="540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99564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ophie\Pictures\BrasMiov02 73x740.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11560" y="548680"/>
            <a:ext cx="7870090" cy="5760000"/>
          </a:xfrm>
          <a:prstGeom prst="rect">
            <a:avLst/>
          </a:prstGeom>
          <a:noFill/>
          <a:extLst>
            <a:ext uri="{909E8E84-426E-40DD-AFC4-6F175D3DCCD1}">
              <a14:hiddenFill xmlns:a14="http://schemas.microsoft.com/office/drawing/2010/main">
                <a:solidFill>
                  <a:srgbClr val="FFFFFF"/>
                </a:solidFill>
              </a14:hiddenFill>
            </a:ext>
          </a:extLst>
        </p:spPr>
      </p:pic>
      <p:sp>
        <p:nvSpPr>
          <p:cNvPr id="3" name="Flèche droite 2"/>
          <p:cNvSpPr/>
          <p:nvPr/>
        </p:nvSpPr>
        <p:spPr>
          <a:xfrm flipH="1">
            <a:off x="2555776" y="2682355"/>
            <a:ext cx="2520000" cy="648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576000" bIns="72000" rtlCol="0" anchor="ctr"/>
          <a:lstStyle/>
          <a:p>
            <a:pPr algn="r"/>
            <a:r>
              <a:rPr lang="fr-CH" dirty="0" smtClean="0">
                <a:latin typeface="Arial" panose="020B0604020202020204" pitchFamily="34" charset="0"/>
                <a:cs typeface="Arial" panose="020B0604020202020204" pitchFamily="34" charset="0"/>
              </a:rPr>
              <a:t>132       Brasov</a:t>
            </a:r>
          </a:p>
          <a:p>
            <a:pPr algn="r"/>
            <a:r>
              <a:rPr lang="fr-CH" dirty="0" smtClean="0">
                <a:latin typeface="Arial" panose="020B0604020202020204" pitchFamily="34" charset="0"/>
                <a:cs typeface="Arial" panose="020B0604020202020204" pitchFamily="34" charset="0"/>
              </a:rPr>
              <a:t>45 Câmpulung </a:t>
            </a:r>
          </a:p>
        </p:txBody>
      </p:sp>
      <p:sp>
        <p:nvSpPr>
          <p:cNvPr id="4" name="Rectangle 3"/>
          <p:cNvSpPr/>
          <p:nvPr/>
        </p:nvSpPr>
        <p:spPr>
          <a:xfrm>
            <a:off x="4572088" y="2872577"/>
            <a:ext cx="432000" cy="252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smtClean="0">
                <a:latin typeface="Arial" panose="020B0604020202020204" pitchFamily="34" charset="0"/>
                <a:cs typeface="Arial" panose="020B0604020202020204" pitchFamily="34" charset="0"/>
              </a:rPr>
              <a:t>73</a:t>
            </a:r>
            <a:endParaRPr lang="fr-CH" sz="1400" dirty="0">
              <a:latin typeface="Arial" panose="020B0604020202020204" pitchFamily="34" charset="0"/>
              <a:cs typeface="Arial" panose="020B0604020202020204" pitchFamily="34" charset="0"/>
            </a:endParaRPr>
          </a:p>
        </p:txBody>
      </p:sp>
      <p:sp>
        <p:nvSpPr>
          <p:cNvPr id="5" name="Flèche droite 4"/>
          <p:cNvSpPr/>
          <p:nvPr/>
        </p:nvSpPr>
        <p:spPr>
          <a:xfrm>
            <a:off x="2599154" y="2075889"/>
            <a:ext cx="2520000" cy="54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0" rtlCol="0" anchor="ctr"/>
          <a:lstStyle/>
          <a:p>
            <a:r>
              <a:rPr lang="fr-CH" dirty="0" smtClean="0">
                <a:latin typeface="Arial" panose="020B0604020202020204" pitchFamily="34" charset="0"/>
                <a:cs typeface="Arial" panose="020B0604020202020204" pitchFamily="34" charset="0"/>
              </a:rPr>
              <a:t>Pitesti</a:t>
            </a:r>
            <a:r>
              <a:rPr lang="fr-CH" dirty="0">
                <a:latin typeface="Arial" panose="020B0604020202020204" pitchFamily="34" charset="0"/>
                <a:cs typeface="Arial" panose="020B0604020202020204" pitchFamily="34" charset="0"/>
              </a:rPr>
              <a:t> </a:t>
            </a:r>
            <a:r>
              <a:rPr lang="fr-CH" dirty="0" smtClean="0">
                <a:latin typeface="Arial" panose="020B0604020202020204" pitchFamily="34" charset="0"/>
                <a:cs typeface="Arial" panose="020B0604020202020204" pitchFamily="34" charset="0"/>
              </a:rPr>
              <a:t>       7</a:t>
            </a:r>
          </a:p>
        </p:txBody>
      </p:sp>
      <p:sp>
        <p:nvSpPr>
          <p:cNvPr id="6" name="Rectangle 5"/>
          <p:cNvSpPr/>
          <p:nvPr/>
        </p:nvSpPr>
        <p:spPr>
          <a:xfrm>
            <a:off x="2771800" y="2219889"/>
            <a:ext cx="432000" cy="252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smtClean="0">
                <a:latin typeface="Arial" panose="020B0604020202020204" pitchFamily="34" charset="0"/>
                <a:cs typeface="Arial" panose="020B0604020202020204" pitchFamily="34" charset="0"/>
              </a:rPr>
              <a:t>73</a:t>
            </a:r>
            <a:endParaRPr lang="fr-CH" sz="1400" dirty="0">
              <a:latin typeface="Arial" panose="020B0604020202020204" pitchFamily="34" charset="0"/>
              <a:cs typeface="Arial" panose="020B0604020202020204" pitchFamily="34" charset="0"/>
            </a:endParaRPr>
          </a:p>
        </p:txBody>
      </p:sp>
      <p:sp>
        <p:nvSpPr>
          <p:cNvPr id="7" name="Flèche droite 6"/>
          <p:cNvSpPr/>
          <p:nvPr/>
        </p:nvSpPr>
        <p:spPr>
          <a:xfrm>
            <a:off x="2587239" y="1442650"/>
            <a:ext cx="2520000" cy="540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p>
            <a:endParaRPr lang="fr-CH" dirty="0" smtClean="0">
              <a:latin typeface="Arial" panose="020B0604020202020204" pitchFamily="34" charset="0"/>
              <a:cs typeface="Arial" panose="020B0604020202020204" pitchFamily="34" charset="0"/>
            </a:endParaRPr>
          </a:p>
        </p:txBody>
      </p:sp>
      <p:pic>
        <p:nvPicPr>
          <p:cNvPr id="9"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3491880" y="1496650"/>
            <a:ext cx="448523" cy="432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4012897" y="5661248"/>
            <a:ext cx="43200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Dinspre</a:t>
            </a:r>
            <a:r>
              <a:rPr lang="fr-CH" sz="1600" dirty="0" smtClean="0">
                <a:solidFill>
                  <a:schemeClr val="tx1"/>
                </a:solidFill>
                <a:latin typeface="Arial" panose="020B0604020202020204" pitchFamily="34" charset="0"/>
                <a:cs typeface="Arial" panose="020B0604020202020204" pitchFamily="34" charset="0"/>
              </a:rPr>
              <a:t> Brasov -  73 x 740</a:t>
            </a:r>
          </a:p>
        </p:txBody>
      </p:sp>
    </p:spTree>
    <p:extLst>
      <p:ext uri="{BB962C8B-B14F-4D97-AF65-F5344CB8AC3E}">
        <p14:creationId xmlns:p14="http://schemas.microsoft.com/office/powerpoint/2010/main" val="209607536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ophie\Pictures\BrasMiov03 73x pe0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67544" y="1988840"/>
            <a:ext cx="3062097" cy="252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60747" y="1988840"/>
            <a:ext cx="3960000" cy="350989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548000" tIns="3060000" rIns="36000" rtlCol="0" anchor="ctr"/>
          <a:lstStyle/>
          <a:p>
            <a:r>
              <a:rPr lang="fr-CH" sz="2800" dirty="0" smtClean="0">
                <a:latin typeface="Arial" panose="020B0604020202020204" pitchFamily="34" charset="0"/>
                <a:cs typeface="Arial" panose="020B0604020202020204" pitchFamily="34" charset="0"/>
              </a:rPr>
              <a:t>800 m</a:t>
            </a:r>
          </a:p>
        </p:txBody>
      </p:sp>
      <p:sp>
        <p:nvSpPr>
          <p:cNvPr id="4" name="Flèche vers le haut 3"/>
          <p:cNvSpPr/>
          <p:nvPr/>
        </p:nvSpPr>
        <p:spPr>
          <a:xfrm>
            <a:off x="6341380" y="2216976"/>
            <a:ext cx="360040" cy="2652184"/>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5" name="Flèche gauche 4"/>
          <p:cNvSpPr/>
          <p:nvPr/>
        </p:nvSpPr>
        <p:spPr>
          <a:xfrm>
            <a:off x="4901400" y="3500533"/>
            <a:ext cx="1620000" cy="324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6" name="Flèche droite 5"/>
          <p:cNvSpPr/>
          <p:nvPr/>
        </p:nvSpPr>
        <p:spPr>
          <a:xfrm>
            <a:off x="6546647" y="3500534"/>
            <a:ext cx="1620000" cy="3240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7" name="Ellipse 6"/>
          <p:cNvSpPr/>
          <p:nvPr/>
        </p:nvSpPr>
        <p:spPr>
          <a:xfrm>
            <a:off x="6156176" y="3356514"/>
            <a:ext cx="720080" cy="6851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8" name="Ellipse 7"/>
          <p:cNvSpPr/>
          <p:nvPr/>
        </p:nvSpPr>
        <p:spPr>
          <a:xfrm>
            <a:off x="6341380" y="3515665"/>
            <a:ext cx="360040" cy="365987"/>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9" name="Rectangle 8"/>
          <p:cNvSpPr/>
          <p:nvPr/>
        </p:nvSpPr>
        <p:spPr>
          <a:xfrm>
            <a:off x="6701420" y="4096693"/>
            <a:ext cx="1620000" cy="504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12000" rtlCol="0" anchor="ctr"/>
          <a:lstStyle/>
          <a:p>
            <a:pPr algn="ctr"/>
            <a:r>
              <a:rPr lang="fr-CH" sz="2000" dirty="0" smtClean="0">
                <a:latin typeface="Arial" panose="020B0604020202020204" pitchFamily="34" charset="0"/>
                <a:cs typeface="Arial" panose="020B0604020202020204" pitchFamily="34" charset="0"/>
              </a:rPr>
              <a:t>E81  A1</a:t>
            </a:r>
            <a:endParaRPr lang="fr-CH" sz="2000" dirty="0">
              <a:latin typeface="Arial" panose="020B0604020202020204" pitchFamily="34" charset="0"/>
              <a:cs typeface="Arial" panose="020B0604020202020204" pitchFamily="34" charset="0"/>
            </a:endParaRPr>
          </a:p>
        </p:txBody>
      </p:sp>
      <p:pic>
        <p:nvPicPr>
          <p:cNvPr id="10"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6773380" y="4150693"/>
            <a:ext cx="411146" cy="396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6791420" y="2232752"/>
            <a:ext cx="1440000" cy="7414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r>
              <a:rPr lang="fr-CH" sz="2000" dirty="0" smtClean="0">
                <a:latin typeface="Arial" panose="020B0604020202020204" pitchFamily="34" charset="0"/>
                <a:cs typeface="Arial" panose="020B0604020202020204" pitchFamily="34" charset="0"/>
              </a:rPr>
              <a:t>Pitesti</a:t>
            </a:r>
          </a:p>
          <a:p>
            <a:r>
              <a:rPr lang="fr-CH" sz="2000" dirty="0" smtClean="0">
                <a:latin typeface="Arial" panose="020B0604020202020204" pitchFamily="34" charset="0"/>
                <a:cs typeface="Arial" panose="020B0604020202020204" pitchFamily="34" charset="0"/>
              </a:rPr>
              <a:t>Craiova</a:t>
            </a:r>
          </a:p>
          <a:p>
            <a:r>
              <a:rPr lang="fr-CH" sz="2000" dirty="0" err="1" smtClean="0">
                <a:latin typeface="Arial" panose="020B0604020202020204" pitchFamily="34" charset="0"/>
                <a:cs typeface="Arial" panose="020B0604020202020204" pitchFamily="34" charset="0"/>
              </a:rPr>
              <a:t>Dragasani</a:t>
            </a:r>
            <a:endParaRPr lang="fr-CH" sz="2000" dirty="0" smtClean="0">
              <a:latin typeface="Arial" panose="020B0604020202020204" pitchFamily="34" charset="0"/>
              <a:cs typeface="Arial" panose="020B0604020202020204" pitchFamily="34" charset="0"/>
            </a:endParaRPr>
          </a:p>
        </p:txBody>
      </p:sp>
      <p:sp>
        <p:nvSpPr>
          <p:cNvPr id="12" name="Rectangle 11"/>
          <p:cNvSpPr/>
          <p:nvPr/>
        </p:nvSpPr>
        <p:spPr>
          <a:xfrm>
            <a:off x="6305400" y="2722192"/>
            <a:ext cx="432000" cy="252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smtClean="0">
                <a:latin typeface="Arial" panose="020B0604020202020204" pitchFamily="34" charset="0"/>
                <a:cs typeface="Arial" panose="020B0604020202020204" pitchFamily="34" charset="0"/>
              </a:rPr>
              <a:t>7</a:t>
            </a:r>
            <a:endParaRPr lang="fr-CH" sz="1400" dirty="0">
              <a:latin typeface="Arial" panose="020B0604020202020204" pitchFamily="34" charset="0"/>
              <a:cs typeface="Arial" panose="020B0604020202020204" pitchFamily="34" charset="0"/>
            </a:endParaRPr>
          </a:p>
        </p:txBody>
      </p:sp>
      <p:sp>
        <p:nvSpPr>
          <p:cNvPr id="13" name="Rectangle 12"/>
          <p:cNvSpPr/>
          <p:nvPr/>
        </p:nvSpPr>
        <p:spPr>
          <a:xfrm>
            <a:off x="5495400" y="3536534"/>
            <a:ext cx="432000" cy="252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smtClean="0">
                <a:latin typeface="Arial" panose="020B0604020202020204" pitchFamily="34" charset="0"/>
                <a:cs typeface="Arial" panose="020B0604020202020204" pitchFamily="34" charset="0"/>
              </a:rPr>
              <a:t>7</a:t>
            </a:r>
            <a:endParaRPr lang="fr-CH" sz="1400" dirty="0">
              <a:latin typeface="Arial" panose="020B0604020202020204" pitchFamily="34" charset="0"/>
              <a:cs typeface="Arial" panose="020B0604020202020204" pitchFamily="34" charset="0"/>
            </a:endParaRPr>
          </a:p>
        </p:txBody>
      </p:sp>
      <p:sp>
        <p:nvSpPr>
          <p:cNvPr id="14" name="Rectangle 13"/>
          <p:cNvSpPr/>
          <p:nvPr/>
        </p:nvSpPr>
        <p:spPr>
          <a:xfrm>
            <a:off x="4901400" y="3916693"/>
            <a:ext cx="1182768" cy="28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pPr algn="ctr"/>
            <a:r>
              <a:rPr lang="fr-CH" sz="2000" dirty="0" smtClean="0">
                <a:latin typeface="Arial" panose="020B0604020202020204" pitchFamily="34" charset="0"/>
                <a:cs typeface="Arial" panose="020B0604020202020204" pitchFamily="34" charset="0"/>
              </a:rPr>
              <a:t>Bucuresti</a:t>
            </a:r>
          </a:p>
        </p:txBody>
      </p:sp>
      <p:sp>
        <p:nvSpPr>
          <p:cNvPr id="15" name="Rectangle à coins arrondis 14"/>
          <p:cNvSpPr/>
          <p:nvPr/>
        </p:nvSpPr>
        <p:spPr>
          <a:xfrm>
            <a:off x="4644008" y="2060849"/>
            <a:ext cx="3816424" cy="3384376"/>
          </a:xfrm>
          <a:prstGeom prst="roundRect">
            <a:avLst>
              <a:gd name="adj" fmla="val 3192"/>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983275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60747" y="1988840"/>
            <a:ext cx="3971800" cy="350989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548000" tIns="3060000" rIns="36000" rtlCol="0" anchor="ctr"/>
          <a:lstStyle/>
          <a:p>
            <a:r>
              <a:rPr lang="fr-CH" sz="2800" dirty="0" smtClean="0">
                <a:latin typeface="Arial" panose="020B0604020202020204" pitchFamily="34" charset="0"/>
                <a:cs typeface="Arial" panose="020B0604020202020204" pitchFamily="34" charset="0"/>
              </a:rPr>
              <a:t>150 m</a:t>
            </a:r>
          </a:p>
        </p:txBody>
      </p:sp>
      <p:sp>
        <p:nvSpPr>
          <p:cNvPr id="4" name="Flèche vers le haut 3"/>
          <p:cNvSpPr/>
          <p:nvPr/>
        </p:nvSpPr>
        <p:spPr>
          <a:xfrm>
            <a:off x="6341380" y="2216976"/>
            <a:ext cx="360040" cy="2652184"/>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5" name="Flèche gauche 4"/>
          <p:cNvSpPr/>
          <p:nvPr/>
        </p:nvSpPr>
        <p:spPr>
          <a:xfrm>
            <a:off x="4901400" y="3500533"/>
            <a:ext cx="1620000" cy="324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6" name="Flèche droite 5"/>
          <p:cNvSpPr/>
          <p:nvPr/>
        </p:nvSpPr>
        <p:spPr>
          <a:xfrm>
            <a:off x="6546647" y="3500534"/>
            <a:ext cx="1620000" cy="3240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7" name="Ellipse 6"/>
          <p:cNvSpPr/>
          <p:nvPr/>
        </p:nvSpPr>
        <p:spPr>
          <a:xfrm>
            <a:off x="6156176" y="3356514"/>
            <a:ext cx="720080" cy="6851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8" name="Ellipse 7"/>
          <p:cNvSpPr/>
          <p:nvPr/>
        </p:nvSpPr>
        <p:spPr>
          <a:xfrm>
            <a:off x="6341380" y="3515665"/>
            <a:ext cx="360040" cy="365987"/>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9" name="Rectangle 8"/>
          <p:cNvSpPr/>
          <p:nvPr/>
        </p:nvSpPr>
        <p:spPr>
          <a:xfrm>
            <a:off x="6701420" y="4096693"/>
            <a:ext cx="1620000" cy="504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12000" rtlCol="0" anchor="ctr"/>
          <a:lstStyle/>
          <a:p>
            <a:pPr algn="ctr"/>
            <a:r>
              <a:rPr lang="fr-CH" sz="2000" dirty="0" smtClean="0">
                <a:latin typeface="Arial" panose="020B0604020202020204" pitchFamily="34" charset="0"/>
                <a:cs typeface="Arial" panose="020B0604020202020204" pitchFamily="34" charset="0"/>
              </a:rPr>
              <a:t>E81  A1</a:t>
            </a:r>
            <a:endParaRPr lang="fr-CH" sz="2000" dirty="0">
              <a:latin typeface="Arial" panose="020B0604020202020204" pitchFamily="34" charset="0"/>
              <a:cs typeface="Arial" panose="020B0604020202020204" pitchFamily="34" charset="0"/>
            </a:endParaRPr>
          </a:p>
        </p:txBody>
      </p:sp>
      <p:pic>
        <p:nvPicPr>
          <p:cNvPr id="10" name="Picture 2" descr="5.1 Russian road sign.sv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6773380" y="4150693"/>
            <a:ext cx="411146" cy="396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2" name="Rectangle 11"/>
          <p:cNvSpPr/>
          <p:nvPr/>
        </p:nvSpPr>
        <p:spPr>
          <a:xfrm>
            <a:off x="6305400" y="2722192"/>
            <a:ext cx="432000" cy="252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smtClean="0">
                <a:latin typeface="Arial" panose="020B0604020202020204" pitchFamily="34" charset="0"/>
                <a:cs typeface="Arial" panose="020B0604020202020204" pitchFamily="34" charset="0"/>
              </a:rPr>
              <a:t>7</a:t>
            </a:r>
            <a:endParaRPr lang="fr-CH" sz="1400" dirty="0">
              <a:latin typeface="Arial" panose="020B0604020202020204" pitchFamily="34" charset="0"/>
              <a:cs typeface="Arial" panose="020B0604020202020204" pitchFamily="34" charset="0"/>
            </a:endParaRPr>
          </a:p>
        </p:txBody>
      </p:sp>
      <p:sp>
        <p:nvSpPr>
          <p:cNvPr id="13" name="Rectangle 12"/>
          <p:cNvSpPr/>
          <p:nvPr/>
        </p:nvSpPr>
        <p:spPr>
          <a:xfrm>
            <a:off x="5495400" y="3536534"/>
            <a:ext cx="432000" cy="252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smtClean="0">
                <a:latin typeface="Arial" panose="020B0604020202020204" pitchFamily="34" charset="0"/>
                <a:cs typeface="Arial" panose="020B0604020202020204" pitchFamily="34" charset="0"/>
              </a:rPr>
              <a:t>7</a:t>
            </a:r>
            <a:endParaRPr lang="fr-CH" sz="1400" dirty="0">
              <a:latin typeface="Arial" panose="020B0604020202020204" pitchFamily="34" charset="0"/>
              <a:cs typeface="Arial" panose="020B0604020202020204" pitchFamily="34" charset="0"/>
            </a:endParaRPr>
          </a:p>
        </p:txBody>
      </p:sp>
      <p:sp>
        <p:nvSpPr>
          <p:cNvPr id="14" name="Rectangle 13"/>
          <p:cNvSpPr/>
          <p:nvPr/>
        </p:nvSpPr>
        <p:spPr>
          <a:xfrm>
            <a:off x="4901400" y="3916693"/>
            <a:ext cx="1182768" cy="28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pPr algn="ctr"/>
            <a:r>
              <a:rPr lang="fr-CH" sz="2000" dirty="0" smtClean="0">
                <a:latin typeface="Arial" panose="020B0604020202020204" pitchFamily="34" charset="0"/>
                <a:cs typeface="Arial" panose="020B0604020202020204" pitchFamily="34" charset="0"/>
              </a:rPr>
              <a:t>Bucuresti</a:t>
            </a:r>
          </a:p>
        </p:txBody>
      </p:sp>
      <p:sp>
        <p:nvSpPr>
          <p:cNvPr id="15" name="Rectangle à coins arrondis 14"/>
          <p:cNvSpPr/>
          <p:nvPr/>
        </p:nvSpPr>
        <p:spPr>
          <a:xfrm>
            <a:off x="4644008" y="2060849"/>
            <a:ext cx="3816424" cy="3384376"/>
          </a:xfrm>
          <a:prstGeom prst="roundRect">
            <a:avLst>
              <a:gd name="adj" fmla="val 3192"/>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pic>
        <p:nvPicPr>
          <p:cNvPr id="6146" name="Picture 2" descr="C:\Users\Sophie\Pictures\BrasMiov04 73xpe2 150m.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83568" y="2474534"/>
            <a:ext cx="3229049" cy="21240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791420" y="2198969"/>
            <a:ext cx="1440000" cy="7414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r>
              <a:rPr lang="fr-CH" sz="2000" dirty="0" smtClean="0">
                <a:latin typeface="Arial" panose="020B0604020202020204" pitchFamily="34" charset="0"/>
                <a:cs typeface="Arial" panose="020B0604020202020204" pitchFamily="34" charset="0"/>
              </a:rPr>
              <a:t>Pitesti</a:t>
            </a:r>
          </a:p>
          <a:p>
            <a:r>
              <a:rPr lang="fr-CH" sz="2000" dirty="0" smtClean="0">
                <a:latin typeface="Arial" panose="020B0604020202020204" pitchFamily="34" charset="0"/>
                <a:cs typeface="Arial" panose="020B0604020202020204" pitchFamily="34" charset="0"/>
              </a:rPr>
              <a:t>Craiova</a:t>
            </a:r>
          </a:p>
          <a:p>
            <a:r>
              <a:rPr lang="fr-CH" sz="2000" dirty="0" err="1" smtClean="0">
                <a:latin typeface="Arial" panose="020B0604020202020204" pitchFamily="34" charset="0"/>
                <a:cs typeface="Arial" panose="020B0604020202020204" pitchFamily="34" charset="0"/>
              </a:rPr>
              <a:t>Dragasani</a:t>
            </a:r>
            <a:endParaRPr lang="fr-CH"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778811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Sophie\Pictures\BrasMiov04 73xpe3.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39515" y="476671"/>
            <a:ext cx="7905137" cy="5184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400000">
            <a:off x="1585405" y="2646099"/>
            <a:ext cx="3744416" cy="3600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995056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ophie\Pictures\BrasMiov04 73xpe4.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539552" y="1988840"/>
            <a:ext cx="2819400" cy="20669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707904" y="836712"/>
            <a:ext cx="2880320" cy="33843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2520000" rIns="324000" bIns="36000" rtlCol="0" anchor="t"/>
          <a:lstStyle/>
          <a:p>
            <a:pPr algn="ctr"/>
            <a:r>
              <a:rPr lang="fr-CH" sz="2000" dirty="0" smtClean="0">
                <a:latin typeface="Arial" panose="020B0604020202020204" pitchFamily="34" charset="0"/>
                <a:cs typeface="Arial" panose="020B0604020202020204" pitchFamily="34" charset="0"/>
              </a:rPr>
              <a:t>Pitesti</a:t>
            </a:r>
          </a:p>
          <a:p>
            <a:pPr algn="ctr"/>
            <a:r>
              <a:rPr lang="fr-CH" sz="2000" dirty="0" smtClean="0">
                <a:latin typeface="Arial" panose="020B0604020202020204" pitchFamily="34" charset="0"/>
                <a:cs typeface="Arial" panose="020B0604020202020204" pitchFamily="34" charset="0"/>
              </a:rPr>
              <a:t>Bucurest</a:t>
            </a:r>
            <a:r>
              <a:rPr lang="fr-CH" sz="2400" dirty="0" smtClean="0">
                <a:latin typeface="Arial" panose="020B0604020202020204" pitchFamily="34" charset="0"/>
                <a:cs typeface="Arial" panose="020B0604020202020204" pitchFamily="34" charset="0"/>
              </a:rPr>
              <a:t>i</a:t>
            </a:r>
          </a:p>
        </p:txBody>
      </p:sp>
      <p:sp>
        <p:nvSpPr>
          <p:cNvPr id="6" name="Rectangle 5"/>
          <p:cNvSpPr/>
          <p:nvPr/>
        </p:nvSpPr>
        <p:spPr>
          <a:xfrm>
            <a:off x="4139952" y="1366789"/>
            <a:ext cx="2160000" cy="792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12000" rtlCol="0" anchor="ctr"/>
          <a:lstStyle/>
          <a:p>
            <a:pPr algn="ctr"/>
            <a:r>
              <a:rPr lang="fr-CH" dirty="0" smtClean="0">
                <a:latin typeface="Arial" panose="020B0604020202020204" pitchFamily="34" charset="0"/>
                <a:cs typeface="Arial" panose="020B0604020202020204" pitchFamily="34" charset="0"/>
              </a:rPr>
              <a:t>Bucuresti</a:t>
            </a:r>
          </a:p>
          <a:p>
            <a:pPr algn="ctr"/>
            <a:r>
              <a:rPr lang="fr-CH" dirty="0" smtClean="0">
                <a:latin typeface="Arial" panose="020B0604020202020204" pitchFamily="34" charset="0"/>
                <a:cs typeface="Arial" panose="020B0604020202020204" pitchFamily="34" charset="0"/>
              </a:rPr>
              <a:t>Targoviste</a:t>
            </a:r>
          </a:p>
        </p:txBody>
      </p:sp>
      <p:sp>
        <p:nvSpPr>
          <p:cNvPr id="7" name="Rectangle 6"/>
          <p:cNvSpPr/>
          <p:nvPr/>
        </p:nvSpPr>
        <p:spPr>
          <a:xfrm>
            <a:off x="4139952" y="2218865"/>
            <a:ext cx="2160000" cy="792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12000" rtlCol="0" anchor="ctr"/>
          <a:lstStyle/>
          <a:p>
            <a:pPr algn="ctr"/>
            <a:r>
              <a:rPr lang="fr-CH" dirty="0" smtClean="0">
                <a:latin typeface="Arial" panose="020B0604020202020204" pitchFamily="34" charset="0"/>
                <a:cs typeface="Arial" panose="020B0604020202020204" pitchFamily="34" charset="0"/>
              </a:rPr>
              <a:t>Sibiu</a:t>
            </a:r>
          </a:p>
          <a:p>
            <a:pPr algn="ctr"/>
            <a:r>
              <a:rPr lang="fr-CH" dirty="0" smtClean="0">
                <a:latin typeface="Arial" panose="020B0604020202020204" pitchFamily="34" charset="0"/>
                <a:cs typeface="Arial" panose="020B0604020202020204" pitchFamily="34" charset="0"/>
              </a:rPr>
              <a:t>Ram Vâlcea</a:t>
            </a:r>
          </a:p>
        </p:txBody>
      </p:sp>
      <p:sp>
        <p:nvSpPr>
          <p:cNvPr id="5" name="Rectangle 4"/>
          <p:cNvSpPr/>
          <p:nvPr/>
        </p:nvSpPr>
        <p:spPr>
          <a:xfrm>
            <a:off x="3769072" y="3145077"/>
            <a:ext cx="27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9" name="Rectangle 8"/>
          <p:cNvSpPr/>
          <p:nvPr/>
        </p:nvSpPr>
        <p:spPr>
          <a:xfrm>
            <a:off x="4355976" y="1488111"/>
            <a:ext cx="396000" cy="252000"/>
          </a:xfrm>
          <a:prstGeom prst="rect">
            <a:avLst/>
          </a:prstGeom>
          <a:solidFill>
            <a:srgbClr val="00B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fr-CH" sz="1000" dirty="0" smtClean="0">
                <a:latin typeface="Arial" panose="020B0604020202020204" pitchFamily="34" charset="0"/>
                <a:cs typeface="Arial" panose="020B0604020202020204" pitchFamily="34" charset="0"/>
              </a:rPr>
              <a:t>E81</a:t>
            </a:r>
            <a:endParaRPr lang="fr-CH" sz="1000" dirty="0">
              <a:latin typeface="Arial" panose="020B0604020202020204" pitchFamily="34" charset="0"/>
              <a:cs typeface="Arial" panose="020B0604020202020204" pitchFamily="34" charset="0"/>
            </a:endParaRPr>
          </a:p>
        </p:txBody>
      </p:sp>
      <p:sp>
        <p:nvSpPr>
          <p:cNvPr id="10" name="Rectangle 9"/>
          <p:cNvSpPr/>
          <p:nvPr/>
        </p:nvSpPr>
        <p:spPr>
          <a:xfrm>
            <a:off x="4322952" y="2308709"/>
            <a:ext cx="396000" cy="252000"/>
          </a:xfrm>
          <a:prstGeom prst="rect">
            <a:avLst/>
          </a:prstGeom>
          <a:solidFill>
            <a:srgbClr val="00B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fr-CH" sz="1000" dirty="0" smtClean="0">
                <a:latin typeface="Arial" panose="020B0604020202020204" pitchFamily="34" charset="0"/>
                <a:cs typeface="Arial" panose="020B0604020202020204" pitchFamily="34" charset="0"/>
              </a:rPr>
              <a:t>E81</a:t>
            </a:r>
            <a:endParaRPr lang="fr-CH" sz="1000" dirty="0">
              <a:latin typeface="Arial" panose="020B0604020202020204" pitchFamily="34" charset="0"/>
              <a:cs typeface="Arial" panose="020B0604020202020204" pitchFamily="34" charset="0"/>
            </a:endParaRPr>
          </a:p>
        </p:txBody>
      </p:sp>
      <p:sp>
        <p:nvSpPr>
          <p:cNvPr id="11" name="Rectangle 10"/>
          <p:cNvSpPr/>
          <p:nvPr/>
        </p:nvSpPr>
        <p:spPr>
          <a:xfrm>
            <a:off x="4355976" y="1789189"/>
            <a:ext cx="396000" cy="252000"/>
          </a:xfrm>
          <a:prstGeom prst="rect">
            <a:avLst/>
          </a:prstGeom>
          <a:solidFill>
            <a:srgbClr val="00B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fr-CH" sz="1000" dirty="0" smtClean="0">
                <a:latin typeface="Arial" panose="020B0604020202020204" pitchFamily="34" charset="0"/>
                <a:cs typeface="Arial" panose="020B0604020202020204" pitchFamily="34" charset="0"/>
              </a:rPr>
              <a:t>A3</a:t>
            </a:r>
            <a:endParaRPr lang="fr-CH" sz="1000" dirty="0">
              <a:latin typeface="Arial" panose="020B0604020202020204" pitchFamily="34" charset="0"/>
              <a:cs typeface="Arial" panose="020B0604020202020204" pitchFamily="34" charset="0"/>
            </a:endParaRPr>
          </a:p>
        </p:txBody>
      </p:sp>
      <p:sp>
        <p:nvSpPr>
          <p:cNvPr id="12" name="Rectangle 11"/>
          <p:cNvSpPr/>
          <p:nvPr/>
        </p:nvSpPr>
        <p:spPr>
          <a:xfrm>
            <a:off x="4310376" y="2618744"/>
            <a:ext cx="396000" cy="252000"/>
          </a:xfrm>
          <a:prstGeom prst="rect">
            <a:avLst/>
          </a:prstGeom>
          <a:solidFill>
            <a:srgbClr val="00B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fr-CH" sz="1000" dirty="0" smtClean="0">
                <a:latin typeface="Arial" panose="020B0604020202020204" pitchFamily="34" charset="0"/>
                <a:cs typeface="Arial" panose="020B0604020202020204" pitchFamily="34" charset="0"/>
              </a:rPr>
              <a:t>A3</a:t>
            </a:r>
            <a:endParaRPr lang="fr-CH" sz="1000" dirty="0">
              <a:latin typeface="Arial" panose="020B0604020202020204" pitchFamily="34" charset="0"/>
              <a:cs typeface="Arial" panose="020B0604020202020204" pitchFamily="34" charset="0"/>
            </a:endParaRPr>
          </a:p>
        </p:txBody>
      </p:sp>
      <p:sp>
        <p:nvSpPr>
          <p:cNvPr id="8" name="Flèche droite 7"/>
          <p:cNvSpPr/>
          <p:nvPr/>
        </p:nvSpPr>
        <p:spPr>
          <a:xfrm>
            <a:off x="4139952" y="980728"/>
            <a:ext cx="2160000" cy="28803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3" name="Flèche vers le haut 12"/>
          <p:cNvSpPr/>
          <p:nvPr/>
        </p:nvSpPr>
        <p:spPr>
          <a:xfrm>
            <a:off x="5796136" y="3429000"/>
            <a:ext cx="396000" cy="61200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5" name="Rectangle 14"/>
          <p:cNvSpPr/>
          <p:nvPr/>
        </p:nvSpPr>
        <p:spPr>
          <a:xfrm>
            <a:off x="3923976" y="3483000"/>
            <a:ext cx="432000" cy="252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smtClean="0">
                <a:latin typeface="Arial" panose="020B0604020202020204" pitchFamily="34" charset="0"/>
                <a:cs typeface="Arial" panose="020B0604020202020204" pitchFamily="34" charset="0"/>
              </a:rPr>
              <a:t>7</a:t>
            </a:r>
            <a:endParaRPr lang="fr-CH" sz="1400" dirty="0">
              <a:latin typeface="Arial" panose="020B0604020202020204" pitchFamily="34" charset="0"/>
              <a:cs typeface="Arial" panose="020B0604020202020204" pitchFamily="34" charset="0"/>
            </a:endParaRPr>
          </a:p>
        </p:txBody>
      </p:sp>
      <p:sp>
        <p:nvSpPr>
          <p:cNvPr id="14" name="Rectangle à coins arrondis 13"/>
          <p:cNvSpPr/>
          <p:nvPr/>
        </p:nvSpPr>
        <p:spPr>
          <a:xfrm>
            <a:off x="3769072" y="908720"/>
            <a:ext cx="2772000" cy="3240360"/>
          </a:xfrm>
          <a:prstGeom prst="roundRect">
            <a:avLst>
              <a:gd name="adj" fmla="val 2312"/>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4698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ophie\Pictures\Gilau k Dangau.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27584" y="1241493"/>
            <a:ext cx="3762375" cy="3171825"/>
          </a:xfrm>
          <a:prstGeom prst="rect">
            <a:avLst/>
          </a:prstGeom>
          <a:noFill/>
          <a:extLst>
            <a:ext uri="{909E8E84-426E-40DD-AFC4-6F175D3DCCD1}">
              <a14:hiddenFill xmlns:a14="http://schemas.microsoft.com/office/drawing/2010/main">
                <a:solidFill>
                  <a:srgbClr val="FFFFFF"/>
                </a:solidFill>
              </a14:hiddenFill>
            </a:ext>
          </a:extLst>
        </p:spPr>
      </p:pic>
      <p:sp>
        <p:nvSpPr>
          <p:cNvPr id="3" name="Flèche droite 2"/>
          <p:cNvSpPr/>
          <p:nvPr/>
        </p:nvSpPr>
        <p:spPr>
          <a:xfrm flipH="1">
            <a:off x="5205152" y="1277664"/>
            <a:ext cx="2520000" cy="90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pPr algn="r"/>
            <a:r>
              <a:rPr lang="fr-CH" sz="2000" dirty="0" smtClean="0">
                <a:solidFill>
                  <a:schemeClr val="bg1"/>
                </a:solidFill>
                <a:latin typeface="Arial" panose="020B0604020202020204" pitchFamily="34" charset="0"/>
                <a:cs typeface="Arial" panose="020B0604020202020204" pitchFamily="34" charset="0"/>
              </a:rPr>
              <a:t>Cluj </a:t>
            </a:r>
            <a:r>
              <a:rPr lang="fr-CH" sz="2000" dirty="0" err="1" smtClean="0">
                <a:solidFill>
                  <a:schemeClr val="bg1"/>
                </a:solidFill>
                <a:latin typeface="Arial" panose="020B0604020202020204" pitchFamily="34" charset="0"/>
                <a:cs typeface="Arial" panose="020B0604020202020204" pitchFamily="34" charset="0"/>
              </a:rPr>
              <a:t>Napoca</a:t>
            </a:r>
            <a:endParaRPr lang="fr-CH" sz="2000" dirty="0" smtClean="0">
              <a:solidFill>
                <a:schemeClr val="bg1"/>
              </a:solidFill>
              <a:latin typeface="Arial" panose="020B0604020202020204" pitchFamily="34" charset="0"/>
              <a:cs typeface="Arial" panose="020B0604020202020204" pitchFamily="34" charset="0"/>
            </a:endParaRPr>
          </a:p>
          <a:p>
            <a:pPr algn="r"/>
            <a:r>
              <a:rPr lang="fr-CH" sz="2000" dirty="0" err="1" smtClean="0">
                <a:solidFill>
                  <a:schemeClr val="bg1"/>
                </a:solidFill>
                <a:latin typeface="Arial" panose="020B0604020202020204" pitchFamily="34" charset="0"/>
                <a:cs typeface="Arial" panose="020B0604020202020204" pitchFamily="34" charset="0"/>
              </a:rPr>
              <a:t>Dej</a:t>
            </a:r>
            <a:r>
              <a:rPr lang="fr-CH" sz="2000" dirty="0" smtClean="0">
                <a:solidFill>
                  <a:schemeClr val="bg1"/>
                </a:solidFill>
                <a:latin typeface="Arial" panose="020B0604020202020204" pitchFamily="34" charset="0"/>
                <a:cs typeface="Arial" panose="020B0604020202020204" pitchFamily="34" charset="0"/>
              </a:rPr>
              <a:t> </a:t>
            </a:r>
            <a:endParaRPr lang="fr-CH" sz="2000" dirty="0">
              <a:solidFill>
                <a:schemeClr val="bg1"/>
              </a:solidFill>
              <a:latin typeface="Arial" panose="020B0604020202020204" pitchFamily="34" charset="0"/>
              <a:cs typeface="Arial" panose="020B0604020202020204" pitchFamily="34" charset="0"/>
            </a:endParaRPr>
          </a:p>
        </p:txBody>
      </p:sp>
      <p:pic>
        <p:nvPicPr>
          <p:cNvPr id="4" name="Picture 4" descr="http://www.icone-png.com/png/11/10530.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508104" y="1547664"/>
            <a:ext cx="543392" cy="360000"/>
          </a:xfrm>
          <a:prstGeom prst="rect">
            <a:avLst/>
          </a:prstGeom>
          <a:solidFill>
            <a:schemeClr val="bg1"/>
          </a:solidFill>
        </p:spPr>
      </p:pic>
      <p:sp>
        <p:nvSpPr>
          <p:cNvPr id="5" name="Flèche droite 4"/>
          <p:cNvSpPr/>
          <p:nvPr/>
        </p:nvSpPr>
        <p:spPr>
          <a:xfrm flipH="1">
            <a:off x="5205152" y="2255472"/>
            <a:ext cx="2520000" cy="90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pPr algn="r"/>
            <a:r>
              <a:rPr lang="fr-CH" sz="2000" dirty="0" smtClean="0">
                <a:solidFill>
                  <a:schemeClr val="bg1"/>
                </a:solidFill>
                <a:latin typeface="Arial" panose="020B0604020202020204" pitchFamily="34" charset="0"/>
                <a:cs typeface="Arial" panose="020B0604020202020204" pitchFamily="34" charset="0"/>
              </a:rPr>
              <a:t>Satu Mare</a:t>
            </a:r>
          </a:p>
          <a:p>
            <a:pPr algn="r"/>
            <a:r>
              <a:rPr lang="fr-CH" sz="2000" dirty="0" err="1" smtClean="0">
                <a:solidFill>
                  <a:schemeClr val="bg1"/>
                </a:solidFill>
                <a:latin typeface="Arial" panose="020B0604020202020204" pitchFamily="34" charset="0"/>
                <a:cs typeface="Arial" panose="020B0604020202020204" pitchFamily="34" charset="0"/>
              </a:rPr>
              <a:t>Zalau</a:t>
            </a:r>
            <a:r>
              <a:rPr lang="fr-CH" sz="2000" dirty="0" smtClean="0">
                <a:solidFill>
                  <a:schemeClr val="bg1"/>
                </a:solidFill>
                <a:latin typeface="Arial" panose="020B0604020202020204" pitchFamily="34" charset="0"/>
                <a:cs typeface="Arial" panose="020B0604020202020204" pitchFamily="34" charset="0"/>
              </a:rPr>
              <a:t> </a:t>
            </a:r>
            <a:endParaRPr lang="fr-CH" sz="2000" dirty="0">
              <a:solidFill>
                <a:schemeClr val="bg1"/>
              </a:solidFill>
              <a:latin typeface="Arial" panose="020B0604020202020204" pitchFamily="34" charset="0"/>
              <a:cs typeface="Arial" panose="020B0604020202020204" pitchFamily="34" charset="0"/>
            </a:endParaRPr>
          </a:p>
        </p:txBody>
      </p:sp>
      <p:pic>
        <p:nvPicPr>
          <p:cNvPr id="6" name="Picture 4" descr="http://www.icone-png.com/png/11/10530.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522104" y="2525472"/>
            <a:ext cx="543392" cy="360000"/>
          </a:xfrm>
          <a:prstGeom prst="rect">
            <a:avLst/>
          </a:prstGeom>
          <a:solidFill>
            <a:schemeClr val="bg1"/>
          </a:solidFill>
        </p:spPr>
      </p:pic>
      <p:sp>
        <p:nvSpPr>
          <p:cNvPr id="7" name="Flèche droite 6"/>
          <p:cNvSpPr/>
          <p:nvPr/>
        </p:nvSpPr>
        <p:spPr>
          <a:xfrm flipH="1">
            <a:off x="5436096" y="3208629"/>
            <a:ext cx="2289056" cy="468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000" rIns="180000" rtlCol="0" anchor="ctr"/>
          <a:lstStyle/>
          <a:p>
            <a:pPr algn="r"/>
            <a:r>
              <a:rPr lang="fr-CH" sz="2000" dirty="0" smtClean="0">
                <a:solidFill>
                  <a:schemeClr val="bg1"/>
                </a:solidFill>
                <a:latin typeface="Arial" panose="020B0604020202020204" pitchFamily="34" charset="0"/>
                <a:cs typeface="Arial" panose="020B0604020202020204" pitchFamily="34" charset="0"/>
              </a:rPr>
              <a:t>10   </a:t>
            </a:r>
            <a:r>
              <a:rPr lang="fr-CH" sz="2000" dirty="0" err="1" smtClean="0">
                <a:solidFill>
                  <a:schemeClr val="bg1"/>
                </a:solidFill>
                <a:latin typeface="Arial" panose="020B0604020202020204" pitchFamily="34" charset="0"/>
                <a:cs typeface="Arial" panose="020B0604020202020204" pitchFamily="34" charset="0"/>
              </a:rPr>
              <a:t>Gârbau</a:t>
            </a:r>
            <a:endParaRPr lang="fr-CH" sz="2000"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5716200" y="3316629"/>
            <a:ext cx="432000" cy="25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latin typeface="Arial" panose="020B0604020202020204" pitchFamily="34" charset="0"/>
                <a:cs typeface="Arial" panose="020B0604020202020204" pitchFamily="34" charset="0"/>
              </a:rPr>
              <a:t>1J</a:t>
            </a:r>
            <a:endParaRPr lang="fr-CH" sz="1600" dirty="0">
              <a:latin typeface="Arial" panose="020B0604020202020204" pitchFamily="34" charset="0"/>
              <a:cs typeface="Arial" panose="020B0604020202020204" pitchFamily="34" charset="0"/>
            </a:endParaRPr>
          </a:p>
        </p:txBody>
      </p:sp>
      <p:sp>
        <p:nvSpPr>
          <p:cNvPr id="9" name="Flèche droite 8"/>
          <p:cNvSpPr/>
          <p:nvPr/>
        </p:nvSpPr>
        <p:spPr>
          <a:xfrm flipH="1">
            <a:off x="5436096" y="3789040"/>
            <a:ext cx="2289056" cy="468000"/>
          </a:xfrm>
          <a:prstGeom prst="rightArrow">
            <a:avLst>
              <a:gd name="adj1" fmla="val 100000"/>
              <a:gd name="adj2"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936000" rtlCol="0" anchor="ctr"/>
          <a:lstStyle/>
          <a:p>
            <a:pPr algn="r"/>
            <a:r>
              <a:rPr lang="fr-CH" sz="2000" dirty="0" smtClean="0">
                <a:solidFill>
                  <a:schemeClr val="tx1"/>
                </a:solidFill>
                <a:latin typeface="Arial" panose="020B0604020202020204" pitchFamily="34" charset="0"/>
                <a:cs typeface="Arial" panose="020B0604020202020204" pitchFamily="34" charset="0"/>
              </a:rPr>
              <a:t>ZI </a:t>
            </a:r>
            <a:r>
              <a:rPr lang="fr-CH" sz="2000" dirty="0" err="1" smtClean="0">
                <a:solidFill>
                  <a:schemeClr val="tx1"/>
                </a:solidFill>
                <a:latin typeface="Arial" panose="020B0604020202020204" pitchFamily="34" charset="0"/>
                <a:cs typeface="Arial" panose="020B0604020202020204" pitchFamily="34" charset="0"/>
              </a:rPr>
              <a:t>Vest</a:t>
            </a:r>
            <a:r>
              <a:rPr lang="fr-CH" sz="2000" dirty="0" smtClean="0">
                <a:solidFill>
                  <a:schemeClr val="tx1"/>
                </a:solidFill>
                <a:latin typeface="Arial" panose="020B0604020202020204" pitchFamily="34" charset="0"/>
                <a:cs typeface="Arial" panose="020B0604020202020204" pitchFamily="34" charset="0"/>
              </a:rPr>
              <a:t> </a:t>
            </a:r>
            <a:endParaRPr lang="fr-CH" sz="2000" dirty="0">
              <a:solidFill>
                <a:schemeClr val="bg1"/>
              </a:solidFill>
              <a:latin typeface="Arial" panose="020B0604020202020204" pitchFamily="34" charset="0"/>
              <a:cs typeface="Arial" panose="020B0604020202020204" pitchFamily="34" charset="0"/>
            </a:endParaRPr>
          </a:p>
        </p:txBody>
      </p:sp>
      <p:pic>
        <p:nvPicPr>
          <p:cNvPr id="10" name="Picture 2" descr="https://t2.ftcdn.net/jpg/00/06/12/33/400_F_6123319_UooFwBrI0QE3BmgtmsBXfC3HE5D35wBP.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52506" y="3866613"/>
            <a:ext cx="377843" cy="324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quiz-code-route.fr/panneaux/ID35.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66454" y="3897040"/>
            <a:ext cx="342501" cy="252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483768" y="5661144"/>
            <a:ext cx="5220000" cy="432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Câpusu</a:t>
            </a:r>
            <a:r>
              <a:rPr lang="fr-CH" sz="1600" dirty="0" smtClean="0">
                <a:solidFill>
                  <a:schemeClr val="tx1"/>
                </a:solidFill>
                <a:latin typeface="Arial" panose="020B0604020202020204" pitchFamily="34" charset="0"/>
                <a:cs typeface="Arial" panose="020B0604020202020204" pitchFamily="34" charset="0"/>
              </a:rPr>
              <a:t> Mare  =&gt; Cluj </a:t>
            </a:r>
            <a:r>
              <a:rPr lang="fr-CH" sz="1600" dirty="0" err="1" smtClean="0">
                <a:solidFill>
                  <a:schemeClr val="tx1"/>
                </a:solidFill>
                <a:latin typeface="Arial" panose="020B0604020202020204" pitchFamily="34" charset="0"/>
                <a:cs typeface="Arial" panose="020B0604020202020204" pitchFamily="34" charset="0"/>
              </a:rPr>
              <a:t>Napoca</a:t>
            </a:r>
            <a:r>
              <a:rPr lang="fr-CH" sz="1600" dirty="0" smtClean="0">
                <a:solidFill>
                  <a:schemeClr val="tx1"/>
                </a:solidFill>
                <a:latin typeface="Arial" panose="020B0604020202020204" pitchFamily="34" charset="0"/>
                <a:cs typeface="Arial" panose="020B0604020202020204" pitchFamily="34" charset="0"/>
              </a:rPr>
              <a:t>   DN1 x DJ1J ( 6 ! )</a:t>
            </a:r>
          </a:p>
        </p:txBody>
      </p:sp>
    </p:spTree>
    <p:extLst>
      <p:ext uri="{BB962C8B-B14F-4D97-AF65-F5344CB8AC3E}">
        <p14:creationId xmlns:p14="http://schemas.microsoft.com/office/powerpoint/2010/main" val="268946392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phie\Pictures\Pit04 calea bucuresti 9bis.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11560" y="1700808"/>
            <a:ext cx="3743655" cy="2736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444208" y="1344427"/>
            <a:ext cx="180000" cy="414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6" name="Flèche droite 5"/>
          <p:cNvSpPr/>
          <p:nvPr/>
        </p:nvSpPr>
        <p:spPr>
          <a:xfrm>
            <a:off x="6624208" y="1368835"/>
            <a:ext cx="2340000" cy="720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0" rtlCol="0" anchor="ctr"/>
          <a:lstStyle/>
          <a:p>
            <a:r>
              <a:rPr lang="fr-CH" dirty="0" smtClean="0">
                <a:latin typeface="Arial" panose="020B0604020202020204" pitchFamily="34" charset="0"/>
                <a:cs typeface="Arial" panose="020B0604020202020204" pitchFamily="34" charset="0"/>
              </a:rPr>
              <a:t>Bucuresti</a:t>
            </a:r>
          </a:p>
          <a:p>
            <a:r>
              <a:rPr lang="fr-CH" dirty="0" smtClean="0">
                <a:latin typeface="Arial" panose="020B0604020202020204" pitchFamily="34" charset="0"/>
                <a:cs typeface="Arial" panose="020B0604020202020204" pitchFamily="34" charset="0"/>
              </a:rPr>
              <a:t>Targoviste</a:t>
            </a:r>
          </a:p>
        </p:txBody>
      </p:sp>
      <p:sp>
        <p:nvSpPr>
          <p:cNvPr id="7" name="Flèche droite 6"/>
          <p:cNvSpPr/>
          <p:nvPr/>
        </p:nvSpPr>
        <p:spPr>
          <a:xfrm>
            <a:off x="6624208" y="2198264"/>
            <a:ext cx="2340000" cy="720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12000" rtlCol="0" anchor="ctr"/>
          <a:lstStyle/>
          <a:p>
            <a:r>
              <a:rPr lang="fr-CH" dirty="0" smtClean="0">
                <a:latin typeface="Arial" panose="020B0604020202020204" pitchFamily="34" charset="0"/>
                <a:cs typeface="Arial" panose="020B0604020202020204" pitchFamily="34" charset="0"/>
              </a:rPr>
              <a:t>Sibiu</a:t>
            </a:r>
          </a:p>
          <a:p>
            <a:r>
              <a:rPr lang="fr-CH" dirty="0" smtClean="0">
                <a:latin typeface="Arial" panose="020B0604020202020204" pitchFamily="34" charset="0"/>
                <a:cs typeface="Arial" panose="020B0604020202020204" pitchFamily="34" charset="0"/>
              </a:rPr>
              <a:t>Ram Vâlcea</a:t>
            </a:r>
          </a:p>
        </p:txBody>
      </p:sp>
      <p:sp>
        <p:nvSpPr>
          <p:cNvPr id="8" name="Rectangle 7"/>
          <p:cNvSpPr/>
          <p:nvPr/>
        </p:nvSpPr>
        <p:spPr>
          <a:xfrm>
            <a:off x="6732240" y="1478470"/>
            <a:ext cx="396000" cy="252000"/>
          </a:xfrm>
          <a:prstGeom prst="rect">
            <a:avLst/>
          </a:prstGeom>
          <a:solidFill>
            <a:srgbClr val="00B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fr-CH" sz="1000" dirty="0" smtClean="0">
                <a:latin typeface="Arial" panose="020B0604020202020204" pitchFamily="34" charset="0"/>
                <a:cs typeface="Arial" panose="020B0604020202020204" pitchFamily="34" charset="0"/>
              </a:rPr>
              <a:t>E81</a:t>
            </a:r>
            <a:endParaRPr lang="fr-CH" sz="1000" dirty="0">
              <a:latin typeface="Arial" panose="020B0604020202020204" pitchFamily="34" charset="0"/>
              <a:cs typeface="Arial" panose="020B0604020202020204" pitchFamily="34" charset="0"/>
            </a:endParaRPr>
          </a:p>
        </p:txBody>
      </p:sp>
      <p:sp>
        <p:nvSpPr>
          <p:cNvPr id="9" name="Rectangle 8"/>
          <p:cNvSpPr/>
          <p:nvPr/>
        </p:nvSpPr>
        <p:spPr>
          <a:xfrm>
            <a:off x="6732240" y="2286499"/>
            <a:ext cx="396000" cy="252000"/>
          </a:xfrm>
          <a:prstGeom prst="rect">
            <a:avLst/>
          </a:prstGeom>
          <a:solidFill>
            <a:srgbClr val="00B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fr-CH" sz="1000" dirty="0" smtClean="0">
                <a:latin typeface="Arial" panose="020B0604020202020204" pitchFamily="34" charset="0"/>
                <a:cs typeface="Arial" panose="020B0604020202020204" pitchFamily="34" charset="0"/>
              </a:rPr>
              <a:t>E81</a:t>
            </a:r>
            <a:endParaRPr lang="fr-CH" sz="1000" dirty="0">
              <a:latin typeface="Arial" panose="020B0604020202020204" pitchFamily="34" charset="0"/>
              <a:cs typeface="Arial" panose="020B0604020202020204" pitchFamily="34" charset="0"/>
            </a:endParaRPr>
          </a:p>
        </p:txBody>
      </p:sp>
      <p:sp>
        <p:nvSpPr>
          <p:cNvPr id="10" name="Rectangle 9"/>
          <p:cNvSpPr/>
          <p:nvPr/>
        </p:nvSpPr>
        <p:spPr>
          <a:xfrm>
            <a:off x="6732240" y="1781838"/>
            <a:ext cx="396000" cy="252000"/>
          </a:xfrm>
          <a:prstGeom prst="rect">
            <a:avLst/>
          </a:prstGeom>
          <a:solidFill>
            <a:srgbClr val="00B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fr-CH" sz="1000" dirty="0" smtClean="0">
                <a:latin typeface="Arial" panose="020B0604020202020204" pitchFamily="34" charset="0"/>
                <a:cs typeface="Arial" panose="020B0604020202020204" pitchFamily="34" charset="0"/>
              </a:rPr>
              <a:t>A3</a:t>
            </a:r>
            <a:endParaRPr lang="fr-CH" sz="1000" dirty="0">
              <a:latin typeface="Arial" panose="020B0604020202020204" pitchFamily="34" charset="0"/>
              <a:cs typeface="Arial" panose="020B0604020202020204" pitchFamily="34" charset="0"/>
            </a:endParaRPr>
          </a:p>
        </p:txBody>
      </p:sp>
      <p:sp>
        <p:nvSpPr>
          <p:cNvPr id="11" name="Rectangle 10"/>
          <p:cNvSpPr/>
          <p:nvPr/>
        </p:nvSpPr>
        <p:spPr>
          <a:xfrm>
            <a:off x="6732240" y="2582920"/>
            <a:ext cx="396000" cy="252000"/>
          </a:xfrm>
          <a:prstGeom prst="rect">
            <a:avLst/>
          </a:prstGeom>
          <a:solidFill>
            <a:srgbClr val="00B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fr-CH" sz="1000" dirty="0" smtClean="0">
                <a:latin typeface="Arial" panose="020B0604020202020204" pitchFamily="34" charset="0"/>
                <a:cs typeface="Arial" panose="020B0604020202020204" pitchFamily="34" charset="0"/>
              </a:rPr>
              <a:t>A3</a:t>
            </a:r>
            <a:endParaRPr lang="fr-CH" sz="1000" dirty="0">
              <a:latin typeface="Arial" panose="020B0604020202020204" pitchFamily="34" charset="0"/>
              <a:cs typeface="Arial" panose="020B0604020202020204" pitchFamily="34" charset="0"/>
            </a:endParaRPr>
          </a:p>
        </p:txBody>
      </p:sp>
      <p:sp>
        <p:nvSpPr>
          <p:cNvPr id="12" name="Flèche droite 11"/>
          <p:cNvSpPr/>
          <p:nvPr/>
        </p:nvSpPr>
        <p:spPr>
          <a:xfrm flipH="1">
            <a:off x="4104208" y="1364198"/>
            <a:ext cx="2340000" cy="72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684000" bIns="72000" rtlCol="0" anchor="ctr"/>
          <a:lstStyle/>
          <a:p>
            <a:pPr algn="r"/>
            <a:r>
              <a:rPr lang="fr-CH" dirty="0" smtClean="0">
                <a:latin typeface="Arial" panose="020B0604020202020204" pitchFamily="34" charset="0"/>
                <a:cs typeface="Arial" panose="020B0604020202020204" pitchFamily="34" charset="0"/>
              </a:rPr>
              <a:t>Pitesti</a:t>
            </a:r>
          </a:p>
          <a:p>
            <a:pPr algn="r"/>
            <a:r>
              <a:rPr lang="fr-CH" dirty="0" smtClean="0">
                <a:latin typeface="Arial" panose="020B0604020202020204" pitchFamily="34" charset="0"/>
                <a:cs typeface="Arial" panose="020B0604020202020204" pitchFamily="34" charset="0"/>
              </a:rPr>
              <a:t>Bucuresti</a:t>
            </a:r>
          </a:p>
        </p:txBody>
      </p:sp>
      <p:sp>
        <p:nvSpPr>
          <p:cNvPr id="13" name="Rectangle 12"/>
          <p:cNvSpPr/>
          <p:nvPr/>
        </p:nvSpPr>
        <p:spPr>
          <a:xfrm>
            <a:off x="5894371" y="1610808"/>
            <a:ext cx="396000" cy="180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000" dirty="0" smtClean="0">
                <a:latin typeface="Arial" panose="020B0604020202020204" pitchFamily="34" charset="0"/>
                <a:cs typeface="Arial" panose="020B0604020202020204" pitchFamily="34" charset="0"/>
              </a:rPr>
              <a:t>7</a:t>
            </a:r>
            <a:endParaRPr lang="fr-CH" sz="1000" dirty="0">
              <a:latin typeface="Arial" panose="020B0604020202020204" pitchFamily="34" charset="0"/>
              <a:cs typeface="Arial" panose="020B0604020202020204" pitchFamily="34" charset="0"/>
            </a:endParaRPr>
          </a:p>
        </p:txBody>
      </p:sp>
      <p:sp>
        <p:nvSpPr>
          <p:cNvPr id="16" name="Flèche droite 15"/>
          <p:cNvSpPr/>
          <p:nvPr/>
        </p:nvSpPr>
        <p:spPr>
          <a:xfrm flipH="1">
            <a:off x="4104125" y="2196763"/>
            <a:ext cx="2340000" cy="72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684000" bIns="72000" rtlCol="0" anchor="ctr"/>
          <a:lstStyle/>
          <a:p>
            <a:pPr algn="r"/>
            <a:r>
              <a:rPr lang="fr-CH" dirty="0" smtClean="0">
                <a:latin typeface="Arial" panose="020B0604020202020204" pitchFamily="34" charset="0"/>
                <a:cs typeface="Arial" panose="020B0604020202020204" pitchFamily="34" charset="0"/>
              </a:rPr>
              <a:t>Craiova</a:t>
            </a:r>
          </a:p>
          <a:p>
            <a:pPr algn="r"/>
            <a:r>
              <a:rPr lang="fr-CH" dirty="0" err="1" smtClean="0">
                <a:latin typeface="Arial" panose="020B0604020202020204" pitchFamily="34" charset="0"/>
                <a:cs typeface="Arial" panose="020B0604020202020204" pitchFamily="34" charset="0"/>
              </a:rPr>
              <a:t>Dragasani</a:t>
            </a:r>
            <a:endParaRPr lang="fr-CH" dirty="0" smtClean="0">
              <a:latin typeface="Arial" panose="020B0604020202020204" pitchFamily="34" charset="0"/>
              <a:cs typeface="Arial" panose="020B0604020202020204" pitchFamily="34" charset="0"/>
            </a:endParaRPr>
          </a:p>
        </p:txBody>
      </p:sp>
      <p:sp>
        <p:nvSpPr>
          <p:cNvPr id="17" name="Rectangle 16"/>
          <p:cNvSpPr/>
          <p:nvPr/>
        </p:nvSpPr>
        <p:spPr>
          <a:xfrm>
            <a:off x="5894371" y="2325131"/>
            <a:ext cx="396000" cy="180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000" dirty="0" smtClean="0">
                <a:latin typeface="Arial" panose="020B0604020202020204" pitchFamily="34" charset="0"/>
                <a:cs typeface="Arial" panose="020B0604020202020204" pitchFamily="34" charset="0"/>
              </a:rPr>
              <a:t>65</a:t>
            </a:r>
            <a:endParaRPr lang="fr-CH" sz="1000" dirty="0">
              <a:latin typeface="Arial" panose="020B0604020202020204" pitchFamily="34" charset="0"/>
              <a:cs typeface="Arial" panose="020B0604020202020204" pitchFamily="34" charset="0"/>
            </a:endParaRPr>
          </a:p>
        </p:txBody>
      </p:sp>
      <p:sp>
        <p:nvSpPr>
          <p:cNvPr id="18" name="Rectangle 17"/>
          <p:cNvSpPr/>
          <p:nvPr/>
        </p:nvSpPr>
        <p:spPr>
          <a:xfrm>
            <a:off x="5894371" y="2582920"/>
            <a:ext cx="432000" cy="216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000" dirty="0" smtClean="0">
                <a:latin typeface="Arial" panose="020B0604020202020204" pitchFamily="34" charset="0"/>
                <a:cs typeface="Arial" panose="020B0604020202020204" pitchFamily="34" charset="0"/>
              </a:rPr>
              <a:t>67B</a:t>
            </a:r>
            <a:endParaRPr lang="fr-CH"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019801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phie\Pictures\BrasMiov04 73xpe6.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283060" y="764704"/>
            <a:ext cx="6840760" cy="20406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131840" y="3068960"/>
            <a:ext cx="2340000" cy="25202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80000" rIns="108000" rtlCol="0" anchor="t"/>
          <a:lstStyle/>
          <a:p>
            <a:pPr algn="ctr"/>
            <a:r>
              <a:rPr lang="fr-CH" sz="2000" dirty="0" smtClean="0">
                <a:latin typeface="Arial" panose="020B0604020202020204" pitchFamily="34" charset="0"/>
                <a:cs typeface="Arial" panose="020B0604020202020204" pitchFamily="34" charset="0"/>
              </a:rPr>
              <a:t>Pitesti</a:t>
            </a:r>
          </a:p>
          <a:p>
            <a:pPr algn="ctr"/>
            <a:r>
              <a:rPr lang="fr-CH" sz="2000" dirty="0" smtClean="0">
                <a:latin typeface="Arial" panose="020B0604020202020204" pitchFamily="34" charset="0"/>
                <a:cs typeface="Arial" panose="020B0604020202020204" pitchFamily="34" charset="0"/>
              </a:rPr>
              <a:t>Craiova</a:t>
            </a:r>
          </a:p>
          <a:p>
            <a:pPr algn="ctr"/>
            <a:r>
              <a:rPr lang="fr-CH" sz="2000" dirty="0" err="1" smtClean="0">
                <a:latin typeface="Arial" panose="020B0604020202020204" pitchFamily="34" charset="0"/>
                <a:cs typeface="Arial" panose="020B0604020202020204" pitchFamily="34" charset="0"/>
              </a:rPr>
              <a:t>Dragasani</a:t>
            </a:r>
            <a:endParaRPr lang="fr-CH" sz="2000" dirty="0" smtClean="0">
              <a:latin typeface="Arial" panose="020B0604020202020204" pitchFamily="34" charset="0"/>
              <a:cs typeface="Arial" panose="020B0604020202020204" pitchFamily="34" charset="0"/>
            </a:endParaRPr>
          </a:p>
          <a:p>
            <a:pPr algn="ctr"/>
            <a:endParaRPr lang="fr-CH" sz="2000" dirty="0">
              <a:latin typeface="Arial" panose="020B0604020202020204" pitchFamily="34" charset="0"/>
              <a:cs typeface="Arial" panose="020B0604020202020204" pitchFamily="34" charset="0"/>
            </a:endParaRPr>
          </a:p>
          <a:p>
            <a:pPr algn="ctr"/>
            <a:r>
              <a:rPr lang="fr-CH" sz="2000" dirty="0" smtClean="0">
                <a:latin typeface="Arial" panose="020B0604020202020204" pitchFamily="34" charset="0"/>
                <a:cs typeface="Arial" panose="020B0604020202020204" pitchFamily="34" charset="0"/>
              </a:rPr>
              <a:t>Bucuresti</a:t>
            </a:r>
          </a:p>
          <a:p>
            <a:pPr algn="ctr"/>
            <a:r>
              <a:rPr lang="fr-CH" sz="2000" dirty="0" smtClean="0">
                <a:latin typeface="Arial" panose="020B0604020202020204" pitchFamily="34" charset="0"/>
                <a:cs typeface="Arial" panose="020B0604020202020204" pitchFamily="34" charset="0"/>
              </a:rPr>
              <a:t>Brasov</a:t>
            </a:r>
          </a:p>
          <a:p>
            <a:pPr algn="ctr"/>
            <a:r>
              <a:rPr lang="fr-CH" sz="2000" dirty="0" err="1" smtClean="0">
                <a:latin typeface="Arial" panose="020B0604020202020204" pitchFamily="34" charset="0"/>
                <a:cs typeface="Arial" panose="020B0604020202020204" pitchFamily="34" charset="0"/>
              </a:rPr>
              <a:t>Mioveni</a:t>
            </a:r>
            <a:endParaRPr lang="fr-CH" sz="2000" dirty="0" smtClean="0">
              <a:latin typeface="Arial" panose="020B0604020202020204" pitchFamily="34" charset="0"/>
              <a:cs typeface="Arial" panose="020B0604020202020204" pitchFamily="34" charset="0"/>
            </a:endParaRPr>
          </a:p>
        </p:txBody>
      </p:sp>
      <p:sp>
        <p:nvSpPr>
          <p:cNvPr id="3" name="Rectangle à coins arrondis 2"/>
          <p:cNvSpPr/>
          <p:nvPr/>
        </p:nvSpPr>
        <p:spPr>
          <a:xfrm>
            <a:off x="3203848" y="3140968"/>
            <a:ext cx="2160240" cy="1188240"/>
          </a:xfrm>
          <a:prstGeom prst="roundRect">
            <a:avLst>
              <a:gd name="adj" fmla="val 740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0" name="Rectangle à coins arrondis 9"/>
          <p:cNvSpPr/>
          <p:nvPr/>
        </p:nvSpPr>
        <p:spPr>
          <a:xfrm>
            <a:off x="3203848" y="4329208"/>
            <a:ext cx="2160240" cy="1188240"/>
          </a:xfrm>
          <a:prstGeom prst="roundRect">
            <a:avLst>
              <a:gd name="adj" fmla="val 740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5" name="Flèche vers le haut 4"/>
          <p:cNvSpPr/>
          <p:nvPr/>
        </p:nvSpPr>
        <p:spPr>
          <a:xfrm>
            <a:off x="3525108" y="3303205"/>
            <a:ext cx="288032" cy="79208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6" name="Flèche gauche 5"/>
          <p:cNvSpPr/>
          <p:nvPr/>
        </p:nvSpPr>
        <p:spPr>
          <a:xfrm>
            <a:off x="3327124" y="4779328"/>
            <a:ext cx="576000" cy="288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277758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phie\Pictures\BrasMiov04 73xpe7.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95536" y="2056490"/>
            <a:ext cx="3343275" cy="26193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860032" y="2077533"/>
            <a:ext cx="2340000" cy="25202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80000" rIns="108000" rtlCol="0" anchor="t"/>
          <a:lstStyle/>
          <a:p>
            <a:pPr algn="ctr"/>
            <a:r>
              <a:rPr lang="fr-CH" sz="2000" dirty="0" smtClean="0">
                <a:latin typeface="Arial" panose="020B0604020202020204" pitchFamily="34" charset="0"/>
                <a:cs typeface="Arial" panose="020B0604020202020204" pitchFamily="34" charset="0"/>
              </a:rPr>
              <a:t>Pitesti</a:t>
            </a:r>
          </a:p>
          <a:p>
            <a:pPr algn="ctr"/>
            <a:r>
              <a:rPr lang="fr-CH" sz="2000" dirty="0" smtClean="0">
                <a:latin typeface="Arial" panose="020B0604020202020204" pitchFamily="34" charset="0"/>
                <a:cs typeface="Arial" panose="020B0604020202020204" pitchFamily="34" charset="0"/>
              </a:rPr>
              <a:t>Craiova</a:t>
            </a:r>
          </a:p>
          <a:p>
            <a:pPr algn="ctr"/>
            <a:r>
              <a:rPr lang="fr-CH" sz="2000" dirty="0" err="1" smtClean="0">
                <a:latin typeface="Arial" panose="020B0604020202020204" pitchFamily="34" charset="0"/>
                <a:cs typeface="Arial" panose="020B0604020202020204" pitchFamily="34" charset="0"/>
              </a:rPr>
              <a:t>Dragasani</a:t>
            </a:r>
            <a:endParaRPr lang="fr-CH" sz="2000" dirty="0" smtClean="0">
              <a:latin typeface="Arial" panose="020B0604020202020204" pitchFamily="34" charset="0"/>
              <a:cs typeface="Arial" panose="020B0604020202020204" pitchFamily="34" charset="0"/>
            </a:endParaRPr>
          </a:p>
          <a:p>
            <a:pPr algn="ctr"/>
            <a:endParaRPr lang="fr-CH" sz="2000" dirty="0">
              <a:latin typeface="Arial" panose="020B0604020202020204" pitchFamily="34" charset="0"/>
              <a:cs typeface="Arial" panose="020B0604020202020204" pitchFamily="34" charset="0"/>
            </a:endParaRPr>
          </a:p>
          <a:p>
            <a:pPr algn="ctr"/>
            <a:r>
              <a:rPr lang="fr-CH" sz="2000" dirty="0" smtClean="0">
                <a:latin typeface="Arial" panose="020B0604020202020204" pitchFamily="34" charset="0"/>
                <a:cs typeface="Arial" panose="020B0604020202020204" pitchFamily="34" charset="0"/>
              </a:rPr>
              <a:t>Bucuresti</a:t>
            </a:r>
          </a:p>
          <a:p>
            <a:pPr algn="ctr"/>
            <a:r>
              <a:rPr lang="fr-CH" sz="2000" dirty="0" smtClean="0">
                <a:latin typeface="Arial" panose="020B0604020202020204" pitchFamily="34" charset="0"/>
                <a:cs typeface="Arial" panose="020B0604020202020204" pitchFamily="34" charset="0"/>
              </a:rPr>
              <a:t>Brasov</a:t>
            </a:r>
          </a:p>
          <a:p>
            <a:pPr algn="ctr"/>
            <a:r>
              <a:rPr lang="fr-CH" sz="2000" dirty="0" err="1" smtClean="0">
                <a:latin typeface="Arial" panose="020B0604020202020204" pitchFamily="34" charset="0"/>
                <a:cs typeface="Arial" panose="020B0604020202020204" pitchFamily="34" charset="0"/>
              </a:rPr>
              <a:t>Mioveni</a:t>
            </a:r>
            <a:endParaRPr lang="fr-CH" sz="2000" dirty="0" smtClean="0">
              <a:latin typeface="Arial" panose="020B0604020202020204" pitchFamily="34" charset="0"/>
              <a:cs typeface="Arial" panose="020B0604020202020204" pitchFamily="34" charset="0"/>
            </a:endParaRPr>
          </a:p>
        </p:txBody>
      </p:sp>
      <p:sp>
        <p:nvSpPr>
          <p:cNvPr id="5" name="Flèche gauche 4"/>
          <p:cNvSpPr/>
          <p:nvPr/>
        </p:nvSpPr>
        <p:spPr>
          <a:xfrm>
            <a:off x="5088136" y="3789040"/>
            <a:ext cx="576000" cy="288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6" name="Rectangle à coins arrondis 5"/>
          <p:cNvSpPr/>
          <p:nvPr/>
        </p:nvSpPr>
        <p:spPr>
          <a:xfrm>
            <a:off x="4949912" y="2149433"/>
            <a:ext cx="2160240" cy="1188240"/>
          </a:xfrm>
          <a:prstGeom prst="roundRect">
            <a:avLst>
              <a:gd name="adj" fmla="val 740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7" name="Rectangle à coins arrondis 6"/>
          <p:cNvSpPr/>
          <p:nvPr/>
        </p:nvSpPr>
        <p:spPr>
          <a:xfrm>
            <a:off x="4929283" y="3331013"/>
            <a:ext cx="2160240" cy="1188240"/>
          </a:xfrm>
          <a:prstGeom prst="roundRect">
            <a:avLst>
              <a:gd name="adj" fmla="val 740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8" name="Flèche gauche 7"/>
          <p:cNvSpPr/>
          <p:nvPr/>
        </p:nvSpPr>
        <p:spPr>
          <a:xfrm rot="10800000">
            <a:off x="5088136" y="2599553"/>
            <a:ext cx="576000" cy="288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836540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3848" y="5826861"/>
            <a:ext cx="540012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Dinspre</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Trivale</a:t>
            </a:r>
            <a:r>
              <a:rPr lang="fr-CH" sz="1600" dirty="0" smtClean="0">
                <a:solidFill>
                  <a:schemeClr val="tx1"/>
                </a:solidFill>
                <a:latin typeface="Arial" panose="020B0604020202020204" pitchFamily="34" charset="0"/>
                <a:cs typeface="Arial" panose="020B0604020202020204" pitchFamily="34" charset="0"/>
              </a:rPr>
              <a:t> / </a:t>
            </a:r>
            <a:r>
              <a:rPr lang="fr-CH" sz="1600" dirty="0" err="1" smtClean="0">
                <a:solidFill>
                  <a:schemeClr val="tx1"/>
                </a:solidFill>
                <a:latin typeface="Arial" panose="020B0604020202020204" pitchFamily="34" charset="0"/>
                <a:cs typeface="Arial" panose="020B0604020202020204" pitchFamily="34" charset="0"/>
              </a:rPr>
              <a:t>Dragasani</a:t>
            </a:r>
            <a:r>
              <a:rPr lang="fr-CH" sz="1600" dirty="0" smtClean="0">
                <a:solidFill>
                  <a:schemeClr val="tx1"/>
                </a:solidFill>
                <a:latin typeface="Arial" panose="020B0604020202020204" pitchFamily="34" charset="0"/>
                <a:cs typeface="Arial" panose="020B0604020202020204" pitchFamily="34" charset="0"/>
              </a:rPr>
              <a:t> </a:t>
            </a:r>
            <a:r>
              <a:rPr lang="fr-CH" sz="1600" dirty="0">
                <a:solidFill>
                  <a:schemeClr val="tx1"/>
                </a:solidFill>
                <a:latin typeface="Arial" panose="020B0604020202020204" pitchFamily="34" charset="0"/>
                <a:cs typeface="Arial" panose="020B0604020202020204" pitchFamily="34" charset="0"/>
              </a:rPr>
              <a:t> </a:t>
            </a:r>
            <a:r>
              <a:rPr lang="fr-CH" sz="1600" dirty="0" smtClean="0">
                <a:solidFill>
                  <a:schemeClr val="tx1"/>
                </a:solidFill>
                <a:latin typeface="Arial" panose="020B0604020202020204" pitchFamily="34" charset="0"/>
                <a:cs typeface="Arial" panose="020B0604020202020204" pitchFamily="34" charset="0"/>
              </a:rPr>
              <a:t>- a few exemples </a:t>
            </a:r>
          </a:p>
        </p:txBody>
      </p:sp>
    </p:spTree>
    <p:extLst>
      <p:ext uri="{BB962C8B-B14F-4D97-AF65-F5344CB8AC3E}">
        <p14:creationId xmlns:p14="http://schemas.microsoft.com/office/powerpoint/2010/main" val="365757924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phie\Pictures\TrivaleDrag0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16939" y="1124744"/>
            <a:ext cx="3261788" cy="270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5576" y="991323"/>
            <a:ext cx="3780180" cy="756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Dinspre</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Trivale</a:t>
            </a:r>
            <a:r>
              <a:rPr lang="fr-CH" sz="1600" dirty="0" smtClean="0">
                <a:solidFill>
                  <a:schemeClr val="tx1"/>
                </a:solidFill>
                <a:latin typeface="Arial" panose="020B0604020202020204" pitchFamily="34" charset="0"/>
                <a:cs typeface="Arial" panose="020B0604020202020204" pitchFamily="34" charset="0"/>
              </a:rPr>
              <a:t> / </a:t>
            </a:r>
            <a:r>
              <a:rPr lang="fr-CH" sz="1600" dirty="0" err="1" smtClean="0">
                <a:solidFill>
                  <a:schemeClr val="tx1"/>
                </a:solidFill>
                <a:latin typeface="Arial" panose="020B0604020202020204" pitchFamily="34" charset="0"/>
                <a:cs typeface="Arial" panose="020B0604020202020204" pitchFamily="34" charset="0"/>
              </a:rPr>
              <a:t>Dragasani</a:t>
            </a:r>
            <a:endParaRPr lang="fr-CH" sz="1600" dirty="0">
              <a:solidFill>
                <a:schemeClr val="tx1"/>
              </a:solidFill>
              <a:latin typeface="Arial" panose="020B0604020202020204" pitchFamily="34" charset="0"/>
              <a:cs typeface="Arial" panose="020B0604020202020204" pitchFamily="34" charset="0"/>
            </a:endParaRPr>
          </a:p>
          <a:p>
            <a:pPr algn="r"/>
            <a:endParaRPr lang="fr-CH" sz="1000" dirty="0" smtClean="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 67B x 703E </a:t>
            </a:r>
          </a:p>
        </p:txBody>
      </p:sp>
      <p:sp>
        <p:nvSpPr>
          <p:cNvPr id="5" name="Flèche droite 4"/>
          <p:cNvSpPr/>
          <p:nvPr/>
        </p:nvSpPr>
        <p:spPr>
          <a:xfrm>
            <a:off x="6444208" y="1934744"/>
            <a:ext cx="2340000" cy="54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0" rtlCol="0" anchor="ctr"/>
          <a:lstStyle/>
          <a:p>
            <a:r>
              <a:rPr lang="fr-CH" sz="2000" dirty="0" err="1" smtClean="0">
                <a:latin typeface="Arial" panose="020B0604020202020204" pitchFamily="34" charset="0"/>
                <a:cs typeface="Arial" panose="020B0604020202020204" pitchFamily="34" charset="0"/>
              </a:rPr>
              <a:t>Dragasani</a:t>
            </a:r>
            <a:endParaRPr lang="fr-CH" sz="2000" dirty="0" smtClean="0">
              <a:latin typeface="Arial" panose="020B0604020202020204" pitchFamily="34" charset="0"/>
              <a:cs typeface="Arial" panose="020B0604020202020204" pitchFamily="34" charset="0"/>
            </a:endParaRPr>
          </a:p>
        </p:txBody>
      </p:sp>
      <p:sp>
        <p:nvSpPr>
          <p:cNvPr id="6" name="Rectangle 5"/>
          <p:cNvSpPr/>
          <p:nvPr/>
        </p:nvSpPr>
        <p:spPr>
          <a:xfrm>
            <a:off x="6568598" y="2096744"/>
            <a:ext cx="432000" cy="216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000" dirty="0" smtClean="0">
                <a:latin typeface="Arial" panose="020B0604020202020204" pitchFamily="34" charset="0"/>
                <a:cs typeface="Arial" panose="020B0604020202020204" pitchFamily="34" charset="0"/>
              </a:rPr>
              <a:t>67B</a:t>
            </a:r>
            <a:endParaRPr lang="fr-CH" sz="1000" dirty="0">
              <a:latin typeface="Arial" panose="020B0604020202020204" pitchFamily="34" charset="0"/>
              <a:cs typeface="Arial" panose="020B0604020202020204" pitchFamily="34" charset="0"/>
            </a:endParaRPr>
          </a:p>
        </p:txBody>
      </p:sp>
      <p:sp>
        <p:nvSpPr>
          <p:cNvPr id="7" name="Flèche droite 6"/>
          <p:cNvSpPr/>
          <p:nvPr/>
        </p:nvSpPr>
        <p:spPr>
          <a:xfrm flipH="1">
            <a:off x="3775472" y="1934744"/>
            <a:ext cx="2340000" cy="540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612000" rtlCol="0" anchor="t"/>
          <a:lstStyle/>
          <a:p>
            <a:pPr algn="r"/>
            <a:r>
              <a:rPr lang="fr-CH" sz="2400" dirty="0" smtClean="0">
                <a:latin typeface="Arial" panose="020B0604020202020204" pitchFamily="34" charset="0"/>
                <a:cs typeface="Arial" panose="020B0604020202020204" pitchFamily="34" charset="0"/>
              </a:rPr>
              <a:t> </a:t>
            </a:r>
            <a:endParaRPr lang="fr-CH" sz="2400" dirty="0">
              <a:latin typeface="Arial" panose="020B0604020202020204" pitchFamily="34" charset="0"/>
              <a:cs typeface="Arial" panose="020B0604020202020204" pitchFamily="34" charset="0"/>
            </a:endParaRPr>
          </a:p>
        </p:txBody>
      </p:sp>
      <p:pic>
        <p:nvPicPr>
          <p:cNvPr id="8"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4788024" y="1988744"/>
            <a:ext cx="448523" cy="432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9" name="Flèche droite 8"/>
          <p:cNvSpPr/>
          <p:nvPr/>
        </p:nvSpPr>
        <p:spPr>
          <a:xfrm flipH="1">
            <a:off x="3779912" y="2586355"/>
            <a:ext cx="2340000" cy="540000"/>
          </a:xfrm>
          <a:prstGeom prst="rightArrow">
            <a:avLst>
              <a:gd name="adj1" fmla="val 100000"/>
              <a:gd name="adj2"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612000" bIns="180000" rtlCol="0" anchor="t"/>
          <a:lstStyle/>
          <a:p>
            <a:pPr algn="r"/>
            <a:r>
              <a:rPr lang="fr-CH" sz="2400" dirty="0" smtClean="0">
                <a:latin typeface="Arial" panose="020B0604020202020204" pitchFamily="34" charset="0"/>
                <a:cs typeface="Arial" panose="020B0604020202020204" pitchFamily="34" charset="0"/>
              </a:rPr>
              <a:t> </a:t>
            </a:r>
            <a:r>
              <a:rPr lang="fr-CH" sz="2400" dirty="0" err="1" smtClean="0">
                <a:solidFill>
                  <a:schemeClr val="tx1"/>
                </a:solidFill>
                <a:latin typeface="Arial" panose="020B0604020202020204" pitchFamily="34" charset="0"/>
                <a:cs typeface="Arial" panose="020B0604020202020204" pitchFamily="34" charset="0"/>
              </a:rPr>
              <a:t>Centru</a:t>
            </a:r>
            <a:endParaRPr lang="fr-CH" sz="2400" dirty="0">
              <a:solidFill>
                <a:schemeClr val="tx1"/>
              </a:solidFill>
              <a:latin typeface="Arial" panose="020B0604020202020204" pitchFamily="34" charset="0"/>
              <a:cs typeface="Arial" panose="020B0604020202020204" pitchFamily="34" charset="0"/>
            </a:endParaRPr>
          </a:p>
        </p:txBody>
      </p:sp>
      <p:sp>
        <p:nvSpPr>
          <p:cNvPr id="2" name="Rectangle 1"/>
          <p:cNvSpPr/>
          <p:nvPr/>
        </p:nvSpPr>
        <p:spPr>
          <a:xfrm>
            <a:off x="6156176" y="1934744"/>
            <a:ext cx="252000" cy="374451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085227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ophie\Pictures\TrivaleDrag05 Smeuri x Stadion.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79512" y="1988840"/>
            <a:ext cx="3528789" cy="288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5536" y="5013176"/>
            <a:ext cx="3780180" cy="756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Dinspre</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Trivale</a:t>
            </a:r>
            <a:r>
              <a:rPr lang="fr-CH" sz="1600" dirty="0" smtClean="0">
                <a:solidFill>
                  <a:schemeClr val="tx1"/>
                </a:solidFill>
                <a:latin typeface="Arial" panose="020B0604020202020204" pitchFamily="34" charset="0"/>
                <a:cs typeface="Arial" panose="020B0604020202020204" pitchFamily="34" charset="0"/>
              </a:rPr>
              <a:t> / </a:t>
            </a:r>
            <a:r>
              <a:rPr lang="fr-CH" sz="1600" dirty="0" err="1" smtClean="0">
                <a:solidFill>
                  <a:schemeClr val="tx1"/>
                </a:solidFill>
                <a:latin typeface="Arial" panose="020B0604020202020204" pitchFamily="34" charset="0"/>
                <a:cs typeface="Arial" panose="020B0604020202020204" pitchFamily="34" charset="0"/>
              </a:rPr>
              <a:t>Dragasani</a:t>
            </a:r>
            <a:endParaRPr lang="fr-CH" sz="1600" dirty="0">
              <a:solidFill>
                <a:schemeClr val="tx1"/>
              </a:solidFill>
              <a:latin typeface="Arial" panose="020B0604020202020204" pitchFamily="34" charset="0"/>
              <a:cs typeface="Arial" panose="020B0604020202020204" pitchFamily="34" charset="0"/>
            </a:endParaRPr>
          </a:p>
          <a:p>
            <a:pPr algn="r"/>
            <a:endParaRPr lang="fr-CH" sz="1000" dirty="0" smtClean="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Smeurei</a:t>
            </a:r>
            <a:r>
              <a:rPr lang="fr-CH" sz="1600" dirty="0" smtClean="0">
                <a:solidFill>
                  <a:schemeClr val="tx1"/>
                </a:solidFill>
                <a:latin typeface="Arial" panose="020B0604020202020204" pitchFamily="34" charset="0"/>
                <a:cs typeface="Arial" panose="020B0604020202020204" pitchFamily="34" charset="0"/>
              </a:rPr>
              <a:t> x </a:t>
            </a: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Stadion </a:t>
            </a:r>
          </a:p>
        </p:txBody>
      </p:sp>
      <p:sp>
        <p:nvSpPr>
          <p:cNvPr id="4" name="Rectangle 3"/>
          <p:cNvSpPr/>
          <p:nvPr/>
        </p:nvSpPr>
        <p:spPr>
          <a:xfrm>
            <a:off x="5100278" y="980728"/>
            <a:ext cx="3204356" cy="46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180000" rIns="108000" rtlCol="0" anchor="t"/>
          <a:lstStyle/>
          <a:p>
            <a:pPr algn="ctr"/>
            <a:r>
              <a:rPr lang="fr-CH" sz="2000" dirty="0" smtClean="0">
                <a:latin typeface="Arial" panose="020B0604020202020204" pitchFamily="34" charset="0"/>
                <a:cs typeface="Arial" panose="020B0604020202020204" pitchFamily="34" charset="0"/>
              </a:rPr>
              <a:t>Bucuresti</a:t>
            </a:r>
          </a:p>
          <a:p>
            <a:pPr algn="ctr"/>
            <a:endParaRPr lang="fr-CH" sz="1000" dirty="0" smtClean="0">
              <a:latin typeface="Arial" panose="020B0604020202020204" pitchFamily="34" charset="0"/>
              <a:cs typeface="Arial" panose="020B0604020202020204" pitchFamily="34" charset="0"/>
            </a:endParaRPr>
          </a:p>
          <a:p>
            <a:pPr algn="ctr"/>
            <a:r>
              <a:rPr lang="fr-CH" sz="2400" dirty="0" smtClean="0">
                <a:latin typeface="Arial" panose="020B0604020202020204" pitchFamily="34" charset="0"/>
                <a:cs typeface="Arial" panose="020B0604020202020204" pitchFamily="34" charset="0"/>
              </a:rPr>
              <a:t>Craiova</a:t>
            </a:r>
          </a:p>
          <a:p>
            <a:pPr algn="ctr"/>
            <a:endParaRPr lang="fr-CH" sz="1000" dirty="0" smtClean="0">
              <a:latin typeface="Arial" panose="020B0604020202020204" pitchFamily="34" charset="0"/>
              <a:cs typeface="Arial" panose="020B0604020202020204" pitchFamily="34" charset="0"/>
            </a:endParaRPr>
          </a:p>
          <a:p>
            <a:pPr algn="ctr"/>
            <a:r>
              <a:rPr lang="fr-CH" sz="2000" dirty="0" err="1" smtClean="0">
                <a:latin typeface="Arial" panose="020B0604020202020204" pitchFamily="34" charset="0"/>
                <a:cs typeface="Arial" panose="020B0604020202020204" pitchFamily="34" charset="0"/>
              </a:rPr>
              <a:t>Dragasani</a:t>
            </a:r>
            <a:endParaRPr lang="fr-CH" sz="2000" dirty="0" smtClean="0">
              <a:latin typeface="Arial" panose="020B0604020202020204" pitchFamily="34" charset="0"/>
              <a:cs typeface="Arial" panose="020B0604020202020204" pitchFamily="34" charset="0"/>
            </a:endParaRPr>
          </a:p>
          <a:p>
            <a:pPr algn="ctr"/>
            <a:endParaRPr lang="fr-CH" sz="2000" dirty="0" smtClean="0">
              <a:latin typeface="Arial" panose="020B0604020202020204" pitchFamily="34" charset="0"/>
              <a:cs typeface="Arial" panose="020B0604020202020204" pitchFamily="34" charset="0"/>
            </a:endParaRPr>
          </a:p>
          <a:p>
            <a:pPr algn="ctr"/>
            <a:endParaRPr lang="fr-CH" sz="2000" dirty="0" smtClean="0">
              <a:latin typeface="Arial" panose="020B0604020202020204" pitchFamily="34" charset="0"/>
              <a:cs typeface="Arial" panose="020B0604020202020204" pitchFamily="34" charset="0"/>
            </a:endParaRPr>
          </a:p>
          <a:p>
            <a:pPr algn="ctr"/>
            <a:endParaRPr lang="fr-CH" sz="2000" dirty="0">
              <a:latin typeface="Arial" panose="020B0604020202020204" pitchFamily="34" charset="0"/>
              <a:cs typeface="Arial" panose="020B0604020202020204" pitchFamily="34" charset="0"/>
            </a:endParaRPr>
          </a:p>
          <a:p>
            <a:pPr algn="ctr"/>
            <a:endParaRPr lang="fr-CH" sz="1000" dirty="0" smtClean="0">
              <a:latin typeface="Arial" panose="020B0604020202020204" pitchFamily="34" charset="0"/>
              <a:cs typeface="Arial" panose="020B0604020202020204" pitchFamily="34" charset="0"/>
            </a:endParaRPr>
          </a:p>
          <a:p>
            <a:pPr algn="ctr"/>
            <a:endParaRPr lang="fr-CH" sz="2000" dirty="0" smtClean="0">
              <a:latin typeface="Arial" panose="020B0604020202020204" pitchFamily="34" charset="0"/>
              <a:cs typeface="Arial" panose="020B0604020202020204" pitchFamily="34" charset="0"/>
            </a:endParaRPr>
          </a:p>
          <a:p>
            <a:pPr algn="ctr"/>
            <a:endParaRPr lang="fr-CH" sz="1000" dirty="0" smtClean="0">
              <a:latin typeface="Arial" panose="020B0604020202020204" pitchFamily="34" charset="0"/>
              <a:cs typeface="Arial" panose="020B0604020202020204" pitchFamily="34" charset="0"/>
            </a:endParaRPr>
          </a:p>
          <a:p>
            <a:pPr algn="ctr"/>
            <a:endParaRPr lang="fr-CH" sz="2000" dirty="0">
              <a:latin typeface="Arial" panose="020B0604020202020204" pitchFamily="34" charset="0"/>
              <a:cs typeface="Arial" panose="020B0604020202020204" pitchFamily="34" charset="0"/>
            </a:endParaRPr>
          </a:p>
          <a:p>
            <a:pPr algn="ctr"/>
            <a:r>
              <a:rPr lang="fr-CH" sz="2400" dirty="0" smtClean="0">
                <a:latin typeface="Arial" panose="020B0604020202020204" pitchFamily="34" charset="0"/>
                <a:cs typeface="Arial" panose="020B0604020202020204" pitchFamily="34" charset="0"/>
              </a:rPr>
              <a:t>Brasov</a:t>
            </a:r>
          </a:p>
          <a:p>
            <a:pPr algn="ctr"/>
            <a:r>
              <a:rPr lang="fr-CH" sz="2400" dirty="0" err="1" smtClean="0">
                <a:latin typeface="Arial" panose="020B0604020202020204" pitchFamily="34" charset="0"/>
                <a:cs typeface="Arial" panose="020B0604020202020204" pitchFamily="34" charset="0"/>
              </a:rPr>
              <a:t>Ramn</a:t>
            </a:r>
            <a:r>
              <a:rPr lang="fr-CH" sz="2400" dirty="0" smtClean="0">
                <a:latin typeface="Arial" panose="020B0604020202020204" pitchFamily="34" charset="0"/>
                <a:cs typeface="Arial" panose="020B0604020202020204" pitchFamily="34" charset="0"/>
              </a:rPr>
              <a:t> Vâlcea</a:t>
            </a:r>
          </a:p>
          <a:p>
            <a:pPr algn="ctr"/>
            <a:endParaRPr lang="fr-CH" sz="2400" dirty="0" smtClean="0">
              <a:latin typeface="Arial" panose="020B0604020202020204" pitchFamily="34" charset="0"/>
              <a:cs typeface="Arial" panose="020B0604020202020204" pitchFamily="34" charset="0"/>
            </a:endParaRPr>
          </a:p>
        </p:txBody>
      </p:sp>
      <p:sp>
        <p:nvSpPr>
          <p:cNvPr id="2" name="Rectangle 1"/>
          <p:cNvSpPr/>
          <p:nvPr/>
        </p:nvSpPr>
        <p:spPr>
          <a:xfrm>
            <a:off x="6012160" y="1152088"/>
            <a:ext cx="1584176" cy="396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fr-CH" sz="2000" dirty="0" smtClean="0">
                <a:latin typeface="Arial" panose="020B0604020202020204" pitchFamily="34" charset="0"/>
                <a:cs typeface="Arial" panose="020B0604020202020204" pitchFamily="34" charset="0"/>
              </a:rPr>
              <a:t>Bucuresti</a:t>
            </a:r>
          </a:p>
        </p:txBody>
      </p:sp>
      <p:sp>
        <p:nvSpPr>
          <p:cNvPr id="6" name="Rectangle 5"/>
          <p:cNvSpPr/>
          <p:nvPr/>
        </p:nvSpPr>
        <p:spPr>
          <a:xfrm>
            <a:off x="5724248" y="2721493"/>
            <a:ext cx="2160000" cy="72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fr-CH" sz="2000" dirty="0" smtClean="0">
                <a:solidFill>
                  <a:schemeClr val="tx1"/>
                </a:solidFill>
                <a:latin typeface="Arial" panose="020B0604020202020204" pitchFamily="34" charset="0"/>
                <a:cs typeface="Arial" panose="020B0604020202020204" pitchFamily="34" charset="0"/>
              </a:rPr>
              <a:t>Sala </a:t>
            </a:r>
            <a:r>
              <a:rPr lang="fr-CH" sz="2000" dirty="0" err="1" smtClean="0">
                <a:solidFill>
                  <a:schemeClr val="tx1"/>
                </a:solidFill>
                <a:latin typeface="Arial" panose="020B0604020202020204" pitchFamily="34" charset="0"/>
                <a:cs typeface="Arial" panose="020B0604020202020204" pitchFamily="34" charset="0"/>
              </a:rPr>
              <a:t>Sporturilor</a:t>
            </a:r>
            <a:endParaRPr lang="fr-CH" sz="2000" dirty="0" smtClean="0">
              <a:solidFill>
                <a:schemeClr val="tx1"/>
              </a:solidFill>
              <a:latin typeface="Arial" panose="020B0604020202020204" pitchFamily="34" charset="0"/>
              <a:cs typeface="Arial" panose="020B0604020202020204" pitchFamily="34" charset="0"/>
            </a:endParaRPr>
          </a:p>
          <a:p>
            <a:pPr algn="ctr"/>
            <a:r>
              <a:rPr lang="fr-CH" sz="2000" dirty="0" smtClean="0">
                <a:solidFill>
                  <a:schemeClr val="tx1"/>
                </a:solidFill>
                <a:latin typeface="Arial" panose="020B0604020202020204" pitchFamily="34" charset="0"/>
                <a:cs typeface="Arial" panose="020B0604020202020204" pitchFamily="34" charset="0"/>
              </a:rPr>
              <a:t>Stadion</a:t>
            </a:r>
          </a:p>
        </p:txBody>
      </p:sp>
      <p:sp>
        <p:nvSpPr>
          <p:cNvPr id="8" name="Rectangle 7"/>
          <p:cNvSpPr/>
          <p:nvPr/>
        </p:nvSpPr>
        <p:spPr>
          <a:xfrm>
            <a:off x="5298300" y="2024840"/>
            <a:ext cx="2808312" cy="54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56000" rIns="72000" rtlCol="0" anchor="ctr"/>
          <a:lstStyle/>
          <a:p>
            <a:pPr algn="ctr"/>
            <a:r>
              <a:rPr lang="fr-CH" sz="2000" dirty="0" err="1" smtClean="0">
                <a:solidFill>
                  <a:schemeClr val="tx1"/>
                </a:solidFill>
                <a:latin typeface="Arial" panose="020B0604020202020204" pitchFamily="34" charset="0"/>
                <a:cs typeface="Arial" panose="020B0604020202020204" pitchFamily="34" charset="0"/>
              </a:rPr>
              <a:t>Toate</a:t>
            </a:r>
            <a:r>
              <a:rPr lang="fr-CH" sz="2000" dirty="0" smtClean="0">
                <a:solidFill>
                  <a:schemeClr val="tx1"/>
                </a:solidFill>
                <a:latin typeface="Arial" panose="020B0604020202020204" pitchFamily="34" charset="0"/>
                <a:cs typeface="Arial" panose="020B0604020202020204" pitchFamily="34" charset="0"/>
              </a:rPr>
              <a:t> </a:t>
            </a:r>
            <a:r>
              <a:rPr lang="fr-CH" sz="2000" dirty="0" err="1" smtClean="0">
                <a:solidFill>
                  <a:schemeClr val="tx1"/>
                </a:solidFill>
                <a:latin typeface="Arial" panose="020B0604020202020204" pitchFamily="34" charset="0"/>
                <a:cs typeface="Arial" panose="020B0604020202020204" pitchFamily="34" charset="0"/>
              </a:rPr>
              <a:t>Directiile</a:t>
            </a:r>
            <a:endParaRPr lang="fr-CH" sz="2000" dirty="0" smtClean="0">
              <a:solidFill>
                <a:schemeClr val="tx1"/>
              </a:solidFill>
              <a:latin typeface="Arial" panose="020B0604020202020204" pitchFamily="34" charset="0"/>
              <a:cs typeface="Arial" panose="020B0604020202020204" pitchFamily="34" charset="0"/>
            </a:endParaRPr>
          </a:p>
        </p:txBody>
      </p:sp>
      <p:pic>
        <p:nvPicPr>
          <p:cNvPr id="9" name="Picture 4" descr="http://www.icone-png.com/png/11/10530.pn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333511" y="2060840"/>
            <a:ext cx="781474" cy="468000"/>
          </a:xfrm>
          <a:prstGeom prst="rect">
            <a:avLst/>
          </a:prstGeom>
          <a:solidFill>
            <a:schemeClr val="bg1"/>
          </a:solidFill>
        </p:spPr>
      </p:pic>
      <p:sp>
        <p:nvSpPr>
          <p:cNvPr id="10" name="Rectangle 9"/>
          <p:cNvSpPr/>
          <p:nvPr/>
        </p:nvSpPr>
        <p:spPr>
          <a:xfrm>
            <a:off x="6022678" y="3789040"/>
            <a:ext cx="1584176" cy="396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fr-CH" sz="2000" dirty="0" smtClean="0">
                <a:latin typeface="Arial" panose="020B0604020202020204" pitchFamily="34" charset="0"/>
                <a:cs typeface="Arial" panose="020B0604020202020204" pitchFamily="34" charset="0"/>
              </a:rPr>
              <a:t>Sibiu</a:t>
            </a:r>
          </a:p>
        </p:txBody>
      </p:sp>
      <p:sp>
        <p:nvSpPr>
          <p:cNvPr id="5" name="Rectangle à coins arrondis 4"/>
          <p:cNvSpPr/>
          <p:nvPr/>
        </p:nvSpPr>
        <p:spPr>
          <a:xfrm>
            <a:off x="5148064" y="1052736"/>
            <a:ext cx="3096344" cy="2592288"/>
          </a:xfrm>
          <a:prstGeom prst="roundRect">
            <a:avLst>
              <a:gd name="adj" fmla="val 5245"/>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1" name="Rectangle à coins arrondis 10"/>
          <p:cNvSpPr/>
          <p:nvPr/>
        </p:nvSpPr>
        <p:spPr>
          <a:xfrm>
            <a:off x="5148064" y="3645024"/>
            <a:ext cx="3096344" cy="1944000"/>
          </a:xfrm>
          <a:prstGeom prst="roundRect">
            <a:avLst>
              <a:gd name="adj" fmla="val 6085"/>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2" name="Flèche droite 11"/>
          <p:cNvSpPr/>
          <p:nvPr/>
        </p:nvSpPr>
        <p:spPr>
          <a:xfrm>
            <a:off x="5238320" y="1268760"/>
            <a:ext cx="648000" cy="4320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3" name="Flèche vers le haut 12"/>
          <p:cNvSpPr/>
          <p:nvPr/>
        </p:nvSpPr>
        <p:spPr>
          <a:xfrm>
            <a:off x="5311971" y="3875900"/>
            <a:ext cx="484632" cy="97840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5" name="Rectangle 14"/>
          <p:cNvSpPr/>
          <p:nvPr/>
        </p:nvSpPr>
        <p:spPr>
          <a:xfrm>
            <a:off x="6041598" y="5049176"/>
            <a:ext cx="1620000" cy="43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fr-CH" sz="2000" dirty="0" err="1" smtClean="0">
                <a:solidFill>
                  <a:schemeClr val="tx1"/>
                </a:solidFill>
                <a:latin typeface="Arial" panose="020B0604020202020204" pitchFamily="34" charset="0"/>
                <a:cs typeface="Arial" panose="020B0604020202020204" pitchFamily="34" charset="0"/>
              </a:rPr>
              <a:t>Centru</a:t>
            </a:r>
            <a:endParaRPr lang="fr-CH" sz="2000" dirty="0" smtClean="0">
              <a:solidFill>
                <a:schemeClr val="tx1"/>
              </a:solidFill>
              <a:latin typeface="Arial" panose="020B0604020202020204" pitchFamily="34" charset="0"/>
              <a:cs typeface="Arial" panose="020B0604020202020204" pitchFamily="34" charset="0"/>
            </a:endParaRPr>
          </a:p>
        </p:txBody>
      </p:sp>
      <p:pic>
        <p:nvPicPr>
          <p:cNvPr id="16" name="Picture 2" descr="Résultat de recherche d'images pour &quot;pictogramme stade football&qu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74387" y="3081493"/>
            <a:ext cx="281196"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238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ophie\Pictures\TrivaleDrag07 Smeuri x Exercitiu.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74062" y="548680"/>
            <a:ext cx="8242250" cy="558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39552" y="4203080"/>
            <a:ext cx="4140000" cy="756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Dinspre</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Trivale</a:t>
            </a:r>
            <a:r>
              <a:rPr lang="fr-CH" sz="1600" dirty="0" smtClean="0">
                <a:solidFill>
                  <a:schemeClr val="tx1"/>
                </a:solidFill>
                <a:latin typeface="Arial" panose="020B0604020202020204" pitchFamily="34" charset="0"/>
                <a:cs typeface="Arial" panose="020B0604020202020204" pitchFamily="34" charset="0"/>
              </a:rPr>
              <a:t> / </a:t>
            </a:r>
            <a:r>
              <a:rPr lang="fr-CH" sz="1600" dirty="0" err="1" smtClean="0">
                <a:solidFill>
                  <a:schemeClr val="tx1"/>
                </a:solidFill>
                <a:latin typeface="Arial" panose="020B0604020202020204" pitchFamily="34" charset="0"/>
                <a:cs typeface="Arial" panose="020B0604020202020204" pitchFamily="34" charset="0"/>
              </a:rPr>
              <a:t>Dragasani</a:t>
            </a:r>
            <a:endParaRPr lang="fr-CH" sz="1600" dirty="0">
              <a:solidFill>
                <a:schemeClr val="tx1"/>
              </a:solidFill>
              <a:latin typeface="Arial" panose="020B0604020202020204" pitchFamily="34" charset="0"/>
              <a:cs typeface="Arial" panose="020B0604020202020204" pitchFamily="34" charset="0"/>
            </a:endParaRPr>
          </a:p>
          <a:p>
            <a:pPr algn="r"/>
            <a:endParaRPr lang="fr-CH" sz="1000" dirty="0" smtClean="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Smeurei</a:t>
            </a:r>
            <a:r>
              <a:rPr lang="fr-CH" sz="1600" dirty="0" smtClean="0">
                <a:solidFill>
                  <a:schemeClr val="tx1"/>
                </a:solidFill>
                <a:latin typeface="Arial" panose="020B0604020202020204" pitchFamily="34" charset="0"/>
                <a:cs typeface="Arial" panose="020B0604020202020204" pitchFamily="34" charset="0"/>
              </a:rPr>
              <a:t> x </a:t>
            </a: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Exercitiu</a:t>
            </a:r>
            <a:r>
              <a:rPr lang="fr-CH" sz="1600" dirty="0" smtClean="0">
                <a:solidFill>
                  <a:schemeClr val="tx1"/>
                </a:solidFill>
                <a:latin typeface="Arial" panose="020B0604020202020204" pitchFamily="34" charset="0"/>
                <a:cs typeface="Arial" panose="020B0604020202020204" pitchFamily="34" charset="0"/>
              </a:rPr>
              <a:t> ( 1 ) </a:t>
            </a:r>
          </a:p>
        </p:txBody>
      </p:sp>
      <p:sp>
        <p:nvSpPr>
          <p:cNvPr id="4" name="Rectangle 3"/>
          <p:cNvSpPr/>
          <p:nvPr/>
        </p:nvSpPr>
        <p:spPr>
          <a:xfrm>
            <a:off x="5100278" y="980728"/>
            <a:ext cx="3204356" cy="374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180000" rIns="108000" rtlCol="0" anchor="t"/>
          <a:lstStyle/>
          <a:p>
            <a:pPr algn="ctr"/>
            <a:r>
              <a:rPr lang="fr-CH" sz="2000" dirty="0" smtClean="0">
                <a:latin typeface="Arial" panose="020B0604020202020204" pitchFamily="34" charset="0"/>
                <a:cs typeface="Arial" panose="020B0604020202020204" pitchFamily="34" charset="0"/>
              </a:rPr>
              <a:t>Bucuresti</a:t>
            </a:r>
          </a:p>
          <a:p>
            <a:pPr algn="ctr"/>
            <a:endParaRPr lang="fr-CH" sz="1000" dirty="0" smtClean="0">
              <a:latin typeface="Arial" panose="020B0604020202020204" pitchFamily="34" charset="0"/>
              <a:cs typeface="Arial" panose="020B0604020202020204" pitchFamily="34" charset="0"/>
            </a:endParaRPr>
          </a:p>
          <a:p>
            <a:pPr algn="ctr"/>
            <a:r>
              <a:rPr lang="fr-CH" sz="2400" dirty="0" smtClean="0">
                <a:latin typeface="Arial" panose="020B0604020202020204" pitchFamily="34" charset="0"/>
                <a:cs typeface="Arial" panose="020B0604020202020204" pitchFamily="34" charset="0"/>
              </a:rPr>
              <a:t>Craiova</a:t>
            </a:r>
          </a:p>
          <a:p>
            <a:pPr algn="ctr"/>
            <a:endParaRPr lang="fr-CH" sz="1000" dirty="0" smtClean="0">
              <a:latin typeface="Arial" panose="020B0604020202020204" pitchFamily="34" charset="0"/>
              <a:cs typeface="Arial" panose="020B0604020202020204" pitchFamily="34" charset="0"/>
            </a:endParaRPr>
          </a:p>
          <a:p>
            <a:pPr algn="ctr"/>
            <a:r>
              <a:rPr lang="fr-CH" sz="2000" dirty="0" err="1" smtClean="0">
                <a:latin typeface="Arial" panose="020B0604020202020204" pitchFamily="34" charset="0"/>
                <a:cs typeface="Arial" panose="020B0604020202020204" pitchFamily="34" charset="0"/>
              </a:rPr>
              <a:t>Dragasani</a:t>
            </a:r>
            <a:endParaRPr lang="fr-CH" sz="2000" dirty="0" smtClean="0">
              <a:latin typeface="Arial" panose="020B0604020202020204" pitchFamily="34" charset="0"/>
              <a:cs typeface="Arial" panose="020B0604020202020204" pitchFamily="34" charset="0"/>
            </a:endParaRPr>
          </a:p>
          <a:p>
            <a:pPr algn="ctr"/>
            <a:endParaRPr lang="fr-CH" sz="2000" dirty="0" smtClean="0">
              <a:latin typeface="Arial" panose="020B0604020202020204" pitchFamily="34" charset="0"/>
              <a:cs typeface="Arial" panose="020B0604020202020204" pitchFamily="34" charset="0"/>
            </a:endParaRPr>
          </a:p>
          <a:p>
            <a:pPr algn="ctr"/>
            <a:endParaRPr lang="fr-CH" sz="2000" dirty="0" smtClean="0">
              <a:latin typeface="Arial" panose="020B0604020202020204" pitchFamily="34" charset="0"/>
              <a:cs typeface="Arial" panose="020B0604020202020204" pitchFamily="34" charset="0"/>
            </a:endParaRPr>
          </a:p>
          <a:p>
            <a:pPr algn="ctr"/>
            <a:endParaRPr lang="fr-CH" sz="2000" dirty="0">
              <a:latin typeface="Arial" panose="020B0604020202020204" pitchFamily="34" charset="0"/>
              <a:cs typeface="Arial" panose="020B0604020202020204" pitchFamily="34" charset="0"/>
            </a:endParaRPr>
          </a:p>
          <a:p>
            <a:pPr algn="ctr"/>
            <a:r>
              <a:rPr lang="fr-CH" sz="2400" dirty="0" smtClean="0">
                <a:latin typeface="Arial" panose="020B0604020202020204" pitchFamily="34" charset="0"/>
                <a:cs typeface="Arial" panose="020B0604020202020204" pitchFamily="34" charset="0"/>
              </a:rPr>
              <a:t>Brasov</a:t>
            </a:r>
          </a:p>
          <a:p>
            <a:pPr algn="ctr"/>
            <a:r>
              <a:rPr lang="fr-CH" sz="2400" dirty="0" err="1" smtClean="0">
                <a:latin typeface="Arial" panose="020B0604020202020204" pitchFamily="34" charset="0"/>
                <a:cs typeface="Arial" panose="020B0604020202020204" pitchFamily="34" charset="0"/>
              </a:rPr>
              <a:t>Ramn</a:t>
            </a:r>
            <a:r>
              <a:rPr lang="fr-CH" sz="2400" dirty="0" smtClean="0">
                <a:latin typeface="Arial" panose="020B0604020202020204" pitchFamily="34" charset="0"/>
                <a:cs typeface="Arial" panose="020B0604020202020204" pitchFamily="34" charset="0"/>
              </a:rPr>
              <a:t> Vâlcea</a:t>
            </a:r>
          </a:p>
          <a:p>
            <a:pPr algn="ctr"/>
            <a:endParaRPr lang="fr-CH" sz="2400" dirty="0" smtClean="0">
              <a:latin typeface="Arial" panose="020B0604020202020204" pitchFamily="34" charset="0"/>
              <a:cs typeface="Arial" panose="020B0604020202020204" pitchFamily="34" charset="0"/>
            </a:endParaRPr>
          </a:p>
        </p:txBody>
      </p:sp>
      <p:sp>
        <p:nvSpPr>
          <p:cNvPr id="5" name="Rectangle 4"/>
          <p:cNvSpPr/>
          <p:nvPr/>
        </p:nvSpPr>
        <p:spPr>
          <a:xfrm>
            <a:off x="6012160" y="1152088"/>
            <a:ext cx="1584176" cy="396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fr-CH" sz="2000" dirty="0" smtClean="0">
                <a:latin typeface="Arial" panose="020B0604020202020204" pitchFamily="34" charset="0"/>
                <a:cs typeface="Arial" panose="020B0604020202020204" pitchFamily="34" charset="0"/>
              </a:rPr>
              <a:t>Bucuresti</a:t>
            </a:r>
          </a:p>
        </p:txBody>
      </p:sp>
      <p:sp>
        <p:nvSpPr>
          <p:cNvPr id="6" name="Rectangle 5"/>
          <p:cNvSpPr/>
          <p:nvPr/>
        </p:nvSpPr>
        <p:spPr>
          <a:xfrm>
            <a:off x="6034112" y="2060848"/>
            <a:ext cx="1620000" cy="43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fr-CH" sz="2000" dirty="0" err="1" smtClean="0">
                <a:solidFill>
                  <a:schemeClr val="tx1"/>
                </a:solidFill>
                <a:latin typeface="Arial" panose="020B0604020202020204" pitchFamily="34" charset="0"/>
                <a:cs typeface="Arial" panose="020B0604020202020204" pitchFamily="34" charset="0"/>
              </a:rPr>
              <a:t>Craiovei</a:t>
            </a:r>
            <a:endParaRPr lang="fr-CH" sz="2000" dirty="0" smtClean="0">
              <a:solidFill>
                <a:schemeClr val="tx1"/>
              </a:solidFill>
              <a:latin typeface="Arial" panose="020B0604020202020204" pitchFamily="34" charset="0"/>
              <a:cs typeface="Arial" panose="020B0604020202020204" pitchFamily="34" charset="0"/>
            </a:endParaRPr>
          </a:p>
        </p:txBody>
      </p:sp>
      <p:sp>
        <p:nvSpPr>
          <p:cNvPr id="7" name="Rectangle à coins arrondis 6"/>
          <p:cNvSpPr/>
          <p:nvPr/>
        </p:nvSpPr>
        <p:spPr>
          <a:xfrm>
            <a:off x="5148064" y="1052736"/>
            <a:ext cx="3096344" cy="1620000"/>
          </a:xfrm>
          <a:prstGeom prst="roundRect">
            <a:avLst>
              <a:gd name="adj" fmla="val 5245"/>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8" name="Flèche droite 7"/>
          <p:cNvSpPr/>
          <p:nvPr/>
        </p:nvSpPr>
        <p:spPr>
          <a:xfrm>
            <a:off x="5238320" y="1268760"/>
            <a:ext cx="648000" cy="4320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9" name="Rectangle 8"/>
          <p:cNvSpPr/>
          <p:nvPr/>
        </p:nvSpPr>
        <p:spPr>
          <a:xfrm>
            <a:off x="5991861" y="2852936"/>
            <a:ext cx="1584176" cy="396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fr-CH" sz="2000" dirty="0" smtClean="0">
                <a:latin typeface="Arial" panose="020B0604020202020204" pitchFamily="34" charset="0"/>
                <a:cs typeface="Arial" panose="020B0604020202020204" pitchFamily="34" charset="0"/>
              </a:rPr>
              <a:t>Sibiu</a:t>
            </a:r>
          </a:p>
        </p:txBody>
      </p:sp>
      <p:sp>
        <p:nvSpPr>
          <p:cNvPr id="10" name="Flèche vers le haut 9"/>
          <p:cNvSpPr/>
          <p:nvPr/>
        </p:nvSpPr>
        <p:spPr>
          <a:xfrm>
            <a:off x="5291823" y="3050936"/>
            <a:ext cx="484632" cy="97840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1" name="Rectangle à coins arrondis 10"/>
          <p:cNvSpPr/>
          <p:nvPr/>
        </p:nvSpPr>
        <p:spPr>
          <a:xfrm>
            <a:off x="5148064" y="2683107"/>
            <a:ext cx="3096344" cy="1980000"/>
          </a:xfrm>
          <a:prstGeom prst="roundRect">
            <a:avLst>
              <a:gd name="adj" fmla="val 843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2" name="Rectangle 11"/>
          <p:cNvSpPr/>
          <p:nvPr/>
        </p:nvSpPr>
        <p:spPr>
          <a:xfrm>
            <a:off x="5956037" y="4149080"/>
            <a:ext cx="162000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fr-CH" sz="2000" dirty="0" err="1" smtClean="0">
                <a:solidFill>
                  <a:schemeClr val="tx1"/>
                </a:solidFill>
                <a:latin typeface="Arial" panose="020B0604020202020204" pitchFamily="34" charset="0"/>
                <a:cs typeface="Arial" panose="020B0604020202020204" pitchFamily="34" charset="0"/>
              </a:rPr>
              <a:t>Centru</a:t>
            </a:r>
            <a:endParaRPr lang="fr-CH" sz="2000" dirty="0" smtClean="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879688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phie\Pictures\TrivaleDrag08 Smeuri x Exercitiu.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95536" y="1700808"/>
            <a:ext cx="3204920" cy="288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280736" y="1052736"/>
            <a:ext cx="252000" cy="473471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4" name="Rectangle 3"/>
          <p:cNvSpPr/>
          <p:nvPr/>
        </p:nvSpPr>
        <p:spPr>
          <a:xfrm>
            <a:off x="539552" y="4203080"/>
            <a:ext cx="4140000" cy="756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Dinspre</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Trivale</a:t>
            </a:r>
            <a:r>
              <a:rPr lang="fr-CH" sz="1600" dirty="0" smtClean="0">
                <a:solidFill>
                  <a:schemeClr val="tx1"/>
                </a:solidFill>
                <a:latin typeface="Arial" panose="020B0604020202020204" pitchFamily="34" charset="0"/>
                <a:cs typeface="Arial" panose="020B0604020202020204" pitchFamily="34" charset="0"/>
              </a:rPr>
              <a:t> / </a:t>
            </a:r>
            <a:r>
              <a:rPr lang="fr-CH" sz="1600" dirty="0" err="1" smtClean="0">
                <a:solidFill>
                  <a:schemeClr val="tx1"/>
                </a:solidFill>
                <a:latin typeface="Arial" panose="020B0604020202020204" pitchFamily="34" charset="0"/>
                <a:cs typeface="Arial" panose="020B0604020202020204" pitchFamily="34" charset="0"/>
              </a:rPr>
              <a:t>Dragasani</a:t>
            </a:r>
            <a:endParaRPr lang="fr-CH" sz="1600" dirty="0">
              <a:solidFill>
                <a:schemeClr val="tx1"/>
              </a:solidFill>
              <a:latin typeface="Arial" panose="020B0604020202020204" pitchFamily="34" charset="0"/>
              <a:cs typeface="Arial" panose="020B0604020202020204" pitchFamily="34" charset="0"/>
            </a:endParaRPr>
          </a:p>
          <a:p>
            <a:pPr algn="r"/>
            <a:endParaRPr lang="fr-CH" sz="1000" dirty="0" smtClean="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Smeurei</a:t>
            </a:r>
            <a:r>
              <a:rPr lang="fr-CH" sz="1600" dirty="0" smtClean="0">
                <a:solidFill>
                  <a:schemeClr val="tx1"/>
                </a:solidFill>
                <a:latin typeface="Arial" panose="020B0604020202020204" pitchFamily="34" charset="0"/>
                <a:cs typeface="Arial" panose="020B0604020202020204" pitchFamily="34" charset="0"/>
              </a:rPr>
              <a:t> x </a:t>
            </a: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Exercitiu</a:t>
            </a:r>
            <a:r>
              <a:rPr lang="fr-CH" sz="1600" dirty="0" smtClean="0">
                <a:solidFill>
                  <a:schemeClr val="tx1"/>
                </a:solidFill>
                <a:latin typeface="Arial" panose="020B0604020202020204" pitchFamily="34" charset="0"/>
                <a:cs typeface="Arial" panose="020B0604020202020204" pitchFamily="34" charset="0"/>
              </a:rPr>
              <a:t> ( 2 ) </a:t>
            </a:r>
          </a:p>
        </p:txBody>
      </p:sp>
      <p:sp>
        <p:nvSpPr>
          <p:cNvPr id="5" name="Flèche droite 4"/>
          <p:cNvSpPr/>
          <p:nvPr/>
        </p:nvSpPr>
        <p:spPr>
          <a:xfrm>
            <a:off x="6549240" y="1214568"/>
            <a:ext cx="2340000" cy="540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0000" rtlCol="0" anchor="ctr"/>
          <a:lstStyle/>
          <a:p>
            <a:r>
              <a:rPr lang="fr-CH" sz="2800" dirty="0" smtClean="0">
                <a:latin typeface="Arial" panose="020B0604020202020204" pitchFamily="34" charset="0"/>
                <a:cs typeface="Arial" panose="020B0604020202020204" pitchFamily="34" charset="0"/>
              </a:rPr>
              <a:t>Sibiu</a:t>
            </a:r>
          </a:p>
        </p:txBody>
      </p:sp>
      <p:sp>
        <p:nvSpPr>
          <p:cNvPr id="6" name="Flèche droite 5"/>
          <p:cNvSpPr/>
          <p:nvPr/>
        </p:nvSpPr>
        <p:spPr>
          <a:xfrm>
            <a:off x="6549240" y="1791845"/>
            <a:ext cx="2340000" cy="54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fr-CH" sz="2400" dirty="0" err="1" smtClean="0">
                <a:latin typeface="Arial" panose="020B0604020202020204" pitchFamily="34" charset="0"/>
                <a:cs typeface="Arial" panose="020B0604020202020204" pitchFamily="34" charset="0"/>
              </a:rPr>
              <a:t>Ramn</a:t>
            </a:r>
            <a:r>
              <a:rPr lang="fr-CH" sz="2400" dirty="0" smtClean="0">
                <a:latin typeface="Arial" panose="020B0604020202020204" pitchFamily="34" charset="0"/>
                <a:cs typeface="Arial" panose="020B0604020202020204" pitchFamily="34" charset="0"/>
              </a:rPr>
              <a:t> Vâlcea</a:t>
            </a:r>
          </a:p>
        </p:txBody>
      </p:sp>
      <p:pic>
        <p:nvPicPr>
          <p:cNvPr id="7"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6804248" y="1276531"/>
            <a:ext cx="448523" cy="432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8" name="Flèche droite 7"/>
          <p:cNvSpPr/>
          <p:nvPr/>
        </p:nvSpPr>
        <p:spPr>
          <a:xfrm>
            <a:off x="6549240" y="2362202"/>
            <a:ext cx="2340000" cy="54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fr-CH" sz="2400" dirty="0" smtClean="0">
                <a:latin typeface="Arial" panose="020B0604020202020204" pitchFamily="34" charset="0"/>
                <a:cs typeface="Arial" panose="020B0604020202020204" pitchFamily="34" charset="0"/>
              </a:rPr>
              <a:t>Brasov</a:t>
            </a:r>
          </a:p>
        </p:txBody>
      </p:sp>
      <p:sp>
        <p:nvSpPr>
          <p:cNvPr id="9" name="Flèche droite 8"/>
          <p:cNvSpPr/>
          <p:nvPr/>
        </p:nvSpPr>
        <p:spPr>
          <a:xfrm>
            <a:off x="6560187" y="2946386"/>
            <a:ext cx="2340000" cy="540000"/>
          </a:xfrm>
          <a:prstGeom prst="rightArrow">
            <a:avLst>
              <a:gd name="adj1" fmla="val 100000"/>
              <a:gd name="adj2"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0" rtlCol="0" anchor="ctr"/>
          <a:lstStyle/>
          <a:p>
            <a:pPr algn="ctr"/>
            <a:r>
              <a:rPr lang="fr-CH" sz="2800" dirty="0" err="1" smtClean="0">
                <a:solidFill>
                  <a:schemeClr val="tx1"/>
                </a:solidFill>
                <a:latin typeface="Arial" panose="020B0604020202020204" pitchFamily="34" charset="0"/>
                <a:cs typeface="Arial" panose="020B0604020202020204" pitchFamily="34" charset="0"/>
              </a:rPr>
              <a:t>Centru</a:t>
            </a:r>
            <a:endParaRPr lang="fr-CH" sz="2800" dirty="0" smtClean="0">
              <a:solidFill>
                <a:schemeClr val="tx1"/>
              </a:solidFill>
              <a:latin typeface="Arial" panose="020B0604020202020204" pitchFamily="34" charset="0"/>
              <a:cs typeface="Arial" panose="020B0604020202020204" pitchFamily="34" charset="0"/>
            </a:endParaRPr>
          </a:p>
        </p:txBody>
      </p:sp>
      <p:sp>
        <p:nvSpPr>
          <p:cNvPr id="10" name="Flèche droite 9"/>
          <p:cNvSpPr/>
          <p:nvPr/>
        </p:nvSpPr>
        <p:spPr>
          <a:xfrm flipH="1">
            <a:off x="3923811" y="1214568"/>
            <a:ext cx="2340000" cy="54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180000" rtlCol="0" anchor="t"/>
          <a:lstStyle/>
          <a:p>
            <a:pPr algn="r"/>
            <a:r>
              <a:rPr lang="fr-CH" sz="2400" dirty="0" smtClean="0">
                <a:latin typeface="Arial" panose="020B0604020202020204" pitchFamily="34" charset="0"/>
                <a:cs typeface="Arial" panose="020B0604020202020204" pitchFamily="34" charset="0"/>
              </a:rPr>
              <a:t> </a:t>
            </a:r>
            <a:r>
              <a:rPr lang="fr-CH" sz="2800" dirty="0" err="1" smtClean="0">
                <a:latin typeface="Arial" panose="020B0604020202020204" pitchFamily="34" charset="0"/>
                <a:cs typeface="Arial" panose="020B0604020202020204" pitchFamily="34" charset="0"/>
              </a:rPr>
              <a:t>Dragasani</a:t>
            </a:r>
            <a:endParaRPr lang="fr-CH" sz="2800" dirty="0">
              <a:latin typeface="Arial" panose="020B0604020202020204" pitchFamily="34" charset="0"/>
              <a:cs typeface="Arial" panose="020B0604020202020204" pitchFamily="34" charset="0"/>
            </a:endParaRPr>
          </a:p>
        </p:txBody>
      </p:sp>
      <p:sp>
        <p:nvSpPr>
          <p:cNvPr id="11" name="Flèche droite 10"/>
          <p:cNvSpPr/>
          <p:nvPr/>
        </p:nvSpPr>
        <p:spPr>
          <a:xfrm flipH="1">
            <a:off x="3923811" y="1791844"/>
            <a:ext cx="2340000" cy="900000"/>
          </a:xfrm>
          <a:prstGeom prst="rightArrow">
            <a:avLst>
              <a:gd name="adj1" fmla="val 100000"/>
              <a:gd name="adj2"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324000" bIns="0" rtlCol="0" anchor="t"/>
          <a:lstStyle/>
          <a:p>
            <a:pPr algn="ctr"/>
            <a:r>
              <a:rPr lang="fr-CH" sz="2400" dirty="0" smtClean="0">
                <a:latin typeface="Arial" panose="020B0604020202020204" pitchFamily="34" charset="0"/>
                <a:cs typeface="Arial" panose="020B0604020202020204" pitchFamily="34" charset="0"/>
              </a:rPr>
              <a:t> </a:t>
            </a:r>
            <a:r>
              <a:rPr lang="fr-CH" sz="2800" dirty="0" err="1" smtClean="0">
                <a:solidFill>
                  <a:schemeClr val="tx1"/>
                </a:solidFill>
                <a:latin typeface="Arial" panose="020B0604020202020204" pitchFamily="34" charset="0"/>
                <a:cs typeface="Arial" panose="020B0604020202020204" pitchFamily="34" charset="0"/>
              </a:rPr>
              <a:t>Trivale</a:t>
            </a:r>
            <a:endParaRPr lang="fr-CH" sz="2800" dirty="0" smtClean="0">
              <a:solidFill>
                <a:schemeClr val="tx1"/>
              </a:solidFill>
              <a:latin typeface="Arial" panose="020B0604020202020204" pitchFamily="34" charset="0"/>
              <a:cs typeface="Arial" panose="020B0604020202020204" pitchFamily="34" charset="0"/>
            </a:endParaRPr>
          </a:p>
          <a:p>
            <a:pPr algn="ctr"/>
            <a:r>
              <a:rPr lang="fr-CH" sz="2800" dirty="0" smtClean="0">
                <a:solidFill>
                  <a:schemeClr val="tx1"/>
                </a:solidFill>
                <a:latin typeface="Arial" panose="020B0604020202020204" pitchFamily="34" charset="0"/>
                <a:cs typeface="Arial" panose="020B0604020202020204" pitchFamily="34" charset="0"/>
              </a:rPr>
              <a:t>Stadion</a:t>
            </a:r>
            <a:endParaRPr lang="fr-CH" sz="2800" dirty="0">
              <a:solidFill>
                <a:schemeClr val="tx1"/>
              </a:solidFill>
              <a:latin typeface="Arial" panose="020B0604020202020204" pitchFamily="34" charset="0"/>
              <a:cs typeface="Arial" panose="020B0604020202020204" pitchFamily="34" charset="0"/>
            </a:endParaRPr>
          </a:p>
        </p:txBody>
      </p:sp>
      <p:sp>
        <p:nvSpPr>
          <p:cNvPr id="12" name="Flèche droite 11"/>
          <p:cNvSpPr/>
          <p:nvPr/>
        </p:nvSpPr>
        <p:spPr>
          <a:xfrm flipH="1">
            <a:off x="3887811" y="2722202"/>
            <a:ext cx="2376000" cy="540000"/>
          </a:xfrm>
          <a:prstGeom prst="rightArrow">
            <a:avLst>
              <a:gd name="adj1" fmla="val 100000"/>
              <a:gd name="adj2"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180000" rtlCol="0" anchor="t"/>
          <a:lstStyle/>
          <a:p>
            <a:pPr algn="r"/>
            <a:r>
              <a:rPr lang="fr-CH" sz="2400" dirty="0" smtClean="0">
                <a:latin typeface="Arial" panose="020B0604020202020204" pitchFamily="34" charset="0"/>
                <a:cs typeface="Arial" panose="020B0604020202020204" pitchFamily="34" charset="0"/>
              </a:rPr>
              <a:t> </a:t>
            </a:r>
            <a:r>
              <a:rPr lang="fr-CH" dirty="0" err="1" smtClean="0">
                <a:solidFill>
                  <a:schemeClr val="tx1"/>
                </a:solidFill>
                <a:latin typeface="Arial" panose="020B0604020202020204" pitchFamily="34" charset="0"/>
                <a:cs typeface="Arial" panose="020B0604020202020204" pitchFamily="34" charset="0"/>
              </a:rPr>
              <a:t>Gradina</a:t>
            </a:r>
            <a:r>
              <a:rPr lang="fr-CH" dirty="0" smtClean="0">
                <a:solidFill>
                  <a:schemeClr val="tx1"/>
                </a:solidFill>
                <a:latin typeface="Arial" panose="020B0604020202020204" pitchFamily="34" charset="0"/>
                <a:cs typeface="Arial" panose="020B0604020202020204" pitchFamily="34" charset="0"/>
              </a:rPr>
              <a:t> </a:t>
            </a:r>
            <a:r>
              <a:rPr lang="fr-CH" dirty="0" err="1" smtClean="0">
                <a:solidFill>
                  <a:schemeClr val="tx1"/>
                </a:solidFill>
                <a:latin typeface="Arial" panose="020B0604020202020204" pitchFamily="34" charset="0"/>
                <a:cs typeface="Arial" panose="020B0604020202020204" pitchFamily="34" charset="0"/>
              </a:rPr>
              <a:t>Zoologica</a:t>
            </a:r>
            <a:endParaRPr lang="fr-CH" dirty="0">
              <a:solidFill>
                <a:schemeClr val="tx1"/>
              </a:solidFill>
              <a:latin typeface="Arial" panose="020B0604020202020204" pitchFamily="34" charset="0"/>
              <a:cs typeface="Arial" panose="020B0604020202020204" pitchFamily="34" charset="0"/>
            </a:endParaRPr>
          </a:p>
        </p:txBody>
      </p:sp>
      <p:pic>
        <p:nvPicPr>
          <p:cNvPr id="13" name="Picture 2" descr="Résultat de recherche d'images pour &quot;pictogramme stade football&qu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8144" y="2344202"/>
            <a:ext cx="281196"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30907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ophie\Pictures\TrivaleDrag03 Smeurei x Republique.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95536" y="1988840"/>
            <a:ext cx="3152775" cy="23812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9512" y="1556792"/>
            <a:ext cx="1152128" cy="3456384"/>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Dinspre</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Trivale</a:t>
            </a:r>
            <a:r>
              <a:rPr lang="fr-CH" sz="1600" dirty="0" smtClean="0">
                <a:solidFill>
                  <a:schemeClr val="tx1"/>
                </a:solidFill>
                <a:latin typeface="Arial" panose="020B0604020202020204" pitchFamily="34" charset="0"/>
                <a:cs typeface="Arial" panose="020B0604020202020204" pitchFamily="34" charset="0"/>
              </a:rPr>
              <a:t> / </a:t>
            </a:r>
            <a:r>
              <a:rPr lang="fr-CH" sz="1600" dirty="0" err="1" smtClean="0">
                <a:solidFill>
                  <a:schemeClr val="tx1"/>
                </a:solidFill>
                <a:latin typeface="Arial" panose="020B0604020202020204" pitchFamily="34" charset="0"/>
                <a:cs typeface="Arial" panose="020B0604020202020204" pitchFamily="34" charset="0"/>
              </a:rPr>
              <a:t>Dragasani</a:t>
            </a:r>
            <a:endParaRPr lang="fr-CH" sz="1600" dirty="0">
              <a:solidFill>
                <a:schemeClr val="tx1"/>
              </a:solidFill>
              <a:latin typeface="Arial" panose="020B0604020202020204" pitchFamily="34" charset="0"/>
              <a:cs typeface="Arial" panose="020B0604020202020204" pitchFamily="34" charset="0"/>
            </a:endParaRPr>
          </a:p>
          <a:p>
            <a:pPr algn="r"/>
            <a:endParaRPr lang="fr-CH" sz="1000" dirty="0" smtClean="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Smeurei</a:t>
            </a: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smtClean="0">
                <a:solidFill>
                  <a:schemeClr val="tx1"/>
                </a:solidFill>
                <a:latin typeface="Arial" panose="020B0604020202020204" pitchFamily="34" charset="0"/>
                <a:cs typeface="Arial" panose="020B0604020202020204" pitchFamily="34" charset="0"/>
              </a:rPr>
              <a:t>x </a:t>
            </a:r>
          </a:p>
          <a:p>
            <a:pPr algn="r"/>
            <a:r>
              <a:rPr lang="fr-CH" sz="1600" dirty="0" smtClean="0">
                <a:solidFill>
                  <a:schemeClr val="tx1"/>
                </a:solidFill>
                <a:latin typeface="Arial" panose="020B0604020202020204" pitchFamily="34" charset="0"/>
                <a:cs typeface="Arial" panose="020B0604020202020204" pitchFamily="34" charset="0"/>
              </a:rPr>
              <a:t>Bd </a:t>
            </a:r>
            <a:r>
              <a:rPr lang="fr-CH" sz="1600" dirty="0" err="1" smtClean="0">
                <a:solidFill>
                  <a:schemeClr val="tx1"/>
                </a:solidFill>
                <a:latin typeface="Arial" panose="020B0604020202020204" pitchFamily="34" charset="0"/>
                <a:cs typeface="Arial" panose="020B0604020202020204" pitchFamily="34" charset="0"/>
              </a:rPr>
              <a:t>Republicii</a:t>
            </a:r>
            <a:r>
              <a:rPr lang="fr-CH" sz="1600" dirty="0" smtClean="0">
                <a:solidFill>
                  <a:schemeClr val="tx1"/>
                </a:solidFill>
                <a:latin typeface="Arial" panose="020B0604020202020204" pitchFamily="34" charset="0"/>
                <a:cs typeface="Arial" panose="020B0604020202020204" pitchFamily="34" charset="0"/>
              </a:rPr>
              <a:t> </a:t>
            </a:r>
          </a:p>
        </p:txBody>
      </p:sp>
      <p:sp>
        <p:nvSpPr>
          <p:cNvPr id="2" name="Rectangle 1"/>
          <p:cNvSpPr/>
          <p:nvPr/>
        </p:nvSpPr>
        <p:spPr>
          <a:xfrm>
            <a:off x="4572000" y="1118580"/>
            <a:ext cx="3960416" cy="41106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4" name="Rectangle 3"/>
          <p:cNvSpPr/>
          <p:nvPr/>
        </p:nvSpPr>
        <p:spPr>
          <a:xfrm>
            <a:off x="1478195" y="3028520"/>
            <a:ext cx="648072" cy="36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5" name="Flèche vers le haut 4"/>
          <p:cNvSpPr/>
          <p:nvPr/>
        </p:nvSpPr>
        <p:spPr>
          <a:xfrm>
            <a:off x="6408204" y="1772816"/>
            <a:ext cx="432000" cy="324036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6" name="Flèche gauche 5"/>
          <p:cNvSpPr/>
          <p:nvPr/>
        </p:nvSpPr>
        <p:spPr>
          <a:xfrm>
            <a:off x="4932371" y="2317428"/>
            <a:ext cx="1620000" cy="360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7" name="Rectangle 6"/>
          <p:cNvSpPr/>
          <p:nvPr/>
        </p:nvSpPr>
        <p:spPr>
          <a:xfrm>
            <a:off x="5823933" y="1308365"/>
            <a:ext cx="165600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a:t>
            </a:r>
            <a:r>
              <a:rPr lang="fr-CH" sz="1600" dirty="0" err="1">
                <a:solidFill>
                  <a:schemeClr val="tx1"/>
                </a:solidFill>
                <a:latin typeface="Arial" panose="020B0604020202020204" pitchFamily="34" charset="0"/>
                <a:cs typeface="Arial" panose="020B0604020202020204" pitchFamily="34" charset="0"/>
              </a:rPr>
              <a:t>I</a:t>
            </a:r>
            <a:r>
              <a:rPr lang="fr-CH" sz="1600" dirty="0" err="1" smtClean="0">
                <a:solidFill>
                  <a:schemeClr val="tx1"/>
                </a:solidFill>
                <a:latin typeface="Arial" panose="020B0604020202020204" pitchFamily="34" charset="0"/>
                <a:cs typeface="Arial" panose="020B0604020202020204" pitchFamily="34" charset="0"/>
              </a:rPr>
              <a:t>patescu</a:t>
            </a:r>
            <a:endParaRPr lang="fr-CH" sz="1600" dirty="0" smtClean="0">
              <a:solidFill>
                <a:schemeClr val="tx1"/>
              </a:solidFill>
              <a:latin typeface="Arial" panose="020B0604020202020204" pitchFamily="34" charset="0"/>
              <a:cs typeface="Arial" panose="020B0604020202020204" pitchFamily="34" charset="0"/>
            </a:endParaRPr>
          </a:p>
        </p:txBody>
      </p:sp>
      <p:sp>
        <p:nvSpPr>
          <p:cNvPr id="9" name="Rectangle 8"/>
          <p:cNvSpPr/>
          <p:nvPr/>
        </p:nvSpPr>
        <p:spPr>
          <a:xfrm>
            <a:off x="4788204" y="2752215"/>
            <a:ext cx="1620000" cy="684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fr-CH" dirty="0" smtClean="0">
                <a:latin typeface="Arial" panose="020B0604020202020204" pitchFamily="34" charset="0"/>
                <a:cs typeface="Arial" panose="020B0604020202020204" pitchFamily="34" charset="0"/>
              </a:rPr>
              <a:t>Bucuresti</a:t>
            </a:r>
          </a:p>
          <a:p>
            <a:pPr algn="ctr"/>
            <a:r>
              <a:rPr lang="fr-CH" dirty="0" smtClean="0">
                <a:latin typeface="Arial" panose="020B0604020202020204" pitchFamily="34" charset="0"/>
                <a:cs typeface="Arial" panose="020B0604020202020204" pitchFamily="34" charset="0"/>
              </a:rPr>
              <a:t>Sibiu</a:t>
            </a:r>
          </a:p>
        </p:txBody>
      </p:sp>
      <p:sp>
        <p:nvSpPr>
          <p:cNvPr id="8" name="Flèche droite 7"/>
          <p:cNvSpPr/>
          <p:nvPr/>
        </p:nvSpPr>
        <p:spPr>
          <a:xfrm>
            <a:off x="6654088" y="2326014"/>
            <a:ext cx="1620000" cy="3600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0" name="Rectangle 9"/>
          <p:cNvSpPr/>
          <p:nvPr/>
        </p:nvSpPr>
        <p:spPr>
          <a:xfrm>
            <a:off x="6862817" y="2739174"/>
            <a:ext cx="1325824" cy="28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fr-CH" sz="2000" dirty="0" smtClean="0">
                <a:latin typeface="Arial" panose="020B0604020202020204" pitchFamily="34" charset="0"/>
                <a:cs typeface="Arial" panose="020B0604020202020204" pitchFamily="34" charset="0"/>
              </a:rPr>
              <a:t>Craiova</a:t>
            </a:r>
          </a:p>
        </p:txBody>
      </p:sp>
      <p:sp>
        <p:nvSpPr>
          <p:cNvPr id="12" name="Rectangle 11"/>
          <p:cNvSpPr/>
          <p:nvPr/>
        </p:nvSpPr>
        <p:spPr>
          <a:xfrm>
            <a:off x="6895729" y="3080304"/>
            <a:ext cx="1260000"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fr-CH" sz="2000" dirty="0" err="1" smtClean="0">
                <a:solidFill>
                  <a:schemeClr val="tx1"/>
                </a:solidFill>
                <a:latin typeface="Arial" panose="020B0604020202020204" pitchFamily="34" charset="0"/>
                <a:cs typeface="Arial" panose="020B0604020202020204" pitchFamily="34" charset="0"/>
              </a:rPr>
              <a:t>Craiovei</a:t>
            </a:r>
            <a:endParaRPr lang="fr-CH" sz="2000" dirty="0" smtClean="0">
              <a:solidFill>
                <a:schemeClr val="tx1"/>
              </a:solidFill>
              <a:latin typeface="Arial" panose="020B0604020202020204" pitchFamily="34" charset="0"/>
              <a:cs typeface="Arial" panose="020B0604020202020204" pitchFamily="34" charset="0"/>
            </a:endParaRPr>
          </a:p>
        </p:txBody>
      </p:sp>
      <p:sp>
        <p:nvSpPr>
          <p:cNvPr id="13" name="Rectangle 12"/>
          <p:cNvSpPr/>
          <p:nvPr/>
        </p:nvSpPr>
        <p:spPr>
          <a:xfrm>
            <a:off x="4815092" y="3717032"/>
            <a:ext cx="1593112" cy="576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fr-CH" sz="2000" dirty="0" smtClean="0">
                <a:latin typeface="Arial" panose="020B0604020202020204" pitchFamily="34" charset="0"/>
                <a:cs typeface="Arial" panose="020B0604020202020204" pitchFamily="34" charset="0"/>
              </a:rPr>
              <a:t>Brasov</a:t>
            </a:r>
          </a:p>
          <a:p>
            <a:pPr algn="ctr"/>
            <a:r>
              <a:rPr lang="fr-CH" sz="2000" dirty="0" smtClean="0">
                <a:latin typeface="Arial" panose="020B0604020202020204" pitchFamily="34" charset="0"/>
                <a:cs typeface="Arial" panose="020B0604020202020204" pitchFamily="34" charset="0"/>
              </a:rPr>
              <a:t>Bucuresti</a:t>
            </a:r>
          </a:p>
          <a:p>
            <a:pPr algn="ctr"/>
            <a:r>
              <a:rPr lang="fr-CH" sz="2000" dirty="0" smtClean="0">
                <a:latin typeface="Arial" panose="020B0604020202020204" pitchFamily="34" charset="0"/>
                <a:cs typeface="Arial" panose="020B0604020202020204" pitchFamily="34" charset="0"/>
              </a:rPr>
              <a:t>Ram Vâlcea</a:t>
            </a:r>
          </a:p>
        </p:txBody>
      </p:sp>
      <p:sp>
        <p:nvSpPr>
          <p:cNvPr id="14" name="Rectangle 13"/>
          <p:cNvSpPr/>
          <p:nvPr/>
        </p:nvSpPr>
        <p:spPr>
          <a:xfrm>
            <a:off x="4932371" y="4617096"/>
            <a:ext cx="1260000"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fr-CH" sz="2000" dirty="0" err="1" smtClean="0">
                <a:solidFill>
                  <a:schemeClr val="tx1"/>
                </a:solidFill>
                <a:latin typeface="Arial" panose="020B0604020202020204" pitchFamily="34" charset="0"/>
                <a:cs typeface="Arial" panose="020B0604020202020204" pitchFamily="34" charset="0"/>
              </a:rPr>
              <a:t>Gavana</a:t>
            </a:r>
            <a:endParaRPr lang="fr-CH" sz="2000" dirty="0" smtClean="0">
              <a:solidFill>
                <a:schemeClr val="tx1"/>
              </a:solidFill>
              <a:latin typeface="Arial" panose="020B0604020202020204" pitchFamily="34" charset="0"/>
              <a:cs typeface="Arial" panose="020B0604020202020204" pitchFamily="34" charset="0"/>
            </a:endParaRPr>
          </a:p>
        </p:txBody>
      </p:sp>
      <p:sp>
        <p:nvSpPr>
          <p:cNvPr id="11" name="Rectangle à coins arrondis 10"/>
          <p:cNvSpPr/>
          <p:nvPr/>
        </p:nvSpPr>
        <p:spPr>
          <a:xfrm>
            <a:off x="4644008" y="1196752"/>
            <a:ext cx="3816424" cy="3960440"/>
          </a:xfrm>
          <a:prstGeom prst="roundRect">
            <a:avLst>
              <a:gd name="adj" fmla="val 2025"/>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952184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16016" y="404504"/>
            <a:ext cx="3239944" cy="46806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endParaRPr lang="fr-CH" sz="2000" dirty="0" smtClean="0">
              <a:latin typeface="Arial" panose="020B0604020202020204" pitchFamily="34" charset="0"/>
              <a:cs typeface="Arial" panose="020B0604020202020204" pitchFamily="34" charset="0"/>
            </a:endParaRPr>
          </a:p>
        </p:txBody>
      </p:sp>
      <p:sp>
        <p:nvSpPr>
          <p:cNvPr id="4" name="Rectangle 3"/>
          <p:cNvSpPr/>
          <p:nvPr/>
        </p:nvSpPr>
        <p:spPr>
          <a:xfrm>
            <a:off x="5166066" y="548680"/>
            <a:ext cx="2574286" cy="72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88000" rIns="72000" rtlCol="0" anchor="ctr"/>
          <a:lstStyle/>
          <a:p>
            <a:pPr algn="ctr"/>
            <a:r>
              <a:rPr lang="fr-CH" sz="2000" dirty="0" err="1" smtClean="0">
                <a:latin typeface="Arial" panose="020B0604020202020204" pitchFamily="34" charset="0"/>
                <a:cs typeface="Arial" panose="020B0604020202020204" pitchFamily="34" charset="0"/>
              </a:rPr>
              <a:t>Balea</a:t>
            </a:r>
            <a:r>
              <a:rPr lang="fr-CH" sz="2000" dirty="0" smtClean="0">
                <a:latin typeface="Arial" panose="020B0604020202020204" pitchFamily="34" charset="0"/>
                <a:cs typeface="Arial" panose="020B0604020202020204" pitchFamily="34" charset="0"/>
              </a:rPr>
              <a:t> Lac</a:t>
            </a:r>
          </a:p>
          <a:p>
            <a:pPr algn="ctr"/>
            <a:r>
              <a:rPr lang="fr-CH" sz="2000" dirty="0" err="1" smtClean="0">
                <a:latin typeface="Arial" panose="020B0604020202020204" pitchFamily="34" charset="0"/>
                <a:cs typeface="Arial" panose="020B0604020202020204" pitchFamily="34" charset="0"/>
              </a:rPr>
              <a:t>Ramnicu</a:t>
            </a:r>
            <a:r>
              <a:rPr lang="fr-CH" sz="2000" dirty="0" smtClean="0">
                <a:latin typeface="Arial" panose="020B0604020202020204" pitchFamily="34" charset="0"/>
                <a:cs typeface="Arial" panose="020B0604020202020204" pitchFamily="34" charset="0"/>
              </a:rPr>
              <a:t> Vâlcea</a:t>
            </a:r>
          </a:p>
          <a:p>
            <a:pPr algn="ctr"/>
            <a:endParaRPr lang="fr-CH" sz="2000" dirty="0" smtClean="0">
              <a:latin typeface="Arial" panose="020B0604020202020204" pitchFamily="34" charset="0"/>
              <a:cs typeface="Arial" panose="020B0604020202020204" pitchFamily="34" charset="0"/>
            </a:endParaRPr>
          </a:p>
        </p:txBody>
      </p:sp>
      <p:sp>
        <p:nvSpPr>
          <p:cNvPr id="5" name="Rectangle 4"/>
          <p:cNvSpPr/>
          <p:nvPr/>
        </p:nvSpPr>
        <p:spPr>
          <a:xfrm>
            <a:off x="5604201" y="1268760"/>
            <a:ext cx="1872208" cy="396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fr-CH" sz="2000" dirty="0" err="1" smtClean="0">
                <a:solidFill>
                  <a:schemeClr val="tx1"/>
                </a:solidFill>
                <a:latin typeface="Arial" panose="020B0604020202020204" pitchFamily="34" charset="0"/>
                <a:cs typeface="Arial" panose="020B0604020202020204" pitchFamily="34" charset="0"/>
              </a:rPr>
              <a:t>Gavana</a:t>
            </a:r>
            <a:endParaRPr lang="fr-CH" sz="2000" dirty="0" smtClean="0">
              <a:solidFill>
                <a:schemeClr val="tx1"/>
              </a:solidFill>
              <a:latin typeface="Arial" panose="020B0604020202020204" pitchFamily="34" charset="0"/>
              <a:cs typeface="Arial" panose="020B0604020202020204" pitchFamily="34" charset="0"/>
            </a:endParaRPr>
          </a:p>
        </p:txBody>
      </p:sp>
      <p:sp>
        <p:nvSpPr>
          <p:cNvPr id="6" name="Rectangle 5"/>
          <p:cNvSpPr/>
          <p:nvPr/>
        </p:nvSpPr>
        <p:spPr>
          <a:xfrm>
            <a:off x="5524573" y="2079671"/>
            <a:ext cx="1980000" cy="54006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fr-CH" sz="2000" dirty="0" smtClean="0">
                <a:latin typeface="Arial" panose="020B0604020202020204" pitchFamily="34" charset="0"/>
                <a:cs typeface="Arial" panose="020B0604020202020204" pitchFamily="34" charset="0"/>
              </a:rPr>
              <a:t>Bucuresti</a:t>
            </a:r>
          </a:p>
        </p:txBody>
      </p:sp>
      <p:sp>
        <p:nvSpPr>
          <p:cNvPr id="8" name="Rectangle 7"/>
          <p:cNvSpPr/>
          <p:nvPr/>
        </p:nvSpPr>
        <p:spPr>
          <a:xfrm>
            <a:off x="5526653" y="2708920"/>
            <a:ext cx="1980000" cy="720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144000" rtlCol="0" anchor="ctr"/>
          <a:lstStyle/>
          <a:p>
            <a:pPr algn="ctr"/>
            <a:r>
              <a:rPr lang="fr-CH" sz="2000" dirty="0" smtClean="0">
                <a:latin typeface="Arial" panose="020B0604020202020204" pitchFamily="34" charset="0"/>
                <a:cs typeface="Arial" panose="020B0604020202020204" pitchFamily="34" charset="0"/>
              </a:rPr>
              <a:t>Sibiu</a:t>
            </a:r>
          </a:p>
          <a:p>
            <a:pPr algn="ctr"/>
            <a:r>
              <a:rPr lang="fr-CH" sz="2000" dirty="0" err="1" smtClean="0">
                <a:latin typeface="Arial" panose="020B0604020202020204" pitchFamily="34" charset="0"/>
                <a:cs typeface="Arial" panose="020B0604020202020204" pitchFamily="34" charset="0"/>
              </a:rPr>
              <a:t>Ramn</a:t>
            </a:r>
            <a:r>
              <a:rPr lang="fr-CH" sz="2000" dirty="0" smtClean="0">
                <a:latin typeface="Arial" panose="020B0604020202020204" pitchFamily="34" charset="0"/>
                <a:cs typeface="Arial" panose="020B0604020202020204" pitchFamily="34" charset="0"/>
              </a:rPr>
              <a:t> Vâlcea</a:t>
            </a:r>
          </a:p>
        </p:txBody>
      </p:sp>
      <p:sp>
        <p:nvSpPr>
          <p:cNvPr id="7" name="Rectangle 6"/>
          <p:cNvSpPr/>
          <p:nvPr/>
        </p:nvSpPr>
        <p:spPr>
          <a:xfrm>
            <a:off x="5526653" y="3580148"/>
            <a:ext cx="1980000" cy="576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fr-CH" sz="2000" dirty="0" smtClean="0">
                <a:latin typeface="Arial" panose="020B0604020202020204" pitchFamily="34" charset="0"/>
                <a:cs typeface="Arial" panose="020B0604020202020204" pitchFamily="34" charset="0"/>
              </a:rPr>
              <a:t>Brasov</a:t>
            </a:r>
          </a:p>
          <a:p>
            <a:pPr algn="ctr"/>
            <a:r>
              <a:rPr lang="fr-CH" sz="2000" dirty="0" smtClean="0">
                <a:latin typeface="Arial" panose="020B0604020202020204" pitchFamily="34" charset="0"/>
                <a:cs typeface="Arial" panose="020B0604020202020204" pitchFamily="34" charset="0"/>
              </a:rPr>
              <a:t>Bucuresti</a:t>
            </a:r>
          </a:p>
        </p:txBody>
      </p:sp>
      <p:sp>
        <p:nvSpPr>
          <p:cNvPr id="10" name="Rectangle 9"/>
          <p:cNvSpPr/>
          <p:nvPr/>
        </p:nvSpPr>
        <p:spPr>
          <a:xfrm>
            <a:off x="5866106" y="4509278"/>
            <a:ext cx="1348397" cy="32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fr-CH" sz="2000" dirty="0" err="1" smtClean="0">
                <a:latin typeface="Arial" panose="020B0604020202020204" pitchFamily="34" charset="0"/>
                <a:cs typeface="Arial" panose="020B0604020202020204" pitchFamily="34" charset="0"/>
              </a:rPr>
              <a:t>Dragasani</a:t>
            </a:r>
            <a:endParaRPr lang="fr-CH" sz="2000" dirty="0" smtClean="0">
              <a:latin typeface="Arial" panose="020B0604020202020204" pitchFamily="34" charset="0"/>
              <a:cs typeface="Arial" panose="020B0604020202020204" pitchFamily="34" charset="0"/>
            </a:endParaRPr>
          </a:p>
        </p:txBody>
      </p:sp>
      <p:pic>
        <p:nvPicPr>
          <p:cNvPr id="5123" name="Picture 3" descr="C:\Users\Sophie\Pictures\TrivaleDrag11 Republici.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43571" y="1556792"/>
            <a:ext cx="3200400" cy="32004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39552" y="4091431"/>
            <a:ext cx="3420000" cy="36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Bulevardul</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Republicii</a:t>
            </a:r>
            <a:r>
              <a:rPr lang="fr-CH" sz="1600" dirty="0" smtClean="0">
                <a:solidFill>
                  <a:schemeClr val="tx1"/>
                </a:solidFill>
                <a:latin typeface="Arial" panose="020B0604020202020204" pitchFamily="34" charset="0"/>
                <a:cs typeface="Arial" panose="020B0604020202020204" pitchFamily="34" charset="0"/>
              </a:rPr>
              <a:t> ( 1 ) </a:t>
            </a:r>
          </a:p>
        </p:txBody>
      </p:sp>
      <p:sp>
        <p:nvSpPr>
          <p:cNvPr id="13" name="Flèche vers le haut 12"/>
          <p:cNvSpPr/>
          <p:nvPr/>
        </p:nvSpPr>
        <p:spPr>
          <a:xfrm>
            <a:off x="4923750" y="685404"/>
            <a:ext cx="484632" cy="97840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4" name="Flèche droite 13"/>
          <p:cNvSpPr/>
          <p:nvPr/>
        </p:nvSpPr>
        <p:spPr>
          <a:xfrm>
            <a:off x="4914320" y="3612940"/>
            <a:ext cx="846032" cy="4320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5" name="Flèche droite 14"/>
          <p:cNvSpPr/>
          <p:nvPr/>
        </p:nvSpPr>
        <p:spPr>
          <a:xfrm rot="-10800000">
            <a:off x="4914320" y="4487533"/>
            <a:ext cx="846032" cy="4320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9" name="Rectangle à coins arrondis 8"/>
          <p:cNvSpPr/>
          <p:nvPr/>
        </p:nvSpPr>
        <p:spPr>
          <a:xfrm>
            <a:off x="4788024" y="476672"/>
            <a:ext cx="3096344" cy="1440000"/>
          </a:xfrm>
          <a:prstGeom prst="roundRect">
            <a:avLst>
              <a:gd name="adj" fmla="val 546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1" name="Rectangle à coins arrondis 10"/>
          <p:cNvSpPr/>
          <p:nvPr/>
        </p:nvSpPr>
        <p:spPr>
          <a:xfrm>
            <a:off x="4788025" y="1916672"/>
            <a:ext cx="3096344" cy="2450031"/>
          </a:xfrm>
          <a:prstGeom prst="roundRect">
            <a:avLst>
              <a:gd name="adj" fmla="val 3535"/>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6" name="Rectangle à coins arrondis 15"/>
          <p:cNvSpPr/>
          <p:nvPr/>
        </p:nvSpPr>
        <p:spPr>
          <a:xfrm>
            <a:off x="4788025" y="4366703"/>
            <a:ext cx="3096343" cy="64647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1009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ophie\Pictures\Gilau l Dangau first A3.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547664" y="476672"/>
            <a:ext cx="6265002" cy="540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275856" y="5554218"/>
            <a:ext cx="5220000" cy="82711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Câpusu</a:t>
            </a:r>
            <a:r>
              <a:rPr lang="fr-CH" sz="1600" dirty="0" smtClean="0">
                <a:solidFill>
                  <a:schemeClr val="tx1"/>
                </a:solidFill>
                <a:latin typeface="Arial" panose="020B0604020202020204" pitchFamily="34" charset="0"/>
                <a:cs typeface="Arial" panose="020B0604020202020204" pitchFamily="34" charset="0"/>
              </a:rPr>
              <a:t> Mare  =&gt; Cluj </a:t>
            </a:r>
            <a:r>
              <a:rPr lang="fr-CH" sz="1600" dirty="0" err="1" smtClean="0">
                <a:solidFill>
                  <a:schemeClr val="tx1"/>
                </a:solidFill>
                <a:latin typeface="Arial" panose="020B0604020202020204" pitchFamily="34" charset="0"/>
                <a:cs typeface="Arial" panose="020B0604020202020204" pitchFamily="34" charset="0"/>
              </a:rPr>
              <a:t>Napoca</a:t>
            </a:r>
            <a:r>
              <a:rPr lang="fr-CH" sz="1600" dirty="0" smtClean="0">
                <a:solidFill>
                  <a:schemeClr val="tx1"/>
                </a:solidFill>
                <a:latin typeface="Arial" panose="020B0604020202020204" pitchFamily="34" charset="0"/>
                <a:cs typeface="Arial" panose="020B0604020202020204" pitchFamily="34" charset="0"/>
              </a:rPr>
              <a:t>   DN1 x DJ1J ( </a:t>
            </a:r>
            <a:r>
              <a:rPr lang="fr-CH" sz="1600" dirty="0">
                <a:solidFill>
                  <a:schemeClr val="tx1"/>
                </a:solidFill>
                <a:latin typeface="Arial" panose="020B0604020202020204" pitchFamily="34" charset="0"/>
                <a:cs typeface="Arial" panose="020B0604020202020204" pitchFamily="34" charset="0"/>
              </a:rPr>
              <a:t>7</a:t>
            </a:r>
            <a:r>
              <a:rPr lang="fr-CH" sz="1600" dirty="0" smtClean="0">
                <a:solidFill>
                  <a:schemeClr val="tx1"/>
                </a:solidFill>
                <a:latin typeface="Arial" panose="020B0604020202020204" pitchFamily="34" charset="0"/>
                <a:cs typeface="Arial" panose="020B0604020202020204" pitchFamily="34" charset="0"/>
              </a:rPr>
              <a:t> ! )</a:t>
            </a:r>
          </a:p>
          <a:p>
            <a:pPr algn="r"/>
            <a:r>
              <a:rPr lang="fr-CH" sz="1600" dirty="0" smtClean="0">
                <a:solidFill>
                  <a:srgbClr val="FF0000"/>
                </a:solidFill>
                <a:latin typeface="Arial" panose="020B0604020202020204" pitchFamily="34" charset="0"/>
                <a:cs typeface="Arial" panose="020B0604020202020204" pitchFamily="34" charset="0"/>
              </a:rPr>
              <a:t>First information about A3</a:t>
            </a:r>
          </a:p>
        </p:txBody>
      </p:sp>
      <p:sp>
        <p:nvSpPr>
          <p:cNvPr id="4" name="Flèche droite 3"/>
          <p:cNvSpPr/>
          <p:nvPr/>
        </p:nvSpPr>
        <p:spPr>
          <a:xfrm>
            <a:off x="513153" y="3602162"/>
            <a:ext cx="3417238" cy="1850272"/>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0000" rtlCol="0" anchor="ctr"/>
          <a:lstStyle/>
          <a:p>
            <a:r>
              <a:rPr lang="fr-CH" sz="2000" dirty="0" smtClean="0">
                <a:latin typeface="Arial" panose="020B0604020202020204" pitchFamily="34" charset="0"/>
                <a:cs typeface="Arial" panose="020B0604020202020204" pitchFamily="34" charset="0"/>
              </a:rPr>
              <a:t>Satu Mare</a:t>
            </a:r>
          </a:p>
          <a:p>
            <a:r>
              <a:rPr lang="fr-CH" sz="2000" dirty="0" err="1" smtClean="0">
                <a:latin typeface="Arial" panose="020B0604020202020204" pitchFamily="34" charset="0"/>
                <a:cs typeface="Arial" panose="020B0604020202020204" pitchFamily="34" charset="0"/>
              </a:rPr>
              <a:t>Zalau</a:t>
            </a:r>
            <a:endParaRPr lang="fr-CH" sz="2000" dirty="0" smtClean="0">
              <a:latin typeface="Arial" panose="020B0604020202020204" pitchFamily="34" charset="0"/>
              <a:cs typeface="Arial" panose="020B0604020202020204" pitchFamily="34" charset="0"/>
            </a:endParaRPr>
          </a:p>
          <a:p>
            <a:r>
              <a:rPr lang="fr-CH" sz="2000" dirty="0" err="1" smtClean="0">
                <a:latin typeface="Arial" panose="020B0604020202020204" pitchFamily="34" charset="0"/>
                <a:cs typeface="Arial" panose="020B0604020202020204" pitchFamily="34" charset="0"/>
              </a:rPr>
              <a:t>Dej</a:t>
            </a:r>
            <a:r>
              <a:rPr lang="fr-CH" sz="2000" dirty="0" smtClean="0">
                <a:latin typeface="Arial" panose="020B0604020202020204" pitchFamily="34" charset="0"/>
                <a:cs typeface="Arial" panose="020B0604020202020204" pitchFamily="34" charset="0"/>
              </a:rPr>
              <a:t>           88</a:t>
            </a:r>
          </a:p>
          <a:p>
            <a:r>
              <a:rPr lang="fr-CH" sz="2000" dirty="0" smtClean="0">
                <a:latin typeface="Arial" panose="020B0604020202020204" pitchFamily="34" charset="0"/>
                <a:cs typeface="Arial" panose="020B0604020202020204" pitchFamily="34" charset="0"/>
              </a:rPr>
              <a:t>Cluj </a:t>
            </a:r>
            <a:r>
              <a:rPr lang="fr-CH" sz="2000" dirty="0" err="1" smtClean="0">
                <a:latin typeface="Arial" panose="020B0604020202020204" pitchFamily="34" charset="0"/>
                <a:cs typeface="Arial" panose="020B0604020202020204" pitchFamily="34" charset="0"/>
              </a:rPr>
              <a:t>Napoca</a:t>
            </a:r>
            <a:endParaRPr lang="fr-CH" sz="2000" dirty="0" smtClean="0">
              <a:latin typeface="Arial" panose="020B0604020202020204" pitchFamily="34" charset="0"/>
              <a:cs typeface="Arial" panose="020B0604020202020204" pitchFamily="34" charset="0"/>
            </a:endParaRPr>
          </a:p>
          <a:p>
            <a:r>
              <a:rPr lang="fr-CH" sz="2000" dirty="0" err="1" smtClean="0">
                <a:latin typeface="Arial" panose="020B0604020202020204" pitchFamily="34" charset="0"/>
                <a:cs typeface="Arial" panose="020B0604020202020204" pitchFamily="34" charset="0"/>
              </a:rPr>
              <a:t>Gârbau</a:t>
            </a:r>
            <a:r>
              <a:rPr lang="fr-CH" sz="2000" dirty="0" smtClean="0">
                <a:latin typeface="Arial" panose="020B0604020202020204" pitchFamily="34" charset="0"/>
                <a:cs typeface="Arial" panose="020B0604020202020204" pitchFamily="34" charset="0"/>
              </a:rPr>
              <a:t>    10</a:t>
            </a:r>
          </a:p>
        </p:txBody>
      </p:sp>
      <p:pic>
        <p:nvPicPr>
          <p:cNvPr id="5" name="Picture 4" descr="http://www.icone-png.com/png/11/10530.pn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49102" y="3795886"/>
            <a:ext cx="597731" cy="396000"/>
          </a:xfrm>
          <a:prstGeom prst="rect">
            <a:avLst/>
          </a:prstGeom>
          <a:solidFill>
            <a:schemeClr val="bg1"/>
          </a:solidFill>
        </p:spPr>
      </p:pic>
      <p:pic>
        <p:nvPicPr>
          <p:cNvPr id="6" name="Picture 2" descr="http://quiz-code-route.fr/panneaux/ID3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102" y="4311298"/>
            <a:ext cx="587146" cy="43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t2.ftcdn.net/jpg/00/06/12/33/400_F_6123319_UooFwBrI0QE3BmgtmsBXfC3HE5D35wBP.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1569" y="4832753"/>
            <a:ext cx="594679" cy="432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619672" y="3350162"/>
            <a:ext cx="432000" cy="252000"/>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latin typeface="Arial" panose="020B0604020202020204" pitchFamily="34" charset="0"/>
                <a:cs typeface="Arial" panose="020B0604020202020204" pitchFamily="34" charset="0"/>
              </a:rPr>
              <a:t>1J</a:t>
            </a:r>
            <a:endParaRPr lang="fr-CH" sz="1600" dirty="0">
              <a:latin typeface="Arial" panose="020B0604020202020204" pitchFamily="34" charset="0"/>
              <a:cs typeface="Arial" panose="020B0604020202020204" pitchFamily="34" charset="0"/>
            </a:endParaRPr>
          </a:p>
        </p:txBody>
      </p:sp>
      <p:sp>
        <p:nvSpPr>
          <p:cNvPr id="9" name="Flèche droite 8"/>
          <p:cNvSpPr/>
          <p:nvPr/>
        </p:nvSpPr>
        <p:spPr>
          <a:xfrm flipH="1">
            <a:off x="3275856" y="701850"/>
            <a:ext cx="2309341" cy="900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720000" rtlCol="0" anchor="ctr"/>
          <a:lstStyle/>
          <a:p>
            <a:pPr algn="r"/>
            <a:r>
              <a:rPr lang="fr-CH" sz="1600" dirty="0" err="1" smtClean="0">
                <a:latin typeface="Arial" panose="020B0604020202020204" pitchFamily="34" charset="0"/>
                <a:cs typeface="Arial" panose="020B0604020202020204" pitchFamily="34" charset="0"/>
              </a:rPr>
              <a:t>Autostrada</a:t>
            </a:r>
            <a:endParaRPr lang="fr-CH" sz="1600" dirty="0" smtClean="0">
              <a:latin typeface="Arial" panose="020B0604020202020204" pitchFamily="34" charset="0"/>
              <a:cs typeface="Arial" panose="020B0604020202020204" pitchFamily="34" charset="0"/>
            </a:endParaRPr>
          </a:p>
          <a:p>
            <a:pPr algn="r"/>
            <a:r>
              <a:rPr lang="fr-CH" sz="1600" dirty="0" smtClean="0">
                <a:latin typeface="Arial" panose="020B0604020202020204" pitchFamily="34" charset="0"/>
                <a:cs typeface="Arial" panose="020B0604020202020204" pitchFamily="34" charset="0"/>
              </a:rPr>
              <a:t>Transilvania</a:t>
            </a:r>
          </a:p>
          <a:p>
            <a:pPr algn="r"/>
            <a:r>
              <a:rPr lang="fr-CH" sz="1600" dirty="0" smtClean="0">
                <a:latin typeface="Arial" panose="020B0604020202020204" pitchFamily="34" charset="0"/>
                <a:cs typeface="Arial" panose="020B0604020202020204" pitchFamily="34" charset="0"/>
              </a:rPr>
              <a:t>E60  A3</a:t>
            </a:r>
            <a:endParaRPr lang="fr-CH" sz="1600" dirty="0">
              <a:latin typeface="Arial" panose="020B0604020202020204" pitchFamily="34" charset="0"/>
              <a:cs typeface="Arial" panose="020B0604020202020204" pitchFamily="34" charset="0"/>
            </a:endParaRPr>
          </a:p>
        </p:txBody>
      </p:sp>
      <p:pic>
        <p:nvPicPr>
          <p:cNvPr id="10" name="Picture 2" descr="5.1 Russian road sign.svg"/>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012846" y="791850"/>
            <a:ext cx="495258" cy="720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1" name="Rectangle 10"/>
          <p:cNvSpPr/>
          <p:nvPr/>
        </p:nvSpPr>
        <p:spPr>
          <a:xfrm rot="20520000">
            <a:off x="4902180" y="2818731"/>
            <a:ext cx="2052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Rectangle 11"/>
          <p:cNvSpPr/>
          <p:nvPr/>
        </p:nvSpPr>
        <p:spPr>
          <a:xfrm rot="25860000">
            <a:off x="2787884" y="3170022"/>
            <a:ext cx="1548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355319991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ophie\Pictures\TrivaleDrag10.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23528" y="1484784"/>
            <a:ext cx="3331310" cy="288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280736" y="1052736"/>
            <a:ext cx="252000" cy="473471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4" name="Flèche droite 3"/>
          <p:cNvSpPr/>
          <p:nvPr/>
        </p:nvSpPr>
        <p:spPr>
          <a:xfrm flipH="1">
            <a:off x="3936387" y="2366138"/>
            <a:ext cx="2340000" cy="900000"/>
          </a:xfrm>
          <a:prstGeom prst="rightArrow">
            <a:avLst>
              <a:gd name="adj1" fmla="val 100000"/>
              <a:gd name="adj2"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324000" bIns="0" rtlCol="0" anchor="t"/>
          <a:lstStyle/>
          <a:p>
            <a:pPr algn="ctr"/>
            <a:r>
              <a:rPr lang="fr-CH" sz="2400" dirty="0" smtClean="0">
                <a:latin typeface="Arial" panose="020B0604020202020204" pitchFamily="34" charset="0"/>
                <a:cs typeface="Arial" panose="020B0604020202020204" pitchFamily="34" charset="0"/>
              </a:rPr>
              <a:t> </a:t>
            </a:r>
            <a:r>
              <a:rPr lang="fr-CH" sz="2800" dirty="0" err="1" smtClean="0">
                <a:solidFill>
                  <a:schemeClr val="tx1"/>
                </a:solidFill>
                <a:latin typeface="Arial" panose="020B0604020202020204" pitchFamily="34" charset="0"/>
                <a:cs typeface="Arial" panose="020B0604020202020204" pitchFamily="34" charset="0"/>
              </a:rPr>
              <a:t>Trivale</a:t>
            </a:r>
            <a:endParaRPr lang="fr-CH" sz="2800" dirty="0" smtClean="0">
              <a:solidFill>
                <a:schemeClr val="tx1"/>
              </a:solidFill>
              <a:latin typeface="Arial" panose="020B0604020202020204" pitchFamily="34" charset="0"/>
              <a:cs typeface="Arial" panose="020B0604020202020204" pitchFamily="34" charset="0"/>
            </a:endParaRPr>
          </a:p>
          <a:p>
            <a:pPr algn="ctr"/>
            <a:r>
              <a:rPr lang="fr-CH" sz="2800" dirty="0" smtClean="0">
                <a:solidFill>
                  <a:schemeClr val="tx1"/>
                </a:solidFill>
                <a:latin typeface="Arial" panose="020B0604020202020204" pitchFamily="34" charset="0"/>
                <a:cs typeface="Arial" panose="020B0604020202020204" pitchFamily="34" charset="0"/>
              </a:rPr>
              <a:t>Stadion</a:t>
            </a:r>
            <a:endParaRPr lang="fr-CH" sz="2800" dirty="0">
              <a:solidFill>
                <a:schemeClr val="tx1"/>
              </a:solidFill>
              <a:latin typeface="Arial" panose="020B0604020202020204" pitchFamily="34" charset="0"/>
              <a:cs typeface="Arial" panose="020B0604020202020204" pitchFamily="34" charset="0"/>
            </a:endParaRPr>
          </a:p>
        </p:txBody>
      </p:sp>
      <p:sp>
        <p:nvSpPr>
          <p:cNvPr id="5" name="Flèche droite 4"/>
          <p:cNvSpPr/>
          <p:nvPr/>
        </p:nvSpPr>
        <p:spPr>
          <a:xfrm flipH="1">
            <a:off x="3923811" y="1214568"/>
            <a:ext cx="2340000" cy="54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180000" rtlCol="0" anchor="t"/>
          <a:lstStyle/>
          <a:p>
            <a:pPr algn="r"/>
            <a:r>
              <a:rPr lang="fr-CH" sz="2400" dirty="0" smtClean="0">
                <a:latin typeface="Arial" panose="020B0604020202020204" pitchFamily="34" charset="0"/>
                <a:cs typeface="Arial" panose="020B0604020202020204" pitchFamily="34" charset="0"/>
              </a:rPr>
              <a:t> </a:t>
            </a:r>
            <a:r>
              <a:rPr lang="fr-CH" sz="2800" dirty="0" err="1" smtClean="0">
                <a:latin typeface="Arial" panose="020B0604020202020204" pitchFamily="34" charset="0"/>
                <a:cs typeface="Arial" panose="020B0604020202020204" pitchFamily="34" charset="0"/>
              </a:rPr>
              <a:t>Dragasani</a:t>
            </a:r>
            <a:endParaRPr lang="fr-CH" sz="2800" dirty="0">
              <a:latin typeface="Arial" panose="020B0604020202020204" pitchFamily="34" charset="0"/>
              <a:cs typeface="Arial" panose="020B0604020202020204" pitchFamily="34" charset="0"/>
            </a:endParaRPr>
          </a:p>
        </p:txBody>
      </p:sp>
      <p:sp>
        <p:nvSpPr>
          <p:cNvPr id="6" name="Flèche droite 5"/>
          <p:cNvSpPr/>
          <p:nvPr/>
        </p:nvSpPr>
        <p:spPr>
          <a:xfrm flipH="1">
            <a:off x="3936387" y="1787416"/>
            <a:ext cx="2340000" cy="54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180000" rtlCol="0" anchor="t"/>
          <a:lstStyle/>
          <a:p>
            <a:pPr algn="r"/>
            <a:r>
              <a:rPr lang="fr-CH" sz="2400" dirty="0" smtClean="0">
                <a:latin typeface="Arial" panose="020B0604020202020204" pitchFamily="34" charset="0"/>
                <a:cs typeface="Arial" panose="020B0604020202020204" pitchFamily="34" charset="0"/>
              </a:rPr>
              <a:t> </a:t>
            </a:r>
            <a:r>
              <a:rPr lang="fr-CH" sz="2800" dirty="0" smtClean="0">
                <a:latin typeface="Arial" panose="020B0604020202020204" pitchFamily="34" charset="0"/>
                <a:cs typeface="Arial" panose="020B0604020202020204" pitchFamily="34" charset="0"/>
              </a:rPr>
              <a:t>Craiova</a:t>
            </a:r>
            <a:endParaRPr lang="fr-CH" sz="2800" dirty="0">
              <a:latin typeface="Arial" panose="020B0604020202020204" pitchFamily="34" charset="0"/>
              <a:cs typeface="Arial" panose="020B0604020202020204" pitchFamily="34" charset="0"/>
            </a:endParaRPr>
          </a:p>
        </p:txBody>
      </p:sp>
      <p:sp>
        <p:nvSpPr>
          <p:cNvPr id="7" name="Flèche droite 6"/>
          <p:cNvSpPr/>
          <p:nvPr/>
        </p:nvSpPr>
        <p:spPr>
          <a:xfrm>
            <a:off x="6529701" y="1235032"/>
            <a:ext cx="2340000" cy="1116000"/>
          </a:xfrm>
          <a:prstGeom prst="rightArrow">
            <a:avLst>
              <a:gd name="adj1" fmla="val 100000"/>
              <a:gd name="adj2" fmla="val 50000"/>
            </a:avLst>
          </a:prstGeom>
          <a:solidFill>
            <a:srgbClr val="0070C0"/>
          </a:solidFill>
          <a:ln>
            <a:solidFill>
              <a:schemeClr val="bg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fr-CH" sz="2400" dirty="0" err="1" smtClean="0">
                <a:latin typeface="Arial" panose="020B0604020202020204" pitchFamily="34" charset="0"/>
                <a:cs typeface="Arial" panose="020B0604020202020204" pitchFamily="34" charset="0"/>
              </a:rPr>
              <a:t>Rm</a:t>
            </a:r>
            <a:r>
              <a:rPr lang="fr-CH" sz="2400" dirty="0" smtClean="0">
                <a:latin typeface="Arial" panose="020B0604020202020204" pitchFamily="34" charset="0"/>
                <a:cs typeface="Arial" panose="020B0604020202020204" pitchFamily="34" charset="0"/>
              </a:rPr>
              <a:t> Vâlcea</a:t>
            </a:r>
          </a:p>
          <a:p>
            <a:r>
              <a:rPr lang="fr-CH" sz="2400" dirty="0" err="1" smtClean="0">
                <a:latin typeface="Arial" panose="020B0604020202020204" pitchFamily="34" charset="0"/>
                <a:cs typeface="Arial" panose="020B0604020202020204" pitchFamily="34" charset="0"/>
              </a:rPr>
              <a:t>Bâlea</a:t>
            </a:r>
            <a:r>
              <a:rPr lang="fr-CH" sz="2400" dirty="0" smtClean="0">
                <a:latin typeface="Arial" panose="020B0604020202020204" pitchFamily="34" charset="0"/>
                <a:cs typeface="Arial" panose="020B0604020202020204" pitchFamily="34" charset="0"/>
              </a:rPr>
              <a:t> Lac</a:t>
            </a:r>
          </a:p>
        </p:txBody>
      </p:sp>
      <p:sp>
        <p:nvSpPr>
          <p:cNvPr id="9" name="Flèche droite 8"/>
          <p:cNvSpPr/>
          <p:nvPr/>
        </p:nvSpPr>
        <p:spPr>
          <a:xfrm>
            <a:off x="6560187" y="2406386"/>
            <a:ext cx="2340000" cy="540000"/>
          </a:xfrm>
          <a:prstGeom prst="rightArrow">
            <a:avLst>
              <a:gd name="adj1" fmla="val 100000"/>
              <a:gd name="adj2"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0" rtlCol="0" anchor="ctr"/>
          <a:lstStyle/>
          <a:p>
            <a:pPr algn="ctr"/>
            <a:r>
              <a:rPr lang="fr-CH" sz="2800" dirty="0" err="1" smtClean="0">
                <a:solidFill>
                  <a:schemeClr val="tx1"/>
                </a:solidFill>
                <a:latin typeface="Arial" panose="020B0604020202020204" pitchFamily="34" charset="0"/>
                <a:cs typeface="Arial" panose="020B0604020202020204" pitchFamily="34" charset="0"/>
              </a:rPr>
              <a:t>Gavana</a:t>
            </a:r>
            <a:endParaRPr lang="fr-CH" sz="2800" dirty="0" smtClean="0">
              <a:solidFill>
                <a:schemeClr val="tx1"/>
              </a:solidFill>
              <a:latin typeface="Arial" panose="020B0604020202020204" pitchFamily="34" charset="0"/>
              <a:cs typeface="Arial" panose="020B0604020202020204" pitchFamily="34" charset="0"/>
            </a:endParaRPr>
          </a:p>
        </p:txBody>
      </p:sp>
      <p:sp>
        <p:nvSpPr>
          <p:cNvPr id="10" name="Rectangle 9"/>
          <p:cNvSpPr/>
          <p:nvPr/>
        </p:nvSpPr>
        <p:spPr>
          <a:xfrm>
            <a:off x="2483768" y="2057416"/>
            <a:ext cx="1259760" cy="2739736"/>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Bulevardul</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Republicii</a:t>
            </a:r>
            <a:endParaRPr lang="fr-CH" sz="1600" dirty="0" smtClean="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( 2 )</a:t>
            </a:r>
          </a:p>
          <a:p>
            <a:pPr algn="r"/>
            <a:endParaRPr lang="fr-CH" sz="1600" dirty="0" smtClean="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X</a:t>
            </a:r>
          </a:p>
          <a:p>
            <a:pPr algn="r"/>
            <a:endParaRPr lang="fr-CH" sz="1600" dirty="0">
              <a:solidFill>
                <a:schemeClr val="tx1"/>
              </a:solidFill>
              <a:latin typeface="Arial" panose="020B0604020202020204" pitchFamily="34" charset="0"/>
              <a:cs typeface="Arial" panose="020B0604020202020204" pitchFamily="34" charset="0"/>
            </a:endParaRPr>
          </a:p>
          <a:p>
            <a:pPr algn="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err="1" smtClean="0">
                <a:solidFill>
                  <a:schemeClr val="tx1"/>
                </a:solidFill>
                <a:latin typeface="Arial" panose="020B0604020202020204" pitchFamily="34" charset="0"/>
                <a:cs typeface="Arial" panose="020B0604020202020204" pitchFamily="34" charset="0"/>
              </a:rPr>
              <a:t>Maternitati</a:t>
            </a:r>
            <a:endParaRPr lang="fr-CH" sz="1600" dirty="0" smtClean="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67B </a:t>
            </a:r>
          </a:p>
          <a:p>
            <a:pPr algn="r"/>
            <a:endParaRPr lang="fr-CH" sz="1600" dirty="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 </a:t>
            </a:r>
          </a:p>
        </p:txBody>
      </p:sp>
      <p:pic>
        <p:nvPicPr>
          <p:cNvPr id="11" name="Picture 2" descr="Résultat de recherche d'images pour &quot;pictogramme stade football&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5904" y="2922841"/>
            <a:ext cx="281196"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81717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phie\Pictures\TrivaleDrag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315" y="898575"/>
            <a:ext cx="8535496" cy="510468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11560" y="980729"/>
            <a:ext cx="1944216" cy="1944216"/>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tIns="468000" rIns="108000" bIns="0" rtlCol="0" anchor="ctr"/>
          <a:lstStyle/>
          <a:p>
            <a:pPr algn="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Maternitati</a:t>
            </a:r>
            <a:endParaRPr lang="fr-CH" sz="1600" dirty="0" smtClean="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smtClean="0">
                <a:solidFill>
                  <a:schemeClr val="tx1"/>
                </a:solidFill>
                <a:latin typeface="Arial" panose="020B0604020202020204" pitchFamily="34" charset="0"/>
                <a:cs typeface="Arial" panose="020B0604020202020204" pitchFamily="34" charset="0"/>
              </a:rPr>
              <a:t>X</a:t>
            </a:r>
          </a:p>
          <a:p>
            <a:pPr algn="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err="1" smtClean="0">
                <a:solidFill>
                  <a:schemeClr val="tx1"/>
                </a:solidFill>
                <a:latin typeface="Arial" panose="020B0604020202020204" pitchFamily="34" charset="0"/>
                <a:cs typeface="Arial" panose="020B0604020202020204" pitchFamily="34" charset="0"/>
              </a:rPr>
              <a:t>Bulevardul</a:t>
            </a:r>
            <a:r>
              <a:rPr lang="fr-CH" sz="1600" dirty="0" smtClean="0">
                <a:solidFill>
                  <a:schemeClr val="tx1"/>
                </a:solidFill>
                <a:latin typeface="Arial" panose="020B0604020202020204" pitchFamily="34" charset="0"/>
                <a:cs typeface="Arial" panose="020B0604020202020204" pitchFamily="34" charset="0"/>
              </a:rPr>
              <a:t> Bratianu 67B  </a:t>
            </a:r>
          </a:p>
          <a:p>
            <a:pPr algn="r"/>
            <a:r>
              <a:rPr lang="fr-CH" sz="1600" dirty="0" smtClean="0">
                <a:solidFill>
                  <a:schemeClr val="tx1"/>
                </a:solidFill>
                <a:latin typeface="Arial" panose="020B0604020202020204" pitchFamily="34" charset="0"/>
                <a:cs typeface="Arial" panose="020B0604020202020204" pitchFamily="34" charset="0"/>
              </a:rPr>
              <a:t>( 1 ) </a:t>
            </a:r>
          </a:p>
          <a:p>
            <a:pPr algn="r"/>
            <a:endParaRPr lang="fr-CH" sz="1600" dirty="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 </a:t>
            </a:r>
          </a:p>
        </p:txBody>
      </p:sp>
      <p:sp>
        <p:nvSpPr>
          <p:cNvPr id="4" name="Rectangle 3"/>
          <p:cNvSpPr/>
          <p:nvPr/>
        </p:nvSpPr>
        <p:spPr>
          <a:xfrm>
            <a:off x="5508104" y="980729"/>
            <a:ext cx="2952328" cy="345638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1548000" rIns="144000" rtlCol="0" anchor="ctr"/>
          <a:lstStyle/>
          <a:p>
            <a:r>
              <a:rPr lang="fr-CH" sz="2000" dirty="0" smtClean="0">
                <a:latin typeface="Arial" panose="020B0604020202020204" pitchFamily="34" charset="0"/>
                <a:cs typeface="Arial" panose="020B0604020202020204" pitchFamily="34" charset="0"/>
              </a:rPr>
              <a:t>Brasov</a:t>
            </a:r>
          </a:p>
          <a:p>
            <a:r>
              <a:rPr lang="fr-CH" sz="2000" dirty="0" smtClean="0">
                <a:latin typeface="Arial" panose="020B0604020202020204" pitchFamily="34" charset="0"/>
                <a:cs typeface="Arial" panose="020B0604020202020204" pitchFamily="34" charset="0"/>
              </a:rPr>
              <a:t>Bucuresti</a:t>
            </a:r>
          </a:p>
        </p:txBody>
      </p:sp>
      <p:sp>
        <p:nvSpPr>
          <p:cNvPr id="5" name="Rectangle 4"/>
          <p:cNvSpPr/>
          <p:nvPr/>
        </p:nvSpPr>
        <p:spPr>
          <a:xfrm>
            <a:off x="5778104" y="1772816"/>
            <a:ext cx="1800000" cy="54006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fr-CH" sz="2000" dirty="0" smtClean="0">
                <a:latin typeface="Arial" panose="020B0604020202020204" pitchFamily="34" charset="0"/>
                <a:cs typeface="Arial" panose="020B0604020202020204" pitchFamily="34" charset="0"/>
              </a:rPr>
              <a:t>Bucuresti</a:t>
            </a:r>
          </a:p>
        </p:txBody>
      </p:sp>
      <p:sp>
        <p:nvSpPr>
          <p:cNvPr id="6" name="Rectangle 5"/>
          <p:cNvSpPr/>
          <p:nvPr/>
        </p:nvSpPr>
        <p:spPr>
          <a:xfrm>
            <a:off x="5759803" y="2420888"/>
            <a:ext cx="1800000" cy="720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144000" rtlCol="0" anchor="ctr"/>
          <a:lstStyle/>
          <a:p>
            <a:pPr algn="ctr"/>
            <a:r>
              <a:rPr lang="fr-CH" sz="2000" dirty="0" smtClean="0">
                <a:latin typeface="Arial" panose="020B0604020202020204" pitchFamily="34" charset="0"/>
                <a:cs typeface="Arial" panose="020B0604020202020204" pitchFamily="34" charset="0"/>
              </a:rPr>
              <a:t>Sibiu</a:t>
            </a:r>
          </a:p>
          <a:p>
            <a:pPr algn="ctr"/>
            <a:r>
              <a:rPr lang="fr-CH" sz="2000" dirty="0" err="1" smtClean="0">
                <a:latin typeface="Arial" panose="020B0604020202020204" pitchFamily="34" charset="0"/>
                <a:cs typeface="Arial" panose="020B0604020202020204" pitchFamily="34" charset="0"/>
              </a:rPr>
              <a:t>Ramn</a:t>
            </a:r>
            <a:r>
              <a:rPr lang="fr-CH" sz="2000" dirty="0" smtClean="0">
                <a:latin typeface="Arial" panose="020B0604020202020204" pitchFamily="34" charset="0"/>
                <a:cs typeface="Arial" panose="020B0604020202020204" pitchFamily="34" charset="0"/>
              </a:rPr>
              <a:t> Vâlcea</a:t>
            </a:r>
          </a:p>
        </p:txBody>
      </p:sp>
      <p:sp>
        <p:nvSpPr>
          <p:cNvPr id="7" name="Rectangle 6"/>
          <p:cNvSpPr/>
          <p:nvPr/>
        </p:nvSpPr>
        <p:spPr>
          <a:xfrm>
            <a:off x="5687803" y="1214754"/>
            <a:ext cx="1944000" cy="396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96000" rIns="0" rtlCol="0" anchor="ctr"/>
          <a:lstStyle/>
          <a:p>
            <a:pPr algn="ctr"/>
            <a:r>
              <a:rPr lang="fr-CH" sz="2000" dirty="0" smtClean="0">
                <a:solidFill>
                  <a:schemeClr val="tx1"/>
                </a:solidFill>
                <a:latin typeface="Arial" panose="020B0604020202020204" pitchFamily="34" charset="0"/>
                <a:cs typeface="Arial" panose="020B0604020202020204" pitchFamily="34" charset="0"/>
              </a:rPr>
              <a:t>Pitesti Nord</a:t>
            </a:r>
          </a:p>
        </p:txBody>
      </p:sp>
      <p:sp>
        <p:nvSpPr>
          <p:cNvPr id="8" name="Rectangle 7"/>
          <p:cNvSpPr/>
          <p:nvPr/>
        </p:nvSpPr>
        <p:spPr>
          <a:xfrm>
            <a:off x="5798844" y="3859165"/>
            <a:ext cx="1296184" cy="396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fr-CH" sz="2000" dirty="0" err="1" smtClean="0">
                <a:solidFill>
                  <a:schemeClr val="tx1"/>
                </a:solidFill>
                <a:latin typeface="Arial" panose="020B0604020202020204" pitchFamily="34" charset="0"/>
                <a:cs typeface="Arial" panose="020B0604020202020204" pitchFamily="34" charset="0"/>
              </a:rPr>
              <a:t>Primaria</a:t>
            </a:r>
            <a:endParaRPr lang="fr-CH" sz="2000" dirty="0" smtClean="0">
              <a:solidFill>
                <a:schemeClr val="tx1"/>
              </a:solidFill>
              <a:latin typeface="Arial" panose="020B0604020202020204" pitchFamily="34" charset="0"/>
              <a:cs typeface="Arial" panose="020B0604020202020204" pitchFamily="34" charset="0"/>
            </a:endParaRPr>
          </a:p>
        </p:txBody>
      </p:sp>
      <p:pic>
        <p:nvPicPr>
          <p:cNvPr id="9" name="Picture 2" descr="http://sr.photos2.fotosearch.com/bthumb/ULY/ULY077/u283369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4175" y="1233736"/>
            <a:ext cx="359999" cy="36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à coins arrondis 1"/>
          <p:cNvSpPr/>
          <p:nvPr/>
        </p:nvSpPr>
        <p:spPr>
          <a:xfrm>
            <a:off x="5580112" y="1052736"/>
            <a:ext cx="2808312" cy="648072"/>
          </a:xfrm>
          <a:prstGeom prst="roundRect">
            <a:avLst>
              <a:gd name="adj" fmla="val 843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0" name="Rectangle à coins arrondis 9"/>
          <p:cNvSpPr/>
          <p:nvPr/>
        </p:nvSpPr>
        <p:spPr>
          <a:xfrm>
            <a:off x="5580112" y="1700808"/>
            <a:ext cx="2808312" cy="2664296"/>
          </a:xfrm>
          <a:prstGeom prst="roundRect">
            <a:avLst>
              <a:gd name="adj" fmla="val 451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1" name="Flèche vers le haut 10"/>
          <p:cNvSpPr/>
          <p:nvPr/>
        </p:nvSpPr>
        <p:spPr>
          <a:xfrm>
            <a:off x="7812360" y="1160772"/>
            <a:ext cx="396000" cy="43200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2" name="Flèche droite 11"/>
          <p:cNvSpPr/>
          <p:nvPr/>
        </p:nvSpPr>
        <p:spPr>
          <a:xfrm>
            <a:off x="7236560" y="3859209"/>
            <a:ext cx="971800" cy="3960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1578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phie\Pictures\TrivaleDrag11a.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79512" y="1601094"/>
            <a:ext cx="3420000" cy="27197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1520" y="1196752"/>
            <a:ext cx="1260000" cy="3528392"/>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tIns="468000" rIns="108000" bIns="0" rtlCol="0" anchor="ctr"/>
          <a:lstStyle/>
          <a:p>
            <a:pPr algn="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Maternitati</a:t>
            </a:r>
            <a:endParaRPr lang="fr-CH" sz="1600" dirty="0" smtClean="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smtClean="0">
                <a:solidFill>
                  <a:schemeClr val="tx1"/>
                </a:solidFill>
                <a:latin typeface="Arial" panose="020B0604020202020204" pitchFamily="34" charset="0"/>
                <a:cs typeface="Arial" panose="020B0604020202020204" pitchFamily="34" charset="0"/>
              </a:rPr>
              <a:t>X</a:t>
            </a:r>
          </a:p>
          <a:p>
            <a:pPr algn="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err="1" smtClean="0">
                <a:solidFill>
                  <a:schemeClr val="tx1"/>
                </a:solidFill>
                <a:latin typeface="Arial" panose="020B0604020202020204" pitchFamily="34" charset="0"/>
                <a:cs typeface="Arial" panose="020B0604020202020204" pitchFamily="34" charset="0"/>
              </a:rPr>
              <a:t>Bulevardul</a:t>
            </a:r>
            <a:r>
              <a:rPr lang="fr-CH" sz="1600" dirty="0" smtClean="0">
                <a:solidFill>
                  <a:schemeClr val="tx1"/>
                </a:solidFill>
                <a:latin typeface="Arial" panose="020B0604020202020204" pitchFamily="34" charset="0"/>
                <a:cs typeface="Arial" panose="020B0604020202020204" pitchFamily="34" charset="0"/>
              </a:rPr>
              <a:t> Bratianu 67B  </a:t>
            </a:r>
          </a:p>
          <a:p>
            <a:pPr algn="r"/>
            <a:r>
              <a:rPr lang="fr-CH" sz="1600" dirty="0" smtClean="0">
                <a:solidFill>
                  <a:schemeClr val="tx1"/>
                </a:solidFill>
                <a:latin typeface="Arial" panose="020B0604020202020204" pitchFamily="34" charset="0"/>
                <a:cs typeface="Arial" panose="020B0604020202020204" pitchFamily="34" charset="0"/>
              </a:rPr>
              <a:t>( </a:t>
            </a:r>
            <a:r>
              <a:rPr lang="fr-CH" sz="1600" dirty="0">
                <a:solidFill>
                  <a:schemeClr val="tx1"/>
                </a:solidFill>
                <a:latin typeface="Arial" panose="020B0604020202020204" pitchFamily="34" charset="0"/>
                <a:cs typeface="Arial" panose="020B0604020202020204" pitchFamily="34" charset="0"/>
              </a:rPr>
              <a:t>2</a:t>
            </a:r>
            <a:r>
              <a:rPr lang="fr-CH" sz="1600" dirty="0" smtClean="0">
                <a:solidFill>
                  <a:schemeClr val="tx1"/>
                </a:solidFill>
                <a:latin typeface="Arial" panose="020B0604020202020204" pitchFamily="34" charset="0"/>
                <a:cs typeface="Arial" panose="020B0604020202020204" pitchFamily="34" charset="0"/>
              </a:rPr>
              <a:t> ) </a:t>
            </a:r>
          </a:p>
          <a:p>
            <a:pPr algn="r"/>
            <a:endParaRPr lang="fr-CH" sz="1600" dirty="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 </a:t>
            </a:r>
          </a:p>
        </p:txBody>
      </p:sp>
      <p:sp>
        <p:nvSpPr>
          <p:cNvPr id="4" name="Rectangle 3"/>
          <p:cNvSpPr/>
          <p:nvPr/>
        </p:nvSpPr>
        <p:spPr>
          <a:xfrm>
            <a:off x="6372200" y="1048296"/>
            <a:ext cx="252000" cy="473471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5" name="Flèche droite 4"/>
          <p:cNvSpPr/>
          <p:nvPr/>
        </p:nvSpPr>
        <p:spPr>
          <a:xfrm flipH="1">
            <a:off x="4022268" y="2608091"/>
            <a:ext cx="2340000" cy="900000"/>
          </a:xfrm>
          <a:prstGeom prst="rightArrow">
            <a:avLst>
              <a:gd name="adj1" fmla="val 100000"/>
              <a:gd name="adj2"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288000" bIns="0" rtlCol="0" anchor="t"/>
          <a:lstStyle/>
          <a:p>
            <a:pPr algn="ctr"/>
            <a:r>
              <a:rPr lang="fr-CH" sz="2400" dirty="0" smtClean="0">
                <a:latin typeface="Arial" panose="020B0604020202020204" pitchFamily="34" charset="0"/>
                <a:cs typeface="Arial" panose="020B0604020202020204" pitchFamily="34" charset="0"/>
              </a:rPr>
              <a:t> </a:t>
            </a:r>
            <a:r>
              <a:rPr lang="fr-CH" sz="2800" dirty="0" err="1" smtClean="0">
                <a:solidFill>
                  <a:schemeClr val="tx1"/>
                </a:solidFill>
                <a:latin typeface="Arial" panose="020B0604020202020204" pitchFamily="34" charset="0"/>
                <a:cs typeface="Arial" panose="020B0604020202020204" pitchFamily="34" charset="0"/>
              </a:rPr>
              <a:t>Trivale</a:t>
            </a:r>
            <a:endParaRPr lang="fr-CH" sz="2800" dirty="0" smtClean="0">
              <a:solidFill>
                <a:schemeClr val="tx1"/>
              </a:solidFill>
              <a:latin typeface="Arial" panose="020B0604020202020204" pitchFamily="34" charset="0"/>
              <a:cs typeface="Arial" panose="020B0604020202020204" pitchFamily="34" charset="0"/>
            </a:endParaRPr>
          </a:p>
          <a:p>
            <a:pPr algn="ctr"/>
            <a:r>
              <a:rPr lang="fr-CH" sz="2800" dirty="0" smtClean="0">
                <a:solidFill>
                  <a:schemeClr val="tx1"/>
                </a:solidFill>
                <a:latin typeface="Arial" panose="020B0604020202020204" pitchFamily="34" charset="0"/>
                <a:cs typeface="Arial" panose="020B0604020202020204" pitchFamily="34" charset="0"/>
              </a:rPr>
              <a:t>Stadion</a:t>
            </a:r>
            <a:endParaRPr lang="fr-CH" sz="2800" dirty="0">
              <a:solidFill>
                <a:schemeClr val="tx1"/>
              </a:solidFill>
              <a:latin typeface="Arial" panose="020B0604020202020204" pitchFamily="34" charset="0"/>
              <a:cs typeface="Arial" panose="020B0604020202020204" pitchFamily="34" charset="0"/>
            </a:endParaRPr>
          </a:p>
        </p:txBody>
      </p:sp>
      <p:sp>
        <p:nvSpPr>
          <p:cNvPr id="8" name="Flèche droite 7"/>
          <p:cNvSpPr/>
          <p:nvPr/>
        </p:nvSpPr>
        <p:spPr>
          <a:xfrm flipH="1">
            <a:off x="4022268" y="1061094"/>
            <a:ext cx="2340000" cy="54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180000" rtlCol="0" anchor="t"/>
          <a:lstStyle/>
          <a:p>
            <a:pPr algn="r"/>
            <a:r>
              <a:rPr lang="fr-CH" sz="2800" dirty="0" err="1" smtClean="0">
                <a:latin typeface="Arial" panose="020B0604020202020204" pitchFamily="34" charset="0"/>
                <a:cs typeface="Arial" panose="020B0604020202020204" pitchFamily="34" charset="0"/>
              </a:rPr>
              <a:t>Dragasani</a:t>
            </a:r>
            <a:endParaRPr lang="fr-CH" sz="2800" dirty="0" smtClean="0">
              <a:latin typeface="Arial" panose="020B0604020202020204" pitchFamily="34" charset="0"/>
              <a:cs typeface="Arial" panose="020B0604020202020204" pitchFamily="34" charset="0"/>
            </a:endParaRPr>
          </a:p>
          <a:p>
            <a:pPr algn="r"/>
            <a:endParaRPr lang="fr-CH" sz="2800" dirty="0">
              <a:latin typeface="Arial" panose="020B0604020202020204" pitchFamily="34" charset="0"/>
              <a:cs typeface="Arial" panose="020B0604020202020204" pitchFamily="34" charset="0"/>
            </a:endParaRPr>
          </a:p>
        </p:txBody>
      </p:sp>
      <p:sp>
        <p:nvSpPr>
          <p:cNvPr id="9" name="Flèche droite 8"/>
          <p:cNvSpPr/>
          <p:nvPr/>
        </p:nvSpPr>
        <p:spPr>
          <a:xfrm flipH="1">
            <a:off x="3969252" y="1640998"/>
            <a:ext cx="2376000" cy="90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180000" rtlCol="0" anchor="t"/>
          <a:lstStyle/>
          <a:p>
            <a:pPr algn="r"/>
            <a:r>
              <a:rPr lang="fr-CH" sz="2400" dirty="0" smtClean="0">
                <a:latin typeface="Arial" panose="020B0604020202020204" pitchFamily="34" charset="0"/>
                <a:cs typeface="Arial" panose="020B0604020202020204" pitchFamily="34" charset="0"/>
              </a:rPr>
              <a:t>Ram Vâlcea</a:t>
            </a:r>
          </a:p>
          <a:p>
            <a:pPr algn="r"/>
            <a:r>
              <a:rPr lang="fr-CH" sz="2800" dirty="0" err="1" smtClean="0">
                <a:latin typeface="Arial" panose="020B0604020202020204" pitchFamily="34" charset="0"/>
                <a:cs typeface="Arial" panose="020B0604020202020204" pitchFamily="34" charset="0"/>
              </a:rPr>
              <a:t>Bâlea</a:t>
            </a:r>
            <a:r>
              <a:rPr lang="fr-CH" sz="2800" dirty="0" smtClean="0">
                <a:latin typeface="Arial" panose="020B0604020202020204" pitchFamily="34" charset="0"/>
                <a:cs typeface="Arial" panose="020B0604020202020204" pitchFamily="34" charset="0"/>
              </a:rPr>
              <a:t> Lac</a:t>
            </a:r>
          </a:p>
          <a:p>
            <a:pPr algn="r"/>
            <a:endParaRPr lang="fr-CH" sz="2800" dirty="0" smtClean="0">
              <a:latin typeface="Arial" panose="020B0604020202020204" pitchFamily="34" charset="0"/>
              <a:cs typeface="Arial" panose="020B0604020202020204" pitchFamily="34" charset="0"/>
            </a:endParaRPr>
          </a:p>
          <a:p>
            <a:pPr algn="r"/>
            <a:endParaRPr lang="fr-CH" sz="2800" dirty="0">
              <a:latin typeface="Arial" panose="020B0604020202020204" pitchFamily="34" charset="0"/>
              <a:cs typeface="Arial" panose="020B0604020202020204" pitchFamily="34" charset="0"/>
            </a:endParaRPr>
          </a:p>
        </p:txBody>
      </p:sp>
      <p:sp>
        <p:nvSpPr>
          <p:cNvPr id="10" name="Flèche droite 9"/>
          <p:cNvSpPr/>
          <p:nvPr/>
        </p:nvSpPr>
        <p:spPr>
          <a:xfrm>
            <a:off x="6624200" y="1061094"/>
            <a:ext cx="2340000" cy="540000"/>
          </a:xfrm>
          <a:prstGeom prst="rightArrow">
            <a:avLst>
              <a:gd name="adj1" fmla="val 100000"/>
              <a:gd name="adj2"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68000" rIns="0" rtlCol="0" anchor="ctr"/>
          <a:lstStyle/>
          <a:p>
            <a:r>
              <a:rPr lang="fr-CH" sz="2400" dirty="0" smtClean="0">
                <a:solidFill>
                  <a:schemeClr val="tx1"/>
                </a:solidFill>
                <a:latin typeface="Arial" panose="020B0604020202020204" pitchFamily="34" charset="0"/>
                <a:cs typeface="Arial" panose="020B0604020202020204" pitchFamily="34" charset="0"/>
              </a:rPr>
              <a:t>Pitesti Nord</a:t>
            </a:r>
          </a:p>
        </p:txBody>
      </p:sp>
      <p:pic>
        <p:nvPicPr>
          <p:cNvPr id="11" name="Picture 2" descr="http://sr.photos2.fotosearch.com/bthumb/ULY/ULY077/u2833695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1151094"/>
            <a:ext cx="359999" cy="36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ésultat de recherche d'images pour &quot;pictogramme stade football&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0152" y="3153953"/>
            <a:ext cx="281196"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58144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72200" y="1048296"/>
            <a:ext cx="252000" cy="5405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5" name="Flèche droite 4"/>
          <p:cNvSpPr/>
          <p:nvPr/>
        </p:nvSpPr>
        <p:spPr>
          <a:xfrm flipH="1">
            <a:off x="4022268" y="4109240"/>
            <a:ext cx="2340000" cy="540000"/>
          </a:xfrm>
          <a:prstGeom prst="rightArrow">
            <a:avLst>
              <a:gd name="adj1" fmla="val 100000"/>
              <a:gd name="adj2"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t"/>
          <a:lstStyle/>
          <a:p>
            <a:pPr algn="ctr"/>
            <a:r>
              <a:rPr lang="fr-CH" sz="2400" dirty="0" smtClean="0">
                <a:latin typeface="Arial" panose="020B0604020202020204" pitchFamily="34" charset="0"/>
                <a:cs typeface="Arial" panose="020B0604020202020204" pitchFamily="34" charset="0"/>
              </a:rPr>
              <a:t> </a:t>
            </a:r>
            <a:r>
              <a:rPr lang="fr-CH" sz="2400" dirty="0" err="1" smtClean="0">
                <a:solidFill>
                  <a:schemeClr val="tx1"/>
                </a:solidFill>
                <a:latin typeface="Arial" panose="020B0604020202020204" pitchFamily="34" charset="0"/>
                <a:cs typeface="Arial" panose="020B0604020202020204" pitchFamily="34" charset="0"/>
              </a:rPr>
              <a:t>Primaria</a:t>
            </a:r>
            <a:endParaRPr lang="fr-CH" sz="2400" dirty="0" smtClean="0">
              <a:solidFill>
                <a:schemeClr val="tx1"/>
              </a:solidFill>
              <a:latin typeface="Arial" panose="020B0604020202020204" pitchFamily="34" charset="0"/>
              <a:cs typeface="Arial" panose="020B0604020202020204" pitchFamily="34" charset="0"/>
            </a:endParaRPr>
          </a:p>
        </p:txBody>
      </p:sp>
      <p:sp>
        <p:nvSpPr>
          <p:cNvPr id="8" name="Flèche droite 7"/>
          <p:cNvSpPr/>
          <p:nvPr/>
        </p:nvSpPr>
        <p:spPr>
          <a:xfrm flipH="1">
            <a:off x="4022268" y="1061094"/>
            <a:ext cx="2340000" cy="540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180000" rtlCol="0" anchor="t"/>
          <a:lstStyle/>
          <a:p>
            <a:pPr algn="r"/>
            <a:r>
              <a:rPr lang="fr-CH" sz="2400" dirty="0" smtClean="0">
                <a:latin typeface="Arial" panose="020B0604020202020204" pitchFamily="34" charset="0"/>
                <a:cs typeface="Arial" panose="020B0604020202020204" pitchFamily="34" charset="0"/>
              </a:rPr>
              <a:t>Bucuresti</a:t>
            </a:r>
          </a:p>
          <a:p>
            <a:pPr algn="r"/>
            <a:endParaRPr lang="fr-CH" sz="2800" dirty="0" smtClean="0">
              <a:latin typeface="Arial" panose="020B0604020202020204" pitchFamily="34" charset="0"/>
              <a:cs typeface="Arial" panose="020B0604020202020204" pitchFamily="34" charset="0"/>
            </a:endParaRPr>
          </a:p>
          <a:p>
            <a:pPr algn="r"/>
            <a:endParaRPr lang="fr-CH" sz="2800" dirty="0">
              <a:latin typeface="Arial" panose="020B0604020202020204" pitchFamily="34" charset="0"/>
              <a:cs typeface="Arial" panose="020B0604020202020204" pitchFamily="34" charset="0"/>
            </a:endParaRPr>
          </a:p>
        </p:txBody>
      </p:sp>
      <p:sp>
        <p:nvSpPr>
          <p:cNvPr id="9" name="Flèche droite 8"/>
          <p:cNvSpPr/>
          <p:nvPr/>
        </p:nvSpPr>
        <p:spPr>
          <a:xfrm flipH="1">
            <a:off x="3962086" y="1645195"/>
            <a:ext cx="2376000" cy="900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180000" rtlCol="0" anchor="t"/>
          <a:lstStyle/>
          <a:p>
            <a:pPr algn="r"/>
            <a:r>
              <a:rPr lang="fr-CH" sz="2400" dirty="0" smtClean="0">
                <a:latin typeface="Arial" panose="020B0604020202020204" pitchFamily="34" charset="0"/>
                <a:cs typeface="Arial" panose="020B0604020202020204" pitchFamily="34" charset="0"/>
              </a:rPr>
              <a:t>Sibiu</a:t>
            </a:r>
          </a:p>
          <a:p>
            <a:pPr algn="r"/>
            <a:r>
              <a:rPr lang="fr-CH" sz="2400" dirty="0" smtClean="0">
                <a:latin typeface="Arial" panose="020B0604020202020204" pitchFamily="34" charset="0"/>
                <a:cs typeface="Arial" panose="020B0604020202020204" pitchFamily="34" charset="0"/>
              </a:rPr>
              <a:t>Ram Vâlcea</a:t>
            </a:r>
          </a:p>
        </p:txBody>
      </p:sp>
      <p:sp>
        <p:nvSpPr>
          <p:cNvPr id="10" name="Flèche droite 9"/>
          <p:cNvSpPr/>
          <p:nvPr/>
        </p:nvSpPr>
        <p:spPr>
          <a:xfrm>
            <a:off x="6608589" y="2679203"/>
            <a:ext cx="2340000" cy="720000"/>
          </a:xfrm>
          <a:prstGeom prst="rightArrow">
            <a:avLst>
              <a:gd name="adj1" fmla="val 100000"/>
              <a:gd name="adj2"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48000" rIns="0" rtlCol="0" anchor="ctr"/>
          <a:lstStyle/>
          <a:p>
            <a:r>
              <a:rPr lang="fr-CH" sz="2400" dirty="0" err="1" smtClean="0">
                <a:solidFill>
                  <a:schemeClr val="tx1"/>
                </a:solidFill>
                <a:latin typeface="Arial" panose="020B0604020202020204" pitchFamily="34" charset="0"/>
                <a:cs typeface="Arial" panose="020B0604020202020204" pitchFamily="34" charset="0"/>
              </a:rPr>
              <a:t>Trivale</a:t>
            </a:r>
            <a:endParaRPr lang="fr-CH" sz="2400" dirty="0" smtClean="0">
              <a:solidFill>
                <a:schemeClr val="tx1"/>
              </a:solidFill>
              <a:latin typeface="Arial" panose="020B0604020202020204" pitchFamily="34" charset="0"/>
              <a:cs typeface="Arial" panose="020B0604020202020204" pitchFamily="34" charset="0"/>
            </a:endParaRPr>
          </a:p>
          <a:p>
            <a:r>
              <a:rPr lang="fr-CH" sz="2400" dirty="0" smtClean="0">
                <a:solidFill>
                  <a:schemeClr val="tx1"/>
                </a:solidFill>
                <a:latin typeface="Arial" panose="020B0604020202020204" pitchFamily="34" charset="0"/>
                <a:cs typeface="Arial" panose="020B0604020202020204" pitchFamily="34" charset="0"/>
              </a:rPr>
              <a:t>Stadion</a:t>
            </a:r>
          </a:p>
        </p:txBody>
      </p:sp>
      <p:pic>
        <p:nvPicPr>
          <p:cNvPr id="12" name="Picture 2" descr="C:\Users\Sophie\Pictures\TrivaleDrag11b.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23528" y="1596737"/>
            <a:ext cx="2944613" cy="2304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339752" y="1024916"/>
            <a:ext cx="1260000" cy="3528392"/>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tIns="468000" rIns="108000" bIns="0" rtlCol="0" anchor="ctr"/>
          <a:lstStyle/>
          <a:p>
            <a:pPr algn="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Maternitati</a:t>
            </a:r>
            <a:endParaRPr lang="fr-CH" sz="1600" dirty="0" smtClean="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smtClean="0">
                <a:solidFill>
                  <a:schemeClr val="tx1"/>
                </a:solidFill>
                <a:latin typeface="Arial" panose="020B0604020202020204" pitchFamily="34" charset="0"/>
                <a:cs typeface="Arial" panose="020B0604020202020204" pitchFamily="34" charset="0"/>
              </a:rPr>
              <a:t>X</a:t>
            </a:r>
          </a:p>
          <a:p>
            <a:pPr algn="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err="1" smtClean="0">
                <a:solidFill>
                  <a:schemeClr val="tx1"/>
                </a:solidFill>
                <a:latin typeface="Arial" panose="020B0604020202020204" pitchFamily="34" charset="0"/>
                <a:cs typeface="Arial" panose="020B0604020202020204" pitchFamily="34" charset="0"/>
              </a:rPr>
              <a:t>Bulevardul</a:t>
            </a:r>
            <a:r>
              <a:rPr lang="fr-CH" sz="1600" dirty="0" smtClean="0">
                <a:solidFill>
                  <a:schemeClr val="tx1"/>
                </a:solidFill>
                <a:latin typeface="Arial" panose="020B0604020202020204" pitchFamily="34" charset="0"/>
                <a:cs typeface="Arial" panose="020B0604020202020204" pitchFamily="34" charset="0"/>
              </a:rPr>
              <a:t> Bratianu 67B  </a:t>
            </a:r>
          </a:p>
          <a:p>
            <a:pPr algn="r"/>
            <a:r>
              <a:rPr lang="fr-CH" sz="1600" dirty="0" smtClean="0">
                <a:solidFill>
                  <a:schemeClr val="tx1"/>
                </a:solidFill>
                <a:latin typeface="Arial" panose="020B0604020202020204" pitchFamily="34" charset="0"/>
                <a:cs typeface="Arial" panose="020B0604020202020204" pitchFamily="34" charset="0"/>
              </a:rPr>
              <a:t>( 3 ) </a:t>
            </a:r>
          </a:p>
          <a:p>
            <a:pPr algn="r"/>
            <a:endParaRPr lang="fr-CH" sz="1600" dirty="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 </a:t>
            </a:r>
          </a:p>
        </p:txBody>
      </p:sp>
      <p:sp>
        <p:nvSpPr>
          <p:cNvPr id="14" name="Flèche droite 13"/>
          <p:cNvSpPr/>
          <p:nvPr/>
        </p:nvSpPr>
        <p:spPr>
          <a:xfrm>
            <a:off x="6608589" y="1707565"/>
            <a:ext cx="2340000" cy="90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16000" rIns="0" rtlCol="0" anchor="ctr"/>
          <a:lstStyle/>
          <a:p>
            <a:r>
              <a:rPr lang="fr-CH" sz="2400" dirty="0" smtClean="0">
                <a:solidFill>
                  <a:schemeClr val="bg1"/>
                </a:solidFill>
                <a:latin typeface="Arial" panose="020B0604020202020204" pitchFamily="34" charset="0"/>
                <a:cs typeface="Arial" panose="020B0604020202020204" pitchFamily="34" charset="0"/>
              </a:rPr>
              <a:t>Ram Vâlcea</a:t>
            </a:r>
          </a:p>
          <a:p>
            <a:r>
              <a:rPr lang="fr-CH" sz="2400" dirty="0" err="1" smtClean="0">
                <a:solidFill>
                  <a:schemeClr val="bg1"/>
                </a:solidFill>
                <a:latin typeface="Arial" panose="020B0604020202020204" pitchFamily="34" charset="0"/>
                <a:cs typeface="Arial" panose="020B0604020202020204" pitchFamily="34" charset="0"/>
              </a:rPr>
              <a:t>Bâlea</a:t>
            </a:r>
            <a:r>
              <a:rPr lang="fr-CH" sz="2400" dirty="0" smtClean="0">
                <a:solidFill>
                  <a:schemeClr val="bg1"/>
                </a:solidFill>
                <a:latin typeface="Arial" panose="020B0604020202020204" pitchFamily="34" charset="0"/>
                <a:cs typeface="Arial" panose="020B0604020202020204" pitchFamily="34" charset="0"/>
              </a:rPr>
              <a:t> Lac</a:t>
            </a:r>
          </a:p>
        </p:txBody>
      </p:sp>
      <p:sp>
        <p:nvSpPr>
          <p:cNvPr id="15" name="Flèche droite 14"/>
          <p:cNvSpPr/>
          <p:nvPr/>
        </p:nvSpPr>
        <p:spPr>
          <a:xfrm>
            <a:off x="6608589" y="1046361"/>
            <a:ext cx="2340000" cy="612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16000" rIns="0" rtlCol="0" anchor="ctr"/>
          <a:lstStyle/>
          <a:p>
            <a:r>
              <a:rPr lang="fr-CH" sz="2400" dirty="0" err="1" smtClean="0">
                <a:solidFill>
                  <a:schemeClr val="bg1"/>
                </a:solidFill>
                <a:latin typeface="Arial" panose="020B0604020202020204" pitchFamily="34" charset="0"/>
                <a:cs typeface="Arial" panose="020B0604020202020204" pitchFamily="34" charset="0"/>
              </a:rPr>
              <a:t>Dragasani</a:t>
            </a:r>
            <a:endParaRPr lang="fr-CH" sz="2400" dirty="0" smtClean="0">
              <a:solidFill>
                <a:schemeClr val="bg1"/>
              </a:solidFill>
              <a:latin typeface="Arial" panose="020B0604020202020204" pitchFamily="34" charset="0"/>
              <a:cs typeface="Arial" panose="020B0604020202020204" pitchFamily="34" charset="0"/>
            </a:endParaRPr>
          </a:p>
        </p:txBody>
      </p:sp>
      <p:sp>
        <p:nvSpPr>
          <p:cNvPr id="16" name="Flèche droite 15"/>
          <p:cNvSpPr/>
          <p:nvPr/>
        </p:nvSpPr>
        <p:spPr>
          <a:xfrm flipH="1">
            <a:off x="3952153" y="2607565"/>
            <a:ext cx="2376000" cy="90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180000" rtlCol="0" anchor="t"/>
          <a:lstStyle/>
          <a:p>
            <a:pPr algn="r"/>
            <a:r>
              <a:rPr lang="fr-CH" sz="2400" dirty="0" smtClean="0">
                <a:latin typeface="Arial" panose="020B0604020202020204" pitchFamily="34" charset="0"/>
                <a:cs typeface="Arial" panose="020B0604020202020204" pitchFamily="34" charset="0"/>
              </a:rPr>
              <a:t>Bucuresti</a:t>
            </a:r>
          </a:p>
          <a:p>
            <a:pPr algn="r"/>
            <a:r>
              <a:rPr lang="fr-CH" sz="2400" dirty="0" smtClean="0">
                <a:latin typeface="Arial" panose="020B0604020202020204" pitchFamily="34" charset="0"/>
                <a:cs typeface="Arial" panose="020B0604020202020204" pitchFamily="34" charset="0"/>
              </a:rPr>
              <a:t>Brasov</a:t>
            </a:r>
          </a:p>
        </p:txBody>
      </p:sp>
      <p:sp>
        <p:nvSpPr>
          <p:cNvPr id="17" name="Flèche droite 16"/>
          <p:cNvSpPr/>
          <p:nvPr/>
        </p:nvSpPr>
        <p:spPr>
          <a:xfrm flipH="1">
            <a:off x="4022268" y="3518960"/>
            <a:ext cx="2340000" cy="54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180000" rtlCol="0" anchor="t"/>
          <a:lstStyle/>
          <a:p>
            <a:pPr algn="r"/>
            <a:r>
              <a:rPr lang="fr-CH" sz="2400" dirty="0" smtClean="0">
                <a:latin typeface="Arial" panose="020B0604020202020204" pitchFamily="34" charset="0"/>
                <a:cs typeface="Arial" panose="020B0604020202020204" pitchFamily="34" charset="0"/>
              </a:rPr>
              <a:t>Craiova</a:t>
            </a:r>
          </a:p>
          <a:p>
            <a:pPr algn="r"/>
            <a:endParaRPr lang="fr-CH" sz="2800" dirty="0" smtClean="0">
              <a:latin typeface="Arial" panose="020B0604020202020204" pitchFamily="34" charset="0"/>
              <a:cs typeface="Arial" panose="020B0604020202020204" pitchFamily="34" charset="0"/>
            </a:endParaRPr>
          </a:p>
          <a:p>
            <a:pPr algn="r"/>
            <a:endParaRPr lang="fr-CH" sz="2800" dirty="0">
              <a:latin typeface="Arial" panose="020B0604020202020204" pitchFamily="34" charset="0"/>
              <a:cs typeface="Arial" panose="020B0604020202020204" pitchFamily="34" charset="0"/>
            </a:endParaRPr>
          </a:p>
        </p:txBody>
      </p:sp>
      <p:pic>
        <p:nvPicPr>
          <p:cNvPr id="3074" name="Picture 2" descr="Résultat de recherche d'images pour &quot;pictogramme stade football&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6779" y="3082701"/>
            <a:ext cx="281196"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00851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Sophie\Pictures\TrivaleDrag1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672" y="1844824"/>
            <a:ext cx="3136153" cy="234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9512" y="5013176"/>
            <a:ext cx="4896544"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tIns="468000" rIns="108000" bIns="0" rtlCol="0" anchor="ctr"/>
          <a:lstStyle/>
          <a:p>
            <a:pPr algn="r"/>
            <a:r>
              <a:rPr lang="fr-CH" sz="1600" dirty="0" err="1" smtClean="0">
                <a:solidFill>
                  <a:schemeClr val="tx1"/>
                </a:solidFill>
                <a:latin typeface="Arial" panose="020B0604020202020204" pitchFamily="34" charset="0"/>
                <a:cs typeface="Arial" panose="020B0604020202020204" pitchFamily="34" charset="0"/>
              </a:rPr>
              <a:t>Bulevardul</a:t>
            </a:r>
            <a:r>
              <a:rPr lang="fr-CH" sz="1600" dirty="0" smtClean="0">
                <a:solidFill>
                  <a:schemeClr val="tx1"/>
                </a:solidFill>
                <a:latin typeface="Arial" panose="020B0604020202020204" pitchFamily="34" charset="0"/>
                <a:cs typeface="Arial" panose="020B0604020202020204" pitchFamily="34" charset="0"/>
              </a:rPr>
              <a:t> Bratianu 67B x </a:t>
            </a:r>
            <a:r>
              <a:rPr lang="fr-CH" sz="1600" dirty="0" err="1" smtClean="0">
                <a:solidFill>
                  <a:schemeClr val="tx1"/>
                </a:solidFill>
                <a:latin typeface="Arial" panose="020B0604020202020204" pitchFamily="34" charset="0"/>
                <a:cs typeface="Arial" panose="020B0604020202020204" pitchFamily="34" charset="0"/>
              </a:rPr>
              <a:t>Calea</a:t>
            </a:r>
            <a:r>
              <a:rPr lang="fr-CH" sz="1600" dirty="0" smtClean="0">
                <a:solidFill>
                  <a:schemeClr val="tx1"/>
                </a:solidFill>
                <a:latin typeface="Arial" panose="020B0604020202020204" pitchFamily="34" charset="0"/>
                <a:cs typeface="Arial" panose="020B0604020202020204" pitchFamily="34" charset="0"/>
              </a:rPr>
              <a:t> Bucuresti </a:t>
            </a:r>
          </a:p>
          <a:p>
            <a:pPr algn="r"/>
            <a:endParaRPr lang="fr-CH" sz="1600" dirty="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 </a:t>
            </a:r>
          </a:p>
        </p:txBody>
      </p:sp>
      <p:sp>
        <p:nvSpPr>
          <p:cNvPr id="5" name="Rectangle 4"/>
          <p:cNvSpPr/>
          <p:nvPr/>
        </p:nvSpPr>
        <p:spPr>
          <a:xfrm>
            <a:off x="6042800" y="1052736"/>
            <a:ext cx="252000" cy="432048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6" name="Flèche droite 5"/>
          <p:cNvSpPr/>
          <p:nvPr/>
        </p:nvSpPr>
        <p:spPr>
          <a:xfrm>
            <a:off x="6294800" y="1124744"/>
            <a:ext cx="2340000" cy="612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16000" rIns="0" rtlCol="0" anchor="ctr"/>
          <a:lstStyle/>
          <a:p>
            <a:r>
              <a:rPr lang="fr-CH" sz="2400" dirty="0" smtClean="0">
                <a:solidFill>
                  <a:schemeClr val="bg1"/>
                </a:solidFill>
                <a:latin typeface="Arial" panose="020B0604020202020204" pitchFamily="34" charset="0"/>
                <a:cs typeface="Arial" panose="020B0604020202020204" pitchFamily="34" charset="0"/>
              </a:rPr>
              <a:t>Craiova</a:t>
            </a:r>
          </a:p>
        </p:txBody>
      </p:sp>
      <p:sp>
        <p:nvSpPr>
          <p:cNvPr id="7" name="Flèche droite 6"/>
          <p:cNvSpPr/>
          <p:nvPr/>
        </p:nvSpPr>
        <p:spPr>
          <a:xfrm>
            <a:off x="6294800" y="1865701"/>
            <a:ext cx="2340000" cy="720000"/>
          </a:xfrm>
          <a:prstGeom prst="rightArrow">
            <a:avLst>
              <a:gd name="adj1" fmla="val 100000"/>
              <a:gd name="adj2"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48000" rIns="0" rtlCol="0" anchor="ctr"/>
          <a:lstStyle/>
          <a:p>
            <a:r>
              <a:rPr lang="fr-CH" sz="2400" dirty="0" err="1" smtClean="0">
                <a:solidFill>
                  <a:schemeClr val="tx1"/>
                </a:solidFill>
                <a:latin typeface="Arial" panose="020B0604020202020204" pitchFamily="34" charset="0"/>
                <a:cs typeface="Arial" panose="020B0604020202020204" pitchFamily="34" charset="0"/>
              </a:rPr>
              <a:t>Centru</a:t>
            </a:r>
            <a:endParaRPr lang="fr-CH" sz="2400" dirty="0" smtClean="0">
              <a:solidFill>
                <a:schemeClr val="tx1"/>
              </a:solidFill>
              <a:latin typeface="Arial" panose="020B0604020202020204" pitchFamily="34" charset="0"/>
              <a:cs typeface="Arial" panose="020B0604020202020204" pitchFamily="34" charset="0"/>
            </a:endParaRPr>
          </a:p>
          <a:p>
            <a:r>
              <a:rPr lang="fr-CH" sz="2400" dirty="0" smtClean="0">
                <a:solidFill>
                  <a:schemeClr val="tx1"/>
                </a:solidFill>
                <a:latin typeface="Arial" panose="020B0604020202020204" pitchFamily="34" charset="0"/>
                <a:cs typeface="Arial" panose="020B0604020202020204" pitchFamily="34" charset="0"/>
              </a:rPr>
              <a:t>Gara</a:t>
            </a:r>
          </a:p>
        </p:txBody>
      </p:sp>
      <p:pic>
        <p:nvPicPr>
          <p:cNvPr id="8" name="Picture 2" descr="http://sr.photos2.fotosearch.com/bthumb/ULY/ULY077/u283369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208" y="2208106"/>
            <a:ext cx="359999" cy="360000"/>
          </a:xfrm>
          <a:prstGeom prst="rect">
            <a:avLst/>
          </a:prstGeom>
          <a:noFill/>
          <a:extLst>
            <a:ext uri="{909E8E84-426E-40DD-AFC4-6F175D3DCCD1}">
              <a14:hiddenFill xmlns:a14="http://schemas.microsoft.com/office/drawing/2010/main">
                <a:solidFill>
                  <a:srgbClr val="FFFFFF"/>
                </a:solidFill>
              </a14:hiddenFill>
            </a:ext>
          </a:extLst>
        </p:spPr>
      </p:pic>
      <p:sp>
        <p:nvSpPr>
          <p:cNvPr id="9" name="Flèche droite 8"/>
          <p:cNvSpPr/>
          <p:nvPr/>
        </p:nvSpPr>
        <p:spPr>
          <a:xfrm flipH="1">
            <a:off x="3694251" y="1124744"/>
            <a:ext cx="2340000" cy="900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180000" rtlCol="0" anchor="t"/>
          <a:lstStyle/>
          <a:p>
            <a:pPr algn="r"/>
            <a:r>
              <a:rPr lang="fr-CH" sz="2400" dirty="0" smtClean="0">
                <a:latin typeface="Arial" panose="020B0604020202020204" pitchFamily="34" charset="0"/>
                <a:cs typeface="Arial" panose="020B0604020202020204" pitchFamily="34" charset="0"/>
              </a:rPr>
              <a:t>Bucuresti</a:t>
            </a:r>
          </a:p>
          <a:p>
            <a:pPr algn="r"/>
            <a:r>
              <a:rPr lang="fr-CH" sz="2400" dirty="0" smtClean="0">
                <a:latin typeface="Arial" panose="020B0604020202020204" pitchFamily="34" charset="0"/>
                <a:cs typeface="Arial" panose="020B0604020202020204" pitchFamily="34" charset="0"/>
              </a:rPr>
              <a:t>Targoviste</a:t>
            </a:r>
          </a:p>
          <a:p>
            <a:pPr algn="r"/>
            <a:endParaRPr lang="fr-CH" sz="2800" dirty="0" smtClean="0">
              <a:latin typeface="Arial" panose="020B0604020202020204" pitchFamily="34" charset="0"/>
              <a:cs typeface="Arial" panose="020B0604020202020204" pitchFamily="34" charset="0"/>
            </a:endParaRPr>
          </a:p>
          <a:p>
            <a:pPr algn="r"/>
            <a:endParaRPr lang="fr-CH" sz="2800" dirty="0">
              <a:latin typeface="Arial" panose="020B0604020202020204" pitchFamily="34" charset="0"/>
              <a:cs typeface="Arial" panose="020B0604020202020204" pitchFamily="34" charset="0"/>
            </a:endParaRPr>
          </a:p>
        </p:txBody>
      </p:sp>
      <p:sp>
        <p:nvSpPr>
          <p:cNvPr id="10" name="Flèche droite 9"/>
          <p:cNvSpPr/>
          <p:nvPr/>
        </p:nvSpPr>
        <p:spPr>
          <a:xfrm flipH="1">
            <a:off x="3658251" y="2058197"/>
            <a:ext cx="2376000" cy="900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180000" rtlCol="0" anchor="t"/>
          <a:lstStyle/>
          <a:p>
            <a:pPr algn="r"/>
            <a:r>
              <a:rPr lang="fr-CH" sz="2400" dirty="0" smtClean="0">
                <a:latin typeface="Arial" panose="020B0604020202020204" pitchFamily="34" charset="0"/>
                <a:cs typeface="Arial" panose="020B0604020202020204" pitchFamily="34" charset="0"/>
              </a:rPr>
              <a:t>Sibiu</a:t>
            </a:r>
          </a:p>
          <a:p>
            <a:pPr algn="r"/>
            <a:r>
              <a:rPr lang="fr-CH" sz="2400" dirty="0" smtClean="0">
                <a:latin typeface="Arial" panose="020B0604020202020204" pitchFamily="34" charset="0"/>
                <a:cs typeface="Arial" panose="020B0604020202020204" pitchFamily="34" charset="0"/>
              </a:rPr>
              <a:t>Ram Vâlcea</a:t>
            </a:r>
          </a:p>
        </p:txBody>
      </p:sp>
      <p:sp>
        <p:nvSpPr>
          <p:cNvPr id="11" name="Flèche droite 10"/>
          <p:cNvSpPr/>
          <p:nvPr/>
        </p:nvSpPr>
        <p:spPr>
          <a:xfrm flipH="1">
            <a:off x="3632603" y="2997891"/>
            <a:ext cx="2376000" cy="90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180000" rtlCol="0" anchor="t"/>
          <a:lstStyle/>
          <a:p>
            <a:pPr algn="r"/>
            <a:r>
              <a:rPr lang="fr-CH" sz="2400" dirty="0" smtClean="0">
                <a:latin typeface="Arial" panose="020B0604020202020204" pitchFamily="34" charset="0"/>
                <a:cs typeface="Arial" panose="020B0604020202020204" pitchFamily="34" charset="0"/>
              </a:rPr>
              <a:t>Bucuresti</a:t>
            </a:r>
          </a:p>
          <a:p>
            <a:pPr algn="r"/>
            <a:r>
              <a:rPr lang="fr-CH" sz="2400" dirty="0" smtClean="0">
                <a:latin typeface="Arial" panose="020B0604020202020204" pitchFamily="34" charset="0"/>
                <a:cs typeface="Arial" panose="020B0604020202020204" pitchFamily="34" charset="0"/>
              </a:rPr>
              <a:t>Brasov</a:t>
            </a:r>
          </a:p>
        </p:txBody>
      </p:sp>
    </p:spTree>
    <p:extLst>
      <p:ext uri="{BB962C8B-B14F-4D97-AF65-F5344CB8AC3E}">
        <p14:creationId xmlns:p14="http://schemas.microsoft.com/office/powerpoint/2010/main" val="290481376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ophie\Pictures\TrivaleDrag12b.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331640" y="441327"/>
            <a:ext cx="6912768" cy="576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491362" y="332656"/>
            <a:ext cx="6288306" cy="72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72000" tIns="468000" rIns="324000" bIns="0" rtlCol="0" anchor="ctr"/>
          <a:lstStyle/>
          <a:p>
            <a:pPr algn="r"/>
            <a:r>
              <a:rPr lang="fr-CH" sz="1600" dirty="0" err="1" smtClean="0">
                <a:solidFill>
                  <a:schemeClr val="tx1"/>
                </a:solidFill>
                <a:latin typeface="Arial" panose="020B0604020202020204" pitchFamily="34" charset="0"/>
                <a:cs typeface="Arial" panose="020B0604020202020204" pitchFamily="34" charset="0"/>
              </a:rPr>
              <a:t>Calea</a:t>
            </a:r>
            <a:r>
              <a:rPr lang="fr-CH" sz="1600" dirty="0" smtClean="0">
                <a:solidFill>
                  <a:schemeClr val="tx1"/>
                </a:solidFill>
                <a:latin typeface="Arial" panose="020B0604020202020204" pitchFamily="34" charset="0"/>
                <a:cs typeface="Arial" panose="020B0604020202020204" pitchFamily="34" charset="0"/>
              </a:rPr>
              <a:t> Bucuresti x </a:t>
            </a:r>
            <a:r>
              <a:rPr lang="fr-CH" sz="1600" dirty="0" err="1" smtClean="0">
                <a:solidFill>
                  <a:schemeClr val="tx1"/>
                </a:solidFill>
                <a:latin typeface="Arial" panose="020B0604020202020204" pitchFamily="34" charset="0"/>
                <a:cs typeface="Arial" panose="020B0604020202020204" pitchFamily="34" charset="0"/>
              </a:rPr>
              <a:t>Calea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Bascovului</a:t>
            </a: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err="1" smtClean="0">
                <a:solidFill>
                  <a:schemeClr val="tx1"/>
                </a:solidFill>
                <a:latin typeface="Arial" panose="020B0604020202020204" pitchFamily="34" charset="0"/>
                <a:cs typeface="Arial" panose="020B0604020202020204" pitchFamily="34" charset="0"/>
              </a:rPr>
              <a:t>dinspre</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Calea</a:t>
            </a:r>
            <a:r>
              <a:rPr lang="fr-CH" sz="1600" dirty="0" smtClean="0">
                <a:solidFill>
                  <a:schemeClr val="tx1"/>
                </a:solidFill>
                <a:latin typeface="Arial" panose="020B0604020202020204" pitchFamily="34" charset="0"/>
                <a:cs typeface="Arial" panose="020B0604020202020204" pitchFamily="34" charset="0"/>
              </a:rPr>
              <a:t> Bucuresti </a:t>
            </a:r>
          </a:p>
          <a:p>
            <a:pPr algn="r"/>
            <a:endParaRPr lang="fr-CH" sz="1600" dirty="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 </a:t>
            </a:r>
          </a:p>
        </p:txBody>
      </p:sp>
      <p:sp>
        <p:nvSpPr>
          <p:cNvPr id="2" name="Rectangle 1"/>
          <p:cNvSpPr/>
          <p:nvPr/>
        </p:nvSpPr>
        <p:spPr>
          <a:xfrm>
            <a:off x="2709371" y="1232711"/>
            <a:ext cx="2664000" cy="41772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0" name="Flèche vers le haut 9"/>
          <p:cNvSpPr/>
          <p:nvPr/>
        </p:nvSpPr>
        <p:spPr>
          <a:xfrm>
            <a:off x="4788024" y="1484464"/>
            <a:ext cx="396000" cy="3744416"/>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1" name="Flèche gauche 10"/>
          <p:cNvSpPr/>
          <p:nvPr/>
        </p:nvSpPr>
        <p:spPr>
          <a:xfrm>
            <a:off x="3186024" y="3617736"/>
            <a:ext cx="1800000" cy="396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3" name="Rectangle 12"/>
          <p:cNvSpPr/>
          <p:nvPr/>
        </p:nvSpPr>
        <p:spPr>
          <a:xfrm>
            <a:off x="3527884" y="3991428"/>
            <a:ext cx="12600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CH" sz="2000" dirty="0" err="1" smtClean="0">
                <a:latin typeface="Arial" panose="020B0604020202020204" pitchFamily="34" charset="0"/>
                <a:cs typeface="Arial" panose="020B0604020202020204" pitchFamily="34" charset="0"/>
              </a:rPr>
              <a:t>Ramnicu</a:t>
            </a:r>
            <a:endParaRPr lang="fr-CH" sz="2000" dirty="0" smtClean="0">
              <a:latin typeface="Arial" panose="020B0604020202020204" pitchFamily="34" charset="0"/>
              <a:cs typeface="Arial" panose="020B0604020202020204" pitchFamily="34" charset="0"/>
            </a:endParaRPr>
          </a:p>
          <a:p>
            <a:pPr algn="ctr"/>
            <a:r>
              <a:rPr lang="fr-CH" sz="2000" dirty="0" err="1" smtClean="0">
                <a:latin typeface="Arial" panose="020B0604020202020204" pitchFamily="34" charset="0"/>
                <a:cs typeface="Arial" panose="020B0604020202020204" pitchFamily="34" charset="0"/>
              </a:rPr>
              <a:t>Valcea</a:t>
            </a:r>
            <a:endParaRPr lang="fr-CH" sz="2000" dirty="0" smtClean="0">
              <a:latin typeface="Arial" panose="020B0604020202020204" pitchFamily="34" charset="0"/>
              <a:cs typeface="Arial" panose="020B0604020202020204" pitchFamily="34" charset="0"/>
            </a:endParaRPr>
          </a:p>
        </p:txBody>
      </p:sp>
      <p:sp>
        <p:nvSpPr>
          <p:cNvPr id="14" name="Rectangle 13"/>
          <p:cNvSpPr/>
          <p:nvPr/>
        </p:nvSpPr>
        <p:spPr>
          <a:xfrm>
            <a:off x="3456024" y="4615111"/>
            <a:ext cx="12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CH" sz="2000" dirty="0" err="1" smtClean="0">
                <a:solidFill>
                  <a:schemeClr val="tx1"/>
                </a:solidFill>
                <a:latin typeface="Arial" panose="020B0604020202020204" pitchFamily="34" charset="0"/>
                <a:cs typeface="Arial" panose="020B0604020202020204" pitchFamily="34" charset="0"/>
              </a:rPr>
              <a:t>Gavana</a:t>
            </a:r>
            <a:r>
              <a:rPr lang="fr-CH" sz="2000" dirty="0" smtClean="0">
                <a:solidFill>
                  <a:schemeClr val="tx1"/>
                </a:solidFill>
                <a:latin typeface="Arial" panose="020B0604020202020204" pitchFamily="34" charset="0"/>
                <a:cs typeface="Arial" panose="020B0604020202020204" pitchFamily="34" charset="0"/>
              </a:rPr>
              <a:t> </a:t>
            </a:r>
          </a:p>
        </p:txBody>
      </p:sp>
      <p:sp>
        <p:nvSpPr>
          <p:cNvPr id="15" name="Rectangle 14"/>
          <p:cNvSpPr/>
          <p:nvPr/>
        </p:nvSpPr>
        <p:spPr>
          <a:xfrm>
            <a:off x="3311656" y="2025183"/>
            <a:ext cx="1448016" cy="1296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CH" sz="2000" dirty="0" smtClean="0">
                <a:latin typeface="Arial" panose="020B0604020202020204" pitchFamily="34" charset="0"/>
                <a:cs typeface="Arial" panose="020B0604020202020204" pitchFamily="34" charset="0"/>
              </a:rPr>
              <a:t>Bucuresti</a:t>
            </a:r>
          </a:p>
          <a:p>
            <a:pPr algn="ctr"/>
            <a:r>
              <a:rPr lang="fr-CH" sz="2000" dirty="0" smtClean="0">
                <a:latin typeface="Arial" panose="020B0604020202020204" pitchFamily="34" charset="0"/>
                <a:cs typeface="Arial" panose="020B0604020202020204" pitchFamily="34" charset="0"/>
              </a:rPr>
              <a:t>Targoviste</a:t>
            </a:r>
          </a:p>
          <a:p>
            <a:pPr algn="ctr"/>
            <a:r>
              <a:rPr lang="fr-CH" sz="2000" dirty="0" smtClean="0">
                <a:latin typeface="Arial" panose="020B0604020202020204" pitchFamily="34" charset="0"/>
                <a:cs typeface="Arial" panose="020B0604020202020204" pitchFamily="34" charset="0"/>
              </a:rPr>
              <a:t>Brasov</a:t>
            </a:r>
          </a:p>
          <a:p>
            <a:pPr algn="ctr"/>
            <a:r>
              <a:rPr lang="fr-CH" sz="2000" dirty="0" err="1" smtClean="0">
                <a:latin typeface="Arial" panose="020B0604020202020204" pitchFamily="34" charset="0"/>
                <a:cs typeface="Arial" panose="020B0604020202020204" pitchFamily="34" charset="0"/>
              </a:rPr>
              <a:t>Mioveni</a:t>
            </a:r>
            <a:endParaRPr lang="fr-CH" sz="2000" dirty="0" smtClean="0">
              <a:latin typeface="Arial" panose="020B0604020202020204" pitchFamily="34" charset="0"/>
              <a:cs typeface="Arial" panose="020B0604020202020204" pitchFamily="34" charset="0"/>
            </a:endParaRPr>
          </a:p>
        </p:txBody>
      </p:sp>
      <p:pic>
        <p:nvPicPr>
          <p:cNvPr id="17"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3756401" y="1484464"/>
            <a:ext cx="560654" cy="540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2" name="Rectangle à coins arrondis 11"/>
          <p:cNvSpPr/>
          <p:nvPr/>
        </p:nvSpPr>
        <p:spPr>
          <a:xfrm>
            <a:off x="2771799" y="1340768"/>
            <a:ext cx="2529859" cy="3960440"/>
          </a:xfrm>
          <a:prstGeom prst="roundRect">
            <a:avLst>
              <a:gd name="adj" fmla="val 368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683401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ophie\Pictures\Pit04 calea bucuresti 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23805" y="1700808"/>
            <a:ext cx="3580846" cy="306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699792" y="1628800"/>
            <a:ext cx="1276313" cy="1898154"/>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err="1" smtClean="0">
                <a:solidFill>
                  <a:schemeClr val="tx1"/>
                </a:solidFill>
                <a:latin typeface="Arial" panose="020B0604020202020204" pitchFamily="34" charset="0"/>
                <a:cs typeface="Arial" panose="020B0604020202020204" pitchFamily="34" charset="0"/>
              </a:rPr>
              <a:t>Calea</a:t>
            </a:r>
            <a:r>
              <a:rPr lang="fr-CH" sz="1600" dirty="0" smtClean="0">
                <a:solidFill>
                  <a:schemeClr val="tx1"/>
                </a:solidFill>
                <a:latin typeface="Arial" panose="020B0604020202020204" pitchFamily="34" charset="0"/>
                <a:cs typeface="Arial" panose="020B0604020202020204" pitchFamily="34" charset="0"/>
              </a:rPr>
              <a:t> Bucuresti</a:t>
            </a:r>
          </a:p>
          <a:p>
            <a:pPr algn="r"/>
            <a:endParaRPr lang="fr-CH" sz="1600" dirty="0" smtClean="0">
              <a:solidFill>
                <a:schemeClr val="tx1"/>
              </a:solidFill>
              <a:latin typeface="Arial" panose="020B0604020202020204" pitchFamily="34" charset="0"/>
              <a:cs typeface="Arial" panose="020B0604020202020204" pitchFamily="34" charset="0"/>
            </a:endParaRPr>
          </a:p>
          <a:p>
            <a:pPr algn="r"/>
            <a:r>
              <a:rPr lang="fr-CH" sz="1600" dirty="0" err="1" smtClean="0">
                <a:solidFill>
                  <a:schemeClr val="tx1"/>
                </a:solidFill>
                <a:latin typeface="Arial" panose="020B0604020202020204" pitchFamily="34" charset="0"/>
                <a:cs typeface="Arial" panose="020B0604020202020204" pitchFamily="34" charset="0"/>
              </a:rPr>
              <a:t>Dinspre</a:t>
            </a:r>
            <a:endParaRPr lang="fr-CH" sz="1600" dirty="0" smtClean="0">
              <a:solidFill>
                <a:schemeClr val="tx1"/>
              </a:solidFill>
              <a:latin typeface="Arial" panose="020B0604020202020204" pitchFamily="34" charset="0"/>
              <a:cs typeface="Arial" panose="020B0604020202020204" pitchFamily="34" charset="0"/>
            </a:endParaRPr>
          </a:p>
          <a:p>
            <a:pPr algn="r"/>
            <a:r>
              <a:rPr lang="fr-CH" sz="1600" dirty="0" err="1">
                <a:solidFill>
                  <a:schemeClr val="tx1"/>
                </a:solidFill>
                <a:latin typeface="Arial" panose="020B0604020202020204" pitchFamily="34" charset="0"/>
                <a:cs typeface="Arial" panose="020B0604020202020204" pitchFamily="34" charset="0"/>
              </a:rPr>
              <a:t>B</a:t>
            </a:r>
            <a:r>
              <a:rPr lang="fr-CH" sz="1600" dirty="0" err="1" smtClean="0">
                <a:solidFill>
                  <a:schemeClr val="tx1"/>
                </a:solidFill>
                <a:latin typeface="Arial" panose="020B0604020202020204" pitchFamily="34" charset="0"/>
                <a:cs typeface="Arial" panose="020B0604020202020204" pitchFamily="34" charset="0"/>
              </a:rPr>
              <a:t>ascovului</a:t>
            </a:r>
            <a:r>
              <a:rPr lang="fr-CH" sz="1600" dirty="0" smtClean="0">
                <a:solidFill>
                  <a:schemeClr val="tx1"/>
                </a:solidFill>
                <a:latin typeface="Arial" panose="020B0604020202020204" pitchFamily="34" charset="0"/>
                <a:cs typeface="Arial" panose="020B0604020202020204" pitchFamily="34" charset="0"/>
              </a:rPr>
              <a:t> </a:t>
            </a:r>
          </a:p>
        </p:txBody>
      </p:sp>
      <p:sp>
        <p:nvSpPr>
          <p:cNvPr id="2" name="Rectangle 1"/>
          <p:cNvSpPr/>
          <p:nvPr/>
        </p:nvSpPr>
        <p:spPr>
          <a:xfrm>
            <a:off x="4139952" y="455325"/>
            <a:ext cx="4680520" cy="61206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endParaRPr lang="fr-CH" sz="2000" dirty="0" smtClean="0">
              <a:latin typeface="Arial" panose="020B0604020202020204" pitchFamily="34" charset="0"/>
              <a:cs typeface="Arial" panose="020B0604020202020204" pitchFamily="34" charset="0"/>
            </a:endParaRPr>
          </a:p>
        </p:txBody>
      </p:sp>
      <p:sp>
        <p:nvSpPr>
          <p:cNvPr id="6" name="Flèche vers le haut 5"/>
          <p:cNvSpPr/>
          <p:nvPr/>
        </p:nvSpPr>
        <p:spPr>
          <a:xfrm>
            <a:off x="6341380" y="980727"/>
            <a:ext cx="360040" cy="5426013"/>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8" name="Rectangle 7"/>
          <p:cNvSpPr/>
          <p:nvPr/>
        </p:nvSpPr>
        <p:spPr>
          <a:xfrm>
            <a:off x="6768440" y="656692"/>
            <a:ext cx="1872208" cy="46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fr-CH" sz="2000" dirty="0" err="1" smtClean="0">
                <a:solidFill>
                  <a:schemeClr val="tx1"/>
                </a:solidFill>
                <a:latin typeface="Arial" panose="020B0604020202020204" pitchFamily="34" charset="0"/>
                <a:cs typeface="Arial" panose="020B0604020202020204" pitchFamily="34" charset="0"/>
              </a:rPr>
              <a:t>Universitatea</a:t>
            </a:r>
            <a:endParaRPr lang="fr-CH" sz="2000" dirty="0" smtClean="0">
              <a:solidFill>
                <a:schemeClr val="tx1"/>
              </a:solidFill>
              <a:latin typeface="Arial" panose="020B0604020202020204" pitchFamily="34" charset="0"/>
              <a:cs typeface="Arial" panose="020B0604020202020204" pitchFamily="34" charset="0"/>
            </a:endParaRPr>
          </a:p>
        </p:txBody>
      </p:sp>
      <p:sp>
        <p:nvSpPr>
          <p:cNvPr id="9" name="Flèche droite 8"/>
          <p:cNvSpPr/>
          <p:nvPr/>
        </p:nvSpPr>
        <p:spPr>
          <a:xfrm>
            <a:off x="6521400" y="3536808"/>
            <a:ext cx="2011040" cy="396248"/>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1" name="Rectangle 10"/>
          <p:cNvSpPr/>
          <p:nvPr/>
        </p:nvSpPr>
        <p:spPr>
          <a:xfrm>
            <a:off x="6862579" y="2420888"/>
            <a:ext cx="1620000" cy="100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fr-CH" sz="2000" dirty="0" err="1" smtClean="0">
                <a:solidFill>
                  <a:schemeClr val="tx1"/>
                </a:solidFill>
                <a:latin typeface="Arial" panose="020B0604020202020204" pitchFamily="34" charset="0"/>
                <a:cs typeface="Arial" panose="020B0604020202020204" pitchFamily="34" charset="0"/>
              </a:rPr>
              <a:t>Centru</a:t>
            </a:r>
            <a:endParaRPr lang="fr-CH" sz="2000" dirty="0" smtClean="0">
              <a:solidFill>
                <a:schemeClr val="tx1"/>
              </a:solidFill>
              <a:latin typeface="Arial" panose="020B0604020202020204" pitchFamily="34" charset="0"/>
              <a:cs typeface="Arial" panose="020B0604020202020204" pitchFamily="34" charset="0"/>
            </a:endParaRPr>
          </a:p>
          <a:p>
            <a:pPr algn="ctr"/>
            <a:r>
              <a:rPr lang="fr-CH" sz="2000" dirty="0" err="1" smtClean="0">
                <a:solidFill>
                  <a:schemeClr val="tx1"/>
                </a:solidFill>
                <a:latin typeface="Arial" panose="020B0604020202020204" pitchFamily="34" charset="0"/>
                <a:cs typeface="Arial" panose="020B0604020202020204" pitchFamily="34" charset="0"/>
              </a:rPr>
              <a:t>Primaria</a:t>
            </a:r>
            <a:endParaRPr lang="fr-CH" sz="2000" dirty="0" smtClean="0">
              <a:solidFill>
                <a:schemeClr val="tx1"/>
              </a:solidFill>
              <a:latin typeface="Arial" panose="020B0604020202020204" pitchFamily="34" charset="0"/>
              <a:cs typeface="Arial" panose="020B0604020202020204" pitchFamily="34" charset="0"/>
            </a:endParaRPr>
          </a:p>
          <a:p>
            <a:pPr algn="ctr"/>
            <a:r>
              <a:rPr lang="fr-CH" sz="2000" dirty="0" err="1" smtClean="0">
                <a:solidFill>
                  <a:schemeClr val="tx1"/>
                </a:solidFill>
                <a:latin typeface="Arial" panose="020B0604020202020204" pitchFamily="34" charset="0"/>
                <a:cs typeface="Arial" panose="020B0604020202020204" pitchFamily="34" charset="0"/>
              </a:rPr>
              <a:t>Trivale</a:t>
            </a:r>
            <a:endParaRPr lang="fr-CH" sz="2000" dirty="0" smtClean="0">
              <a:solidFill>
                <a:schemeClr val="tx1"/>
              </a:solidFill>
              <a:latin typeface="Arial" panose="020B0604020202020204" pitchFamily="34" charset="0"/>
              <a:cs typeface="Arial" panose="020B0604020202020204" pitchFamily="34" charset="0"/>
            </a:endParaRPr>
          </a:p>
        </p:txBody>
      </p:sp>
      <p:sp>
        <p:nvSpPr>
          <p:cNvPr id="10" name="Flèche gauche 9"/>
          <p:cNvSpPr/>
          <p:nvPr/>
        </p:nvSpPr>
        <p:spPr>
          <a:xfrm>
            <a:off x="4414458" y="3515667"/>
            <a:ext cx="2132189" cy="396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4" name="Rectangle 13"/>
          <p:cNvSpPr/>
          <p:nvPr/>
        </p:nvSpPr>
        <p:spPr>
          <a:xfrm>
            <a:off x="4644008" y="3964156"/>
            <a:ext cx="1448016" cy="747352"/>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CH" sz="2000" dirty="0" smtClean="0">
                <a:latin typeface="Arial" panose="020B0604020202020204" pitchFamily="34" charset="0"/>
                <a:cs typeface="Arial" panose="020B0604020202020204" pitchFamily="34" charset="0"/>
              </a:rPr>
              <a:t>Brasov</a:t>
            </a:r>
          </a:p>
          <a:p>
            <a:pPr algn="ctr"/>
            <a:r>
              <a:rPr lang="fr-CH" sz="2000" dirty="0" err="1" smtClean="0">
                <a:latin typeface="Arial" panose="020B0604020202020204" pitchFamily="34" charset="0"/>
                <a:cs typeface="Arial" panose="020B0604020202020204" pitchFamily="34" charset="0"/>
              </a:rPr>
              <a:t>Mioveni</a:t>
            </a:r>
            <a:endParaRPr lang="fr-CH" sz="2000" dirty="0" smtClean="0">
              <a:latin typeface="Arial" panose="020B0604020202020204" pitchFamily="34" charset="0"/>
              <a:cs typeface="Arial" panose="020B0604020202020204" pitchFamily="34" charset="0"/>
            </a:endParaRPr>
          </a:p>
        </p:txBody>
      </p:sp>
      <p:sp>
        <p:nvSpPr>
          <p:cNvPr id="20" name="Rectangle 19"/>
          <p:cNvSpPr/>
          <p:nvPr/>
        </p:nvSpPr>
        <p:spPr>
          <a:xfrm>
            <a:off x="4644008" y="4806797"/>
            <a:ext cx="1448016" cy="747352"/>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108000" rtlCol="0" anchor="ctr"/>
          <a:lstStyle/>
          <a:p>
            <a:pPr algn="r"/>
            <a:r>
              <a:rPr lang="fr-CH" sz="2000" dirty="0" smtClean="0">
                <a:latin typeface="Arial" panose="020B0604020202020204" pitchFamily="34" charset="0"/>
                <a:cs typeface="Arial" panose="020B0604020202020204" pitchFamily="34" charset="0"/>
              </a:rPr>
              <a:t>Bucuresti</a:t>
            </a:r>
          </a:p>
          <a:p>
            <a:pPr algn="r"/>
            <a:r>
              <a:rPr lang="fr-CH" sz="2000" dirty="0" smtClean="0">
                <a:latin typeface="Arial" panose="020B0604020202020204" pitchFamily="34" charset="0"/>
                <a:cs typeface="Arial" panose="020B0604020202020204" pitchFamily="34" charset="0"/>
              </a:rPr>
              <a:t>Targoviste</a:t>
            </a:r>
          </a:p>
        </p:txBody>
      </p:sp>
      <p:sp>
        <p:nvSpPr>
          <p:cNvPr id="21" name="Flèche droite 20"/>
          <p:cNvSpPr/>
          <p:nvPr/>
        </p:nvSpPr>
        <p:spPr>
          <a:xfrm flipH="1">
            <a:off x="4301494" y="2757216"/>
            <a:ext cx="1980000" cy="540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612000" rtlCol="0" anchor="t"/>
          <a:lstStyle/>
          <a:p>
            <a:pPr algn="r"/>
            <a:r>
              <a:rPr lang="fr-CH" sz="2400" dirty="0" smtClean="0">
                <a:latin typeface="Arial" panose="020B0604020202020204" pitchFamily="34" charset="0"/>
                <a:cs typeface="Arial" panose="020B0604020202020204" pitchFamily="34" charset="0"/>
              </a:rPr>
              <a:t> </a:t>
            </a:r>
            <a:endParaRPr lang="fr-CH" sz="2400" dirty="0">
              <a:latin typeface="Arial" panose="020B0604020202020204" pitchFamily="34" charset="0"/>
              <a:cs typeface="Arial" panose="020B0604020202020204" pitchFamily="34" charset="0"/>
            </a:endParaRPr>
          </a:p>
        </p:txBody>
      </p:sp>
      <p:pic>
        <p:nvPicPr>
          <p:cNvPr id="22"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150990" y="2829216"/>
            <a:ext cx="378042" cy="432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3" name="Rectangle 22"/>
          <p:cNvSpPr/>
          <p:nvPr/>
        </p:nvSpPr>
        <p:spPr>
          <a:xfrm>
            <a:off x="6844817" y="4013456"/>
            <a:ext cx="1764000" cy="747352"/>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rIns="0" rtlCol="0" anchor="ctr"/>
          <a:lstStyle/>
          <a:p>
            <a:pPr algn="ctr"/>
            <a:r>
              <a:rPr lang="fr-CH" sz="2000" dirty="0" smtClean="0">
                <a:latin typeface="Arial" panose="020B0604020202020204" pitchFamily="34" charset="0"/>
                <a:cs typeface="Arial" panose="020B0604020202020204" pitchFamily="34" charset="0"/>
              </a:rPr>
              <a:t>Craiova</a:t>
            </a:r>
          </a:p>
          <a:p>
            <a:pPr algn="ctr"/>
            <a:r>
              <a:rPr lang="fr-CH" sz="2000" dirty="0" err="1" smtClean="0">
                <a:latin typeface="Arial" panose="020B0604020202020204" pitchFamily="34" charset="0"/>
                <a:cs typeface="Arial" panose="020B0604020202020204" pitchFamily="34" charset="0"/>
              </a:rPr>
              <a:t>Dragasani</a:t>
            </a:r>
            <a:endParaRPr lang="fr-CH" sz="2000" dirty="0" smtClean="0">
              <a:latin typeface="Arial" panose="020B0604020202020204" pitchFamily="34" charset="0"/>
              <a:cs typeface="Arial" panose="020B0604020202020204" pitchFamily="34" charset="0"/>
            </a:endParaRPr>
          </a:p>
        </p:txBody>
      </p:sp>
      <p:sp>
        <p:nvSpPr>
          <p:cNvPr id="19" name="Ellipse 18"/>
          <p:cNvSpPr/>
          <p:nvPr/>
        </p:nvSpPr>
        <p:spPr>
          <a:xfrm>
            <a:off x="6156176" y="3356514"/>
            <a:ext cx="720080" cy="6851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24" name="Ellipse 23"/>
          <p:cNvSpPr/>
          <p:nvPr/>
        </p:nvSpPr>
        <p:spPr>
          <a:xfrm>
            <a:off x="6341380" y="3515665"/>
            <a:ext cx="360040" cy="365987"/>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25" name="Rectangle 24"/>
          <p:cNvSpPr/>
          <p:nvPr/>
        </p:nvSpPr>
        <p:spPr>
          <a:xfrm>
            <a:off x="4644008" y="5659389"/>
            <a:ext cx="1448016" cy="747352"/>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pPr algn="r"/>
            <a:r>
              <a:rPr lang="fr-CH" sz="2000" dirty="0" err="1" smtClean="0">
                <a:latin typeface="Arial" panose="020B0604020202020204" pitchFamily="34" charset="0"/>
                <a:cs typeface="Arial" panose="020B0604020202020204" pitchFamily="34" charset="0"/>
              </a:rPr>
              <a:t>Ramnicu</a:t>
            </a:r>
            <a:endParaRPr lang="fr-CH" sz="2000" dirty="0" smtClean="0">
              <a:latin typeface="Arial" panose="020B0604020202020204" pitchFamily="34" charset="0"/>
              <a:cs typeface="Arial" panose="020B0604020202020204" pitchFamily="34" charset="0"/>
            </a:endParaRPr>
          </a:p>
          <a:p>
            <a:pPr algn="r"/>
            <a:r>
              <a:rPr lang="fr-CH" sz="2000" dirty="0" err="1" smtClean="0">
                <a:latin typeface="Arial" panose="020B0604020202020204" pitchFamily="34" charset="0"/>
                <a:cs typeface="Arial" panose="020B0604020202020204" pitchFamily="34" charset="0"/>
              </a:rPr>
              <a:t>Valcea</a:t>
            </a:r>
            <a:endParaRPr lang="fr-CH" sz="2000" dirty="0" smtClean="0">
              <a:latin typeface="Arial" panose="020B0604020202020204" pitchFamily="34" charset="0"/>
              <a:cs typeface="Arial" panose="020B0604020202020204" pitchFamily="34" charset="0"/>
            </a:endParaRPr>
          </a:p>
        </p:txBody>
      </p:sp>
      <p:sp>
        <p:nvSpPr>
          <p:cNvPr id="7" name="Rectangle à coins arrondis 6"/>
          <p:cNvSpPr/>
          <p:nvPr/>
        </p:nvSpPr>
        <p:spPr>
          <a:xfrm>
            <a:off x="4216676" y="560823"/>
            <a:ext cx="4500000" cy="5976000"/>
          </a:xfrm>
          <a:prstGeom prst="roundRect">
            <a:avLst>
              <a:gd name="adj" fmla="val 350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2" name="Ellipse 11"/>
          <p:cNvSpPr/>
          <p:nvPr/>
        </p:nvSpPr>
        <p:spPr>
          <a:xfrm>
            <a:off x="1613744" y="2420888"/>
            <a:ext cx="216024" cy="3363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26" name="Rectangle 25"/>
          <p:cNvSpPr/>
          <p:nvPr/>
        </p:nvSpPr>
        <p:spPr>
          <a:xfrm>
            <a:off x="6948264" y="4104553"/>
            <a:ext cx="432000" cy="25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smtClean="0">
                <a:latin typeface="Arial" panose="020B0604020202020204" pitchFamily="34" charset="0"/>
                <a:cs typeface="Arial" panose="020B0604020202020204" pitchFamily="34" charset="0"/>
              </a:rPr>
              <a:t>65</a:t>
            </a:r>
            <a:endParaRPr lang="fr-CH" sz="1400" dirty="0">
              <a:latin typeface="Arial" panose="020B0604020202020204" pitchFamily="34" charset="0"/>
              <a:cs typeface="Arial" panose="020B0604020202020204" pitchFamily="34" charset="0"/>
            </a:endParaRPr>
          </a:p>
        </p:txBody>
      </p:sp>
      <p:sp>
        <p:nvSpPr>
          <p:cNvPr id="27" name="Rectangle 26"/>
          <p:cNvSpPr/>
          <p:nvPr/>
        </p:nvSpPr>
        <p:spPr>
          <a:xfrm>
            <a:off x="4464008" y="5982171"/>
            <a:ext cx="360000" cy="216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a:latin typeface="Arial" panose="020B0604020202020204" pitchFamily="34" charset="0"/>
                <a:cs typeface="Arial" panose="020B0604020202020204" pitchFamily="34" charset="0"/>
              </a:rPr>
              <a:t>7</a:t>
            </a:r>
          </a:p>
        </p:txBody>
      </p:sp>
      <p:sp>
        <p:nvSpPr>
          <p:cNvPr id="28" name="Rectangle 27"/>
          <p:cNvSpPr/>
          <p:nvPr/>
        </p:nvSpPr>
        <p:spPr>
          <a:xfrm>
            <a:off x="4414458" y="5072473"/>
            <a:ext cx="360000" cy="216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a:latin typeface="Arial" panose="020B0604020202020204" pitchFamily="34" charset="0"/>
                <a:cs typeface="Arial" panose="020B0604020202020204" pitchFamily="34" charset="0"/>
              </a:rPr>
              <a:t>7</a:t>
            </a:r>
          </a:p>
        </p:txBody>
      </p:sp>
      <p:sp>
        <p:nvSpPr>
          <p:cNvPr id="29" name="Rectangle 28"/>
          <p:cNvSpPr/>
          <p:nvPr/>
        </p:nvSpPr>
        <p:spPr>
          <a:xfrm>
            <a:off x="4428008" y="4211832"/>
            <a:ext cx="432000" cy="25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smtClean="0">
                <a:latin typeface="Arial" panose="020B0604020202020204" pitchFamily="34" charset="0"/>
                <a:cs typeface="Arial" panose="020B0604020202020204" pitchFamily="34" charset="0"/>
              </a:rPr>
              <a:t>73</a:t>
            </a:r>
            <a:endParaRPr lang="fr-CH" sz="1400" dirty="0">
              <a:latin typeface="Arial" panose="020B0604020202020204" pitchFamily="34" charset="0"/>
              <a:cs typeface="Arial" panose="020B0604020202020204" pitchFamily="34" charset="0"/>
            </a:endParaRPr>
          </a:p>
        </p:txBody>
      </p:sp>
      <p:sp>
        <p:nvSpPr>
          <p:cNvPr id="31" name="Flèche droite 30"/>
          <p:cNvSpPr/>
          <p:nvPr/>
        </p:nvSpPr>
        <p:spPr>
          <a:xfrm flipH="1">
            <a:off x="4291035" y="2150888"/>
            <a:ext cx="1980000" cy="540000"/>
          </a:xfrm>
          <a:prstGeom prst="rightArrow">
            <a:avLst>
              <a:gd name="adj1" fmla="val 100000"/>
              <a:gd name="adj2"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72000" rIns="72000" rtlCol="0" anchor="t"/>
          <a:lstStyle/>
          <a:p>
            <a:pPr algn="ctr"/>
            <a:r>
              <a:rPr lang="fr-CH" sz="2400" dirty="0" smtClean="0">
                <a:latin typeface="Arial" panose="020B0604020202020204" pitchFamily="34" charset="0"/>
                <a:cs typeface="Arial" panose="020B0604020202020204" pitchFamily="34" charset="0"/>
              </a:rPr>
              <a:t> </a:t>
            </a:r>
            <a:r>
              <a:rPr lang="fr-CH" sz="2000" dirty="0" err="1" smtClean="0">
                <a:solidFill>
                  <a:schemeClr val="tx1"/>
                </a:solidFill>
                <a:latin typeface="Arial" panose="020B0604020202020204" pitchFamily="34" charset="0"/>
                <a:cs typeface="Arial" panose="020B0604020202020204" pitchFamily="34" charset="0"/>
              </a:rPr>
              <a:t>Parcul</a:t>
            </a:r>
            <a:r>
              <a:rPr lang="fr-CH" sz="2000" dirty="0" smtClean="0">
                <a:solidFill>
                  <a:schemeClr val="tx1"/>
                </a:solidFill>
                <a:latin typeface="Arial" panose="020B0604020202020204" pitchFamily="34" charset="0"/>
                <a:cs typeface="Arial" panose="020B0604020202020204" pitchFamily="34" charset="0"/>
              </a:rPr>
              <a:t> Strand</a:t>
            </a:r>
            <a:endParaRPr lang="fr-CH"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382253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03848" y="5826861"/>
            <a:ext cx="540012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Dinspre</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Bulevardul</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Republicii</a:t>
            </a:r>
            <a:r>
              <a:rPr lang="fr-CH" sz="1600" dirty="0" smtClean="0">
                <a:solidFill>
                  <a:schemeClr val="tx1"/>
                </a:solidFill>
                <a:latin typeface="Arial" panose="020B0604020202020204" pitchFamily="34" charset="0"/>
                <a:cs typeface="Arial" panose="020B0604020202020204" pitchFamily="34" charset="0"/>
              </a:rPr>
              <a:t>  - a few exemples </a:t>
            </a:r>
          </a:p>
        </p:txBody>
      </p:sp>
    </p:spTree>
    <p:extLst>
      <p:ext uri="{BB962C8B-B14F-4D97-AF65-F5344CB8AC3E}">
        <p14:creationId xmlns:p14="http://schemas.microsoft.com/office/powerpoint/2010/main" val="297885712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phie\Pictures\Pitesti 01 Rep x DN65.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68314" y="1976181"/>
            <a:ext cx="3225228" cy="270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87624" y="5805264"/>
            <a:ext cx="54000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72000" tIns="468000" rIns="324000" bIns="0" rtlCol="0" anchor="ctr"/>
          <a:lstStyle/>
          <a:p>
            <a:pPr algn="r"/>
            <a:r>
              <a:rPr lang="fr-CH" sz="1600" dirty="0" err="1" smtClean="0">
                <a:solidFill>
                  <a:schemeClr val="tx1"/>
                </a:solidFill>
                <a:latin typeface="Arial" panose="020B0604020202020204" pitchFamily="34" charset="0"/>
                <a:cs typeface="Arial" panose="020B0604020202020204" pitchFamily="34" charset="0"/>
              </a:rPr>
              <a:t>Buleverdul</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Republicii</a:t>
            </a:r>
            <a:r>
              <a:rPr lang="fr-CH" sz="1600" dirty="0" smtClean="0">
                <a:solidFill>
                  <a:schemeClr val="tx1"/>
                </a:solidFill>
                <a:latin typeface="Arial" panose="020B0604020202020204" pitchFamily="34" charset="0"/>
                <a:cs typeface="Arial" panose="020B0604020202020204" pitchFamily="34" charset="0"/>
              </a:rPr>
              <a:t> x DN 65</a:t>
            </a:r>
          </a:p>
          <a:p>
            <a:pPr algn="r"/>
            <a:endParaRPr lang="fr-CH" sz="1600" dirty="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 </a:t>
            </a:r>
          </a:p>
        </p:txBody>
      </p:sp>
      <p:sp>
        <p:nvSpPr>
          <p:cNvPr id="2" name="Rectangle 1"/>
          <p:cNvSpPr/>
          <p:nvPr/>
        </p:nvSpPr>
        <p:spPr>
          <a:xfrm>
            <a:off x="4427984" y="383480"/>
            <a:ext cx="4392488" cy="51845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2412000" tIns="180000" rIns="72000" rtlCol="0" anchor="t"/>
          <a:lstStyle/>
          <a:p>
            <a:r>
              <a:rPr lang="fr-CH" sz="2000" dirty="0" err="1" smtClean="0">
                <a:latin typeface="Arial" panose="020B0604020202020204" pitchFamily="34" charset="0"/>
                <a:cs typeface="Arial" panose="020B0604020202020204" pitchFamily="34" charset="0"/>
              </a:rPr>
              <a:t>Ramnicu</a:t>
            </a:r>
            <a:r>
              <a:rPr lang="fr-CH" sz="2000" dirty="0" smtClean="0">
                <a:latin typeface="Arial" panose="020B0604020202020204" pitchFamily="34" charset="0"/>
                <a:cs typeface="Arial" panose="020B0604020202020204" pitchFamily="34" charset="0"/>
              </a:rPr>
              <a:t> Vâlcea</a:t>
            </a:r>
          </a:p>
          <a:p>
            <a:r>
              <a:rPr lang="fr-CH" sz="2000" dirty="0" err="1" smtClean="0">
                <a:latin typeface="Arial" panose="020B0604020202020204" pitchFamily="34" charset="0"/>
                <a:cs typeface="Arial" panose="020B0604020202020204" pitchFamily="34" charset="0"/>
              </a:rPr>
              <a:t>Dragasani</a:t>
            </a:r>
            <a:endParaRPr lang="fr-CH" sz="2000" dirty="0" smtClean="0">
              <a:latin typeface="Arial" panose="020B0604020202020204" pitchFamily="34" charset="0"/>
              <a:cs typeface="Arial" panose="020B0604020202020204" pitchFamily="34" charset="0"/>
            </a:endParaRPr>
          </a:p>
        </p:txBody>
      </p:sp>
      <p:sp>
        <p:nvSpPr>
          <p:cNvPr id="4" name="Flèche vers le haut 3"/>
          <p:cNvSpPr/>
          <p:nvPr/>
        </p:nvSpPr>
        <p:spPr>
          <a:xfrm>
            <a:off x="6321384" y="1412776"/>
            <a:ext cx="396000" cy="367196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5" name="Flèche droite 4"/>
          <p:cNvSpPr/>
          <p:nvPr/>
        </p:nvSpPr>
        <p:spPr>
          <a:xfrm>
            <a:off x="6587624" y="2975768"/>
            <a:ext cx="1962240" cy="3960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6" name="Flèche gauche 5"/>
          <p:cNvSpPr/>
          <p:nvPr/>
        </p:nvSpPr>
        <p:spPr>
          <a:xfrm rot="-1800000">
            <a:off x="4519791" y="3489242"/>
            <a:ext cx="2160000" cy="396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7" name="Rectangle 6"/>
          <p:cNvSpPr/>
          <p:nvPr/>
        </p:nvSpPr>
        <p:spPr>
          <a:xfrm>
            <a:off x="6876256" y="1224663"/>
            <a:ext cx="126000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fr-CH" sz="2000" dirty="0" err="1" smtClean="0">
                <a:solidFill>
                  <a:schemeClr val="tx1"/>
                </a:solidFill>
                <a:latin typeface="Arial" panose="020B0604020202020204" pitchFamily="34" charset="0"/>
                <a:cs typeface="Arial" panose="020B0604020202020204" pitchFamily="34" charset="0"/>
              </a:rPr>
              <a:t>Centru</a:t>
            </a:r>
            <a:endParaRPr lang="fr-CH" sz="2000" dirty="0" smtClean="0">
              <a:solidFill>
                <a:schemeClr val="tx1"/>
              </a:solidFill>
              <a:latin typeface="Arial" panose="020B0604020202020204" pitchFamily="34" charset="0"/>
              <a:cs typeface="Arial" panose="020B0604020202020204" pitchFamily="34" charset="0"/>
            </a:endParaRPr>
          </a:p>
        </p:txBody>
      </p:sp>
      <p:sp>
        <p:nvSpPr>
          <p:cNvPr id="8" name="Rectangle 7"/>
          <p:cNvSpPr/>
          <p:nvPr/>
        </p:nvSpPr>
        <p:spPr>
          <a:xfrm>
            <a:off x="4959115" y="4198593"/>
            <a:ext cx="1152000" cy="32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fr-CH" sz="2000" dirty="0" smtClean="0">
                <a:latin typeface="Arial" panose="020B0604020202020204" pitchFamily="34" charset="0"/>
                <a:cs typeface="Arial" panose="020B0604020202020204" pitchFamily="34" charset="0"/>
              </a:rPr>
              <a:t>Craiova</a:t>
            </a:r>
          </a:p>
        </p:txBody>
      </p:sp>
      <p:sp>
        <p:nvSpPr>
          <p:cNvPr id="10" name="Rectangle 9"/>
          <p:cNvSpPr/>
          <p:nvPr/>
        </p:nvSpPr>
        <p:spPr>
          <a:xfrm>
            <a:off x="4939830" y="4556507"/>
            <a:ext cx="1080000" cy="3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fr-CH" sz="2000" dirty="0" err="1" smtClean="0">
                <a:solidFill>
                  <a:schemeClr val="tx1"/>
                </a:solidFill>
                <a:latin typeface="Arial" panose="020B0604020202020204" pitchFamily="34" charset="0"/>
                <a:cs typeface="Arial" panose="020B0604020202020204" pitchFamily="34" charset="0"/>
              </a:rPr>
              <a:t>Craiovei</a:t>
            </a:r>
            <a:endParaRPr lang="fr-CH" sz="2000" dirty="0" smtClean="0">
              <a:solidFill>
                <a:schemeClr val="tx1"/>
              </a:solidFill>
              <a:latin typeface="Arial" panose="020B0604020202020204" pitchFamily="34" charset="0"/>
              <a:cs typeface="Arial" panose="020B0604020202020204" pitchFamily="34" charset="0"/>
            </a:endParaRPr>
          </a:p>
        </p:txBody>
      </p:sp>
      <p:sp>
        <p:nvSpPr>
          <p:cNvPr id="11" name="Rectangle 10"/>
          <p:cNvSpPr/>
          <p:nvPr/>
        </p:nvSpPr>
        <p:spPr>
          <a:xfrm>
            <a:off x="6696192" y="2363768"/>
            <a:ext cx="1152000" cy="61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ctr"/>
          <a:lstStyle/>
          <a:p>
            <a:r>
              <a:rPr lang="fr-CH" sz="2000" dirty="0" smtClean="0">
                <a:latin typeface="Arial" panose="020B0604020202020204" pitchFamily="34" charset="0"/>
                <a:cs typeface="Arial" panose="020B0604020202020204" pitchFamily="34" charset="0"/>
              </a:rPr>
              <a:t>Brasov</a:t>
            </a:r>
          </a:p>
          <a:p>
            <a:r>
              <a:rPr lang="fr-CH" sz="2000" dirty="0" err="1" smtClean="0">
                <a:latin typeface="Arial" panose="020B0604020202020204" pitchFamily="34" charset="0"/>
                <a:cs typeface="Arial" panose="020B0604020202020204" pitchFamily="34" charset="0"/>
              </a:rPr>
              <a:t>Mioveni</a:t>
            </a:r>
            <a:endParaRPr lang="fr-CH" sz="2000" dirty="0" smtClean="0">
              <a:latin typeface="Arial" panose="020B0604020202020204" pitchFamily="34" charset="0"/>
              <a:cs typeface="Arial" panose="020B0604020202020204" pitchFamily="34" charset="0"/>
            </a:endParaRPr>
          </a:p>
        </p:txBody>
      </p:sp>
      <p:sp>
        <p:nvSpPr>
          <p:cNvPr id="12" name="Rectangle 11"/>
          <p:cNvSpPr/>
          <p:nvPr/>
        </p:nvSpPr>
        <p:spPr>
          <a:xfrm>
            <a:off x="6696192" y="4002381"/>
            <a:ext cx="1615064" cy="61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ctr"/>
          <a:lstStyle/>
          <a:p>
            <a:r>
              <a:rPr lang="fr-CH" sz="2000" dirty="0" smtClean="0">
                <a:latin typeface="Arial" panose="020B0604020202020204" pitchFamily="34" charset="0"/>
                <a:cs typeface="Arial" panose="020B0604020202020204" pitchFamily="34" charset="0"/>
              </a:rPr>
              <a:t>Bucuresti</a:t>
            </a:r>
          </a:p>
          <a:p>
            <a:r>
              <a:rPr lang="fr-CH" sz="2000" dirty="0" smtClean="0">
                <a:latin typeface="Arial" panose="020B0604020202020204" pitchFamily="34" charset="0"/>
                <a:cs typeface="Arial" panose="020B0604020202020204" pitchFamily="34" charset="0"/>
              </a:rPr>
              <a:t>Targoviste</a:t>
            </a:r>
          </a:p>
        </p:txBody>
      </p:sp>
      <p:pic>
        <p:nvPicPr>
          <p:cNvPr id="14"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6973176" y="3399242"/>
            <a:ext cx="598031" cy="576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9" name="Rectangle à coins arrondis 8"/>
          <p:cNvSpPr/>
          <p:nvPr/>
        </p:nvSpPr>
        <p:spPr>
          <a:xfrm>
            <a:off x="4499993" y="476672"/>
            <a:ext cx="4248472" cy="5040560"/>
          </a:xfrm>
          <a:prstGeom prst="roundRect">
            <a:avLst>
              <a:gd name="adj" fmla="val 229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1938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ophie\Pictures\Pitesti 02 DN65, tourner à droite, idem Camions.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95536" y="2276872"/>
            <a:ext cx="3245073" cy="162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87624" y="5805264"/>
            <a:ext cx="54000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72000" tIns="468000" rIns="324000" bIns="0" rtlCol="0" anchor="ctr"/>
          <a:lstStyle/>
          <a:p>
            <a:pPr algn="r"/>
            <a:r>
              <a:rPr lang="fr-CH" sz="1600" dirty="0" smtClean="0">
                <a:solidFill>
                  <a:schemeClr val="tx1"/>
                </a:solidFill>
                <a:latin typeface="Arial" panose="020B0604020202020204" pitchFamily="34" charset="0"/>
                <a:cs typeface="Arial" panose="020B0604020202020204" pitchFamily="34" charset="0"/>
              </a:rPr>
              <a:t>DN 65 x </a:t>
            </a: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Targul</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din</a:t>
            </a:r>
            <a:r>
              <a:rPr lang="fr-CH" sz="1600" dirty="0" smtClean="0">
                <a:solidFill>
                  <a:schemeClr val="tx1"/>
                </a:solidFill>
                <a:latin typeface="Arial" panose="020B0604020202020204" pitchFamily="34" charset="0"/>
                <a:cs typeface="Arial" panose="020B0604020202020204" pitchFamily="34" charset="0"/>
              </a:rPr>
              <a:t> Vale</a:t>
            </a:r>
          </a:p>
          <a:p>
            <a:pPr algn="r"/>
            <a:endParaRPr lang="fr-CH" sz="1600" dirty="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 </a:t>
            </a:r>
          </a:p>
        </p:txBody>
      </p:sp>
      <p:sp>
        <p:nvSpPr>
          <p:cNvPr id="7" name="Rectangle 6"/>
          <p:cNvSpPr/>
          <p:nvPr/>
        </p:nvSpPr>
        <p:spPr>
          <a:xfrm>
            <a:off x="4614580" y="999168"/>
            <a:ext cx="3413803" cy="408601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2412000" tIns="180000" rIns="72000" rtlCol="0" anchor="t"/>
          <a:lstStyle/>
          <a:p>
            <a:endParaRPr lang="fr-CH" sz="2000" dirty="0" smtClean="0">
              <a:latin typeface="Arial" panose="020B0604020202020204" pitchFamily="34" charset="0"/>
              <a:cs typeface="Arial" panose="020B0604020202020204" pitchFamily="34" charset="0"/>
            </a:endParaRPr>
          </a:p>
        </p:txBody>
      </p:sp>
      <p:sp>
        <p:nvSpPr>
          <p:cNvPr id="8" name="Flèche vers le haut 7"/>
          <p:cNvSpPr/>
          <p:nvPr/>
        </p:nvSpPr>
        <p:spPr>
          <a:xfrm>
            <a:off x="4806048" y="1263793"/>
            <a:ext cx="396000" cy="3677375"/>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9" name="Flèche droite 8"/>
          <p:cNvSpPr/>
          <p:nvPr/>
        </p:nvSpPr>
        <p:spPr>
          <a:xfrm>
            <a:off x="5011702" y="3133579"/>
            <a:ext cx="2728649" cy="3960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0" name="Rectangle 9"/>
          <p:cNvSpPr/>
          <p:nvPr/>
        </p:nvSpPr>
        <p:spPr>
          <a:xfrm>
            <a:off x="5264168" y="1196752"/>
            <a:ext cx="1404000" cy="72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fr-CH" sz="2000" dirty="0" err="1" smtClean="0">
                <a:solidFill>
                  <a:schemeClr val="tx1"/>
                </a:solidFill>
                <a:latin typeface="Arial" panose="020B0604020202020204" pitchFamily="34" charset="0"/>
                <a:cs typeface="Arial" panose="020B0604020202020204" pitchFamily="34" charset="0"/>
              </a:rPr>
              <a:t>Centru</a:t>
            </a:r>
            <a:endParaRPr lang="fr-CH" sz="2000" dirty="0" smtClean="0">
              <a:solidFill>
                <a:schemeClr val="tx1"/>
              </a:solidFill>
              <a:latin typeface="Arial" panose="020B0604020202020204" pitchFamily="34" charset="0"/>
              <a:cs typeface="Arial" panose="020B0604020202020204" pitchFamily="34" charset="0"/>
            </a:endParaRPr>
          </a:p>
          <a:p>
            <a:pPr algn="ctr"/>
            <a:r>
              <a:rPr lang="fr-CH" sz="2000" dirty="0" err="1" smtClean="0">
                <a:solidFill>
                  <a:schemeClr val="tx1"/>
                </a:solidFill>
                <a:latin typeface="Arial" panose="020B0604020202020204" pitchFamily="34" charset="0"/>
                <a:cs typeface="Arial" panose="020B0604020202020204" pitchFamily="34" charset="0"/>
              </a:rPr>
              <a:t>Primaria</a:t>
            </a:r>
            <a:endParaRPr lang="fr-CH" sz="2000" dirty="0" smtClean="0">
              <a:solidFill>
                <a:schemeClr val="tx1"/>
              </a:solidFill>
              <a:latin typeface="Arial" panose="020B0604020202020204" pitchFamily="34" charset="0"/>
              <a:cs typeface="Arial" panose="020B0604020202020204" pitchFamily="34" charset="0"/>
            </a:endParaRPr>
          </a:p>
        </p:txBody>
      </p:sp>
      <p:pic>
        <p:nvPicPr>
          <p:cNvPr id="11" name="Picture 4" descr="http://www.icone-png.com/png/11/10530.pn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134219" y="2535629"/>
            <a:ext cx="815087" cy="540000"/>
          </a:xfrm>
          <a:prstGeom prst="rect">
            <a:avLst/>
          </a:prstGeom>
          <a:solidFill>
            <a:schemeClr val="bg1"/>
          </a:solidFill>
        </p:spPr>
      </p:pic>
      <p:sp>
        <p:nvSpPr>
          <p:cNvPr id="12" name="Rectangle 11"/>
          <p:cNvSpPr/>
          <p:nvPr/>
        </p:nvSpPr>
        <p:spPr>
          <a:xfrm>
            <a:off x="5400048" y="3573016"/>
            <a:ext cx="1800000" cy="3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fr-CH" sz="2000" dirty="0" err="1" smtClean="0">
                <a:solidFill>
                  <a:schemeClr val="tx1"/>
                </a:solidFill>
                <a:latin typeface="Arial" panose="020B0604020202020204" pitchFamily="34" charset="0"/>
                <a:cs typeface="Arial" panose="020B0604020202020204" pitchFamily="34" charset="0"/>
              </a:rPr>
              <a:t>Universitatea</a:t>
            </a:r>
            <a:endParaRPr lang="fr-CH" sz="2000" dirty="0" smtClean="0">
              <a:solidFill>
                <a:schemeClr val="tx1"/>
              </a:solidFill>
              <a:latin typeface="Arial" panose="020B0604020202020204" pitchFamily="34" charset="0"/>
              <a:cs typeface="Arial" panose="020B0604020202020204" pitchFamily="34" charset="0"/>
            </a:endParaRPr>
          </a:p>
        </p:txBody>
      </p:sp>
      <p:pic>
        <p:nvPicPr>
          <p:cNvPr id="14" name="Picture 2" descr="5.1 Russian road sign.sv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400045" y="2502725"/>
            <a:ext cx="566123" cy="612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5199158" y="4005064"/>
            <a:ext cx="2685210" cy="64807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t"/>
          <a:lstStyle/>
          <a:p>
            <a:r>
              <a:rPr lang="fr-CH" sz="2000" dirty="0" smtClean="0">
                <a:latin typeface="Arial" panose="020B0604020202020204" pitchFamily="34" charset="0"/>
                <a:cs typeface="Arial" panose="020B0604020202020204" pitchFamily="34" charset="0"/>
              </a:rPr>
              <a:t>Brasov - </a:t>
            </a:r>
            <a:r>
              <a:rPr lang="fr-CH" sz="2000" dirty="0" err="1" smtClean="0">
                <a:latin typeface="Arial" panose="020B0604020202020204" pitchFamily="34" charset="0"/>
                <a:cs typeface="Arial" panose="020B0604020202020204" pitchFamily="34" charset="0"/>
              </a:rPr>
              <a:t>Mioveni</a:t>
            </a:r>
            <a:endParaRPr lang="fr-CH" sz="2000" dirty="0" smtClean="0">
              <a:latin typeface="Arial" panose="020B0604020202020204" pitchFamily="34" charset="0"/>
              <a:cs typeface="Arial" panose="020B0604020202020204" pitchFamily="34" charset="0"/>
            </a:endParaRPr>
          </a:p>
          <a:p>
            <a:r>
              <a:rPr lang="fr-CH" sz="2000" dirty="0" smtClean="0">
                <a:latin typeface="Arial" panose="020B0604020202020204" pitchFamily="34" charset="0"/>
                <a:cs typeface="Arial" panose="020B0604020202020204" pitchFamily="34" charset="0"/>
              </a:rPr>
              <a:t>Bucuresti - Targoviste</a:t>
            </a:r>
          </a:p>
        </p:txBody>
      </p:sp>
      <p:sp>
        <p:nvSpPr>
          <p:cNvPr id="15" name="Rectangle à coins arrondis 14"/>
          <p:cNvSpPr/>
          <p:nvPr/>
        </p:nvSpPr>
        <p:spPr>
          <a:xfrm>
            <a:off x="4650583" y="1077115"/>
            <a:ext cx="3341796" cy="3960440"/>
          </a:xfrm>
          <a:prstGeom prst="roundRect">
            <a:avLst>
              <a:gd name="adj" fmla="val 323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3371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phie\Pictures\Gilau00.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763688" y="404664"/>
            <a:ext cx="5529600" cy="576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3563884" y="2132856"/>
            <a:ext cx="576067" cy="504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2555776" y="5285355"/>
            <a:ext cx="5220000" cy="432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Gilau</a:t>
            </a:r>
            <a:r>
              <a:rPr lang="fr-CH" sz="1600" dirty="0" smtClean="0">
                <a:solidFill>
                  <a:schemeClr val="tx1"/>
                </a:solidFill>
                <a:latin typeface="Arial" panose="020B0604020202020204" pitchFamily="34" charset="0"/>
                <a:cs typeface="Arial" panose="020B0604020202020204" pitchFamily="34" charset="0"/>
              </a:rPr>
              <a:t>  =&gt; Cluj </a:t>
            </a:r>
            <a:r>
              <a:rPr lang="fr-CH" sz="1600" dirty="0" err="1" smtClean="0">
                <a:solidFill>
                  <a:schemeClr val="tx1"/>
                </a:solidFill>
                <a:latin typeface="Arial" panose="020B0604020202020204" pitchFamily="34" charset="0"/>
                <a:cs typeface="Arial" panose="020B0604020202020204" pitchFamily="34" charset="0"/>
              </a:rPr>
              <a:t>Napoca</a:t>
            </a:r>
            <a:r>
              <a:rPr lang="fr-CH" sz="1600" dirty="0" smtClean="0">
                <a:solidFill>
                  <a:schemeClr val="tx1"/>
                </a:solidFill>
                <a:latin typeface="Arial" panose="020B0604020202020204" pitchFamily="34" charset="0"/>
                <a:cs typeface="Arial" panose="020B0604020202020204" pitchFamily="34" charset="0"/>
              </a:rPr>
              <a:t>   DN1 x DJ107P ( 1 )</a:t>
            </a:r>
          </a:p>
        </p:txBody>
      </p:sp>
    </p:spTree>
    <p:extLst>
      <p:ext uri="{BB962C8B-B14F-4D97-AF65-F5344CB8AC3E}">
        <p14:creationId xmlns:p14="http://schemas.microsoft.com/office/powerpoint/2010/main" val="59019446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82534" y="6021288"/>
            <a:ext cx="54000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72000" tIns="468000" rIns="324000" bIns="0" rtlCol="0" anchor="ctr"/>
          <a:lstStyle/>
          <a:p>
            <a:pPr algn="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Targul</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din</a:t>
            </a:r>
            <a:r>
              <a:rPr lang="fr-CH" sz="1600" dirty="0" smtClean="0">
                <a:solidFill>
                  <a:schemeClr val="tx1"/>
                </a:solidFill>
                <a:latin typeface="Arial" panose="020B0604020202020204" pitchFamily="34" charset="0"/>
                <a:cs typeface="Arial" panose="020B0604020202020204" pitchFamily="34" charset="0"/>
              </a:rPr>
              <a:t> Vale x </a:t>
            </a: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Gheorghe </a:t>
            </a:r>
            <a:r>
              <a:rPr lang="fr-CH" sz="1600" dirty="0" err="1" smtClean="0">
                <a:solidFill>
                  <a:schemeClr val="tx1"/>
                </a:solidFill>
                <a:latin typeface="Arial" panose="020B0604020202020204" pitchFamily="34" charset="0"/>
                <a:cs typeface="Arial" panose="020B0604020202020204" pitchFamily="34" charset="0"/>
              </a:rPr>
              <a:t>Sincai</a:t>
            </a:r>
            <a:endParaRPr lang="fr-CH" sz="1600" dirty="0" smtClean="0">
              <a:solidFill>
                <a:schemeClr val="tx1"/>
              </a:solidFill>
              <a:latin typeface="Arial" panose="020B0604020202020204" pitchFamily="34" charset="0"/>
              <a:cs typeface="Arial" panose="020B0604020202020204" pitchFamily="34" charset="0"/>
            </a:endParaRPr>
          </a:p>
          <a:p>
            <a:pPr algn="r"/>
            <a:endParaRPr lang="fr-CH" sz="1600" dirty="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 </a:t>
            </a:r>
          </a:p>
        </p:txBody>
      </p:sp>
      <p:sp>
        <p:nvSpPr>
          <p:cNvPr id="7" name="Rectangle 6"/>
          <p:cNvSpPr/>
          <p:nvPr/>
        </p:nvSpPr>
        <p:spPr>
          <a:xfrm>
            <a:off x="4614580" y="1124744"/>
            <a:ext cx="3413803" cy="46085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2412000" tIns="180000" rIns="72000" rtlCol="0" anchor="t"/>
          <a:lstStyle/>
          <a:p>
            <a:endParaRPr lang="fr-CH" sz="2000" dirty="0" smtClean="0">
              <a:latin typeface="Arial" panose="020B0604020202020204" pitchFamily="34" charset="0"/>
              <a:cs typeface="Arial" panose="020B0604020202020204" pitchFamily="34" charset="0"/>
            </a:endParaRPr>
          </a:p>
        </p:txBody>
      </p:sp>
      <p:sp>
        <p:nvSpPr>
          <p:cNvPr id="9" name="Flèche droite 8"/>
          <p:cNvSpPr/>
          <p:nvPr/>
        </p:nvSpPr>
        <p:spPr>
          <a:xfrm rot="10800000">
            <a:off x="4971493" y="4492469"/>
            <a:ext cx="2728649" cy="3960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0" name="Rectangle 9"/>
          <p:cNvSpPr/>
          <p:nvPr/>
        </p:nvSpPr>
        <p:spPr>
          <a:xfrm>
            <a:off x="5297772" y="3429000"/>
            <a:ext cx="2116144" cy="3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fr-CH" sz="2000" dirty="0" err="1" smtClean="0">
                <a:solidFill>
                  <a:schemeClr val="tx1"/>
                </a:solidFill>
                <a:latin typeface="Arial" panose="020B0604020202020204" pitchFamily="34" charset="0"/>
                <a:cs typeface="Arial" panose="020B0604020202020204" pitchFamily="34" charset="0"/>
              </a:rPr>
              <a:t>Parcul</a:t>
            </a:r>
            <a:r>
              <a:rPr lang="fr-CH" sz="2000" dirty="0" smtClean="0">
                <a:solidFill>
                  <a:schemeClr val="tx1"/>
                </a:solidFill>
                <a:latin typeface="Arial" panose="020B0604020202020204" pitchFamily="34" charset="0"/>
                <a:cs typeface="Arial" panose="020B0604020202020204" pitchFamily="34" charset="0"/>
              </a:rPr>
              <a:t> Strand</a:t>
            </a:r>
          </a:p>
        </p:txBody>
      </p:sp>
      <p:pic>
        <p:nvPicPr>
          <p:cNvPr id="11" name="Picture 4" descr="http://www.icone-png.com/png/11/10530.p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582534" y="1605345"/>
            <a:ext cx="815087" cy="540000"/>
          </a:xfrm>
          <a:prstGeom prst="rect">
            <a:avLst/>
          </a:prstGeom>
          <a:solidFill>
            <a:schemeClr val="bg1"/>
          </a:solidFill>
        </p:spPr>
      </p:pic>
      <p:sp>
        <p:nvSpPr>
          <p:cNvPr id="12" name="Rectangle 11"/>
          <p:cNvSpPr/>
          <p:nvPr/>
        </p:nvSpPr>
        <p:spPr>
          <a:xfrm>
            <a:off x="5538043" y="4922824"/>
            <a:ext cx="1800000" cy="3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fr-CH" sz="2000" dirty="0" err="1" smtClean="0">
                <a:solidFill>
                  <a:schemeClr val="tx1"/>
                </a:solidFill>
                <a:latin typeface="Arial" panose="020B0604020202020204" pitchFamily="34" charset="0"/>
                <a:cs typeface="Arial" panose="020B0604020202020204" pitchFamily="34" charset="0"/>
              </a:rPr>
              <a:t>Universitatea</a:t>
            </a:r>
            <a:endParaRPr lang="fr-CH" sz="2000" dirty="0" smtClean="0">
              <a:solidFill>
                <a:schemeClr val="tx1"/>
              </a:solidFill>
              <a:latin typeface="Arial" panose="020B0604020202020204" pitchFamily="34" charset="0"/>
              <a:cs typeface="Arial" panose="020B0604020202020204" pitchFamily="34" charset="0"/>
            </a:endParaRPr>
          </a:p>
        </p:txBody>
      </p:sp>
      <p:pic>
        <p:nvPicPr>
          <p:cNvPr id="14"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482206" y="1557564"/>
            <a:ext cx="598031" cy="576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891386" y="2529565"/>
            <a:ext cx="2685210" cy="8515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144000" rtlCol="0" anchor="t"/>
          <a:lstStyle/>
          <a:p>
            <a:pPr algn="r"/>
            <a:r>
              <a:rPr lang="fr-CH" sz="2000" dirty="0" smtClean="0">
                <a:latin typeface="Arial" panose="020B0604020202020204" pitchFamily="34" charset="0"/>
                <a:cs typeface="Arial" panose="020B0604020202020204" pitchFamily="34" charset="0"/>
              </a:rPr>
              <a:t>Brasov – </a:t>
            </a:r>
            <a:r>
              <a:rPr lang="fr-CH" sz="2000" dirty="0" err="1" smtClean="0">
                <a:latin typeface="Arial" panose="020B0604020202020204" pitchFamily="34" charset="0"/>
                <a:cs typeface="Arial" panose="020B0604020202020204" pitchFamily="34" charset="0"/>
              </a:rPr>
              <a:t>Mioveni</a:t>
            </a:r>
            <a:endParaRPr lang="fr-CH" sz="2000" dirty="0" smtClean="0">
              <a:latin typeface="Arial" panose="020B0604020202020204" pitchFamily="34" charset="0"/>
              <a:cs typeface="Arial" panose="020B0604020202020204" pitchFamily="34" charset="0"/>
            </a:endParaRPr>
          </a:p>
          <a:p>
            <a:pPr algn="r"/>
            <a:endParaRPr lang="fr-CH" sz="900" dirty="0" smtClean="0">
              <a:latin typeface="Arial" panose="020B0604020202020204" pitchFamily="34" charset="0"/>
              <a:cs typeface="Arial" panose="020B0604020202020204" pitchFamily="34" charset="0"/>
            </a:endParaRPr>
          </a:p>
          <a:p>
            <a:pPr algn="r"/>
            <a:r>
              <a:rPr lang="fr-CH" sz="2000" dirty="0" smtClean="0">
                <a:latin typeface="Arial" panose="020B0604020202020204" pitchFamily="34" charset="0"/>
                <a:cs typeface="Arial" panose="020B0604020202020204" pitchFamily="34" charset="0"/>
              </a:rPr>
              <a:t>Bucuresti - Targoviste</a:t>
            </a:r>
          </a:p>
        </p:txBody>
      </p:sp>
      <p:sp>
        <p:nvSpPr>
          <p:cNvPr id="15" name="Rectangle à coins arrondis 14"/>
          <p:cNvSpPr/>
          <p:nvPr/>
        </p:nvSpPr>
        <p:spPr>
          <a:xfrm>
            <a:off x="4650583" y="1196752"/>
            <a:ext cx="3341796" cy="4464496"/>
          </a:xfrm>
          <a:prstGeom prst="roundRect">
            <a:avLst>
              <a:gd name="adj" fmla="val 323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pic>
        <p:nvPicPr>
          <p:cNvPr id="16" name="Picture 2" descr="C:\Users\Sophie\Pictures\Pitesti 03, à gauche, vers université.JPG"/>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67544" y="1875345"/>
            <a:ext cx="3796770" cy="2160000"/>
          </a:xfrm>
          <a:prstGeom prst="rect">
            <a:avLst/>
          </a:prstGeom>
          <a:noFill/>
          <a:extLst>
            <a:ext uri="{909E8E84-426E-40DD-AFC4-6F175D3DCCD1}">
              <a14:hiddenFill xmlns:a14="http://schemas.microsoft.com/office/drawing/2010/main">
                <a:solidFill>
                  <a:srgbClr val="FFFFFF"/>
                </a:solidFill>
              </a14:hiddenFill>
            </a:ext>
          </a:extLst>
        </p:spPr>
      </p:pic>
      <p:sp>
        <p:nvSpPr>
          <p:cNvPr id="13" name="Flèche droite 12"/>
          <p:cNvSpPr/>
          <p:nvPr/>
        </p:nvSpPr>
        <p:spPr>
          <a:xfrm rot="10800000">
            <a:off x="5011701" y="2133565"/>
            <a:ext cx="2728649" cy="3960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4" name="Rectangle 3"/>
          <p:cNvSpPr/>
          <p:nvPr/>
        </p:nvSpPr>
        <p:spPr>
          <a:xfrm>
            <a:off x="7596336" y="1340768"/>
            <a:ext cx="216000" cy="4176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694564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79712" y="5301208"/>
            <a:ext cx="5400000" cy="864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72000" tIns="468000" rIns="72000" bIns="0" rtlCol="0" anchor="ctr"/>
          <a:lstStyle/>
          <a:p>
            <a:pPr algn="ctr"/>
            <a:r>
              <a:rPr lang="fr-CH" sz="1600" i="1" dirty="0" smtClean="0">
                <a:solidFill>
                  <a:srgbClr val="FF0000"/>
                </a:solidFill>
                <a:latin typeface="Arial" panose="020B0604020202020204" pitchFamily="34" charset="0"/>
                <a:cs typeface="Arial" panose="020B0604020202020204" pitchFamily="34" charset="0"/>
              </a:rPr>
              <a:t>Variante</a:t>
            </a:r>
          </a:p>
          <a:p>
            <a:pPr algn="ctr"/>
            <a:endParaRPr lang="fr-CH" sz="1200" i="1" dirty="0" smtClean="0">
              <a:solidFill>
                <a:schemeClr val="tx1"/>
              </a:solidFill>
              <a:latin typeface="Arial" panose="020B0604020202020204" pitchFamily="34" charset="0"/>
              <a:cs typeface="Arial" panose="020B0604020202020204" pitchFamily="34" charset="0"/>
            </a:endParaRPr>
          </a:p>
          <a:p>
            <a:pPr algn="ct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Gheorghe </a:t>
            </a:r>
            <a:r>
              <a:rPr lang="fr-CH" sz="1600" dirty="0" err="1" smtClean="0">
                <a:solidFill>
                  <a:schemeClr val="tx1"/>
                </a:solidFill>
                <a:latin typeface="Arial" panose="020B0604020202020204" pitchFamily="34" charset="0"/>
                <a:cs typeface="Arial" panose="020B0604020202020204" pitchFamily="34" charset="0"/>
              </a:rPr>
              <a:t>Sincai</a:t>
            </a:r>
            <a:r>
              <a:rPr lang="fr-CH" sz="1600" dirty="0" smtClean="0">
                <a:solidFill>
                  <a:schemeClr val="tx1"/>
                </a:solidFill>
                <a:latin typeface="Arial" panose="020B0604020202020204" pitchFamily="34" charset="0"/>
                <a:cs typeface="Arial" panose="020B0604020202020204" pitchFamily="34" charset="0"/>
              </a:rPr>
              <a:t> ( 2 )</a:t>
            </a:r>
          </a:p>
          <a:p>
            <a:pPr algn="r"/>
            <a:endParaRPr lang="fr-CH" sz="1600" dirty="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 </a:t>
            </a:r>
          </a:p>
        </p:txBody>
      </p:sp>
      <p:pic>
        <p:nvPicPr>
          <p:cNvPr id="4098" name="Picture 2" descr="C:\Users\Sophie\Pictures\Pitesti 04 vers la gauche ( université ).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403647" y="548680"/>
            <a:ext cx="6715231" cy="4464000"/>
          </a:xfrm>
          <a:prstGeom prst="rect">
            <a:avLst/>
          </a:prstGeom>
          <a:noFill/>
          <a:extLst>
            <a:ext uri="{909E8E84-426E-40DD-AFC4-6F175D3DCCD1}">
              <a14:hiddenFill xmlns:a14="http://schemas.microsoft.com/office/drawing/2010/main">
                <a:solidFill>
                  <a:srgbClr val="FFFFFF"/>
                </a:solidFill>
              </a14:hiddenFill>
            </a:ext>
          </a:extLst>
        </p:spPr>
      </p:pic>
      <p:sp>
        <p:nvSpPr>
          <p:cNvPr id="19" name="Flèche droite 18"/>
          <p:cNvSpPr/>
          <p:nvPr/>
        </p:nvSpPr>
        <p:spPr>
          <a:xfrm flipH="1">
            <a:off x="3167664" y="2420888"/>
            <a:ext cx="2160000" cy="540000"/>
          </a:xfrm>
          <a:prstGeom prst="rightArrow">
            <a:avLst>
              <a:gd name="adj1" fmla="val 100000"/>
              <a:gd name="adj2"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fr-CH" sz="2400" dirty="0" err="1" smtClean="0">
                <a:solidFill>
                  <a:schemeClr val="tx1"/>
                </a:solidFill>
                <a:latin typeface="Arial" panose="020B0604020202020204" pitchFamily="34" charset="0"/>
                <a:cs typeface="Arial" panose="020B0604020202020204" pitchFamily="34" charset="0"/>
              </a:rPr>
              <a:t>Universitatea</a:t>
            </a:r>
            <a:endParaRPr lang="fr-CH"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499829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Sophie\Pictures\Pitesti 05 vers la droite, fin.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39552" y="1628800"/>
            <a:ext cx="3905250" cy="3352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716016" y="1397857"/>
            <a:ext cx="4104456" cy="44544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2088000" tIns="216000" rIns="36000" rtlCol="0" anchor="t"/>
          <a:lstStyle/>
          <a:p>
            <a:r>
              <a:rPr lang="fr-CH" sz="2000" dirty="0" err="1" smtClean="0">
                <a:latin typeface="Arial" panose="020B0604020202020204" pitchFamily="34" charset="0"/>
                <a:cs typeface="Arial" panose="020B0604020202020204" pitchFamily="34" charset="0"/>
              </a:rPr>
              <a:t>Ramnicu</a:t>
            </a:r>
            <a:r>
              <a:rPr lang="fr-CH" sz="2000" dirty="0" smtClean="0">
                <a:latin typeface="Arial" panose="020B0604020202020204" pitchFamily="34" charset="0"/>
                <a:cs typeface="Arial" panose="020B0604020202020204" pitchFamily="34" charset="0"/>
              </a:rPr>
              <a:t> Vâlcea</a:t>
            </a:r>
          </a:p>
        </p:txBody>
      </p:sp>
      <p:sp>
        <p:nvSpPr>
          <p:cNvPr id="4" name="Flèche vers le haut 3"/>
          <p:cNvSpPr/>
          <p:nvPr/>
        </p:nvSpPr>
        <p:spPr>
          <a:xfrm>
            <a:off x="6408244" y="1556792"/>
            <a:ext cx="360000" cy="401752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8" name="Rectangle 7"/>
          <p:cNvSpPr/>
          <p:nvPr/>
        </p:nvSpPr>
        <p:spPr>
          <a:xfrm>
            <a:off x="6835835" y="1988840"/>
            <a:ext cx="1440000" cy="3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fr-CH" sz="2000" dirty="0" err="1" smtClean="0">
                <a:solidFill>
                  <a:schemeClr val="tx1"/>
                </a:solidFill>
                <a:latin typeface="Arial" panose="020B0604020202020204" pitchFamily="34" charset="0"/>
                <a:cs typeface="Arial" panose="020B0604020202020204" pitchFamily="34" charset="0"/>
              </a:rPr>
              <a:t>Gavana</a:t>
            </a:r>
            <a:endParaRPr lang="fr-CH" sz="2000" dirty="0" smtClean="0">
              <a:solidFill>
                <a:schemeClr val="tx1"/>
              </a:solidFill>
              <a:latin typeface="Arial" panose="020B0604020202020204" pitchFamily="34" charset="0"/>
              <a:cs typeface="Arial" panose="020B0604020202020204" pitchFamily="34" charset="0"/>
            </a:endParaRPr>
          </a:p>
        </p:txBody>
      </p:sp>
      <p:sp>
        <p:nvSpPr>
          <p:cNvPr id="6" name="Flèche gauche 5"/>
          <p:cNvSpPr/>
          <p:nvPr/>
        </p:nvSpPr>
        <p:spPr>
          <a:xfrm>
            <a:off x="4989498" y="2805957"/>
            <a:ext cx="1643807" cy="360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0" name="Rectangle 9"/>
          <p:cNvSpPr/>
          <p:nvPr/>
        </p:nvSpPr>
        <p:spPr>
          <a:xfrm>
            <a:off x="4895551" y="3265064"/>
            <a:ext cx="1440000" cy="3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fr-CH" sz="2000" dirty="0" err="1" smtClean="0">
                <a:solidFill>
                  <a:schemeClr val="tx1"/>
                </a:solidFill>
                <a:latin typeface="Arial" panose="020B0604020202020204" pitchFamily="34" charset="0"/>
                <a:cs typeface="Arial" panose="020B0604020202020204" pitchFamily="34" charset="0"/>
              </a:rPr>
              <a:t>Centru</a:t>
            </a:r>
            <a:endParaRPr lang="fr-CH" sz="2000" dirty="0" smtClean="0">
              <a:solidFill>
                <a:schemeClr val="tx1"/>
              </a:solidFill>
              <a:latin typeface="Arial" panose="020B0604020202020204" pitchFamily="34" charset="0"/>
              <a:cs typeface="Arial" panose="020B0604020202020204" pitchFamily="34" charset="0"/>
            </a:endParaRPr>
          </a:p>
        </p:txBody>
      </p:sp>
      <p:sp>
        <p:nvSpPr>
          <p:cNvPr id="13" name="Rectangle 12"/>
          <p:cNvSpPr/>
          <p:nvPr/>
        </p:nvSpPr>
        <p:spPr>
          <a:xfrm>
            <a:off x="4895551" y="3761197"/>
            <a:ext cx="1342605" cy="32403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rtlCol="0" anchor="t"/>
          <a:lstStyle/>
          <a:p>
            <a:pPr algn="ctr"/>
            <a:r>
              <a:rPr lang="fr-CH" sz="2000" dirty="0" err="1" smtClean="0">
                <a:latin typeface="Arial" panose="020B0604020202020204" pitchFamily="34" charset="0"/>
                <a:cs typeface="Arial" panose="020B0604020202020204" pitchFamily="34" charset="0"/>
              </a:rPr>
              <a:t>Dragasani</a:t>
            </a:r>
            <a:endParaRPr lang="fr-CH" sz="2000" dirty="0" smtClean="0">
              <a:latin typeface="Arial" panose="020B0604020202020204" pitchFamily="34" charset="0"/>
              <a:cs typeface="Arial" panose="020B0604020202020204" pitchFamily="34" charset="0"/>
            </a:endParaRPr>
          </a:p>
        </p:txBody>
      </p:sp>
      <p:sp>
        <p:nvSpPr>
          <p:cNvPr id="7" name="Flèche droite 6"/>
          <p:cNvSpPr/>
          <p:nvPr/>
        </p:nvSpPr>
        <p:spPr>
          <a:xfrm>
            <a:off x="6566079" y="2805957"/>
            <a:ext cx="1800000" cy="3600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5" name="Rectangle 14"/>
          <p:cNvSpPr/>
          <p:nvPr/>
        </p:nvSpPr>
        <p:spPr>
          <a:xfrm>
            <a:off x="6807566" y="3110341"/>
            <a:ext cx="1342605" cy="140987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t"/>
          <a:lstStyle/>
          <a:p>
            <a:r>
              <a:rPr lang="fr-CH" sz="2000" dirty="0" smtClean="0">
                <a:latin typeface="Arial" panose="020B0604020202020204" pitchFamily="34" charset="0"/>
                <a:cs typeface="Arial" panose="020B0604020202020204" pitchFamily="34" charset="0"/>
              </a:rPr>
              <a:t>Brasov  </a:t>
            </a:r>
          </a:p>
          <a:p>
            <a:r>
              <a:rPr lang="fr-CH" sz="2000" dirty="0" err="1" smtClean="0">
                <a:latin typeface="Arial" panose="020B0604020202020204" pitchFamily="34" charset="0"/>
                <a:cs typeface="Arial" panose="020B0604020202020204" pitchFamily="34" charset="0"/>
              </a:rPr>
              <a:t>Mioveni</a:t>
            </a:r>
            <a:endParaRPr lang="fr-CH" sz="2000" dirty="0" smtClean="0">
              <a:latin typeface="Arial" panose="020B0604020202020204" pitchFamily="34" charset="0"/>
              <a:cs typeface="Arial" panose="020B0604020202020204" pitchFamily="34" charset="0"/>
            </a:endParaRPr>
          </a:p>
          <a:p>
            <a:r>
              <a:rPr lang="fr-CH" sz="2000" dirty="0" smtClean="0">
                <a:latin typeface="Arial" panose="020B0604020202020204" pitchFamily="34" charset="0"/>
                <a:cs typeface="Arial" panose="020B0604020202020204" pitchFamily="34" charset="0"/>
              </a:rPr>
              <a:t>Bucuresti</a:t>
            </a:r>
          </a:p>
          <a:p>
            <a:r>
              <a:rPr lang="fr-CH" sz="2000" dirty="0" smtClean="0">
                <a:latin typeface="Arial" panose="020B0604020202020204" pitchFamily="34" charset="0"/>
                <a:cs typeface="Arial" panose="020B0604020202020204" pitchFamily="34" charset="0"/>
              </a:rPr>
              <a:t>Targoviste</a:t>
            </a:r>
          </a:p>
        </p:txBody>
      </p:sp>
      <p:pic>
        <p:nvPicPr>
          <p:cNvPr id="16"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6907642" y="4405600"/>
            <a:ext cx="598031" cy="576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9" name="Rectangle à coins arrondis 8"/>
          <p:cNvSpPr/>
          <p:nvPr/>
        </p:nvSpPr>
        <p:spPr>
          <a:xfrm>
            <a:off x="4788024" y="1484784"/>
            <a:ext cx="3960440" cy="4248472"/>
          </a:xfrm>
          <a:prstGeom prst="roundRect">
            <a:avLst>
              <a:gd name="adj" fmla="val 2985"/>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pic>
        <p:nvPicPr>
          <p:cNvPr id="18" name="Picture 4" descr="http://www.icone-png.com/png/11/10530.png"/>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657421" y="4441600"/>
            <a:ext cx="815087" cy="540000"/>
          </a:xfrm>
          <a:prstGeom prst="rect">
            <a:avLst/>
          </a:prstGeom>
          <a:solidFill>
            <a:schemeClr val="bg1"/>
          </a:solidFill>
        </p:spPr>
      </p:pic>
      <p:sp>
        <p:nvSpPr>
          <p:cNvPr id="19" name="Rectangle 18"/>
          <p:cNvSpPr/>
          <p:nvPr/>
        </p:nvSpPr>
        <p:spPr>
          <a:xfrm>
            <a:off x="6906898" y="5085184"/>
            <a:ext cx="1565610" cy="3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fr-CH" sz="2000" dirty="0" smtClean="0">
                <a:solidFill>
                  <a:schemeClr val="tx1"/>
                </a:solidFill>
                <a:latin typeface="Arial" panose="020B0604020202020204" pitchFamily="34" charset="0"/>
                <a:cs typeface="Arial" panose="020B0604020202020204" pitchFamily="34" charset="0"/>
              </a:rPr>
              <a:t>ZI Nord</a:t>
            </a:r>
          </a:p>
        </p:txBody>
      </p:sp>
      <p:sp>
        <p:nvSpPr>
          <p:cNvPr id="17" name="Rectangle 16"/>
          <p:cNvSpPr/>
          <p:nvPr/>
        </p:nvSpPr>
        <p:spPr>
          <a:xfrm>
            <a:off x="836177" y="5301256"/>
            <a:ext cx="3312000" cy="864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72000" tIns="468000" rIns="72000" bIns="0" rtlCol="0" anchor="ctr"/>
          <a:lstStyle/>
          <a:p>
            <a:pPr algn="ctr"/>
            <a:r>
              <a:rPr lang="fr-CH" sz="1600" i="1" dirty="0" smtClean="0">
                <a:solidFill>
                  <a:schemeClr val="tx1"/>
                </a:solidFill>
                <a:latin typeface="Arial" panose="020B0604020202020204" pitchFamily="34" charset="0"/>
                <a:cs typeface="Arial" panose="020B0604020202020204" pitchFamily="34" charset="0"/>
              </a:rPr>
              <a:t>Variante</a:t>
            </a:r>
          </a:p>
          <a:p>
            <a:pPr algn="ctr"/>
            <a:endParaRPr lang="fr-CH" sz="1000" i="1" dirty="0" smtClean="0">
              <a:solidFill>
                <a:schemeClr val="tx1"/>
              </a:solidFill>
              <a:latin typeface="Arial" panose="020B0604020202020204" pitchFamily="34" charset="0"/>
              <a:cs typeface="Arial" panose="020B0604020202020204" pitchFamily="34" charset="0"/>
            </a:endParaRPr>
          </a:p>
          <a:p>
            <a:pPr algn="ct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Gheorghe </a:t>
            </a:r>
            <a:r>
              <a:rPr lang="fr-CH" sz="1600" dirty="0" err="1" smtClean="0">
                <a:solidFill>
                  <a:schemeClr val="tx1"/>
                </a:solidFill>
                <a:latin typeface="Arial" panose="020B0604020202020204" pitchFamily="34" charset="0"/>
                <a:cs typeface="Arial" panose="020B0604020202020204" pitchFamily="34" charset="0"/>
              </a:rPr>
              <a:t>Sincai</a:t>
            </a:r>
            <a:r>
              <a:rPr lang="fr-CH" sz="1600" dirty="0" smtClean="0">
                <a:solidFill>
                  <a:schemeClr val="tx1"/>
                </a:solidFill>
                <a:latin typeface="Arial" panose="020B0604020202020204" pitchFamily="34" charset="0"/>
                <a:cs typeface="Arial" panose="020B0604020202020204" pitchFamily="34" charset="0"/>
              </a:rPr>
              <a:t> ( 2 )</a:t>
            </a:r>
          </a:p>
          <a:p>
            <a:pPr algn="r"/>
            <a:endParaRPr lang="fr-CH" sz="1600" dirty="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3814884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lèche droite 19"/>
          <p:cNvSpPr/>
          <p:nvPr/>
        </p:nvSpPr>
        <p:spPr>
          <a:xfrm flipH="1">
            <a:off x="5195640" y="2564904"/>
            <a:ext cx="2520000" cy="54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bIns="0" rtlCol="0" anchor="t"/>
          <a:lstStyle/>
          <a:p>
            <a:pPr algn="ctr"/>
            <a:r>
              <a:rPr lang="fr-CH" sz="2000" dirty="0" smtClean="0">
                <a:latin typeface="Arial" panose="020B0604020202020204" pitchFamily="34" charset="0"/>
                <a:cs typeface="Arial" panose="020B0604020202020204" pitchFamily="34" charset="0"/>
              </a:rPr>
              <a:t>Brasov </a:t>
            </a:r>
            <a:r>
              <a:rPr lang="fr-CH" sz="2000" dirty="0" err="1" smtClean="0">
                <a:latin typeface="Arial" panose="020B0604020202020204" pitchFamily="34" charset="0"/>
                <a:cs typeface="Arial" panose="020B0604020202020204" pitchFamily="34" charset="0"/>
              </a:rPr>
              <a:t>Mioveni</a:t>
            </a:r>
            <a:endParaRPr lang="fr-CH" sz="2000" dirty="0" smtClean="0">
              <a:latin typeface="Arial" panose="020B0604020202020204" pitchFamily="34" charset="0"/>
              <a:cs typeface="Arial" panose="020B0604020202020204" pitchFamily="34" charset="0"/>
            </a:endParaRPr>
          </a:p>
          <a:p>
            <a:pPr algn="r"/>
            <a:endParaRPr lang="fr-CH" sz="2800" dirty="0" smtClean="0">
              <a:latin typeface="Arial" panose="020B0604020202020204" pitchFamily="34" charset="0"/>
              <a:cs typeface="Arial" panose="020B0604020202020204" pitchFamily="34" charset="0"/>
            </a:endParaRPr>
          </a:p>
          <a:p>
            <a:pPr algn="r"/>
            <a:endParaRPr lang="fr-CH" sz="2800" dirty="0">
              <a:latin typeface="Arial" panose="020B0604020202020204" pitchFamily="34" charset="0"/>
              <a:cs typeface="Arial" panose="020B0604020202020204" pitchFamily="34" charset="0"/>
            </a:endParaRPr>
          </a:p>
        </p:txBody>
      </p:sp>
      <p:pic>
        <p:nvPicPr>
          <p:cNvPr id="1026" name="Picture 2" descr="C:\Users\Sophie\Pictures\Pitesti 05 negr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381" y="295227"/>
            <a:ext cx="8331419" cy="5040560"/>
          </a:xfrm>
          <a:prstGeom prst="rect">
            <a:avLst/>
          </a:prstGeom>
          <a:solidFill>
            <a:srgbClr val="00B050"/>
          </a:solidFill>
        </p:spPr>
      </p:pic>
      <p:sp>
        <p:nvSpPr>
          <p:cNvPr id="12" name="Rectangle 11"/>
          <p:cNvSpPr/>
          <p:nvPr/>
        </p:nvSpPr>
        <p:spPr>
          <a:xfrm>
            <a:off x="1259632" y="5704821"/>
            <a:ext cx="6109174" cy="864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12000" tIns="468000" rIns="360000" bIns="0" rtlCol="0" anchor="ctr"/>
          <a:lstStyle/>
          <a:p>
            <a:pPr algn="ctr"/>
            <a:r>
              <a:rPr lang="fr-CH" sz="1600" i="1" dirty="0" smtClean="0">
                <a:solidFill>
                  <a:srgbClr val="FF0000"/>
                </a:solidFill>
                <a:latin typeface="Arial" panose="020B0604020202020204" pitchFamily="34" charset="0"/>
                <a:cs typeface="Arial" panose="020B0604020202020204" pitchFamily="34" charset="0"/>
              </a:rPr>
              <a:t>Variante</a:t>
            </a:r>
          </a:p>
          <a:p>
            <a:pPr algn="ctr"/>
            <a:endParaRPr lang="fr-CH" sz="1000" i="1" dirty="0" smtClean="0">
              <a:solidFill>
                <a:schemeClr val="tx1"/>
              </a:solidFill>
              <a:latin typeface="Arial" panose="020B0604020202020204" pitchFamily="34" charset="0"/>
              <a:cs typeface="Arial" panose="020B0604020202020204" pitchFamily="34" charset="0"/>
            </a:endParaRPr>
          </a:p>
          <a:p>
            <a:pPr algn="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Targul</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din</a:t>
            </a:r>
            <a:r>
              <a:rPr lang="fr-CH" sz="1600" dirty="0" smtClean="0">
                <a:solidFill>
                  <a:schemeClr val="tx1"/>
                </a:solidFill>
                <a:latin typeface="Arial" panose="020B0604020202020204" pitchFamily="34" charset="0"/>
                <a:cs typeface="Arial" panose="020B0604020202020204" pitchFamily="34" charset="0"/>
              </a:rPr>
              <a:t> Vale x </a:t>
            </a: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Costache</a:t>
            </a:r>
            <a:r>
              <a:rPr lang="fr-CH" sz="1600" dirty="0" smtClean="0">
                <a:solidFill>
                  <a:schemeClr val="tx1"/>
                </a:solidFill>
                <a:latin typeface="Arial" panose="020B0604020202020204" pitchFamily="34" charset="0"/>
                <a:cs typeface="Arial" panose="020B0604020202020204" pitchFamily="34" charset="0"/>
              </a:rPr>
              <a:t> Negri ( 1 )</a:t>
            </a:r>
          </a:p>
          <a:p>
            <a:pPr algn="r"/>
            <a:endParaRPr lang="fr-CH" sz="1600" dirty="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 </a:t>
            </a:r>
          </a:p>
        </p:txBody>
      </p:sp>
      <p:sp>
        <p:nvSpPr>
          <p:cNvPr id="16" name="Rectangle 15"/>
          <p:cNvSpPr/>
          <p:nvPr/>
        </p:nvSpPr>
        <p:spPr>
          <a:xfrm>
            <a:off x="4832397" y="1090706"/>
            <a:ext cx="1800000" cy="1980000"/>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fr-CH" sz="2000" dirty="0" smtClean="0">
                <a:latin typeface="Arial" panose="020B0604020202020204" pitchFamily="34" charset="0"/>
                <a:cs typeface="Arial" panose="020B0604020202020204" pitchFamily="34" charset="0"/>
              </a:rPr>
              <a:t>Brasov</a:t>
            </a:r>
          </a:p>
          <a:p>
            <a:pPr algn="ctr"/>
            <a:r>
              <a:rPr lang="fr-CH" sz="2000" dirty="0" err="1" smtClean="0">
                <a:latin typeface="Arial" panose="020B0604020202020204" pitchFamily="34" charset="0"/>
                <a:cs typeface="Arial" panose="020B0604020202020204" pitchFamily="34" charset="0"/>
              </a:rPr>
              <a:t>Mioveni</a:t>
            </a:r>
            <a:endParaRPr lang="fr-CH" sz="2000" dirty="0" smtClean="0">
              <a:latin typeface="Arial" panose="020B0604020202020204" pitchFamily="34" charset="0"/>
              <a:cs typeface="Arial" panose="020B0604020202020204" pitchFamily="34" charset="0"/>
            </a:endParaRPr>
          </a:p>
          <a:p>
            <a:pPr algn="ctr"/>
            <a:r>
              <a:rPr lang="fr-CH" sz="2000" dirty="0" smtClean="0">
                <a:latin typeface="Arial" panose="020B0604020202020204" pitchFamily="34" charset="0"/>
                <a:cs typeface="Arial" panose="020B0604020202020204" pitchFamily="34" charset="0"/>
              </a:rPr>
              <a:t>Bucuresti</a:t>
            </a:r>
          </a:p>
          <a:p>
            <a:pPr algn="ctr"/>
            <a:r>
              <a:rPr lang="fr-CH" sz="2000" dirty="0" smtClean="0">
                <a:latin typeface="Arial" panose="020B0604020202020204" pitchFamily="34" charset="0"/>
                <a:cs typeface="Arial" panose="020B0604020202020204" pitchFamily="34" charset="0"/>
              </a:rPr>
              <a:t>Targoviste</a:t>
            </a:r>
          </a:p>
          <a:p>
            <a:pPr algn="ctr"/>
            <a:r>
              <a:rPr lang="fr-CH" sz="2000" dirty="0" smtClean="0">
                <a:latin typeface="Arial" panose="020B0604020202020204" pitchFamily="34" charset="0"/>
                <a:cs typeface="Arial" panose="020B0604020202020204" pitchFamily="34" charset="0"/>
              </a:rPr>
              <a:t>Ram Vâlcea</a:t>
            </a:r>
          </a:p>
        </p:txBody>
      </p:sp>
      <p:sp>
        <p:nvSpPr>
          <p:cNvPr id="4" name="Flèche gauche 3"/>
          <p:cNvSpPr/>
          <p:nvPr/>
        </p:nvSpPr>
        <p:spPr>
          <a:xfrm>
            <a:off x="5282397" y="2657014"/>
            <a:ext cx="900000" cy="360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24" name="Rectangle 23"/>
          <p:cNvSpPr/>
          <p:nvPr/>
        </p:nvSpPr>
        <p:spPr>
          <a:xfrm>
            <a:off x="3656760" y="1090706"/>
            <a:ext cx="1053144" cy="1962307"/>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576000" rtlCol="0" anchor="ctr"/>
          <a:lstStyle/>
          <a:p>
            <a:pPr algn="ctr"/>
            <a:r>
              <a:rPr lang="fr-CH" sz="2400" dirty="0">
                <a:latin typeface="Arial" panose="020B0604020202020204" pitchFamily="34" charset="0"/>
                <a:cs typeface="Arial" panose="020B0604020202020204" pitchFamily="34" charset="0"/>
              </a:rPr>
              <a:t>2</a:t>
            </a:r>
            <a:r>
              <a:rPr lang="fr-CH" sz="2400" dirty="0" smtClean="0">
                <a:latin typeface="Arial" panose="020B0604020202020204" pitchFamily="34" charset="0"/>
                <a:cs typeface="Arial" panose="020B0604020202020204" pitchFamily="34" charset="0"/>
              </a:rPr>
              <a:t> km</a:t>
            </a:r>
            <a:endParaRPr lang="fr-CH" sz="2400" dirty="0">
              <a:latin typeface="Arial" panose="020B0604020202020204" pitchFamily="34" charset="0"/>
              <a:cs typeface="Arial" panose="020B0604020202020204" pitchFamily="34" charset="0"/>
            </a:endParaRPr>
          </a:p>
        </p:txBody>
      </p:sp>
      <p:pic>
        <p:nvPicPr>
          <p:cNvPr id="25" name="Picture 2" descr="5.1 Russian road sign.sv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3767066" y="1189553"/>
            <a:ext cx="832531" cy="900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6" name="Flèche gauche 25"/>
          <p:cNvSpPr/>
          <p:nvPr/>
        </p:nvSpPr>
        <p:spPr>
          <a:xfrm>
            <a:off x="3824807" y="2556382"/>
            <a:ext cx="717049" cy="360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29" name="Rectangle 28"/>
          <p:cNvSpPr/>
          <p:nvPr/>
        </p:nvSpPr>
        <p:spPr>
          <a:xfrm>
            <a:off x="1709856" y="1090706"/>
            <a:ext cx="1824638" cy="1962307"/>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468000" rtlCol="0" anchor="ctr"/>
          <a:lstStyle/>
          <a:p>
            <a:pPr algn="ctr"/>
            <a:endParaRPr lang="fr-CH" sz="2400" dirty="0">
              <a:latin typeface="Arial" panose="020B0604020202020204" pitchFamily="34" charset="0"/>
              <a:cs typeface="Arial" panose="020B0604020202020204" pitchFamily="34" charset="0"/>
            </a:endParaRPr>
          </a:p>
        </p:txBody>
      </p:sp>
      <p:pic>
        <p:nvPicPr>
          <p:cNvPr id="30" name="Picture 4" descr="http://www.icone-png.com/png/11/10530.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122853" y="1189552"/>
            <a:ext cx="998643" cy="695897"/>
          </a:xfrm>
          <a:prstGeom prst="rect">
            <a:avLst/>
          </a:prstGeom>
          <a:solidFill>
            <a:schemeClr val="bg1"/>
          </a:solidFill>
        </p:spPr>
      </p:pic>
      <p:sp>
        <p:nvSpPr>
          <p:cNvPr id="5" name="Rectangle 4"/>
          <p:cNvSpPr/>
          <p:nvPr/>
        </p:nvSpPr>
        <p:spPr>
          <a:xfrm>
            <a:off x="1830087" y="2071859"/>
            <a:ext cx="1584176"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lstStyle/>
          <a:p>
            <a:pPr algn="ctr"/>
            <a:r>
              <a:rPr lang="fr-CH" sz="2000" dirty="0" err="1" smtClean="0">
                <a:solidFill>
                  <a:schemeClr val="tx1"/>
                </a:solidFill>
                <a:latin typeface="Arial" panose="020B0604020202020204" pitchFamily="34" charset="0"/>
                <a:cs typeface="Arial" panose="020B0604020202020204" pitchFamily="34" charset="0"/>
              </a:rPr>
              <a:t>Parcul</a:t>
            </a:r>
            <a:r>
              <a:rPr lang="fr-CH" sz="2000" dirty="0" smtClean="0">
                <a:solidFill>
                  <a:schemeClr val="tx1"/>
                </a:solidFill>
                <a:latin typeface="Arial" panose="020B0604020202020204" pitchFamily="34" charset="0"/>
                <a:cs typeface="Arial" panose="020B0604020202020204" pitchFamily="34" charset="0"/>
              </a:rPr>
              <a:t> Strand</a:t>
            </a:r>
          </a:p>
        </p:txBody>
      </p:sp>
      <p:sp>
        <p:nvSpPr>
          <p:cNvPr id="31" name="Flèche gauche 30"/>
          <p:cNvSpPr/>
          <p:nvPr/>
        </p:nvSpPr>
        <p:spPr>
          <a:xfrm>
            <a:off x="2172174" y="2556382"/>
            <a:ext cx="900000" cy="360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32" name="Rectangle 31"/>
          <p:cNvSpPr/>
          <p:nvPr/>
        </p:nvSpPr>
        <p:spPr>
          <a:xfrm>
            <a:off x="6732240" y="1090706"/>
            <a:ext cx="1800000" cy="1980000"/>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0" rIns="72000" rtlCol="0" anchor="ctr"/>
          <a:lstStyle/>
          <a:p>
            <a:pPr algn="ctr"/>
            <a:r>
              <a:rPr lang="fr-CH" sz="2000" dirty="0" smtClean="0">
                <a:latin typeface="Arial" panose="020B0604020202020204" pitchFamily="34" charset="0"/>
                <a:cs typeface="Arial" panose="020B0604020202020204" pitchFamily="34" charset="0"/>
              </a:rPr>
              <a:t>Craiova</a:t>
            </a:r>
          </a:p>
          <a:p>
            <a:pPr algn="ctr"/>
            <a:r>
              <a:rPr lang="fr-CH" sz="2000" dirty="0" err="1" smtClean="0">
                <a:latin typeface="Arial" panose="020B0604020202020204" pitchFamily="34" charset="0"/>
                <a:cs typeface="Arial" panose="020B0604020202020204" pitchFamily="34" charset="0"/>
              </a:rPr>
              <a:t>Dragasani</a:t>
            </a:r>
            <a:endParaRPr lang="fr-CH" sz="2000" dirty="0" smtClean="0">
              <a:latin typeface="Arial" panose="020B0604020202020204" pitchFamily="34" charset="0"/>
              <a:cs typeface="Arial" panose="020B0604020202020204" pitchFamily="34" charset="0"/>
            </a:endParaRPr>
          </a:p>
        </p:txBody>
      </p:sp>
      <p:sp>
        <p:nvSpPr>
          <p:cNvPr id="33" name="Flèche gauche 32"/>
          <p:cNvSpPr/>
          <p:nvPr/>
        </p:nvSpPr>
        <p:spPr>
          <a:xfrm rot="-10800000">
            <a:off x="7182240" y="2633263"/>
            <a:ext cx="900000" cy="360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pic>
        <p:nvPicPr>
          <p:cNvPr id="34" name="Picture 4" descr="http://www.icone-png.com/png/11/10530.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132918" y="1189551"/>
            <a:ext cx="998643" cy="695897"/>
          </a:xfrm>
          <a:prstGeom prst="rect">
            <a:avLst/>
          </a:prstGeom>
          <a:solidFill>
            <a:schemeClr val="bg1"/>
          </a:solidFill>
        </p:spPr>
      </p:pic>
    </p:spTree>
    <p:extLst>
      <p:ext uri="{BB962C8B-B14F-4D97-AF65-F5344CB8AC3E}">
        <p14:creationId xmlns:p14="http://schemas.microsoft.com/office/powerpoint/2010/main" val="265254559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ophie\Pictures\Pitesti 08 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10" y="476672"/>
            <a:ext cx="8072138" cy="5760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3347864" y="1090707"/>
            <a:ext cx="1824638" cy="1962307"/>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468000" rtlCol="0" anchor="ctr"/>
          <a:lstStyle/>
          <a:p>
            <a:pPr algn="ctr"/>
            <a:endParaRPr lang="fr-CH" sz="2400" dirty="0">
              <a:latin typeface="Arial" panose="020B0604020202020204" pitchFamily="34" charset="0"/>
              <a:cs typeface="Arial" panose="020B0604020202020204" pitchFamily="34" charset="0"/>
            </a:endParaRPr>
          </a:p>
        </p:txBody>
      </p:sp>
      <p:sp>
        <p:nvSpPr>
          <p:cNvPr id="14" name="Rectangle 13"/>
          <p:cNvSpPr/>
          <p:nvPr/>
        </p:nvSpPr>
        <p:spPr>
          <a:xfrm>
            <a:off x="5296768" y="1090707"/>
            <a:ext cx="1053144" cy="1962307"/>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576000" rtlCol="0" anchor="ctr"/>
          <a:lstStyle/>
          <a:p>
            <a:pPr algn="ctr"/>
            <a:r>
              <a:rPr lang="fr-CH" sz="2400" dirty="0">
                <a:latin typeface="Arial" panose="020B0604020202020204" pitchFamily="34" charset="0"/>
                <a:cs typeface="Arial" panose="020B0604020202020204" pitchFamily="34" charset="0"/>
              </a:rPr>
              <a:t>2</a:t>
            </a:r>
            <a:r>
              <a:rPr lang="fr-CH" sz="2400" dirty="0" smtClean="0">
                <a:latin typeface="Arial" panose="020B0604020202020204" pitchFamily="34" charset="0"/>
                <a:cs typeface="Arial" panose="020B0604020202020204" pitchFamily="34" charset="0"/>
              </a:rPr>
              <a:t> km</a:t>
            </a:r>
            <a:endParaRPr lang="fr-CH" sz="2400" dirty="0">
              <a:latin typeface="Arial" panose="020B0604020202020204" pitchFamily="34" charset="0"/>
              <a:cs typeface="Arial" panose="020B0604020202020204" pitchFamily="34" charset="0"/>
            </a:endParaRPr>
          </a:p>
        </p:txBody>
      </p:sp>
      <p:sp>
        <p:nvSpPr>
          <p:cNvPr id="15" name="Rectangle 14"/>
          <p:cNvSpPr/>
          <p:nvPr/>
        </p:nvSpPr>
        <p:spPr>
          <a:xfrm>
            <a:off x="6444387" y="1090707"/>
            <a:ext cx="1800000" cy="1980000"/>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fr-CH" sz="2000" dirty="0" smtClean="0">
                <a:latin typeface="Arial" panose="020B0604020202020204" pitchFamily="34" charset="0"/>
                <a:cs typeface="Arial" panose="020B0604020202020204" pitchFamily="34" charset="0"/>
              </a:rPr>
              <a:t>Brasov</a:t>
            </a:r>
          </a:p>
          <a:p>
            <a:pPr algn="ctr"/>
            <a:r>
              <a:rPr lang="fr-CH" sz="2000" dirty="0" err="1" smtClean="0">
                <a:latin typeface="Arial" panose="020B0604020202020204" pitchFamily="34" charset="0"/>
                <a:cs typeface="Arial" panose="020B0604020202020204" pitchFamily="34" charset="0"/>
              </a:rPr>
              <a:t>Mioveni</a:t>
            </a:r>
            <a:endParaRPr lang="fr-CH" sz="2000" dirty="0" smtClean="0">
              <a:latin typeface="Arial" panose="020B0604020202020204" pitchFamily="34" charset="0"/>
              <a:cs typeface="Arial" panose="020B0604020202020204" pitchFamily="34" charset="0"/>
            </a:endParaRPr>
          </a:p>
          <a:p>
            <a:pPr algn="ctr"/>
            <a:r>
              <a:rPr lang="fr-CH" sz="2000" dirty="0" smtClean="0">
                <a:latin typeface="Arial" panose="020B0604020202020204" pitchFamily="34" charset="0"/>
                <a:cs typeface="Arial" panose="020B0604020202020204" pitchFamily="34" charset="0"/>
              </a:rPr>
              <a:t>Bucuresti</a:t>
            </a:r>
          </a:p>
          <a:p>
            <a:pPr algn="ctr"/>
            <a:r>
              <a:rPr lang="fr-CH" sz="2000" dirty="0" smtClean="0">
                <a:latin typeface="Arial" panose="020B0604020202020204" pitchFamily="34" charset="0"/>
                <a:cs typeface="Arial" panose="020B0604020202020204" pitchFamily="34" charset="0"/>
              </a:rPr>
              <a:t>Targoviste</a:t>
            </a:r>
          </a:p>
          <a:p>
            <a:pPr algn="ctr"/>
            <a:r>
              <a:rPr lang="fr-CH" sz="2000" dirty="0" smtClean="0">
                <a:latin typeface="Arial" panose="020B0604020202020204" pitchFamily="34" charset="0"/>
                <a:cs typeface="Arial" panose="020B0604020202020204" pitchFamily="34" charset="0"/>
              </a:rPr>
              <a:t>Ram Vâlcea</a:t>
            </a:r>
          </a:p>
        </p:txBody>
      </p:sp>
      <p:pic>
        <p:nvPicPr>
          <p:cNvPr id="16" name="Picture 2" descr="5.1 Russian road sign.sv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407074" y="1180707"/>
            <a:ext cx="832531" cy="900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7" name="Picture 4" descr="http://www.icone-png.com/png/11/10530.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760861" y="1196751"/>
            <a:ext cx="998643" cy="695897"/>
          </a:xfrm>
          <a:prstGeom prst="rect">
            <a:avLst/>
          </a:prstGeom>
          <a:solidFill>
            <a:schemeClr val="bg1"/>
          </a:solidFill>
        </p:spPr>
      </p:pic>
      <p:sp>
        <p:nvSpPr>
          <p:cNvPr id="18" name="Rectangle 17"/>
          <p:cNvSpPr/>
          <p:nvPr/>
        </p:nvSpPr>
        <p:spPr>
          <a:xfrm>
            <a:off x="3491880" y="2029841"/>
            <a:ext cx="1584176"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lstStyle/>
          <a:p>
            <a:pPr algn="ctr"/>
            <a:r>
              <a:rPr lang="fr-CH" sz="2000" dirty="0" err="1" smtClean="0">
                <a:solidFill>
                  <a:schemeClr val="tx1"/>
                </a:solidFill>
                <a:latin typeface="Arial" panose="020B0604020202020204" pitchFamily="34" charset="0"/>
                <a:cs typeface="Arial" panose="020B0604020202020204" pitchFamily="34" charset="0"/>
              </a:rPr>
              <a:t>Parcul</a:t>
            </a:r>
            <a:r>
              <a:rPr lang="fr-CH" sz="2000" dirty="0" smtClean="0">
                <a:solidFill>
                  <a:schemeClr val="tx1"/>
                </a:solidFill>
                <a:latin typeface="Arial" panose="020B0604020202020204" pitchFamily="34" charset="0"/>
                <a:cs typeface="Arial" panose="020B0604020202020204" pitchFamily="34" charset="0"/>
              </a:rPr>
              <a:t> Strand</a:t>
            </a:r>
          </a:p>
        </p:txBody>
      </p:sp>
      <p:sp>
        <p:nvSpPr>
          <p:cNvPr id="19" name="Flèche gauche 18"/>
          <p:cNvSpPr/>
          <p:nvPr/>
        </p:nvSpPr>
        <p:spPr>
          <a:xfrm rot="-10800000">
            <a:off x="3764648" y="2552611"/>
            <a:ext cx="900000" cy="360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20" name="Flèche gauche 19"/>
          <p:cNvSpPr/>
          <p:nvPr/>
        </p:nvSpPr>
        <p:spPr>
          <a:xfrm rot="10800000">
            <a:off x="5494119" y="2571611"/>
            <a:ext cx="717049" cy="360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21" name="Flèche gauche 20"/>
          <p:cNvSpPr/>
          <p:nvPr/>
        </p:nvSpPr>
        <p:spPr>
          <a:xfrm rot="10800000">
            <a:off x="6894387" y="2671507"/>
            <a:ext cx="900000" cy="360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22" name="Rectangle 21"/>
          <p:cNvSpPr/>
          <p:nvPr/>
        </p:nvSpPr>
        <p:spPr>
          <a:xfrm>
            <a:off x="956236" y="5517232"/>
            <a:ext cx="7416824" cy="864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12000" tIns="468000" rIns="360000" bIns="0" rtlCol="0" anchor="ctr"/>
          <a:lstStyle/>
          <a:p>
            <a:pPr algn="ctr"/>
            <a:r>
              <a:rPr lang="fr-CH" sz="1600" i="1" dirty="0" smtClean="0">
                <a:solidFill>
                  <a:schemeClr val="tx1"/>
                </a:solidFill>
                <a:latin typeface="Arial" panose="020B0604020202020204" pitchFamily="34" charset="0"/>
                <a:cs typeface="Arial" panose="020B0604020202020204" pitchFamily="34" charset="0"/>
              </a:rPr>
              <a:t>Variante</a:t>
            </a:r>
          </a:p>
          <a:p>
            <a:pPr algn="ctr"/>
            <a:endParaRPr lang="fr-CH" sz="1000" i="1" dirty="0" smtClean="0">
              <a:solidFill>
                <a:schemeClr val="tx1"/>
              </a:solidFill>
              <a:latin typeface="Arial" panose="020B0604020202020204" pitchFamily="34" charset="0"/>
              <a:cs typeface="Arial" panose="020B0604020202020204" pitchFamily="34" charset="0"/>
            </a:endParaRPr>
          </a:p>
          <a:p>
            <a:pPr algn="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Targul</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din</a:t>
            </a:r>
            <a:r>
              <a:rPr lang="fr-CH" sz="1600" dirty="0" smtClean="0">
                <a:solidFill>
                  <a:schemeClr val="tx1"/>
                </a:solidFill>
                <a:latin typeface="Arial" panose="020B0604020202020204" pitchFamily="34" charset="0"/>
                <a:cs typeface="Arial" panose="020B0604020202020204" pitchFamily="34" charset="0"/>
              </a:rPr>
              <a:t> Vale ( + </a:t>
            </a:r>
            <a:r>
              <a:rPr lang="fr-CH" sz="1600" dirty="0" err="1" smtClean="0">
                <a:solidFill>
                  <a:schemeClr val="tx1"/>
                </a:solidFill>
                <a:latin typeface="Arial" panose="020B0604020202020204" pitchFamily="34" charset="0"/>
                <a:cs typeface="Arial" panose="020B0604020202020204" pitchFamily="34" charset="0"/>
              </a:rPr>
              <a:t>Oborului</a:t>
            </a:r>
            <a:r>
              <a:rPr lang="fr-CH" sz="1600" dirty="0" smtClean="0">
                <a:solidFill>
                  <a:schemeClr val="tx1"/>
                </a:solidFill>
                <a:latin typeface="Arial" panose="020B0604020202020204" pitchFamily="34" charset="0"/>
                <a:cs typeface="Arial" panose="020B0604020202020204" pitchFamily="34" charset="0"/>
              </a:rPr>
              <a:t> ) x </a:t>
            </a: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Costache</a:t>
            </a:r>
            <a:r>
              <a:rPr lang="fr-CH" sz="1600" dirty="0" smtClean="0">
                <a:solidFill>
                  <a:schemeClr val="tx1"/>
                </a:solidFill>
                <a:latin typeface="Arial" panose="020B0604020202020204" pitchFamily="34" charset="0"/>
                <a:cs typeface="Arial" panose="020B0604020202020204" pitchFamily="34" charset="0"/>
              </a:rPr>
              <a:t> Negri ( 1bis )</a:t>
            </a:r>
          </a:p>
          <a:p>
            <a:pPr algn="r"/>
            <a:endParaRPr lang="fr-CH" sz="1600" dirty="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849117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ophie\Pictures\Pitesti 08.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11560" y="1988840"/>
            <a:ext cx="2259474" cy="162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0750" y="4397624"/>
            <a:ext cx="3240000" cy="126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72000" tIns="468000" rIns="72000" bIns="0" rtlCol="0" anchor="ctr"/>
          <a:lstStyle/>
          <a:p>
            <a:pPr algn="ctr"/>
            <a:r>
              <a:rPr lang="fr-CH" sz="1600" i="1" dirty="0" smtClean="0">
                <a:solidFill>
                  <a:schemeClr val="tx1"/>
                </a:solidFill>
                <a:latin typeface="Arial" panose="020B0604020202020204" pitchFamily="34" charset="0"/>
                <a:cs typeface="Arial" panose="020B0604020202020204" pitchFamily="34" charset="0"/>
              </a:rPr>
              <a:t>Variante</a:t>
            </a:r>
          </a:p>
          <a:p>
            <a:pPr algn="ctr"/>
            <a:endParaRPr lang="fr-CH" sz="1000" i="1" dirty="0" smtClean="0">
              <a:solidFill>
                <a:schemeClr val="tx1"/>
              </a:solidFill>
              <a:latin typeface="Arial" panose="020B0604020202020204" pitchFamily="34" charset="0"/>
              <a:cs typeface="Arial" panose="020B0604020202020204" pitchFamily="34" charset="0"/>
            </a:endParaRPr>
          </a:p>
          <a:p>
            <a:pPr algn="ct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Costache</a:t>
            </a:r>
            <a:r>
              <a:rPr lang="fr-CH" sz="1600" dirty="0" smtClean="0">
                <a:solidFill>
                  <a:schemeClr val="tx1"/>
                </a:solidFill>
                <a:latin typeface="Arial" panose="020B0604020202020204" pitchFamily="34" charset="0"/>
                <a:cs typeface="Arial" panose="020B0604020202020204" pitchFamily="34" charset="0"/>
              </a:rPr>
              <a:t> Negri</a:t>
            </a:r>
          </a:p>
          <a:p>
            <a:pPr algn="ctr"/>
            <a:r>
              <a:rPr lang="fr-CH" sz="1600" dirty="0" smtClean="0">
                <a:solidFill>
                  <a:schemeClr val="tx1"/>
                </a:solidFill>
                <a:latin typeface="Arial" panose="020B0604020202020204" pitchFamily="34" charset="0"/>
                <a:cs typeface="Arial" panose="020B0604020202020204" pitchFamily="34" charset="0"/>
              </a:rPr>
              <a:t>X</a:t>
            </a:r>
          </a:p>
          <a:p>
            <a:pPr algn="ctr"/>
            <a:r>
              <a:rPr lang="fr-CH" sz="1600" dirty="0" err="1" smtClean="0">
                <a:solidFill>
                  <a:schemeClr val="tx1"/>
                </a:solidFill>
                <a:latin typeface="Arial" panose="020B0604020202020204" pitchFamily="34" charset="0"/>
                <a:cs typeface="Arial" panose="020B0604020202020204" pitchFamily="34" charset="0"/>
              </a:rPr>
              <a:t>Calea</a:t>
            </a:r>
            <a:r>
              <a:rPr lang="fr-CH" sz="1600" dirty="0" smtClean="0">
                <a:solidFill>
                  <a:schemeClr val="tx1"/>
                </a:solidFill>
                <a:latin typeface="Arial" panose="020B0604020202020204" pitchFamily="34" charset="0"/>
                <a:cs typeface="Arial" panose="020B0604020202020204" pitchFamily="34" charset="0"/>
              </a:rPr>
              <a:t> Bucuresti</a:t>
            </a:r>
          </a:p>
          <a:p>
            <a:pPr algn="r"/>
            <a:endParaRPr lang="fr-CH" sz="1600" dirty="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 </a:t>
            </a:r>
          </a:p>
        </p:txBody>
      </p:sp>
      <p:sp>
        <p:nvSpPr>
          <p:cNvPr id="6" name="Rectangle 5"/>
          <p:cNvSpPr/>
          <p:nvPr/>
        </p:nvSpPr>
        <p:spPr>
          <a:xfrm>
            <a:off x="3779912" y="332656"/>
            <a:ext cx="4608512" cy="626469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7" name="Flèche gauche 6"/>
          <p:cNvSpPr/>
          <p:nvPr/>
        </p:nvSpPr>
        <p:spPr>
          <a:xfrm>
            <a:off x="3998549" y="3357011"/>
            <a:ext cx="1656184" cy="360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8" name="Flèche droite 7"/>
          <p:cNvSpPr/>
          <p:nvPr/>
        </p:nvSpPr>
        <p:spPr>
          <a:xfrm>
            <a:off x="5724128" y="4257048"/>
            <a:ext cx="2448272" cy="3600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9" name="Flèche vers le haut 8"/>
          <p:cNvSpPr/>
          <p:nvPr/>
        </p:nvSpPr>
        <p:spPr>
          <a:xfrm>
            <a:off x="5508104" y="692696"/>
            <a:ext cx="360000" cy="5688631"/>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2" name="Rectangle 11"/>
          <p:cNvSpPr/>
          <p:nvPr/>
        </p:nvSpPr>
        <p:spPr>
          <a:xfrm>
            <a:off x="4214573" y="3878891"/>
            <a:ext cx="1224136"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fr-CH" sz="2000" dirty="0" err="1" smtClean="0">
                <a:solidFill>
                  <a:schemeClr val="tx1"/>
                </a:solidFill>
                <a:latin typeface="Arial" panose="020B0604020202020204" pitchFamily="34" charset="0"/>
                <a:cs typeface="Arial" panose="020B0604020202020204" pitchFamily="34" charset="0"/>
              </a:rPr>
              <a:t>Centru</a:t>
            </a:r>
            <a:endParaRPr lang="fr-CH" sz="2000" dirty="0" smtClean="0">
              <a:solidFill>
                <a:schemeClr val="tx1"/>
              </a:solidFill>
              <a:latin typeface="Arial" panose="020B0604020202020204" pitchFamily="34" charset="0"/>
              <a:cs typeface="Arial" panose="020B0604020202020204" pitchFamily="34" charset="0"/>
            </a:endParaRPr>
          </a:p>
        </p:txBody>
      </p:sp>
      <p:pic>
        <p:nvPicPr>
          <p:cNvPr id="3078" name="Picture 6" descr="CH-Vorschriftssignal-Verbot für Lastwagen.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6160" y="3249011"/>
            <a:ext cx="576000" cy="5760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5491749" y="1313785"/>
            <a:ext cx="360000" cy="216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a:latin typeface="Arial" panose="020B0604020202020204" pitchFamily="34" charset="0"/>
                <a:cs typeface="Arial" panose="020B0604020202020204" pitchFamily="34" charset="0"/>
              </a:rPr>
              <a:t>7</a:t>
            </a:r>
          </a:p>
        </p:txBody>
      </p:sp>
      <p:sp>
        <p:nvSpPr>
          <p:cNvPr id="13" name="Rectangle 12"/>
          <p:cNvSpPr/>
          <p:nvPr/>
        </p:nvSpPr>
        <p:spPr>
          <a:xfrm>
            <a:off x="5940152" y="548680"/>
            <a:ext cx="1944000" cy="28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rtlCol="0" anchor="ctr"/>
          <a:lstStyle/>
          <a:p>
            <a:pPr algn="ctr"/>
            <a:r>
              <a:rPr lang="fr-CH" sz="2000" dirty="0" err="1" smtClean="0">
                <a:latin typeface="Arial" panose="020B0604020202020204" pitchFamily="34" charset="0"/>
                <a:cs typeface="Arial" panose="020B0604020202020204" pitchFamily="34" charset="0"/>
              </a:rPr>
              <a:t>Ramnicu</a:t>
            </a:r>
            <a:r>
              <a:rPr lang="fr-CH" sz="2000" dirty="0" smtClean="0">
                <a:latin typeface="Arial" panose="020B0604020202020204" pitchFamily="34" charset="0"/>
                <a:cs typeface="Arial" panose="020B0604020202020204" pitchFamily="34" charset="0"/>
              </a:rPr>
              <a:t> Vâlcea</a:t>
            </a:r>
          </a:p>
        </p:txBody>
      </p:sp>
      <p:sp>
        <p:nvSpPr>
          <p:cNvPr id="18" name="Rectangle 17"/>
          <p:cNvSpPr/>
          <p:nvPr/>
        </p:nvSpPr>
        <p:spPr>
          <a:xfrm>
            <a:off x="6012152" y="928738"/>
            <a:ext cx="1800000" cy="3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180000" rIns="72000" rtlCol="0" anchor="ctr"/>
          <a:lstStyle/>
          <a:p>
            <a:r>
              <a:rPr lang="fr-CH" sz="2000" dirty="0" smtClean="0">
                <a:solidFill>
                  <a:schemeClr val="tx1"/>
                </a:solidFill>
                <a:latin typeface="Arial" panose="020B0604020202020204" pitchFamily="34" charset="0"/>
                <a:cs typeface="Arial" panose="020B0604020202020204" pitchFamily="34" charset="0"/>
              </a:rPr>
              <a:t>ZI Nord</a:t>
            </a:r>
          </a:p>
        </p:txBody>
      </p:sp>
      <p:pic>
        <p:nvPicPr>
          <p:cNvPr id="19" name="Picture 2" descr="http://quiz-code-route.fr/panneaux/ID3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6840" y="953785"/>
            <a:ext cx="440048" cy="3600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5953956" y="4552366"/>
            <a:ext cx="1350900" cy="135366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lang="fr-CH" sz="2000" dirty="0" smtClean="0">
                <a:latin typeface="Arial" panose="020B0604020202020204" pitchFamily="34" charset="0"/>
                <a:cs typeface="Arial" panose="020B0604020202020204" pitchFamily="34" charset="0"/>
              </a:rPr>
              <a:t>Brasov</a:t>
            </a:r>
          </a:p>
          <a:p>
            <a:r>
              <a:rPr lang="fr-CH" sz="2000" dirty="0" err="1" smtClean="0">
                <a:latin typeface="Arial" panose="020B0604020202020204" pitchFamily="34" charset="0"/>
                <a:cs typeface="Arial" panose="020B0604020202020204" pitchFamily="34" charset="0"/>
              </a:rPr>
              <a:t>Mioveni</a:t>
            </a:r>
            <a:endParaRPr lang="fr-CH" sz="2000" dirty="0" smtClean="0">
              <a:latin typeface="Arial" panose="020B0604020202020204" pitchFamily="34" charset="0"/>
              <a:cs typeface="Arial" panose="020B0604020202020204" pitchFamily="34" charset="0"/>
            </a:endParaRPr>
          </a:p>
          <a:p>
            <a:r>
              <a:rPr lang="fr-CH" sz="2000" dirty="0" smtClean="0">
                <a:latin typeface="Arial" panose="020B0604020202020204" pitchFamily="34" charset="0"/>
                <a:cs typeface="Arial" panose="020B0604020202020204" pitchFamily="34" charset="0"/>
              </a:rPr>
              <a:t>Bucuresti</a:t>
            </a:r>
          </a:p>
          <a:p>
            <a:r>
              <a:rPr lang="fr-CH" sz="2000" dirty="0" smtClean="0">
                <a:latin typeface="Arial" panose="020B0604020202020204" pitchFamily="34" charset="0"/>
                <a:cs typeface="Arial" panose="020B0604020202020204" pitchFamily="34" charset="0"/>
              </a:rPr>
              <a:t>Targoviste</a:t>
            </a:r>
          </a:p>
        </p:txBody>
      </p:sp>
      <p:sp>
        <p:nvSpPr>
          <p:cNvPr id="21" name="Rectangle 20"/>
          <p:cNvSpPr/>
          <p:nvPr/>
        </p:nvSpPr>
        <p:spPr>
          <a:xfrm>
            <a:off x="5953956" y="2710641"/>
            <a:ext cx="1980000" cy="720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fr-CH" sz="2000" dirty="0" smtClean="0">
                <a:latin typeface="Arial" panose="020B0604020202020204" pitchFamily="34" charset="0"/>
                <a:cs typeface="Arial" panose="020B0604020202020204" pitchFamily="34" charset="0"/>
              </a:rPr>
              <a:t>Bucuresti</a:t>
            </a:r>
          </a:p>
          <a:p>
            <a:pPr algn="ctr"/>
            <a:r>
              <a:rPr lang="fr-CH" sz="2000" dirty="0" smtClean="0">
                <a:latin typeface="Arial" panose="020B0604020202020204" pitchFamily="34" charset="0"/>
                <a:cs typeface="Arial" panose="020B0604020202020204" pitchFamily="34" charset="0"/>
              </a:rPr>
              <a:t>Targoviste</a:t>
            </a:r>
          </a:p>
        </p:txBody>
      </p:sp>
      <p:sp>
        <p:nvSpPr>
          <p:cNvPr id="22" name="Rectangle 21"/>
          <p:cNvSpPr/>
          <p:nvPr/>
        </p:nvSpPr>
        <p:spPr>
          <a:xfrm>
            <a:off x="5953956" y="3501048"/>
            <a:ext cx="1980000" cy="720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144000" rtlCol="0" anchor="ctr"/>
          <a:lstStyle/>
          <a:p>
            <a:pPr algn="ctr"/>
            <a:r>
              <a:rPr lang="fr-CH" sz="2000" dirty="0" smtClean="0">
                <a:latin typeface="Arial" panose="020B0604020202020204" pitchFamily="34" charset="0"/>
                <a:cs typeface="Arial" panose="020B0604020202020204" pitchFamily="34" charset="0"/>
              </a:rPr>
              <a:t>Sibiu</a:t>
            </a:r>
          </a:p>
          <a:p>
            <a:pPr algn="ctr"/>
            <a:r>
              <a:rPr lang="fr-CH" sz="2000" dirty="0" err="1" smtClean="0">
                <a:latin typeface="Arial" panose="020B0604020202020204" pitchFamily="34" charset="0"/>
                <a:cs typeface="Arial" panose="020B0604020202020204" pitchFamily="34" charset="0"/>
              </a:rPr>
              <a:t>Ramn</a:t>
            </a:r>
            <a:r>
              <a:rPr lang="fr-CH" sz="2000" dirty="0" smtClean="0">
                <a:latin typeface="Arial" panose="020B0604020202020204" pitchFamily="34" charset="0"/>
                <a:cs typeface="Arial" panose="020B0604020202020204" pitchFamily="34" charset="0"/>
              </a:rPr>
              <a:t> Vâlcea</a:t>
            </a:r>
          </a:p>
        </p:txBody>
      </p:sp>
      <p:sp>
        <p:nvSpPr>
          <p:cNvPr id="23" name="Rectangle 22"/>
          <p:cNvSpPr/>
          <p:nvPr/>
        </p:nvSpPr>
        <p:spPr>
          <a:xfrm>
            <a:off x="7349017" y="5373216"/>
            <a:ext cx="432000" cy="25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a:latin typeface="Arial" panose="020B0604020202020204" pitchFamily="34" charset="0"/>
                <a:cs typeface="Arial" panose="020B0604020202020204" pitchFamily="34" charset="0"/>
              </a:rPr>
              <a:t>7</a:t>
            </a:r>
          </a:p>
        </p:txBody>
      </p:sp>
      <p:sp>
        <p:nvSpPr>
          <p:cNvPr id="24" name="Rectangle 23"/>
          <p:cNvSpPr/>
          <p:nvPr/>
        </p:nvSpPr>
        <p:spPr>
          <a:xfrm>
            <a:off x="7164160" y="4761176"/>
            <a:ext cx="432000" cy="25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smtClean="0">
                <a:latin typeface="Arial" panose="020B0604020202020204" pitchFamily="34" charset="0"/>
                <a:cs typeface="Arial" panose="020B0604020202020204" pitchFamily="34" charset="0"/>
              </a:rPr>
              <a:t>73</a:t>
            </a:r>
            <a:endParaRPr lang="fr-CH" sz="1400" dirty="0">
              <a:latin typeface="Arial" panose="020B0604020202020204" pitchFamily="34" charset="0"/>
              <a:cs typeface="Arial" panose="020B0604020202020204" pitchFamily="34" charset="0"/>
            </a:endParaRPr>
          </a:p>
        </p:txBody>
      </p:sp>
      <p:sp>
        <p:nvSpPr>
          <p:cNvPr id="14" name="Rectangle à coins arrondis 13"/>
          <p:cNvSpPr/>
          <p:nvPr/>
        </p:nvSpPr>
        <p:spPr>
          <a:xfrm>
            <a:off x="3851920" y="404664"/>
            <a:ext cx="4464496" cy="6120680"/>
          </a:xfrm>
          <a:prstGeom prst="roundRect">
            <a:avLst>
              <a:gd name="adj" fmla="val 3202"/>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pic>
        <p:nvPicPr>
          <p:cNvPr id="26" name="Picture 4" descr="http://www.icone-png.com/png/11/10530.png"/>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341309" y="742873"/>
            <a:ext cx="998643" cy="695897"/>
          </a:xfrm>
          <a:prstGeom prst="rect">
            <a:avLst/>
          </a:prstGeom>
          <a:solidFill>
            <a:schemeClr val="bg1"/>
          </a:solidFill>
        </p:spPr>
      </p:pic>
      <p:pic>
        <p:nvPicPr>
          <p:cNvPr id="27" name="Picture 4" descr="http://www.icone-png.com/png/11/10530.png"/>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084168" y="5873656"/>
            <a:ext cx="671600" cy="468000"/>
          </a:xfrm>
          <a:prstGeom prst="rect">
            <a:avLst/>
          </a:prstGeom>
          <a:solidFill>
            <a:schemeClr val="bg1"/>
          </a:solidFill>
        </p:spPr>
      </p:pic>
      <p:sp>
        <p:nvSpPr>
          <p:cNvPr id="25" name="Rectangle 24"/>
          <p:cNvSpPr/>
          <p:nvPr/>
        </p:nvSpPr>
        <p:spPr>
          <a:xfrm>
            <a:off x="6012152" y="1402222"/>
            <a:ext cx="1800000" cy="3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72000" rIns="72000" rtlCol="0" anchor="ctr"/>
          <a:lstStyle/>
          <a:p>
            <a:pPr algn="ctr"/>
            <a:r>
              <a:rPr lang="fr-CH" sz="2000" dirty="0" err="1" smtClean="0">
                <a:solidFill>
                  <a:schemeClr val="tx1"/>
                </a:solidFill>
                <a:latin typeface="Arial" panose="020B0604020202020204" pitchFamily="34" charset="0"/>
                <a:cs typeface="Arial" panose="020B0604020202020204" pitchFamily="34" charset="0"/>
              </a:rPr>
              <a:t>Gavana</a:t>
            </a:r>
            <a:endParaRPr lang="fr-CH" sz="2000" dirty="0" smtClean="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891761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ophie\Pictures\Pitesti 08a panneau dn7 ramn vâlcea ( à insérer dans cas initial ).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64321" y="476671"/>
            <a:ext cx="7872238" cy="5940000"/>
          </a:xfrm>
          <a:prstGeom prst="rect">
            <a:avLst/>
          </a:prstGeom>
          <a:solidFill>
            <a:schemeClr val="bg1"/>
          </a:solidFill>
          <a:extLst/>
        </p:spPr>
      </p:pic>
      <p:sp>
        <p:nvSpPr>
          <p:cNvPr id="2" name="Rectangle 1"/>
          <p:cNvSpPr/>
          <p:nvPr/>
        </p:nvSpPr>
        <p:spPr>
          <a:xfrm>
            <a:off x="4444835" y="548680"/>
            <a:ext cx="263711" cy="424847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4" name="Flèche droite 3"/>
          <p:cNvSpPr/>
          <p:nvPr/>
        </p:nvSpPr>
        <p:spPr>
          <a:xfrm flipH="1">
            <a:off x="1898583" y="597271"/>
            <a:ext cx="2520000" cy="72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72000" rIns="468000" rtlCol="0" anchor="t"/>
          <a:lstStyle/>
          <a:p>
            <a:pPr algn="r"/>
            <a:r>
              <a:rPr lang="fr-CH" sz="2000" dirty="0" smtClean="0">
                <a:latin typeface="Arial" panose="020B0604020202020204" pitchFamily="34" charset="0"/>
                <a:cs typeface="Arial" panose="020B0604020202020204" pitchFamily="34" charset="0"/>
              </a:rPr>
              <a:t>Ram Vâlcea</a:t>
            </a:r>
          </a:p>
          <a:p>
            <a:pPr algn="r"/>
            <a:r>
              <a:rPr lang="fr-CH" dirty="0" err="1" smtClean="0">
                <a:latin typeface="Arial" panose="020B0604020202020204" pitchFamily="34" charset="0"/>
                <a:cs typeface="Arial" panose="020B0604020202020204" pitchFamily="34" charset="0"/>
              </a:rPr>
              <a:t>Curtea</a:t>
            </a:r>
            <a:r>
              <a:rPr lang="fr-CH" dirty="0" smtClean="0">
                <a:latin typeface="Arial" panose="020B0604020202020204" pitchFamily="34" charset="0"/>
                <a:cs typeface="Arial" panose="020B0604020202020204" pitchFamily="34" charset="0"/>
              </a:rPr>
              <a:t> de </a:t>
            </a:r>
            <a:r>
              <a:rPr lang="fr-CH" dirty="0" err="1" smtClean="0">
                <a:latin typeface="Arial" panose="020B0604020202020204" pitchFamily="34" charset="0"/>
                <a:cs typeface="Arial" panose="020B0604020202020204" pitchFamily="34" charset="0"/>
              </a:rPr>
              <a:t>Arges</a:t>
            </a:r>
            <a:endParaRPr lang="fr-CH" dirty="0" smtClean="0">
              <a:latin typeface="Arial" panose="020B0604020202020204" pitchFamily="34" charset="0"/>
              <a:cs typeface="Arial" panose="020B0604020202020204" pitchFamily="34" charset="0"/>
            </a:endParaRPr>
          </a:p>
          <a:p>
            <a:pPr algn="r"/>
            <a:endParaRPr lang="fr-CH" sz="2800" dirty="0" smtClean="0">
              <a:latin typeface="Arial" panose="020B0604020202020204" pitchFamily="34" charset="0"/>
              <a:cs typeface="Arial" panose="020B0604020202020204" pitchFamily="34" charset="0"/>
            </a:endParaRPr>
          </a:p>
          <a:p>
            <a:pPr algn="r"/>
            <a:endParaRPr lang="fr-CH" sz="2800" dirty="0">
              <a:latin typeface="Arial" panose="020B0604020202020204" pitchFamily="34" charset="0"/>
              <a:cs typeface="Arial" panose="020B0604020202020204" pitchFamily="34" charset="0"/>
            </a:endParaRPr>
          </a:p>
        </p:txBody>
      </p:sp>
      <p:sp>
        <p:nvSpPr>
          <p:cNvPr id="5" name="Rectangle 4"/>
          <p:cNvSpPr/>
          <p:nvPr/>
        </p:nvSpPr>
        <p:spPr>
          <a:xfrm>
            <a:off x="4005012" y="854945"/>
            <a:ext cx="360000" cy="216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a:latin typeface="Arial" panose="020B0604020202020204" pitchFamily="34" charset="0"/>
                <a:cs typeface="Arial" panose="020B0604020202020204" pitchFamily="34" charset="0"/>
              </a:rPr>
              <a:t>7</a:t>
            </a:r>
          </a:p>
        </p:txBody>
      </p:sp>
      <p:sp>
        <p:nvSpPr>
          <p:cNvPr id="6" name="Flèche droite 5"/>
          <p:cNvSpPr/>
          <p:nvPr/>
        </p:nvSpPr>
        <p:spPr>
          <a:xfrm flipH="1">
            <a:off x="2078583" y="1955432"/>
            <a:ext cx="2340000" cy="540000"/>
          </a:xfrm>
          <a:prstGeom prst="rightArrow">
            <a:avLst>
              <a:gd name="adj1" fmla="val 100000"/>
              <a:gd name="adj2"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900000" rtlCol="0" anchor="t"/>
          <a:lstStyle/>
          <a:p>
            <a:pPr algn="r"/>
            <a:r>
              <a:rPr lang="fr-CH" sz="2000" dirty="0" smtClean="0">
                <a:solidFill>
                  <a:schemeClr val="tx1"/>
                </a:solidFill>
                <a:latin typeface="Arial" panose="020B0604020202020204" pitchFamily="34" charset="0"/>
                <a:cs typeface="Arial" panose="020B0604020202020204" pitchFamily="34" charset="0"/>
              </a:rPr>
              <a:t>ZI</a:t>
            </a:r>
            <a:r>
              <a:rPr lang="fr-CH" sz="2000" dirty="0" smtClean="0">
                <a:latin typeface="Arial" panose="020B0604020202020204" pitchFamily="34" charset="0"/>
                <a:cs typeface="Arial" panose="020B0604020202020204" pitchFamily="34" charset="0"/>
              </a:rPr>
              <a:t> </a:t>
            </a:r>
            <a:r>
              <a:rPr lang="fr-CH" sz="2000" dirty="0" smtClean="0">
                <a:solidFill>
                  <a:schemeClr val="tx1"/>
                </a:solidFill>
                <a:latin typeface="Arial" panose="020B0604020202020204" pitchFamily="34" charset="0"/>
                <a:cs typeface="Arial" panose="020B0604020202020204" pitchFamily="34" charset="0"/>
              </a:rPr>
              <a:t>Nord</a:t>
            </a:r>
          </a:p>
          <a:p>
            <a:pPr algn="r"/>
            <a:endParaRPr lang="fr-CH" sz="2800" dirty="0" smtClean="0">
              <a:latin typeface="Arial" panose="020B0604020202020204" pitchFamily="34" charset="0"/>
              <a:cs typeface="Arial" panose="020B0604020202020204" pitchFamily="34" charset="0"/>
            </a:endParaRPr>
          </a:p>
          <a:p>
            <a:pPr algn="r"/>
            <a:endParaRPr lang="fr-CH" sz="2800" dirty="0">
              <a:latin typeface="Arial" panose="020B0604020202020204" pitchFamily="34" charset="0"/>
              <a:cs typeface="Arial" panose="020B0604020202020204" pitchFamily="34" charset="0"/>
            </a:endParaRPr>
          </a:p>
        </p:txBody>
      </p:sp>
      <p:pic>
        <p:nvPicPr>
          <p:cNvPr id="7" name="Picture 2" descr="http://quiz-code-route.fr/panneaux/ID3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0983" y="2009432"/>
            <a:ext cx="528058" cy="432000"/>
          </a:xfrm>
          <a:prstGeom prst="rect">
            <a:avLst/>
          </a:prstGeom>
          <a:noFill/>
          <a:extLst>
            <a:ext uri="{909E8E84-426E-40DD-AFC4-6F175D3DCCD1}">
              <a14:hiddenFill xmlns:a14="http://schemas.microsoft.com/office/drawing/2010/main">
                <a:solidFill>
                  <a:srgbClr val="FFFFFF"/>
                </a:solidFill>
              </a14:hiddenFill>
            </a:ext>
          </a:extLst>
        </p:spPr>
      </p:pic>
      <p:sp>
        <p:nvSpPr>
          <p:cNvPr id="8" name="Flèche droite 7"/>
          <p:cNvSpPr/>
          <p:nvPr/>
        </p:nvSpPr>
        <p:spPr>
          <a:xfrm flipH="1">
            <a:off x="2078583" y="1369570"/>
            <a:ext cx="2340000" cy="54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540000" rtlCol="0" anchor="t"/>
          <a:lstStyle/>
          <a:p>
            <a:pPr algn="r"/>
            <a:endParaRPr lang="fr-CH" sz="2800" dirty="0" smtClean="0">
              <a:latin typeface="Arial" panose="020B0604020202020204" pitchFamily="34" charset="0"/>
              <a:cs typeface="Arial" panose="020B0604020202020204" pitchFamily="34" charset="0"/>
            </a:endParaRPr>
          </a:p>
          <a:p>
            <a:pPr algn="r"/>
            <a:endParaRPr lang="fr-CH" sz="2800" dirty="0">
              <a:latin typeface="Arial" panose="020B0604020202020204" pitchFamily="34" charset="0"/>
              <a:cs typeface="Arial" panose="020B0604020202020204" pitchFamily="34" charset="0"/>
            </a:endParaRPr>
          </a:p>
        </p:txBody>
      </p:sp>
      <p:pic>
        <p:nvPicPr>
          <p:cNvPr id="9" name="Picture 4" descr="http://www.icone-png.com/png/11/10530.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026853" y="1415935"/>
            <a:ext cx="568277" cy="396000"/>
          </a:xfrm>
          <a:prstGeom prst="rect">
            <a:avLst/>
          </a:prstGeom>
          <a:solidFill>
            <a:schemeClr val="bg1"/>
          </a:solidFill>
        </p:spPr>
      </p:pic>
      <p:sp>
        <p:nvSpPr>
          <p:cNvPr id="10" name="Flèche droite 9"/>
          <p:cNvSpPr/>
          <p:nvPr/>
        </p:nvSpPr>
        <p:spPr>
          <a:xfrm>
            <a:off x="4717260" y="1955432"/>
            <a:ext cx="2340000" cy="72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0" rIns="0" rtlCol="0" anchor="ctr"/>
          <a:lstStyle/>
          <a:p>
            <a:r>
              <a:rPr lang="fr-CH" sz="2000" dirty="0" smtClean="0">
                <a:solidFill>
                  <a:schemeClr val="bg1"/>
                </a:solidFill>
                <a:latin typeface="Arial" panose="020B0604020202020204" pitchFamily="34" charset="0"/>
                <a:cs typeface="Arial" panose="020B0604020202020204" pitchFamily="34" charset="0"/>
              </a:rPr>
              <a:t>Bucuresti</a:t>
            </a:r>
          </a:p>
          <a:p>
            <a:r>
              <a:rPr lang="fr-CH" sz="2000" dirty="0" smtClean="0">
                <a:solidFill>
                  <a:schemeClr val="bg1"/>
                </a:solidFill>
                <a:latin typeface="Arial" panose="020B0604020202020204" pitchFamily="34" charset="0"/>
                <a:cs typeface="Arial" panose="020B0604020202020204" pitchFamily="34" charset="0"/>
              </a:rPr>
              <a:t>Targoviste</a:t>
            </a:r>
          </a:p>
        </p:txBody>
      </p:sp>
      <p:sp>
        <p:nvSpPr>
          <p:cNvPr id="11" name="Flèche droite 10"/>
          <p:cNvSpPr/>
          <p:nvPr/>
        </p:nvSpPr>
        <p:spPr>
          <a:xfrm>
            <a:off x="4717260" y="1171173"/>
            <a:ext cx="2340000" cy="72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12000" rIns="0" rtlCol="0" anchor="ctr"/>
          <a:lstStyle/>
          <a:p>
            <a:r>
              <a:rPr lang="fr-CH" sz="2000" dirty="0" smtClean="0">
                <a:solidFill>
                  <a:schemeClr val="bg1"/>
                </a:solidFill>
                <a:latin typeface="Arial" panose="020B0604020202020204" pitchFamily="34" charset="0"/>
                <a:cs typeface="Arial" panose="020B0604020202020204" pitchFamily="34" charset="0"/>
              </a:rPr>
              <a:t>Brasov</a:t>
            </a:r>
          </a:p>
          <a:p>
            <a:r>
              <a:rPr lang="fr-CH" sz="2000" dirty="0" err="1" smtClean="0">
                <a:solidFill>
                  <a:schemeClr val="bg1"/>
                </a:solidFill>
                <a:latin typeface="Arial" panose="020B0604020202020204" pitchFamily="34" charset="0"/>
                <a:cs typeface="Arial" panose="020B0604020202020204" pitchFamily="34" charset="0"/>
              </a:rPr>
              <a:t>Mioveni</a:t>
            </a:r>
            <a:endParaRPr lang="fr-CH" sz="2000" dirty="0" smtClean="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4841693" y="2207432"/>
            <a:ext cx="360000" cy="216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a:latin typeface="Arial" panose="020B0604020202020204" pitchFamily="34" charset="0"/>
                <a:cs typeface="Arial" panose="020B0604020202020204" pitchFamily="34" charset="0"/>
              </a:rPr>
              <a:t>7</a:t>
            </a:r>
          </a:p>
        </p:txBody>
      </p:sp>
      <p:sp>
        <p:nvSpPr>
          <p:cNvPr id="13" name="Rectangle 12"/>
          <p:cNvSpPr/>
          <p:nvPr/>
        </p:nvSpPr>
        <p:spPr>
          <a:xfrm>
            <a:off x="4837253" y="1423570"/>
            <a:ext cx="360000" cy="216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200" dirty="0" smtClean="0">
                <a:latin typeface="Arial" panose="020B0604020202020204" pitchFamily="34" charset="0"/>
                <a:cs typeface="Arial" panose="020B0604020202020204" pitchFamily="34" charset="0"/>
              </a:rPr>
              <a:t>73</a:t>
            </a:r>
            <a:endParaRPr lang="fr-CH" sz="1200" dirty="0">
              <a:latin typeface="Arial" panose="020B0604020202020204" pitchFamily="34" charset="0"/>
              <a:cs typeface="Arial" panose="020B0604020202020204" pitchFamily="34" charset="0"/>
            </a:endParaRPr>
          </a:p>
        </p:txBody>
      </p:sp>
      <p:sp>
        <p:nvSpPr>
          <p:cNvPr id="14" name="Flèche droite 13"/>
          <p:cNvSpPr/>
          <p:nvPr/>
        </p:nvSpPr>
        <p:spPr>
          <a:xfrm>
            <a:off x="4708546" y="573165"/>
            <a:ext cx="2340000" cy="540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0000" rtlCol="0" anchor="ctr"/>
          <a:lstStyle/>
          <a:p>
            <a:endParaRPr lang="fr-CH" sz="2800" dirty="0" smtClean="0">
              <a:latin typeface="Arial" panose="020B0604020202020204" pitchFamily="34" charset="0"/>
              <a:cs typeface="Arial" panose="020B0604020202020204" pitchFamily="34" charset="0"/>
            </a:endParaRPr>
          </a:p>
        </p:txBody>
      </p:sp>
      <p:pic>
        <p:nvPicPr>
          <p:cNvPr id="15" name="Picture 2" descr="5.1 Russian road sign.svg"/>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687451" y="627165"/>
            <a:ext cx="399618" cy="432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6" name="Flèche droite 15"/>
          <p:cNvSpPr/>
          <p:nvPr/>
        </p:nvSpPr>
        <p:spPr>
          <a:xfrm>
            <a:off x="4717260" y="2732297"/>
            <a:ext cx="2340000" cy="54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16000" rIns="0" rtlCol="0" anchor="ctr"/>
          <a:lstStyle/>
          <a:p>
            <a:endParaRPr lang="fr-CH" sz="2400" dirty="0" smtClean="0">
              <a:solidFill>
                <a:schemeClr val="bg1"/>
              </a:solidFill>
              <a:latin typeface="Arial" panose="020B0604020202020204" pitchFamily="34" charset="0"/>
              <a:cs typeface="Arial" panose="020B0604020202020204" pitchFamily="34" charset="0"/>
            </a:endParaRPr>
          </a:p>
        </p:txBody>
      </p:sp>
      <p:pic>
        <p:nvPicPr>
          <p:cNvPr id="17" name="Picture 4" descr="http://www.icone-png.com/png/11/10530.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501932" y="2804297"/>
            <a:ext cx="568277" cy="396000"/>
          </a:xfrm>
          <a:prstGeom prst="rect">
            <a:avLst/>
          </a:prstGeom>
          <a:solidFill>
            <a:schemeClr val="bg1"/>
          </a:solidFill>
        </p:spPr>
      </p:pic>
      <p:sp>
        <p:nvSpPr>
          <p:cNvPr id="18" name="Flèche droite 17"/>
          <p:cNvSpPr/>
          <p:nvPr/>
        </p:nvSpPr>
        <p:spPr>
          <a:xfrm flipH="1">
            <a:off x="2103512" y="2534396"/>
            <a:ext cx="2340000" cy="540000"/>
          </a:xfrm>
          <a:prstGeom prst="rightArrow">
            <a:avLst>
              <a:gd name="adj1" fmla="val 100000"/>
              <a:gd name="adj2"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144000" rtlCol="0" anchor="t"/>
          <a:lstStyle/>
          <a:p>
            <a:pPr algn="ctr"/>
            <a:r>
              <a:rPr lang="fr-CH" sz="2000" dirty="0" err="1" smtClean="0">
                <a:solidFill>
                  <a:schemeClr val="tx1"/>
                </a:solidFill>
                <a:latin typeface="Arial" panose="020B0604020202020204" pitchFamily="34" charset="0"/>
                <a:cs typeface="Arial" panose="020B0604020202020204" pitchFamily="34" charset="0"/>
              </a:rPr>
              <a:t>Gavana</a:t>
            </a:r>
            <a:endParaRPr lang="fr-CH" sz="2000" dirty="0" smtClean="0">
              <a:solidFill>
                <a:schemeClr val="tx1"/>
              </a:solidFill>
              <a:latin typeface="Arial" panose="020B0604020202020204" pitchFamily="34" charset="0"/>
              <a:cs typeface="Arial" panose="020B0604020202020204" pitchFamily="34" charset="0"/>
            </a:endParaRPr>
          </a:p>
          <a:p>
            <a:pPr algn="r"/>
            <a:endParaRPr lang="fr-CH" sz="2800" dirty="0" smtClean="0">
              <a:latin typeface="Arial" panose="020B0604020202020204" pitchFamily="34" charset="0"/>
              <a:cs typeface="Arial" panose="020B0604020202020204" pitchFamily="34" charset="0"/>
            </a:endParaRPr>
          </a:p>
          <a:p>
            <a:pPr algn="r"/>
            <a:endParaRPr lang="fr-CH" sz="2800" dirty="0">
              <a:latin typeface="Arial" panose="020B0604020202020204" pitchFamily="34" charset="0"/>
              <a:cs typeface="Arial" panose="020B0604020202020204" pitchFamily="34" charset="0"/>
            </a:endParaRPr>
          </a:p>
        </p:txBody>
      </p:sp>
      <p:sp>
        <p:nvSpPr>
          <p:cNvPr id="20" name="Rectangle 19"/>
          <p:cNvSpPr/>
          <p:nvPr/>
        </p:nvSpPr>
        <p:spPr>
          <a:xfrm>
            <a:off x="2326490" y="4941168"/>
            <a:ext cx="4860000" cy="576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err="1" smtClean="0">
                <a:solidFill>
                  <a:schemeClr val="tx1"/>
                </a:solidFill>
                <a:latin typeface="Arial" panose="020B0604020202020204" pitchFamily="34" charset="0"/>
                <a:cs typeface="Arial" panose="020B0604020202020204" pitchFamily="34" charset="0"/>
              </a:rPr>
              <a:t>Calea</a:t>
            </a:r>
            <a:r>
              <a:rPr lang="fr-CH" sz="1600" dirty="0" smtClean="0">
                <a:solidFill>
                  <a:schemeClr val="tx1"/>
                </a:solidFill>
                <a:latin typeface="Arial" panose="020B0604020202020204" pitchFamily="34" charset="0"/>
                <a:cs typeface="Arial" panose="020B0604020202020204" pitchFamily="34" charset="0"/>
              </a:rPr>
              <a:t> Bucuresti x </a:t>
            </a:r>
            <a:r>
              <a:rPr lang="fr-CH" sz="1600" dirty="0" err="1" smtClean="0">
                <a:solidFill>
                  <a:schemeClr val="tx1"/>
                </a:solidFill>
                <a:latin typeface="Arial" panose="020B0604020202020204" pitchFamily="34" charset="0"/>
                <a:cs typeface="Arial" panose="020B0604020202020204" pitchFamily="34" charset="0"/>
              </a:rPr>
              <a:t>Calea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Depozitelor</a:t>
            </a:r>
            <a:r>
              <a:rPr lang="fr-CH" sz="1600" dirty="0" smtClean="0">
                <a:solidFill>
                  <a:schemeClr val="tx1"/>
                </a:solidFill>
                <a:latin typeface="Arial" panose="020B0604020202020204" pitchFamily="34" charset="0"/>
                <a:cs typeface="Arial" panose="020B0604020202020204" pitchFamily="34" charset="0"/>
              </a:rPr>
              <a:t> ( 1 )</a:t>
            </a:r>
          </a:p>
          <a:p>
            <a:pPr algn="r"/>
            <a:r>
              <a:rPr lang="fr-CH" sz="1600" dirty="0" smtClean="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42438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phie\Pictures\Centru.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67543" y="620688"/>
            <a:ext cx="8196441" cy="540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326490" y="4941168"/>
            <a:ext cx="4860000" cy="576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err="1" smtClean="0">
                <a:solidFill>
                  <a:schemeClr val="tx1"/>
                </a:solidFill>
                <a:latin typeface="Arial" panose="020B0604020202020204" pitchFamily="34" charset="0"/>
                <a:cs typeface="Arial" panose="020B0604020202020204" pitchFamily="34" charset="0"/>
              </a:rPr>
              <a:t>Calea</a:t>
            </a:r>
            <a:r>
              <a:rPr lang="fr-CH" sz="1600" dirty="0" smtClean="0">
                <a:solidFill>
                  <a:schemeClr val="tx1"/>
                </a:solidFill>
                <a:latin typeface="Arial" panose="020B0604020202020204" pitchFamily="34" charset="0"/>
                <a:cs typeface="Arial" panose="020B0604020202020204" pitchFamily="34" charset="0"/>
              </a:rPr>
              <a:t> Bucuresti x </a:t>
            </a:r>
            <a:r>
              <a:rPr lang="fr-CH" sz="1600" dirty="0" err="1" smtClean="0">
                <a:solidFill>
                  <a:schemeClr val="tx1"/>
                </a:solidFill>
                <a:latin typeface="Arial" panose="020B0604020202020204" pitchFamily="34" charset="0"/>
                <a:cs typeface="Arial" panose="020B0604020202020204" pitchFamily="34" charset="0"/>
              </a:rPr>
              <a:t>Calea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Depozitelor</a:t>
            </a:r>
            <a:r>
              <a:rPr lang="fr-CH" sz="1600" dirty="0" smtClean="0">
                <a:solidFill>
                  <a:schemeClr val="tx1"/>
                </a:solidFill>
                <a:latin typeface="Arial" panose="020B0604020202020204" pitchFamily="34" charset="0"/>
                <a:cs typeface="Arial" panose="020B0604020202020204" pitchFamily="34" charset="0"/>
              </a:rPr>
              <a:t> ( 1bis )</a:t>
            </a:r>
          </a:p>
          <a:p>
            <a:pPr algn="r"/>
            <a:r>
              <a:rPr lang="fr-CH" sz="1600" dirty="0" smtClean="0">
                <a:solidFill>
                  <a:schemeClr val="tx1"/>
                </a:solidFill>
                <a:latin typeface="Arial" panose="020B0604020202020204" pitchFamily="34" charset="0"/>
                <a:cs typeface="Arial" panose="020B0604020202020204" pitchFamily="34" charset="0"/>
              </a:rPr>
              <a:t> </a:t>
            </a:r>
          </a:p>
        </p:txBody>
      </p:sp>
      <p:sp>
        <p:nvSpPr>
          <p:cNvPr id="4" name="Flèche droite 3"/>
          <p:cNvSpPr/>
          <p:nvPr/>
        </p:nvSpPr>
        <p:spPr>
          <a:xfrm flipH="1">
            <a:off x="2136221" y="1196752"/>
            <a:ext cx="2340000" cy="540000"/>
          </a:xfrm>
          <a:prstGeom prst="rightArrow">
            <a:avLst>
              <a:gd name="adj1" fmla="val 100000"/>
              <a:gd name="adj2"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144000" rtlCol="0" anchor="t"/>
          <a:lstStyle/>
          <a:p>
            <a:pPr algn="ctr"/>
            <a:r>
              <a:rPr lang="fr-CH" sz="2000" dirty="0" err="1" smtClean="0">
                <a:solidFill>
                  <a:schemeClr val="tx1"/>
                </a:solidFill>
                <a:latin typeface="Arial" panose="020B0604020202020204" pitchFamily="34" charset="0"/>
                <a:cs typeface="Arial" panose="020B0604020202020204" pitchFamily="34" charset="0"/>
              </a:rPr>
              <a:t>Centru</a:t>
            </a:r>
            <a:endParaRPr lang="fr-CH" sz="2000" dirty="0" smtClean="0">
              <a:solidFill>
                <a:schemeClr val="tx1"/>
              </a:solidFill>
              <a:latin typeface="Arial" panose="020B0604020202020204" pitchFamily="34" charset="0"/>
              <a:cs typeface="Arial" panose="020B0604020202020204" pitchFamily="34" charset="0"/>
            </a:endParaRPr>
          </a:p>
          <a:p>
            <a:pPr algn="r"/>
            <a:endParaRPr lang="fr-CH" sz="2800" dirty="0" smtClean="0">
              <a:latin typeface="Arial" panose="020B0604020202020204" pitchFamily="34" charset="0"/>
              <a:cs typeface="Arial" panose="020B0604020202020204" pitchFamily="34" charset="0"/>
            </a:endParaRPr>
          </a:p>
          <a:p>
            <a:pPr algn="r"/>
            <a:endParaRPr lang="fr-CH" sz="2800" dirty="0">
              <a:latin typeface="Arial" panose="020B0604020202020204" pitchFamily="34" charset="0"/>
              <a:cs typeface="Arial" panose="020B0604020202020204" pitchFamily="34" charset="0"/>
            </a:endParaRPr>
          </a:p>
        </p:txBody>
      </p:sp>
      <p:sp>
        <p:nvSpPr>
          <p:cNvPr id="6" name="Flèche droite 5"/>
          <p:cNvSpPr/>
          <p:nvPr/>
        </p:nvSpPr>
        <p:spPr>
          <a:xfrm flipH="1">
            <a:off x="2136221" y="1746246"/>
            <a:ext cx="2340000" cy="54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144000" rtlCol="0" anchor="t"/>
          <a:lstStyle/>
          <a:p>
            <a:pPr algn="ctr"/>
            <a:r>
              <a:rPr lang="fr-CH" sz="2000" dirty="0" err="1" smtClean="0">
                <a:solidFill>
                  <a:schemeClr val="bg1"/>
                </a:solidFill>
                <a:latin typeface="Arial" panose="020B0604020202020204" pitchFamily="34" charset="0"/>
                <a:cs typeface="Arial" panose="020B0604020202020204" pitchFamily="34" charset="0"/>
              </a:rPr>
              <a:t>Dragasani</a:t>
            </a:r>
            <a:endParaRPr lang="fr-CH" sz="2000" dirty="0" smtClean="0">
              <a:solidFill>
                <a:schemeClr val="bg1"/>
              </a:solidFill>
              <a:latin typeface="Arial" panose="020B0604020202020204" pitchFamily="34" charset="0"/>
              <a:cs typeface="Arial" panose="020B0604020202020204" pitchFamily="34" charset="0"/>
            </a:endParaRPr>
          </a:p>
          <a:p>
            <a:pPr algn="r"/>
            <a:endParaRPr lang="fr-CH" sz="2800" dirty="0" smtClean="0">
              <a:latin typeface="Arial" panose="020B0604020202020204" pitchFamily="34" charset="0"/>
              <a:cs typeface="Arial" panose="020B0604020202020204" pitchFamily="34" charset="0"/>
            </a:endParaRPr>
          </a:p>
          <a:p>
            <a:pPr algn="r"/>
            <a:endParaRPr lang="fr-CH" sz="2800" dirty="0">
              <a:latin typeface="Arial" panose="020B0604020202020204" pitchFamily="34" charset="0"/>
              <a:cs typeface="Arial" panose="020B0604020202020204" pitchFamily="34" charset="0"/>
            </a:endParaRPr>
          </a:p>
        </p:txBody>
      </p:sp>
      <p:pic>
        <p:nvPicPr>
          <p:cNvPr id="7" name="Picture 6" descr="CH-Vorschriftssignal-Verbot für Lastwagen.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9909" y="1237317"/>
            <a:ext cx="468000" cy="468000"/>
          </a:xfrm>
          <a:prstGeom prst="rect">
            <a:avLst/>
          </a:prstGeom>
          <a:noFill/>
          <a:extLst>
            <a:ext uri="{909E8E84-426E-40DD-AFC4-6F175D3DCCD1}">
              <a14:hiddenFill xmlns:a14="http://schemas.microsoft.com/office/drawing/2010/main">
                <a:solidFill>
                  <a:srgbClr val="FFFFFF"/>
                </a:solidFill>
              </a14:hiddenFill>
            </a:ext>
          </a:extLst>
        </p:spPr>
      </p:pic>
      <p:sp>
        <p:nvSpPr>
          <p:cNvPr id="8" name="Flèche droite 7"/>
          <p:cNvSpPr/>
          <p:nvPr/>
        </p:nvSpPr>
        <p:spPr>
          <a:xfrm>
            <a:off x="4756490" y="1237317"/>
            <a:ext cx="2340000" cy="72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ctr"/>
          <a:lstStyle/>
          <a:p>
            <a:r>
              <a:rPr lang="fr-CH" sz="2000" dirty="0" err="1" smtClean="0">
                <a:solidFill>
                  <a:schemeClr val="bg1"/>
                </a:solidFill>
                <a:latin typeface="Arial" panose="020B0604020202020204" pitchFamily="34" charset="0"/>
                <a:cs typeface="Arial" panose="020B0604020202020204" pitchFamily="34" charset="0"/>
              </a:rPr>
              <a:t>Ramn</a:t>
            </a:r>
            <a:r>
              <a:rPr lang="fr-CH" sz="2000" dirty="0" smtClean="0">
                <a:solidFill>
                  <a:schemeClr val="bg1"/>
                </a:solidFill>
                <a:latin typeface="Arial" panose="020B0604020202020204" pitchFamily="34" charset="0"/>
                <a:cs typeface="Arial" panose="020B0604020202020204" pitchFamily="34" charset="0"/>
              </a:rPr>
              <a:t> Vâlcea</a:t>
            </a:r>
          </a:p>
          <a:p>
            <a:r>
              <a:rPr lang="fr-CH" sz="2000" dirty="0" err="1" smtClean="0">
                <a:solidFill>
                  <a:schemeClr val="bg1"/>
                </a:solidFill>
                <a:latin typeface="Arial" panose="020B0604020202020204" pitchFamily="34" charset="0"/>
                <a:cs typeface="Arial" panose="020B0604020202020204" pitchFamily="34" charset="0"/>
              </a:rPr>
              <a:t>Curtea</a:t>
            </a:r>
            <a:r>
              <a:rPr lang="fr-CH" sz="2000" dirty="0" smtClean="0">
                <a:solidFill>
                  <a:schemeClr val="bg1"/>
                </a:solidFill>
                <a:latin typeface="Arial" panose="020B0604020202020204" pitchFamily="34" charset="0"/>
                <a:cs typeface="Arial" panose="020B0604020202020204" pitchFamily="34" charset="0"/>
              </a:rPr>
              <a:t> de </a:t>
            </a:r>
            <a:r>
              <a:rPr lang="fr-CH" sz="2000" dirty="0" err="1" smtClean="0">
                <a:solidFill>
                  <a:schemeClr val="bg1"/>
                </a:solidFill>
                <a:latin typeface="Arial" panose="020B0604020202020204" pitchFamily="34" charset="0"/>
                <a:cs typeface="Arial" panose="020B0604020202020204" pitchFamily="34" charset="0"/>
              </a:rPr>
              <a:t>Arges</a:t>
            </a:r>
            <a:endParaRPr lang="fr-CH" sz="2000" dirty="0" smtClean="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4504490" y="1196752"/>
            <a:ext cx="252000" cy="33843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0" name="Flèche droite 9"/>
          <p:cNvSpPr/>
          <p:nvPr/>
        </p:nvSpPr>
        <p:spPr>
          <a:xfrm>
            <a:off x="4756490" y="2016246"/>
            <a:ext cx="2340000" cy="720000"/>
          </a:xfrm>
          <a:prstGeom prst="rightArrow">
            <a:avLst>
              <a:gd name="adj1" fmla="val 100000"/>
              <a:gd name="adj2"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Ins="0" rtlCol="0" anchor="ctr"/>
          <a:lstStyle/>
          <a:p>
            <a:r>
              <a:rPr lang="fr-CH" sz="2000" dirty="0" smtClean="0">
                <a:solidFill>
                  <a:schemeClr val="tx1"/>
                </a:solidFill>
                <a:latin typeface="Arial" panose="020B0604020202020204" pitchFamily="34" charset="0"/>
                <a:cs typeface="Arial" panose="020B0604020202020204" pitchFamily="34" charset="0"/>
              </a:rPr>
              <a:t>ZI Nord</a:t>
            </a:r>
          </a:p>
          <a:p>
            <a:r>
              <a:rPr lang="fr-CH" sz="2000" dirty="0" err="1" smtClean="0">
                <a:solidFill>
                  <a:schemeClr val="tx1"/>
                </a:solidFill>
                <a:latin typeface="Arial" panose="020B0604020202020204" pitchFamily="34" charset="0"/>
                <a:cs typeface="Arial" panose="020B0604020202020204" pitchFamily="34" charset="0"/>
              </a:rPr>
              <a:t>Gavana</a:t>
            </a:r>
            <a:endParaRPr lang="fr-CH" sz="2000" dirty="0" smtClean="0">
              <a:solidFill>
                <a:schemeClr val="tx1"/>
              </a:solidFill>
              <a:latin typeface="Arial" panose="020B0604020202020204" pitchFamily="34" charset="0"/>
              <a:cs typeface="Arial" panose="020B0604020202020204" pitchFamily="34" charset="0"/>
            </a:endParaRPr>
          </a:p>
        </p:txBody>
      </p:sp>
      <p:pic>
        <p:nvPicPr>
          <p:cNvPr id="11" name="Picture 2" descr="http://quiz-code-route.fr/panneaux/ID3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7819" y="2070246"/>
            <a:ext cx="528058" cy="42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58635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ophie\Pictures\Pitesti 04b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389" y="1412776"/>
            <a:ext cx="5155920" cy="3564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994472" y="2730604"/>
            <a:ext cx="432048"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6" name="Rectangle 5"/>
          <p:cNvSpPr/>
          <p:nvPr/>
        </p:nvSpPr>
        <p:spPr>
          <a:xfrm>
            <a:off x="2994472" y="2997199"/>
            <a:ext cx="432048"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7" name="Rectangle 6"/>
          <p:cNvSpPr/>
          <p:nvPr/>
        </p:nvSpPr>
        <p:spPr>
          <a:xfrm>
            <a:off x="2994472" y="3294948"/>
            <a:ext cx="432048"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8" name="Rectangle 7"/>
          <p:cNvSpPr/>
          <p:nvPr/>
        </p:nvSpPr>
        <p:spPr>
          <a:xfrm>
            <a:off x="2051720" y="2767957"/>
            <a:ext cx="612000"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9" name="Rectangle 8"/>
          <p:cNvSpPr/>
          <p:nvPr/>
        </p:nvSpPr>
        <p:spPr>
          <a:xfrm>
            <a:off x="8028384" y="1078816"/>
            <a:ext cx="263711" cy="424847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0" name="Flèche droite 9"/>
          <p:cNvSpPr/>
          <p:nvPr/>
        </p:nvSpPr>
        <p:spPr>
          <a:xfrm flipH="1">
            <a:off x="5524779" y="1108609"/>
            <a:ext cx="2520000" cy="72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72000" rIns="468000" rtlCol="0" anchor="t"/>
          <a:lstStyle/>
          <a:p>
            <a:pPr algn="r"/>
            <a:r>
              <a:rPr lang="fr-CH" sz="2000" dirty="0" smtClean="0">
                <a:latin typeface="Arial" panose="020B0604020202020204" pitchFamily="34" charset="0"/>
                <a:cs typeface="Arial" panose="020B0604020202020204" pitchFamily="34" charset="0"/>
              </a:rPr>
              <a:t>Ram Vâlcea</a:t>
            </a:r>
          </a:p>
          <a:p>
            <a:pPr algn="r"/>
            <a:r>
              <a:rPr lang="fr-CH" dirty="0" err="1" smtClean="0">
                <a:latin typeface="Arial" panose="020B0604020202020204" pitchFamily="34" charset="0"/>
                <a:cs typeface="Arial" panose="020B0604020202020204" pitchFamily="34" charset="0"/>
              </a:rPr>
              <a:t>Curtea</a:t>
            </a:r>
            <a:r>
              <a:rPr lang="fr-CH" dirty="0" smtClean="0">
                <a:latin typeface="Arial" panose="020B0604020202020204" pitchFamily="34" charset="0"/>
                <a:cs typeface="Arial" panose="020B0604020202020204" pitchFamily="34" charset="0"/>
              </a:rPr>
              <a:t> de </a:t>
            </a:r>
            <a:r>
              <a:rPr lang="fr-CH" dirty="0" err="1" smtClean="0">
                <a:latin typeface="Arial" panose="020B0604020202020204" pitchFamily="34" charset="0"/>
                <a:cs typeface="Arial" panose="020B0604020202020204" pitchFamily="34" charset="0"/>
              </a:rPr>
              <a:t>Arges</a:t>
            </a:r>
            <a:endParaRPr lang="fr-CH" dirty="0" smtClean="0">
              <a:latin typeface="Arial" panose="020B0604020202020204" pitchFamily="34" charset="0"/>
              <a:cs typeface="Arial" panose="020B0604020202020204" pitchFamily="34" charset="0"/>
            </a:endParaRPr>
          </a:p>
          <a:p>
            <a:pPr algn="r"/>
            <a:endParaRPr lang="fr-CH" sz="2800" dirty="0" smtClean="0">
              <a:latin typeface="Arial" panose="020B0604020202020204" pitchFamily="34" charset="0"/>
              <a:cs typeface="Arial" panose="020B0604020202020204" pitchFamily="34" charset="0"/>
            </a:endParaRPr>
          </a:p>
          <a:p>
            <a:pPr algn="r"/>
            <a:endParaRPr lang="fr-CH" sz="2800" dirty="0">
              <a:latin typeface="Arial" panose="020B0604020202020204" pitchFamily="34" charset="0"/>
              <a:cs typeface="Arial" panose="020B0604020202020204" pitchFamily="34" charset="0"/>
            </a:endParaRPr>
          </a:p>
        </p:txBody>
      </p:sp>
      <p:sp>
        <p:nvSpPr>
          <p:cNvPr id="11" name="Rectangle 10"/>
          <p:cNvSpPr/>
          <p:nvPr/>
        </p:nvSpPr>
        <p:spPr>
          <a:xfrm>
            <a:off x="7668344" y="1390951"/>
            <a:ext cx="288000" cy="18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a:latin typeface="Arial" panose="020B0604020202020204" pitchFamily="34" charset="0"/>
                <a:cs typeface="Arial" panose="020B0604020202020204" pitchFamily="34" charset="0"/>
              </a:rPr>
              <a:t>7</a:t>
            </a:r>
          </a:p>
        </p:txBody>
      </p:sp>
      <p:sp>
        <p:nvSpPr>
          <p:cNvPr id="12" name="Flèche droite 11"/>
          <p:cNvSpPr/>
          <p:nvPr/>
        </p:nvSpPr>
        <p:spPr>
          <a:xfrm flipH="1">
            <a:off x="5679710" y="1902331"/>
            <a:ext cx="2340000" cy="54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540000" rtlCol="0" anchor="t"/>
          <a:lstStyle/>
          <a:p>
            <a:pPr algn="r"/>
            <a:endParaRPr lang="fr-CH" sz="2800" dirty="0" smtClean="0">
              <a:latin typeface="Arial" panose="020B0604020202020204" pitchFamily="34" charset="0"/>
              <a:cs typeface="Arial" panose="020B0604020202020204" pitchFamily="34" charset="0"/>
            </a:endParaRPr>
          </a:p>
          <a:p>
            <a:pPr algn="r"/>
            <a:endParaRPr lang="fr-CH" sz="2800" dirty="0">
              <a:latin typeface="Arial" panose="020B0604020202020204" pitchFamily="34" charset="0"/>
              <a:cs typeface="Arial" panose="020B0604020202020204" pitchFamily="34" charset="0"/>
            </a:endParaRPr>
          </a:p>
        </p:txBody>
      </p:sp>
      <p:pic>
        <p:nvPicPr>
          <p:cNvPr id="13" name="Picture 4" descr="http://www.icone-png.com/png/11/10530.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565571" y="1992280"/>
            <a:ext cx="568277" cy="396000"/>
          </a:xfrm>
          <a:prstGeom prst="rect">
            <a:avLst/>
          </a:prstGeom>
          <a:solidFill>
            <a:schemeClr val="bg1"/>
          </a:solidFill>
        </p:spPr>
      </p:pic>
      <p:sp>
        <p:nvSpPr>
          <p:cNvPr id="14" name="Flèche droite 13"/>
          <p:cNvSpPr/>
          <p:nvPr/>
        </p:nvSpPr>
        <p:spPr>
          <a:xfrm flipH="1">
            <a:off x="5650283" y="2480059"/>
            <a:ext cx="2340000" cy="540000"/>
          </a:xfrm>
          <a:prstGeom prst="rightArrow">
            <a:avLst>
              <a:gd name="adj1" fmla="val 100000"/>
              <a:gd name="adj2"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900000" rtlCol="0" anchor="t"/>
          <a:lstStyle/>
          <a:p>
            <a:pPr algn="r"/>
            <a:r>
              <a:rPr lang="fr-CH" sz="2000" dirty="0" smtClean="0">
                <a:solidFill>
                  <a:schemeClr val="tx1"/>
                </a:solidFill>
                <a:latin typeface="Arial" panose="020B0604020202020204" pitchFamily="34" charset="0"/>
                <a:cs typeface="Arial" panose="020B0604020202020204" pitchFamily="34" charset="0"/>
              </a:rPr>
              <a:t>ZI</a:t>
            </a:r>
            <a:r>
              <a:rPr lang="fr-CH" sz="2000" dirty="0" smtClean="0">
                <a:latin typeface="Arial" panose="020B0604020202020204" pitchFamily="34" charset="0"/>
                <a:cs typeface="Arial" panose="020B0604020202020204" pitchFamily="34" charset="0"/>
              </a:rPr>
              <a:t> </a:t>
            </a:r>
            <a:r>
              <a:rPr lang="fr-CH" sz="2000" dirty="0" smtClean="0">
                <a:solidFill>
                  <a:schemeClr val="tx1"/>
                </a:solidFill>
                <a:latin typeface="Arial" panose="020B0604020202020204" pitchFamily="34" charset="0"/>
                <a:cs typeface="Arial" panose="020B0604020202020204" pitchFamily="34" charset="0"/>
              </a:rPr>
              <a:t>Nord</a:t>
            </a:r>
          </a:p>
        </p:txBody>
      </p:sp>
      <p:pic>
        <p:nvPicPr>
          <p:cNvPr id="15" name="Picture 2" descr="http://quiz-code-route.fr/panneaux/ID3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5630" y="2534059"/>
            <a:ext cx="528058" cy="432000"/>
          </a:xfrm>
          <a:prstGeom prst="rect">
            <a:avLst/>
          </a:prstGeom>
          <a:noFill/>
          <a:extLst>
            <a:ext uri="{909E8E84-426E-40DD-AFC4-6F175D3DCCD1}">
              <a14:hiddenFill xmlns:a14="http://schemas.microsoft.com/office/drawing/2010/main">
                <a:solidFill>
                  <a:srgbClr val="FFFFFF"/>
                </a:solidFill>
              </a14:hiddenFill>
            </a:ext>
          </a:extLst>
        </p:spPr>
      </p:pic>
      <p:sp>
        <p:nvSpPr>
          <p:cNvPr id="16" name="Flèche droite 15"/>
          <p:cNvSpPr/>
          <p:nvPr/>
        </p:nvSpPr>
        <p:spPr>
          <a:xfrm flipH="1">
            <a:off x="5667589" y="3072777"/>
            <a:ext cx="2340000" cy="540000"/>
          </a:xfrm>
          <a:prstGeom prst="rightArrow">
            <a:avLst>
              <a:gd name="adj1" fmla="val 100000"/>
              <a:gd name="adj2"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144000" rtlCol="0" anchor="t"/>
          <a:lstStyle/>
          <a:p>
            <a:pPr algn="ctr"/>
            <a:r>
              <a:rPr lang="fr-CH" sz="2000" dirty="0" err="1" smtClean="0">
                <a:solidFill>
                  <a:schemeClr val="tx1"/>
                </a:solidFill>
                <a:latin typeface="Arial" panose="020B0604020202020204" pitchFamily="34" charset="0"/>
                <a:cs typeface="Arial" panose="020B0604020202020204" pitchFamily="34" charset="0"/>
              </a:rPr>
              <a:t>Gavana</a:t>
            </a:r>
            <a:endParaRPr lang="fr-CH" sz="2000" dirty="0" smtClean="0">
              <a:solidFill>
                <a:schemeClr val="tx1"/>
              </a:solidFill>
              <a:latin typeface="Arial" panose="020B0604020202020204" pitchFamily="34" charset="0"/>
              <a:cs typeface="Arial" panose="020B0604020202020204" pitchFamily="34" charset="0"/>
            </a:endParaRPr>
          </a:p>
          <a:p>
            <a:pPr algn="r"/>
            <a:endParaRPr lang="fr-CH" sz="2800" dirty="0" smtClean="0">
              <a:latin typeface="Arial" panose="020B0604020202020204" pitchFamily="34" charset="0"/>
              <a:cs typeface="Arial" panose="020B0604020202020204" pitchFamily="34" charset="0"/>
            </a:endParaRPr>
          </a:p>
          <a:p>
            <a:pPr algn="r"/>
            <a:endParaRPr lang="fr-CH" sz="2800" dirty="0">
              <a:latin typeface="Arial" panose="020B0604020202020204" pitchFamily="34" charset="0"/>
              <a:cs typeface="Arial" panose="020B0604020202020204" pitchFamily="34" charset="0"/>
            </a:endParaRPr>
          </a:p>
        </p:txBody>
      </p:sp>
      <p:sp>
        <p:nvSpPr>
          <p:cNvPr id="17" name="Rectangle 16"/>
          <p:cNvSpPr/>
          <p:nvPr/>
        </p:nvSpPr>
        <p:spPr>
          <a:xfrm>
            <a:off x="2326490" y="4941168"/>
            <a:ext cx="4860000" cy="576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err="1" smtClean="0">
                <a:solidFill>
                  <a:schemeClr val="tx1"/>
                </a:solidFill>
                <a:latin typeface="Arial" panose="020B0604020202020204" pitchFamily="34" charset="0"/>
                <a:cs typeface="Arial" panose="020B0604020202020204" pitchFamily="34" charset="0"/>
              </a:rPr>
              <a:t>Calea</a:t>
            </a:r>
            <a:r>
              <a:rPr lang="fr-CH" sz="1600" dirty="0" smtClean="0">
                <a:solidFill>
                  <a:schemeClr val="tx1"/>
                </a:solidFill>
                <a:latin typeface="Arial" panose="020B0604020202020204" pitchFamily="34" charset="0"/>
                <a:cs typeface="Arial" panose="020B0604020202020204" pitchFamily="34" charset="0"/>
              </a:rPr>
              <a:t> Bucuresti x </a:t>
            </a:r>
            <a:r>
              <a:rPr lang="fr-CH" sz="1600" dirty="0" err="1" smtClean="0">
                <a:solidFill>
                  <a:schemeClr val="tx1"/>
                </a:solidFill>
                <a:latin typeface="Arial" panose="020B0604020202020204" pitchFamily="34" charset="0"/>
                <a:cs typeface="Arial" panose="020B0604020202020204" pitchFamily="34" charset="0"/>
              </a:rPr>
              <a:t>Calea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Depozitelor</a:t>
            </a:r>
            <a:r>
              <a:rPr lang="fr-CH" sz="1600" dirty="0" smtClean="0">
                <a:solidFill>
                  <a:schemeClr val="tx1"/>
                </a:solidFill>
                <a:latin typeface="Arial" panose="020B0604020202020204" pitchFamily="34" charset="0"/>
                <a:cs typeface="Arial" panose="020B0604020202020204" pitchFamily="34" charset="0"/>
              </a:rPr>
              <a:t> ( 1ter )</a:t>
            </a:r>
          </a:p>
          <a:p>
            <a:pPr algn="r"/>
            <a:r>
              <a:rPr lang="fr-CH" sz="1600" dirty="0" smtClean="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9513168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0648"/>
            <a:ext cx="8640960" cy="6336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CH" i="1" u="sng" dirty="0" smtClean="0">
                <a:solidFill>
                  <a:schemeClr val="tx1"/>
                </a:solidFill>
                <a:latin typeface="Arial" panose="020B0604020202020204" pitchFamily="34" charset="0"/>
                <a:cs typeface="Arial" panose="020B0604020202020204" pitchFamily="34" charset="0"/>
              </a:rPr>
              <a:t>Sources</a:t>
            </a:r>
          </a:p>
          <a:p>
            <a:endParaRPr lang="fr-CH" i="1" u="sng" dirty="0">
              <a:solidFill>
                <a:schemeClr val="tx1"/>
              </a:solidFill>
              <a:latin typeface="Arial" panose="020B0604020202020204" pitchFamily="34" charset="0"/>
              <a:cs typeface="Arial" panose="020B0604020202020204" pitchFamily="34" charset="0"/>
            </a:endParaRPr>
          </a:p>
          <a:p>
            <a:r>
              <a:rPr lang="fr-CH" sz="1200" dirty="0" smtClean="0">
                <a:solidFill>
                  <a:schemeClr val="tx1"/>
                </a:solidFill>
                <a:latin typeface="Arial" panose="020B0604020202020204" pitchFamily="34" charset="0"/>
                <a:cs typeface="Arial" panose="020B0604020202020204" pitchFamily="34" charset="0"/>
              </a:rPr>
              <a:t>Google </a:t>
            </a:r>
            <a:r>
              <a:rPr lang="fr-CH" sz="1200" dirty="0" err="1" smtClean="0">
                <a:solidFill>
                  <a:schemeClr val="tx1"/>
                </a:solidFill>
                <a:latin typeface="Arial" panose="020B0604020202020204" pitchFamily="34" charset="0"/>
                <a:cs typeface="Arial" panose="020B0604020202020204" pitchFamily="34" charset="0"/>
              </a:rPr>
              <a:t>Maps</a:t>
            </a:r>
            <a:r>
              <a:rPr lang="fr-CH" sz="1200" dirty="0" smtClean="0">
                <a:solidFill>
                  <a:schemeClr val="tx1"/>
                </a:solidFill>
                <a:latin typeface="Arial" panose="020B0604020202020204" pitchFamily="34" charset="0"/>
                <a:cs typeface="Arial" panose="020B0604020202020204" pitchFamily="34" charset="0"/>
              </a:rPr>
              <a:t> by Alphabet </a:t>
            </a:r>
            <a:r>
              <a:rPr lang="fr-CH" sz="1200" dirty="0" err="1" smtClean="0">
                <a:solidFill>
                  <a:schemeClr val="tx1"/>
                </a:solidFill>
                <a:latin typeface="Arial" panose="020B0604020202020204" pitchFamily="34" charset="0"/>
                <a:cs typeface="Arial" panose="020B0604020202020204" pitchFamily="34" charset="0"/>
              </a:rPr>
              <a:t>Inc</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Mountain</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View</a:t>
            </a:r>
            <a:r>
              <a:rPr lang="fr-CH" sz="1200" dirty="0" smtClean="0">
                <a:solidFill>
                  <a:schemeClr val="tx1"/>
                </a:solidFill>
                <a:latin typeface="Arial" panose="020B0604020202020204" pitchFamily="34" charset="0"/>
                <a:cs typeface="Arial" panose="020B0604020202020204" pitchFamily="34" charset="0"/>
              </a:rPr>
              <a:t>, Ca, USA</a:t>
            </a:r>
          </a:p>
          <a:p>
            <a:endParaRPr lang="fr-CH" sz="1200" dirty="0">
              <a:solidFill>
                <a:schemeClr val="tx1"/>
              </a:solidFill>
              <a:latin typeface="Arial" panose="020B0604020202020204" pitchFamily="34" charset="0"/>
              <a:cs typeface="Arial" panose="020B0604020202020204" pitchFamily="34" charset="0"/>
            </a:endParaRPr>
          </a:p>
          <a:p>
            <a:r>
              <a:rPr lang="fr-CH" sz="1200" dirty="0" smtClean="0">
                <a:solidFill>
                  <a:schemeClr val="tx1"/>
                </a:solidFill>
                <a:latin typeface="Arial" panose="020B0604020202020204" pitchFamily="34" charset="0"/>
                <a:cs typeface="Arial" panose="020B0604020202020204" pitchFamily="34" charset="0"/>
              </a:rPr>
              <a:t>Panneaux routiers : </a:t>
            </a:r>
            <a:r>
              <a:rPr lang="fr-CH" sz="1200" dirty="0" err="1" smtClean="0">
                <a:solidFill>
                  <a:schemeClr val="tx1"/>
                </a:solidFill>
                <a:latin typeface="Arial" panose="020B0604020202020204" pitchFamily="34" charset="0"/>
                <a:cs typeface="Arial" panose="020B0604020202020204" pitchFamily="34" charset="0"/>
              </a:rPr>
              <a:t>Ministerul</a:t>
            </a:r>
            <a:r>
              <a:rPr lang="fr-CH" sz="1200" dirty="0" smtClean="0">
                <a:solidFill>
                  <a:schemeClr val="tx1"/>
                </a:solidFill>
                <a:latin typeface="Arial" panose="020B0604020202020204" pitchFamily="34" charset="0"/>
                <a:cs typeface="Arial" panose="020B0604020202020204" pitchFamily="34" charset="0"/>
              </a:rPr>
              <a:t> </a:t>
            </a:r>
            <a:r>
              <a:rPr lang="fr-CH" sz="1200" dirty="0" err="1" smtClean="0">
                <a:solidFill>
                  <a:schemeClr val="tx1"/>
                </a:solidFill>
                <a:latin typeface="Arial" panose="020B0604020202020204" pitchFamily="34" charset="0"/>
                <a:cs typeface="Arial" panose="020B0604020202020204" pitchFamily="34" charset="0"/>
              </a:rPr>
              <a:t>Transporturilor</a:t>
            </a:r>
            <a:r>
              <a:rPr lang="fr-CH" sz="1200" dirty="0" smtClean="0">
                <a:solidFill>
                  <a:schemeClr val="tx1"/>
                </a:solidFill>
                <a:latin typeface="Arial" panose="020B0604020202020204" pitchFamily="34" charset="0"/>
                <a:cs typeface="Arial" panose="020B0604020202020204" pitchFamily="34" charset="0"/>
              </a:rPr>
              <a:t> Romania</a:t>
            </a:r>
          </a:p>
          <a:p>
            <a:endParaRPr lang="fr-CH" sz="1200" dirty="0">
              <a:solidFill>
                <a:schemeClr val="tx1"/>
              </a:solidFill>
              <a:latin typeface="Arial" panose="020B0604020202020204" pitchFamily="34" charset="0"/>
              <a:cs typeface="Arial" panose="020B0604020202020204" pitchFamily="34" charset="0"/>
            </a:endParaRPr>
          </a:p>
          <a:p>
            <a:r>
              <a:rPr lang="fr-CH" sz="1200" dirty="0" smtClean="0">
                <a:solidFill>
                  <a:schemeClr val="tx1"/>
                </a:solidFill>
                <a:latin typeface="Arial" panose="020B0604020202020204" pitchFamily="34" charset="0"/>
                <a:cs typeface="Arial" panose="020B0604020202020204" pitchFamily="34" charset="0"/>
              </a:rPr>
              <a:t>Pictogrammes </a:t>
            </a:r>
            <a:r>
              <a:rPr lang="fr-CH" sz="1200" dirty="0">
                <a:solidFill>
                  <a:schemeClr val="tx1"/>
                </a:solidFill>
                <a:latin typeface="Arial" panose="020B0604020202020204" pitchFamily="34" charset="0"/>
                <a:cs typeface="Arial" panose="020B0604020202020204" pitchFamily="34" charset="0"/>
              </a:rPr>
              <a:t>:</a:t>
            </a:r>
            <a:r>
              <a:rPr lang="fr-CH" sz="1200" dirty="0" smtClean="0">
                <a:solidFill>
                  <a:schemeClr val="tx1"/>
                </a:solidFill>
                <a:latin typeface="Arial" panose="020B0604020202020204" pitchFamily="34" charset="0"/>
                <a:cs typeface="Arial" panose="020B0604020202020204" pitchFamily="34" charset="0"/>
              </a:rPr>
              <a:t> https</a:t>
            </a:r>
            <a:r>
              <a:rPr lang="fr-CH" sz="1200" dirty="0">
                <a:solidFill>
                  <a:schemeClr val="tx1"/>
                </a:solidFill>
                <a:latin typeface="Arial" panose="020B0604020202020204" pitchFamily="34" charset="0"/>
                <a:cs typeface="Arial" panose="020B0604020202020204" pitchFamily="34" charset="0"/>
              </a:rPr>
              <a:t>://</a:t>
            </a:r>
            <a:r>
              <a:rPr lang="fr-CH" sz="1200" dirty="0" smtClean="0">
                <a:solidFill>
                  <a:schemeClr val="tx1"/>
                </a:solidFill>
                <a:latin typeface="Arial" panose="020B0604020202020204" pitchFamily="34" charset="0"/>
                <a:cs typeface="Arial" panose="020B0604020202020204" pitchFamily="34" charset="0"/>
              </a:rPr>
              <a:t>fr.wikipedia.org/wiki/Comparaison_des_panneaux_de_signalisation_routi%C3%A8re_en_Europe</a:t>
            </a:r>
          </a:p>
          <a:p>
            <a:r>
              <a:rPr lang="fr-CH" sz="1200" dirty="0">
                <a:solidFill>
                  <a:schemeClr val="tx1"/>
                </a:solidFill>
                <a:latin typeface="Arial" panose="020B0604020202020204" pitchFamily="34" charset="0"/>
                <a:cs typeface="Arial" panose="020B0604020202020204" pitchFamily="34" charset="0"/>
              </a:rPr>
              <a:t>		</a:t>
            </a:r>
            <a:endParaRPr lang="fr-CH" sz="1200" dirty="0" smtClean="0">
              <a:solidFill>
                <a:schemeClr val="tx1"/>
              </a:solidFill>
              <a:latin typeface="Arial" panose="020B0604020202020204" pitchFamily="34" charset="0"/>
              <a:cs typeface="Arial" panose="020B0604020202020204" pitchFamily="34" charset="0"/>
            </a:endParaRPr>
          </a:p>
        </p:txBody>
      </p:sp>
      <p:sp>
        <p:nvSpPr>
          <p:cNvPr id="3" name="Rectangle 2"/>
          <p:cNvSpPr/>
          <p:nvPr/>
        </p:nvSpPr>
        <p:spPr>
          <a:xfrm>
            <a:off x="79541" y="4869160"/>
            <a:ext cx="8928992" cy="861774"/>
          </a:xfrm>
          <a:prstGeom prst="rect">
            <a:avLst/>
          </a:prstGeom>
        </p:spPr>
        <p:txBody>
          <a:bodyPr wrap="square">
            <a:spAutoFit/>
          </a:bodyPr>
          <a:lstStyle/>
          <a:p>
            <a:endParaRPr lang="en-US" sz="1000" dirty="0">
              <a:latin typeface="Arial" panose="020B0604020202020204" pitchFamily="34" charset="0"/>
              <a:cs typeface="Arial" panose="020B0604020202020204" pitchFamily="34" charset="0"/>
            </a:endParaRPr>
          </a:p>
          <a:p>
            <a:r>
              <a:rPr lang="en-US" sz="1000" i="1" u="sng" dirty="0">
                <a:latin typeface="Arial" panose="020B0604020202020204" pitchFamily="34" charset="0"/>
                <a:cs typeface="Arial" panose="020B0604020202020204" pitchFamily="34" charset="0"/>
              </a:rPr>
              <a:t>Note</a:t>
            </a:r>
            <a:r>
              <a:rPr lang="en-US" sz="1000" i="1" dirty="0">
                <a:latin typeface="Arial" panose="020B0604020202020204" pitchFamily="34" charset="0"/>
                <a:cs typeface="Arial" panose="020B0604020202020204" pitchFamily="34" charset="0"/>
              </a:rPr>
              <a:t> : 	Il </a:t>
            </a:r>
            <a:r>
              <a:rPr lang="en-US" sz="1000" i="1" dirty="0" err="1">
                <a:latin typeface="Arial" panose="020B0604020202020204" pitchFamily="34" charset="0"/>
                <a:cs typeface="Arial" panose="020B0604020202020204" pitchFamily="34" charset="0"/>
              </a:rPr>
              <a:t>n’est</a:t>
            </a:r>
            <a:r>
              <a:rPr lang="en-US" sz="1000" i="1" dirty="0">
                <a:latin typeface="Arial" panose="020B0604020202020204" pitchFamily="34" charset="0"/>
                <a:cs typeface="Arial" panose="020B0604020202020204" pitchFamily="34" charset="0"/>
              </a:rPr>
              <a:t> pas </a:t>
            </a:r>
            <a:r>
              <a:rPr lang="en-US" sz="1000" i="1" dirty="0" err="1">
                <a:latin typeface="Arial" panose="020B0604020202020204" pitchFamily="34" charset="0"/>
                <a:cs typeface="Arial" panose="020B0604020202020204" pitchFamily="34" charset="0"/>
              </a:rPr>
              <a:t>tenu</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compte</a:t>
            </a:r>
            <a:r>
              <a:rPr lang="en-US" sz="1000" i="1" dirty="0">
                <a:latin typeface="Arial" panose="020B0604020202020204" pitchFamily="34" charset="0"/>
                <a:cs typeface="Arial" panose="020B0604020202020204" pitchFamily="34" charset="0"/>
              </a:rPr>
              <a:t> des modifications, </a:t>
            </a:r>
            <a:r>
              <a:rPr lang="en-US" sz="1000" i="1" dirty="0" err="1">
                <a:latin typeface="Arial" panose="020B0604020202020204" pitchFamily="34" charset="0"/>
                <a:cs typeface="Arial" panose="020B0604020202020204" pitchFamily="34" charset="0"/>
              </a:rPr>
              <a:t>améliorations</a:t>
            </a:r>
            <a:r>
              <a:rPr lang="en-US" sz="1000" i="1" dirty="0">
                <a:latin typeface="Arial" panose="020B0604020202020204" pitchFamily="34" charset="0"/>
                <a:cs typeface="Arial" panose="020B0604020202020204" pitchFamily="34" charset="0"/>
              </a:rPr>
              <a:t> de </a:t>
            </a:r>
            <a:r>
              <a:rPr lang="en-US" sz="1000" i="1" dirty="0" err="1">
                <a:latin typeface="Arial" panose="020B0604020202020204" pitchFamily="34" charset="0"/>
                <a:cs typeface="Arial" panose="020B0604020202020204" pitchFamily="34" charset="0"/>
              </a:rPr>
              <a:t>toutes</a:t>
            </a:r>
            <a:r>
              <a:rPr lang="en-US" sz="1000" i="1" dirty="0">
                <a:latin typeface="Arial" panose="020B0604020202020204" pitchFamily="34" charset="0"/>
                <a:cs typeface="Arial" panose="020B0604020202020204" pitchFamily="34" charset="0"/>
              </a:rPr>
              <a:t> natures </a:t>
            </a:r>
            <a:r>
              <a:rPr lang="en-US" sz="1000" i="1" dirty="0" err="1">
                <a:latin typeface="Arial" panose="020B0604020202020204" pitchFamily="34" charset="0"/>
                <a:cs typeface="Arial" panose="020B0604020202020204" pitchFamily="34" charset="0"/>
              </a:rPr>
              <a:t>apportées</a:t>
            </a:r>
            <a:r>
              <a:rPr lang="en-US" sz="1000" i="1" dirty="0">
                <a:latin typeface="Arial" panose="020B0604020202020204" pitchFamily="34" charset="0"/>
                <a:cs typeface="Arial" panose="020B0604020202020204" pitchFamily="34" charset="0"/>
              </a:rPr>
              <a:t> aux </a:t>
            </a:r>
            <a:r>
              <a:rPr lang="en-US" sz="1000" i="1" dirty="0" err="1">
                <a:latin typeface="Arial" panose="020B0604020202020204" pitchFamily="34" charset="0"/>
                <a:cs typeface="Arial" panose="020B0604020202020204" pitchFamily="34" charset="0"/>
              </a:rPr>
              <a:t>panneaux</a:t>
            </a:r>
            <a:r>
              <a:rPr lang="en-US" sz="1000" i="1" dirty="0">
                <a:latin typeface="Arial" panose="020B0604020202020204" pitchFamily="34" charset="0"/>
                <a:cs typeface="Arial" panose="020B0604020202020204" pitchFamily="34" charset="0"/>
              </a:rPr>
              <a:t> de </a:t>
            </a:r>
            <a:r>
              <a:rPr lang="en-US" sz="1000" i="1" dirty="0" err="1">
                <a:latin typeface="Arial" panose="020B0604020202020204" pitchFamily="34" charset="0"/>
                <a:cs typeface="Arial" panose="020B0604020202020204" pitchFamily="34" charset="0"/>
              </a:rPr>
              <a:t>signalisation</a:t>
            </a:r>
            <a:r>
              <a:rPr lang="en-US" sz="1000" i="1" dirty="0">
                <a:latin typeface="Arial" panose="020B0604020202020204" pitchFamily="34" charset="0"/>
                <a:cs typeface="Arial" panose="020B0604020202020204" pitchFamily="34" charset="0"/>
              </a:rPr>
              <a:t> exposés </a:t>
            </a:r>
            <a:r>
              <a:rPr lang="en-US" sz="1000" i="1" dirty="0" err="1">
                <a:latin typeface="Arial" panose="020B0604020202020204" pitchFamily="34" charset="0"/>
                <a:cs typeface="Arial" panose="020B0604020202020204" pitchFamily="34" charset="0"/>
              </a:rPr>
              <a:t>depuis</a:t>
            </a:r>
            <a:r>
              <a:rPr lang="en-US" sz="1000" i="1" dirty="0">
                <a:latin typeface="Arial" panose="020B0604020202020204" pitchFamily="34" charset="0"/>
                <a:cs typeface="Arial" panose="020B0604020202020204" pitchFamily="34" charset="0"/>
              </a:rPr>
              <a:t> la 	</a:t>
            </a:r>
            <a:r>
              <a:rPr lang="en-US" sz="1000" i="1" dirty="0" err="1">
                <a:latin typeface="Arial" panose="020B0604020202020204" pitchFamily="34" charset="0"/>
                <a:cs typeface="Arial" panose="020B0604020202020204" pitchFamily="34" charset="0"/>
              </a:rPr>
              <a:t>dernière</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mise</a:t>
            </a:r>
            <a:r>
              <a:rPr lang="en-US" sz="1000" i="1" dirty="0">
                <a:latin typeface="Arial" panose="020B0604020202020204" pitchFamily="34" charset="0"/>
                <a:cs typeface="Arial" panose="020B0604020202020204" pitchFamily="34" charset="0"/>
              </a:rPr>
              <a:t> à jour </a:t>
            </a:r>
            <a:r>
              <a:rPr lang="en-US" sz="1000" i="1" dirty="0" err="1">
                <a:latin typeface="Arial" panose="020B0604020202020204" pitchFamily="34" charset="0"/>
                <a:cs typeface="Arial" panose="020B0604020202020204" pitchFamily="34" charset="0"/>
              </a:rPr>
              <a:t>publiée</a:t>
            </a:r>
            <a:r>
              <a:rPr lang="en-US" sz="1000" i="1" dirty="0">
                <a:latin typeface="Arial" panose="020B0604020202020204" pitchFamily="34" charset="0"/>
                <a:cs typeface="Arial" panose="020B0604020202020204" pitchFamily="34" charset="0"/>
              </a:rPr>
              <a:t> par Google </a:t>
            </a:r>
            <a:r>
              <a:rPr lang="en-US" sz="1000" i="1" dirty="0" smtClean="0">
                <a:latin typeface="Arial" panose="020B0604020202020204" pitchFamily="34" charset="0"/>
                <a:cs typeface="Arial" panose="020B0604020202020204" pitchFamily="34" charset="0"/>
              </a:rPr>
              <a:t>Maps. </a:t>
            </a:r>
            <a:r>
              <a:rPr lang="en-US" sz="1000" i="1" dirty="0">
                <a:latin typeface="Arial" panose="020B0604020202020204" pitchFamily="34" charset="0"/>
                <a:cs typeface="Arial" panose="020B0604020202020204" pitchFamily="34" charset="0"/>
              </a:rPr>
              <a:t>Il </a:t>
            </a:r>
            <a:r>
              <a:rPr lang="en-US" sz="1000" i="1" dirty="0" err="1">
                <a:latin typeface="Arial" panose="020B0604020202020204" pitchFamily="34" charset="0"/>
                <a:cs typeface="Arial" panose="020B0604020202020204" pitchFamily="34" charset="0"/>
              </a:rPr>
              <a:t>est</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donc</a:t>
            </a:r>
            <a:r>
              <a:rPr lang="en-US" sz="1000" i="1" dirty="0">
                <a:latin typeface="Arial" panose="020B0604020202020204" pitchFamily="34" charset="0"/>
                <a:cs typeface="Arial" panose="020B0604020202020204" pitchFamily="34" charset="0"/>
              </a:rPr>
              <a:t> possible que </a:t>
            </a:r>
            <a:r>
              <a:rPr lang="en-US" sz="1000" i="1" dirty="0" err="1">
                <a:latin typeface="Arial" panose="020B0604020202020204" pitchFamily="34" charset="0"/>
                <a:cs typeface="Arial" panose="020B0604020202020204" pitchFamily="34" charset="0"/>
              </a:rPr>
              <a:t>certaines</a:t>
            </a:r>
            <a:r>
              <a:rPr lang="en-US" sz="1000" i="1" dirty="0">
                <a:latin typeface="Arial" panose="020B0604020202020204" pitchFamily="34" charset="0"/>
                <a:cs typeface="Arial" panose="020B0604020202020204" pitchFamily="34" charset="0"/>
              </a:rPr>
              <a:t> illustrations ne correspondent plus à la </a:t>
            </a:r>
            <a:r>
              <a:rPr lang="en-US" sz="1000" i="1" dirty="0" err="1">
                <a:latin typeface="Arial" panose="020B0604020202020204" pitchFamily="34" charset="0"/>
                <a:cs typeface="Arial" panose="020B0604020202020204" pitchFamily="34" charset="0"/>
              </a:rPr>
              <a:t>réalité</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actuelle</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qu’elles</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soient</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dépassées</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ou</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qu’elles</a:t>
            </a:r>
            <a:r>
              <a:rPr lang="en-US" sz="1000" i="1" dirty="0">
                <a:latin typeface="Arial" panose="020B0604020202020204" pitchFamily="34" charset="0"/>
                <a:cs typeface="Arial" panose="020B0604020202020204" pitchFamily="34" charset="0"/>
              </a:rPr>
              <a:t> ne </a:t>
            </a:r>
            <a:r>
              <a:rPr lang="en-US" sz="1000" i="1" dirty="0" err="1">
                <a:latin typeface="Arial" panose="020B0604020202020204" pitchFamily="34" charset="0"/>
                <a:cs typeface="Arial" panose="020B0604020202020204" pitchFamily="34" charset="0"/>
              </a:rPr>
              <a:t>soient</a:t>
            </a:r>
            <a:r>
              <a:rPr lang="en-US" sz="1000" i="1" dirty="0">
                <a:latin typeface="Arial" panose="020B0604020202020204" pitchFamily="34" charset="0"/>
                <a:cs typeface="Arial" panose="020B0604020202020204" pitchFamily="34" charset="0"/>
              </a:rPr>
              <a:t> plus </a:t>
            </a:r>
            <a:r>
              <a:rPr lang="en-US" sz="1000" i="1" dirty="0" err="1" smtClean="0">
                <a:latin typeface="Arial" panose="020B0604020202020204" pitchFamily="34" charset="0"/>
                <a:cs typeface="Arial" panose="020B0604020202020204" pitchFamily="34" charset="0"/>
              </a:rPr>
              <a:t>d’actualité</a:t>
            </a:r>
            <a:r>
              <a:rPr lang="en-US" sz="1000" i="1" dirty="0">
                <a:latin typeface="Arial" panose="020B0604020202020204" pitchFamily="34" charset="0"/>
                <a:cs typeface="Arial" panose="020B0604020202020204" pitchFamily="34" charset="0"/>
              </a:rPr>
              <a:t>. Je ne </a:t>
            </a:r>
            <a:r>
              <a:rPr lang="en-US" sz="1000" i="1" dirty="0" err="1">
                <a:latin typeface="Arial" panose="020B0604020202020204" pitchFamily="34" charset="0"/>
                <a:cs typeface="Arial" panose="020B0604020202020204" pitchFamily="34" charset="0"/>
              </a:rPr>
              <a:t>puis</a:t>
            </a:r>
            <a:r>
              <a:rPr lang="en-US" sz="1000" i="1" dirty="0">
                <a:latin typeface="Arial" panose="020B0604020202020204" pitchFamily="34" charset="0"/>
                <a:cs typeface="Arial" panose="020B0604020202020204" pitchFamily="34" charset="0"/>
              </a:rPr>
              <a:t> que me </a:t>
            </a:r>
            <a:r>
              <a:rPr lang="en-US" sz="1000" i="1" dirty="0" err="1">
                <a:latin typeface="Arial" panose="020B0604020202020204" pitchFamily="34" charset="0"/>
                <a:cs typeface="Arial" panose="020B0604020202020204" pitchFamily="34" charset="0"/>
              </a:rPr>
              <a:t>réjouir</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si</a:t>
            </a:r>
            <a:r>
              <a:rPr lang="en-US" sz="1000" i="1" dirty="0">
                <a:latin typeface="Arial" panose="020B0604020202020204" pitchFamily="34" charset="0"/>
                <a:cs typeface="Arial" panose="020B0604020202020204" pitchFamily="34" charset="0"/>
              </a:rPr>
              <a:t> les modifications </a:t>
            </a:r>
            <a:r>
              <a:rPr lang="en-US" sz="1000" i="1" dirty="0" err="1">
                <a:latin typeface="Arial" panose="020B0604020202020204" pitchFamily="34" charset="0"/>
                <a:cs typeface="Arial" panose="020B0604020202020204" pitchFamily="34" charset="0"/>
              </a:rPr>
              <a:t>intervenues</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ont</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amélioré</a:t>
            </a:r>
            <a:r>
              <a:rPr lang="en-US" sz="1000" i="1" dirty="0">
                <a:latin typeface="Arial" panose="020B0604020202020204" pitchFamily="34" charset="0"/>
                <a:cs typeface="Arial" panose="020B0604020202020204" pitchFamily="34" charset="0"/>
              </a:rPr>
              <a:t> le 	service aux </a:t>
            </a:r>
            <a:r>
              <a:rPr lang="en-US" sz="1000" i="1" dirty="0" err="1">
                <a:latin typeface="Arial" panose="020B0604020202020204" pitchFamily="34" charset="0"/>
                <a:cs typeface="Arial" panose="020B0604020202020204" pitchFamily="34" charset="0"/>
              </a:rPr>
              <a:t>automobilistes</a:t>
            </a:r>
            <a:r>
              <a:rPr lang="en-US" sz="1000" i="1" dirty="0">
                <a:latin typeface="Arial" panose="020B0604020202020204" pitchFamily="34" charset="0"/>
                <a:cs typeface="Arial" panose="020B0604020202020204" pitchFamily="34" charset="0"/>
              </a:rPr>
              <a:t>.</a:t>
            </a:r>
            <a:endParaRPr lang="fr-CH" sz="1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579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88640"/>
            <a:ext cx="8712968" cy="6480720"/>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80000" tIns="288000" rIns="108000" rtlCol="0" anchor="t"/>
          <a:lstStyle/>
          <a:p>
            <a:r>
              <a:rPr lang="fr-CH" sz="1400" dirty="0" smtClean="0">
                <a:latin typeface="Arial" panose="020B0604020202020204" pitchFamily="34" charset="0"/>
                <a:cs typeface="Arial" panose="020B0604020202020204" pitchFamily="34" charset="0"/>
              </a:rPr>
              <a:t>L’autoroute Cluj - </a:t>
            </a:r>
            <a:r>
              <a:rPr lang="fr-CH" sz="1400" dirty="0" err="1" smtClean="0">
                <a:latin typeface="Arial" panose="020B0604020202020204" pitchFamily="34" charset="0"/>
                <a:cs typeface="Arial" panose="020B0604020202020204" pitchFamily="34" charset="0"/>
              </a:rPr>
              <a:t>Campia</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Turzii</a:t>
            </a:r>
            <a:r>
              <a:rPr lang="fr-CH" sz="1400" dirty="0" smtClean="0">
                <a:latin typeface="Arial" panose="020B0604020202020204" pitchFamily="34" charset="0"/>
                <a:cs typeface="Arial" panose="020B0604020202020204" pitchFamily="34" charset="0"/>
              </a:rPr>
              <a:t> est probablement la meilleure de Roumanie. Son revêtement est doux et très agréable, comparable en tout à ce qui se fait de meilleur dans les autres pays que je connais. ( rien à voir avec le revêtement lamentable et exécrable existant entre </a:t>
            </a:r>
            <a:r>
              <a:rPr lang="fr-CH" sz="1400" dirty="0" err="1" smtClean="0">
                <a:latin typeface="Arial" panose="020B0604020202020204" pitchFamily="34" charset="0"/>
                <a:cs typeface="Arial" panose="020B0604020202020204" pitchFamily="34" charset="0"/>
              </a:rPr>
              <a:t>Saliste</a:t>
            </a:r>
            <a:r>
              <a:rPr lang="fr-CH" sz="1400" dirty="0" smtClean="0">
                <a:latin typeface="Arial" panose="020B0604020202020204" pitchFamily="34" charset="0"/>
                <a:cs typeface="Arial" panose="020B0604020202020204" pitchFamily="34" charset="0"/>
              </a:rPr>
              <a:t> et </a:t>
            </a:r>
            <a:r>
              <a:rPr lang="fr-CH" sz="1400" dirty="0" err="1" smtClean="0">
                <a:latin typeface="Arial" panose="020B0604020202020204" pitchFamily="34" charset="0"/>
                <a:cs typeface="Arial" panose="020B0604020202020204" pitchFamily="34" charset="0"/>
              </a:rPr>
              <a:t>Cunta</a:t>
            </a:r>
            <a:r>
              <a:rPr lang="fr-CH" sz="1400" dirty="0" smtClean="0">
                <a:latin typeface="Arial" panose="020B0604020202020204" pitchFamily="34" charset="0"/>
                <a:cs typeface="Arial" panose="020B0604020202020204" pitchFamily="34" charset="0"/>
              </a:rPr>
              <a:t> ).</a:t>
            </a:r>
          </a:p>
          <a:p>
            <a:r>
              <a:rPr lang="fr-CH" sz="1400" dirty="0">
                <a:latin typeface="Arial" panose="020B0604020202020204" pitchFamily="34" charset="0"/>
                <a:cs typeface="Arial" panose="020B0604020202020204" pitchFamily="34" charset="0"/>
              </a:rPr>
              <a:t>S</a:t>
            </a:r>
            <a:r>
              <a:rPr lang="fr-CH" sz="1400" dirty="0" smtClean="0">
                <a:latin typeface="Arial" panose="020B0604020202020204" pitchFamily="34" charset="0"/>
                <a:cs typeface="Arial" panose="020B0604020202020204" pitchFamily="34" charset="0"/>
              </a:rPr>
              <a:t>es seuls inconvénients sont l’absence d’entrée / sortie entre Cluj </a:t>
            </a:r>
            <a:r>
              <a:rPr lang="fr-CH" sz="1400" dirty="0" err="1" smtClean="0">
                <a:latin typeface="Arial" panose="020B0604020202020204" pitchFamily="34" charset="0"/>
                <a:cs typeface="Arial" panose="020B0604020202020204" pitchFamily="34" charset="0"/>
              </a:rPr>
              <a:t>Gilau</a:t>
            </a:r>
            <a:r>
              <a:rPr lang="fr-CH" sz="1400" dirty="0" smtClean="0">
                <a:latin typeface="Arial" panose="020B0604020202020204" pitchFamily="34" charset="0"/>
                <a:cs typeface="Arial" panose="020B0604020202020204" pitchFamily="34" charset="0"/>
              </a:rPr>
              <a:t> </a:t>
            </a:r>
            <a:r>
              <a:rPr lang="fr-CH" sz="1400" dirty="0" smtClean="0">
                <a:latin typeface="Arial" panose="020B0604020202020204" pitchFamily="34" charset="0"/>
                <a:cs typeface="Arial" panose="020B0604020202020204" pitchFamily="34" charset="0"/>
              </a:rPr>
              <a:t>et Turda, et l’absence actuelle d’aire de stationnement, de repos, de ravitaillement sur toute sa longueur. C’est dommage.</a:t>
            </a:r>
          </a:p>
          <a:p>
            <a:r>
              <a:rPr lang="fr-CH" sz="1400" dirty="0" smtClean="0">
                <a:latin typeface="Arial" panose="020B0604020202020204" pitchFamily="34" charset="0"/>
                <a:cs typeface="Arial" panose="020B0604020202020204" pitchFamily="34" charset="0"/>
              </a:rPr>
              <a:t>Outre la haute qualité de </a:t>
            </a:r>
            <a:r>
              <a:rPr lang="fr-CH" sz="1400" dirty="0" smtClean="0">
                <a:latin typeface="Arial" panose="020B0604020202020204" pitchFamily="34" charset="0"/>
                <a:cs typeface="Arial" panose="020B0604020202020204" pitchFamily="34" charset="0"/>
              </a:rPr>
              <a:t>sa </a:t>
            </a:r>
            <a:r>
              <a:rPr lang="fr-CH" sz="1400" dirty="0" smtClean="0">
                <a:latin typeface="Arial" panose="020B0604020202020204" pitchFamily="34" charset="0"/>
                <a:cs typeface="Arial" panose="020B0604020202020204" pitchFamily="34" charset="0"/>
              </a:rPr>
              <a:t>construction, cette autoroute offre le gros avantage d’une très faible densité de circulation ; la conduite y est donc très reposante ; c’est un réel soulagement après le trafic intense rencontré de Oradea à Cluj ou de </a:t>
            </a:r>
            <a:r>
              <a:rPr lang="fr-CH" sz="1400" dirty="0" err="1" smtClean="0">
                <a:latin typeface="Arial" panose="020B0604020202020204" pitchFamily="34" charset="0"/>
                <a:cs typeface="Arial" panose="020B0604020202020204" pitchFamily="34" charset="0"/>
              </a:rPr>
              <a:t>Sighisoara</a:t>
            </a:r>
            <a:r>
              <a:rPr lang="fr-CH" sz="1400" dirty="0" smtClean="0">
                <a:latin typeface="Arial" panose="020B0604020202020204" pitchFamily="34" charset="0"/>
                <a:cs typeface="Arial" panose="020B0604020202020204" pitchFamily="34" charset="0"/>
              </a:rPr>
              <a:t> à </a:t>
            </a:r>
            <a:r>
              <a:rPr lang="fr-CH" sz="1400" dirty="0" err="1" smtClean="0">
                <a:latin typeface="Arial" panose="020B0604020202020204" pitchFamily="34" charset="0"/>
                <a:cs typeface="Arial" panose="020B0604020202020204" pitchFamily="34" charset="0"/>
              </a:rPr>
              <a:t>Campia</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Turzii</a:t>
            </a:r>
            <a:r>
              <a:rPr lang="fr-CH" sz="1400" dirty="0" smtClean="0">
                <a:latin typeface="Arial" panose="020B0604020202020204" pitchFamily="34" charset="0"/>
                <a:cs typeface="Arial" panose="020B0604020202020204" pitchFamily="34" charset="0"/>
              </a:rPr>
              <a:t>. On s’attendrait évidemment à rencontrer un trafic également soutenu sur l’autoroute, mais cela n’est absolument pas le cas. Trafic fluide, très peu de circulation. </a:t>
            </a:r>
            <a:r>
              <a:rPr lang="fr-CH" sz="1400" dirty="0" smtClean="0">
                <a:latin typeface="Arial" panose="020B0604020202020204" pitchFamily="34" charset="0"/>
                <a:cs typeface="Arial" panose="020B0604020202020204" pitchFamily="34" charset="0"/>
              </a:rPr>
              <a:t>L’absence quasi totale </a:t>
            </a:r>
            <a:r>
              <a:rPr lang="fr-CH" sz="1400" dirty="0" smtClean="0">
                <a:latin typeface="Arial" panose="020B0604020202020204" pitchFamily="34" charset="0"/>
                <a:cs typeface="Arial" panose="020B0604020202020204" pitchFamily="34" charset="0"/>
              </a:rPr>
              <a:t>de signalisation explique sans doute en partie ceci. On ne rencontre les panneaux de signalisation que quasiment aux abords immédiats des bretelles d’accès. Sinon, rien ou presque, aucune promotion, aucune information. Cette autoroute est bien dissimulée aux </a:t>
            </a:r>
            <a:r>
              <a:rPr lang="fr-CH" sz="1400" dirty="0" smtClean="0">
                <a:latin typeface="Arial" panose="020B0604020202020204" pitchFamily="34" charset="0"/>
                <a:cs typeface="Arial" panose="020B0604020202020204" pitchFamily="34" charset="0"/>
              </a:rPr>
              <a:t>automobilistes </a:t>
            </a:r>
            <a:r>
              <a:rPr lang="fr-CH" sz="1400" dirty="0" smtClean="0">
                <a:latin typeface="Arial" panose="020B0604020202020204" pitchFamily="34" charset="0"/>
                <a:cs typeface="Arial" panose="020B0604020202020204" pitchFamily="34" charset="0"/>
              </a:rPr>
              <a:t>et elle semble également être réservée aux seuls initiés, connaisseurs et autres adeptes de API ou de </a:t>
            </a:r>
            <a:r>
              <a:rPr lang="fr-CH" sz="1400" dirty="0" smtClean="0">
                <a:latin typeface="Arial" panose="020B0604020202020204" pitchFamily="34" charset="0"/>
                <a:cs typeface="Arial" panose="020B0604020202020204" pitchFamily="34" charset="0"/>
              </a:rPr>
              <a:t>PUM</a:t>
            </a:r>
          </a:p>
          <a:p>
            <a:endParaRPr lang="fr-CH" sz="1400" dirty="0">
              <a:latin typeface="Arial" panose="020B0604020202020204" pitchFamily="34" charset="0"/>
              <a:cs typeface="Arial" panose="020B0604020202020204" pitchFamily="34" charset="0"/>
            </a:endParaRPr>
          </a:p>
          <a:p>
            <a:endParaRPr lang="fr-CH" sz="1400" dirty="0" smtClean="0">
              <a:latin typeface="Arial" panose="020B0604020202020204" pitchFamily="34" charset="0"/>
              <a:cs typeface="Arial" panose="020B0604020202020204" pitchFamily="34" charset="0"/>
            </a:endParaRPr>
          </a:p>
          <a:p>
            <a:r>
              <a:rPr lang="fr-CH" sz="1400" dirty="0" smtClean="0">
                <a:latin typeface="Arial" panose="020B0604020202020204" pitchFamily="34" charset="0"/>
                <a:cs typeface="Arial" panose="020B0604020202020204" pitchFamily="34" charset="0"/>
              </a:rPr>
              <a:t>The </a:t>
            </a:r>
            <a:r>
              <a:rPr lang="fr-CH" sz="1400" dirty="0" err="1" smtClean="0">
                <a:latin typeface="Arial" panose="020B0604020202020204" pitchFamily="34" charset="0"/>
                <a:cs typeface="Arial" panose="020B0604020202020204" pitchFamily="34" charset="0"/>
              </a:rPr>
              <a:t>highway</a:t>
            </a:r>
            <a:r>
              <a:rPr lang="fr-CH" sz="1400" dirty="0" smtClean="0">
                <a:latin typeface="Arial" panose="020B0604020202020204" pitchFamily="34" charset="0"/>
                <a:cs typeface="Arial" panose="020B0604020202020204" pitchFamily="34" charset="0"/>
              </a:rPr>
              <a:t> Cluj </a:t>
            </a:r>
            <a:r>
              <a:rPr lang="fr-CH" sz="1400" dirty="0" err="1" smtClean="0">
                <a:latin typeface="Arial" panose="020B0604020202020204" pitchFamily="34" charset="0"/>
                <a:cs typeface="Arial" panose="020B0604020202020204" pitchFamily="34" charset="0"/>
              </a:rPr>
              <a:t>Gilau</a:t>
            </a:r>
            <a:r>
              <a:rPr lang="fr-CH" sz="1400" dirty="0" smtClean="0">
                <a:latin typeface="Arial" panose="020B0604020202020204" pitchFamily="34" charset="0"/>
                <a:cs typeface="Arial" panose="020B0604020202020204" pitchFamily="34" charset="0"/>
              </a:rPr>
              <a:t> – </a:t>
            </a:r>
            <a:r>
              <a:rPr lang="fr-CH" sz="1400" dirty="0" err="1" smtClean="0">
                <a:latin typeface="Arial" panose="020B0604020202020204" pitchFamily="34" charset="0"/>
                <a:cs typeface="Arial" panose="020B0604020202020204" pitchFamily="34" charset="0"/>
              </a:rPr>
              <a:t>Campia</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Turzii</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is</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probably</a:t>
            </a:r>
            <a:r>
              <a:rPr lang="fr-CH" sz="1400" dirty="0" smtClean="0">
                <a:latin typeface="Arial" panose="020B0604020202020204" pitchFamily="34" charset="0"/>
                <a:cs typeface="Arial" panose="020B0604020202020204" pitchFamily="34" charset="0"/>
              </a:rPr>
              <a:t> the best in Romania. </a:t>
            </a:r>
            <a:r>
              <a:rPr lang="fr-CH" sz="1400" dirty="0" err="1" smtClean="0">
                <a:latin typeface="Arial" panose="020B0604020202020204" pitchFamily="34" charset="0"/>
                <a:cs typeface="Arial" panose="020B0604020202020204" pitchFamily="34" charset="0"/>
              </a:rPr>
              <a:t>Its</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coating</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is</a:t>
            </a:r>
            <a:r>
              <a:rPr lang="fr-CH" sz="1400" dirty="0" smtClean="0">
                <a:latin typeface="Arial" panose="020B0604020202020204" pitchFamily="34" charset="0"/>
                <a:cs typeface="Arial" panose="020B0604020202020204" pitchFamily="34" charset="0"/>
              </a:rPr>
              <a:t> soft and </a:t>
            </a:r>
            <a:r>
              <a:rPr lang="fr-CH" sz="1400" dirty="0" err="1" smtClean="0">
                <a:latin typeface="Arial" panose="020B0604020202020204" pitchFamily="34" charset="0"/>
                <a:cs typeface="Arial" panose="020B0604020202020204" pitchFamily="34" charset="0"/>
              </a:rPr>
              <a:t>very</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pleasant</a:t>
            </a:r>
            <a:r>
              <a:rPr lang="fr-CH" sz="1400" dirty="0">
                <a:latin typeface="Arial" panose="020B0604020202020204" pitchFamily="34" charset="0"/>
                <a:cs typeface="Arial" panose="020B0604020202020204" pitchFamily="34" charset="0"/>
              </a:rPr>
              <a:t> </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it</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can</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be</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favorably</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compared</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with</a:t>
            </a:r>
            <a:r>
              <a:rPr lang="fr-CH" sz="1400" dirty="0" smtClean="0">
                <a:latin typeface="Arial" panose="020B0604020202020204" pitchFamily="34" charset="0"/>
                <a:cs typeface="Arial" panose="020B0604020202020204" pitchFamily="34" charset="0"/>
              </a:rPr>
              <a:t> the best in </a:t>
            </a:r>
            <a:r>
              <a:rPr lang="fr-CH" sz="1400" dirty="0" err="1" smtClean="0">
                <a:latin typeface="Arial" panose="020B0604020202020204" pitchFamily="34" charset="0"/>
                <a:cs typeface="Arial" panose="020B0604020202020204" pitchFamily="34" charset="0"/>
              </a:rPr>
              <a:t>other</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european</a:t>
            </a:r>
            <a:r>
              <a:rPr lang="fr-CH" sz="1400" dirty="0" smtClean="0">
                <a:latin typeface="Arial" panose="020B0604020202020204" pitchFamily="34" charset="0"/>
                <a:cs typeface="Arial" panose="020B0604020202020204" pitchFamily="34" charset="0"/>
              </a:rPr>
              <a:t> countries. ( Nothing to do </a:t>
            </a:r>
            <a:r>
              <a:rPr lang="fr-CH" sz="1400" dirty="0" err="1" smtClean="0">
                <a:latin typeface="Arial" panose="020B0604020202020204" pitchFamily="34" charset="0"/>
                <a:cs typeface="Arial" panose="020B0604020202020204" pitchFamily="34" charset="0"/>
              </a:rPr>
              <a:t>with</a:t>
            </a:r>
            <a:r>
              <a:rPr lang="fr-CH" sz="1400" dirty="0" smtClean="0">
                <a:latin typeface="Arial" panose="020B0604020202020204" pitchFamily="34" charset="0"/>
                <a:cs typeface="Arial" panose="020B0604020202020204" pitchFamily="34" charset="0"/>
              </a:rPr>
              <a:t> the </a:t>
            </a:r>
            <a:r>
              <a:rPr lang="fr-CH" sz="1400" dirty="0" err="1" smtClean="0">
                <a:latin typeface="Arial" panose="020B0604020202020204" pitchFamily="34" charset="0"/>
                <a:cs typeface="Arial" panose="020B0604020202020204" pitchFamily="34" charset="0"/>
              </a:rPr>
              <a:t>miserable</a:t>
            </a:r>
            <a:r>
              <a:rPr lang="fr-CH" sz="1400" dirty="0" smtClean="0">
                <a:latin typeface="Arial" panose="020B0604020202020204" pitchFamily="34" charset="0"/>
                <a:cs typeface="Arial" panose="020B0604020202020204" pitchFamily="34" charset="0"/>
              </a:rPr>
              <a:t> and </a:t>
            </a:r>
            <a:r>
              <a:rPr lang="fr-CH" sz="1400" dirty="0" err="1" smtClean="0">
                <a:latin typeface="Arial" panose="020B0604020202020204" pitchFamily="34" charset="0"/>
                <a:cs typeface="Arial" panose="020B0604020202020204" pitchFamily="34" charset="0"/>
              </a:rPr>
              <a:t>execrable</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coating</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between</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Saliste</a:t>
            </a:r>
            <a:r>
              <a:rPr lang="fr-CH" sz="1400" dirty="0" smtClean="0">
                <a:latin typeface="Arial" panose="020B0604020202020204" pitchFamily="34" charset="0"/>
                <a:cs typeface="Arial" panose="020B0604020202020204" pitchFamily="34" charset="0"/>
              </a:rPr>
              <a:t> and </a:t>
            </a:r>
            <a:r>
              <a:rPr lang="fr-CH" sz="1400" dirty="0" err="1" smtClean="0">
                <a:latin typeface="Arial" panose="020B0604020202020204" pitchFamily="34" charset="0"/>
                <a:cs typeface="Arial" panose="020B0604020202020204" pitchFamily="34" charset="0"/>
              </a:rPr>
              <a:t>Cunta</a:t>
            </a:r>
            <a:r>
              <a:rPr lang="fr-CH" sz="1400" dirty="0" smtClean="0">
                <a:latin typeface="Arial" panose="020B0604020202020204" pitchFamily="34" charset="0"/>
                <a:cs typeface="Arial" panose="020B0604020202020204" pitchFamily="34" charset="0"/>
              </a:rPr>
              <a:t> ). </a:t>
            </a:r>
            <a:r>
              <a:rPr lang="fr-CH" sz="1400" dirty="0" err="1" smtClean="0">
                <a:latin typeface="Arial" panose="020B0604020202020204" pitchFamily="34" charset="0"/>
                <a:cs typeface="Arial" panose="020B0604020202020204" pitchFamily="34" charset="0"/>
              </a:rPr>
              <a:t>Its</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onl</a:t>
            </a:r>
            <a:r>
              <a:rPr lang="fr-CH" sz="1400" dirty="0" err="1" smtClean="0">
                <a:latin typeface="Arial" panose="020B0604020202020204" pitchFamily="34" charset="0"/>
                <a:cs typeface="Arial" panose="020B0604020202020204" pitchFamily="34" charset="0"/>
              </a:rPr>
              <a:t>y</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disadvantages</a:t>
            </a:r>
            <a:r>
              <a:rPr lang="fr-CH" sz="1400" dirty="0" smtClean="0">
                <a:latin typeface="Arial" panose="020B0604020202020204" pitchFamily="34" charset="0"/>
                <a:cs typeface="Arial" panose="020B0604020202020204" pitchFamily="34" charset="0"/>
              </a:rPr>
              <a:t> are the </a:t>
            </a:r>
            <a:r>
              <a:rPr lang="fr-CH" sz="1400" dirty="0" err="1" smtClean="0">
                <a:latin typeface="Arial" panose="020B0604020202020204" pitchFamily="34" charset="0"/>
                <a:cs typeface="Arial" panose="020B0604020202020204" pitchFamily="34" charset="0"/>
              </a:rPr>
              <a:t>lack</a:t>
            </a:r>
            <a:r>
              <a:rPr lang="fr-CH" sz="1400" dirty="0" smtClean="0">
                <a:latin typeface="Arial" panose="020B0604020202020204" pitchFamily="34" charset="0"/>
                <a:cs typeface="Arial" panose="020B0604020202020204" pitchFamily="34" charset="0"/>
              </a:rPr>
              <a:t> of entry / exit </a:t>
            </a:r>
            <a:r>
              <a:rPr lang="fr-CH" sz="1400" dirty="0" err="1" smtClean="0">
                <a:latin typeface="Arial" panose="020B0604020202020204" pitchFamily="34" charset="0"/>
                <a:cs typeface="Arial" panose="020B0604020202020204" pitchFamily="34" charset="0"/>
              </a:rPr>
              <a:t>between</a:t>
            </a:r>
            <a:r>
              <a:rPr lang="fr-CH" sz="1400" dirty="0" smtClean="0">
                <a:latin typeface="Arial" panose="020B0604020202020204" pitchFamily="34" charset="0"/>
                <a:cs typeface="Arial" panose="020B0604020202020204" pitchFamily="34" charset="0"/>
              </a:rPr>
              <a:t> Cluj-</a:t>
            </a:r>
            <a:r>
              <a:rPr lang="fr-CH" sz="1400" dirty="0" err="1" smtClean="0">
                <a:latin typeface="Arial" panose="020B0604020202020204" pitchFamily="34" charset="0"/>
                <a:cs typeface="Arial" panose="020B0604020202020204" pitchFamily="34" charset="0"/>
              </a:rPr>
              <a:t>Gilau</a:t>
            </a:r>
            <a:r>
              <a:rPr lang="fr-CH" sz="1400" dirty="0" smtClean="0">
                <a:latin typeface="Arial" panose="020B0604020202020204" pitchFamily="34" charset="0"/>
                <a:cs typeface="Arial" panose="020B0604020202020204" pitchFamily="34" charset="0"/>
              </a:rPr>
              <a:t> and Turda and the </a:t>
            </a:r>
            <a:r>
              <a:rPr lang="fr-CH" sz="1400" dirty="0" err="1" smtClean="0">
                <a:latin typeface="Arial" panose="020B0604020202020204" pitchFamily="34" charset="0"/>
                <a:cs typeface="Arial" panose="020B0604020202020204" pitchFamily="34" charset="0"/>
              </a:rPr>
              <a:t>lack</a:t>
            </a:r>
            <a:r>
              <a:rPr lang="fr-CH" sz="1400" dirty="0" smtClean="0">
                <a:latin typeface="Arial" panose="020B0604020202020204" pitchFamily="34" charset="0"/>
                <a:cs typeface="Arial" panose="020B0604020202020204" pitchFamily="34" charset="0"/>
              </a:rPr>
              <a:t> of parking and </a:t>
            </a:r>
            <a:r>
              <a:rPr lang="fr-CH" sz="1400" dirty="0" err="1" smtClean="0">
                <a:latin typeface="Arial" panose="020B0604020202020204" pitchFamily="34" charset="0"/>
                <a:cs typeface="Arial" panose="020B0604020202020204" pitchFamily="34" charset="0"/>
              </a:rPr>
              <a:t>rest</a:t>
            </a:r>
            <a:r>
              <a:rPr lang="fr-CH" sz="1400" dirty="0" smtClean="0">
                <a:latin typeface="Arial" panose="020B0604020202020204" pitchFamily="34" charset="0"/>
                <a:cs typeface="Arial" panose="020B0604020202020204" pitchFamily="34" charset="0"/>
              </a:rPr>
              <a:t> area on </a:t>
            </a:r>
            <a:r>
              <a:rPr lang="fr-CH" sz="1400" dirty="0" err="1" smtClean="0">
                <a:latin typeface="Arial" panose="020B0604020202020204" pitchFamily="34" charset="0"/>
                <a:cs typeface="Arial" panose="020B0604020202020204" pitchFamily="34" charset="0"/>
              </a:rPr>
              <a:t>its</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entire</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lenght</a:t>
            </a:r>
            <a:r>
              <a:rPr lang="fr-CH" sz="1400" dirty="0" smtClean="0">
                <a:latin typeface="Arial" panose="020B0604020202020204" pitchFamily="34" charset="0"/>
                <a:cs typeface="Arial" panose="020B0604020202020204" pitchFamily="34" charset="0"/>
              </a:rPr>
              <a:t>. This </a:t>
            </a:r>
            <a:r>
              <a:rPr lang="fr-CH" sz="1400" dirty="0" err="1" smtClean="0">
                <a:latin typeface="Arial" panose="020B0604020202020204" pitchFamily="34" charset="0"/>
                <a:cs typeface="Arial" panose="020B0604020202020204" pitchFamily="34" charset="0"/>
              </a:rPr>
              <a:t>can</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be</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easily</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improved</a:t>
            </a:r>
            <a:r>
              <a:rPr lang="fr-CH" sz="1400" dirty="0" smtClean="0">
                <a:latin typeface="Arial" panose="020B0604020202020204" pitchFamily="34" charset="0"/>
                <a:cs typeface="Arial" panose="020B0604020202020204" pitchFamily="34" charset="0"/>
              </a:rPr>
              <a:t>.</a:t>
            </a:r>
          </a:p>
          <a:p>
            <a:r>
              <a:rPr lang="fr-CH" sz="1400" dirty="0" err="1" smtClean="0">
                <a:latin typeface="Arial" panose="020B0604020202020204" pitchFamily="34" charset="0"/>
                <a:cs typeface="Arial" panose="020B0604020202020204" pitchFamily="34" charset="0"/>
              </a:rPr>
              <a:t>Besides</a:t>
            </a:r>
            <a:r>
              <a:rPr lang="fr-CH" sz="1400" dirty="0" smtClean="0">
                <a:latin typeface="Arial" panose="020B0604020202020204" pitchFamily="34" charset="0"/>
                <a:cs typeface="Arial" panose="020B0604020202020204" pitchFamily="34" charset="0"/>
              </a:rPr>
              <a:t> the high </a:t>
            </a:r>
            <a:r>
              <a:rPr lang="fr-CH" sz="1400" dirty="0" err="1" smtClean="0">
                <a:latin typeface="Arial" panose="020B0604020202020204" pitchFamily="34" charset="0"/>
                <a:cs typeface="Arial" panose="020B0604020202020204" pitchFamily="34" charset="0"/>
              </a:rPr>
              <a:t>quality</a:t>
            </a:r>
            <a:r>
              <a:rPr lang="fr-CH" sz="1400" dirty="0" smtClean="0">
                <a:latin typeface="Arial" panose="020B0604020202020204" pitchFamily="34" charset="0"/>
                <a:cs typeface="Arial" panose="020B0604020202020204" pitchFamily="34" charset="0"/>
              </a:rPr>
              <a:t> of the construction, </a:t>
            </a:r>
            <a:r>
              <a:rPr lang="fr-CH" sz="1400" dirty="0" err="1" smtClean="0">
                <a:latin typeface="Arial" panose="020B0604020202020204" pitchFamily="34" charset="0"/>
                <a:cs typeface="Arial" panose="020B0604020202020204" pitchFamily="34" charset="0"/>
              </a:rPr>
              <a:t>this</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highway</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offers</a:t>
            </a:r>
            <a:r>
              <a:rPr lang="fr-CH" sz="1400" dirty="0" smtClean="0">
                <a:latin typeface="Arial" panose="020B0604020202020204" pitchFamily="34" charset="0"/>
                <a:cs typeface="Arial" panose="020B0604020202020204" pitchFamily="34" charset="0"/>
              </a:rPr>
              <a:t> the </a:t>
            </a:r>
            <a:r>
              <a:rPr lang="fr-CH" sz="1400" dirty="0" err="1" smtClean="0">
                <a:latin typeface="Arial" panose="020B0604020202020204" pitchFamily="34" charset="0"/>
                <a:cs typeface="Arial" panose="020B0604020202020204" pitchFamily="34" charset="0"/>
              </a:rPr>
              <a:t>great</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advantage</a:t>
            </a:r>
            <a:r>
              <a:rPr lang="fr-CH" sz="1400" dirty="0" smtClean="0">
                <a:latin typeface="Arial" panose="020B0604020202020204" pitchFamily="34" charset="0"/>
                <a:cs typeface="Arial" panose="020B0604020202020204" pitchFamily="34" charset="0"/>
              </a:rPr>
              <a:t> of a </a:t>
            </a:r>
            <a:r>
              <a:rPr lang="fr-CH" sz="1400" dirty="0" err="1" smtClean="0">
                <a:latin typeface="Arial" panose="020B0604020202020204" pitchFamily="34" charset="0"/>
                <a:cs typeface="Arial" panose="020B0604020202020204" pitchFamily="34" charset="0"/>
              </a:rPr>
              <a:t>very</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low</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traffic</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density</a:t>
            </a:r>
            <a:r>
              <a:rPr lang="fr-CH" sz="1400" dirty="0" smtClean="0">
                <a:latin typeface="Arial" panose="020B0604020202020204" pitchFamily="34" charset="0"/>
                <a:cs typeface="Arial" panose="020B0604020202020204" pitchFamily="34" charset="0"/>
              </a:rPr>
              <a:t> ; </a:t>
            </a:r>
            <a:r>
              <a:rPr lang="fr-CH" sz="1400" dirty="0" err="1" smtClean="0">
                <a:latin typeface="Arial" panose="020B0604020202020204" pitchFamily="34" charset="0"/>
                <a:cs typeface="Arial" panose="020B0604020202020204" pitchFamily="34" charset="0"/>
              </a:rPr>
              <a:t>so</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driving</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here</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is</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very</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relaxing</a:t>
            </a:r>
            <a:r>
              <a:rPr lang="fr-CH" sz="1400" dirty="0" smtClean="0">
                <a:latin typeface="Arial" panose="020B0604020202020204" pitchFamily="34" charset="0"/>
                <a:cs typeface="Arial" panose="020B0604020202020204" pitchFamily="34" charset="0"/>
              </a:rPr>
              <a:t>, a </a:t>
            </a:r>
            <a:r>
              <a:rPr lang="fr-CH" sz="1400" dirty="0" err="1" smtClean="0">
                <a:latin typeface="Arial" panose="020B0604020202020204" pitchFamily="34" charset="0"/>
                <a:cs typeface="Arial" panose="020B0604020202020204" pitchFamily="34" charset="0"/>
              </a:rPr>
              <a:t>period</a:t>
            </a:r>
            <a:r>
              <a:rPr lang="fr-CH" sz="1400" dirty="0" smtClean="0">
                <a:latin typeface="Arial" panose="020B0604020202020204" pitchFamily="34" charset="0"/>
                <a:cs typeface="Arial" panose="020B0604020202020204" pitchFamily="34" charset="0"/>
              </a:rPr>
              <a:t> of real relief and relaxation </a:t>
            </a:r>
            <a:r>
              <a:rPr lang="fr-CH" sz="1400" dirty="0" err="1" smtClean="0">
                <a:latin typeface="Arial" panose="020B0604020202020204" pitchFamily="34" charset="0"/>
                <a:cs typeface="Arial" panose="020B0604020202020204" pitchFamily="34" charset="0"/>
              </a:rPr>
              <a:t>after</a:t>
            </a:r>
            <a:r>
              <a:rPr lang="fr-CH" sz="1400" dirty="0" smtClean="0">
                <a:latin typeface="Arial" panose="020B0604020202020204" pitchFamily="34" charset="0"/>
                <a:cs typeface="Arial" panose="020B0604020202020204" pitchFamily="34" charset="0"/>
              </a:rPr>
              <a:t> the </a:t>
            </a:r>
            <a:r>
              <a:rPr lang="fr-CH" sz="1400" dirty="0" err="1" smtClean="0">
                <a:latin typeface="Arial" panose="020B0604020202020204" pitchFamily="34" charset="0"/>
                <a:cs typeface="Arial" panose="020B0604020202020204" pitchFamily="34" charset="0"/>
              </a:rPr>
              <a:t>heavy</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traffic</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encountered</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from</a:t>
            </a:r>
            <a:r>
              <a:rPr lang="fr-CH" sz="1400" dirty="0" smtClean="0">
                <a:latin typeface="Arial" panose="020B0604020202020204" pitchFamily="34" charset="0"/>
                <a:cs typeface="Arial" panose="020B0604020202020204" pitchFamily="34" charset="0"/>
              </a:rPr>
              <a:t> Oradea to Cluj or </a:t>
            </a:r>
            <a:r>
              <a:rPr lang="fr-CH" sz="1400" dirty="0" err="1" smtClean="0">
                <a:latin typeface="Arial" panose="020B0604020202020204" pitchFamily="34" charset="0"/>
                <a:cs typeface="Arial" panose="020B0604020202020204" pitchFamily="34" charset="0"/>
              </a:rPr>
              <a:t>from</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Sighisoara</a:t>
            </a:r>
            <a:r>
              <a:rPr lang="fr-CH" sz="1400" dirty="0" smtClean="0">
                <a:latin typeface="Arial" panose="020B0604020202020204" pitchFamily="34" charset="0"/>
                <a:cs typeface="Arial" panose="020B0604020202020204" pitchFamily="34" charset="0"/>
              </a:rPr>
              <a:t> to </a:t>
            </a:r>
            <a:r>
              <a:rPr lang="fr-CH" sz="1400" dirty="0" err="1" smtClean="0">
                <a:latin typeface="Arial" panose="020B0604020202020204" pitchFamily="34" charset="0"/>
                <a:cs typeface="Arial" panose="020B0604020202020204" pitchFamily="34" charset="0"/>
              </a:rPr>
              <a:t>Campia</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Turzii</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We</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obviously</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expect</a:t>
            </a:r>
            <a:r>
              <a:rPr lang="fr-CH" sz="1400" dirty="0" smtClean="0">
                <a:latin typeface="Arial" panose="020B0604020202020204" pitchFamily="34" charset="0"/>
                <a:cs typeface="Arial" panose="020B0604020202020204" pitchFamily="34" charset="0"/>
              </a:rPr>
              <a:t> to face up to a dense trafic on the </a:t>
            </a:r>
            <a:r>
              <a:rPr lang="fr-CH" sz="1400" dirty="0" err="1" smtClean="0">
                <a:latin typeface="Arial" panose="020B0604020202020204" pitchFamily="34" charset="0"/>
                <a:cs typeface="Arial" panose="020B0604020202020204" pitchFamily="34" charset="0"/>
              </a:rPr>
              <a:t>highway</a:t>
            </a:r>
            <a:r>
              <a:rPr lang="fr-CH" sz="1400" dirty="0" smtClean="0">
                <a:latin typeface="Arial" panose="020B0604020202020204" pitchFamily="34" charset="0"/>
                <a:cs typeface="Arial" panose="020B0604020202020204" pitchFamily="34" charset="0"/>
              </a:rPr>
              <a:t>, but </a:t>
            </a:r>
            <a:r>
              <a:rPr lang="fr-CH" sz="1400" dirty="0" err="1" smtClean="0">
                <a:latin typeface="Arial" panose="020B0604020202020204" pitchFamily="34" charset="0"/>
                <a:cs typeface="Arial" panose="020B0604020202020204" pitchFamily="34" charset="0"/>
              </a:rPr>
              <a:t>it</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is</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absolutely</a:t>
            </a:r>
            <a:r>
              <a:rPr lang="fr-CH" sz="1400" dirty="0" smtClean="0">
                <a:latin typeface="Arial" panose="020B0604020202020204" pitchFamily="34" charset="0"/>
                <a:cs typeface="Arial" panose="020B0604020202020204" pitchFamily="34" charset="0"/>
              </a:rPr>
              <a:t> not the case. </a:t>
            </a:r>
            <a:r>
              <a:rPr lang="fr-CH" sz="1400" dirty="0" err="1" smtClean="0">
                <a:latin typeface="Arial" panose="020B0604020202020204" pitchFamily="34" charset="0"/>
                <a:cs typeface="Arial" panose="020B0604020202020204" pitchFamily="34" charset="0"/>
              </a:rPr>
              <a:t>Fluid</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very</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little</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traffic</a:t>
            </a:r>
            <a:r>
              <a:rPr lang="fr-CH" sz="1400" dirty="0" smtClean="0">
                <a:latin typeface="Arial" panose="020B0604020202020204" pitchFamily="34" charset="0"/>
                <a:cs typeface="Arial" panose="020B0604020202020204" pitchFamily="34" charset="0"/>
              </a:rPr>
              <a:t>.</a:t>
            </a:r>
          </a:p>
          <a:p>
            <a:r>
              <a:rPr lang="fr-CH" sz="1400" dirty="0" smtClean="0">
                <a:latin typeface="Arial" panose="020B0604020202020204" pitchFamily="34" charset="0"/>
                <a:cs typeface="Arial" panose="020B0604020202020204" pitchFamily="34" charset="0"/>
              </a:rPr>
              <a:t>The </a:t>
            </a:r>
            <a:r>
              <a:rPr lang="fr-CH" sz="1400" dirty="0" err="1" smtClean="0">
                <a:latin typeface="Arial" panose="020B0604020202020204" pitchFamily="34" charset="0"/>
                <a:cs typeface="Arial" panose="020B0604020202020204" pitchFamily="34" charset="0"/>
              </a:rPr>
              <a:t>almost</a:t>
            </a:r>
            <a:r>
              <a:rPr lang="fr-CH" sz="1400" dirty="0" smtClean="0">
                <a:latin typeface="Arial" panose="020B0604020202020204" pitchFamily="34" charset="0"/>
                <a:cs typeface="Arial" panose="020B0604020202020204" pitchFamily="34" charset="0"/>
              </a:rPr>
              <a:t> total </a:t>
            </a:r>
            <a:r>
              <a:rPr lang="fr-CH" sz="1400" dirty="0" err="1" smtClean="0">
                <a:latin typeface="Arial" panose="020B0604020202020204" pitchFamily="34" charset="0"/>
                <a:cs typeface="Arial" panose="020B0604020202020204" pitchFamily="34" charset="0"/>
              </a:rPr>
              <a:t>lack</a:t>
            </a:r>
            <a:r>
              <a:rPr lang="fr-CH" sz="1400" dirty="0" smtClean="0">
                <a:latin typeface="Arial" panose="020B0604020202020204" pitchFamily="34" charset="0"/>
                <a:cs typeface="Arial" panose="020B0604020202020204" pitchFamily="34" charset="0"/>
              </a:rPr>
              <a:t> of </a:t>
            </a:r>
            <a:r>
              <a:rPr lang="fr-CH" sz="1400" dirty="0" err="1" smtClean="0">
                <a:latin typeface="Arial" panose="020B0604020202020204" pitchFamily="34" charset="0"/>
                <a:cs typeface="Arial" panose="020B0604020202020204" pitchFamily="34" charset="0"/>
              </a:rPr>
              <a:t>signalization</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may</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explain</a:t>
            </a:r>
            <a:r>
              <a:rPr lang="fr-CH" sz="1400" dirty="0" smtClean="0">
                <a:latin typeface="Arial" panose="020B0604020202020204" pitchFamily="34" charset="0"/>
                <a:cs typeface="Arial" panose="020B0604020202020204" pitchFamily="34" charset="0"/>
              </a:rPr>
              <a:t> in part </a:t>
            </a:r>
            <a:r>
              <a:rPr lang="fr-CH" sz="1400" dirty="0" err="1" smtClean="0">
                <a:latin typeface="Arial" panose="020B0604020202020204" pitchFamily="34" charset="0"/>
                <a:cs typeface="Arial" panose="020B0604020202020204" pitchFamily="34" charset="0"/>
              </a:rPr>
              <a:t>this</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Pratically</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it</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exists</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only</a:t>
            </a:r>
            <a:r>
              <a:rPr lang="fr-CH" sz="1400" dirty="0" smtClean="0">
                <a:latin typeface="Arial" panose="020B0604020202020204" pitchFamily="34" charset="0"/>
                <a:cs typeface="Arial" panose="020B0604020202020204" pitchFamily="34" charset="0"/>
              </a:rPr>
              <a:t> at </a:t>
            </a:r>
            <a:r>
              <a:rPr lang="fr-CH" sz="1400" dirty="0" err="1" smtClean="0">
                <a:latin typeface="Arial" panose="020B0604020202020204" pitchFamily="34" charset="0"/>
                <a:cs typeface="Arial" panose="020B0604020202020204" pitchFamily="34" charset="0"/>
              </a:rPr>
              <a:t>access</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ramps</a:t>
            </a:r>
            <a:r>
              <a:rPr lang="fr-CH" sz="1400" dirty="0" smtClean="0">
                <a:latin typeface="Arial" panose="020B0604020202020204" pitchFamily="34" charset="0"/>
                <a:cs typeface="Arial" panose="020B0604020202020204" pitchFamily="34" charset="0"/>
              </a:rPr>
              <a:t>, and, more, </a:t>
            </a:r>
            <a:r>
              <a:rPr lang="fr-CH" sz="1400" dirty="0" err="1" smtClean="0">
                <a:latin typeface="Arial" panose="020B0604020202020204" pitchFamily="34" charset="0"/>
                <a:cs typeface="Arial" panose="020B0604020202020204" pitchFamily="34" charset="0"/>
              </a:rPr>
              <a:t>it</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is</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poorly</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done</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Furthermore</a:t>
            </a:r>
            <a:r>
              <a:rPr lang="fr-CH" sz="1400" dirty="0" smtClean="0">
                <a:latin typeface="Arial" panose="020B0604020202020204" pitchFamily="34" charset="0"/>
                <a:cs typeface="Arial" panose="020B0604020202020204" pitchFamily="34" charset="0"/>
              </a:rPr>
              <a:t>, few or no promotion and </a:t>
            </a:r>
            <a:r>
              <a:rPr lang="fr-CH" sz="1400" dirty="0" err="1" smtClean="0">
                <a:latin typeface="Arial" panose="020B0604020202020204" pitchFamily="34" charset="0"/>
                <a:cs typeface="Arial" panose="020B0604020202020204" pitchFamily="34" charset="0"/>
              </a:rPr>
              <a:t>adapted</a:t>
            </a:r>
            <a:r>
              <a:rPr lang="fr-CH" sz="1400" dirty="0" smtClean="0">
                <a:latin typeface="Arial" panose="020B0604020202020204" pitchFamily="34" charset="0"/>
                <a:cs typeface="Arial" panose="020B0604020202020204" pitchFamily="34" charset="0"/>
              </a:rPr>
              <a:t> information. This </a:t>
            </a:r>
            <a:r>
              <a:rPr lang="fr-CH" sz="1400" dirty="0" err="1" smtClean="0">
                <a:latin typeface="Arial" panose="020B0604020202020204" pitchFamily="34" charset="0"/>
                <a:cs typeface="Arial" panose="020B0604020202020204" pitchFamily="34" charset="0"/>
              </a:rPr>
              <a:t>highway</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is</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well</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hidden</a:t>
            </a:r>
            <a:r>
              <a:rPr lang="fr-CH" sz="1400" dirty="0" smtClean="0">
                <a:latin typeface="Arial" panose="020B0604020202020204" pitchFamily="34" charset="0"/>
                <a:cs typeface="Arial" panose="020B0604020202020204" pitchFamily="34" charset="0"/>
              </a:rPr>
              <a:t> and </a:t>
            </a:r>
            <a:r>
              <a:rPr lang="fr-CH" sz="1400" dirty="0" err="1" smtClean="0">
                <a:latin typeface="Arial" panose="020B0604020202020204" pitchFamily="34" charset="0"/>
                <a:cs typeface="Arial" panose="020B0604020202020204" pitchFamily="34" charset="0"/>
              </a:rPr>
              <a:t>seems</a:t>
            </a:r>
            <a:r>
              <a:rPr lang="fr-CH" sz="1400" dirty="0" smtClean="0">
                <a:latin typeface="Arial" panose="020B0604020202020204" pitchFamily="34" charset="0"/>
                <a:cs typeface="Arial" panose="020B0604020202020204" pitchFamily="34" charset="0"/>
              </a:rPr>
              <a:t> to </a:t>
            </a:r>
            <a:r>
              <a:rPr lang="fr-CH" sz="1400" dirty="0" err="1" smtClean="0">
                <a:latin typeface="Arial" panose="020B0604020202020204" pitchFamily="34" charset="0"/>
                <a:cs typeface="Arial" panose="020B0604020202020204" pitchFamily="34" charset="0"/>
              </a:rPr>
              <a:t>be</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reserved</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onl</a:t>
            </a:r>
            <a:r>
              <a:rPr lang="fr-CH" sz="1400" dirty="0" err="1" smtClean="0">
                <a:latin typeface="Arial" panose="020B0604020202020204" pitchFamily="34" charset="0"/>
                <a:cs typeface="Arial" panose="020B0604020202020204" pitchFamily="34" charset="0"/>
              </a:rPr>
              <a:t>y</a:t>
            </a:r>
            <a:r>
              <a:rPr lang="fr-CH" sz="1400" dirty="0" smtClean="0">
                <a:latin typeface="Arial" panose="020B0604020202020204" pitchFamily="34" charset="0"/>
                <a:cs typeface="Arial" panose="020B0604020202020204" pitchFamily="34" charset="0"/>
              </a:rPr>
              <a:t> for </a:t>
            </a:r>
            <a:r>
              <a:rPr lang="fr-CH" sz="1400" dirty="0" err="1" smtClean="0">
                <a:latin typeface="Arial" panose="020B0604020202020204" pitchFamily="34" charset="0"/>
                <a:cs typeface="Arial" panose="020B0604020202020204" pitchFamily="34" charset="0"/>
              </a:rPr>
              <a:t>insiders</a:t>
            </a:r>
            <a:r>
              <a:rPr lang="fr-CH" sz="1400" dirty="0" smtClean="0">
                <a:latin typeface="Arial" panose="020B0604020202020204" pitchFamily="34" charset="0"/>
                <a:cs typeface="Arial" panose="020B0604020202020204" pitchFamily="34" charset="0"/>
              </a:rPr>
              <a:t>, experts and </a:t>
            </a:r>
            <a:r>
              <a:rPr lang="fr-CH" sz="1400" dirty="0" err="1" smtClean="0">
                <a:latin typeface="Arial" panose="020B0604020202020204" pitchFamily="34" charset="0"/>
                <a:cs typeface="Arial" panose="020B0604020202020204" pitchFamily="34" charset="0"/>
              </a:rPr>
              <a:t>other</a:t>
            </a:r>
            <a:r>
              <a:rPr lang="fr-CH" sz="1400" dirty="0" smtClean="0">
                <a:latin typeface="Arial" panose="020B0604020202020204" pitchFamily="34" charset="0"/>
                <a:cs typeface="Arial" panose="020B0604020202020204" pitchFamily="34" charset="0"/>
              </a:rPr>
              <a:t> </a:t>
            </a:r>
            <a:r>
              <a:rPr lang="fr-CH" sz="1400" dirty="0" err="1" smtClean="0">
                <a:latin typeface="Arial" panose="020B0604020202020204" pitchFamily="34" charset="0"/>
                <a:cs typeface="Arial" panose="020B0604020202020204" pitchFamily="34" charset="0"/>
              </a:rPr>
              <a:t>followers</a:t>
            </a:r>
            <a:r>
              <a:rPr lang="fr-CH" sz="1400" dirty="0" smtClean="0">
                <a:latin typeface="Arial" panose="020B0604020202020204" pitchFamily="34" charset="0"/>
                <a:cs typeface="Arial" panose="020B0604020202020204" pitchFamily="34" charset="0"/>
              </a:rPr>
              <a:t> of API or PUM.</a:t>
            </a:r>
            <a:endParaRPr lang="fr-CH" sz="1400" dirty="0" smtClean="0">
              <a:latin typeface="Arial" panose="020B0604020202020204" pitchFamily="34" charset="0"/>
              <a:cs typeface="Arial" panose="020B0604020202020204" pitchFamily="34" charset="0"/>
            </a:endParaRPr>
          </a:p>
          <a:p>
            <a:endParaRPr lang="fr-CH" sz="1400" dirty="0">
              <a:latin typeface="Arial" panose="020B0604020202020204" pitchFamily="34" charset="0"/>
              <a:cs typeface="Arial" panose="020B0604020202020204" pitchFamily="34" charset="0"/>
            </a:endParaRPr>
          </a:p>
          <a:p>
            <a:endParaRPr lang="fr-CH" sz="1400" dirty="0" smtClean="0">
              <a:latin typeface="Arial" panose="020B0604020202020204" pitchFamily="34" charset="0"/>
              <a:cs typeface="Arial" panose="020B0604020202020204" pitchFamily="34" charset="0"/>
            </a:endParaRPr>
          </a:p>
        </p:txBody>
      </p:sp>
      <p:sp>
        <p:nvSpPr>
          <p:cNvPr id="3" name="Rectangle 2"/>
          <p:cNvSpPr/>
          <p:nvPr/>
        </p:nvSpPr>
        <p:spPr>
          <a:xfrm>
            <a:off x="323528" y="3442967"/>
            <a:ext cx="8424936"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565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ophie\Pictures\Gilau0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07704" y="836712"/>
            <a:ext cx="6232246" cy="504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699792" y="4853355"/>
            <a:ext cx="5220000" cy="432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Gilau</a:t>
            </a:r>
            <a:r>
              <a:rPr lang="fr-CH" sz="1600" dirty="0" smtClean="0">
                <a:solidFill>
                  <a:schemeClr val="tx1"/>
                </a:solidFill>
                <a:latin typeface="Arial" panose="020B0604020202020204" pitchFamily="34" charset="0"/>
                <a:cs typeface="Arial" panose="020B0604020202020204" pitchFamily="34" charset="0"/>
              </a:rPr>
              <a:t>  =&gt; Cluj </a:t>
            </a:r>
            <a:r>
              <a:rPr lang="fr-CH" sz="1600" dirty="0" err="1" smtClean="0">
                <a:solidFill>
                  <a:schemeClr val="tx1"/>
                </a:solidFill>
                <a:latin typeface="Arial" panose="020B0604020202020204" pitchFamily="34" charset="0"/>
                <a:cs typeface="Arial" panose="020B0604020202020204" pitchFamily="34" charset="0"/>
              </a:rPr>
              <a:t>Napoca</a:t>
            </a:r>
            <a:r>
              <a:rPr lang="fr-CH" sz="1600" dirty="0" smtClean="0">
                <a:solidFill>
                  <a:schemeClr val="tx1"/>
                </a:solidFill>
                <a:latin typeface="Arial" panose="020B0604020202020204" pitchFamily="34" charset="0"/>
                <a:cs typeface="Arial" panose="020B0604020202020204" pitchFamily="34" charset="0"/>
              </a:rPr>
              <a:t>   DN1 x DJ107P ( </a:t>
            </a:r>
            <a:r>
              <a:rPr lang="fr-CH" sz="1600" dirty="0">
                <a:solidFill>
                  <a:schemeClr val="tx1"/>
                </a:solidFill>
                <a:latin typeface="Arial" panose="020B0604020202020204" pitchFamily="34" charset="0"/>
                <a:cs typeface="Arial" panose="020B0604020202020204" pitchFamily="34" charset="0"/>
              </a:rPr>
              <a:t>2</a:t>
            </a:r>
            <a:r>
              <a:rPr lang="fr-CH" sz="1600" dirty="0" smtClean="0">
                <a:solidFill>
                  <a:schemeClr val="tx1"/>
                </a:solidFill>
                <a:latin typeface="Arial" panose="020B0604020202020204" pitchFamily="34" charset="0"/>
                <a:cs typeface="Arial" panose="020B0604020202020204" pitchFamily="34" charset="0"/>
              </a:rPr>
              <a:t> )</a:t>
            </a:r>
          </a:p>
        </p:txBody>
      </p:sp>
      <p:sp>
        <p:nvSpPr>
          <p:cNvPr id="4" name="Rectangle 3"/>
          <p:cNvSpPr/>
          <p:nvPr/>
        </p:nvSpPr>
        <p:spPr>
          <a:xfrm>
            <a:off x="3473220" y="1561176"/>
            <a:ext cx="2664000" cy="648072"/>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pPr algn="r"/>
            <a:r>
              <a:rPr lang="fr-CH" sz="2400" dirty="0" smtClean="0">
                <a:latin typeface="Arial" panose="020B0604020202020204" pitchFamily="34" charset="0"/>
                <a:cs typeface="Arial" panose="020B0604020202020204" pitchFamily="34" charset="0"/>
              </a:rPr>
              <a:t>E60 </a:t>
            </a:r>
            <a:r>
              <a:rPr lang="fr-CH" sz="2400" dirty="0">
                <a:latin typeface="Arial" panose="020B0604020202020204" pitchFamily="34" charset="0"/>
                <a:cs typeface="Arial" panose="020B0604020202020204" pitchFamily="34" charset="0"/>
              </a:rPr>
              <a:t> </a:t>
            </a:r>
            <a:r>
              <a:rPr lang="fr-CH" sz="2400" dirty="0" smtClean="0">
                <a:latin typeface="Arial" panose="020B0604020202020204" pitchFamily="34" charset="0"/>
                <a:cs typeface="Arial" panose="020B0604020202020204" pitchFamily="34" charset="0"/>
              </a:rPr>
              <a:t>A3</a:t>
            </a:r>
            <a:endParaRPr lang="fr-CH" sz="2400" dirty="0">
              <a:latin typeface="Arial" panose="020B0604020202020204" pitchFamily="34" charset="0"/>
              <a:cs typeface="Arial" panose="020B0604020202020204" pitchFamily="34" charset="0"/>
            </a:endParaRPr>
          </a:p>
        </p:txBody>
      </p:sp>
      <p:pic>
        <p:nvPicPr>
          <p:cNvPr id="5"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4067944" y="1651212"/>
            <a:ext cx="534857" cy="468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6" name="Flèche vers le bas 5"/>
          <p:cNvSpPr/>
          <p:nvPr/>
        </p:nvSpPr>
        <p:spPr>
          <a:xfrm rot="10800000">
            <a:off x="3635896" y="1651212"/>
            <a:ext cx="288000" cy="468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35494029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ophie\Pictures\Gilau02.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11559" y="620688"/>
            <a:ext cx="7921132" cy="468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059832" y="1844824"/>
            <a:ext cx="2160240" cy="216024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Gilau</a:t>
            </a:r>
            <a:r>
              <a:rPr lang="fr-CH" sz="1600" dirty="0" smtClean="0">
                <a:solidFill>
                  <a:schemeClr val="tx1"/>
                </a:solidFill>
                <a:latin typeface="Arial" panose="020B0604020202020204" pitchFamily="34" charset="0"/>
                <a:cs typeface="Arial" panose="020B0604020202020204" pitchFamily="34" charset="0"/>
              </a:rPr>
              <a:t>  =&gt; </a:t>
            </a:r>
          </a:p>
          <a:p>
            <a:pPr algn="r"/>
            <a:r>
              <a:rPr lang="fr-CH" sz="1600" dirty="0" smtClean="0">
                <a:solidFill>
                  <a:schemeClr val="tx1"/>
                </a:solidFill>
                <a:latin typeface="Arial" panose="020B0604020202020204" pitchFamily="34" charset="0"/>
                <a:cs typeface="Arial" panose="020B0604020202020204" pitchFamily="34" charset="0"/>
              </a:rPr>
              <a:t>Cluj </a:t>
            </a:r>
            <a:r>
              <a:rPr lang="fr-CH" sz="1600" dirty="0" err="1" smtClean="0">
                <a:solidFill>
                  <a:schemeClr val="tx1"/>
                </a:solidFill>
                <a:latin typeface="Arial" panose="020B0604020202020204" pitchFamily="34" charset="0"/>
                <a:cs typeface="Arial" panose="020B0604020202020204" pitchFamily="34" charset="0"/>
              </a:rPr>
              <a:t>Napoca</a:t>
            </a:r>
            <a:endParaRPr lang="fr-CH" sz="1600" dirty="0" smtClean="0">
              <a:solidFill>
                <a:schemeClr val="tx1"/>
              </a:solidFill>
              <a:latin typeface="Arial" panose="020B0604020202020204" pitchFamily="34" charset="0"/>
              <a:cs typeface="Arial" panose="020B0604020202020204" pitchFamily="34" charset="0"/>
            </a:endParaRPr>
          </a:p>
          <a:p>
            <a:pPr algn="r"/>
            <a:endParaRPr lang="fr-CH" sz="1600" dirty="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   DN1 x DJ107P </a:t>
            </a:r>
          </a:p>
          <a:p>
            <a:pPr algn="r"/>
            <a:r>
              <a:rPr lang="fr-CH" sz="1600" dirty="0" smtClean="0">
                <a:solidFill>
                  <a:schemeClr val="tx1"/>
                </a:solidFill>
                <a:latin typeface="Arial" panose="020B0604020202020204" pitchFamily="34" charset="0"/>
                <a:cs typeface="Arial" panose="020B0604020202020204" pitchFamily="34" charset="0"/>
              </a:rPr>
              <a:t>( 3 )</a:t>
            </a:r>
          </a:p>
        </p:txBody>
      </p:sp>
      <p:sp>
        <p:nvSpPr>
          <p:cNvPr id="4" name="Pentagone 3"/>
          <p:cNvSpPr/>
          <p:nvPr/>
        </p:nvSpPr>
        <p:spPr>
          <a:xfrm>
            <a:off x="5580112" y="2679576"/>
            <a:ext cx="2700000" cy="828000"/>
          </a:xfrm>
          <a:prstGeom prst="homePlat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48000" rIns="0" rtlCol="0" anchor="ctr"/>
          <a:lstStyle/>
          <a:p>
            <a:r>
              <a:rPr lang="fr-CH" sz="2400" dirty="0" err="1" smtClean="0">
                <a:latin typeface="Arial" panose="020B0604020202020204" pitchFamily="34" charset="0"/>
                <a:cs typeface="Arial" panose="020B0604020202020204" pitchFamily="34" charset="0"/>
              </a:rPr>
              <a:t>Targu</a:t>
            </a:r>
            <a:r>
              <a:rPr lang="fr-CH" sz="2400" dirty="0" smtClean="0">
                <a:latin typeface="Arial" panose="020B0604020202020204" pitchFamily="34" charset="0"/>
                <a:cs typeface="Arial" panose="020B0604020202020204" pitchFamily="34" charset="0"/>
              </a:rPr>
              <a:t> Mures</a:t>
            </a:r>
          </a:p>
          <a:p>
            <a:r>
              <a:rPr lang="fr-CH" sz="2400" dirty="0" smtClean="0">
                <a:latin typeface="Arial" panose="020B0604020202020204" pitchFamily="34" charset="0"/>
                <a:cs typeface="Arial" panose="020B0604020202020204" pitchFamily="34" charset="0"/>
              </a:rPr>
              <a:t>Oradea</a:t>
            </a:r>
          </a:p>
        </p:txBody>
      </p:sp>
      <p:sp>
        <p:nvSpPr>
          <p:cNvPr id="5" name="Rectangle 4"/>
          <p:cNvSpPr/>
          <p:nvPr/>
        </p:nvSpPr>
        <p:spPr>
          <a:xfrm rot="21600000">
            <a:off x="6300192" y="3252248"/>
            <a:ext cx="1188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6"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652118" y="2825798"/>
            <a:ext cx="493714" cy="53555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910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ophie\Pictures\Gilau03.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979712" y="620687"/>
            <a:ext cx="5697270" cy="540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635896" y="1484784"/>
            <a:ext cx="2160000" cy="540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144000" rtlCol="0" anchor="ctr"/>
          <a:lstStyle/>
          <a:p>
            <a:pPr algn="r"/>
            <a:r>
              <a:rPr lang="fr-CH" sz="2000" dirty="0" smtClean="0">
                <a:latin typeface="Arial" panose="020B0604020202020204" pitchFamily="34" charset="0"/>
                <a:cs typeface="Arial" panose="020B0604020202020204" pitchFamily="34" charset="0"/>
              </a:rPr>
              <a:t>E60 </a:t>
            </a:r>
            <a:r>
              <a:rPr lang="fr-CH" sz="2000" dirty="0">
                <a:latin typeface="Arial" panose="020B0604020202020204" pitchFamily="34" charset="0"/>
                <a:cs typeface="Arial" panose="020B0604020202020204" pitchFamily="34" charset="0"/>
              </a:rPr>
              <a:t> </a:t>
            </a:r>
            <a:r>
              <a:rPr lang="fr-CH" sz="2000" dirty="0" smtClean="0">
                <a:latin typeface="Arial" panose="020B0604020202020204" pitchFamily="34" charset="0"/>
                <a:cs typeface="Arial" panose="020B0604020202020204" pitchFamily="34" charset="0"/>
              </a:rPr>
              <a:t>A3</a:t>
            </a:r>
            <a:endParaRPr lang="fr-CH" sz="2000" dirty="0">
              <a:latin typeface="Arial" panose="020B0604020202020204" pitchFamily="34" charset="0"/>
              <a:cs typeface="Arial" panose="020B0604020202020204" pitchFamily="34" charset="0"/>
            </a:endParaRPr>
          </a:p>
        </p:txBody>
      </p:sp>
      <p:pic>
        <p:nvPicPr>
          <p:cNvPr id="4"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4139952" y="1592784"/>
            <a:ext cx="370285" cy="324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6" name="Flèche vers le bas 5"/>
          <p:cNvSpPr/>
          <p:nvPr/>
        </p:nvSpPr>
        <p:spPr>
          <a:xfrm rot="10800000">
            <a:off x="3786355" y="1552191"/>
            <a:ext cx="252000" cy="396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Rectangle 6"/>
          <p:cNvSpPr/>
          <p:nvPr/>
        </p:nvSpPr>
        <p:spPr>
          <a:xfrm rot="19680000">
            <a:off x="3773780" y="3101541"/>
            <a:ext cx="576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Rectangle 7"/>
          <p:cNvSpPr/>
          <p:nvPr/>
        </p:nvSpPr>
        <p:spPr>
          <a:xfrm>
            <a:off x="2555776" y="5085184"/>
            <a:ext cx="4896544"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Gilau</a:t>
            </a:r>
            <a:r>
              <a:rPr lang="fr-CH" sz="1600" dirty="0" smtClean="0">
                <a:solidFill>
                  <a:schemeClr val="tx1"/>
                </a:solidFill>
                <a:latin typeface="Arial" panose="020B0604020202020204" pitchFamily="34" charset="0"/>
                <a:cs typeface="Arial" panose="020B0604020202020204" pitchFamily="34" charset="0"/>
              </a:rPr>
              <a:t>  =&gt;  Cluj </a:t>
            </a:r>
            <a:r>
              <a:rPr lang="fr-CH" sz="1600" dirty="0" err="1" smtClean="0">
                <a:solidFill>
                  <a:schemeClr val="tx1"/>
                </a:solidFill>
                <a:latin typeface="Arial" panose="020B0604020202020204" pitchFamily="34" charset="0"/>
                <a:cs typeface="Arial" panose="020B0604020202020204" pitchFamily="34" charset="0"/>
              </a:rPr>
              <a:t>Napoca</a:t>
            </a:r>
            <a:r>
              <a:rPr lang="fr-CH" sz="1600" dirty="0" smtClean="0">
                <a:solidFill>
                  <a:schemeClr val="tx1"/>
                </a:solidFill>
                <a:latin typeface="Arial" panose="020B0604020202020204" pitchFamily="34" charset="0"/>
                <a:cs typeface="Arial" panose="020B0604020202020204" pitchFamily="34" charset="0"/>
              </a:rPr>
              <a:t>    DN1( </a:t>
            </a:r>
            <a:r>
              <a:rPr lang="fr-CH" sz="1600" dirty="0">
                <a:solidFill>
                  <a:schemeClr val="tx1"/>
                </a:solidFill>
                <a:latin typeface="Arial" panose="020B0604020202020204" pitchFamily="34" charset="0"/>
                <a:cs typeface="Arial" panose="020B0604020202020204" pitchFamily="34" charset="0"/>
              </a:rPr>
              <a:t>1</a:t>
            </a:r>
            <a:r>
              <a:rPr lang="fr-CH" sz="1600" dirty="0" smtClean="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990544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ophie\Pictures\Gilau04.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23528" y="2255106"/>
            <a:ext cx="2396839" cy="198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51920" y="1268760"/>
            <a:ext cx="3816000" cy="41039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180000" rtlCol="0" anchor="t"/>
          <a:lstStyle/>
          <a:p>
            <a:r>
              <a:rPr lang="fr-CH" dirty="0" smtClean="0">
                <a:latin typeface="Arial" panose="020B0604020202020204" pitchFamily="34" charset="0"/>
                <a:cs typeface="Arial" panose="020B0604020202020204" pitchFamily="34" charset="0"/>
              </a:rPr>
              <a:t>Cluj </a:t>
            </a:r>
            <a:r>
              <a:rPr lang="fr-CH" dirty="0" err="1" smtClean="0">
                <a:latin typeface="Arial" panose="020B0604020202020204" pitchFamily="34" charset="0"/>
                <a:cs typeface="Arial" panose="020B0604020202020204" pitchFamily="34" charset="0"/>
              </a:rPr>
              <a:t>Napoca</a:t>
            </a:r>
            <a:endParaRPr lang="fr-CH" dirty="0">
              <a:latin typeface="Arial" panose="020B0604020202020204" pitchFamily="34" charset="0"/>
              <a:cs typeface="Arial" panose="020B0604020202020204" pitchFamily="34" charset="0"/>
            </a:endParaRPr>
          </a:p>
        </p:txBody>
      </p:sp>
      <p:sp>
        <p:nvSpPr>
          <p:cNvPr id="3" name="Flèche vers le haut 2"/>
          <p:cNvSpPr/>
          <p:nvPr/>
        </p:nvSpPr>
        <p:spPr>
          <a:xfrm>
            <a:off x="4170123" y="1830057"/>
            <a:ext cx="360040" cy="342000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 name="Rectangle 4"/>
          <p:cNvSpPr/>
          <p:nvPr/>
        </p:nvSpPr>
        <p:spPr>
          <a:xfrm>
            <a:off x="4098143" y="2248588"/>
            <a:ext cx="504000" cy="252000"/>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latin typeface="Arial" panose="020B0604020202020204" pitchFamily="34" charset="0"/>
                <a:cs typeface="Arial" panose="020B0604020202020204" pitchFamily="34" charset="0"/>
              </a:rPr>
              <a:t>1</a:t>
            </a:r>
            <a:endParaRPr lang="fr-CH" sz="1600" dirty="0">
              <a:latin typeface="Arial" panose="020B0604020202020204" pitchFamily="34" charset="0"/>
              <a:cs typeface="Arial" panose="020B0604020202020204" pitchFamily="34" charset="0"/>
            </a:endParaRPr>
          </a:p>
        </p:txBody>
      </p:sp>
      <p:sp>
        <p:nvSpPr>
          <p:cNvPr id="6" name="Flèche droite 5"/>
          <p:cNvSpPr/>
          <p:nvPr/>
        </p:nvSpPr>
        <p:spPr>
          <a:xfrm>
            <a:off x="4449440" y="3571838"/>
            <a:ext cx="2354808" cy="36004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Rectangle 7"/>
          <p:cNvSpPr/>
          <p:nvPr/>
        </p:nvSpPr>
        <p:spPr>
          <a:xfrm>
            <a:off x="4576314" y="2762736"/>
            <a:ext cx="1800200" cy="792088"/>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dirty="0" smtClean="0">
                <a:latin typeface="Arial" panose="020B0604020202020204" pitchFamily="34" charset="0"/>
                <a:cs typeface="Arial" panose="020B0604020202020204" pitchFamily="34" charset="0"/>
              </a:rPr>
              <a:t>Oradea</a:t>
            </a:r>
          </a:p>
          <a:p>
            <a:pPr algn="ctr"/>
            <a:r>
              <a:rPr lang="fr-CH" dirty="0" smtClean="0">
                <a:latin typeface="Arial" panose="020B0604020202020204" pitchFamily="34" charset="0"/>
                <a:cs typeface="Arial" panose="020B0604020202020204" pitchFamily="34" charset="0"/>
              </a:rPr>
              <a:t>Baia Mare</a:t>
            </a:r>
            <a:endParaRPr lang="fr-CH" dirty="0">
              <a:latin typeface="Arial" panose="020B0604020202020204" pitchFamily="34" charset="0"/>
              <a:cs typeface="Arial" panose="020B0604020202020204" pitchFamily="34" charset="0"/>
            </a:endParaRPr>
          </a:p>
        </p:txBody>
      </p:sp>
      <p:sp>
        <p:nvSpPr>
          <p:cNvPr id="10" name="Rectangle 9"/>
          <p:cNvSpPr/>
          <p:nvPr/>
        </p:nvSpPr>
        <p:spPr>
          <a:xfrm>
            <a:off x="4564684" y="3951713"/>
            <a:ext cx="2239564" cy="1080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fr-CH" dirty="0" err="1" smtClean="0">
                <a:latin typeface="Arial" panose="020B0604020202020204" pitchFamily="34" charset="0"/>
                <a:cs typeface="Arial" panose="020B0604020202020204" pitchFamily="34" charset="0"/>
              </a:rPr>
              <a:t>Targu</a:t>
            </a:r>
            <a:r>
              <a:rPr lang="fr-CH" dirty="0" smtClean="0">
                <a:latin typeface="Arial" panose="020B0604020202020204" pitchFamily="34" charset="0"/>
                <a:cs typeface="Arial" panose="020B0604020202020204" pitchFamily="34" charset="0"/>
              </a:rPr>
              <a:t> Mures</a:t>
            </a:r>
          </a:p>
          <a:p>
            <a:pPr algn="ctr"/>
            <a:r>
              <a:rPr lang="fr-CH" dirty="0" smtClean="0">
                <a:latin typeface="Arial" panose="020B0604020202020204" pitchFamily="34" charset="0"/>
                <a:cs typeface="Arial" panose="020B0604020202020204" pitchFamily="34" charset="0"/>
              </a:rPr>
              <a:t>Bucuresti -  Brasov</a:t>
            </a:r>
          </a:p>
          <a:p>
            <a:pPr algn="ctr"/>
            <a:r>
              <a:rPr lang="fr-CH" dirty="0" smtClean="0">
                <a:latin typeface="Arial" panose="020B0604020202020204" pitchFamily="34" charset="0"/>
                <a:cs typeface="Arial" panose="020B0604020202020204" pitchFamily="34" charset="0"/>
              </a:rPr>
              <a:t>Sibiu - Deva</a:t>
            </a:r>
          </a:p>
        </p:txBody>
      </p:sp>
      <p:sp>
        <p:nvSpPr>
          <p:cNvPr id="11" name="Rectangle 10"/>
          <p:cNvSpPr/>
          <p:nvPr/>
        </p:nvSpPr>
        <p:spPr>
          <a:xfrm rot="21600000">
            <a:off x="4666414" y="2993623"/>
            <a:ext cx="1620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Rectangle 11"/>
          <p:cNvSpPr/>
          <p:nvPr/>
        </p:nvSpPr>
        <p:spPr>
          <a:xfrm rot="21600000">
            <a:off x="4626096" y="3284748"/>
            <a:ext cx="1620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 name="Rectangle 8"/>
          <p:cNvSpPr/>
          <p:nvPr/>
        </p:nvSpPr>
        <p:spPr>
          <a:xfrm>
            <a:off x="6881936" y="3260655"/>
            <a:ext cx="601781" cy="34102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600" dirty="0" smtClean="0">
                <a:latin typeface="Arial" panose="020B0604020202020204" pitchFamily="34" charset="0"/>
                <a:cs typeface="Arial" panose="020B0604020202020204" pitchFamily="34" charset="0"/>
              </a:rPr>
              <a:t>E81</a:t>
            </a:r>
            <a:endParaRPr lang="fr-CH" sz="1600" dirty="0">
              <a:latin typeface="Arial" panose="020B0604020202020204" pitchFamily="34" charset="0"/>
              <a:cs typeface="Arial" panose="020B0604020202020204" pitchFamily="34" charset="0"/>
            </a:endParaRPr>
          </a:p>
        </p:txBody>
      </p:sp>
      <p:sp>
        <p:nvSpPr>
          <p:cNvPr id="14" name="Rectangle 13"/>
          <p:cNvSpPr/>
          <p:nvPr/>
        </p:nvSpPr>
        <p:spPr>
          <a:xfrm>
            <a:off x="6881936" y="3863561"/>
            <a:ext cx="601781" cy="34102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600" dirty="0" smtClean="0">
                <a:latin typeface="Arial" panose="020B0604020202020204" pitchFamily="34" charset="0"/>
                <a:cs typeface="Arial" panose="020B0604020202020204" pitchFamily="34" charset="0"/>
              </a:rPr>
              <a:t>A3</a:t>
            </a:r>
            <a:endParaRPr lang="fr-CH" sz="1600" dirty="0">
              <a:latin typeface="Arial" panose="020B0604020202020204" pitchFamily="34" charset="0"/>
              <a:cs typeface="Arial" panose="020B0604020202020204" pitchFamily="34" charset="0"/>
            </a:endParaRPr>
          </a:p>
        </p:txBody>
      </p:sp>
      <p:sp>
        <p:nvSpPr>
          <p:cNvPr id="15" name="Rectangle 14"/>
          <p:cNvSpPr/>
          <p:nvPr/>
        </p:nvSpPr>
        <p:spPr>
          <a:xfrm>
            <a:off x="6881935" y="2823112"/>
            <a:ext cx="601781" cy="34102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600" dirty="0" smtClean="0">
                <a:latin typeface="Arial" panose="020B0604020202020204" pitchFamily="34" charset="0"/>
                <a:cs typeface="Arial" panose="020B0604020202020204" pitchFamily="34" charset="0"/>
              </a:rPr>
              <a:t>E60</a:t>
            </a:r>
            <a:endParaRPr lang="fr-CH" sz="1600" dirty="0">
              <a:latin typeface="Arial" panose="020B0604020202020204" pitchFamily="34" charset="0"/>
              <a:cs typeface="Arial" panose="020B0604020202020204" pitchFamily="34" charset="0"/>
            </a:endParaRPr>
          </a:p>
        </p:txBody>
      </p:sp>
      <p:sp>
        <p:nvSpPr>
          <p:cNvPr id="13" name="Rectangle à coins arrondis 12"/>
          <p:cNvSpPr/>
          <p:nvPr/>
        </p:nvSpPr>
        <p:spPr>
          <a:xfrm>
            <a:off x="3923928" y="1340768"/>
            <a:ext cx="3672408" cy="3996000"/>
          </a:xfrm>
          <a:prstGeom prst="roundRect">
            <a:avLst>
              <a:gd name="adj" fmla="val 283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H"/>
          </a:p>
        </p:txBody>
      </p:sp>
      <p:sp>
        <p:nvSpPr>
          <p:cNvPr id="17" name="Rectangle 16"/>
          <p:cNvSpPr/>
          <p:nvPr/>
        </p:nvSpPr>
        <p:spPr>
          <a:xfrm>
            <a:off x="2987824" y="5625184"/>
            <a:ext cx="4896544"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Gilau</a:t>
            </a:r>
            <a:r>
              <a:rPr lang="fr-CH" sz="1600" dirty="0" smtClean="0">
                <a:solidFill>
                  <a:schemeClr val="tx1"/>
                </a:solidFill>
                <a:latin typeface="Arial" panose="020B0604020202020204" pitchFamily="34" charset="0"/>
                <a:cs typeface="Arial" panose="020B0604020202020204" pitchFamily="34" charset="0"/>
              </a:rPr>
              <a:t>  =&gt;  Cluj </a:t>
            </a:r>
            <a:r>
              <a:rPr lang="fr-CH" sz="1600" dirty="0" err="1" smtClean="0">
                <a:solidFill>
                  <a:schemeClr val="tx1"/>
                </a:solidFill>
                <a:latin typeface="Arial" panose="020B0604020202020204" pitchFamily="34" charset="0"/>
                <a:cs typeface="Arial" panose="020B0604020202020204" pitchFamily="34" charset="0"/>
              </a:rPr>
              <a:t>Napoca</a:t>
            </a:r>
            <a:r>
              <a:rPr lang="fr-CH" sz="1600" dirty="0" smtClean="0">
                <a:solidFill>
                  <a:schemeClr val="tx1"/>
                </a:solidFill>
                <a:latin typeface="Arial" panose="020B0604020202020204" pitchFamily="34" charset="0"/>
                <a:cs typeface="Arial" panose="020B0604020202020204" pitchFamily="34" charset="0"/>
              </a:rPr>
              <a:t>    DN1 x A3 ( </a:t>
            </a:r>
            <a:r>
              <a:rPr lang="fr-CH" sz="1600" dirty="0">
                <a:solidFill>
                  <a:schemeClr val="tx1"/>
                </a:solidFill>
                <a:latin typeface="Arial" panose="020B0604020202020204" pitchFamily="34" charset="0"/>
                <a:cs typeface="Arial" panose="020B0604020202020204" pitchFamily="34" charset="0"/>
              </a:rPr>
              <a:t>1</a:t>
            </a:r>
            <a:r>
              <a:rPr lang="fr-CH" sz="1600" dirty="0" smtClean="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35763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ophie\Pictures\Gilau05.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043605" y="548680"/>
            <a:ext cx="7524000" cy="576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987824" y="5625184"/>
            <a:ext cx="4896544"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Gilau</a:t>
            </a:r>
            <a:r>
              <a:rPr lang="fr-CH" sz="1600" dirty="0" smtClean="0">
                <a:solidFill>
                  <a:schemeClr val="tx1"/>
                </a:solidFill>
                <a:latin typeface="Arial" panose="020B0604020202020204" pitchFamily="34" charset="0"/>
                <a:cs typeface="Arial" panose="020B0604020202020204" pitchFamily="34" charset="0"/>
              </a:rPr>
              <a:t>  =&gt;  Cluj </a:t>
            </a:r>
            <a:r>
              <a:rPr lang="fr-CH" sz="1600" dirty="0" err="1" smtClean="0">
                <a:solidFill>
                  <a:schemeClr val="tx1"/>
                </a:solidFill>
                <a:latin typeface="Arial" panose="020B0604020202020204" pitchFamily="34" charset="0"/>
                <a:cs typeface="Arial" panose="020B0604020202020204" pitchFamily="34" charset="0"/>
              </a:rPr>
              <a:t>Napoca</a:t>
            </a:r>
            <a:r>
              <a:rPr lang="fr-CH" sz="1600" dirty="0" smtClean="0">
                <a:solidFill>
                  <a:schemeClr val="tx1"/>
                </a:solidFill>
                <a:latin typeface="Arial" panose="020B0604020202020204" pitchFamily="34" charset="0"/>
                <a:cs typeface="Arial" panose="020B0604020202020204" pitchFamily="34" charset="0"/>
              </a:rPr>
              <a:t>    DN1 x A3 ( 2 )</a:t>
            </a:r>
          </a:p>
        </p:txBody>
      </p:sp>
      <p:sp>
        <p:nvSpPr>
          <p:cNvPr id="5" name="Ellipse 4"/>
          <p:cNvSpPr/>
          <p:nvPr/>
        </p:nvSpPr>
        <p:spPr>
          <a:xfrm>
            <a:off x="3748011" y="2381103"/>
            <a:ext cx="180020" cy="216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H"/>
          </a:p>
        </p:txBody>
      </p:sp>
      <p:cxnSp>
        <p:nvCxnSpPr>
          <p:cNvPr id="6" name="Connecteur droit avec flèche 5"/>
          <p:cNvCxnSpPr/>
          <p:nvPr/>
        </p:nvCxnSpPr>
        <p:spPr>
          <a:xfrm flipV="1">
            <a:off x="3838021" y="1196752"/>
            <a:ext cx="445947" cy="118435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838019" y="803495"/>
            <a:ext cx="1166027" cy="360040"/>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dirty="0" err="1" smtClean="0">
                <a:solidFill>
                  <a:schemeClr val="tx1"/>
                </a:solidFill>
                <a:latin typeface="Arial" panose="020B0604020202020204" pitchFamily="34" charset="0"/>
                <a:cs typeface="Arial" panose="020B0604020202020204" pitchFamily="34" charset="0"/>
              </a:rPr>
              <a:t>Unde</a:t>
            </a:r>
            <a:r>
              <a:rPr lang="fr-CH" dirty="0" smtClean="0">
                <a:solidFill>
                  <a:schemeClr val="tx1"/>
                </a:solidFill>
                <a:latin typeface="Arial" panose="020B0604020202020204" pitchFamily="34" charset="0"/>
                <a:cs typeface="Arial" panose="020B0604020202020204" pitchFamily="34" charset="0"/>
              </a:rPr>
              <a:t> ?</a:t>
            </a:r>
            <a:endParaRPr lang="fr-CH" dirty="0">
              <a:solidFill>
                <a:schemeClr val="tx1"/>
              </a:solidFill>
              <a:latin typeface="Arial" panose="020B0604020202020204" pitchFamily="34" charset="0"/>
              <a:cs typeface="Arial" panose="020B0604020202020204" pitchFamily="34" charset="0"/>
            </a:endParaRPr>
          </a:p>
        </p:txBody>
      </p:sp>
      <p:sp>
        <p:nvSpPr>
          <p:cNvPr id="9" name="Rectangle 8"/>
          <p:cNvSpPr/>
          <p:nvPr/>
        </p:nvSpPr>
        <p:spPr>
          <a:xfrm>
            <a:off x="4120095" y="2597103"/>
            <a:ext cx="1260000" cy="972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45720" rIns="91440" bIns="45720" numCol="1" spcCol="0" rtlCol="0" fromWordArt="0" anchor="ctr" anchorCtr="0" forceAA="0" compatLnSpc="1">
            <a:prstTxWarp prst="textNoShape">
              <a:avLst/>
            </a:prstTxWarp>
            <a:noAutofit/>
          </a:bodyPr>
          <a:lstStyle/>
          <a:p>
            <a:r>
              <a:rPr lang="fr-CH" sz="1400" dirty="0" smtClean="0">
                <a:latin typeface="Arial" panose="020B0604020202020204" pitchFamily="34" charset="0"/>
                <a:cs typeface="Arial" panose="020B0604020202020204" pitchFamily="34" charset="0"/>
              </a:rPr>
              <a:t>Bucuresti</a:t>
            </a:r>
          </a:p>
          <a:p>
            <a:r>
              <a:rPr lang="fr-CH" sz="1400" dirty="0" smtClean="0">
                <a:latin typeface="Arial" panose="020B0604020202020204" pitchFamily="34" charset="0"/>
                <a:cs typeface="Arial" panose="020B0604020202020204" pitchFamily="34" charset="0"/>
              </a:rPr>
              <a:t>Brasov</a:t>
            </a:r>
          </a:p>
          <a:p>
            <a:r>
              <a:rPr lang="fr-CH" sz="1400" dirty="0" err="1" smtClean="0">
                <a:latin typeface="Arial" panose="020B0604020202020204" pitchFamily="34" charset="0"/>
                <a:cs typeface="Arial" panose="020B0604020202020204" pitchFamily="34" charset="0"/>
              </a:rPr>
              <a:t>Târgu</a:t>
            </a:r>
            <a:r>
              <a:rPr lang="fr-CH" sz="1400" dirty="0" smtClean="0">
                <a:latin typeface="Arial" panose="020B0604020202020204" pitchFamily="34" charset="0"/>
                <a:cs typeface="Arial" panose="020B0604020202020204" pitchFamily="34" charset="0"/>
              </a:rPr>
              <a:t> Mures</a:t>
            </a:r>
          </a:p>
          <a:p>
            <a:r>
              <a:rPr lang="fr-CH" sz="1400" dirty="0" smtClean="0">
                <a:latin typeface="Arial" panose="020B0604020202020204" pitchFamily="34" charset="0"/>
                <a:cs typeface="Arial" panose="020B0604020202020204" pitchFamily="34" charset="0"/>
              </a:rPr>
              <a:t>Sibiu  - Deva</a:t>
            </a:r>
            <a:endParaRPr lang="fr-CH"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8267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Sophie\Pictures\Gilau06confidentialpanel!.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55576" y="1615397"/>
            <a:ext cx="3243560" cy="252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987824" y="5625184"/>
            <a:ext cx="4896544"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Gilau</a:t>
            </a:r>
            <a:r>
              <a:rPr lang="fr-CH" sz="1600" dirty="0" smtClean="0">
                <a:solidFill>
                  <a:schemeClr val="tx1"/>
                </a:solidFill>
                <a:latin typeface="Arial" panose="020B0604020202020204" pitchFamily="34" charset="0"/>
                <a:cs typeface="Arial" panose="020B0604020202020204" pitchFamily="34" charset="0"/>
              </a:rPr>
              <a:t>  =&gt;  Cluj </a:t>
            </a:r>
            <a:r>
              <a:rPr lang="fr-CH" sz="1600" dirty="0" err="1" smtClean="0">
                <a:solidFill>
                  <a:schemeClr val="tx1"/>
                </a:solidFill>
                <a:latin typeface="Arial" panose="020B0604020202020204" pitchFamily="34" charset="0"/>
                <a:cs typeface="Arial" panose="020B0604020202020204" pitchFamily="34" charset="0"/>
              </a:rPr>
              <a:t>Napoca</a:t>
            </a:r>
            <a:r>
              <a:rPr lang="fr-CH" sz="1600" dirty="0" smtClean="0">
                <a:solidFill>
                  <a:schemeClr val="tx1"/>
                </a:solidFill>
                <a:latin typeface="Arial" panose="020B0604020202020204" pitchFamily="34" charset="0"/>
                <a:cs typeface="Arial" panose="020B0604020202020204" pitchFamily="34" charset="0"/>
              </a:rPr>
              <a:t>    DN1 x A3 ( 2 )</a:t>
            </a:r>
          </a:p>
        </p:txBody>
      </p:sp>
      <p:sp>
        <p:nvSpPr>
          <p:cNvPr id="4" name="Rectangle 4"/>
          <p:cNvSpPr>
            <a:spLocks noChangeArrowheads="1"/>
          </p:cNvSpPr>
          <p:nvPr/>
        </p:nvSpPr>
        <p:spPr bwMode="auto">
          <a:xfrm>
            <a:off x="251520" y="332656"/>
            <a:ext cx="4118372" cy="1061829"/>
          </a:xfrm>
          <a:prstGeom prst="rect">
            <a:avLst/>
          </a:prstGeom>
          <a:solidFill>
            <a:srgbClr val="FFC000"/>
          </a:solidFill>
          <a:ln w="28575">
            <a:solidFill>
              <a:schemeClr val="tx1"/>
            </a:solidFill>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fr-FR" altLang="fr-FR" sz="1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Tiny</a:t>
            </a:r>
            <a:r>
              <a:rPr kumimoji="0" lang="fr-FR" altLang="fr-FR"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fr-FR" altLang="fr-FR" sz="1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confidential</a:t>
            </a:r>
            <a:r>
              <a:rPr kumimoji="0" lang="fr-FR" altLang="fr-FR"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panel. No </a:t>
            </a:r>
            <a:r>
              <a:rPr kumimoji="0" lang="fr-FR" altLang="fr-FR" sz="1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reason</a:t>
            </a:r>
            <a:r>
              <a:rPr kumimoji="0" lang="fr-FR" altLang="fr-FR"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for </a:t>
            </a:r>
            <a:r>
              <a:rPr kumimoji="0" lang="fr-FR" altLang="fr-FR" sz="1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this</a:t>
            </a:r>
            <a:r>
              <a:rPr kumimoji="0" lang="fr-FR" altLang="fr-FR"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a:t>
            </a:r>
          </a:p>
          <a:p>
            <a:pPr marL="0" marR="0" lvl="0" indent="0" algn="ctr" defTabSz="914400" rtl="0" eaLnBrk="1" fontAlgn="base" latinLnBrk="0" hangingPunct="1">
              <a:lnSpc>
                <a:spcPct val="150000"/>
              </a:lnSpc>
              <a:spcBef>
                <a:spcPct val="0"/>
              </a:spcBef>
              <a:spcAft>
                <a:spcPct val="0"/>
              </a:spcAft>
              <a:buClrTx/>
              <a:buSzTx/>
              <a:buFontTx/>
              <a:buNone/>
              <a:tabLst/>
            </a:pPr>
            <a:r>
              <a:rPr kumimoji="0" lang="fr-FR" altLang="fr-FR"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lang="fr-FR" altLang="fr-FR" sz="1400" dirty="0" smtClean="0">
                <a:latin typeface="Arial" panose="020B0604020202020204" pitchFamily="34" charset="0"/>
                <a:cs typeface="Arial" panose="020B0604020202020204" pitchFamily="34" charset="0"/>
              </a:rPr>
              <a:t>It </a:t>
            </a:r>
            <a:r>
              <a:rPr kumimoji="0" lang="fr-FR" altLang="fr-FR"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fr-FR" altLang="fr-FR" sz="1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is</a:t>
            </a:r>
            <a:r>
              <a:rPr kumimoji="0" lang="fr-FR" altLang="fr-FR"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the best </a:t>
            </a:r>
            <a:r>
              <a:rPr kumimoji="0" lang="fr-FR" altLang="fr-FR" sz="1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highway</a:t>
            </a:r>
            <a:r>
              <a:rPr kumimoji="0" lang="fr-FR" altLang="fr-FR"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in Romania.</a:t>
            </a:r>
          </a:p>
          <a:p>
            <a:pPr marL="0" marR="0" lvl="0" indent="0" algn="ctr" defTabSz="914400" rtl="0" eaLnBrk="1" fontAlgn="base" latinLnBrk="0" hangingPunct="1">
              <a:lnSpc>
                <a:spcPct val="150000"/>
              </a:lnSpc>
              <a:spcBef>
                <a:spcPct val="0"/>
              </a:spcBef>
              <a:spcAft>
                <a:spcPct val="0"/>
              </a:spcAft>
              <a:buClrTx/>
              <a:buSzTx/>
              <a:buFontTx/>
              <a:buNone/>
              <a:tabLst/>
            </a:pPr>
            <a:r>
              <a:rPr kumimoji="0" lang="fr-FR" altLang="fr-FR"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lang="fr-FR" altLang="fr-FR" sz="1400" dirty="0" smtClean="0">
                <a:latin typeface="Arial" panose="020B0604020202020204" pitchFamily="34" charset="0"/>
                <a:cs typeface="Arial" panose="020B0604020202020204" pitchFamily="34" charset="0"/>
              </a:rPr>
              <a:t>The country</a:t>
            </a:r>
            <a:r>
              <a:rPr kumimoji="0" lang="fr-FR" altLang="fr-FR"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fr-FR" altLang="fr-FR" sz="1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may</a:t>
            </a:r>
            <a:r>
              <a:rPr kumimoji="0" lang="fr-FR" altLang="fr-FR"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fr-FR" altLang="fr-FR" sz="1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be</a:t>
            </a:r>
            <a:r>
              <a:rPr kumimoji="0" lang="fr-FR" altLang="fr-FR"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fr-FR" altLang="fr-FR" sz="1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proud</a:t>
            </a:r>
            <a:r>
              <a:rPr kumimoji="0" lang="fr-FR" altLang="fr-FR"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of </a:t>
            </a:r>
            <a:r>
              <a:rPr kumimoji="0" lang="fr-FR" altLang="fr-FR" sz="1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this</a:t>
            </a:r>
            <a:r>
              <a:rPr kumimoji="0" lang="fr-FR" altLang="fr-FR"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fr-FR" altLang="fr-FR" sz="1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implementation</a:t>
            </a:r>
            <a:endParaRPr kumimoji="0" lang="fr-FR" altLang="fr-FR"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Pentagone 5"/>
          <p:cNvSpPr/>
          <p:nvPr/>
        </p:nvSpPr>
        <p:spPr>
          <a:xfrm>
            <a:off x="4576275" y="2346590"/>
            <a:ext cx="2160240" cy="648000"/>
          </a:xfrm>
          <a:prstGeom prst="homePlat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fr-CH" sz="1600" dirty="0" smtClean="0">
                <a:solidFill>
                  <a:schemeClr val="bg1"/>
                </a:solidFill>
                <a:latin typeface="Arial" panose="020B0604020202020204" pitchFamily="34" charset="0"/>
                <a:cs typeface="Arial" panose="020B0604020202020204" pitchFamily="34" charset="0"/>
              </a:rPr>
              <a:t>Bucuresti - Brasov</a:t>
            </a:r>
          </a:p>
          <a:p>
            <a:r>
              <a:rPr lang="fr-CH" sz="1600" dirty="0" err="1" smtClean="0">
                <a:solidFill>
                  <a:schemeClr val="bg1"/>
                </a:solidFill>
                <a:latin typeface="Arial" panose="020B0604020202020204" pitchFamily="34" charset="0"/>
                <a:cs typeface="Arial" panose="020B0604020202020204" pitchFamily="34" charset="0"/>
              </a:rPr>
              <a:t>Targu</a:t>
            </a:r>
            <a:r>
              <a:rPr lang="fr-CH" sz="1600" dirty="0" smtClean="0">
                <a:solidFill>
                  <a:schemeClr val="bg1"/>
                </a:solidFill>
                <a:latin typeface="Arial" panose="020B0604020202020204" pitchFamily="34" charset="0"/>
                <a:cs typeface="Arial" panose="020B0604020202020204" pitchFamily="34" charset="0"/>
              </a:rPr>
              <a:t> Mures</a:t>
            </a:r>
          </a:p>
        </p:txBody>
      </p:sp>
      <p:sp>
        <p:nvSpPr>
          <p:cNvPr id="7" name="Pentagone 6"/>
          <p:cNvSpPr/>
          <p:nvPr/>
        </p:nvSpPr>
        <p:spPr>
          <a:xfrm>
            <a:off x="4572000" y="1698590"/>
            <a:ext cx="2160240" cy="648000"/>
          </a:xfrm>
          <a:prstGeom prst="homePlat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fr-CH" sz="1600" dirty="0" smtClean="0">
                <a:solidFill>
                  <a:schemeClr val="bg1"/>
                </a:solidFill>
                <a:latin typeface="Arial" panose="020B0604020202020204" pitchFamily="34" charset="0"/>
                <a:cs typeface="Arial" panose="020B0604020202020204" pitchFamily="34" charset="0"/>
              </a:rPr>
              <a:t>Oradea</a:t>
            </a:r>
          </a:p>
          <a:p>
            <a:r>
              <a:rPr lang="fr-CH" sz="1600" dirty="0" smtClean="0">
                <a:solidFill>
                  <a:schemeClr val="bg1"/>
                </a:solidFill>
                <a:latin typeface="Arial" panose="020B0604020202020204" pitchFamily="34" charset="0"/>
                <a:cs typeface="Arial" panose="020B0604020202020204" pitchFamily="34" charset="0"/>
              </a:rPr>
              <a:t>Satu Mare</a:t>
            </a:r>
            <a:endParaRPr lang="fr-CH" sz="1600" dirty="0">
              <a:solidFill>
                <a:schemeClr val="bg1"/>
              </a:solidFill>
              <a:latin typeface="Arial" panose="020B0604020202020204" pitchFamily="34" charset="0"/>
              <a:cs typeface="Arial" panose="020B0604020202020204" pitchFamily="34" charset="0"/>
            </a:endParaRPr>
          </a:p>
        </p:txBody>
      </p:sp>
      <p:sp>
        <p:nvSpPr>
          <p:cNvPr id="8" name="Pentagone 7"/>
          <p:cNvSpPr/>
          <p:nvPr/>
        </p:nvSpPr>
        <p:spPr>
          <a:xfrm>
            <a:off x="4572000" y="2997024"/>
            <a:ext cx="2160240" cy="648000"/>
          </a:xfrm>
          <a:prstGeom prst="homePlat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fr-CH" sz="1600" dirty="0" smtClean="0">
                <a:solidFill>
                  <a:schemeClr val="bg1"/>
                </a:solidFill>
                <a:latin typeface="Arial" panose="020B0604020202020204" pitchFamily="34" charset="0"/>
                <a:cs typeface="Arial" panose="020B0604020202020204" pitchFamily="34" charset="0"/>
              </a:rPr>
              <a:t>Sibiu</a:t>
            </a:r>
          </a:p>
          <a:p>
            <a:r>
              <a:rPr lang="fr-CH" sz="1600" dirty="0" smtClean="0">
                <a:solidFill>
                  <a:schemeClr val="bg1"/>
                </a:solidFill>
                <a:latin typeface="Arial" panose="020B0604020202020204" pitchFamily="34" charset="0"/>
                <a:cs typeface="Arial" panose="020B0604020202020204" pitchFamily="34" charset="0"/>
              </a:rPr>
              <a:t>Deva</a:t>
            </a:r>
            <a:endParaRPr lang="fr-CH" sz="1600"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rot="21600000">
            <a:off x="4711989" y="1916825"/>
            <a:ext cx="1620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 name="Rectangle 9"/>
          <p:cNvSpPr/>
          <p:nvPr/>
        </p:nvSpPr>
        <p:spPr>
          <a:xfrm rot="21600000">
            <a:off x="4716017" y="2132856"/>
            <a:ext cx="1620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5896048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ésultat de recherche d'images pour &quot;panneaux autoroutiers belges&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260648"/>
            <a:ext cx="3857113" cy="5400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851920" y="5793243"/>
            <a:ext cx="4896544"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Gilau</a:t>
            </a:r>
            <a:r>
              <a:rPr lang="fr-CH" sz="1600" dirty="0">
                <a:solidFill>
                  <a:schemeClr val="tx1"/>
                </a:solidFill>
                <a:latin typeface="Arial" panose="020B0604020202020204" pitchFamily="34" charset="0"/>
                <a:cs typeface="Arial" panose="020B0604020202020204" pitchFamily="34" charset="0"/>
              </a:rPr>
              <a:t> </a:t>
            </a:r>
            <a:r>
              <a:rPr lang="fr-CH" sz="1600" dirty="0" smtClean="0">
                <a:solidFill>
                  <a:schemeClr val="tx1"/>
                </a:solidFill>
                <a:latin typeface="Arial" panose="020B0604020202020204" pitchFamily="34" charset="0"/>
                <a:cs typeface="Arial" panose="020B0604020202020204" pitchFamily="34" charset="0"/>
              </a:rPr>
              <a:t>- Cluj </a:t>
            </a:r>
            <a:r>
              <a:rPr lang="fr-CH" sz="1600" dirty="0" err="1" smtClean="0">
                <a:solidFill>
                  <a:schemeClr val="tx1"/>
                </a:solidFill>
                <a:latin typeface="Arial" panose="020B0604020202020204" pitchFamily="34" charset="0"/>
                <a:cs typeface="Arial" panose="020B0604020202020204" pitchFamily="34" charset="0"/>
              </a:rPr>
              <a:t>Napoca</a:t>
            </a:r>
            <a:r>
              <a:rPr lang="fr-CH" sz="1600" dirty="0" smtClean="0">
                <a:solidFill>
                  <a:schemeClr val="tx1"/>
                </a:solidFill>
                <a:latin typeface="Arial" panose="020B0604020202020204" pitchFamily="34" charset="0"/>
                <a:cs typeface="Arial" panose="020B0604020202020204" pitchFamily="34" charset="0"/>
              </a:rPr>
              <a:t>    A3 ( 1 )</a:t>
            </a:r>
          </a:p>
        </p:txBody>
      </p:sp>
    </p:spTree>
    <p:extLst>
      <p:ext uri="{BB962C8B-B14F-4D97-AF65-F5344CB8AC3E}">
        <p14:creationId xmlns:p14="http://schemas.microsoft.com/office/powerpoint/2010/main" val="2445489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ophie\Pictures\GilauCluj0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403648" y="2226237"/>
            <a:ext cx="2439990" cy="216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292080" y="1052736"/>
            <a:ext cx="2808642" cy="450012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8000" tIns="180000" rIns="91440" bIns="45720" numCol="1" spcCol="0" rtlCol="0" fromWordArt="0" anchor="t" anchorCtr="0" forceAA="0" compatLnSpc="1">
            <a:prstTxWarp prst="textNoShape">
              <a:avLst/>
            </a:prstTxWarp>
            <a:noAutofit/>
          </a:bodyPr>
          <a:lstStyle/>
          <a:p>
            <a:pPr algn="ctr"/>
            <a:r>
              <a:rPr lang="fr-CH" dirty="0" smtClean="0">
                <a:latin typeface="Arial" panose="020B0604020202020204" pitchFamily="34" charset="0"/>
                <a:cs typeface="Arial" panose="020B0604020202020204" pitchFamily="34" charset="0"/>
              </a:rPr>
              <a:t>Oradea</a:t>
            </a:r>
          </a:p>
          <a:p>
            <a:pPr algn="ctr"/>
            <a:r>
              <a:rPr lang="fr-CH" dirty="0" smtClean="0">
                <a:latin typeface="Arial" panose="020B0604020202020204" pitchFamily="34" charset="0"/>
                <a:cs typeface="Arial" panose="020B0604020202020204" pitchFamily="34" charset="0"/>
              </a:rPr>
              <a:t>Satu Mare</a:t>
            </a:r>
          </a:p>
          <a:p>
            <a:pPr algn="ctr"/>
            <a:r>
              <a:rPr lang="fr-CH" dirty="0" smtClean="0">
                <a:latin typeface="Arial" panose="020B0604020202020204" pitchFamily="34" charset="0"/>
                <a:cs typeface="Arial" panose="020B0604020202020204" pitchFamily="34" charset="0"/>
              </a:rPr>
              <a:t>Cluj </a:t>
            </a:r>
            <a:r>
              <a:rPr lang="fr-CH" dirty="0" err="1" smtClean="0">
                <a:latin typeface="Arial" panose="020B0604020202020204" pitchFamily="34" charset="0"/>
                <a:cs typeface="Arial" panose="020B0604020202020204" pitchFamily="34" charset="0"/>
              </a:rPr>
              <a:t>Napoca</a:t>
            </a:r>
            <a:r>
              <a:rPr lang="fr-CH" dirty="0" smtClean="0">
                <a:latin typeface="Arial" panose="020B0604020202020204" pitchFamily="34" charset="0"/>
                <a:cs typeface="Arial" panose="020B0604020202020204" pitchFamily="34" charset="0"/>
              </a:rPr>
              <a:t> Nord</a:t>
            </a:r>
            <a:endParaRPr lang="fr-CH" dirty="0">
              <a:latin typeface="Arial" panose="020B0604020202020204" pitchFamily="34" charset="0"/>
              <a:cs typeface="Arial" panose="020B0604020202020204" pitchFamily="34" charset="0"/>
            </a:endParaRPr>
          </a:p>
        </p:txBody>
      </p:sp>
      <p:sp>
        <p:nvSpPr>
          <p:cNvPr id="4" name="Flèche vers le haut 3"/>
          <p:cNvSpPr/>
          <p:nvPr/>
        </p:nvSpPr>
        <p:spPr>
          <a:xfrm>
            <a:off x="7180489" y="2132856"/>
            <a:ext cx="360040" cy="306000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 name="Flèche gauche 2"/>
          <p:cNvSpPr/>
          <p:nvPr/>
        </p:nvSpPr>
        <p:spPr>
          <a:xfrm>
            <a:off x="5436096" y="3842856"/>
            <a:ext cx="1979992" cy="324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H"/>
          </a:p>
        </p:txBody>
      </p:sp>
      <p:sp>
        <p:nvSpPr>
          <p:cNvPr id="6" name="Rectangle 5"/>
          <p:cNvSpPr/>
          <p:nvPr/>
        </p:nvSpPr>
        <p:spPr>
          <a:xfrm>
            <a:off x="5695303" y="2906856"/>
            <a:ext cx="1440000" cy="936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fr-CH" dirty="0" err="1" smtClean="0">
                <a:latin typeface="Arial" panose="020B0604020202020204" pitchFamily="34" charset="0"/>
                <a:cs typeface="Arial" panose="020B0604020202020204" pitchFamily="34" charset="0"/>
              </a:rPr>
              <a:t>Targu</a:t>
            </a:r>
            <a:r>
              <a:rPr lang="fr-CH" dirty="0" smtClean="0">
                <a:latin typeface="Arial" panose="020B0604020202020204" pitchFamily="34" charset="0"/>
                <a:cs typeface="Arial" panose="020B0604020202020204" pitchFamily="34" charset="0"/>
              </a:rPr>
              <a:t> Mures</a:t>
            </a:r>
          </a:p>
          <a:p>
            <a:pPr algn="ctr"/>
            <a:r>
              <a:rPr lang="fr-CH" dirty="0" smtClean="0">
                <a:latin typeface="Arial" panose="020B0604020202020204" pitchFamily="34" charset="0"/>
                <a:cs typeface="Arial" panose="020B0604020202020204" pitchFamily="34" charset="0"/>
              </a:rPr>
              <a:t>Bucuresti</a:t>
            </a:r>
          </a:p>
          <a:p>
            <a:pPr algn="ctr"/>
            <a:r>
              <a:rPr lang="fr-CH" dirty="0" smtClean="0">
                <a:latin typeface="Arial" panose="020B0604020202020204" pitchFamily="34" charset="0"/>
                <a:cs typeface="Arial" panose="020B0604020202020204" pitchFamily="34" charset="0"/>
              </a:rPr>
              <a:t>Brasov</a:t>
            </a:r>
          </a:p>
        </p:txBody>
      </p:sp>
      <p:sp>
        <p:nvSpPr>
          <p:cNvPr id="7" name="Rectangle 6"/>
          <p:cNvSpPr/>
          <p:nvPr/>
        </p:nvSpPr>
        <p:spPr>
          <a:xfrm>
            <a:off x="6091303" y="4192208"/>
            <a:ext cx="1044000" cy="684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fr-CH" dirty="0" smtClean="0">
                <a:latin typeface="Arial" panose="020B0604020202020204" pitchFamily="34" charset="0"/>
                <a:cs typeface="Arial" panose="020B0604020202020204" pitchFamily="34" charset="0"/>
              </a:rPr>
              <a:t>Sibiu </a:t>
            </a:r>
          </a:p>
          <a:p>
            <a:pPr algn="ctr"/>
            <a:r>
              <a:rPr lang="fr-CH" dirty="0" smtClean="0">
                <a:latin typeface="Arial" panose="020B0604020202020204" pitchFamily="34" charset="0"/>
                <a:cs typeface="Arial" panose="020B0604020202020204" pitchFamily="34" charset="0"/>
              </a:rPr>
              <a:t>Deva</a:t>
            </a:r>
          </a:p>
        </p:txBody>
      </p:sp>
      <p:sp>
        <p:nvSpPr>
          <p:cNvPr id="5" name="Rectangle à coins arrondis 4"/>
          <p:cNvSpPr/>
          <p:nvPr/>
        </p:nvSpPr>
        <p:spPr>
          <a:xfrm>
            <a:off x="5364088" y="1124744"/>
            <a:ext cx="2664296" cy="4320480"/>
          </a:xfrm>
          <a:prstGeom prst="roundRect">
            <a:avLst>
              <a:gd name="adj" fmla="val 459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H"/>
          </a:p>
        </p:txBody>
      </p:sp>
      <p:sp>
        <p:nvSpPr>
          <p:cNvPr id="9" name="Rectangle 8"/>
          <p:cNvSpPr/>
          <p:nvPr/>
        </p:nvSpPr>
        <p:spPr>
          <a:xfrm>
            <a:off x="3851920" y="5793243"/>
            <a:ext cx="4896544"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Gilau</a:t>
            </a:r>
            <a:r>
              <a:rPr lang="fr-CH" sz="1600" dirty="0">
                <a:solidFill>
                  <a:schemeClr val="tx1"/>
                </a:solidFill>
                <a:latin typeface="Arial" panose="020B0604020202020204" pitchFamily="34" charset="0"/>
                <a:cs typeface="Arial" panose="020B0604020202020204" pitchFamily="34" charset="0"/>
              </a:rPr>
              <a:t> </a:t>
            </a:r>
            <a:r>
              <a:rPr lang="fr-CH" sz="1600" dirty="0" smtClean="0">
                <a:solidFill>
                  <a:schemeClr val="tx1"/>
                </a:solidFill>
                <a:latin typeface="Arial" panose="020B0604020202020204" pitchFamily="34" charset="0"/>
                <a:cs typeface="Arial" panose="020B0604020202020204" pitchFamily="34" charset="0"/>
              </a:rPr>
              <a:t>- Cluj </a:t>
            </a:r>
            <a:r>
              <a:rPr lang="fr-CH" sz="1600" dirty="0" err="1" smtClean="0">
                <a:solidFill>
                  <a:schemeClr val="tx1"/>
                </a:solidFill>
                <a:latin typeface="Arial" panose="020B0604020202020204" pitchFamily="34" charset="0"/>
                <a:cs typeface="Arial" panose="020B0604020202020204" pitchFamily="34" charset="0"/>
              </a:rPr>
              <a:t>Napoca</a:t>
            </a:r>
            <a:r>
              <a:rPr lang="fr-CH" sz="1600" dirty="0" smtClean="0">
                <a:solidFill>
                  <a:schemeClr val="tx1"/>
                </a:solidFill>
                <a:latin typeface="Arial" panose="020B0604020202020204" pitchFamily="34" charset="0"/>
                <a:cs typeface="Arial" panose="020B0604020202020204" pitchFamily="34" charset="0"/>
              </a:rPr>
              <a:t>    A3 ( 2 )</a:t>
            </a:r>
          </a:p>
        </p:txBody>
      </p:sp>
      <p:sp>
        <p:nvSpPr>
          <p:cNvPr id="10" name="Rectangle 9"/>
          <p:cNvSpPr/>
          <p:nvPr/>
        </p:nvSpPr>
        <p:spPr>
          <a:xfrm rot="21600000">
            <a:off x="6156176" y="1340768"/>
            <a:ext cx="1620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 name="Rectangle 10"/>
          <p:cNvSpPr/>
          <p:nvPr/>
        </p:nvSpPr>
        <p:spPr>
          <a:xfrm rot="21600000">
            <a:off x="6156176" y="1628800"/>
            <a:ext cx="1620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Rectangle 11"/>
          <p:cNvSpPr/>
          <p:nvPr/>
        </p:nvSpPr>
        <p:spPr>
          <a:xfrm rot="21600000">
            <a:off x="6156176" y="1916832"/>
            <a:ext cx="1620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29848909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Sophie\Pictures\GilauCluj02.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115616" y="506595"/>
            <a:ext cx="7018619" cy="540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341652" y="980728"/>
            <a:ext cx="432000" cy="410445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H"/>
          </a:p>
        </p:txBody>
      </p:sp>
      <p:sp>
        <p:nvSpPr>
          <p:cNvPr id="3" name="Rectangle 2"/>
          <p:cNvSpPr/>
          <p:nvPr/>
        </p:nvSpPr>
        <p:spPr>
          <a:xfrm>
            <a:off x="1331640" y="980728"/>
            <a:ext cx="5364032" cy="4320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H"/>
          </a:p>
        </p:txBody>
      </p:sp>
      <p:sp>
        <p:nvSpPr>
          <p:cNvPr id="4" name="Rectangle 3"/>
          <p:cNvSpPr/>
          <p:nvPr/>
        </p:nvSpPr>
        <p:spPr>
          <a:xfrm>
            <a:off x="1475656" y="1124744"/>
            <a:ext cx="2160240" cy="1260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32000" tIns="45720" rIns="91440" bIns="45720" numCol="1" spcCol="0" rtlCol="0" fromWordArt="0" anchor="t" anchorCtr="0" forceAA="0" compatLnSpc="1">
            <a:prstTxWarp prst="textNoShape">
              <a:avLst/>
            </a:prstTxWarp>
            <a:noAutofit/>
          </a:bodyPr>
          <a:lstStyle/>
          <a:p>
            <a:pPr algn="ctr"/>
            <a:r>
              <a:rPr lang="fr-CH" dirty="0" smtClean="0">
                <a:latin typeface="Arial" panose="020B0604020202020204" pitchFamily="34" charset="0"/>
                <a:cs typeface="Arial" panose="020B0604020202020204" pitchFamily="34" charset="0"/>
              </a:rPr>
              <a:t>Bucuresti</a:t>
            </a:r>
          </a:p>
          <a:p>
            <a:pPr algn="ctr"/>
            <a:r>
              <a:rPr lang="fr-CH" dirty="0" smtClean="0">
                <a:latin typeface="Arial" panose="020B0604020202020204" pitchFamily="34" charset="0"/>
                <a:cs typeface="Arial" panose="020B0604020202020204" pitchFamily="34" charset="0"/>
              </a:rPr>
              <a:t>Brasov</a:t>
            </a:r>
          </a:p>
          <a:p>
            <a:pPr algn="ctr"/>
            <a:r>
              <a:rPr lang="fr-CH" dirty="0" err="1" smtClean="0">
                <a:latin typeface="Arial" panose="020B0604020202020204" pitchFamily="34" charset="0"/>
                <a:cs typeface="Arial" panose="020B0604020202020204" pitchFamily="34" charset="0"/>
              </a:rPr>
              <a:t>Targu</a:t>
            </a:r>
            <a:r>
              <a:rPr lang="fr-CH" dirty="0" smtClean="0">
                <a:latin typeface="Arial" panose="020B0604020202020204" pitchFamily="34" charset="0"/>
                <a:cs typeface="Arial" panose="020B0604020202020204" pitchFamily="34" charset="0"/>
              </a:rPr>
              <a:t> Mures</a:t>
            </a:r>
          </a:p>
          <a:p>
            <a:pPr algn="ctr"/>
            <a:r>
              <a:rPr lang="fr-CH" dirty="0" smtClean="0">
                <a:latin typeface="Arial" panose="020B0604020202020204" pitchFamily="34" charset="0"/>
                <a:cs typeface="Arial" panose="020B0604020202020204" pitchFamily="34" charset="0"/>
              </a:rPr>
              <a:t>Sibiu - Deva</a:t>
            </a:r>
          </a:p>
          <a:p>
            <a:endParaRPr lang="fr-CH" dirty="0">
              <a:latin typeface="Arial" panose="020B0604020202020204" pitchFamily="34" charset="0"/>
              <a:cs typeface="Arial" panose="020B0604020202020204" pitchFamily="34" charset="0"/>
            </a:endParaRPr>
          </a:p>
        </p:txBody>
      </p:sp>
      <p:sp>
        <p:nvSpPr>
          <p:cNvPr id="7" name="Rectangle 6"/>
          <p:cNvSpPr/>
          <p:nvPr/>
        </p:nvSpPr>
        <p:spPr>
          <a:xfrm>
            <a:off x="3851920" y="1124744"/>
            <a:ext cx="2016000" cy="1260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fr-CH" dirty="0" smtClean="0">
                <a:latin typeface="Arial" panose="020B0604020202020204" pitchFamily="34" charset="0"/>
                <a:cs typeface="Arial" panose="020B0604020202020204" pitchFamily="34" charset="0"/>
              </a:rPr>
              <a:t>Oradea</a:t>
            </a:r>
          </a:p>
          <a:p>
            <a:pPr algn="ctr"/>
            <a:r>
              <a:rPr lang="fr-CH" dirty="0" smtClean="0">
                <a:latin typeface="Arial" panose="020B0604020202020204" pitchFamily="34" charset="0"/>
                <a:cs typeface="Arial" panose="020B0604020202020204" pitchFamily="34" charset="0"/>
              </a:rPr>
              <a:t>Satu Mare</a:t>
            </a:r>
          </a:p>
          <a:p>
            <a:pPr algn="ctr"/>
            <a:r>
              <a:rPr lang="fr-CH" dirty="0" smtClean="0">
                <a:latin typeface="Arial" panose="020B0604020202020204" pitchFamily="34" charset="0"/>
                <a:cs typeface="Arial" panose="020B0604020202020204" pitchFamily="34" charset="0"/>
              </a:rPr>
              <a:t>Cluj </a:t>
            </a:r>
            <a:r>
              <a:rPr lang="fr-CH" dirty="0" err="1" smtClean="0">
                <a:latin typeface="Arial" panose="020B0604020202020204" pitchFamily="34" charset="0"/>
                <a:cs typeface="Arial" panose="020B0604020202020204" pitchFamily="34" charset="0"/>
              </a:rPr>
              <a:t>Napoca</a:t>
            </a:r>
            <a:r>
              <a:rPr lang="fr-CH" dirty="0" smtClean="0">
                <a:latin typeface="Arial" panose="020B0604020202020204" pitchFamily="34" charset="0"/>
                <a:cs typeface="Arial" panose="020B0604020202020204" pitchFamily="34" charset="0"/>
              </a:rPr>
              <a:t> Nord</a:t>
            </a:r>
          </a:p>
          <a:p>
            <a:pPr algn="ctr"/>
            <a:endParaRPr lang="fr-CH" dirty="0" smtClean="0">
              <a:latin typeface="Arial" panose="020B0604020202020204" pitchFamily="34" charset="0"/>
              <a:cs typeface="Arial" panose="020B0604020202020204" pitchFamily="34" charset="0"/>
            </a:endParaRPr>
          </a:p>
        </p:txBody>
      </p:sp>
      <p:sp>
        <p:nvSpPr>
          <p:cNvPr id="5" name="Flèche vers le bas 4"/>
          <p:cNvSpPr/>
          <p:nvPr/>
        </p:nvSpPr>
        <p:spPr>
          <a:xfrm rot="1500000">
            <a:off x="1725974" y="1356793"/>
            <a:ext cx="324000" cy="86409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H"/>
          </a:p>
        </p:txBody>
      </p:sp>
      <p:sp>
        <p:nvSpPr>
          <p:cNvPr id="8" name="Flèche vers le bas 7"/>
          <p:cNvSpPr/>
          <p:nvPr/>
        </p:nvSpPr>
        <p:spPr>
          <a:xfrm>
            <a:off x="4655628" y="2047560"/>
            <a:ext cx="484632" cy="288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H"/>
          </a:p>
        </p:txBody>
      </p:sp>
      <p:sp>
        <p:nvSpPr>
          <p:cNvPr id="9" name="Rectangle 8"/>
          <p:cNvSpPr/>
          <p:nvPr/>
        </p:nvSpPr>
        <p:spPr>
          <a:xfrm rot="21600000">
            <a:off x="4087944" y="1331842"/>
            <a:ext cx="1620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 name="Rectangle 9"/>
          <p:cNvSpPr/>
          <p:nvPr/>
        </p:nvSpPr>
        <p:spPr>
          <a:xfrm rot="21600000">
            <a:off x="4100520" y="1556243"/>
            <a:ext cx="1620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 name="Rectangle 10"/>
          <p:cNvSpPr/>
          <p:nvPr/>
        </p:nvSpPr>
        <p:spPr>
          <a:xfrm rot="21600000">
            <a:off x="4100520" y="1844824"/>
            <a:ext cx="1620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2202287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phie\Pictures\GilauCluj03.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051720" y="620688"/>
            <a:ext cx="5841719" cy="5760000"/>
          </a:xfrm>
          <a:prstGeom prst="rect">
            <a:avLst/>
          </a:prstGeom>
          <a:noFill/>
          <a:extLst>
            <a:ext uri="{909E8E84-426E-40DD-AFC4-6F175D3DCCD1}">
              <a14:hiddenFill xmlns:a14="http://schemas.microsoft.com/office/drawing/2010/main">
                <a:solidFill>
                  <a:srgbClr val="FFFFFF"/>
                </a:solidFill>
              </a14:hiddenFill>
            </a:ext>
          </a:extLst>
        </p:spPr>
      </p:pic>
      <p:sp>
        <p:nvSpPr>
          <p:cNvPr id="3" name="Flèche droite 2"/>
          <p:cNvSpPr/>
          <p:nvPr/>
        </p:nvSpPr>
        <p:spPr>
          <a:xfrm flipH="1">
            <a:off x="3203848" y="1963632"/>
            <a:ext cx="2412000" cy="900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pPr algn="r"/>
            <a:r>
              <a:rPr lang="fr-CH" sz="1600" dirty="0" smtClean="0">
                <a:solidFill>
                  <a:schemeClr val="bg1"/>
                </a:solidFill>
                <a:latin typeface="Arial" panose="020B0604020202020204" pitchFamily="34" charset="0"/>
                <a:cs typeface="Arial" panose="020B0604020202020204" pitchFamily="34" charset="0"/>
              </a:rPr>
              <a:t>Bucuresti - Brasov</a:t>
            </a:r>
          </a:p>
          <a:p>
            <a:pPr algn="r"/>
            <a:r>
              <a:rPr lang="fr-CH" sz="1600" dirty="0" err="1" smtClean="0">
                <a:solidFill>
                  <a:schemeClr val="bg1"/>
                </a:solidFill>
                <a:latin typeface="Arial" panose="020B0604020202020204" pitchFamily="34" charset="0"/>
                <a:cs typeface="Arial" panose="020B0604020202020204" pitchFamily="34" charset="0"/>
              </a:rPr>
              <a:t>Targu</a:t>
            </a:r>
            <a:r>
              <a:rPr lang="fr-CH" sz="1600" dirty="0" smtClean="0">
                <a:solidFill>
                  <a:schemeClr val="bg1"/>
                </a:solidFill>
                <a:latin typeface="Arial" panose="020B0604020202020204" pitchFamily="34" charset="0"/>
                <a:cs typeface="Arial" panose="020B0604020202020204" pitchFamily="34" charset="0"/>
              </a:rPr>
              <a:t> Mures</a:t>
            </a:r>
          </a:p>
          <a:p>
            <a:pPr algn="r"/>
            <a:r>
              <a:rPr lang="fr-CH" sz="1600" dirty="0" smtClean="0">
                <a:solidFill>
                  <a:schemeClr val="bg1"/>
                </a:solidFill>
                <a:latin typeface="Arial" panose="020B0604020202020204" pitchFamily="34" charset="0"/>
                <a:cs typeface="Arial" panose="020B0604020202020204" pitchFamily="34" charset="0"/>
              </a:rPr>
              <a:t>Sibiu - Deva </a:t>
            </a:r>
            <a:endParaRPr lang="fr-CH"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4181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251520" y="329952"/>
            <a:ext cx="8568952" cy="6120680"/>
          </a:xfrm>
          <a:prstGeom prst="roundRect">
            <a:avLst>
              <a:gd name="adj" fmla="val 6569"/>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80000" rtlCol="0" anchor="t"/>
          <a:lstStyle/>
          <a:p>
            <a:r>
              <a:rPr lang="fr-CH" u="sng" dirty="0" err="1" smtClean="0">
                <a:solidFill>
                  <a:schemeClr val="tx1"/>
                </a:solidFill>
                <a:latin typeface="Arial" panose="020B0604020202020204" pitchFamily="34" charset="0"/>
                <a:cs typeface="Arial" panose="020B0604020202020204" pitchFamily="34" charset="0"/>
              </a:rPr>
              <a:t>Summary</a:t>
            </a:r>
            <a:r>
              <a:rPr lang="fr-CH" dirty="0" smtClean="0">
                <a:solidFill>
                  <a:schemeClr val="tx1"/>
                </a:solidFill>
                <a:latin typeface="Arial" panose="020B0604020202020204" pitchFamily="34" charset="0"/>
                <a:cs typeface="Arial" panose="020B0604020202020204" pitchFamily="34" charset="0"/>
              </a:rPr>
              <a:t>				</a:t>
            </a:r>
            <a:r>
              <a:rPr lang="fr-CH" u="sng" dirty="0" smtClean="0">
                <a:solidFill>
                  <a:schemeClr val="tx1"/>
                </a:solidFill>
                <a:latin typeface="Arial" panose="020B0604020202020204" pitchFamily="34" charset="0"/>
                <a:cs typeface="Arial" panose="020B0604020202020204" pitchFamily="34" charset="0"/>
              </a:rPr>
              <a:t>page</a:t>
            </a:r>
          </a:p>
          <a:p>
            <a:endParaRPr lang="fr-CH" u="sng" dirty="0">
              <a:solidFill>
                <a:schemeClr val="tx1"/>
              </a:solidFill>
              <a:latin typeface="Arial" panose="020B0604020202020204" pitchFamily="34" charset="0"/>
              <a:cs typeface="Arial" panose="020B0604020202020204" pitchFamily="34" charset="0"/>
            </a:endParaRPr>
          </a:p>
          <a:p>
            <a:r>
              <a:rPr lang="fr-CH" sz="1600" dirty="0" smtClean="0">
                <a:solidFill>
                  <a:schemeClr val="tx1"/>
                </a:solidFill>
                <a:latin typeface="Arial" panose="020B0604020202020204" pitchFamily="34" charset="0"/>
                <a:cs typeface="Arial" panose="020B0604020202020204" pitchFamily="34" charset="0"/>
              </a:rPr>
              <a:t>1 	</a:t>
            </a:r>
            <a:r>
              <a:rPr lang="fr-CH" sz="1600" u="sng" dirty="0" smtClean="0">
                <a:solidFill>
                  <a:schemeClr val="tx1"/>
                </a:solidFill>
                <a:latin typeface="Arial" panose="020B0604020202020204" pitchFamily="34" charset="0"/>
                <a:cs typeface="Arial" panose="020B0604020202020204" pitchFamily="34" charset="0"/>
              </a:rPr>
              <a:t>CLUJ </a:t>
            </a:r>
            <a:r>
              <a:rPr lang="fr-CH" sz="1600" u="sng" dirty="0" err="1" smtClean="0">
                <a:solidFill>
                  <a:schemeClr val="tx1"/>
                </a:solidFill>
                <a:latin typeface="Arial" panose="020B0604020202020204" pitchFamily="34" charset="0"/>
                <a:cs typeface="Arial" panose="020B0604020202020204" pitchFamily="34" charset="0"/>
              </a:rPr>
              <a:t>Napoca</a:t>
            </a:r>
            <a:r>
              <a:rPr lang="fr-CH" sz="1600" dirty="0" smtClean="0">
                <a:solidFill>
                  <a:schemeClr val="tx1"/>
                </a:solidFill>
                <a:latin typeface="Arial" panose="020B0604020202020204" pitchFamily="34" charset="0"/>
                <a:cs typeface="Arial" panose="020B0604020202020204" pitchFamily="34" charset="0"/>
              </a:rPr>
              <a:t>		 	     4</a:t>
            </a:r>
          </a:p>
          <a:p>
            <a:r>
              <a:rPr lang="fr-CH" sz="1600" dirty="0" smtClean="0">
                <a:solidFill>
                  <a:schemeClr val="tx1"/>
                </a:solidFill>
                <a:latin typeface="Arial" panose="020B0604020202020204" pitchFamily="34" charset="0"/>
                <a:cs typeface="Arial" panose="020B0604020202020204" pitchFamily="34" charset="0"/>
              </a:rPr>
              <a:t>1.a	</a:t>
            </a:r>
            <a:r>
              <a:rPr lang="fr-CH" sz="1600" dirty="0" err="1" smtClean="0">
                <a:solidFill>
                  <a:schemeClr val="tx1"/>
                </a:solidFill>
                <a:latin typeface="Arial" panose="020B0604020202020204" pitchFamily="34" charset="0"/>
                <a:cs typeface="Arial" panose="020B0604020202020204" pitchFamily="34" charset="0"/>
              </a:rPr>
              <a:t>from</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Vest</a:t>
            </a:r>
            <a:r>
              <a:rPr lang="fr-CH" sz="1600" dirty="0">
                <a:solidFill>
                  <a:schemeClr val="tx1"/>
                </a:solidFill>
                <a:latin typeface="Arial" panose="020B0604020202020204" pitchFamily="34" charset="0"/>
                <a:cs typeface="Arial" panose="020B0604020202020204" pitchFamily="34" charset="0"/>
              </a:rPr>
              <a:t>	</a:t>
            </a:r>
            <a:r>
              <a:rPr lang="fr-CH" sz="1600" dirty="0" smtClean="0">
                <a:solidFill>
                  <a:schemeClr val="tx1"/>
                </a:solidFill>
                <a:latin typeface="Arial" panose="020B0604020202020204" pitchFamily="34" charset="0"/>
                <a:cs typeface="Arial" panose="020B0604020202020204" pitchFamily="34" charset="0"/>
              </a:rPr>
              <a:t>		     5</a:t>
            </a:r>
          </a:p>
          <a:p>
            <a:r>
              <a:rPr lang="fr-CH" sz="1600" dirty="0" smtClean="0">
                <a:solidFill>
                  <a:schemeClr val="tx1"/>
                </a:solidFill>
                <a:latin typeface="Arial" panose="020B0604020202020204" pitchFamily="34" charset="0"/>
                <a:cs typeface="Arial" panose="020B0604020202020204" pitchFamily="34" charset="0"/>
              </a:rPr>
              <a:t>1.b	</a:t>
            </a:r>
            <a:r>
              <a:rPr lang="fr-CH" sz="1600" dirty="0" err="1" smtClean="0">
                <a:solidFill>
                  <a:schemeClr val="tx1"/>
                </a:solidFill>
                <a:latin typeface="Arial" panose="020B0604020202020204" pitchFamily="34" charset="0"/>
                <a:cs typeface="Arial" panose="020B0604020202020204" pitchFamily="34" charset="0"/>
              </a:rPr>
              <a:t>from</a:t>
            </a:r>
            <a:r>
              <a:rPr lang="fr-CH" sz="1600" dirty="0" smtClean="0">
                <a:solidFill>
                  <a:schemeClr val="tx1"/>
                </a:solidFill>
                <a:latin typeface="Arial" panose="020B0604020202020204" pitchFamily="34" charset="0"/>
                <a:cs typeface="Arial" panose="020B0604020202020204" pitchFamily="34" charset="0"/>
              </a:rPr>
              <a:t>	 Est			   32</a:t>
            </a:r>
          </a:p>
          <a:p>
            <a:endParaRPr lang="fr-CH" sz="1600" dirty="0" smtClean="0">
              <a:solidFill>
                <a:schemeClr val="tx1"/>
              </a:solidFill>
              <a:latin typeface="Arial" panose="020B0604020202020204" pitchFamily="34" charset="0"/>
              <a:cs typeface="Arial" panose="020B0604020202020204" pitchFamily="34" charset="0"/>
            </a:endParaRPr>
          </a:p>
          <a:p>
            <a:pPr marL="342900" indent="-342900">
              <a:buAutoNum type="arabicPlain" startAt="2"/>
            </a:pPr>
            <a:r>
              <a:rPr lang="fr-CH" sz="1600" dirty="0" smtClean="0">
                <a:solidFill>
                  <a:schemeClr val="tx1"/>
                </a:solidFill>
                <a:latin typeface="Arial" panose="020B0604020202020204" pitchFamily="34" charset="0"/>
                <a:cs typeface="Arial" panose="020B0604020202020204" pitchFamily="34" charset="0"/>
              </a:rPr>
              <a:t>          </a:t>
            </a:r>
            <a:r>
              <a:rPr lang="fr-CH" sz="1600" u="sng" dirty="0" smtClean="0">
                <a:solidFill>
                  <a:schemeClr val="tx1"/>
                </a:solidFill>
                <a:latin typeface="Arial" panose="020B0604020202020204" pitchFamily="34" charset="0"/>
                <a:cs typeface="Arial" panose="020B0604020202020204" pitchFamily="34" charset="0"/>
              </a:rPr>
              <a:t>TARGU MURES</a:t>
            </a:r>
            <a:r>
              <a:rPr lang="fr-CH" sz="1600" dirty="0" smtClean="0">
                <a:solidFill>
                  <a:schemeClr val="tx1"/>
                </a:solidFill>
                <a:latin typeface="Arial" panose="020B0604020202020204" pitchFamily="34" charset="0"/>
                <a:cs typeface="Arial" panose="020B0604020202020204" pitchFamily="34" charset="0"/>
              </a:rPr>
              <a:t>		   	   </a:t>
            </a:r>
            <a:r>
              <a:rPr lang="fr-CH" sz="1600" dirty="0" smtClean="0">
                <a:solidFill>
                  <a:schemeClr val="tx1"/>
                </a:solidFill>
                <a:latin typeface="Arial" panose="020B0604020202020204" pitchFamily="34" charset="0"/>
                <a:cs typeface="Arial" panose="020B0604020202020204" pitchFamily="34" charset="0"/>
              </a:rPr>
              <a:t>59</a:t>
            </a:r>
            <a:endParaRPr lang="fr-CH" sz="1600" dirty="0" smtClean="0">
              <a:solidFill>
                <a:schemeClr val="tx1"/>
              </a:solidFill>
              <a:latin typeface="Arial" panose="020B0604020202020204" pitchFamily="34" charset="0"/>
              <a:cs typeface="Arial" panose="020B0604020202020204" pitchFamily="34" charset="0"/>
            </a:endParaRPr>
          </a:p>
          <a:p>
            <a:endParaRPr lang="fr-CH" sz="1600" dirty="0">
              <a:solidFill>
                <a:schemeClr val="tx1"/>
              </a:solidFill>
              <a:latin typeface="Arial" panose="020B0604020202020204" pitchFamily="34" charset="0"/>
              <a:cs typeface="Arial" panose="020B0604020202020204" pitchFamily="34" charset="0"/>
            </a:endParaRPr>
          </a:p>
          <a:p>
            <a:pPr marL="342900" indent="-342900">
              <a:buAutoNum type="arabicPlain" startAt="3"/>
            </a:pPr>
            <a:r>
              <a:rPr lang="fr-CH" sz="1600" dirty="0">
                <a:solidFill>
                  <a:schemeClr val="tx1"/>
                </a:solidFill>
                <a:latin typeface="Arial" panose="020B0604020202020204" pitchFamily="34" charset="0"/>
                <a:cs typeface="Arial" panose="020B0604020202020204" pitchFamily="34" charset="0"/>
              </a:rPr>
              <a:t> </a:t>
            </a:r>
            <a:r>
              <a:rPr lang="fr-CH" sz="1600" dirty="0" smtClean="0">
                <a:solidFill>
                  <a:schemeClr val="tx1"/>
                </a:solidFill>
                <a:latin typeface="Arial" panose="020B0604020202020204" pitchFamily="34" charset="0"/>
                <a:cs typeface="Arial" panose="020B0604020202020204" pitchFamily="34" charset="0"/>
              </a:rPr>
              <a:t>         </a:t>
            </a:r>
            <a:r>
              <a:rPr lang="fr-CH" sz="1600" u="sng" dirty="0" smtClean="0">
                <a:solidFill>
                  <a:schemeClr val="tx1"/>
                </a:solidFill>
                <a:latin typeface="Arial" panose="020B0604020202020204" pitchFamily="34" charset="0"/>
                <a:cs typeface="Arial" panose="020B0604020202020204" pitchFamily="34" charset="0"/>
              </a:rPr>
              <a:t>CAMPIA TURZII</a:t>
            </a:r>
            <a:r>
              <a:rPr lang="fr-CH" sz="1600" dirty="0" smtClean="0">
                <a:solidFill>
                  <a:schemeClr val="tx1"/>
                </a:solidFill>
                <a:latin typeface="Arial" panose="020B0604020202020204" pitchFamily="34" charset="0"/>
                <a:cs typeface="Arial" panose="020B0604020202020204" pitchFamily="34" charset="0"/>
              </a:rPr>
              <a:t>			   70</a:t>
            </a:r>
          </a:p>
          <a:p>
            <a:pPr marL="342900" indent="-342900">
              <a:buAutoNum type="arabicPlain" startAt="3"/>
            </a:pPr>
            <a:endParaRPr lang="fr-CH" sz="1600" dirty="0">
              <a:solidFill>
                <a:schemeClr val="tx1"/>
              </a:solidFill>
              <a:latin typeface="Arial" panose="020B0604020202020204" pitchFamily="34" charset="0"/>
              <a:cs typeface="Arial" panose="020B0604020202020204" pitchFamily="34" charset="0"/>
            </a:endParaRPr>
          </a:p>
          <a:p>
            <a:pPr marL="342900" indent="-342900">
              <a:buAutoNum type="arabicPlain" startAt="3"/>
            </a:pPr>
            <a:r>
              <a:rPr lang="fr-CH" sz="1600" dirty="0" smtClean="0">
                <a:solidFill>
                  <a:schemeClr val="tx1"/>
                </a:solidFill>
                <a:latin typeface="Arial" panose="020B0604020202020204" pitchFamily="34" charset="0"/>
                <a:cs typeface="Arial" panose="020B0604020202020204" pitchFamily="34" charset="0"/>
              </a:rPr>
              <a:t>          </a:t>
            </a:r>
            <a:r>
              <a:rPr lang="fr-CH" sz="1600" u="sng" dirty="0" smtClean="0">
                <a:solidFill>
                  <a:schemeClr val="tx1"/>
                </a:solidFill>
                <a:latin typeface="Arial" panose="020B0604020202020204" pitchFamily="34" charset="0"/>
                <a:cs typeface="Arial" panose="020B0604020202020204" pitchFamily="34" charset="0"/>
              </a:rPr>
              <a:t>TURDA</a:t>
            </a:r>
            <a:r>
              <a:rPr lang="fr-CH" sz="1600" dirty="0" smtClean="0">
                <a:solidFill>
                  <a:schemeClr val="tx1"/>
                </a:solidFill>
                <a:latin typeface="Arial" panose="020B0604020202020204" pitchFamily="34" charset="0"/>
                <a:cs typeface="Arial" panose="020B0604020202020204" pitchFamily="34" charset="0"/>
              </a:rPr>
              <a:t>				   77</a:t>
            </a:r>
          </a:p>
          <a:p>
            <a:r>
              <a:rPr lang="fr-CH" sz="1600" dirty="0" smtClean="0">
                <a:solidFill>
                  <a:schemeClr val="tx1"/>
                </a:solidFill>
                <a:latin typeface="Arial" panose="020B0604020202020204" pitchFamily="34" charset="0"/>
                <a:cs typeface="Arial" panose="020B0604020202020204" pitchFamily="34" charset="0"/>
              </a:rPr>
              <a:t>4.a	</a:t>
            </a:r>
            <a:r>
              <a:rPr lang="fr-CH" sz="1600" dirty="0" err="1" smtClean="0">
                <a:solidFill>
                  <a:schemeClr val="tx1"/>
                </a:solidFill>
                <a:latin typeface="Arial" panose="020B0604020202020204" pitchFamily="34" charset="0"/>
                <a:cs typeface="Arial" panose="020B0604020202020204" pitchFamily="34" charset="0"/>
              </a:rPr>
              <a:t>from</a:t>
            </a:r>
            <a:r>
              <a:rPr lang="fr-CH" sz="1600" dirty="0" smtClean="0">
                <a:solidFill>
                  <a:schemeClr val="tx1"/>
                </a:solidFill>
                <a:latin typeface="Arial" panose="020B0604020202020204" pitchFamily="34" charset="0"/>
                <a:cs typeface="Arial" panose="020B0604020202020204" pitchFamily="34" charset="0"/>
              </a:rPr>
              <a:t> Turda Est			   78</a:t>
            </a:r>
          </a:p>
          <a:p>
            <a:r>
              <a:rPr lang="fr-CH" sz="1600" dirty="0" smtClean="0">
                <a:solidFill>
                  <a:schemeClr val="tx1"/>
                </a:solidFill>
                <a:latin typeface="Arial" panose="020B0604020202020204" pitchFamily="34" charset="0"/>
                <a:cs typeface="Arial" panose="020B0604020202020204" pitchFamily="34" charset="0"/>
              </a:rPr>
              <a:t>4.b	</a:t>
            </a:r>
            <a:r>
              <a:rPr lang="fr-CH" sz="1600" dirty="0" err="1" smtClean="0">
                <a:solidFill>
                  <a:schemeClr val="tx1"/>
                </a:solidFill>
                <a:latin typeface="Arial" panose="020B0604020202020204" pitchFamily="34" charset="0"/>
                <a:cs typeface="Arial" panose="020B0604020202020204" pitchFamily="34" charset="0"/>
              </a:rPr>
              <a:t>from</a:t>
            </a:r>
            <a:r>
              <a:rPr lang="fr-CH" sz="1600" dirty="0" smtClean="0">
                <a:solidFill>
                  <a:schemeClr val="tx1"/>
                </a:solidFill>
                <a:latin typeface="Arial" panose="020B0604020202020204" pitchFamily="34" charset="0"/>
                <a:cs typeface="Arial" panose="020B0604020202020204" pitchFamily="34" charset="0"/>
              </a:rPr>
              <a:t> Turda </a:t>
            </a:r>
            <a:r>
              <a:rPr lang="fr-CH" sz="1600" dirty="0" err="1" smtClean="0">
                <a:solidFill>
                  <a:schemeClr val="tx1"/>
                </a:solidFill>
                <a:latin typeface="Arial" panose="020B0604020202020204" pitchFamily="34" charset="0"/>
                <a:cs typeface="Arial" panose="020B0604020202020204" pitchFamily="34" charset="0"/>
              </a:rPr>
              <a:t>Vest</a:t>
            </a:r>
            <a:r>
              <a:rPr lang="fr-CH" sz="1600" dirty="0" smtClean="0">
                <a:solidFill>
                  <a:schemeClr val="tx1"/>
                </a:solidFill>
                <a:latin typeface="Arial" panose="020B0604020202020204" pitchFamily="34" charset="0"/>
                <a:cs typeface="Arial" panose="020B0604020202020204" pitchFamily="34" charset="0"/>
              </a:rPr>
              <a:t>			 105</a:t>
            </a:r>
          </a:p>
          <a:p>
            <a:endParaRPr lang="fr-CH" sz="1600" dirty="0" smtClean="0">
              <a:solidFill>
                <a:schemeClr val="tx1"/>
              </a:solidFill>
              <a:latin typeface="Arial" panose="020B0604020202020204" pitchFamily="34" charset="0"/>
              <a:cs typeface="Arial" panose="020B0604020202020204" pitchFamily="34" charset="0"/>
            </a:endParaRPr>
          </a:p>
          <a:p>
            <a:r>
              <a:rPr lang="fr-CH" sz="1600" dirty="0" smtClean="0">
                <a:solidFill>
                  <a:schemeClr val="tx1"/>
                </a:solidFill>
                <a:latin typeface="Arial" panose="020B0604020202020204" pitchFamily="34" charset="0"/>
                <a:cs typeface="Arial" panose="020B0604020202020204" pitchFamily="34" charset="0"/>
              </a:rPr>
              <a:t>5              </a:t>
            </a:r>
            <a:r>
              <a:rPr lang="fr-CH" sz="1600" u="sng" dirty="0" smtClean="0">
                <a:solidFill>
                  <a:schemeClr val="tx1"/>
                </a:solidFill>
                <a:latin typeface="Arial" panose="020B0604020202020204" pitchFamily="34" charset="0"/>
                <a:cs typeface="Arial" panose="020B0604020202020204" pitchFamily="34" charset="0"/>
              </a:rPr>
              <a:t>PITESTI</a:t>
            </a:r>
            <a:r>
              <a:rPr lang="fr-CH" sz="1600" dirty="0" smtClean="0">
                <a:solidFill>
                  <a:schemeClr val="tx1"/>
                </a:solidFill>
                <a:latin typeface="Arial" panose="020B0604020202020204" pitchFamily="34" charset="0"/>
                <a:cs typeface="Arial" panose="020B0604020202020204" pitchFamily="34" charset="0"/>
              </a:rPr>
              <a:t>				 119</a:t>
            </a:r>
          </a:p>
          <a:p>
            <a:r>
              <a:rPr lang="fr-CH" sz="1600" dirty="0">
                <a:solidFill>
                  <a:schemeClr val="tx1"/>
                </a:solidFill>
                <a:latin typeface="Arial" panose="020B0604020202020204" pitchFamily="34" charset="0"/>
                <a:cs typeface="Arial" panose="020B0604020202020204" pitchFamily="34" charset="0"/>
              </a:rPr>
              <a:t>5</a:t>
            </a:r>
            <a:r>
              <a:rPr lang="fr-CH" sz="1600" dirty="0" smtClean="0">
                <a:solidFill>
                  <a:schemeClr val="tx1"/>
                </a:solidFill>
                <a:latin typeface="Arial" panose="020B0604020202020204" pitchFamily="34" charset="0"/>
                <a:cs typeface="Arial" panose="020B0604020202020204" pitchFamily="34" charset="0"/>
              </a:rPr>
              <a:t>.a	Pitesti Sud			 121</a:t>
            </a:r>
          </a:p>
          <a:p>
            <a:r>
              <a:rPr lang="fr-CH" sz="1600" dirty="0" smtClean="0">
                <a:solidFill>
                  <a:schemeClr val="tx1"/>
                </a:solidFill>
                <a:latin typeface="Arial" panose="020B0604020202020204" pitchFamily="34" charset="0"/>
                <a:cs typeface="Arial" panose="020B0604020202020204" pitchFamily="34" charset="0"/>
              </a:rPr>
              <a:t>5.b	Pitesti Est				 141</a:t>
            </a:r>
          </a:p>
          <a:p>
            <a:r>
              <a:rPr lang="fr-CH" sz="1600" dirty="0" smtClean="0">
                <a:solidFill>
                  <a:schemeClr val="tx1"/>
                </a:solidFill>
                <a:latin typeface="Arial" panose="020B0604020202020204" pitchFamily="34" charset="0"/>
                <a:cs typeface="Arial" panose="020B0604020202020204" pitchFamily="34" charset="0"/>
              </a:rPr>
              <a:t>5.b1	Pitesti Est </a:t>
            </a:r>
            <a:r>
              <a:rPr lang="fr-CH" sz="1600" dirty="0" err="1" smtClean="0">
                <a:solidFill>
                  <a:schemeClr val="tx1"/>
                </a:solidFill>
                <a:latin typeface="Arial" panose="020B0604020202020204" pitchFamily="34" charset="0"/>
                <a:cs typeface="Arial" panose="020B0604020202020204" pitchFamily="34" charset="0"/>
              </a:rPr>
              <a:t>from</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Bascov</a:t>
            </a:r>
            <a:r>
              <a:rPr lang="fr-CH" sz="1600" dirty="0" smtClean="0">
                <a:solidFill>
                  <a:schemeClr val="tx1"/>
                </a:solidFill>
                <a:latin typeface="Arial" panose="020B0604020202020204" pitchFamily="34" charset="0"/>
                <a:cs typeface="Arial" panose="020B0604020202020204" pitchFamily="34" charset="0"/>
              </a:rPr>
              <a:t>		 142</a:t>
            </a:r>
          </a:p>
          <a:p>
            <a:r>
              <a:rPr lang="fr-CH" sz="1600" dirty="0" smtClean="0">
                <a:solidFill>
                  <a:schemeClr val="tx1"/>
                </a:solidFill>
                <a:latin typeface="Arial" panose="020B0604020202020204" pitchFamily="34" charset="0"/>
                <a:cs typeface="Arial" panose="020B0604020202020204" pitchFamily="34" charset="0"/>
              </a:rPr>
              <a:t>5.b2	Pitesti Est </a:t>
            </a:r>
            <a:r>
              <a:rPr lang="fr-CH" sz="1600" dirty="0" err="1" smtClean="0">
                <a:solidFill>
                  <a:schemeClr val="tx1"/>
                </a:solidFill>
                <a:latin typeface="Arial" panose="020B0604020202020204" pitchFamily="34" charset="0"/>
                <a:cs typeface="Arial" panose="020B0604020202020204" pitchFamily="34" charset="0"/>
              </a:rPr>
              <a:t>from</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Dragasani</a:t>
            </a:r>
            <a:r>
              <a:rPr lang="fr-CH" sz="1600" dirty="0" smtClean="0">
                <a:solidFill>
                  <a:schemeClr val="tx1"/>
                </a:solidFill>
                <a:latin typeface="Arial" panose="020B0604020202020204" pitchFamily="34" charset="0"/>
                <a:cs typeface="Arial" panose="020B0604020202020204" pitchFamily="34" charset="0"/>
              </a:rPr>
              <a:t> / </a:t>
            </a:r>
            <a:r>
              <a:rPr lang="fr-CH" sz="1600" dirty="0" err="1" smtClean="0">
                <a:solidFill>
                  <a:schemeClr val="tx1"/>
                </a:solidFill>
                <a:latin typeface="Arial" panose="020B0604020202020204" pitchFamily="34" charset="0"/>
                <a:cs typeface="Arial" panose="020B0604020202020204" pitchFamily="34" charset="0"/>
              </a:rPr>
              <a:t>Trivale</a:t>
            </a:r>
            <a:r>
              <a:rPr lang="fr-CH" sz="1600" dirty="0" smtClean="0">
                <a:solidFill>
                  <a:schemeClr val="tx1"/>
                </a:solidFill>
                <a:latin typeface="Arial" panose="020B0604020202020204" pitchFamily="34" charset="0"/>
                <a:cs typeface="Arial" panose="020B0604020202020204" pitchFamily="34" charset="0"/>
              </a:rPr>
              <a:t> 	 173</a:t>
            </a:r>
          </a:p>
          <a:p>
            <a:r>
              <a:rPr lang="fr-CH" sz="1600" dirty="0" smtClean="0">
                <a:solidFill>
                  <a:schemeClr val="tx1"/>
                </a:solidFill>
                <a:latin typeface="Arial" panose="020B0604020202020204" pitchFamily="34" charset="0"/>
                <a:cs typeface="Arial" panose="020B0604020202020204" pitchFamily="34" charset="0"/>
              </a:rPr>
              <a:t>5.b3	Pitesti Est </a:t>
            </a:r>
            <a:r>
              <a:rPr lang="fr-CH" sz="1600" dirty="0" err="1" smtClean="0">
                <a:solidFill>
                  <a:schemeClr val="tx1"/>
                </a:solidFill>
                <a:latin typeface="Arial" panose="020B0604020202020204" pitchFamily="34" charset="0"/>
                <a:cs typeface="Arial" panose="020B0604020202020204" pitchFamily="34" charset="0"/>
              </a:rPr>
              <a:t>from</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Republicii</a:t>
            </a:r>
            <a:r>
              <a:rPr lang="fr-CH" sz="1600" dirty="0" smtClean="0">
                <a:solidFill>
                  <a:schemeClr val="tx1"/>
                </a:solidFill>
                <a:latin typeface="Arial" panose="020B0604020202020204" pitchFamily="34" charset="0"/>
                <a:cs typeface="Arial" panose="020B0604020202020204" pitchFamily="34" charset="0"/>
              </a:rPr>
              <a:t>		 187</a:t>
            </a:r>
            <a:r>
              <a:rPr lang="fr-CH" sz="1600" dirty="0">
                <a:solidFill>
                  <a:schemeClr val="tx1"/>
                </a:solidFill>
                <a:latin typeface="Arial" panose="020B0604020202020204" pitchFamily="34" charset="0"/>
                <a:cs typeface="Arial" panose="020B0604020202020204" pitchFamily="34" charset="0"/>
              </a:rPr>
              <a:t>		 </a:t>
            </a:r>
            <a:endParaRPr lang="fr-CH" sz="1600" dirty="0" smtClean="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79987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ophie\Pictures\GilauCluj04.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27584" y="476672"/>
            <a:ext cx="7059352" cy="5760000"/>
          </a:xfrm>
          <a:prstGeom prst="rect">
            <a:avLst/>
          </a:prstGeom>
          <a:noFill/>
          <a:extLst>
            <a:ext uri="{909E8E84-426E-40DD-AFC4-6F175D3DCCD1}">
              <a14:hiddenFill xmlns:a14="http://schemas.microsoft.com/office/drawing/2010/main">
                <a:solidFill>
                  <a:srgbClr val="FFFFFF"/>
                </a:solidFill>
              </a14:hiddenFill>
            </a:ext>
          </a:extLst>
        </p:spPr>
      </p:pic>
      <p:sp>
        <p:nvSpPr>
          <p:cNvPr id="3" name="Pentagone 2"/>
          <p:cNvSpPr/>
          <p:nvPr/>
        </p:nvSpPr>
        <p:spPr>
          <a:xfrm>
            <a:off x="2184361" y="620688"/>
            <a:ext cx="3780000" cy="1404000"/>
          </a:xfrm>
          <a:prstGeom prst="homePlat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fr-CH" sz="2800" dirty="0" smtClean="0">
                <a:solidFill>
                  <a:schemeClr val="bg1"/>
                </a:solidFill>
                <a:latin typeface="Arial" panose="020B0604020202020204" pitchFamily="34" charset="0"/>
                <a:cs typeface="Arial" panose="020B0604020202020204" pitchFamily="34" charset="0"/>
              </a:rPr>
              <a:t>Bucuresti - Brasov</a:t>
            </a:r>
          </a:p>
          <a:p>
            <a:r>
              <a:rPr lang="fr-CH" sz="2800" dirty="0" err="1" smtClean="0">
                <a:solidFill>
                  <a:schemeClr val="bg1"/>
                </a:solidFill>
                <a:latin typeface="Arial" panose="020B0604020202020204" pitchFamily="34" charset="0"/>
                <a:cs typeface="Arial" panose="020B0604020202020204" pitchFamily="34" charset="0"/>
              </a:rPr>
              <a:t>Targu</a:t>
            </a:r>
            <a:r>
              <a:rPr lang="fr-CH" sz="2800" dirty="0" smtClean="0">
                <a:solidFill>
                  <a:schemeClr val="bg1"/>
                </a:solidFill>
                <a:latin typeface="Arial" panose="020B0604020202020204" pitchFamily="34" charset="0"/>
                <a:cs typeface="Arial" panose="020B0604020202020204" pitchFamily="34" charset="0"/>
              </a:rPr>
              <a:t> Mures</a:t>
            </a:r>
          </a:p>
          <a:p>
            <a:r>
              <a:rPr lang="fr-CH" sz="2800" dirty="0" smtClean="0">
                <a:solidFill>
                  <a:schemeClr val="bg1"/>
                </a:solidFill>
                <a:latin typeface="Arial" panose="020B0604020202020204" pitchFamily="34" charset="0"/>
                <a:cs typeface="Arial" panose="020B0604020202020204" pitchFamily="34" charset="0"/>
              </a:rPr>
              <a:t>Sibiu - Deva</a:t>
            </a:r>
            <a:endParaRPr lang="fr-CH"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00512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ophie\Pictures\Capture.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971600" y="620688"/>
            <a:ext cx="7429687" cy="540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104072" y="2492896"/>
            <a:ext cx="2880000" cy="1260000"/>
          </a:xfrm>
          <a:prstGeom prst="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45720" rIns="91440" bIns="45720" numCol="1" spcCol="0" rtlCol="0" fromWordArt="0" anchor="t" anchorCtr="0" forceAA="0" compatLnSpc="1">
            <a:prstTxWarp prst="textNoShape">
              <a:avLst/>
            </a:prstTxWarp>
            <a:noAutofit/>
          </a:bodyPr>
          <a:lstStyle/>
          <a:p>
            <a:pPr algn="ctr"/>
            <a:r>
              <a:rPr lang="fr-CH" dirty="0" smtClean="0">
                <a:latin typeface="Arial" panose="020B0604020202020204" pitchFamily="34" charset="0"/>
                <a:cs typeface="Arial" panose="020B0604020202020204" pitchFamily="34" charset="0"/>
              </a:rPr>
              <a:t>Bucuresti</a:t>
            </a:r>
          </a:p>
          <a:p>
            <a:pPr algn="ctr"/>
            <a:r>
              <a:rPr lang="fr-CH" dirty="0" smtClean="0">
                <a:latin typeface="Arial" panose="020B0604020202020204" pitchFamily="34" charset="0"/>
                <a:cs typeface="Arial" panose="020B0604020202020204" pitchFamily="34" charset="0"/>
              </a:rPr>
              <a:t>Brasov</a:t>
            </a:r>
          </a:p>
          <a:p>
            <a:pPr algn="ctr"/>
            <a:r>
              <a:rPr lang="fr-CH" dirty="0" err="1" smtClean="0">
                <a:latin typeface="Arial" panose="020B0604020202020204" pitchFamily="34" charset="0"/>
                <a:cs typeface="Arial" panose="020B0604020202020204" pitchFamily="34" charset="0"/>
              </a:rPr>
              <a:t>Targu</a:t>
            </a:r>
            <a:r>
              <a:rPr lang="fr-CH" dirty="0" smtClean="0">
                <a:latin typeface="Arial" panose="020B0604020202020204" pitchFamily="34" charset="0"/>
                <a:cs typeface="Arial" panose="020B0604020202020204" pitchFamily="34" charset="0"/>
              </a:rPr>
              <a:t> Mures</a:t>
            </a:r>
          </a:p>
          <a:p>
            <a:pPr algn="ctr"/>
            <a:r>
              <a:rPr lang="fr-CH" dirty="0" smtClean="0">
                <a:latin typeface="Arial" panose="020B0604020202020204" pitchFamily="34" charset="0"/>
                <a:cs typeface="Arial" panose="020B0604020202020204" pitchFamily="34" charset="0"/>
              </a:rPr>
              <a:t>Sibiu - Deva</a:t>
            </a:r>
          </a:p>
          <a:p>
            <a:endParaRPr lang="fr-CH" dirty="0">
              <a:latin typeface="Arial" panose="020B0604020202020204" pitchFamily="34" charset="0"/>
              <a:cs typeface="Arial" panose="020B0604020202020204" pitchFamily="34" charset="0"/>
            </a:endParaRPr>
          </a:p>
        </p:txBody>
      </p:sp>
      <p:sp>
        <p:nvSpPr>
          <p:cNvPr id="4" name="Flèche vers le bas 3"/>
          <p:cNvSpPr/>
          <p:nvPr/>
        </p:nvSpPr>
        <p:spPr>
          <a:xfrm rot="10800000">
            <a:off x="4304648" y="2690848"/>
            <a:ext cx="396000" cy="86409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H"/>
          </a:p>
        </p:txBody>
      </p:sp>
      <p:sp>
        <p:nvSpPr>
          <p:cNvPr id="5" name="Flèche vers le bas 4"/>
          <p:cNvSpPr/>
          <p:nvPr/>
        </p:nvSpPr>
        <p:spPr>
          <a:xfrm rot="10800000">
            <a:off x="6453832" y="2636912"/>
            <a:ext cx="396000" cy="86409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H"/>
          </a:p>
        </p:txBody>
      </p:sp>
      <p:sp>
        <p:nvSpPr>
          <p:cNvPr id="6" name="Rectangle 5"/>
          <p:cNvSpPr/>
          <p:nvPr/>
        </p:nvSpPr>
        <p:spPr>
          <a:xfrm>
            <a:off x="4788024" y="2151873"/>
            <a:ext cx="601781" cy="34102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600" dirty="0" smtClean="0">
                <a:latin typeface="Arial" panose="020B0604020202020204" pitchFamily="34" charset="0"/>
                <a:cs typeface="Arial" panose="020B0604020202020204" pitchFamily="34" charset="0"/>
              </a:rPr>
              <a:t>E60</a:t>
            </a:r>
            <a:endParaRPr lang="fr-CH" sz="1600" dirty="0">
              <a:latin typeface="Arial" panose="020B0604020202020204" pitchFamily="34" charset="0"/>
              <a:cs typeface="Arial" panose="020B0604020202020204" pitchFamily="34" charset="0"/>
            </a:endParaRPr>
          </a:p>
        </p:txBody>
      </p:sp>
      <p:sp>
        <p:nvSpPr>
          <p:cNvPr id="7" name="Rectangle 6"/>
          <p:cNvSpPr/>
          <p:nvPr/>
        </p:nvSpPr>
        <p:spPr>
          <a:xfrm>
            <a:off x="5724128" y="2151873"/>
            <a:ext cx="601781" cy="34102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600" dirty="0" smtClean="0">
                <a:latin typeface="Arial" panose="020B0604020202020204" pitchFamily="34" charset="0"/>
                <a:cs typeface="Arial" panose="020B0604020202020204" pitchFamily="34" charset="0"/>
              </a:rPr>
              <a:t>A3</a:t>
            </a:r>
            <a:endParaRPr lang="fr-CH"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75724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251520" y="332656"/>
            <a:ext cx="8640960" cy="619268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algn="ctr">
              <a:buAutoNum type="arabicPeriod"/>
            </a:pPr>
            <a:r>
              <a:rPr lang="fr-CH" sz="4000" dirty="0" err="1" smtClean="0">
                <a:latin typeface="Arial" panose="020B0604020202020204" pitchFamily="34" charset="0"/>
                <a:cs typeface="Arial" panose="020B0604020202020204" pitchFamily="34" charset="0"/>
              </a:rPr>
              <a:t>Coming</a:t>
            </a:r>
            <a:r>
              <a:rPr lang="fr-CH" sz="4000" dirty="0" smtClean="0">
                <a:latin typeface="Arial" panose="020B0604020202020204" pitchFamily="34" charset="0"/>
                <a:cs typeface="Arial" panose="020B0604020202020204" pitchFamily="34" charset="0"/>
              </a:rPr>
              <a:t> </a:t>
            </a:r>
            <a:r>
              <a:rPr lang="fr-CH" sz="4000" dirty="0" err="1" smtClean="0">
                <a:latin typeface="Arial" panose="020B0604020202020204" pitchFamily="34" charset="0"/>
                <a:cs typeface="Arial" panose="020B0604020202020204" pitchFamily="34" charset="0"/>
              </a:rPr>
              <a:t>from</a:t>
            </a:r>
            <a:r>
              <a:rPr lang="fr-CH" sz="4000" dirty="0" smtClean="0">
                <a:latin typeface="Arial" panose="020B0604020202020204" pitchFamily="34" charset="0"/>
                <a:cs typeface="Arial" panose="020B0604020202020204" pitchFamily="34" charset="0"/>
              </a:rPr>
              <a:t> </a:t>
            </a:r>
          </a:p>
          <a:p>
            <a:pPr algn="ctr"/>
            <a:endParaRPr lang="fr-CH" sz="4000" dirty="0">
              <a:latin typeface="Arial" panose="020B0604020202020204" pitchFamily="34" charset="0"/>
              <a:cs typeface="Arial" panose="020B0604020202020204" pitchFamily="34" charset="0"/>
            </a:endParaRPr>
          </a:p>
          <a:p>
            <a:pPr algn="ctr"/>
            <a:r>
              <a:rPr lang="fr-CH" sz="4000" dirty="0" smtClean="0">
                <a:latin typeface="Arial" panose="020B0604020202020204" pitchFamily="34" charset="0"/>
                <a:cs typeface="Arial" panose="020B0604020202020204" pitchFamily="34" charset="0"/>
              </a:rPr>
              <a:t>b) Est</a:t>
            </a:r>
          </a:p>
        </p:txBody>
      </p:sp>
    </p:spTree>
    <p:extLst>
      <p:ext uri="{BB962C8B-B14F-4D97-AF65-F5344CB8AC3E}">
        <p14:creationId xmlns:p14="http://schemas.microsoft.com/office/powerpoint/2010/main" val="26223849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phie\Pictures\Cc01 aurel vlaicu.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83541" y="692696"/>
            <a:ext cx="6875316" cy="576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27583" y="836712"/>
            <a:ext cx="984645" cy="3888432"/>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Cluj </a:t>
            </a:r>
            <a:r>
              <a:rPr lang="fr-CH" sz="1600" dirty="0" err="1" smtClean="0">
                <a:solidFill>
                  <a:schemeClr val="tx1"/>
                </a:solidFill>
                <a:latin typeface="Arial" panose="020B0604020202020204" pitchFamily="34" charset="0"/>
                <a:cs typeface="Arial" panose="020B0604020202020204" pitchFamily="34" charset="0"/>
              </a:rPr>
              <a:t>Napoca</a:t>
            </a:r>
            <a:endParaRPr lang="fr-CH" sz="1600" dirty="0" smtClean="0">
              <a:solidFill>
                <a:schemeClr val="tx1"/>
              </a:solidFill>
              <a:latin typeface="Arial" panose="020B0604020202020204" pitchFamily="34" charset="0"/>
              <a:cs typeface="Arial" panose="020B0604020202020204" pitchFamily="34" charset="0"/>
            </a:endParaRPr>
          </a:p>
          <a:p>
            <a:pPr algn="r"/>
            <a:endParaRPr lang="fr-CH" sz="1600" dirty="0" smtClean="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Aurel </a:t>
            </a:r>
            <a:r>
              <a:rPr lang="fr-CH" sz="1600" dirty="0" err="1" smtClean="0">
                <a:solidFill>
                  <a:schemeClr val="tx1"/>
                </a:solidFill>
                <a:latin typeface="Arial" panose="020B0604020202020204" pitchFamily="34" charset="0"/>
                <a:cs typeface="Arial" panose="020B0604020202020204" pitchFamily="34" charset="0"/>
              </a:rPr>
              <a:t>Vlaicu</a:t>
            </a:r>
            <a:r>
              <a:rPr lang="fr-CH" sz="1600" dirty="0" smtClean="0">
                <a:solidFill>
                  <a:schemeClr val="tx1"/>
                </a:solidFill>
                <a:latin typeface="Arial" panose="020B0604020202020204" pitchFamily="34" charset="0"/>
                <a:cs typeface="Arial" panose="020B0604020202020204" pitchFamily="34" charset="0"/>
              </a:rPr>
              <a:t> </a:t>
            </a:r>
          </a:p>
        </p:txBody>
      </p:sp>
      <p:pic>
        <p:nvPicPr>
          <p:cNvPr id="4"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2232637" y="1268760"/>
            <a:ext cx="640003" cy="720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 name="Ellipse 1"/>
          <p:cNvSpPr/>
          <p:nvPr/>
        </p:nvSpPr>
        <p:spPr>
          <a:xfrm>
            <a:off x="5940152" y="4869160"/>
            <a:ext cx="432048" cy="36004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40225650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ophie\Pictures\Cc02 piata unirii.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69783" y="404663"/>
            <a:ext cx="7732626" cy="576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15616" y="1916832"/>
            <a:ext cx="1224136" cy="3960441"/>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Cluj </a:t>
            </a:r>
            <a:r>
              <a:rPr lang="fr-CH" sz="1600" dirty="0" err="1" smtClean="0">
                <a:solidFill>
                  <a:schemeClr val="tx1"/>
                </a:solidFill>
                <a:latin typeface="Arial" panose="020B0604020202020204" pitchFamily="34" charset="0"/>
                <a:cs typeface="Arial" panose="020B0604020202020204" pitchFamily="34" charset="0"/>
              </a:rPr>
              <a:t>Napoca</a:t>
            </a:r>
            <a:endParaRPr lang="fr-CH" sz="1600" dirty="0" smtClean="0">
              <a:solidFill>
                <a:schemeClr val="tx1"/>
              </a:solidFill>
              <a:latin typeface="Arial" panose="020B0604020202020204" pitchFamily="34" charset="0"/>
              <a:cs typeface="Arial" panose="020B0604020202020204" pitchFamily="34" charset="0"/>
            </a:endParaRPr>
          </a:p>
          <a:p>
            <a:pPr algn="r"/>
            <a:endParaRPr lang="fr-CH" sz="1600" dirty="0" smtClean="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err="1" smtClean="0">
                <a:solidFill>
                  <a:schemeClr val="tx1"/>
                </a:solidFill>
                <a:latin typeface="Arial" panose="020B0604020202020204" pitchFamily="34" charset="0"/>
                <a:cs typeface="Arial" panose="020B0604020202020204" pitchFamily="34" charset="0"/>
              </a:rPr>
              <a:t>Piata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Unirii</a:t>
            </a:r>
            <a:endParaRPr lang="fr-CH" sz="1600" dirty="0" smtClean="0">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a:off x="2699792" y="4797152"/>
            <a:ext cx="2556000" cy="900000"/>
          </a:xfrm>
          <a:prstGeom prst="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4000" tIns="72000" rIns="91440" bIns="45720" numCol="1" spcCol="0" rtlCol="0" fromWordArt="0" anchor="t" anchorCtr="0" forceAA="0" compatLnSpc="1">
            <a:prstTxWarp prst="textNoShape">
              <a:avLst/>
            </a:prstTxWarp>
            <a:noAutofit/>
          </a:bodyPr>
          <a:lstStyle/>
          <a:p>
            <a:r>
              <a:rPr lang="fr-CH" sz="2400" dirty="0" smtClean="0">
                <a:latin typeface="Arial" panose="020B0604020202020204" pitchFamily="34" charset="0"/>
                <a:cs typeface="Arial" panose="020B0604020202020204" pitchFamily="34" charset="0"/>
              </a:rPr>
              <a:t>Bucuresti</a:t>
            </a:r>
          </a:p>
          <a:p>
            <a:r>
              <a:rPr lang="fr-CH" sz="2400" dirty="0" smtClean="0">
                <a:latin typeface="Arial" panose="020B0604020202020204" pitchFamily="34" charset="0"/>
                <a:cs typeface="Arial" panose="020B0604020202020204" pitchFamily="34" charset="0"/>
              </a:rPr>
              <a:t>Oradea</a:t>
            </a:r>
          </a:p>
          <a:p>
            <a:endParaRPr lang="fr-CH" dirty="0">
              <a:latin typeface="Arial" panose="020B0604020202020204" pitchFamily="34" charset="0"/>
              <a:cs typeface="Arial" panose="020B0604020202020204" pitchFamily="34" charset="0"/>
            </a:endParaRPr>
          </a:p>
        </p:txBody>
      </p:sp>
      <p:sp>
        <p:nvSpPr>
          <p:cNvPr id="5" name="Flèche vers le bas 4"/>
          <p:cNvSpPr/>
          <p:nvPr/>
        </p:nvSpPr>
        <p:spPr>
          <a:xfrm rot="10800000">
            <a:off x="2871481" y="4981923"/>
            <a:ext cx="396000" cy="540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H"/>
          </a:p>
        </p:txBody>
      </p:sp>
      <p:sp>
        <p:nvSpPr>
          <p:cNvPr id="6" name="Rectangle 5"/>
          <p:cNvSpPr/>
          <p:nvPr/>
        </p:nvSpPr>
        <p:spPr>
          <a:xfrm rot="21600000">
            <a:off x="3426096" y="5427062"/>
            <a:ext cx="1620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30249048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ophie\Pictures\Cc03 strada memorandum.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115616" y="620688"/>
            <a:ext cx="6768000" cy="5760000"/>
          </a:xfrm>
          <a:prstGeom prst="rect">
            <a:avLst/>
          </a:prstGeom>
          <a:noFill/>
          <a:extLst>
            <a:ext uri="{909E8E84-426E-40DD-AFC4-6F175D3DCCD1}">
              <a14:hiddenFill xmlns:a14="http://schemas.microsoft.com/office/drawing/2010/main">
                <a:solidFill>
                  <a:srgbClr val="FFFFFF"/>
                </a:solidFill>
              </a14:hiddenFill>
            </a:ext>
          </a:extLst>
        </p:spPr>
      </p:pic>
      <p:sp>
        <p:nvSpPr>
          <p:cNvPr id="3" name="Ellipse 2"/>
          <p:cNvSpPr/>
          <p:nvPr/>
        </p:nvSpPr>
        <p:spPr>
          <a:xfrm>
            <a:off x="5292080" y="5013176"/>
            <a:ext cx="432048" cy="36004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 name="Rectangle 3"/>
          <p:cNvSpPr/>
          <p:nvPr/>
        </p:nvSpPr>
        <p:spPr>
          <a:xfrm rot="180000">
            <a:off x="3635896" y="764704"/>
            <a:ext cx="1728192" cy="900000"/>
          </a:xfrm>
          <a:prstGeom prst="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0" tIns="252000" rIns="91440" bIns="45720" numCol="1" spcCol="0" rtlCol="0" fromWordArt="0" anchor="ctr" anchorCtr="0" forceAA="0" compatLnSpc="1">
            <a:prstTxWarp prst="textNoShape">
              <a:avLst/>
            </a:prstTxWarp>
            <a:noAutofit/>
          </a:bodyPr>
          <a:lstStyle/>
          <a:p>
            <a:r>
              <a:rPr lang="fr-CH" sz="2000" dirty="0" smtClean="0">
                <a:latin typeface="Arial" panose="020B0604020202020204" pitchFamily="34" charset="0"/>
                <a:cs typeface="Arial" panose="020B0604020202020204" pitchFamily="34" charset="0"/>
              </a:rPr>
              <a:t>Bucuresti</a:t>
            </a:r>
          </a:p>
          <a:p>
            <a:r>
              <a:rPr lang="fr-CH" sz="2000" dirty="0" smtClean="0">
                <a:latin typeface="Arial" panose="020B0604020202020204" pitchFamily="34" charset="0"/>
                <a:cs typeface="Arial" panose="020B0604020202020204" pitchFamily="34" charset="0"/>
              </a:rPr>
              <a:t>Oradea</a:t>
            </a:r>
          </a:p>
          <a:p>
            <a:endParaRPr lang="fr-CH" dirty="0">
              <a:latin typeface="Arial" panose="020B0604020202020204" pitchFamily="34" charset="0"/>
              <a:cs typeface="Arial" panose="020B0604020202020204" pitchFamily="34" charset="0"/>
            </a:endParaRPr>
          </a:p>
        </p:txBody>
      </p:sp>
      <p:sp>
        <p:nvSpPr>
          <p:cNvPr id="5" name="Flèche vers le bas 4"/>
          <p:cNvSpPr/>
          <p:nvPr/>
        </p:nvSpPr>
        <p:spPr>
          <a:xfrm rot="11040000">
            <a:off x="3743904" y="908720"/>
            <a:ext cx="360000" cy="540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H"/>
          </a:p>
        </p:txBody>
      </p:sp>
      <p:sp>
        <p:nvSpPr>
          <p:cNvPr id="7" name="Rectangle 6"/>
          <p:cNvSpPr/>
          <p:nvPr/>
        </p:nvSpPr>
        <p:spPr>
          <a:xfrm>
            <a:off x="5652120" y="866485"/>
            <a:ext cx="1488701" cy="411561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Cluj </a:t>
            </a:r>
            <a:r>
              <a:rPr lang="fr-CH" sz="1600" dirty="0" err="1" smtClean="0">
                <a:solidFill>
                  <a:schemeClr val="tx1"/>
                </a:solidFill>
                <a:latin typeface="Arial" panose="020B0604020202020204" pitchFamily="34" charset="0"/>
                <a:cs typeface="Arial" panose="020B0604020202020204" pitchFamily="34" charset="0"/>
              </a:rPr>
              <a:t>Napoca</a:t>
            </a:r>
            <a:endParaRPr lang="fr-CH" sz="1600" dirty="0" smtClean="0">
              <a:solidFill>
                <a:schemeClr val="tx1"/>
              </a:solidFill>
              <a:latin typeface="Arial" panose="020B0604020202020204" pitchFamily="34" charset="0"/>
              <a:cs typeface="Arial" panose="020B0604020202020204" pitchFamily="34" charset="0"/>
            </a:endParaRPr>
          </a:p>
          <a:p>
            <a:pPr algn="r"/>
            <a:endParaRPr lang="fr-CH" sz="1600" dirty="0" smtClean="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Strada</a:t>
            </a:r>
            <a:endParaRPr lang="fr-CH" sz="1600" dirty="0">
              <a:solidFill>
                <a:schemeClr val="tx1"/>
              </a:solidFill>
              <a:latin typeface="Arial" panose="020B0604020202020204" pitchFamily="34" charset="0"/>
              <a:cs typeface="Arial" panose="020B0604020202020204" pitchFamily="34" charset="0"/>
            </a:endParaRPr>
          </a:p>
          <a:p>
            <a:pPr algn="r"/>
            <a:r>
              <a:rPr lang="fr-CH" sz="1600" dirty="0" err="1" smtClean="0">
                <a:solidFill>
                  <a:schemeClr val="tx1"/>
                </a:solidFill>
                <a:latin typeface="Arial" panose="020B0604020202020204" pitchFamily="34" charset="0"/>
                <a:cs typeface="Arial" panose="020B0604020202020204" pitchFamily="34" charset="0"/>
              </a:rPr>
              <a:t>Memorandum</a:t>
            </a:r>
            <a:r>
              <a:rPr lang="fr-CH" sz="1600" dirty="0" smtClean="0">
                <a:solidFill>
                  <a:schemeClr val="tx1"/>
                </a:solidFill>
                <a:latin typeface="Arial" panose="020B0604020202020204" pitchFamily="34" charset="0"/>
                <a:cs typeface="Arial" panose="020B0604020202020204" pitchFamily="34" charset="0"/>
              </a:rPr>
              <a:t> </a:t>
            </a:r>
          </a:p>
        </p:txBody>
      </p:sp>
      <p:sp>
        <p:nvSpPr>
          <p:cNvPr id="8" name="Rectangle 7"/>
          <p:cNvSpPr/>
          <p:nvPr/>
        </p:nvSpPr>
        <p:spPr>
          <a:xfrm rot="21780000">
            <a:off x="4135773" y="1344692"/>
            <a:ext cx="1044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32859382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ophie\Pictures\Cc04 calea motilor.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880840" y="548680"/>
            <a:ext cx="7337435" cy="5760000"/>
          </a:xfrm>
          <a:prstGeom prst="rect">
            <a:avLst/>
          </a:prstGeom>
          <a:noFill/>
          <a:extLst>
            <a:ext uri="{909E8E84-426E-40DD-AFC4-6F175D3DCCD1}">
              <a14:hiddenFill xmlns:a14="http://schemas.microsoft.com/office/drawing/2010/main">
                <a:solidFill>
                  <a:srgbClr val="FFFFFF"/>
                </a:solidFill>
              </a14:hiddenFill>
            </a:ext>
          </a:extLst>
        </p:spPr>
      </p:pic>
      <p:sp>
        <p:nvSpPr>
          <p:cNvPr id="3" name="Ellipse 2"/>
          <p:cNvSpPr/>
          <p:nvPr/>
        </p:nvSpPr>
        <p:spPr>
          <a:xfrm>
            <a:off x="1965565" y="3428680"/>
            <a:ext cx="432048" cy="57638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 name="Rectangle 4"/>
          <p:cNvSpPr/>
          <p:nvPr/>
        </p:nvSpPr>
        <p:spPr>
          <a:xfrm>
            <a:off x="5816695" y="2060847"/>
            <a:ext cx="2499721" cy="1393237"/>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Cluj </a:t>
            </a:r>
            <a:r>
              <a:rPr lang="fr-CH" sz="1600" dirty="0" err="1" smtClean="0">
                <a:solidFill>
                  <a:schemeClr val="tx1"/>
                </a:solidFill>
                <a:latin typeface="Arial" panose="020B0604020202020204" pitchFamily="34" charset="0"/>
                <a:cs typeface="Arial" panose="020B0604020202020204" pitchFamily="34" charset="0"/>
              </a:rPr>
              <a:t>Napoca</a:t>
            </a:r>
            <a:endParaRPr lang="fr-CH" sz="1600" dirty="0" smtClean="0">
              <a:solidFill>
                <a:schemeClr val="tx1"/>
              </a:solidFill>
              <a:latin typeface="Arial" panose="020B0604020202020204" pitchFamily="34" charset="0"/>
              <a:cs typeface="Arial" panose="020B0604020202020204" pitchFamily="34" charset="0"/>
            </a:endParaRPr>
          </a:p>
          <a:p>
            <a:pPr algn="r"/>
            <a:endParaRPr lang="fr-CH" sz="1600" dirty="0" smtClean="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Calea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Motilor</a:t>
            </a:r>
            <a:r>
              <a:rPr lang="fr-CH" sz="1600" dirty="0" smtClean="0">
                <a:solidFill>
                  <a:schemeClr val="tx1"/>
                </a:solidFill>
                <a:latin typeface="Arial" panose="020B0604020202020204" pitchFamily="34" charset="0"/>
                <a:cs typeface="Arial" panose="020B0604020202020204" pitchFamily="34" charset="0"/>
              </a:rPr>
              <a:t> ( 1 )</a:t>
            </a:r>
            <a:endParaRPr lang="fr-CH" sz="1600" dirty="0">
              <a:solidFill>
                <a:schemeClr val="tx1"/>
              </a:solidFill>
              <a:latin typeface="Arial" panose="020B0604020202020204" pitchFamily="34" charset="0"/>
              <a:cs typeface="Arial" panose="020B0604020202020204" pitchFamily="34" charset="0"/>
            </a:endParaRPr>
          </a:p>
        </p:txBody>
      </p:sp>
      <p:sp>
        <p:nvSpPr>
          <p:cNvPr id="6" name="Rectangle 5"/>
          <p:cNvSpPr/>
          <p:nvPr/>
        </p:nvSpPr>
        <p:spPr>
          <a:xfrm>
            <a:off x="3347864" y="1544423"/>
            <a:ext cx="2232248" cy="648072"/>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r>
              <a:rPr lang="fr-CH" sz="2000" dirty="0" smtClean="0">
                <a:latin typeface="Arial" panose="020B0604020202020204" pitchFamily="34" charset="0"/>
                <a:cs typeface="Arial" panose="020B0604020202020204" pitchFamily="34" charset="0"/>
              </a:rPr>
              <a:t>E60 </a:t>
            </a:r>
            <a:r>
              <a:rPr lang="fr-CH" sz="2000" dirty="0">
                <a:latin typeface="Arial" panose="020B0604020202020204" pitchFamily="34" charset="0"/>
                <a:cs typeface="Arial" panose="020B0604020202020204" pitchFamily="34" charset="0"/>
              </a:rPr>
              <a:t> </a:t>
            </a:r>
            <a:r>
              <a:rPr lang="fr-CH" sz="2000" dirty="0" smtClean="0">
                <a:latin typeface="Arial" panose="020B0604020202020204" pitchFamily="34" charset="0"/>
                <a:cs typeface="Arial" panose="020B0604020202020204" pitchFamily="34" charset="0"/>
              </a:rPr>
              <a:t>A3</a:t>
            </a:r>
            <a:endParaRPr lang="fr-CH" sz="2000" dirty="0">
              <a:latin typeface="Arial" panose="020B0604020202020204" pitchFamily="34" charset="0"/>
              <a:cs typeface="Arial" panose="020B0604020202020204" pitchFamily="34" charset="0"/>
            </a:endParaRPr>
          </a:p>
        </p:txBody>
      </p:sp>
      <p:sp>
        <p:nvSpPr>
          <p:cNvPr id="2" name="Flèche gauche 1"/>
          <p:cNvSpPr/>
          <p:nvPr/>
        </p:nvSpPr>
        <p:spPr>
          <a:xfrm>
            <a:off x="3491880" y="1706459"/>
            <a:ext cx="468000" cy="324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8"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4062878" y="1654773"/>
            <a:ext cx="469167" cy="432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0536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ophie\Pictures\Cc05 calea motilor.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547664" y="692696"/>
            <a:ext cx="5690862" cy="540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203848" y="620688"/>
            <a:ext cx="3384376" cy="648072"/>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pPr algn="r"/>
            <a:r>
              <a:rPr lang="fr-CH" sz="3600" dirty="0" smtClean="0">
                <a:latin typeface="Arial" panose="020B0604020202020204" pitchFamily="34" charset="0"/>
                <a:cs typeface="Arial" panose="020B0604020202020204" pitchFamily="34" charset="0"/>
              </a:rPr>
              <a:t>E60  A3</a:t>
            </a:r>
            <a:endParaRPr lang="fr-CH" sz="3600" dirty="0">
              <a:latin typeface="Arial" panose="020B0604020202020204" pitchFamily="34" charset="0"/>
              <a:cs typeface="Arial" panose="020B0604020202020204" pitchFamily="34" charset="0"/>
            </a:endParaRPr>
          </a:p>
        </p:txBody>
      </p:sp>
      <p:sp>
        <p:nvSpPr>
          <p:cNvPr id="4" name="Flèche gauche 3"/>
          <p:cNvSpPr/>
          <p:nvPr/>
        </p:nvSpPr>
        <p:spPr>
          <a:xfrm rot="5400000">
            <a:off x="3338960" y="756887"/>
            <a:ext cx="468000" cy="396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5"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3995936" y="738887"/>
            <a:ext cx="469167" cy="432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6555597" y="1340768"/>
            <a:ext cx="2016224" cy="2808312"/>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Cluj </a:t>
            </a:r>
            <a:r>
              <a:rPr lang="fr-CH" sz="1600" dirty="0" err="1" smtClean="0">
                <a:solidFill>
                  <a:schemeClr val="tx1"/>
                </a:solidFill>
                <a:latin typeface="Arial" panose="020B0604020202020204" pitchFamily="34" charset="0"/>
                <a:cs typeface="Arial" panose="020B0604020202020204" pitchFamily="34" charset="0"/>
              </a:rPr>
              <a:t>Napoca</a:t>
            </a:r>
            <a:endParaRPr lang="fr-CH" sz="1600" dirty="0" smtClean="0">
              <a:solidFill>
                <a:schemeClr val="tx1"/>
              </a:solidFill>
              <a:latin typeface="Arial" panose="020B0604020202020204" pitchFamily="34" charset="0"/>
              <a:cs typeface="Arial" panose="020B0604020202020204" pitchFamily="34" charset="0"/>
            </a:endParaRPr>
          </a:p>
          <a:p>
            <a:pPr algn="r"/>
            <a:endParaRPr lang="fr-CH" sz="1600" dirty="0" smtClean="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Calea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Motilor</a:t>
            </a:r>
            <a:r>
              <a:rPr lang="fr-CH" sz="1600" dirty="0" smtClean="0">
                <a:solidFill>
                  <a:schemeClr val="tx1"/>
                </a:solidFill>
                <a:latin typeface="Arial" panose="020B0604020202020204" pitchFamily="34" charset="0"/>
                <a:cs typeface="Arial" panose="020B0604020202020204" pitchFamily="34" charset="0"/>
              </a:rPr>
              <a:t> ( 2 )</a:t>
            </a:r>
            <a:endParaRPr lang="fr-CH"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1722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Sophie\Pictures\Cc06 calea mânâstur.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55576" y="523444"/>
            <a:ext cx="7562059" cy="576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43608" y="1459072"/>
            <a:ext cx="1296144" cy="1681896"/>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Cluj </a:t>
            </a:r>
            <a:r>
              <a:rPr lang="fr-CH" sz="1600" dirty="0" err="1" smtClean="0">
                <a:solidFill>
                  <a:schemeClr val="tx1"/>
                </a:solidFill>
                <a:latin typeface="Arial" panose="020B0604020202020204" pitchFamily="34" charset="0"/>
                <a:cs typeface="Arial" panose="020B0604020202020204" pitchFamily="34" charset="0"/>
              </a:rPr>
              <a:t>Napoca</a:t>
            </a:r>
            <a:endParaRPr lang="fr-CH" sz="1600" dirty="0" smtClean="0">
              <a:solidFill>
                <a:schemeClr val="tx1"/>
              </a:solidFill>
              <a:latin typeface="Arial" panose="020B0604020202020204" pitchFamily="34" charset="0"/>
              <a:cs typeface="Arial" panose="020B0604020202020204" pitchFamily="34" charset="0"/>
            </a:endParaRPr>
          </a:p>
          <a:p>
            <a:pPr algn="r"/>
            <a:endParaRPr lang="fr-CH" sz="1600" dirty="0" smtClean="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Calea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Mânâstur</a:t>
            </a:r>
            <a:endParaRPr lang="fr-CH" sz="1600" dirty="0" smtClean="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 </a:t>
            </a:r>
            <a:r>
              <a:rPr lang="fr-CH" sz="1600" dirty="0">
                <a:solidFill>
                  <a:schemeClr val="tx1"/>
                </a:solidFill>
                <a:latin typeface="Arial" panose="020B0604020202020204" pitchFamily="34" charset="0"/>
                <a:cs typeface="Arial" panose="020B0604020202020204" pitchFamily="34" charset="0"/>
              </a:rPr>
              <a:t>1</a:t>
            </a:r>
            <a:r>
              <a:rPr lang="fr-CH" sz="1600" dirty="0" smtClean="0">
                <a:solidFill>
                  <a:schemeClr val="tx1"/>
                </a:solidFill>
                <a:latin typeface="Arial" panose="020B0604020202020204" pitchFamily="34" charset="0"/>
                <a:cs typeface="Arial" panose="020B0604020202020204" pitchFamily="34" charset="0"/>
              </a:rPr>
              <a:t> )</a:t>
            </a:r>
            <a:endParaRPr lang="fr-CH" sz="1600" dirty="0">
              <a:solidFill>
                <a:schemeClr val="tx1"/>
              </a:solidFill>
              <a:latin typeface="Arial" panose="020B0604020202020204" pitchFamily="34" charset="0"/>
              <a:cs typeface="Arial" panose="020B0604020202020204" pitchFamily="34" charset="0"/>
            </a:endParaRPr>
          </a:p>
        </p:txBody>
      </p:sp>
      <p:sp>
        <p:nvSpPr>
          <p:cNvPr id="5" name="Rectangle 4"/>
          <p:cNvSpPr/>
          <p:nvPr/>
        </p:nvSpPr>
        <p:spPr>
          <a:xfrm>
            <a:off x="3059832" y="4311104"/>
            <a:ext cx="2736304" cy="900000"/>
          </a:xfrm>
          <a:prstGeom prst="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4000" tIns="216000" rIns="91440" bIns="0" numCol="1" spcCol="0" rtlCol="0" fromWordArt="0" anchor="ctr" anchorCtr="0" forceAA="0" compatLnSpc="1">
            <a:prstTxWarp prst="textNoShape">
              <a:avLst/>
            </a:prstTxWarp>
            <a:noAutofit/>
          </a:bodyPr>
          <a:lstStyle/>
          <a:p>
            <a:r>
              <a:rPr lang="fr-CH" sz="2800" dirty="0" smtClean="0">
                <a:latin typeface="Arial" panose="020B0604020202020204" pitchFamily="34" charset="0"/>
                <a:cs typeface="Arial" panose="020B0604020202020204" pitchFamily="34" charset="0"/>
              </a:rPr>
              <a:t>Bucuresti</a:t>
            </a:r>
          </a:p>
          <a:p>
            <a:r>
              <a:rPr lang="fr-CH" sz="2800" dirty="0" smtClean="0">
                <a:latin typeface="Arial" panose="020B0604020202020204" pitchFamily="34" charset="0"/>
                <a:cs typeface="Arial" panose="020B0604020202020204" pitchFamily="34" charset="0"/>
              </a:rPr>
              <a:t>Oradea</a:t>
            </a:r>
          </a:p>
          <a:p>
            <a:endParaRPr lang="fr-CH" dirty="0">
              <a:latin typeface="Arial" panose="020B0604020202020204" pitchFamily="34" charset="0"/>
              <a:cs typeface="Arial" panose="020B0604020202020204" pitchFamily="34" charset="0"/>
            </a:endParaRPr>
          </a:p>
        </p:txBody>
      </p:sp>
      <p:sp>
        <p:nvSpPr>
          <p:cNvPr id="6" name="Flèche gauche 5"/>
          <p:cNvSpPr/>
          <p:nvPr/>
        </p:nvSpPr>
        <p:spPr>
          <a:xfrm rot="5400000">
            <a:off x="3098573" y="4563104"/>
            <a:ext cx="648000" cy="396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Rectangle 6"/>
          <p:cNvSpPr/>
          <p:nvPr/>
        </p:nvSpPr>
        <p:spPr>
          <a:xfrm rot="21600000">
            <a:off x="3779912" y="4941168"/>
            <a:ext cx="1620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4245580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Sophie\Pictures\Cc07 calea mânâstur.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115616" y="548679"/>
            <a:ext cx="6962595" cy="576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87824" y="564715"/>
            <a:ext cx="2340000" cy="648072"/>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pPr algn="r"/>
            <a:r>
              <a:rPr lang="fr-CH" sz="2800" dirty="0" smtClean="0">
                <a:latin typeface="Arial" panose="020B0604020202020204" pitchFamily="34" charset="0"/>
                <a:cs typeface="Arial" panose="020B0604020202020204" pitchFamily="34" charset="0"/>
              </a:rPr>
              <a:t>E60 </a:t>
            </a:r>
            <a:r>
              <a:rPr lang="fr-CH" sz="2800" dirty="0">
                <a:latin typeface="Arial" panose="020B0604020202020204" pitchFamily="34" charset="0"/>
                <a:cs typeface="Arial" panose="020B0604020202020204" pitchFamily="34" charset="0"/>
              </a:rPr>
              <a:t> </a:t>
            </a:r>
            <a:r>
              <a:rPr lang="fr-CH" sz="2800" dirty="0" smtClean="0">
                <a:latin typeface="Arial" panose="020B0604020202020204" pitchFamily="34" charset="0"/>
                <a:cs typeface="Arial" panose="020B0604020202020204" pitchFamily="34" charset="0"/>
              </a:rPr>
              <a:t>A3</a:t>
            </a:r>
            <a:endParaRPr lang="fr-CH" sz="2800" dirty="0">
              <a:latin typeface="Arial" panose="020B0604020202020204" pitchFamily="34" charset="0"/>
              <a:cs typeface="Arial" panose="020B0604020202020204" pitchFamily="34" charset="0"/>
            </a:endParaRPr>
          </a:p>
        </p:txBody>
      </p:sp>
      <p:sp>
        <p:nvSpPr>
          <p:cNvPr id="6" name="Flèche gauche 5"/>
          <p:cNvSpPr/>
          <p:nvPr/>
        </p:nvSpPr>
        <p:spPr>
          <a:xfrm rot="5400000">
            <a:off x="3170573" y="690751"/>
            <a:ext cx="504000" cy="396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Rectangle 6"/>
          <p:cNvSpPr/>
          <p:nvPr/>
        </p:nvSpPr>
        <p:spPr>
          <a:xfrm>
            <a:off x="323528" y="5517232"/>
            <a:ext cx="3600400" cy="602417"/>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Cluj </a:t>
            </a:r>
            <a:r>
              <a:rPr lang="fr-CH" sz="1600" dirty="0" err="1" smtClean="0">
                <a:solidFill>
                  <a:schemeClr val="tx1"/>
                </a:solidFill>
                <a:latin typeface="Arial" panose="020B0604020202020204" pitchFamily="34" charset="0"/>
                <a:cs typeface="Arial" panose="020B0604020202020204" pitchFamily="34" charset="0"/>
              </a:rPr>
              <a:t>Napoca</a:t>
            </a:r>
            <a:r>
              <a:rPr lang="fr-CH" sz="1600" dirty="0">
                <a:solidFill>
                  <a:schemeClr val="tx1"/>
                </a:solidFill>
                <a:latin typeface="Arial" panose="020B0604020202020204" pitchFamily="34" charset="0"/>
                <a:cs typeface="Arial" panose="020B0604020202020204" pitchFamily="34" charset="0"/>
              </a:rPr>
              <a:t> </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Calea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Mânâstur</a:t>
            </a:r>
            <a:r>
              <a:rPr lang="fr-CH" sz="1600" dirty="0" smtClean="0">
                <a:solidFill>
                  <a:schemeClr val="tx1"/>
                </a:solidFill>
                <a:latin typeface="Arial" panose="020B0604020202020204" pitchFamily="34" charset="0"/>
                <a:cs typeface="Arial" panose="020B0604020202020204" pitchFamily="34" charset="0"/>
              </a:rPr>
              <a:t> ( 2 )</a:t>
            </a:r>
            <a:endParaRPr lang="fr-CH"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3594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712968" cy="6552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3" name="Rectangle 2"/>
          <p:cNvSpPr/>
          <p:nvPr/>
        </p:nvSpPr>
        <p:spPr>
          <a:xfrm>
            <a:off x="755576" y="548680"/>
            <a:ext cx="7920880" cy="5976664"/>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5400" u="sng" dirty="0" smtClean="0">
                <a:solidFill>
                  <a:schemeClr val="tx1"/>
                </a:solidFill>
                <a:latin typeface="Arial" panose="020B0604020202020204" pitchFamily="34" charset="0"/>
                <a:cs typeface="Arial" panose="020B0604020202020204" pitchFamily="34" charset="0"/>
              </a:rPr>
              <a:t>1. Cluj </a:t>
            </a:r>
            <a:r>
              <a:rPr lang="fr-CH" sz="5400" u="sng" dirty="0" err="1" smtClean="0">
                <a:solidFill>
                  <a:schemeClr val="tx1"/>
                </a:solidFill>
                <a:latin typeface="Arial" panose="020B0604020202020204" pitchFamily="34" charset="0"/>
                <a:cs typeface="Arial" panose="020B0604020202020204" pitchFamily="34" charset="0"/>
              </a:rPr>
              <a:t>Napoca</a:t>
            </a:r>
            <a:endParaRPr lang="fr-CH" sz="5400" u="sng" dirty="0" smtClean="0">
              <a:solidFill>
                <a:schemeClr val="tx1"/>
              </a:solidFill>
              <a:latin typeface="Arial" panose="020B0604020202020204" pitchFamily="34" charset="0"/>
              <a:cs typeface="Arial" panose="020B0604020202020204" pitchFamily="34" charset="0"/>
            </a:endParaRPr>
          </a:p>
          <a:p>
            <a:pPr algn="ctr"/>
            <a:endParaRPr lang="fr-CH" sz="2800" u="sng" dirty="0" smtClean="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00097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ophie\Pictures\Cluj0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971600" y="522891"/>
            <a:ext cx="7134733" cy="576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23928" y="5373216"/>
            <a:ext cx="36004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Cluj </a:t>
            </a:r>
            <a:r>
              <a:rPr lang="fr-CH" sz="1600" dirty="0" err="1" smtClean="0">
                <a:solidFill>
                  <a:schemeClr val="tx1"/>
                </a:solidFill>
                <a:latin typeface="Arial" panose="020B0604020202020204" pitchFamily="34" charset="0"/>
                <a:cs typeface="Arial" panose="020B0604020202020204" pitchFamily="34" charset="0"/>
              </a:rPr>
              <a:t>Napoca</a:t>
            </a:r>
            <a:r>
              <a:rPr lang="fr-CH" sz="1600" dirty="0">
                <a:solidFill>
                  <a:schemeClr val="tx1"/>
                </a:solidFill>
                <a:latin typeface="Arial" panose="020B0604020202020204" pitchFamily="34" charset="0"/>
                <a:cs typeface="Arial" panose="020B0604020202020204" pitchFamily="34" charset="0"/>
              </a:rPr>
              <a:t> </a:t>
            </a:r>
            <a:r>
              <a:rPr lang="fr-CH" sz="1600" dirty="0" smtClean="0">
                <a:solidFill>
                  <a:schemeClr val="tx1"/>
                </a:solidFill>
                <a:latin typeface="Arial" panose="020B0604020202020204" pitchFamily="34" charset="0"/>
                <a:cs typeface="Arial" panose="020B0604020202020204" pitchFamily="34" charset="0"/>
              </a:rPr>
              <a:t>  =&gt; </a:t>
            </a:r>
            <a:r>
              <a:rPr lang="fr-CH" sz="1600" dirty="0" err="1" smtClean="0">
                <a:solidFill>
                  <a:schemeClr val="tx1"/>
                </a:solidFill>
                <a:latin typeface="Arial" panose="020B0604020202020204" pitchFamily="34" charset="0"/>
                <a:cs typeface="Arial" panose="020B0604020202020204" pitchFamily="34" charset="0"/>
              </a:rPr>
              <a:t>Gilau</a:t>
            </a:r>
            <a:r>
              <a:rPr lang="fr-CH" sz="1600" dirty="0" smtClean="0">
                <a:solidFill>
                  <a:schemeClr val="tx1"/>
                </a:solidFill>
                <a:latin typeface="Arial" panose="020B0604020202020204" pitchFamily="34" charset="0"/>
                <a:cs typeface="Arial" panose="020B0604020202020204" pitchFamily="34" charset="0"/>
              </a:rPr>
              <a:t>  ( </a:t>
            </a:r>
            <a:r>
              <a:rPr lang="fr-CH" sz="1600" dirty="0">
                <a:solidFill>
                  <a:schemeClr val="tx1"/>
                </a:solidFill>
                <a:latin typeface="Arial" panose="020B0604020202020204" pitchFamily="34" charset="0"/>
                <a:cs typeface="Arial" panose="020B0604020202020204" pitchFamily="34" charset="0"/>
              </a:rPr>
              <a:t>1</a:t>
            </a:r>
            <a:r>
              <a:rPr lang="fr-CH" sz="1600" dirty="0" smtClean="0">
                <a:solidFill>
                  <a:schemeClr val="tx1"/>
                </a:solidFill>
                <a:latin typeface="Arial" panose="020B0604020202020204" pitchFamily="34" charset="0"/>
                <a:cs typeface="Arial" panose="020B0604020202020204" pitchFamily="34" charset="0"/>
              </a:rPr>
              <a:t> )</a:t>
            </a:r>
            <a:endParaRPr lang="fr-CH" sz="1600" dirty="0">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a:off x="2843808" y="522891"/>
            <a:ext cx="2088000" cy="900000"/>
          </a:xfrm>
          <a:prstGeom prst="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000" tIns="216000" rIns="91440" bIns="0" numCol="1" spcCol="0" rtlCol="0" fromWordArt="0" anchor="ctr" anchorCtr="0" forceAA="0" compatLnSpc="1">
            <a:prstTxWarp prst="textNoShape">
              <a:avLst/>
            </a:prstTxWarp>
            <a:noAutofit/>
          </a:bodyPr>
          <a:lstStyle/>
          <a:p>
            <a:r>
              <a:rPr lang="fr-CH" sz="2400" dirty="0" smtClean="0">
                <a:latin typeface="Arial" panose="020B0604020202020204" pitchFamily="34" charset="0"/>
                <a:cs typeface="Arial" panose="020B0604020202020204" pitchFamily="34" charset="0"/>
              </a:rPr>
              <a:t>Bucuresti</a:t>
            </a:r>
          </a:p>
          <a:p>
            <a:r>
              <a:rPr lang="fr-CH" sz="2400" dirty="0" smtClean="0">
                <a:latin typeface="Arial" panose="020B0604020202020204" pitchFamily="34" charset="0"/>
                <a:cs typeface="Arial" panose="020B0604020202020204" pitchFamily="34" charset="0"/>
              </a:rPr>
              <a:t>Oradea</a:t>
            </a:r>
          </a:p>
          <a:p>
            <a:endParaRPr lang="fr-CH" dirty="0">
              <a:latin typeface="Arial" panose="020B0604020202020204" pitchFamily="34" charset="0"/>
              <a:cs typeface="Arial" panose="020B0604020202020204" pitchFamily="34" charset="0"/>
            </a:endParaRPr>
          </a:p>
        </p:txBody>
      </p:sp>
      <p:sp>
        <p:nvSpPr>
          <p:cNvPr id="5" name="Flèche gauche 4"/>
          <p:cNvSpPr/>
          <p:nvPr/>
        </p:nvSpPr>
        <p:spPr>
          <a:xfrm rot="5400000">
            <a:off x="2897824" y="795315"/>
            <a:ext cx="612000" cy="360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Rectangle 5"/>
          <p:cNvSpPr/>
          <p:nvPr/>
        </p:nvSpPr>
        <p:spPr>
          <a:xfrm rot="21600000">
            <a:off x="3491880" y="1124744"/>
            <a:ext cx="1116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4177769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Sophie\Pictures\Cluj01bis.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475656" y="476672"/>
            <a:ext cx="6366930" cy="576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23928" y="5373216"/>
            <a:ext cx="36004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Cluj </a:t>
            </a:r>
            <a:r>
              <a:rPr lang="fr-CH" sz="1600" dirty="0" err="1" smtClean="0">
                <a:solidFill>
                  <a:schemeClr val="tx1"/>
                </a:solidFill>
                <a:latin typeface="Arial" panose="020B0604020202020204" pitchFamily="34" charset="0"/>
                <a:cs typeface="Arial" panose="020B0604020202020204" pitchFamily="34" charset="0"/>
              </a:rPr>
              <a:t>Napoca</a:t>
            </a:r>
            <a:r>
              <a:rPr lang="fr-CH" sz="1600" dirty="0">
                <a:solidFill>
                  <a:schemeClr val="tx1"/>
                </a:solidFill>
                <a:latin typeface="Arial" panose="020B0604020202020204" pitchFamily="34" charset="0"/>
                <a:cs typeface="Arial" panose="020B0604020202020204" pitchFamily="34" charset="0"/>
              </a:rPr>
              <a:t> </a:t>
            </a:r>
            <a:r>
              <a:rPr lang="fr-CH" sz="1600" dirty="0" smtClean="0">
                <a:solidFill>
                  <a:schemeClr val="tx1"/>
                </a:solidFill>
                <a:latin typeface="Arial" panose="020B0604020202020204" pitchFamily="34" charset="0"/>
                <a:cs typeface="Arial" panose="020B0604020202020204" pitchFamily="34" charset="0"/>
              </a:rPr>
              <a:t>  =&gt; </a:t>
            </a:r>
            <a:r>
              <a:rPr lang="fr-CH" sz="1600" dirty="0" err="1" smtClean="0">
                <a:solidFill>
                  <a:schemeClr val="tx1"/>
                </a:solidFill>
                <a:latin typeface="Arial" panose="020B0604020202020204" pitchFamily="34" charset="0"/>
                <a:cs typeface="Arial" panose="020B0604020202020204" pitchFamily="34" charset="0"/>
              </a:rPr>
              <a:t>Gilau</a:t>
            </a:r>
            <a:r>
              <a:rPr lang="fr-CH" sz="1600" dirty="0" smtClean="0">
                <a:solidFill>
                  <a:schemeClr val="tx1"/>
                </a:solidFill>
                <a:latin typeface="Arial" panose="020B0604020202020204" pitchFamily="34" charset="0"/>
                <a:cs typeface="Arial" panose="020B0604020202020204" pitchFamily="34" charset="0"/>
              </a:rPr>
              <a:t>  ( 2 )</a:t>
            </a:r>
            <a:endParaRPr lang="fr-CH" sz="1600" dirty="0">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a:off x="2699792" y="3861048"/>
            <a:ext cx="2340000" cy="648072"/>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pPr algn="r"/>
            <a:r>
              <a:rPr lang="fr-CH" sz="2800" dirty="0" smtClean="0">
                <a:latin typeface="Arial" panose="020B0604020202020204" pitchFamily="34" charset="0"/>
                <a:cs typeface="Arial" panose="020B0604020202020204" pitchFamily="34" charset="0"/>
              </a:rPr>
              <a:t>E60 </a:t>
            </a:r>
            <a:r>
              <a:rPr lang="fr-CH" sz="2800" dirty="0">
                <a:latin typeface="Arial" panose="020B0604020202020204" pitchFamily="34" charset="0"/>
                <a:cs typeface="Arial" panose="020B0604020202020204" pitchFamily="34" charset="0"/>
              </a:rPr>
              <a:t> </a:t>
            </a:r>
            <a:r>
              <a:rPr lang="fr-CH" sz="2800" dirty="0" smtClean="0">
                <a:latin typeface="Arial" panose="020B0604020202020204" pitchFamily="34" charset="0"/>
                <a:cs typeface="Arial" panose="020B0604020202020204" pitchFamily="34" charset="0"/>
              </a:rPr>
              <a:t>A3</a:t>
            </a:r>
            <a:endParaRPr lang="fr-CH" sz="2800" dirty="0">
              <a:latin typeface="Arial" panose="020B0604020202020204" pitchFamily="34" charset="0"/>
              <a:cs typeface="Arial" panose="020B0604020202020204" pitchFamily="34" charset="0"/>
            </a:endParaRPr>
          </a:p>
        </p:txBody>
      </p:sp>
      <p:sp>
        <p:nvSpPr>
          <p:cNvPr id="5" name="Flèche gauche 4"/>
          <p:cNvSpPr/>
          <p:nvPr/>
        </p:nvSpPr>
        <p:spPr>
          <a:xfrm rot="5400000">
            <a:off x="2861816" y="3987084"/>
            <a:ext cx="504000" cy="396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Rectangle 5"/>
          <p:cNvSpPr/>
          <p:nvPr/>
        </p:nvSpPr>
        <p:spPr>
          <a:xfrm rot="19620000">
            <a:off x="4293550" y="2823637"/>
            <a:ext cx="540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1342581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Sophie\Pictures\Cluj01ter.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66829" y="548679"/>
            <a:ext cx="7191375" cy="23336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27281" y="5157192"/>
            <a:ext cx="36004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Cluj </a:t>
            </a:r>
            <a:r>
              <a:rPr lang="fr-CH" sz="1600" dirty="0" err="1" smtClean="0">
                <a:solidFill>
                  <a:schemeClr val="tx1"/>
                </a:solidFill>
                <a:latin typeface="Arial" panose="020B0604020202020204" pitchFamily="34" charset="0"/>
                <a:cs typeface="Arial" panose="020B0604020202020204" pitchFamily="34" charset="0"/>
              </a:rPr>
              <a:t>Napoca</a:t>
            </a:r>
            <a:r>
              <a:rPr lang="fr-CH" sz="1600" dirty="0">
                <a:solidFill>
                  <a:schemeClr val="tx1"/>
                </a:solidFill>
                <a:latin typeface="Arial" panose="020B0604020202020204" pitchFamily="34" charset="0"/>
                <a:cs typeface="Arial" panose="020B0604020202020204" pitchFamily="34" charset="0"/>
              </a:rPr>
              <a:t> </a:t>
            </a:r>
            <a:r>
              <a:rPr lang="fr-CH" sz="1600" dirty="0" smtClean="0">
                <a:solidFill>
                  <a:schemeClr val="tx1"/>
                </a:solidFill>
                <a:latin typeface="Arial" panose="020B0604020202020204" pitchFamily="34" charset="0"/>
                <a:cs typeface="Arial" panose="020B0604020202020204" pitchFamily="34" charset="0"/>
              </a:rPr>
              <a:t>  =&gt; </a:t>
            </a:r>
            <a:r>
              <a:rPr lang="fr-CH" sz="1600" dirty="0" err="1" smtClean="0">
                <a:solidFill>
                  <a:schemeClr val="tx1"/>
                </a:solidFill>
                <a:latin typeface="Arial" panose="020B0604020202020204" pitchFamily="34" charset="0"/>
                <a:cs typeface="Arial" panose="020B0604020202020204" pitchFamily="34" charset="0"/>
              </a:rPr>
              <a:t>Gilau</a:t>
            </a:r>
            <a:r>
              <a:rPr lang="fr-CH" sz="1600" dirty="0" smtClean="0">
                <a:solidFill>
                  <a:schemeClr val="tx1"/>
                </a:solidFill>
                <a:latin typeface="Arial" panose="020B0604020202020204" pitchFamily="34" charset="0"/>
                <a:cs typeface="Arial" panose="020B0604020202020204" pitchFamily="34" charset="0"/>
              </a:rPr>
              <a:t>  ( 3 )</a:t>
            </a:r>
            <a:endParaRPr lang="fr-CH" sz="1600" dirty="0">
              <a:solidFill>
                <a:schemeClr val="tx1"/>
              </a:solidFill>
              <a:latin typeface="Arial" panose="020B0604020202020204" pitchFamily="34" charset="0"/>
              <a:cs typeface="Arial" panose="020B0604020202020204" pitchFamily="34" charset="0"/>
            </a:endParaRPr>
          </a:p>
        </p:txBody>
      </p:sp>
      <p:sp>
        <p:nvSpPr>
          <p:cNvPr id="7" name="Rectangle 6"/>
          <p:cNvSpPr/>
          <p:nvPr/>
        </p:nvSpPr>
        <p:spPr>
          <a:xfrm>
            <a:off x="52258" y="3010569"/>
            <a:ext cx="8712968" cy="1800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Rectangle 7"/>
          <p:cNvSpPr/>
          <p:nvPr/>
        </p:nvSpPr>
        <p:spPr>
          <a:xfrm>
            <a:off x="5586226" y="3122880"/>
            <a:ext cx="1260000" cy="1080000"/>
          </a:xfrm>
          <a:prstGeom prst="rect">
            <a:avLst/>
          </a:pr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fr-CH" sz="1600" dirty="0" err="1" smtClean="0">
                <a:latin typeface="Arial" panose="020B0604020202020204" pitchFamily="34" charset="0"/>
                <a:cs typeface="Arial" panose="020B0604020202020204" pitchFamily="34" charset="0"/>
              </a:rPr>
              <a:t>Gilau</a:t>
            </a:r>
            <a:r>
              <a:rPr lang="fr-CH" sz="1600" dirty="0" smtClean="0">
                <a:latin typeface="Arial" panose="020B0604020202020204" pitchFamily="34" charset="0"/>
                <a:cs typeface="Arial" panose="020B0604020202020204" pitchFamily="34" charset="0"/>
              </a:rPr>
              <a:t>      13</a:t>
            </a:r>
          </a:p>
          <a:p>
            <a:r>
              <a:rPr lang="fr-CH" sz="1600" dirty="0" err="1" smtClean="0">
                <a:latin typeface="Arial" panose="020B0604020202020204" pitchFamily="34" charset="0"/>
                <a:cs typeface="Arial" panose="020B0604020202020204" pitchFamily="34" charset="0"/>
              </a:rPr>
              <a:t>Huedin</a:t>
            </a:r>
            <a:r>
              <a:rPr lang="fr-CH" sz="1600" dirty="0" smtClean="0">
                <a:latin typeface="Arial" panose="020B0604020202020204" pitchFamily="34" charset="0"/>
                <a:cs typeface="Arial" panose="020B0604020202020204" pitchFamily="34" charset="0"/>
              </a:rPr>
              <a:t>   46</a:t>
            </a:r>
          </a:p>
          <a:p>
            <a:r>
              <a:rPr lang="fr-CH" sz="1600" dirty="0" err="1" smtClean="0">
                <a:latin typeface="Arial" panose="020B0604020202020204" pitchFamily="34" charset="0"/>
                <a:cs typeface="Arial" panose="020B0604020202020204" pitchFamily="34" charset="0"/>
              </a:rPr>
              <a:t>Ciucea</a:t>
            </a:r>
            <a:r>
              <a:rPr lang="fr-CH" sz="1600" dirty="0" smtClean="0">
                <a:latin typeface="Arial" panose="020B0604020202020204" pitchFamily="34" charset="0"/>
                <a:cs typeface="Arial" panose="020B0604020202020204" pitchFamily="34" charset="0"/>
              </a:rPr>
              <a:t>   68</a:t>
            </a:r>
          </a:p>
          <a:p>
            <a:r>
              <a:rPr lang="fr-CH" sz="1600" dirty="0" err="1" smtClean="0">
                <a:latin typeface="Arial" panose="020B0604020202020204" pitchFamily="34" charset="0"/>
                <a:cs typeface="Arial" panose="020B0604020202020204" pitchFamily="34" charset="0"/>
              </a:rPr>
              <a:t>Alesd</a:t>
            </a:r>
            <a:r>
              <a:rPr lang="fr-CH" sz="1600" dirty="0">
                <a:latin typeface="Arial" panose="020B0604020202020204" pitchFamily="34" charset="0"/>
                <a:cs typeface="Arial" panose="020B0604020202020204" pitchFamily="34" charset="0"/>
              </a:rPr>
              <a:t> </a:t>
            </a:r>
            <a:r>
              <a:rPr lang="fr-CH" sz="1600" dirty="0" smtClean="0">
                <a:latin typeface="Arial" panose="020B0604020202020204" pitchFamily="34" charset="0"/>
                <a:cs typeface="Arial" panose="020B0604020202020204" pitchFamily="34" charset="0"/>
              </a:rPr>
              <a:t>   110</a:t>
            </a:r>
          </a:p>
        </p:txBody>
      </p:sp>
      <p:sp>
        <p:nvSpPr>
          <p:cNvPr id="13" name="Rectangle 12"/>
          <p:cNvSpPr/>
          <p:nvPr/>
        </p:nvSpPr>
        <p:spPr>
          <a:xfrm>
            <a:off x="6043425" y="2886024"/>
            <a:ext cx="396000" cy="216000"/>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dirty="0" smtClean="0">
                <a:latin typeface="Arial" panose="020B0604020202020204" pitchFamily="34" charset="0"/>
                <a:cs typeface="Arial" panose="020B0604020202020204" pitchFamily="34" charset="0"/>
              </a:rPr>
              <a:t>1</a:t>
            </a:r>
            <a:endParaRPr lang="fr-CH" sz="1400" dirty="0">
              <a:latin typeface="Arial" panose="020B0604020202020204" pitchFamily="34" charset="0"/>
              <a:cs typeface="Arial" panose="020B0604020202020204" pitchFamily="34" charset="0"/>
            </a:endParaRPr>
          </a:p>
        </p:txBody>
      </p:sp>
      <p:sp>
        <p:nvSpPr>
          <p:cNvPr id="20" name="Rectangle 19"/>
          <p:cNvSpPr/>
          <p:nvPr/>
        </p:nvSpPr>
        <p:spPr>
          <a:xfrm>
            <a:off x="2502780" y="3121745"/>
            <a:ext cx="1260000" cy="1080000"/>
          </a:xfrm>
          <a:prstGeom prst="rect">
            <a:avLst/>
          </a:pr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t"/>
          <a:lstStyle/>
          <a:p>
            <a:r>
              <a:rPr lang="fr-CH" sz="1600" dirty="0" err="1" smtClean="0">
                <a:latin typeface="Arial" panose="020B0604020202020204" pitchFamily="34" charset="0"/>
                <a:cs typeface="Arial" panose="020B0604020202020204" pitchFamily="34" charset="0"/>
              </a:rPr>
              <a:t>Belis</a:t>
            </a:r>
            <a:r>
              <a:rPr lang="fr-CH" sz="1600" dirty="0" smtClean="0">
                <a:latin typeface="Arial" panose="020B0604020202020204" pitchFamily="34" charset="0"/>
                <a:cs typeface="Arial" panose="020B0604020202020204" pitchFamily="34" charset="0"/>
              </a:rPr>
              <a:t>    77</a:t>
            </a:r>
          </a:p>
        </p:txBody>
      </p:sp>
      <p:sp>
        <p:nvSpPr>
          <p:cNvPr id="14" name="Rectangle 13"/>
          <p:cNvSpPr/>
          <p:nvPr/>
        </p:nvSpPr>
        <p:spPr>
          <a:xfrm>
            <a:off x="2592780" y="3426200"/>
            <a:ext cx="1080000"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324000" rtlCol="0" anchor="ctr"/>
          <a:lstStyle/>
          <a:p>
            <a:pPr algn="ctr"/>
            <a:r>
              <a:rPr lang="fr-CH" sz="1600" dirty="0" err="1" smtClean="0">
                <a:solidFill>
                  <a:schemeClr val="tx1"/>
                </a:solidFill>
                <a:latin typeface="Arial" panose="020B0604020202020204" pitchFamily="34" charset="0"/>
                <a:cs typeface="Arial" panose="020B0604020202020204" pitchFamily="34" charset="0"/>
              </a:rPr>
              <a:t>Parcul</a:t>
            </a:r>
            <a:endParaRPr lang="fr-CH" sz="1600" dirty="0" smtClean="0">
              <a:solidFill>
                <a:schemeClr val="tx1"/>
              </a:solidFill>
              <a:latin typeface="Arial" panose="020B0604020202020204" pitchFamily="34" charset="0"/>
              <a:cs typeface="Arial" panose="020B0604020202020204" pitchFamily="34" charset="0"/>
            </a:endParaRPr>
          </a:p>
          <a:p>
            <a:pPr algn="ctr"/>
            <a:r>
              <a:rPr lang="fr-CH" sz="1600" dirty="0" smtClean="0">
                <a:solidFill>
                  <a:schemeClr val="tx1"/>
                </a:solidFill>
                <a:latin typeface="Arial" panose="020B0604020202020204" pitchFamily="34" charset="0"/>
                <a:cs typeface="Arial" panose="020B0604020202020204" pitchFamily="34" charset="0"/>
              </a:rPr>
              <a:t>Natural Apuseni</a:t>
            </a:r>
          </a:p>
          <a:p>
            <a:pPr algn="ctr"/>
            <a:endParaRPr lang="fr-CH" dirty="0">
              <a:solidFill>
                <a:schemeClr val="tx1"/>
              </a:solidFill>
            </a:endParaRPr>
          </a:p>
        </p:txBody>
      </p:sp>
      <p:sp>
        <p:nvSpPr>
          <p:cNvPr id="22" name="Rectangle 21"/>
          <p:cNvSpPr/>
          <p:nvPr/>
        </p:nvSpPr>
        <p:spPr>
          <a:xfrm>
            <a:off x="2880780" y="2896061"/>
            <a:ext cx="504000" cy="216000"/>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dirty="0" smtClean="0">
                <a:latin typeface="Arial" panose="020B0604020202020204" pitchFamily="34" charset="0"/>
                <a:cs typeface="Arial" panose="020B0604020202020204" pitchFamily="34" charset="0"/>
              </a:rPr>
              <a:t>1R</a:t>
            </a:r>
            <a:endParaRPr lang="fr-CH" sz="1400" dirty="0">
              <a:latin typeface="Arial" panose="020B0604020202020204" pitchFamily="34" charset="0"/>
              <a:cs typeface="Arial" panose="020B0604020202020204" pitchFamily="34" charset="0"/>
            </a:endParaRPr>
          </a:p>
        </p:txBody>
      </p:sp>
      <p:sp>
        <p:nvSpPr>
          <p:cNvPr id="24" name="Rectangle 23"/>
          <p:cNvSpPr/>
          <p:nvPr/>
        </p:nvSpPr>
        <p:spPr>
          <a:xfrm>
            <a:off x="3923928" y="3131788"/>
            <a:ext cx="1549414" cy="1080000"/>
          </a:xfrm>
          <a:prstGeom prst="rect">
            <a:avLst/>
          </a:pr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fr-CH" sz="1600" dirty="0" smtClean="0">
                <a:latin typeface="Arial" panose="020B0604020202020204" pitchFamily="34" charset="0"/>
                <a:cs typeface="Arial" panose="020B0604020202020204" pitchFamily="34" charset="0"/>
              </a:rPr>
              <a:t>Oradea      148</a:t>
            </a:r>
          </a:p>
          <a:p>
            <a:r>
              <a:rPr lang="fr-CH" sz="1600" dirty="0" smtClean="0">
                <a:latin typeface="Arial" panose="020B0604020202020204" pitchFamily="34" charset="0"/>
                <a:cs typeface="Arial" panose="020B0604020202020204" pitchFamily="34" charset="0"/>
              </a:rPr>
              <a:t>Budapest   397</a:t>
            </a:r>
          </a:p>
        </p:txBody>
      </p:sp>
      <p:sp>
        <p:nvSpPr>
          <p:cNvPr id="25" name="Rectangle 24"/>
          <p:cNvSpPr/>
          <p:nvPr/>
        </p:nvSpPr>
        <p:spPr>
          <a:xfrm>
            <a:off x="4500635" y="2902569"/>
            <a:ext cx="396000" cy="216000"/>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dirty="0" smtClean="0">
                <a:latin typeface="Arial" panose="020B0604020202020204" pitchFamily="34" charset="0"/>
                <a:cs typeface="Arial" panose="020B0604020202020204" pitchFamily="34" charset="0"/>
              </a:rPr>
              <a:t>1</a:t>
            </a:r>
            <a:endParaRPr lang="fr-CH" sz="1400" dirty="0">
              <a:latin typeface="Arial" panose="020B0604020202020204" pitchFamily="34" charset="0"/>
              <a:cs typeface="Arial" panose="020B0604020202020204" pitchFamily="34" charset="0"/>
            </a:endParaRPr>
          </a:p>
        </p:txBody>
      </p:sp>
      <p:sp>
        <p:nvSpPr>
          <p:cNvPr id="28" name="Rectangle 27"/>
          <p:cNvSpPr/>
          <p:nvPr/>
        </p:nvSpPr>
        <p:spPr>
          <a:xfrm>
            <a:off x="1226776" y="3121745"/>
            <a:ext cx="1116000" cy="1080000"/>
          </a:xfrm>
          <a:prstGeom prst="rect">
            <a:avLst/>
          </a:pr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fr-CH" sz="1600" dirty="0" smtClean="0">
                <a:latin typeface="Arial" panose="020B0604020202020204" pitchFamily="34" charset="0"/>
                <a:cs typeface="Arial" panose="020B0604020202020204" pitchFamily="34" charset="0"/>
              </a:rPr>
              <a:t>Satu Mare</a:t>
            </a:r>
          </a:p>
          <a:p>
            <a:r>
              <a:rPr lang="fr-CH" sz="1600" dirty="0" err="1" smtClean="0">
                <a:latin typeface="Arial" panose="020B0604020202020204" pitchFamily="34" charset="0"/>
                <a:cs typeface="Arial" panose="020B0604020202020204" pitchFamily="34" charset="0"/>
              </a:rPr>
              <a:t>Zalau</a:t>
            </a:r>
            <a:endParaRPr lang="fr-CH" sz="1600" dirty="0" smtClean="0">
              <a:latin typeface="Arial" panose="020B0604020202020204" pitchFamily="34" charset="0"/>
              <a:cs typeface="Arial" panose="020B0604020202020204" pitchFamily="34" charset="0"/>
            </a:endParaRPr>
          </a:p>
        </p:txBody>
      </p:sp>
      <p:pic>
        <p:nvPicPr>
          <p:cNvPr id="29" name="Picture 4" descr="http://www.icone-png.com/png/11/10530.pn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864851" y="3643138"/>
            <a:ext cx="432000" cy="286203"/>
          </a:xfrm>
          <a:prstGeom prst="rect">
            <a:avLst/>
          </a:prstGeom>
          <a:solidFill>
            <a:schemeClr val="bg1"/>
          </a:solidFill>
        </p:spPr>
      </p:pic>
      <p:sp>
        <p:nvSpPr>
          <p:cNvPr id="30" name="Rectangle 29"/>
          <p:cNvSpPr/>
          <p:nvPr/>
        </p:nvSpPr>
        <p:spPr>
          <a:xfrm>
            <a:off x="1576851" y="2905745"/>
            <a:ext cx="504000" cy="216000"/>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dirty="0" smtClean="0">
                <a:latin typeface="Arial" panose="020B0604020202020204" pitchFamily="34" charset="0"/>
                <a:cs typeface="Arial" panose="020B0604020202020204" pitchFamily="34" charset="0"/>
              </a:rPr>
              <a:t>1J</a:t>
            </a:r>
            <a:endParaRPr lang="fr-CH" sz="1400" dirty="0">
              <a:latin typeface="Arial" panose="020B0604020202020204" pitchFamily="34" charset="0"/>
              <a:cs typeface="Arial" panose="020B0604020202020204" pitchFamily="34" charset="0"/>
            </a:endParaRPr>
          </a:p>
        </p:txBody>
      </p:sp>
      <p:sp>
        <p:nvSpPr>
          <p:cNvPr id="21" name="Rectangle 20"/>
          <p:cNvSpPr/>
          <p:nvPr/>
        </p:nvSpPr>
        <p:spPr>
          <a:xfrm>
            <a:off x="6987891" y="3131788"/>
            <a:ext cx="720080" cy="1092825"/>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720000" rtlCol="0" anchor="ctr"/>
          <a:lstStyle/>
          <a:p>
            <a:pPr algn="ctr"/>
            <a:r>
              <a:rPr lang="fr-CH" dirty="0" smtClean="0">
                <a:latin typeface="Arial" panose="020B0604020202020204" pitchFamily="34" charset="0"/>
                <a:cs typeface="Arial" panose="020B0604020202020204" pitchFamily="34" charset="0"/>
              </a:rPr>
              <a:t>9 km</a:t>
            </a:r>
            <a:endParaRPr lang="fr-CH" dirty="0">
              <a:latin typeface="Arial" panose="020B0604020202020204" pitchFamily="34" charset="0"/>
              <a:cs typeface="Arial" panose="020B0604020202020204" pitchFamily="34" charset="0"/>
            </a:endParaRPr>
          </a:p>
        </p:txBody>
      </p:sp>
      <p:pic>
        <p:nvPicPr>
          <p:cNvPr id="33" name="Picture 2" descr="5.1 Russian road sign.sv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7060248" y="3208757"/>
            <a:ext cx="576067" cy="63064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35" name="Rectangle 34"/>
          <p:cNvSpPr/>
          <p:nvPr/>
        </p:nvSpPr>
        <p:spPr>
          <a:xfrm>
            <a:off x="7829226" y="3108920"/>
            <a:ext cx="936000" cy="10928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468000" rtlCol="0" anchor="ctr"/>
          <a:lstStyle/>
          <a:p>
            <a:pPr algn="ctr"/>
            <a:r>
              <a:rPr lang="fr-CH" sz="1600" dirty="0" err="1" smtClean="0">
                <a:solidFill>
                  <a:schemeClr val="tx1"/>
                </a:solidFill>
                <a:latin typeface="Arial" panose="020B0604020202020204" pitchFamily="34" charset="0"/>
                <a:cs typeface="Arial" panose="020B0604020202020204" pitchFamily="34" charset="0"/>
              </a:rPr>
              <a:t>Polus</a:t>
            </a:r>
            <a:endParaRPr lang="fr-CH" sz="1600" dirty="0" smtClean="0">
              <a:solidFill>
                <a:schemeClr val="tx1"/>
              </a:solidFill>
              <a:latin typeface="Arial" panose="020B0604020202020204" pitchFamily="34" charset="0"/>
              <a:cs typeface="Arial" panose="020B0604020202020204" pitchFamily="34" charset="0"/>
            </a:endParaRPr>
          </a:p>
          <a:p>
            <a:pPr algn="ctr"/>
            <a:r>
              <a:rPr lang="fr-CH" sz="1600" dirty="0" smtClean="0">
                <a:solidFill>
                  <a:schemeClr val="tx1"/>
                </a:solidFill>
                <a:latin typeface="Arial" panose="020B0604020202020204" pitchFamily="34" charset="0"/>
                <a:cs typeface="Arial" panose="020B0604020202020204" pitchFamily="34" charset="0"/>
              </a:rPr>
              <a:t>Center</a:t>
            </a:r>
            <a:endParaRPr lang="fr-CH" sz="1600" dirty="0">
              <a:solidFill>
                <a:schemeClr val="tx1"/>
              </a:solidFill>
              <a:latin typeface="Arial" panose="020B0604020202020204" pitchFamily="34" charset="0"/>
              <a:cs typeface="Arial" panose="020B0604020202020204" pitchFamily="34" charset="0"/>
            </a:endParaRPr>
          </a:p>
        </p:txBody>
      </p:sp>
      <p:sp>
        <p:nvSpPr>
          <p:cNvPr id="37" name="Rectangle 36"/>
          <p:cNvSpPr/>
          <p:nvPr/>
        </p:nvSpPr>
        <p:spPr>
          <a:xfrm>
            <a:off x="179512" y="3116467"/>
            <a:ext cx="936000" cy="10928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468000" rtlCol="0" anchor="ctr"/>
          <a:lstStyle/>
          <a:p>
            <a:pPr algn="ctr"/>
            <a:r>
              <a:rPr lang="fr-CH" sz="1600" dirty="0" err="1" smtClean="0">
                <a:solidFill>
                  <a:schemeClr val="tx1"/>
                </a:solidFill>
                <a:latin typeface="Arial" panose="020B0604020202020204" pitchFamily="34" charset="0"/>
                <a:cs typeface="Arial" panose="020B0604020202020204" pitchFamily="34" charset="0"/>
              </a:rPr>
              <a:t>Polus</a:t>
            </a:r>
            <a:endParaRPr lang="fr-CH" sz="1600" dirty="0" smtClean="0">
              <a:solidFill>
                <a:schemeClr val="tx1"/>
              </a:solidFill>
              <a:latin typeface="Arial" panose="020B0604020202020204" pitchFamily="34" charset="0"/>
              <a:cs typeface="Arial" panose="020B0604020202020204" pitchFamily="34" charset="0"/>
            </a:endParaRPr>
          </a:p>
          <a:p>
            <a:pPr algn="ctr"/>
            <a:r>
              <a:rPr lang="fr-CH" sz="1600" dirty="0" smtClean="0">
                <a:solidFill>
                  <a:schemeClr val="tx1"/>
                </a:solidFill>
                <a:latin typeface="Arial" panose="020B0604020202020204" pitchFamily="34" charset="0"/>
                <a:cs typeface="Arial" panose="020B0604020202020204" pitchFamily="34" charset="0"/>
              </a:rPr>
              <a:t>Center</a:t>
            </a:r>
            <a:endParaRPr lang="fr-CH" sz="1600" dirty="0">
              <a:solidFill>
                <a:schemeClr val="tx1"/>
              </a:solidFill>
              <a:latin typeface="Arial" panose="020B0604020202020204" pitchFamily="34" charset="0"/>
              <a:cs typeface="Arial" panose="020B0604020202020204" pitchFamily="34" charset="0"/>
            </a:endParaRPr>
          </a:p>
        </p:txBody>
      </p:sp>
      <p:sp>
        <p:nvSpPr>
          <p:cNvPr id="38" name="Flèche gauche 37"/>
          <p:cNvSpPr/>
          <p:nvPr/>
        </p:nvSpPr>
        <p:spPr>
          <a:xfrm>
            <a:off x="7956405" y="3272079"/>
            <a:ext cx="612000" cy="252000"/>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1" name="Flèche gauche 40"/>
          <p:cNvSpPr/>
          <p:nvPr/>
        </p:nvSpPr>
        <p:spPr>
          <a:xfrm>
            <a:off x="341512" y="3249625"/>
            <a:ext cx="612000" cy="252000"/>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2" name="Rectangle 41"/>
          <p:cNvSpPr/>
          <p:nvPr/>
        </p:nvSpPr>
        <p:spPr>
          <a:xfrm>
            <a:off x="7092627" y="2856920"/>
            <a:ext cx="504000" cy="252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400" dirty="0" smtClean="0">
                <a:latin typeface="Arial" panose="020B0604020202020204" pitchFamily="34" charset="0"/>
                <a:cs typeface="Arial" panose="020B0604020202020204" pitchFamily="34" charset="0"/>
              </a:rPr>
              <a:t>E60</a:t>
            </a:r>
            <a:endParaRPr lang="fr-CH" sz="1400" dirty="0">
              <a:latin typeface="Arial" panose="020B0604020202020204" pitchFamily="34" charset="0"/>
              <a:cs typeface="Arial" panose="020B0604020202020204" pitchFamily="34" charset="0"/>
            </a:endParaRPr>
          </a:p>
        </p:txBody>
      </p:sp>
      <p:sp>
        <p:nvSpPr>
          <p:cNvPr id="2" name="Rectangle 1"/>
          <p:cNvSpPr/>
          <p:nvPr/>
        </p:nvSpPr>
        <p:spPr>
          <a:xfrm>
            <a:off x="492516" y="4316122"/>
            <a:ext cx="2520000" cy="432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800" dirty="0" smtClean="0">
                <a:solidFill>
                  <a:srgbClr val="FFFF00"/>
                </a:solidFill>
                <a:latin typeface="Arial" panose="020B0604020202020204" pitchFamily="34" charset="0"/>
                <a:cs typeface="Arial" panose="020B0604020202020204" pitchFamily="34" charset="0"/>
              </a:rPr>
              <a:t>DRUM BUN</a:t>
            </a:r>
            <a:endParaRPr lang="fr-CH" sz="2800" dirty="0">
              <a:solidFill>
                <a:srgbClr val="FFFF00"/>
              </a:solidFill>
              <a:latin typeface="Arial" panose="020B0604020202020204" pitchFamily="34" charset="0"/>
              <a:cs typeface="Arial" panose="020B0604020202020204" pitchFamily="34" charset="0"/>
            </a:endParaRPr>
          </a:p>
        </p:txBody>
      </p:sp>
      <p:sp>
        <p:nvSpPr>
          <p:cNvPr id="27" name="Rectangle 26"/>
          <p:cNvSpPr/>
          <p:nvPr/>
        </p:nvSpPr>
        <p:spPr>
          <a:xfrm>
            <a:off x="3012516" y="4316122"/>
            <a:ext cx="2700000" cy="43204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800" dirty="0" smtClean="0">
                <a:solidFill>
                  <a:srgbClr val="FF0000"/>
                </a:solidFill>
                <a:latin typeface="Arial" panose="020B0604020202020204" pitchFamily="34" charset="0"/>
                <a:cs typeface="Arial" panose="020B0604020202020204" pitchFamily="34" charset="0"/>
              </a:rPr>
              <a:t>VA ASTEPTAM</a:t>
            </a:r>
            <a:endParaRPr lang="fr-CH" sz="2800" dirty="0">
              <a:solidFill>
                <a:srgbClr val="FF0000"/>
              </a:solidFill>
              <a:latin typeface="Arial" panose="020B0604020202020204" pitchFamily="34" charset="0"/>
              <a:cs typeface="Arial" panose="020B0604020202020204" pitchFamily="34" charset="0"/>
            </a:endParaRPr>
          </a:p>
        </p:txBody>
      </p:sp>
      <p:sp>
        <p:nvSpPr>
          <p:cNvPr id="31" name="Rectangle 30"/>
          <p:cNvSpPr/>
          <p:nvPr/>
        </p:nvSpPr>
        <p:spPr>
          <a:xfrm>
            <a:off x="5712516" y="4323349"/>
            <a:ext cx="2700000" cy="43204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800" dirty="0" smtClean="0">
                <a:solidFill>
                  <a:srgbClr val="FFC000"/>
                </a:solidFill>
                <a:latin typeface="Arial" panose="020B0604020202020204" pitchFamily="34" charset="0"/>
                <a:cs typeface="Arial" panose="020B0604020202020204" pitchFamily="34" charset="0"/>
              </a:rPr>
              <a:t>SA REVENIT</a:t>
            </a:r>
            <a:endParaRPr lang="fr-CH" sz="28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07526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Sophie\Pictures\Cluj02.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95535" y="548680"/>
            <a:ext cx="8445969" cy="558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rot="19620000">
            <a:off x="5124112" y="2274101"/>
            <a:ext cx="540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 name="Rectangle 2"/>
          <p:cNvSpPr/>
          <p:nvPr/>
        </p:nvSpPr>
        <p:spPr>
          <a:xfrm rot="180000">
            <a:off x="3165395" y="2534261"/>
            <a:ext cx="2232248" cy="5096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H" sz="4400" dirty="0" smtClean="0">
                <a:solidFill>
                  <a:schemeClr val="bg1"/>
                </a:solidFill>
                <a:latin typeface="Arial" panose="020B0604020202020204" pitchFamily="34" charset="0"/>
                <a:cs typeface="Arial" panose="020B0604020202020204" pitchFamily="34" charset="0"/>
              </a:rPr>
              <a:t>Oradea</a:t>
            </a:r>
            <a:endParaRPr lang="fr-CH" sz="4400"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rot="240000">
            <a:off x="2411761" y="981590"/>
            <a:ext cx="4176464" cy="648072"/>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504000" rtlCol="0" anchor="ctr"/>
          <a:lstStyle/>
          <a:p>
            <a:pPr algn="r"/>
            <a:r>
              <a:rPr lang="fr-CH" sz="3600" dirty="0" smtClean="0">
                <a:latin typeface="Arial" panose="020B0604020202020204" pitchFamily="34" charset="0"/>
                <a:cs typeface="Arial" panose="020B0604020202020204" pitchFamily="34" charset="0"/>
              </a:rPr>
              <a:t>E60  </a:t>
            </a:r>
            <a:r>
              <a:rPr lang="fr-CH" sz="3600" dirty="0">
                <a:latin typeface="Arial" panose="020B0604020202020204" pitchFamily="34" charset="0"/>
                <a:cs typeface="Arial" panose="020B0604020202020204" pitchFamily="34" charset="0"/>
              </a:rPr>
              <a:t> </a:t>
            </a:r>
            <a:r>
              <a:rPr lang="fr-CH" sz="3600" dirty="0" smtClean="0">
                <a:latin typeface="Arial" panose="020B0604020202020204" pitchFamily="34" charset="0"/>
                <a:cs typeface="Arial" panose="020B0604020202020204" pitchFamily="34" charset="0"/>
              </a:rPr>
              <a:t>A3</a:t>
            </a:r>
            <a:endParaRPr lang="fr-CH" sz="3600" dirty="0">
              <a:latin typeface="Arial" panose="020B0604020202020204" pitchFamily="34" charset="0"/>
              <a:cs typeface="Arial" panose="020B0604020202020204" pitchFamily="34" charset="0"/>
            </a:endParaRPr>
          </a:p>
        </p:txBody>
      </p:sp>
      <p:sp>
        <p:nvSpPr>
          <p:cNvPr id="7" name="Rectangle 6"/>
          <p:cNvSpPr/>
          <p:nvPr/>
        </p:nvSpPr>
        <p:spPr>
          <a:xfrm>
            <a:off x="5004048" y="5458400"/>
            <a:ext cx="36004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Cluj </a:t>
            </a:r>
            <a:r>
              <a:rPr lang="fr-CH" sz="1600" dirty="0" err="1" smtClean="0">
                <a:solidFill>
                  <a:schemeClr val="tx1"/>
                </a:solidFill>
                <a:latin typeface="Arial" panose="020B0604020202020204" pitchFamily="34" charset="0"/>
                <a:cs typeface="Arial" panose="020B0604020202020204" pitchFamily="34" charset="0"/>
              </a:rPr>
              <a:t>Napoca</a:t>
            </a:r>
            <a:r>
              <a:rPr lang="fr-CH" sz="1600" dirty="0">
                <a:solidFill>
                  <a:schemeClr val="tx1"/>
                </a:solidFill>
                <a:latin typeface="Arial" panose="020B0604020202020204" pitchFamily="34" charset="0"/>
                <a:cs typeface="Arial" panose="020B0604020202020204" pitchFamily="34" charset="0"/>
              </a:rPr>
              <a:t> </a:t>
            </a:r>
            <a:r>
              <a:rPr lang="fr-CH" sz="1600" dirty="0" smtClean="0">
                <a:solidFill>
                  <a:schemeClr val="tx1"/>
                </a:solidFill>
                <a:latin typeface="Arial" panose="020B0604020202020204" pitchFamily="34" charset="0"/>
                <a:cs typeface="Arial" panose="020B0604020202020204" pitchFamily="34" charset="0"/>
              </a:rPr>
              <a:t>  =&gt; </a:t>
            </a:r>
            <a:r>
              <a:rPr lang="fr-CH" sz="1600" dirty="0" err="1" smtClean="0">
                <a:solidFill>
                  <a:schemeClr val="tx1"/>
                </a:solidFill>
                <a:latin typeface="Arial" panose="020B0604020202020204" pitchFamily="34" charset="0"/>
                <a:cs typeface="Arial" panose="020B0604020202020204" pitchFamily="34" charset="0"/>
              </a:rPr>
              <a:t>Gilau</a:t>
            </a:r>
            <a:r>
              <a:rPr lang="fr-CH" sz="1600" dirty="0" smtClean="0">
                <a:solidFill>
                  <a:schemeClr val="tx1"/>
                </a:solidFill>
                <a:latin typeface="Arial" panose="020B0604020202020204" pitchFamily="34" charset="0"/>
                <a:cs typeface="Arial" panose="020B0604020202020204" pitchFamily="34" charset="0"/>
              </a:rPr>
              <a:t>  ( 4 )</a:t>
            </a:r>
            <a:endParaRPr lang="fr-CH" sz="1600" dirty="0">
              <a:solidFill>
                <a:schemeClr val="tx1"/>
              </a:solidFill>
              <a:latin typeface="Arial" panose="020B0604020202020204" pitchFamily="34" charset="0"/>
              <a:cs typeface="Arial" panose="020B0604020202020204" pitchFamily="34" charset="0"/>
            </a:endParaRPr>
          </a:p>
        </p:txBody>
      </p:sp>
      <p:sp>
        <p:nvSpPr>
          <p:cNvPr id="8" name="Flèche gauche 7"/>
          <p:cNvSpPr/>
          <p:nvPr/>
        </p:nvSpPr>
        <p:spPr>
          <a:xfrm rot="5580000">
            <a:off x="2721589" y="997507"/>
            <a:ext cx="468000" cy="396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9"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rot="300000">
            <a:off x="3440793" y="1000381"/>
            <a:ext cx="547361" cy="504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4459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Sophie\Pictures\Cluj02b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740" y="1196752"/>
            <a:ext cx="8226060" cy="414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932040" y="4437112"/>
            <a:ext cx="36004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Cluj </a:t>
            </a:r>
            <a:r>
              <a:rPr lang="fr-CH" sz="1600" dirty="0" err="1" smtClean="0">
                <a:solidFill>
                  <a:schemeClr val="tx1"/>
                </a:solidFill>
                <a:latin typeface="Arial" panose="020B0604020202020204" pitchFamily="34" charset="0"/>
                <a:cs typeface="Arial" panose="020B0604020202020204" pitchFamily="34" charset="0"/>
              </a:rPr>
              <a:t>Napoca</a:t>
            </a:r>
            <a:r>
              <a:rPr lang="fr-CH" sz="1600" dirty="0">
                <a:solidFill>
                  <a:schemeClr val="tx1"/>
                </a:solidFill>
                <a:latin typeface="Arial" panose="020B0604020202020204" pitchFamily="34" charset="0"/>
                <a:cs typeface="Arial" panose="020B0604020202020204" pitchFamily="34" charset="0"/>
              </a:rPr>
              <a:t> </a:t>
            </a:r>
            <a:r>
              <a:rPr lang="fr-CH" sz="1600" dirty="0" smtClean="0">
                <a:solidFill>
                  <a:schemeClr val="tx1"/>
                </a:solidFill>
                <a:latin typeface="Arial" panose="020B0604020202020204" pitchFamily="34" charset="0"/>
                <a:cs typeface="Arial" panose="020B0604020202020204" pitchFamily="34" charset="0"/>
              </a:rPr>
              <a:t>  =&gt; </a:t>
            </a:r>
            <a:r>
              <a:rPr lang="fr-CH" sz="1600" dirty="0" err="1" smtClean="0">
                <a:solidFill>
                  <a:schemeClr val="tx1"/>
                </a:solidFill>
                <a:latin typeface="Arial" panose="020B0604020202020204" pitchFamily="34" charset="0"/>
                <a:cs typeface="Arial" panose="020B0604020202020204" pitchFamily="34" charset="0"/>
              </a:rPr>
              <a:t>Gilau</a:t>
            </a:r>
            <a:r>
              <a:rPr lang="fr-CH" sz="1600" dirty="0" smtClean="0">
                <a:solidFill>
                  <a:schemeClr val="tx1"/>
                </a:solidFill>
                <a:latin typeface="Arial" panose="020B0604020202020204" pitchFamily="34" charset="0"/>
                <a:cs typeface="Arial" panose="020B0604020202020204" pitchFamily="34" charset="0"/>
              </a:rPr>
              <a:t>  ( 5 )</a:t>
            </a:r>
            <a:endParaRPr lang="fr-CH" sz="1600" dirty="0">
              <a:solidFill>
                <a:schemeClr val="tx1"/>
              </a:solidFill>
              <a:latin typeface="Arial" panose="020B0604020202020204" pitchFamily="34" charset="0"/>
              <a:cs typeface="Arial" panose="020B0604020202020204" pitchFamily="34" charset="0"/>
            </a:endParaRPr>
          </a:p>
        </p:txBody>
      </p:sp>
      <p:sp>
        <p:nvSpPr>
          <p:cNvPr id="4" name="Flèche droite 3"/>
          <p:cNvSpPr/>
          <p:nvPr/>
        </p:nvSpPr>
        <p:spPr>
          <a:xfrm flipH="1">
            <a:off x="1115616" y="2619000"/>
            <a:ext cx="2520000" cy="792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576000" rtlCol="0" anchor="ctr"/>
          <a:lstStyle/>
          <a:p>
            <a:pPr algn="r"/>
            <a:r>
              <a:rPr lang="fr-CH" sz="2000" dirty="0" smtClean="0">
                <a:solidFill>
                  <a:schemeClr val="bg1"/>
                </a:solidFill>
                <a:latin typeface="Arial" panose="020B0604020202020204" pitchFamily="34" charset="0"/>
                <a:cs typeface="Arial" panose="020B0604020202020204" pitchFamily="34" charset="0"/>
              </a:rPr>
              <a:t>Oradea   145</a:t>
            </a:r>
          </a:p>
          <a:p>
            <a:pPr algn="r"/>
            <a:r>
              <a:rPr lang="fr-CH" sz="2000" dirty="0" err="1" smtClean="0">
                <a:solidFill>
                  <a:schemeClr val="bg1"/>
                </a:solidFill>
                <a:latin typeface="Arial" panose="020B0604020202020204" pitchFamily="34" charset="0"/>
                <a:cs typeface="Arial" panose="020B0604020202020204" pitchFamily="34" charset="0"/>
              </a:rPr>
              <a:t>Huedin</a:t>
            </a:r>
            <a:r>
              <a:rPr lang="fr-CH" sz="2000" dirty="0" smtClean="0">
                <a:solidFill>
                  <a:schemeClr val="bg1"/>
                </a:solidFill>
                <a:latin typeface="Arial" panose="020B0604020202020204" pitchFamily="34" charset="0"/>
                <a:cs typeface="Arial" panose="020B0604020202020204" pitchFamily="34" charset="0"/>
              </a:rPr>
              <a:t>   53 </a:t>
            </a:r>
            <a:endParaRPr lang="fr-CH" sz="2000"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3203848" y="2961000"/>
            <a:ext cx="287992" cy="216000"/>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dirty="0" smtClean="0">
                <a:latin typeface="Arial" panose="020B0604020202020204" pitchFamily="34" charset="0"/>
                <a:cs typeface="Arial" panose="020B0604020202020204" pitchFamily="34" charset="0"/>
              </a:rPr>
              <a:t>1</a:t>
            </a:r>
            <a:endParaRPr lang="fr-CH" sz="1400" dirty="0">
              <a:latin typeface="Arial" panose="020B0604020202020204" pitchFamily="34" charset="0"/>
              <a:cs typeface="Arial" panose="020B0604020202020204" pitchFamily="34" charset="0"/>
            </a:endParaRPr>
          </a:p>
        </p:txBody>
      </p:sp>
      <p:sp>
        <p:nvSpPr>
          <p:cNvPr id="7" name="Flèche droite 6"/>
          <p:cNvSpPr/>
          <p:nvPr/>
        </p:nvSpPr>
        <p:spPr>
          <a:xfrm flipH="1">
            <a:off x="1259632" y="1926640"/>
            <a:ext cx="2375984" cy="540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algn="ctr"/>
            <a:r>
              <a:rPr lang="fr-CH" sz="2000" dirty="0" smtClean="0">
                <a:latin typeface="Arial" panose="020B0604020202020204" pitchFamily="34" charset="0"/>
                <a:cs typeface="Arial" panose="020B0604020202020204" pitchFamily="34" charset="0"/>
              </a:rPr>
              <a:t>E60   A3   8 km</a:t>
            </a:r>
            <a:endParaRPr lang="fr-CH"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13949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phie\Pictures\Cluj03 tauti.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259632" y="620688"/>
            <a:ext cx="6620415" cy="576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203848" y="5301208"/>
            <a:ext cx="45000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Cluj </a:t>
            </a:r>
            <a:r>
              <a:rPr lang="fr-CH" sz="1600" dirty="0" err="1" smtClean="0">
                <a:solidFill>
                  <a:schemeClr val="tx1"/>
                </a:solidFill>
                <a:latin typeface="Arial" panose="020B0604020202020204" pitchFamily="34" charset="0"/>
                <a:cs typeface="Arial" panose="020B0604020202020204" pitchFamily="34" charset="0"/>
              </a:rPr>
              <a:t>Napoca</a:t>
            </a:r>
            <a:r>
              <a:rPr lang="fr-CH" sz="1600" dirty="0">
                <a:solidFill>
                  <a:schemeClr val="tx1"/>
                </a:solidFill>
                <a:latin typeface="Arial" panose="020B0604020202020204" pitchFamily="34" charset="0"/>
                <a:cs typeface="Arial" panose="020B0604020202020204" pitchFamily="34" charset="0"/>
              </a:rPr>
              <a:t> </a:t>
            </a:r>
            <a:r>
              <a:rPr lang="fr-CH" sz="1600" dirty="0" smtClean="0">
                <a:solidFill>
                  <a:schemeClr val="tx1"/>
                </a:solidFill>
                <a:latin typeface="Arial" panose="020B0604020202020204" pitchFamily="34" charset="0"/>
                <a:cs typeface="Arial" panose="020B0604020202020204" pitchFamily="34" charset="0"/>
              </a:rPr>
              <a:t>  =&gt; </a:t>
            </a:r>
            <a:r>
              <a:rPr lang="fr-CH" sz="1600" dirty="0" err="1" smtClean="0">
                <a:solidFill>
                  <a:schemeClr val="tx1"/>
                </a:solidFill>
                <a:latin typeface="Arial" panose="020B0604020202020204" pitchFamily="34" charset="0"/>
                <a:cs typeface="Arial" panose="020B0604020202020204" pitchFamily="34" charset="0"/>
              </a:rPr>
              <a:t>Gilau</a:t>
            </a:r>
            <a:r>
              <a:rPr lang="fr-CH" sz="1600" dirty="0" smtClean="0">
                <a:solidFill>
                  <a:schemeClr val="tx1"/>
                </a:solidFill>
                <a:latin typeface="Arial" panose="020B0604020202020204" pitchFamily="34" charset="0"/>
                <a:cs typeface="Arial" panose="020B0604020202020204" pitchFamily="34" charset="0"/>
              </a:rPr>
              <a:t>  : </a:t>
            </a:r>
            <a:r>
              <a:rPr lang="fr-CH" sz="1600" dirty="0" err="1" smtClean="0">
                <a:solidFill>
                  <a:schemeClr val="tx1"/>
                </a:solidFill>
                <a:latin typeface="Arial" panose="020B0604020202020204" pitchFamily="34" charset="0"/>
                <a:cs typeface="Arial" panose="020B0604020202020204" pitchFamily="34" charset="0"/>
              </a:rPr>
              <a:t>Tauti</a:t>
            </a:r>
            <a:r>
              <a:rPr lang="fr-CH" sz="1600" dirty="0" smtClean="0">
                <a:solidFill>
                  <a:schemeClr val="tx1"/>
                </a:solidFill>
                <a:latin typeface="Arial" panose="020B0604020202020204" pitchFamily="34" charset="0"/>
                <a:cs typeface="Arial" panose="020B0604020202020204" pitchFamily="34" charset="0"/>
              </a:rPr>
              <a:t> 96 ( 1 )</a:t>
            </a:r>
            <a:endParaRPr lang="fr-CH" sz="1600" dirty="0">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rot="19440000">
            <a:off x="5101867" y="2513113"/>
            <a:ext cx="720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 name="Rectangle 4"/>
          <p:cNvSpPr/>
          <p:nvPr/>
        </p:nvSpPr>
        <p:spPr>
          <a:xfrm>
            <a:off x="3376876" y="1268760"/>
            <a:ext cx="2556000" cy="540000"/>
          </a:xfrm>
          <a:prstGeom prst="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144000" rtlCol="0" anchor="ctr"/>
          <a:lstStyle/>
          <a:p>
            <a:pPr algn="r"/>
            <a:r>
              <a:rPr lang="fr-CH" sz="2800" dirty="0" smtClean="0">
                <a:latin typeface="Arial" panose="020B0604020202020204" pitchFamily="34" charset="0"/>
                <a:cs typeface="Arial" panose="020B0604020202020204" pitchFamily="34" charset="0"/>
              </a:rPr>
              <a:t>E60  A3</a:t>
            </a:r>
            <a:endParaRPr lang="fr-CH" sz="2800" dirty="0">
              <a:latin typeface="Arial" panose="020B0604020202020204" pitchFamily="34" charset="0"/>
              <a:cs typeface="Arial" panose="020B0604020202020204" pitchFamily="34" charset="0"/>
            </a:endParaRPr>
          </a:p>
        </p:txBody>
      </p:sp>
      <p:pic>
        <p:nvPicPr>
          <p:cNvPr id="6"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3851921" y="1322760"/>
            <a:ext cx="432048" cy="432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7" name="Flèche gauche 6"/>
          <p:cNvSpPr/>
          <p:nvPr/>
        </p:nvSpPr>
        <p:spPr>
          <a:xfrm rot="5400000">
            <a:off x="3406430" y="1394760"/>
            <a:ext cx="396000" cy="288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21700334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ophie\Pictures\Cluj03bis taut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077" y="1196752"/>
            <a:ext cx="7985605" cy="468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19860000">
            <a:off x="3497838" y="3078009"/>
            <a:ext cx="720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 name="Flèche droite 4"/>
          <p:cNvSpPr/>
          <p:nvPr/>
        </p:nvSpPr>
        <p:spPr>
          <a:xfrm flipH="1">
            <a:off x="1691680" y="1484784"/>
            <a:ext cx="2375984" cy="720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720000" rtlCol="0" anchor="ctr"/>
          <a:lstStyle/>
          <a:p>
            <a:pPr algn="r"/>
            <a:r>
              <a:rPr lang="fr-CH" sz="2000" dirty="0" smtClean="0">
                <a:latin typeface="Arial" panose="020B0604020202020204" pitchFamily="34" charset="0"/>
                <a:cs typeface="Arial" panose="020B0604020202020204" pitchFamily="34" charset="0"/>
              </a:rPr>
              <a:t>Bucuresti</a:t>
            </a:r>
          </a:p>
          <a:p>
            <a:pPr algn="r"/>
            <a:r>
              <a:rPr lang="fr-CH" sz="2000" dirty="0" smtClean="0">
                <a:latin typeface="Arial" panose="020B0604020202020204" pitchFamily="34" charset="0"/>
                <a:cs typeface="Arial" panose="020B0604020202020204" pitchFamily="34" charset="0"/>
              </a:rPr>
              <a:t>Oradea</a:t>
            </a:r>
            <a:endParaRPr lang="fr-CH" sz="2000" dirty="0">
              <a:latin typeface="Arial" panose="020B0604020202020204" pitchFamily="34" charset="0"/>
              <a:cs typeface="Arial" panose="020B0604020202020204" pitchFamily="34" charset="0"/>
            </a:endParaRPr>
          </a:p>
        </p:txBody>
      </p:sp>
      <p:pic>
        <p:nvPicPr>
          <p:cNvPr id="6" name="Picture 2" descr="5.1 Russian road sign.sv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3525521" y="1545673"/>
            <a:ext cx="469167" cy="59822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3760104" y="4005064"/>
            <a:ext cx="45000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Cluj </a:t>
            </a:r>
            <a:r>
              <a:rPr lang="fr-CH" sz="1600" dirty="0" err="1" smtClean="0">
                <a:solidFill>
                  <a:schemeClr val="tx1"/>
                </a:solidFill>
                <a:latin typeface="Arial" panose="020B0604020202020204" pitchFamily="34" charset="0"/>
                <a:cs typeface="Arial" panose="020B0604020202020204" pitchFamily="34" charset="0"/>
              </a:rPr>
              <a:t>Napoca</a:t>
            </a:r>
            <a:r>
              <a:rPr lang="fr-CH" sz="1600" dirty="0">
                <a:solidFill>
                  <a:schemeClr val="tx1"/>
                </a:solidFill>
                <a:latin typeface="Arial" panose="020B0604020202020204" pitchFamily="34" charset="0"/>
                <a:cs typeface="Arial" panose="020B0604020202020204" pitchFamily="34" charset="0"/>
              </a:rPr>
              <a:t> </a:t>
            </a:r>
            <a:r>
              <a:rPr lang="fr-CH" sz="1600" dirty="0" smtClean="0">
                <a:solidFill>
                  <a:schemeClr val="tx1"/>
                </a:solidFill>
                <a:latin typeface="Arial" panose="020B0604020202020204" pitchFamily="34" charset="0"/>
                <a:cs typeface="Arial" panose="020B0604020202020204" pitchFamily="34" charset="0"/>
              </a:rPr>
              <a:t>  =&gt; </a:t>
            </a:r>
            <a:r>
              <a:rPr lang="fr-CH" sz="1600" dirty="0" err="1" smtClean="0">
                <a:solidFill>
                  <a:schemeClr val="tx1"/>
                </a:solidFill>
                <a:latin typeface="Arial" panose="020B0604020202020204" pitchFamily="34" charset="0"/>
                <a:cs typeface="Arial" panose="020B0604020202020204" pitchFamily="34" charset="0"/>
              </a:rPr>
              <a:t>Gilau</a:t>
            </a:r>
            <a:r>
              <a:rPr lang="fr-CH" sz="1600" dirty="0" smtClean="0">
                <a:solidFill>
                  <a:schemeClr val="tx1"/>
                </a:solidFill>
                <a:latin typeface="Arial" panose="020B0604020202020204" pitchFamily="34" charset="0"/>
                <a:cs typeface="Arial" panose="020B0604020202020204" pitchFamily="34" charset="0"/>
              </a:rPr>
              <a:t>  : </a:t>
            </a:r>
            <a:r>
              <a:rPr lang="fr-CH" sz="1600" dirty="0" err="1" smtClean="0">
                <a:solidFill>
                  <a:schemeClr val="tx1"/>
                </a:solidFill>
                <a:latin typeface="Arial" panose="020B0604020202020204" pitchFamily="34" charset="0"/>
                <a:cs typeface="Arial" panose="020B0604020202020204" pitchFamily="34" charset="0"/>
              </a:rPr>
              <a:t>Tauti</a:t>
            </a:r>
            <a:r>
              <a:rPr lang="fr-CH" sz="1600" dirty="0" smtClean="0">
                <a:solidFill>
                  <a:schemeClr val="tx1"/>
                </a:solidFill>
                <a:latin typeface="Arial" panose="020B0604020202020204" pitchFamily="34" charset="0"/>
                <a:cs typeface="Arial" panose="020B0604020202020204" pitchFamily="34" charset="0"/>
              </a:rPr>
              <a:t> 96 ( 2 )</a:t>
            </a:r>
            <a:endParaRPr lang="fr-CH" sz="1600" dirty="0">
              <a:solidFill>
                <a:schemeClr val="tx1"/>
              </a:solidFill>
              <a:latin typeface="Arial" panose="020B0604020202020204" pitchFamily="34" charset="0"/>
              <a:cs typeface="Arial" panose="020B0604020202020204" pitchFamily="34" charset="0"/>
            </a:endParaRPr>
          </a:p>
        </p:txBody>
      </p:sp>
      <p:sp>
        <p:nvSpPr>
          <p:cNvPr id="8" name="Rectangle 7"/>
          <p:cNvSpPr/>
          <p:nvPr/>
        </p:nvSpPr>
        <p:spPr>
          <a:xfrm rot="21600000">
            <a:off x="2321672" y="1988840"/>
            <a:ext cx="1116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9080530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ophie\Pictures\Cluj04 floresti a.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187624" y="704850"/>
            <a:ext cx="6633550" cy="558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104452" y="5661248"/>
            <a:ext cx="4500000" cy="468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Cluj </a:t>
            </a:r>
            <a:r>
              <a:rPr lang="fr-CH" sz="1600" dirty="0" err="1" smtClean="0">
                <a:solidFill>
                  <a:schemeClr val="tx1"/>
                </a:solidFill>
                <a:latin typeface="Arial" panose="020B0604020202020204" pitchFamily="34" charset="0"/>
                <a:cs typeface="Arial" panose="020B0604020202020204" pitchFamily="34" charset="0"/>
              </a:rPr>
              <a:t>Napoca</a:t>
            </a:r>
            <a:r>
              <a:rPr lang="fr-CH" sz="1600" dirty="0">
                <a:solidFill>
                  <a:schemeClr val="tx1"/>
                </a:solidFill>
                <a:latin typeface="Arial" panose="020B0604020202020204" pitchFamily="34" charset="0"/>
                <a:cs typeface="Arial" panose="020B0604020202020204" pitchFamily="34" charset="0"/>
              </a:rPr>
              <a:t> </a:t>
            </a:r>
            <a:r>
              <a:rPr lang="fr-CH" sz="1600" dirty="0" smtClean="0">
                <a:solidFill>
                  <a:schemeClr val="tx1"/>
                </a:solidFill>
                <a:latin typeface="Arial" panose="020B0604020202020204" pitchFamily="34" charset="0"/>
                <a:cs typeface="Arial" panose="020B0604020202020204" pitchFamily="34" charset="0"/>
              </a:rPr>
              <a:t>  =&gt; </a:t>
            </a:r>
            <a:r>
              <a:rPr lang="fr-CH" sz="1600" dirty="0" err="1" smtClean="0">
                <a:solidFill>
                  <a:schemeClr val="tx1"/>
                </a:solidFill>
                <a:latin typeface="Arial" panose="020B0604020202020204" pitchFamily="34" charset="0"/>
                <a:cs typeface="Arial" panose="020B0604020202020204" pitchFamily="34" charset="0"/>
              </a:rPr>
              <a:t>Gilau</a:t>
            </a:r>
            <a:r>
              <a:rPr lang="fr-CH" sz="1600" dirty="0" smtClean="0">
                <a:solidFill>
                  <a:schemeClr val="tx1"/>
                </a:solidFill>
                <a:latin typeface="Arial" panose="020B0604020202020204" pitchFamily="34" charset="0"/>
                <a:cs typeface="Arial" panose="020B0604020202020204" pitchFamily="34" charset="0"/>
              </a:rPr>
              <a:t>  : </a:t>
            </a:r>
            <a:r>
              <a:rPr lang="fr-CH" sz="1600" dirty="0" err="1" smtClean="0">
                <a:solidFill>
                  <a:schemeClr val="tx1"/>
                </a:solidFill>
                <a:latin typeface="Arial" panose="020B0604020202020204" pitchFamily="34" charset="0"/>
                <a:cs typeface="Arial" panose="020B0604020202020204" pitchFamily="34" charset="0"/>
              </a:rPr>
              <a:t>Floresti</a:t>
            </a:r>
            <a:r>
              <a:rPr lang="fr-CH" sz="1600" dirty="0" smtClean="0">
                <a:solidFill>
                  <a:schemeClr val="tx1"/>
                </a:solidFill>
                <a:latin typeface="Arial" panose="020B0604020202020204" pitchFamily="34" charset="0"/>
                <a:cs typeface="Arial" panose="020B0604020202020204" pitchFamily="34" charset="0"/>
              </a:rPr>
              <a:t> ( 1 )</a:t>
            </a:r>
            <a:endParaRPr lang="fr-CH" sz="1600" dirty="0">
              <a:solidFill>
                <a:schemeClr val="tx1"/>
              </a:solidFill>
              <a:latin typeface="Arial" panose="020B0604020202020204" pitchFamily="34" charset="0"/>
              <a:cs typeface="Arial" panose="020B0604020202020204" pitchFamily="34" charset="0"/>
            </a:endParaRPr>
          </a:p>
        </p:txBody>
      </p:sp>
      <p:pic>
        <p:nvPicPr>
          <p:cNvPr id="4" name="Picture 2" descr="5.1 Russian road sign.sv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4767994" y="2492896"/>
            <a:ext cx="586458" cy="64807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rot="19680000">
            <a:off x="2664043" y="1630512"/>
            <a:ext cx="1080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66203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ophie\Pictures\Cluj04 floresti droite.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95536" y="1052736"/>
            <a:ext cx="8400009" cy="478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95936" y="6105171"/>
            <a:ext cx="4500000" cy="468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Cluj </a:t>
            </a:r>
            <a:r>
              <a:rPr lang="fr-CH" sz="1600" dirty="0" err="1" smtClean="0">
                <a:solidFill>
                  <a:schemeClr val="tx1"/>
                </a:solidFill>
                <a:latin typeface="Arial" panose="020B0604020202020204" pitchFamily="34" charset="0"/>
                <a:cs typeface="Arial" panose="020B0604020202020204" pitchFamily="34" charset="0"/>
              </a:rPr>
              <a:t>Napoca</a:t>
            </a:r>
            <a:r>
              <a:rPr lang="fr-CH" sz="1600" dirty="0">
                <a:solidFill>
                  <a:schemeClr val="tx1"/>
                </a:solidFill>
                <a:latin typeface="Arial" panose="020B0604020202020204" pitchFamily="34" charset="0"/>
                <a:cs typeface="Arial" panose="020B0604020202020204" pitchFamily="34" charset="0"/>
              </a:rPr>
              <a:t> </a:t>
            </a:r>
            <a:r>
              <a:rPr lang="fr-CH" sz="1600" dirty="0" smtClean="0">
                <a:solidFill>
                  <a:schemeClr val="tx1"/>
                </a:solidFill>
                <a:latin typeface="Arial" panose="020B0604020202020204" pitchFamily="34" charset="0"/>
                <a:cs typeface="Arial" panose="020B0604020202020204" pitchFamily="34" charset="0"/>
              </a:rPr>
              <a:t>  =&gt; </a:t>
            </a:r>
            <a:r>
              <a:rPr lang="fr-CH" sz="1600" dirty="0" err="1" smtClean="0">
                <a:solidFill>
                  <a:schemeClr val="tx1"/>
                </a:solidFill>
                <a:latin typeface="Arial" panose="020B0604020202020204" pitchFamily="34" charset="0"/>
                <a:cs typeface="Arial" panose="020B0604020202020204" pitchFamily="34" charset="0"/>
              </a:rPr>
              <a:t>Gilau</a:t>
            </a:r>
            <a:r>
              <a:rPr lang="fr-CH" sz="1600" dirty="0" smtClean="0">
                <a:solidFill>
                  <a:schemeClr val="tx1"/>
                </a:solidFill>
                <a:latin typeface="Arial" panose="020B0604020202020204" pitchFamily="34" charset="0"/>
                <a:cs typeface="Arial" panose="020B0604020202020204" pitchFamily="34" charset="0"/>
              </a:rPr>
              <a:t>  : </a:t>
            </a:r>
            <a:r>
              <a:rPr lang="fr-CH" sz="1600" dirty="0" err="1" smtClean="0">
                <a:solidFill>
                  <a:schemeClr val="tx1"/>
                </a:solidFill>
                <a:latin typeface="Arial" panose="020B0604020202020204" pitchFamily="34" charset="0"/>
                <a:cs typeface="Arial" panose="020B0604020202020204" pitchFamily="34" charset="0"/>
              </a:rPr>
              <a:t>Floresti</a:t>
            </a:r>
            <a:r>
              <a:rPr lang="fr-CH" sz="1600" dirty="0" smtClean="0">
                <a:solidFill>
                  <a:schemeClr val="tx1"/>
                </a:solidFill>
                <a:latin typeface="Arial" panose="020B0604020202020204" pitchFamily="34" charset="0"/>
                <a:cs typeface="Arial" panose="020B0604020202020204" pitchFamily="34" charset="0"/>
              </a:rPr>
              <a:t> ( 2 )</a:t>
            </a:r>
            <a:endParaRPr lang="fr-CH" sz="1600" dirty="0">
              <a:solidFill>
                <a:schemeClr val="tx1"/>
              </a:solidFill>
              <a:latin typeface="Arial" panose="020B0604020202020204" pitchFamily="34" charset="0"/>
              <a:cs typeface="Arial" panose="020B0604020202020204" pitchFamily="34" charset="0"/>
            </a:endParaRPr>
          </a:p>
        </p:txBody>
      </p:sp>
      <p:sp>
        <p:nvSpPr>
          <p:cNvPr id="2" name="Rectangle 1"/>
          <p:cNvSpPr/>
          <p:nvPr/>
        </p:nvSpPr>
        <p:spPr>
          <a:xfrm>
            <a:off x="1835696" y="1695571"/>
            <a:ext cx="4104455" cy="324559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Ellipse 5"/>
          <p:cNvSpPr/>
          <p:nvPr/>
        </p:nvSpPr>
        <p:spPr>
          <a:xfrm>
            <a:off x="3373425" y="2888736"/>
            <a:ext cx="1188000" cy="11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Ellipse 7"/>
          <p:cNvSpPr/>
          <p:nvPr/>
        </p:nvSpPr>
        <p:spPr>
          <a:xfrm>
            <a:off x="3571425" y="3071450"/>
            <a:ext cx="792000" cy="720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 name="Rectangle 8"/>
          <p:cNvSpPr/>
          <p:nvPr/>
        </p:nvSpPr>
        <p:spPr>
          <a:xfrm>
            <a:off x="3877425" y="3808879"/>
            <a:ext cx="180000" cy="9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 name="Flèche vers le haut 9"/>
          <p:cNvSpPr/>
          <p:nvPr/>
        </p:nvSpPr>
        <p:spPr>
          <a:xfrm>
            <a:off x="3805425" y="2072007"/>
            <a:ext cx="324000" cy="888752"/>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 name="Rectangle 10"/>
          <p:cNvSpPr/>
          <p:nvPr/>
        </p:nvSpPr>
        <p:spPr>
          <a:xfrm>
            <a:off x="4303672" y="1941488"/>
            <a:ext cx="1224136" cy="72008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err="1" smtClean="0">
                <a:solidFill>
                  <a:schemeClr val="tx1"/>
                </a:solidFill>
                <a:latin typeface="Arial" panose="020B0604020202020204" pitchFamily="34" charset="0"/>
                <a:cs typeface="Arial" panose="020B0604020202020204" pitchFamily="34" charset="0"/>
              </a:rPr>
              <a:t>Cetatea</a:t>
            </a:r>
            <a:endParaRPr lang="fr-CH" dirty="0" smtClean="0">
              <a:solidFill>
                <a:schemeClr val="tx1"/>
              </a:solidFill>
              <a:latin typeface="Arial" panose="020B0604020202020204" pitchFamily="34" charset="0"/>
              <a:cs typeface="Arial" panose="020B0604020202020204" pitchFamily="34" charset="0"/>
            </a:endParaRPr>
          </a:p>
          <a:p>
            <a:pPr algn="ctr"/>
            <a:r>
              <a:rPr lang="fr-CH" dirty="0" err="1" smtClean="0">
                <a:solidFill>
                  <a:schemeClr val="tx1"/>
                </a:solidFill>
                <a:latin typeface="Arial" panose="020B0604020202020204" pitchFamily="34" charset="0"/>
                <a:cs typeface="Arial" panose="020B0604020202020204" pitchFamily="34" charset="0"/>
              </a:rPr>
              <a:t>Fetei</a:t>
            </a:r>
            <a:endParaRPr lang="fr-CH" dirty="0">
              <a:solidFill>
                <a:schemeClr val="tx1"/>
              </a:solidFill>
              <a:latin typeface="Arial" panose="020B0604020202020204" pitchFamily="34" charset="0"/>
              <a:cs typeface="Arial" panose="020B0604020202020204" pitchFamily="34" charset="0"/>
            </a:endParaRPr>
          </a:p>
        </p:txBody>
      </p:sp>
      <p:sp>
        <p:nvSpPr>
          <p:cNvPr id="12" name="Rectangle à coins arrondis 11"/>
          <p:cNvSpPr/>
          <p:nvPr/>
        </p:nvSpPr>
        <p:spPr>
          <a:xfrm>
            <a:off x="1861312" y="1774041"/>
            <a:ext cx="4032000" cy="3095120"/>
          </a:xfrm>
          <a:prstGeom prst="roundRect">
            <a:avLst>
              <a:gd name="adj" fmla="val 4918"/>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3" name="Flèche droite 12"/>
          <p:cNvSpPr/>
          <p:nvPr/>
        </p:nvSpPr>
        <p:spPr>
          <a:xfrm>
            <a:off x="4483484" y="3269450"/>
            <a:ext cx="1368000" cy="3240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4" name="Flèche gauche 13"/>
          <p:cNvSpPr/>
          <p:nvPr/>
        </p:nvSpPr>
        <p:spPr>
          <a:xfrm>
            <a:off x="2123728" y="3268225"/>
            <a:ext cx="1368000" cy="324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5" name="Rectangle 14"/>
          <p:cNvSpPr/>
          <p:nvPr/>
        </p:nvSpPr>
        <p:spPr>
          <a:xfrm>
            <a:off x="1932020" y="3664879"/>
            <a:ext cx="1440000" cy="288000"/>
          </a:xfrm>
          <a:prstGeom prst="rect">
            <a:avLst/>
          </a:prstGeom>
          <a:solidFill>
            <a:srgbClr val="0070C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H" dirty="0" smtClean="0">
                <a:solidFill>
                  <a:schemeClr val="bg1"/>
                </a:solidFill>
                <a:latin typeface="Arial" panose="020B0604020202020204" pitchFamily="34" charset="0"/>
                <a:cs typeface="Arial" panose="020B0604020202020204" pitchFamily="34" charset="0"/>
              </a:rPr>
              <a:t>Cluj </a:t>
            </a:r>
            <a:r>
              <a:rPr lang="fr-CH" dirty="0" err="1" smtClean="0">
                <a:solidFill>
                  <a:schemeClr val="bg1"/>
                </a:solidFill>
                <a:latin typeface="Arial" panose="020B0604020202020204" pitchFamily="34" charset="0"/>
                <a:cs typeface="Arial" panose="020B0604020202020204" pitchFamily="34" charset="0"/>
              </a:rPr>
              <a:t>Napoca</a:t>
            </a:r>
            <a:endParaRPr lang="fr-CH" dirty="0">
              <a:solidFill>
                <a:schemeClr val="bg1"/>
              </a:solidFill>
              <a:latin typeface="Arial" panose="020B0604020202020204" pitchFamily="34" charset="0"/>
              <a:cs typeface="Arial" panose="020B0604020202020204" pitchFamily="34" charset="0"/>
            </a:endParaRPr>
          </a:p>
        </p:txBody>
      </p:sp>
      <p:sp>
        <p:nvSpPr>
          <p:cNvPr id="17" name="Rectangle 16"/>
          <p:cNvSpPr/>
          <p:nvPr/>
        </p:nvSpPr>
        <p:spPr>
          <a:xfrm>
            <a:off x="2560547" y="3286225"/>
            <a:ext cx="468000" cy="28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latin typeface="Arial" panose="020B0604020202020204" pitchFamily="34" charset="0"/>
                <a:cs typeface="Arial" panose="020B0604020202020204" pitchFamily="34" charset="0"/>
              </a:rPr>
              <a:t>1</a:t>
            </a:r>
            <a:endParaRPr lang="fr-CH" sz="1600" dirty="0">
              <a:latin typeface="Arial" panose="020B0604020202020204" pitchFamily="34" charset="0"/>
              <a:cs typeface="Arial" panose="020B0604020202020204" pitchFamily="34" charset="0"/>
            </a:endParaRPr>
          </a:p>
        </p:txBody>
      </p:sp>
      <p:sp>
        <p:nvSpPr>
          <p:cNvPr id="18" name="Rectangle 17"/>
          <p:cNvSpPr/>
          <p:nvPr/>
        </p:nvSpPr>
        <p:spPr>
          <a:xfrm>
            <a:off x="4915484" y="3294625"/>
            <a:ext cx="468000" cy="28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latin typeface="Arial" panose="020B0604020202020204" pitchFamily="34" charset="0"/>
                <a:cs typeface="Arial" panose="020B0604020202020204" pitchFamily="34" charset="0"/>
              </a:rPr>
              <a:t>1</a:t>
            </a:r>
            <a:endParaRPr lang="fr-CH" sz="1600" dirty="0">
              <a:latin typeface="Arial" panose="020B0604020202020204" pitchFamily="34" charset="0"/>
              <a:cs typeface="Arial" panose="020B0604020202020204" pitchFamily="34" charset="0"/>
            </a:endParaRPr>
          </a:p>
        </p:txBody>
      </p:sp>
      <p:sp>
        <p:nvSpPr>
          <p:cNvPr id="19" name="Rectangle 18"/>
          <p:cNvSpPr/>
          <p:nvPr/>
        </p:nvSpPr>
        <p:spPr>
          <a:xfrm>
            <a:off x="4663484" y="3593450"/>
            <a:ext cx="972000" cy="551408"/>
          </a:xfrm>
          <a:prstGeom prst="rect">
            <a:avLst/>
          </a:prstGeom>
          <a:solidFill>
            <a:srgbClr val="0070C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H" dirty="0" smtClean="0">
                <a:solidFill>
                  <a:schemeClr val="bg1"/>
                </a:solidFill>
                <a:latin typeface="Arial" panose="020B0604020202020204" pitchFamily="34" charset="0"/>
                <a:cs typeface="Arial" panose="020B0604020202020204" pitchFamily="34" charset="0"/>
              </a:rPr>
              <a:t>Oradea</a:t>
            </a:r>
          </a:p>
          <a:p>
            <a:r>
              <a:rPr lang="fr-CH" dirty="0" err="1" smtClean="0">
                <a:solidFill>
                  <a:schemeClr val="bg1"/>
                </a:solidFill>
                <a:latin typeface="Arial" panose="020B0604020202020204" pitchFamily="34" charset="0"/>
                <a:cs typeface="Arial" panose="020B0604020202020204" pitchFamily="34" charset="0"/>
              </a:rPr>
              <a:t>Huedin</a:t>
            </a:r>
            <a:endParaRPr lang="fr-CH" dirty="0">
              <a:solidFill>
                <a:schemeClr val="bg1"/>
              </a:solidFill>
              <a:latin typeface="Arial" panose="020B0604020202020204" pitchFamily="34" charset="0"/>
              <a:cs typeface="Arial" panose="020B0604020202020204" pitchFamily="34" charset="0"/>
            </a:endParaRPr>
          </a:p>
        </p:txBody>
      </p:sp>
      <p:pic>
        <p:nvPicPr>
          <p:cNvPr id="20"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4788024" y="4216691"/>
            <a:ext cx="504056" cy="540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9861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Sophie\Pictures\Cluj04 foresti gauche.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39552" y="933709"/>
            <a:ext cx="6495752" cy="522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31835" y="1988736"/>
            <a:ext cx="4104455" cy="2916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tIns="2376000" rIns="1080000" rtlCol="0" anchor="ctr"/>
          <a:lstStyle/>
          <a:p>
            <a:pPr algn="r"/>
            <a:r>
              <a:rPr lang="fr-CH" sz="2000" dirty="0" smtClean="0">
                <a:solidFill>
                  <a:schemeClr val="bg1"/>
                </a:solidFill>
                <a:latin typeface="Arial" panose="020B0604020202020204" pitchFamily="34" charset="0"/>
                <a:cs typeface="Arial" panose="020B0604020202020204" pitchFamily="34" charset="0"/>
              </a:rPr>
              <a:t>100 m</a:t>
            </a:r>
            <a:endParaRPr lang="fr-CH" sz="2000" dirty="0">
              <a:solidFill>
                <a:schemeClr val="bg1"/>
              </a:solidFill>
              <a:latin typeface="Arial" panose="020B0604020202020204" pitchFamily="34" charset="0"/>
              <a:cs typeface="Arial" panose="020B0604020202020204" pitchFamily="34" charset="0"/>
            </a:endParaRPr>
          </a:p>
        </p:txBody>
      </p:sp>
      <p:sp>
        <p:nvSpPr>
          <p:cNvPr id="5" name="Ellipse 4"/>
          <p:cNvSpPr/>
          <p:nvPr/>
        </p:nvSpPr>
        <p:spPr>
          <a:xfrm>
            <a:off x="3373425" y="2888736"/>
            <a:ext cx="1188000" cy="11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Ellipse 5"/>
          <p:cNvSpPr/>
          <p:nvPr/>
        </p:nvSpPr>
        <p:spPr>
          <a:xfrm>
            <a:off x="3571425" y="3071450"/>
            <a:ext cx="792000" cy="720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0" rtlCol="0" anchor="ctr"/>
          <a:lstStyle/>
          <a:p>
            <a:pPr algn="ctr"/>
            <a:endParaRPr lang="fr-CH"/>
          </a:p>
        </p:txBody>
      </p:sp>
      <p:sp>
        <p:nvSpPr>
          <p:cNvPr id="7" name="Flèche gauche 6"/>
          <p:cNvSpPr/>
          <p:nvPr/>
        </p:nvSpPr>
        <p:spPr>
          <a:xfrm>
            <a:off x="2123728" y="3268225"/>
            <a:ext cx="1368000" cy="324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Flèche vers le haut 7"/>
          <p:cNvSpPr/>
          <p:nvPr/>
        </p:nvSpPr>
        <p:spPr>
          <a:xfrm>
            <a:off x="3805425" y="2276872"/>
            <a:ext cx="324000" cy="72000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 name="Rectangle 8"/>
          <p:cNvSpPr/>
          <p:nvPr/>
        </p:nvSpPr>
        <p:spPr>
          <a:xfrm>
            <a:off x="2560547" y="3286225"/>
            <a:ext cx="468000" cy="28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latin typeface="Arial" panose="020B0604020202020204" pitchFamily="34" charset="0"/>
                <a:cs typeface="Arial" panose="020B0604020202020204" pitchFamily="34" charset="0"/>
              </a:rPr>
              <a:t>1</a:t>
            </a:r>
            <a:endParaRPr lang="fr-CH" sz="1600" dirty="0">
              <a:latin typeface="Arial" panose="020B0604020202020204" pitchFamily="34" charset="0"/>
              <a:cs typeface="Arial" panose="020B0604020202020204" pitchFamily="34" charset="0"/>
            </a:endParaRPr>
          </a:p>
        </p:txBody>
      </p:sp>
      <p:sp>
        <p:nvSpPr>
          <p:cNvPr id="10" name="Flèche droite 9"/>
          <p:cNvSpPr/>
          <p:nvPr/>
        </p:nvSpPr>
        <p:spPr>
          <a:xfrm>
            <a:off x="4483484" y="3269450"/>
            <a:ext cx="1368000" cy="3240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 name="Rectangle 10"/>
          <p:cNvSpPr/>
          <p:nvPr/>
        </p:nvSpPr>
        <p:spPr>
          <a:xfrm>
            <a:off x="3877425" y="3808879"/>
            <a:ext cx="180000" cy="9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Rectangle 11"/>
          <p:cNvSpPr/>
          <p:nvPr/>
        </p:nvSpPr>
        <p:spPr>
          <a:xfrm>
            <a:off x="4663484" y="3593450"/>
            <a:ext cx="972000" cy="551408"/>
          </a:xfrm>
          <a:prstGeom prst="rect">
            <a:avLst/>
          </a:prstGeom>
          <a:solidFill>
            <a:srgbClr val="0070C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smtClean="0">
                <a:solidFill>
                  <a:schemeClr val="bg1"/>
                </a:solidFill>
                <a:latin typeface="Arial" panose="020B0604020202020204" pitchFamily="34" charset="0"/>
                <a:cs typeface="Arial" panose="020B0604020202020204" pitchFamily="34" charset="0"/>
              </a:rPr>
              <a:t>Cluj</a:t>
            </a:r>
          </a:p>
          <a:p>
            <a:pPr algn="ctr"/>
            <a:r>
              <a:rPr lang="fr-CH" dirty="0" err="1" smtClean="0">
                <a:solidFill>
                  <a:schemeClr val="bg1"/>
                </a:solidFill>
                <a:latin typeface="Arial" panose="020B0604020202020204" pitchFamily="34" charset="0"/>
                <a:cs typeface="Arial" panose="020B0604020202020204" pitchFamily="34" charset="0"/>
              </a:rPr>
              <a:t>Napoca</a:t>
            </a:r>
            <a:endParaRPr lang="fr-CH" dirty="0">
              <a:solidFill>
                <a:schemeClr val="bg1"/>
              </a:solidFill>
              <a:latin typeface="Arial" panose="020B0604020202020204" pitchFamily="34" charset="0"/>
              <a:cs typeface="Arial" panose="020B0604020202020204" pitchFamily="34" charset="0"/>
            </a:endParaRPr>
          </a:p>
        </p:txBody>
      </p:sp>
      <p:sp>
        <p:nvSpPr>
          <p:cNvPr id="13" name="Rectangle 12"/>
          <p:cNvSpPr/>
          <p:nvPr/>
        </p:nvSpPr>
        <p:spPr>
          <a:xfrm>
            <a:off x="4915484" y="3294625"/>
            <a:ext cx="468000" cy="28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latin typeface="Arial" panose="020B0604020202020204" pitchFamily="34" charset="0"/>
                <a:cs typeface="Arial" panose="020B0604020202020204" pitchFamily="34" charset="0"/>
              </a:rPr>
              <a:t>1</a:t>
            </a:r>
            <a:endParaRPr lang="fr-CH" sz="1600" dirty="0">
              <a:latin typeface="Arial" panose="020B0604020202020204" pitchFamily="34" charset="0"/>
              <a:cs typeface="Arial" panose="020B0604020202020204" pitchFamily="34" charset="0"/>
            </a:endParaRPr>
          </a:p>
        </p:txBody>
      </p:sp>
      <p:sp>
        <p:nvSpPr>
          <p:cNvPr id="14" name="Rectangle 13"/>
          <p:cNvSpPr/>
          <p:nvPr/>
        </p:nvSpPr>
        <p:spPr>
          <a:xfrm>
            <a:off x="4191106" y="2155336"/>
            <a:ext cx="1224136" cy="72008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tx1"/>
              </a:solidFill>
              <a:latin typeface="Arial" panose="020B0604020202020204" pitchFamily="34" charset="0"/>
              <a:cs typeface="Arial" panose="020B0604020202020204" pitchFamily="34" charset="0"/>
            </a:endParaRPr>
          </a:p>
        </p:txBody>
      </p:sp>
      <p:sp>
        <p:nvSpPr>
          <p:cNvPr id="15" name="Rectangle à coins arrondis 14"/>
          <p:cNvSpPr/>
          <p:nvPr/>
        </p:nvSpPr>
        <p:spPr>
          <a:xfrm>
            <a:off x="1861312" y="2060847"/>
            <a:ext cx="4032000" cy="2808313"/>
          </a:xfrm>
          <a:prstGeom prst="roundRect">
            <a:avLst>
              <a:gd name="adj" fmla="val 4918"/>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6" name="Rectangle 15"/>
          <p:cNvSpPr/>
          <p:nvPr/>
        </p:nvSpPr>
        <p:spPr>
          <a:xfrm>
            <a:off x="2337421" y="3593450"/>
            <a:ext cx="972000" cy="551408"/>
          </a:xfrm>
          <a:prstGeom prst="rect">
            <a:avLst/>
          </a:prstGeom>
          <a:solidFill>
            <a:srgbClr val="0070C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H" dirty="0" smtClean="0">
                <a:solidFill>
                  <a:schemeClr val="bg1"/>
                </a:solidFill>
                <a:latin typeface="Arial" panose="020B0604020202020204" pitchFamily="34" charset="0"/>
                <a:cs typeface="Arial" panose="020B0604020202020204" pitchFamily="34" charset="0"/>
              </a:rPr>
              <a:t>Oradea</a:t>
            </a:r>
          </a:p>
          <a:p>
            <a:r>
              <a:rPr lang="fr-CH" dirty="0" err="1" smtClean="0">
                <a:solidFill>
                  <a:schemeClr val="bg1"/>
                </a:solidFill>
                <a:latin typeface="Arial" panose="020B0604020202020204" pitchFamily="34" charset="0"/>
                <a:cs typeface="Arial" panose="020B0604020202020204" pitchFamily="34" charset="0"/>
              </a:rPr>
              <a:t>Huedin</a:t>
            </a:r>
            <a:endParaRPr lang="fr-CH" dirty="0">
              <a:solidFill>
                <a:schemeClr val="bg1"/>
              </a:solidFill>
              <a:latin typeface="Arial" panose="020B0604020202020204" pitchFamily="34" charset="0"/>
              <a:cs typeface="Arial" panose="020B0604020202020204" pitchFamily="34" charset="0"/>
            </a:endParaRPr>
          </a:p>
        </p:txBody>
      </p:sp>
      <p:pic>
        <p:nvPicPr>
          <p:cNvPr id="17"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2414795" y="4209862"/>
            <a:ext cx="504056" cy="540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8" name="Rectangle 17"/>
          <p:cNvSpPr/>
          <p:nvPr/>
        </p:nvSpPr>
        <p:spPr>
          <a:xfrm>
            <a:off x="2233484" y="5373216"/>
            <a:ext cx="4500000" cy="468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Cluj </a:t>
            </a:r>
            <a:r>
              <a:rPr lang="fr-CH" sz="1600" dirty="0" err="1" smtClean="0">
                <a:solidFill>
                  <a:schemeClr val="tx1"/>
                </a:solidFill>
                <a:latin typeface="Arial" panose="020B0604020202020204" pitchFamily="34" charset="0"/>
                <a:cs typeface="Arial" panose="020B0604020202020204" pitchFamily="34" charset="0"/>
              </a:rPr>
              <a:t>Napoca</a:t>
            </a:r>
            <a:r>
              <a:rPr lang="fr-CH" sz="1600" dirty="0">
                <a:solidFill>
                  <a:schemeClr val="tx1"/>
                </a:solidFill>
                <a:latin typeface="Arial" panose="020B0604020202020204" pitchFamily="34" charset="0"/>
                <a:cs typeface="Arial" panose="020B0604020202020204" pitchFamily="34" charset="0"/>
              </a:rPr>
              <a:t> </a:t>
            </a:r>
            <a:r>
              <a:rPr lang="fr-CH" sz="1600" dirty="0" smtClean="0">
                <a:solidFill>
                  <a:schemeClr val="tx1"/>
                </a:solidFill>
                <a:latin typeface="Arial" panose="020B0604020202020204" pitchFamily="34" charset="0"/>
                <a:cs typeface="Arial" panose="020B0604020202020204" pitchFamily="34" charset="0"/>
              </a:rPr>
              <a:t>  =&gt; </a:t>
            </a:r>
            <a:r>
              <a:rPr lang="fr-CH" sz="1600" dirty="0" err="1" smtClean="0">
                <a:solidFill>
                  <a:schemeClr val="tx1"/>
                </a:solidFill>
                <a:latin typeface="Arial" panose="020B0604020202020204" pitchFamily="34" charset="0"/>
                <a:cs typeface="Arial" panose="020B0604020202020204" pitchFamily="34" charset="0"/>
              </a:rPr>
              <a:t>Gilau</a:t>
            </a:r>
            <a:r>
              <a:rPr lang="fr-CH" sz="1600" dirty="0" smtClean="0">
                <a:solidFill>
                  <a:schemeClr val="tx1"/>
                </a:solidFill>
                <a:latin typeface="Arial" panose="020B0604020202020204" pitchFamily="34" charset="0"/>
                <a:cs typeface="Arial" panose="020B0604020202020204" pitchFamily="34" charset="0"/>
              </a:rPr>
              <a:t>  : </a:t>
            </a:r>
            <a:r>
              <a:rPr lang="fr-CH" sz="1600" dirty="0" err="1" smtClean="0">
                <a:solidFill>
                  <a:schemeClr val="tx1"/>
                </a:solidFill>
                <a:latin typeface="Arial" panose="020B0604020202020204" pitchFamily="34" charset="0"/>
                <a:cs typeface="Arial" panose="020B0604020202020204" pitchFamily="34" charset="0"/>
              </a:rPr>
              <a:t>Floresti</a:t>
            </a:r>
            <a:r>
              <a:rPr lang="fr-CH" sz="1600" dirty="0" smtClean="0">
                <a:solidFill>
                  <a:schemeClr val="tx1"/>
                </a:solidFill>
                <a:latin typeface="Arial" panose="020B0604020202020204" pitchFamily="34" charset="0"/>
                <a:cs typeface="Arial" panose="020B0604020202020204" pitchFamily="34" charset="0"/>
              </a:rPr>
              <a:t> ( 3 )</a:t>
            </a:r>
            <a:endParaRPr lang="fr-CH"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9021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251520" y="332656"/>
            <a:ext cx="8640960" cy="619268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algn="ctr">
              <a:buAutoNum type="arabicPeriod"/>
            </a:pPr>
            <a:r>
              <a:rPr lang="fr-CH" sz="4000" dirty="0" err="1" smtClean="0">
                <a:latin typeface="Arial" panose="020B0604020202020204" pitchFamily="34" charset="0"/>
                <a:cs typeface="Arial" panose="020B0604020202020204" pitchFamily="34" charset="0"/>
              </a:rPr>
              <a:t>Coming</a:t>
            </a:r>
            <a:r>
              <a:rPr lang="fr-CH" sz="4000" dirty="0" smtClean="0">
                <a:latin typeface="Arial" panose="020B0604020202020204" pitchFamily="34" charset="0"/>
                <a:cs typeface="Arial" panose="020B0604020202020204" pitchFamily="34" charset="0"/>
              </a:rPr>
              <a:t> </a:t>
            </a:r>
            <a:r>
              <a:rPr lang="fr-CH" sz="4000" dirty="0" err="1" smtClean="0">
                <a:latin typeface="Arial" panose="020B0604020202020204" pitchFamily="34" charset="0"/>
                <a:cs typeface="Arial" panose="020B0604020202020204" pitchFamily="34" charset="0"/>
              </a:rPr>
              <a:t>from</a:t>
            </a:r>
            <a:r>
              <a:rPr lang="fr-CH" sz="4000" dirty="0" smtClean="0">
                <a:latin typeface="Arial" panose="020B0604020202020204" pitchFamily="34" charset="0"/>
                <a:cs typeface="Arial" panose="020B0604020202020204" pitchFamily="34" charset="0"/>
              </a:rPr>
              <a:t> </a:t>
            </a:r>
          </a:p>
          <a:p>
            <a:pPr algn="ctr"/>
            <a:endParaRPr lang="fr-CH" sz="4000" dirty="0" smtClean="0">
              <a:latin typeface="Arial" panose="020B0604020202020204" pitchFamily="34" charset="0"/>
              <a:cs typeface="Arial" panose="020B0604020202020204" pitchFamily="34" charset="0"/>
            </a:endParaRPr>
          </a:p>
          <a:p>
            <a:pPr marL="742950" indent="-742950" algn="ctr">
              <a:buFont typeface="+mj-lt"/>
              <a:buAutoNum type="alphaLcParenR"/>
            </a:pPr>
            <a:r>
              <a:rPr lang="fr-CH" sz="4000" dirty="0" err="1" smtClean="0">
                <a:latin typeface="Arial" panose="020B0604020202020204" pitchFamily="34" charset="0"/>
                <a:cs typeface="Arial" panose="020B0604020202020204" pitchFamily="34" charset="0"/>
              </a:rPr>
              <a:t>Vest</a:t>
            </a:r>
            <a:endParaRPr lang="fr-CH"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68579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Sophie\Pictures\Cluj05.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691678" y="620688"/>
            <a:ext cx="6171390" cy="576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241913" y="1316328"/>
            <a:ext cx="2089476" cy="3924384"/>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Cluj </a:t>
            </a:r>
            <a:r>
              <a:rPr lang="fr-CH" sz="1600" dirty="0" err="1" smtClean="0">
                <a:solidFill>
                  <a:schemeClr val="tx1"/>
                </a:solidFill>
                <a:latin typeface="Arial" panose="020B0604020202020204" pitchFamily="34" charset="0"/>
                <a:cs typeface="Arial" panose="020B0604020202020204" pitchFamily="34" charset="0"/>
              </a:rPr>
              <a:t>Napoca</a:t>
            </a:r>
            <a:r>
              <a:rPr lang="fr-CH" sz="1600" dirty="0">
                <a:solidFill>
                  <a:schemeClr val="tx1"/>
                </a:solidFill>
                <a:latin typeface="Arial" panose="020B0604020202020204" pitchFamily="34" charset="0"/>
                <a:cs typeface="Arial" panose="020B0604020202020204" pitchFamily="34" charset="0"/>
              </a:rPr>
              <a:t> </a:t>
            </a: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smtClean="0">
                <a:solidFill>
                  <a:schemeClr val="tx1"/>
                </a:solidFill>
                <a:latin typeface="Arial" panose="020B0604020202020204" pitchFamily="34" charset="0"/>
                <a:cs typeface="Arial" panose="020B0604020202020204" pitchFamily="34" charset="0"/>
              </a:rPr>
              <a:t> =&gt; </a:t>
            </a:r>
            <a:r>
              <a:rPr lang="fr-CH" sz="1600" dirty="0" err="1" smtClean="0">
                <a:solidFill>
                  <a:schemeClr val="tx1"/>
                </a:solidFill>
                <a:latin typeface="Arial" panose="020B0604020202020204" pitchFamily="34" charset="0"/>
                <a:cs typeface="Arial" panose="020B0604020202020204" pitchFamily="34" charset="0"/>
              </a:rPr>
              <a:t>Gilau</a:t>
            </a: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smtClean="0">
                <a:solidFill>
                  <a:schemeClr val="tx1"/>
                </a:solidFill>
                <a:latin typeface="Arial" panose="020B0604020202020204" pitchFamily="34" charset="0"/>
                <a:cs typeface="Arial" panose="020B0604020202020204" pitchFamily="34" charset="0"/>
              </a:rPr>
              <a:t>DN1 x DJ107M </a:t>
            </a:r>
          </a:p>
          <a:p>
            <a:pPr algn="r"/>
            <a:r>
              <a:rPr lang="fr-CH" sz="1600" dirty="0" smtClean="0">
                <a:solidFill>
                  <a:schemeClr val="tx1"/>
                </a:solidFill>
                <a:latin typeface="Arial" panose="020B0604020202020204" pitchFamily="34" charset="0"/>
                <a:cs typeface="Arial" panose="020B0604020202020204" pitchFamily="34" charset="0"/>
              </a:rPr>
              <a:t>( </a:t>
            </a:r>
            <a:r>
              <a:rPr lang="fr-CH" sz="1600" dirty="0">
                <a:solidFill>
                  <a:schemeClr val="tx1"/>
                </a:solidFill>
                <a:latin typeface="Arial" panose="020B0604020202020204" pitchFamily="34" charset="0"/>
                <a:cs typeface="Arial" panose="020B0604020202020204" pitchFamily="34" charset="0"/>
              </a:rPr>
              <a:t>1</a:t>
            </a:r>
            <a:r>
              <a:rPr lang="fr-CH" sz="1600" dirty="0" smtClean="0">
                <a:solidFill>
                  <a:schemeClr val="tx1"/>
                </a:solidFill>
                <a:latin typeface="Arial" panose="020B0604020202020204" pitchFamily="34" charset="0"/>
                <a:cs typeface="Arial" panose="020B0604020202020204" pitchFamily="34" charset="0"/>
              </a:rPr>
              <a:t> )</a:t>
            </a:r>
            <a:endParaRPr lang="fr-CH" sz="1600" dirty="0">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rot="19680000">
            <a:off x="5249505" y="2283369"/>
            <a:ext cx="756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 name="Rectangle 4"/>
          <p:cNvSpPr/>
          <p:nvPr/>
        </p:nvSpPr>
        <p:spPr>
          <a:xfrm>
            <a:off x="3499373" y="1124744"/>
            <a:ext cx="2556000" cy="540000"/>
          </a:xfrm>
          <a:prstGeom prst="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144000" rtlCol="0" anchor="ctr"/>
          <a:lstStyle/>
          <a:p>
            <a:pPr algn="r"/>
            <a:r>
              <a:rPr lang="fr-CH" sz="2800" dirty="0" smtClean="0">
                <a:latin typeface="Arial" panose="020B0604020202020204" pitchFamily="34" charset="0"/>
                <a:cs typeface="Arial" panose="020B0604020202020204" pitchFamily="34" charset="0"/>
              </a:rPr>
              <a:t>E60  A3</a:t>
            </a:r>
            <a:endParaRPr lang="fr-CH" sz="2800" dirty="0">
              <a:latin typeface="Arial" panose="020B0604020202020204" pitchFamily="34" charset="0"/>
              <a:cs typeface="Arial" panose="020B0604020202020204" pitchFamily="34" charset="0"/>
            </a:endParaRPr>
          </a:p>
        </p:txBody>
      </p:sp>
      <p:pic>
        <p:nvPicPr>
          <p:cNvPr id="6"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3995936" y="1178744"/>
            <a:ext cx="432048" cy="432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7" name="Flèche gauche 6"/>
          <p:cNvSpPr/>
          <p:nvPr/>
        </p:nvSpPr>
        <p:spPr>
          <a:xfrm rot="5400000">
            <a:off x="3550430" y="1250744"/>
            <a:ext cx="396000" cy="288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27178666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ophie\Pictures\Cluj05b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476672"/>
            <a:ext cx="6492789" cy="576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11760" y="5157192"/>
            <a:ext cx="5040000" cy="44356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Cluj </a:t>
            </a:r>
            <a:r>
              <a:rPr lang="fr-CH" sz="1600" dirty="0" err="1" smtClean="0">
                <a:solidFill>
                  <a:schemeClr val="tx1"/>
                </a:solidFill>
                <a:latin typeface="Arial" panose="020B0604020202020204" pitchFamily="34" charset="0"/>
                <a:cs typeface="Arial" panose="020B0604020202020204" pitchFamily="34" charset="0"/>
              </a:rPr>
              <a:t>Napoca</a:t>
            </a:r>
            <a:r>
              <a:rPr lang="fr-CH" sz="1600" dirty="0">
                <a:solidFill>
                  <a:schemeClr val="tx1"/>
                </a:solidFill>
                <a:latin typeface="Arial" panose="020B0604020202020204" pitchFamily="34" charset="0"/>
                <a:cs typeface="Arial" panose="020B0604020202020204" pitchFamily="34" charset="0"/>
              </a:rPr>
              <a:t> </a:t>
            </a:r>
            <a:r>
              <a:rPr lang="fr-CH" sz="1600" dirty="0" smtClean="0">
                <a:solidFill>
                  <a:schemeClr val="tx1"/>
                </a:solidFill>
                <a:latin typeface="Arial" panose="020B0604020202020204" pitchFamily="34" charset="0"/>
                <a:cs typeface="Arial" panose="020B0604020202020204" pitchFamily="34" charset="0"/>
              </a:rPr>
              <a:t> =&gt; </a:t>
            </a:r>
            <a:r>
              <a:rPr lang="fr-CH" sz="1600" dirty="0" err="1" smtClean="0">
                <a:solidFill>
                  <a:schemeClr val="tx1"/>
                </a:solidFill>
                <a:latin typeface="Arial" panose="020B0604020202020204" pitchFamily="34" charset="0"/>
                <a:cs typeface="Arial" panose="020B0604020202020204" pitchFamily="34" charset="0"/>
              </a:rPr>
              <a:t>Gilau</a:t>
            </a:r>
            <a:r>
              <a:rPr lang="fr-CH" sz="1600" dirty="0" smtClean="0">
                <a:solidFill>
                  <a:schemeClr val="tx1"/>
                </a:solidFill>
                <a:latin typeface="Arial" panose="020B0604020202020204" pitchFamily="34" charset="0"/>
                <a:cs typeface="Arial" panose="020B0604020202020204" pitchFamily="34" charset="0"/>
              </a:rPr>
              <a:t>  :   DN1 x DJ107M ( 2 )</a:t>
            </a:r>
            <a:endParaRPr lang="fr-CH" sz="1600" dirty="0">
              <a:solidFill>
                <a:schemeClr val="tx1"/>
              </a:solidFill>
              <a:latin typeface="Arial" panose="020B0604020202020204" pitchFamily="34" charset="0"/>
              <a:cs typeface="Arial" panose="020B0604020202020204" pitchFamily="34" charset="0"/>
            </a:endParaRPr>
          </a:p>
        </p:txBody>
      </p:sp>
      <p:pic>
        <p:nvPicPr>
          <p:cNvPr id="4" name="Picture 2" descr="5.1 Russian road sign.sv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3112025" y="2420888"/>
            <a:ext cx="252028" cy="252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rot="19680000">
            <a:off x="4056935" y="2200393"/>
            <a:ext cx="396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38599502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Sophie\Pictures\Cluj05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548680"/>
            <a:ext cx="6080279" cy="540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241913" y="1988840"/>
            <a:ext cx="2089476" cy="252028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Cluj </a:t>
            </a:r>
            <a:r>
              <a:rPr lang="fr-CH" sz="1600" dirty="0" err="1" smtClean="0">
                <a:solidFill>
                  <a:schemeClr val="tx1"/>
                </a:solidFill>
                <a:latin typeface="Arial" panose="020B0604020202020204" pitchFamily="34" charset="0"/>
                <a:cs typeface="Arial" panose="020B0604020202020204" pitchFamily="34" charset="0"/>
              </a:rPr>
              <a:t>Napoca</a:t>
            </a:r>
            <a:r>
              <a:rPr lang="fr-CH" sz="1600" dirty="0">
                <a:solidFill>
                  <a:schemeClr val="tx1"/>
                </a:solidFill>
                <a:latin typeface="Arial" panose="020B0604020202020204" pitchFamily="34" charset="0"/>
                <a:cs typeface="Arial" panose="020B0604020202020204" pitchFamily="34" charset="0"/>
              </a:rPr>
              <a:t> </a:t>
            </a: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smtClean="0">
                <a:solidFill>
                  <a:schemeClr val="tx1"/>
                </a:solidFill>
                <a:latin typeface="Arial" panose="020B0604020202020204" pitchFamily="34" charset="0"/>
                <a:cs typeface="Arial" panose="020B0604020202020204" pitchFamily="34" charset="0"/>
              </a:rPr>
              <a:t> =&gt; </a:t>
            </a:r>
            <a:r>
              <a:rPr lang="fr-CH" sz="1600" dirty="0" err="1" smtClean="0">
                <a:solidFill>
                  <a:schemeClr val="tx1"/>
                </a:solidFill>
                <a:latin typeface="Arial" panose="020B0604020202020204" pitchFamily="34" charset="0"/>
                <a:cs typeface="Arial" panose="020B0604020202020204" pitchFamily="34" charset="0"/>
              </a:rPr>
              <a:t>Gilau</a:t>
            </a: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smtClean="0">
                <a:solidFill>
                  <a:schemeClr val="tx1"/>
                </a:solidFill>
                <a:latin typeface="Arial" panose="020B0604020202020204" pitchFamily="34" charset="0"/>
                <a:cs typeface="Arial" panose="020B0604020202020204" pitchFamily="34" charset="0"/>
              </a:rPr>
              <a:t>DN1 x DJ107M </a:t>
            </a:r>
          </a:p>
          <a:p>
            <a:pPr algn="r"/>
            <a:r>
              <a:rPr lang="fr-CH" sz="1600" dirty="0" smtClean="0">
                <a:solidFill>
                  <a:schemeClr val="tx1"/>
                </a:solidFill>
                <a:latin typeface="Arial" panose="020B0604020202020204" pitchFamily="34" charset="0"/>
                <a:cs typeface="Arial" panose="020B0604020202020204" pitchFamily="34" charset="0"/>
              </a:rPr>
              <a:t>( 3 )</a:t>
            </a:r>
            <a:endParaRPr lang="fr-CH" sz="1600" dirty="0">
              <a:solidFill>
                <a:schemeClr val="tx1"/>
              </a:solidFill>
              <a:latin typeface="Arial" panose="020B0604020202020204" pitchFamily="34" charset="0"/>
              <a:cs typeface="Arial" panose="020B0604020202020204" pitchFamily="34" charset="0"/>
            </a:endParaRPr>
          </a:p>
        </p:txBody>
      </p:sp>
      <p:sp>
        <p:nvSpPr>
          <p:cNvPr id="5" name="Rectangle 4"/>
          <p:cNvSpPr/>
          <p:nvPr/>
        </p:nvSpPr>
        <p:spPr>
          <a:xfrm>
            <a:off x="3059832" y="1196752"/>
            <a:ext cx="2952328" cy="540000"/>
          </a:xfrm>
          <a:prstGeom prst="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144000" rtlCol="0" anchor="ctr"/>
          <a:lstStyle/>
          <a:p>
            <a:pPr algn="r"/>
            <a:r>
              <a:rPr lang="fr-CH" sz="2800" dirty="0" smtClean="0">
                <a:latin typeface="Arial" panose="020B0604020202020204" pitchFamily="34" charset="0"/>
                <a:cs typeface="Arial" panose="020B0604020202020204" pitchFamily="34" charset="0"/>
              </a:rPr>
              <a:t>E60  A3</a:t>
            </a:r>
            <a:endParaRPr lang="fr-CH" sz="2800" dirty="0">
              <a:latin typeface="Arial" panose="020B0604020202020204" pitchFamily="34" charset="0"/>
              <a:cs typeface="Arial" panose="020B0604020202020204" pitchFamily="34" charset="0"/>
            </a:endParaRPr>
          </a:p>
        </p:txBody>
      </p:sp>
      <p:pic>
        <p:nvPicPr>
          <p:cNvPr id="6" name="Picture 2" descr="5.1 Russian road sign.sv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3830381" y="1248341"/>
            <a:ext cx="432048" cy="432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7" name="Flèche gauche 6"/>
          <p:cNvSpPr/>
          <p:nvPr/>
        </p:nvSpPr>
        <p:spPr>
          <a:xfrm rot="5400000">
            <a:off x="3221856" y="1322752"/>
            <a:ext cx="396000" cy="288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 name="Rectangle 8"/>
          <p:cNvSpPr/>
          <p:nvPr/>
        </p:nvSpPr>
        <p:spPr>
          <a:xfrm rot="18900000">
            <a:off x="5299917" y="2698726"/>
            <a:ext cx="612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26137234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Sophie\Pictures\Cluj05z.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55576" y="548679"/>
            <a:ext cx="7436779" cy="576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11760" y="5157192"/>
            <a:ext cx="5040000" cy="44356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Cluj </a:t>
            </a:r>
            <a:r>
              <a:rPr lang="fr-CH" sz="1600" dirty="0" err="1" smtClean="0">
                <a:solidFill>
                  <a:schemeClr val="tx1"/>
                </a:solidFill>
                <a:latin typeface="Arial" panose="020B0604020202020204" pitchFamily="34" charset="0"/>
                <a:cs typeface="Arial" panose="020B0604020202020204" pitchFamily="34" charset="0"/>
              </a:rPr>
              <a:t>Napoca</a:t>
            </a:r>
            <a:r>
              <a:rPr lang="fr-CH" sz="1600" dirty="0">
                <a:solidFill>
                  <a:schemeClr val="tx1"/>
                </a:solidFill>
                <a:latin typeface="Arial" panose="020B0604020202020204" pitchFamily="34" charset="0"/>
                <a:cs typeface="Arial" panose="020B0604020202020204" pitchFamily="34" charset="0"/>
              </a:rPr>
              <a:t> </a:t>
            </a:r>
            <a:r>
              <a:rPr lang="fr-CH" sz="1600" dirty="0" smtClean="0">
                <a:solidFill>
                  <a:schemeClr val="tx1"/>
                </a:solidFill>
                <a:latin typeface="Arial" panose="020B0604020202020204" pitchFamily="34" charset="0"/>
                <a:cs typeface="Arial" panose="020B0604020202020204" pitchFamily="34" charset="0"/>
              </a:rPr>
              <a:t> =&gt; </a:t>
            </a:r>
            <a:r>
              <a:rPr lang="fr-CH" sz="1600" dirty="0" err="1" smtClean="0">
                <a:solidFill>
                  <a:schemeClr val="tx1"/>
                </a:solidFill>
                <a:latin typeface="Arial" panose="020B0604020202020204" pitchFamily="34" charset="0"/>
                <a:cs typeface="Arial" panose="020B0604020202020204" pitchFamily="34" charset="0"/>
              </a:rPr>
              <a:t>Gilau</a:t>
            </a:r>
            <a:r>
              <a:rPr lang="fr-CH" sz="1600" dirty="0" smtClean="0">
                <a:solidFill>
                  <a:schemeClr val="tx1"/>
                </a:solidFill>
                <a:latin typeface="Arial" panose="020B0604020202020204" pitchFamily="34" charset="0"/>
                <a:cs typeface="Arial" panose="020B0604020202020204" pitchFamily="34" charset="0"/>
              </a:rPr>
              <a:t>  :   DN1 x DJ107M ( 4 )</a:t>
            </a:r>
            <a:endParaRPr lang="fr-CH" sz="1600" dirty="0">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rot="19680000">
            <a:off x="3611211" y="3624775"/>
            <a:ext cx="576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 name="Flèche droite 4"/>
          <p:cNvSpPr/>
          <p:nvPr/>
        </p:nvSpPr>
        <p:spPr>
          <a:xfrm rot="120000" flipH="1">
            <a:off x="2367859" y="1887739"/>
            <a:ext cx="1656000" cy="612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144000" rtlCol="0" anchor="ctr"/>
          <a:lstStyle/>
          <a:p>
            <a:pPr algn="r"/>
            <a:r>
              <a:rPr lang="fr-CH" sz="2000" dirty="0" smtClean="0">
                <a:latin typeface="Arial" panose="020B0604020202020204" pitchFamily="34" charset="0"/>
                <a:cs typeface="Arial" panose="020B0604020202020204" pitchFamily="34" charset="0"/>
              </a:rPr>
              <a:t>Bucuresti</a:t>
            </a:r>
          </a:p>
          <a:p>
            <a:pPr algn="r"/>
            <a:r>
              <a:rPr lang="fr-CH" sz="2000" dirty="0" smtClean="0">
                <a:latin typeface="Arial" panose="020B0604020202020204" pitchFamily="34" charset="0"/>
                <a:cs typeface="Arial" panose="020B0604020202020204" pitchFamily="34" charset="0"/>
              </a:rPr>
              <a:t>Oradea</a:t>
            </a:r>
            <a:endParaRPr lang="fr-CH"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22396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Sophie\Pictures\Cluj06.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043608" y="557724"/>
            <a:ext cx="7066186" cy="540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376876" y="1700808"/>
            <a:ext cx="2052000" cy="540000"/>
          </a:xfrm>
          <a:prstGeom prst="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144000" rtlCol="0" anchor="ctr"/>
          <a:lstStyle/>
          <a:p>
            <a:pPr algn="r"/>
            <a:r>
              <a:rPr lang="fr-CH" sz="2400" dirty="0" smtClean="0">
                <a:latin typeface="Arial" panose="020B0604020202020204" pitchFamily="34" charset="0"/>
                <a:cs typeface="Arial" panose="020B0604020202020204" pitchFamily="34" charset="0"/>
              </a:rPr>
              <a:t>E60 </a:t>
            </a:r>
            <a:r>
              <a:rPr lang="fr-CH" sz="2400" dirty="0">
                <a:latin typeface="Arial" panose="020B0604020202020204" pitchFamily="34" charset="0"/>
                <a:cs typeface="Arial" panose="020B0604020202020204" pitchFamily="34" charset="0"/>
              </a:rPr>
              <a:t> </a:t>
            </a:r>
            <a:r>
              <a:rPr lang="fr-CH" sz="2400" dirty="0" smtClean="0">
                <a:latin typeface="Arial" panose="020B0604020202020204" pitchFamily="34" charset="0"/>
                <a:cs typeface="Arial" panose="020B0604020202020204" pitchFamily="34" charset="0"/>
              </a:rPr>
              <a:t>A3</a:t>
            </a:r>
            <a:endParaRPr lang="fr-CH" sz="2400" dirty="0">
              <a:latin typeface="Arial" panose="020B0604020202020204" pitchFamily="34" charset="0"/>
              <a:cs typeface="Arial" panose="020B0604020202020204" pitchFamily="34" charset="0"/>
            </a:endParaRPr>
          </a:p>
        </p:txBody>
      </p:sp>
      <p:sp>
        <p:nvSpPr>
          <p:cNvPr id="4" name="Flèche gauche 3"/>
          <p:cNvSpPr/>
          <p:nvPr/>
        </p:nvSpPr>
        <p:spPr>
          <a:xfrm rot="5400000">
            <a:off x="3356247" y="1813216"/>
            <a:ext cx="396000" cy="28800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5"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3771820" y="1813216"/>
            <a:ext cx="288032" cy="342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4021755" y="4293096"/>
            <a:ext cx="36004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Cluj </a:t>
            </a:r>
            <a:r>
              <a:rPr lang="fr-CH" sz="1600" dirty="0" err="1" smtClean="0">
                <a:solidFill>
                  <a:schemeClr val="tx1"/>
                </a:solidFill>
                <a:latin typeface="Arial" panose="020B0604020202020204" pitchFamily="34" charset="0"/>
                <a:cs typeface="Arial" panose="020B0604020202020204" pitchFamily="34" charset="0"/>
              </a:rPr>
              <a:t>Napoca</a:t>
            </a:r>
            <a:r>
              <a:rPr lang="fr-CH" sz="1600" dirty="0">
                <a:solidFill>
                  <a:schemeClr val="tx1"/>
                </a:solidFill>
                <a:latin typeface="Arial" panose="020B0604020202020204" pitchFamily="34" charset="0"/>
                <a:cs typeface="Arial" panose="020B0604020202020204" pitchFamily="34" charset="0"/>
              </a:rPr>
              <a:t> </a:t>
            </a:r>
            <a:r>
              <a:rPr lang="fr-CH" sz="1600" dirty="0" smtClean="0">
                <a:solidFill>
                  <a:schemeClr val="tx1"/>
                </a:solidFill>
                <a:latin typeface="Arial" panose="020B0604020202020204" pitchFamily="34" charset="0"/>
                <a:cs typeface="Arial" panose="020B0604020202020204" pitchFamily="34" charset="0"/>
              </a:rPr>
              <a:t>  =&gt; </a:t>
            </a:r>
            <a:r>
              <a:rPr lang="fr-CH" sz="1600" dirty="0" err="1" smtClean="0">
                <a:solidFill>
                  <a:schemeClr val="tx1"/>
                </a:solidFill>
                <a:latin typeface="Arial" panose="020B0604020202020204" pitchFamily="34" charset="0"/>
                <a:cs typeface="Arial" panose="020B0604020202020204" pitchFamily="34" charset="0"/>
              </a:rPr>
              <a:t>Gilau</a:t>
            </a:r>
            <a:r>
              <a:rPr lang="fr-CH" sz="1600" dirty="0" smtClean="0">
                <a:solidFill>
                  <a:schemeClr val="tx1"/>
                </a:solidFill>
                <a:latin typeface="Arial" panose="020B0604020202020204" pitchFamily="34" charset="0"/>
                <a:cs typeface="Arial" panose="020B0604020202020204" pitchFamily="34" charset="0"/>
              </a:rPr>
              <a:t>  ( 6 )</a:t>
            </a:r>
            <a:endParaRPr lang="fr-CH"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6685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Sophie\Pictures\Cluj07 98.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72013" y="642640"/>
            <a:ext cx="7601707" cy="540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716016" y="836712"/>
            <a:ext cx="3240360" cy="1224136"/>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Cluj </a:t>
            </a:r>
            <a:r>
              <a:rPr lang="fr-CH" sz="1600" dirty="0" err="1" smtClean="0">
                <a:solidFill>
                  <a:schemeClr val="tx1"/>
                </a:solidFill>
                <a:latin typeface="Arial" panose="020B0604020202020204" pitchFamily="34" charset="0"/>
                <a:cs typeface="Arial" panose="020B0604020202020204" pitchFamily="34" charset="0"/>
              </a:rPr>
              <a:t>Napoca</a:t>
            </a:r>
            <a:r>
              <a:rPr lang="fr-CH" sz="1600" dirty="0">
                <a:solidFill>
                  <a:schemeClr val="tx1"/>
                </a:solidFill>
                <a:latin typeface="Arial" panose="020B0604020202020204" pitchFamily="34" charset="0"/>
                <a:cs typeface="Arial" panose="020B0604020202020204" pitchFamily="34" charset="0"/>
              </a:rPr>
              <a:t> </a:t>
            </a:r>
            <a:r>
              <a:rPr lang="fr-CH" sz="1600" dirty="0" smtClean="0">
                <a:solidFill>
                  <a:schemeClr val="tx1"/>
                </a:solidFill>
                <a:latin typeface="Arial" panose="020B0604020202020204" pitchFamily="34" charset="0"/>
                <a:cs typeface="Arial" panose="020B0604020202020204" pitchFamily="34" charset="0"/>
              </a:rPr>
              <a:t>  =&gt; </a:t>
            </a:r>
            <a:r>
              <a:rPr lang="fr-CH" sz="1600" dirty="0" err="1" smtClean="0">
                <a:solidFill>
                  <a:schemeClr val="tx1"/>
                </a:solidFill>
                <a:latin typeface="Arial" panose="020B0604020202020204" pitchFamily="34" charset="0"/>
                <a:cs typeface="Arial" panose="020B0604020202020204" pitchFamily="34" charset="0"/>
              </a:rPr>
              <a:t>Gilau</a:t>
            </a:r>
            <a:r>
              <a:rPr lang="fr-CH" sz="1600" dirty="0" smtClean="0">
                <a:solidFill>
                  <a:schemeClr val="tx1"/>
                </a:solidFill>
                <a:latin typeface="Arial" panose="020B0604020202020204" pitchFamily="34" charset="0"/>
                <a:cs typeface="Arial" panose="020B0604020202020204" pitchFamily="34" charset="0"/>
              </a:rPr>
              <a:t>  ( </a:t>
            </a:r>
            <a:r>
              <a:rPr lang="fr-CH" sz="1600" dirty="0">
                <a:solidFill>
                  <a:schemeClr val="tx1"/>
                </a:solidFill>
                <a:latin typeface="Arial" panose="020B0604020202020204" pitchFamily="34" charset="0"/>
                <a:cs typeface="Arial" panose="020B0604020202020204" pitchFamily="34" charset="0"/>
              </a:rPr>
              <a:t>7</a:t>
            </a:r>
            <a:r>
              <a:rPr lang="fr-CH" sz="1600" dirty="0" smtClean="0">
                <a:solidFill>
                  <a:schemeClr val="tx1"/>
                </a:solidFill>
                <a:latin typeface="Arial" panose="020B0604020202020204" pitchFamily="34" charset="0"/>
                <a:cs typeface="Arial" panose="020B0604020202020204" pitchFamily="34" charset="0"/>
              </a:rPr>
              <a:t> )</a:t>
            </a:r>
          </a:p>
          <a:p>
            <a:pPr algn="r"/>
            <a:endParaRPr lang="fr-CH" sz="1600" dirty="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DN1 x 98 </a:t>
            </a:r>
            <a:endParaRPr lang="fr-CH" sz="1600" dirty="0">
              <a:solidFill>
                <a:schemeClr val="tx1"/>
              </a:solidFill>
              <a:latin typeface="Arial" panose="020B0604020202020204" pitchFamily="34" charset="0"/>
              <a:cs typeface="Arial" panose="020B0604020202020204" pitchFamily="34" charset="0"/>
            </a:endParaRPr>
          </a:p>
        </p:txBody>
      </p:sp>
      <p:sp>
        <p:nvSpPr>
          <p:cNvPr id="4" name="Flèche droite 3"/>
          <p:cNvSpPr/>
          <p:nvPr/>
        </p:nvSpPr>
        <p:spPr>
          <a:xfrm rot="120000" flipH="1">
            <a:off x="1404274" y="1195420"/>
            <a:ext cx="2591902" cy="882335"/>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720000" rtlCol="0" anchor="ctr"/>
          <a:lstStyle/>
          <a:p>
            <a:pPr algn="r"/>
            <a:r>
              <a:rPr lang="fr-CH" sz="2600" dirty="0" smtClean="0">
                <a:latin typeface="Arial" panose="020B0604020202020204" pitchFamily="34" charset="0"/>
                <a:cs typeface="Arial" panose="020B0604020202020204" pitchFamily="34" charset="0"/>
              </a:rPr>
              <a:t>Bucuresti</a:t>
            </a:r>
          </a:p>
          <a:p>
            <a:pPr algn="r"/>
            <a:r>
              <a:rPr lang="fr-CH" sz="2600" dirty="0" smtClean="0">
                <a:latin typeface="Arial" panose="020B0604020202020204" pitchFamily="34" charset="0"/>
                <a:cs typeface="Arial" panose="020B0604020202020204" pitchFamily="34" charset="0"/>
              </a:rPr>
              <a:t>Oradea</a:t>
            </a:r>
            <a:endParaRPr lang="fr-CH" sz="2600" dirty="0">
              <a:latin typeface="Arial" panose="020B0604020202020204" pitchFamily="34" charset="0"/>
              <a:cs typeface="Arial" panose="020B0604020202020204" pitchFamily="34" charset="0"/>
            </a:endParaRPr>
          </a:p>
        </p:txBody>
      </p:sp>
      <p:pic>
        <p:nvPicPr>
          <p:cNvPr id="5"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rot="120000">
            <a:off x="3418943" y="1345042"/>
            <a:ext cx="496970" cy="64493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rot="21600000">
            <a:off x="2142225" y="1844824"/>
            <a:ext cx="1116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21077312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Sophie\Pictures\Cluj08 first indic.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15198" y="3807038"/>
            <a:ext cx="2471315" cy="198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51920" y="980728"/>
            <a:ext cx="3816000" cy="450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180000" rtlCol="0" anchor="t"/>
          <a:lstStyle/>
          <a:p>
            <a:r>
              <a:rPr lang="fr-CH" dirty="0" smtClean="0">
                <a:latin typeface="Arial" panose="020B0604020202020204" pitchFamily="34" charset="0"/>
                <a:cs typeface="Arial" panose="020B0604020202020204" pitchFamily="34" charset="0"/>
              </a:rPr>
              <a:t>Oradea</a:t>
            </a:r>
          </a:p>
          <a:p>
            <a:r>
              <a:rPr lang="fr-CH" dirty="0" err="1" smtClean="0">
                <a:latin typeface="Arial" panose="020B0604020202020204" pitchFamily="34" charset="0"/>
                <a:cs typeface="Arial" panose="020B0604020202020204" pitchFamily="34" charset="0"/>
              </a:rPr>
              <a:t>Huedin</a:t>
            </a:r>
            <a:endParaRPr lang="fr-CH" dirty="0">
              <a:latin typeface="Arial" panose="020B0604020202020204" pitchFamily="34" charset="0"/>
              <a:cs typeface="Arial" panose="020B0604020202020204" pitchFamily="34" charset="0"/>
            </a:endParaRPr>
          </a:p>
        </p:txBody>
      </p:sp>
      <p:sp>
        <p:nvSpPr>
          <p:cNvPr id="4" name="Flèche vers le haut 3"/>
          <p:cNvSpPr/>
          <p:nvPr/>
        </p:nvSpPr>
        <p:spPr>
          <a:xfrm>
            <a:off x="4185167" y="1844824"/>
            <a:ext cx="360040" cy="3386173"/>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 name="Rectangle 4"/>
          <p:cNvSpPr/>
          <p:nvPr/>
        </p:nvSpPr>
        <p:spPr>
          <a:xfrm>
            <a:off x="4576314" y="2762736"/>
            <a:ext cx="1800200" cy="792088"/>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dirty="0" smtClean="0">
                <a:latin typeface="Arial" panose="020B0604020202020204" pitchFamily="34" charset="0"/>
                <a:cs typeface="Arial" panose="020B0604020202020204" pitchFamily="34" charset="0"/>
              </a:rPr>
              <a:t>Oradea</a:t>
            </a:r>
          </a:p>
          <a:p>
            <a:pPr algn="ctr"/>
            <a:r>
              <a:rPr lang="fr-CH" dirty="0" smtClean="0">
                <a:latin typeface="Arial" panose="020B0604020202020204" pitchFamily="34" charset="0"/>
                <a:cs typeface="Arial" panose="020B0604020202020204" pitchFamily="34" charset="0"/>
              </a:rPr>
              <a:t>Baia Mare</a:t>
            </a:r>
            <a:endParaRPr lang="fr-CH" dirty="0">
              <a:latin typeface="Arial" panose="020B0604020202020204" pitchFamily="34" charset="0"/>
              <a:cs typeface="Arial" panose="020B0604020202020204" pitchFamily="34" charset="0"/>
            </a:endParaRPr>
          </a:p>
        </p:txBody>
      </p:sp>
      <p:sp>
        <p:nvSpPr>
          <p:cNvPr id="6" name="Rectangle 5"/>
          <p:cNvSpPr/>
          <p:nvPr/>
        </p:nvSpPr>
        <p:spPr>
          <a:xfrm>
            <a:off x="4098143" y="2248588"/>
            <a:ext cx="504000" cy="252000"/>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latin typeface="Arial" panose="020B0604020202020204" pitchFamily="34" charset="0"/>
                <a:cs typeface="Arial" panose="020B0604020202020204" pitchFamily="34" charset="0"/>
              </a:rPr>
              <a:t>1</a:t>
            </a:r>
            <a:endParaRPr lang="fr-CH" sz="1600" dirty="0">
              <a:latin typeface="Arial" panose="020B0604020202020204" pitchFamily="34" charset="0"/>
              <a:cs typeface="Arial" panose="020B0604020202020204" pitchFamily="34" charset="0"/>
            </a:endParaRPr>
          </a:p>
        </p:txBody>
      </p:sp>
      <p:sp>
        <p:nvSpPr>
          <p:cNvPr id="7" name="Rectangle 6"/>
          <p:cNvSpPr/>
          <p:nvPr/>
        </p:nvSpPr>
        <p:spPr>
          <a:xfrm>
            <a:off x="4564684" y="3951713"/>
            <a:ext cx="2239564" cy="1080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fr-CH" dirty="0" err="1" smtClean="0">
                <a:latin typeface="Arial" panose="020B0604020202020204" pitchFamily="34" charset="0"/>
                <a:cs typeface="Arial" panose="020B0604020202020204" pitchFamily="34" charset="0"/>
              </a:rPr>
              <a:t>Targu</a:t>
            </a:r>
            <a:r>
              <a:rPr lang="fr-CH" dirty="0" smtClean="0">
                <a:latin typeface="Arial" panose="020B0604020202020204" pitchFamily="34" charset="0"/>
                <a:cs typeface="Arial" panose="020B0604020202020204" pitchFamily="34" charset="0"/>
              </a:rPr>
              <a:t> Mures</a:t>
            </a:r>
          </a:p>
          <a:p>
            <a:pPr algn="ctr"/>
            <a:r>
              <a:rPr lang="fr-CH" dirty="0" smtClean="0">
                <a:latin typeface="Arial" panose="020B0604020202020204" pitchFamily="34" charset="0"/>
                <a:cs typeface="Arial" panose="020B0604020202020204" pitchFamily="34" charset="0"/>
              </a:rPr>
              <a:t>Bucuresti -  Brasov</a:t>
            </a:r>
          </a:p>
          <a:p>
            <a:pPr algn="ctr"/>
            <a:r>
              <a:rPr lang="fr-CH" dirty="0" smtClean="0">
                <a:latin typeface="Arial" panose="020B0604020202020204" pitchFamily="34" charset="0"/>
                <a:cs typeface="Arial" panose="020B0604020202020204" pitchFamily="34" charset="0"/>
              </a:rPr>
              <a:t>Sibiu - Deva</a:t>
            </a:r>
          </a:p>
        </p:txBody>
      </p:sp>
      <p:sp>
        <p:nvSpPr>
          <p:cNvPr id="8" name="Flèche droite 7"/>
          <p:cNvSpPr/>
          <p:nvPr/>
        </p:nvSpPr>
        <p:spPr>
          <a:xfrm>
            <a:off x="4449440" y="3571838"/>
            <a:ext cx="2354808" cy="36004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 name="Rectangle 8"/>
          <p:cNvSpPr/>
          <p:nvPr/>
        </p:nvSpPr>
        <p:spPr>
          <a:xfrm>
            <a:off x="6881935" y="2823112"/>
            <a:ext cx="601781" cy="34102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600" dirty="0" smtClean="0">
                <a:latin typeface="Arial" panose="020B0604020202020204" pitchFamily="34" charset="0"/>
                <a:cs typeface="Arial" panose="020B0604020202020204" pitchFamily="34" charset="0"/>
              </a:rPr>
              <a:t>E60</a:t>
            </a:r>
            <a:endParaRPr lang="fr-CH" sz="1600" dirty="0">
              <a:latin typeface="Arial" panose="020B0604020202020204" pitchFamily="34" charset="0"/>
              <a:cs typeface="Arial" panose="020B0604020202020204" pitchFamily="34" charset="0"/>
            </a:endParaRPr>
          </a:p>
        </p:txBody>
      </p:sp>
      <p:sp>
        <p:nvSpPr>
          <p:cNvPr id="10" name="Rectangle 9"/>
          <p:cNvSpPr/>
          <p:nvPr/>
        </p:nvSpPr>
        <p:spPr>
          <a:xfrm>
            <a:off x="6881936" y="3260655"/>
            <a:ext cx="601781" cy="34102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600" dirty="0" smtClean="0">
                <a:latin typeface="Arial" panose="020B0604020202020204" pitchFamily="34" charset="0"/>
                <a:cs typeface="Arial" panose="020B0604020202020204" pitchFamily="34" charset="0"/>
              </a:rPr>
              <a:t>E81</a:t>
            </a:r>
            <a:endParaRPr lang="fr-CH" sz="1600" dirty="0">
              <a:latin typeface="Arial" panose="020B0604020202020204" pitchFamily="34" charset="0"/>
              <a:cs typeface="Arial" panose="020B0604020202020204" pitchFamily="34" charset="0"/>
            </a:endParaRPr>
          </a:p>
        </p:txBody>
      </p:sp>
      <p:sp>
        <p:nvSpPr>
          <p:cNvPr id="11" name="Rectangle 10"/>
          <p:cNvSpPr/>
          <p:nvPr/>
        </p:nvSpPr>
        <p:spPr>
          <a:xfrm>
            <a:off x="6881936" y="3863561"/>
            <a:ext cx="601781" cy="34102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H" sz="1600" dirty="0" smtClean="0">
                <a:latin typeface="Arial" panose="020B0604020202020204" pitchFamily="34" charset="0"/>
                <a:cs typeface="Arial" panose="020B0604020202020204" pitchFamily="34" charset="0"/>
              </a:rPr>
              <a:t>A3</a:t>
            </a:r>
            <a:endParaRPr lang="fr-CH" sz="1600" dirty="0">
              <a:latin typeface="Arial" panose="020B0604020202020204" pitchFamily="34" charset="0"/>
              <a:cs typeface="Arial" panose="020B0604020202020204" pitchFamily="34" charset="0"/>
            </a:endParaRPr>
          </a:p>
        </p:txBody>
      </p:sp>
      <p:sp>
        <p:nvSpPr>
          <p:cNvPr id="13" name="Rectangle à coins arrondis 12"/>
          <p:cNvSpPr/>
          <p:nvPr/>
        </p:nvSpPr>
        <p:spPr>
          <a:xfrm>
            <a:off x="3923928" y="1052736"/>
            <a:ext cx="3672408" cy="4284032"/>
          </a:xfrm>
          <a:prstGeom prst="roundRect">
            <a:avLst>
              <a:gd name="adj" fmla="val 283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H"/>
          </a:p>
        </p:txBody>
      </p:sp>
      <p:sp>
        <p:nvSpPr>
          <p:cNvPr id="14" name="Rectangle 13"/>
          <p:cNvSpPr/>
          <p:nvPr/>
        </p:nvSpPr>
        <p:spPr>
          <a:xfrm>
            <a:off x="3949604" y="5652968"/>
            <a:ext cx="4896544"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Gilau</a:t>
            </a:r>
            <a:r>
              <a:rPr lang="fr-CH" sz="1600" dirty="0" smtClean="0">
                <a:solidFill>
                  <a:schemeClr val="tx1"/>
                </a:solidFill>
                <a:latin typeface="Arial" panose="020B0604020202020204" pitchFamily="34" charset="0"/>
                <a:cs typeface="Arial" panose="020B0604020202020204" pitchFamily="34" charset="0"/>
              </a:rPr>
              <a:t>  =&gt;  Cluj </a:t>
            </a:r>
            <a:r>
              <a:rPr lang="fr-CH" sz="1600" dirty="0" err="1" smtClean="0">
                <a:solidFill>
                  <a:schemeClr val="tx1"/>
                </a:solidFill>
                <a:latin typeface="Arial" panose="020B0604020202020204" pitchFamily="34" charset="0"/>
                <a:cs typeface="Arial" panose="020B0604020202020204" pitchFamily="34" charset="0"/>
              </a:rPr>
              <a:t>Napoca</a:t>
            </a:r>
            <a:r>
              <a:rPr lang="fr-CH" sz="1600" dirty="0" smtClean="0">
                <a:solidFill>
                  <a:schemeClr val="tx1"/>
                </a:solidFill>
                <a:latin typeface="Arial" panose="020B0604020202020204" pitchFamily="34" charset="0"/>
                <a:cs typeface="Arial" panose="020B0604020202020204" pitchFamily="34" charset="0"/>
              </a:rPr>
              <a:t>    DN1 x A3 ( </a:t>
            </a:r>
            <a:r>
              <a:rPr lang="fr-CH" sz="1600" dirty="0">
                <a:solidFill>
                  <a:schemeClr val="tx1"/>
                </a:solidFill>
                <a:latin typeface="Arial" panose="020B0604020202020204" pitchFamily="34" charset="0"/>
                <a:cs typeface="Arial" panose="020B0604020202020204" pitchFamily="34" charset="0"/>
              </a:rPr>
              <a:t>1</a:t>
            </a:r>
            <a:r>
              <a:rPr lang="fr-CH" sz="1600" dirty="0" smtClean="0">
                <a:solidFill>
                  <a:schemeClr val="tx1"/>
                </a:solidFill>
                <a:latin typeface="Arial" panose="020B0604020202020204" pitchFamily="34" charset="0"/>
                <a:cs typeface="Arial" panose="020B0604020202020204" pitchFamily="34" charset="0"/>
              </a:rPr>
              <a:t> )</a:t>
            </a:r>
          </a:p>
        </p:txBody>
      </p:sp>
      <p:sp>
        <p:nvSpPr>
          <p:cNvPr id="2" name="Rectangle 1"/>
          <p:cNvSpPr/>
          <p:nvPr/>
        </p:nvSpPr>
        <p:spPr>
          <a:xfrm>
            <a:off x="502481" y="731166"/>
            <a:ext cx="2880320" cy="2700000"/>
          </a:xfrm>
          <a:prstGeom prst="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smtClean="0">
                <a:solidFill>
                  <a:schemeClr val="tx1"/>
                </a:solidFill>
                <a:latin typeface="Arial" panose="020B0604020202020204" pitchFamily="34" charset="0"/>
                <a:cs typeface="Arial" panose="020B0604020202020204" pitchFamily="34" charset="0"/>
              </a:rPr>
              <a:t>So, not a single panel or indication about the existence of </a:t>
            </a:r>
            <a:r>
              <a:rPr lang="fr-CH" dirty="0" err="1" smtClean="0">
                <a:solidFill>
                  <a:schemeClr val="tx1"/>
                </a:solidFill>
                <a:latin typeface="Arial" panose="020B0604020202020204" pitchFamily="34" charset="0"/>
                <a:cs typeface="Arial" panose="020B0604020202020204" pitchFamily="34" charset="0"/>
              </a:rPr>
              <a:t>this</a:t>
            </a:r>
            <a:r>
              <a:rPr lang="fr-CH" dirty="0" smtClean="0">
                <a:solidFill>
                  <a:schemeClr val="tx1"/>
                </a:solidFill>
                <a:latin typeface="Arial" panose="020B0604020202020204" pitchFamily="34" charset="0"/>
                <a:cs typeface="Arial" panose="020B0604020202020204" pitchFamily="34" charset="0"/>
              </a:rPr>
              <a:t> </a:t>
            </a:r>
            <a:r>
              <a:rPr lang="fr-CH" dirty="0" err="1" smtClean="0">
                <a:solidFill>
                  <a:schemeClr val="tx1"/>
                </a:solidFill>
                <a:latin typeface="Arial" panose="020B0604020202020204" pitchFamily="34" charset="0"/>
                <a:cs typeface="Arial" panose="020B0604020202020204" pitchFamily="34" charset="0"/>
              </a:rPr>
              <a:t>highway</a:t>
            </a:r>
            <a:r>
              <a:rPr lang="fr-CH" dirty="0" smtClean="0">
                <a:solidFill>
                  <a:schemeClr val="tx1"/>
                </a:solidFill>
                <a:latin typeface="Arial" panose="020B0604020202020204" pitchFamily="34" charset="0"/>
                <a:cs typeface="Arial" panose="020B0604020202020204" pitchFamily="34" charset="0"/>
              </a:rPr>
              <a:t> </a:t>
            </a:r>
            <a:r>
              <a:rPr lang="fr-CH" dirty="0" err="1" smtClean="0">
                <a:solidFill>
                  <a:schemeClr val="tx1"/>
                </a:solidFill>
                <a:latin typeface="Arial" panose="020B0604020202020204" pitchFamily="34" charset="0"/>
                <a:cs typeface="Arial" panose="020B0604020202020204" pitchFamily="34" charset="0"/>
              </a:rPr>
              <a:t>from</a:t>
            </a:r>
            <a:r>
              <a:rPr lang="fr-CH" dirty="0" smtClean="0">
                <a:solidFill>
                  <a:schemeClr val="tx1"/>
                </a:solidFill>
                <a:latin typeface="Arial" panose="020B0604020202020204" pitchFamily="34" charset="0"/>
                <a:cs typeface="Arial" panose="020B0604020202020204" pitchFamily="34" charset="0"/>
              </a:rPr>
              <a:t> Cluj to </a:t>
            </a:r>
            <a:r>
              <a:rPr lang="fr-CH" dirty="0" err="1" smtClean="0">
                <a:solidFill>
                  <a:schemeClr val="tx1"/>
                </a:solidFill>
                <a:latin typeface="Arial" panose="020B0604020202020204" pitchFamily="34" charset="0"/>
                <a:cs typeface="Arial" panose="020B0604020202020204" pitchFamily="34" charset="0"/>
              </a:rPr>
              <a:t>its</a:t>
            </a:r>
            <a:r>
              <a:rPr lang="fr-CH" dirty="0" smtClean="0">
                <a:solidFill>
                  <a:schemeClr val="tx1"/>
                </a:solidFill>
                <a:latin typeface="Arial" panose="020B0604020202020204" pitchFamily="34" charset="0"/>
                <a:cs typeface="Arial" panose="020B0604020202020204" pitchFamily="34" charset="0"/>
              </a:rPr>
              <a:t> </a:t>
            </a:r>
            <a:r>
              <a:rPr lang="fr-CH" dirty="0" err="1" smtClean="0">
                <a:solidFill>
                  <a:schemeClr val="tx1"/>
                </a:solidFill>
                <a:latin typeface="Arial" panose="020B0604020202020204" pitchFamily="34" charset="0"/>
                <a:cs typeface="Arial" panose="020B0604020202020204" pitchFamily="34" charset="0"/>
              </a:rPr>
              <a:t>access</a:t>
            </a:r>
            <a:endParaRPr lang="fr-CH" dirty="0" smtClean="0">
              <a:solidFill>
                <a:schemeClr val="tx1"/>
              </a:solidFill>
              <a:latin typeface="Arial" panose="020B0604020202020204" pitchFamily="34" charset="0"/>
              <a:cs typeface="Arial" panose="020B0604020202020204" pitchFamily="34" charset="0"/>
            </a:endParaRPr>
          </a:p>
          <a:p>
            <a:pPr algn="ctr"/>
            <a:endParaRPr lang="fr-CH" dirty="0">
              <a:solidFill>
                <a:schemeClr val="tx1"/>
              </a:solidFill>
              <a:latin typeface="Arial" panose="020B0604020202020204" pitchFamily="34" charset="0"/>
              <a:cs typeface="Arial" panose="020B0604020202020204" pitchFamily="34" charset="0"/>
            </a:endParaRPr>
          </a:p>
          <a:p>
            <a:pPr algn="ctr"/>
            <a:r>
              <a:rPr lang="fr-CH" dirty="0" err="1" smtClean="0">
                <a:solidFill>
                  <a:schemeClr val="tx1"/>
                </a:solidFill>
                <a:latin typeface="Arial" panose="020B0604020202020204" pitchFamily="34" charset="0"/>
                <a:cs typeface="Arial" panose="020B0604020202020204" pitchFamily="34" charset="0"/>
              </a:rPr>
              <a:t>However</a:t>
            </a:r>
            <a:r>
              <a:rPr lang="fr-CH" dirty="0" smtClean="0">
                <a:solidFill>
                  <a:schemeClr val="tx1"/>
                </a:solidFill>
                <a:latin typeface="Arial" panose="020B0604020202020204" pitchFamily="34" charset="0"/>
                <a:cs typeface="Arial" panose="020B0604020202020204" pitchFamily="34" charset="0"/>
              </a:rPr>
              <a:t>, </a:t>
            </a:r>
            <a:r>
              <a:rPr lang="fr-CH" dirty="0" err="1" smtClean="0">
                <a:solidFill>
                  <a:schemeClr val="tx1"/>
                </a:solidFill>
                <a:latin typeface="Arial" panose="020B0604020202020204" pitchFamily="34" charset="0"/>
                <a:cs typeface="Arial" panose="020B0604020202020204" pitchFamily="34" charset="0"/>
              </a:rPr>
              <a:t>it</a:t>
            </a:r>
            <a:r>
              <a:rPr lang="fr-CH" dirty="0" smtClean="0">
                <a:solidFill>
                  <a:schemeClr val="tx1"/>
                </a:solidFill>
                <a:latin typeface="Arial" panose="020B0604020202020204" pitchFamily="34" charset="0"/>
                <a:cs typeface="Arial" panose="020B0604020202020204" pitchFamily="34" charset="0"/>
              </a:rPr>
              <a:t> </a:t>
            </a:r>
            <a:r>
              <a:rPr lang="fr-CH" dirty="0" err="1" smtClean="0">
                <a:solidFill>
                  <a:schemeClr val="tx1"/>
                </a:solidFill>
                <a:latin typeface="Arial" panose="020B0604020202020204" pitchFamily="34" charset="0"/>
                <a:cs typeface="Arial" panose="020B0604020202020204" pitchFamily="34" charset="0"/>
              </a:rPr>
              <a:t>is</a:t>
            </a:r>
            <a:r>
              <a:rPr lang="fr-CH" dirty="0" smtClean="0">
                <a:solidFill>
                  <a:schemeClr val="tx1"/>
                </a:solidFill>
                <a:latin typeface="Arial" panose="020B0604020202020204" pitchFamily="34" charset="0"/>
                <a:cs typeface="Arial" panose="020B0604020202020204" pitchFamily="34" charset="0"/>
              </a:rPr>
              <a:t> a </a:t>
            </a:r>
            <a:r>
              <a:rPr lang="fr-CH" dirty="0" err="1" smtClean="0">
                <a:solidFill>
                  <a:schemeClr val="tx1"/>
                </a:solidFill>
                <a:latin typeface="Arial" panose="020B0604020202020204" pitchFamily="34" charset="0"/>
                <a:cs typeface="Arial" panose="020B0604020202020204" pitchFamily="34" charset="0"/>
              </a:rPr>
              <a:t>very</a:t>
            </a:r>
            <a:r>
              <a:rPr lang="fr-CH" dirty="0" smtClean="0">
                <a:solidFill>
                  <a:schemeClr val="tx1"/>
                </a:solidFill>
                <a:latin typeface="Arial" panose="020B0604020202020204" pitchFamily="34" charset="0"/>
                <a:cs typeface="Arial" panose="020B0604020202020204" pitchFamily="34" charset="0"/>
              </a:rPr>
              <a:t> good one, </a:t>
            </a:r>
            <a:r>
              <a:rPr lang="fr-CH" dirty="0" err="1" smtClean="0">
                <a:solidFill>
                  <a:schemeClr val="tx1"/>
                </a:solidFill>
                <a:latin typeface="Arial" panose="020B0604020202020204" pitchFamily="34" charset="0"/>
                <a:cs typeface="Arial" panose="020B0604020202020204" pitchFamily="34" charset="0"/>
              </a:rPr>
              <a:t>probably</a:t>
            </a:r>
            <a:r>
              <a:rPr lang="fr-CH" dirty="0" smtClean="0">
                <a:solidFill>
                  <a:schemeClr val="tx1"/>
                </a:solidFill>
                <a:latin typeface="Arial" panose="020B0604020202020204" pitchFamily="34" charset="0"/>
                <a:cs typeface="Arial" panose="020B0604020202020204" pitchFamily="34" charset="0"/>
              </a:rPr>
              <a:t> the best </a:t>
            </a:r>
            <a:r>
              <a:rPr lang="fr-CH" dirty="0" err="1" smtClean="0">
                <a:solidFill>
                  <a:schemeClr val="tx1"/>
                </a:solidFill>
                <a:latin typeface="Arial" panose="020B0604020202020204" pitchFamily="34" charset="0"/>
                <a:cs typeface="Arial" panose="020B0604020202020204" pitchFamily="34" charset="0"/>
              </a:rPr>
              <a:t>quality</a:t>
            </a:r>
            <a:r>
              <a:rPr lang="fr-CH" dirty="0" smtClean="0">
                <a:solidFill>
                  <a:schemeClr val="tx1"/>
                </a:solidFill>
                <a:latin typeface="Arial" panose="020B0604020202020204" pitchFamily="34" charset="0"/>
                <a:cs typeface="Arial" panose="020B0604020202020204" pitchFamily="34" charset="0"/>
              </a:rPr>
              <a:t> in Romania</a:t>
            </a:r>
            <a:endParaRPr lang="fr-CH" dirty="0">
              <a:solidFill>
                <a:schemeClr val="tx1"/>
              </a:solidFill>
              <a:latin typeface="Arial" panose="020B0604020202020204" pitchFamily="34" charset="0"/>
              <a:cs typeface="Arial" panose="020B0604020202020204" pitchFamily="34" charset="0"/>
            </a:endParaRPr>
          </a:p>
        </p:txBody>
      </p:sp>
      <p:sp>
        <p:nvSpPr>
          <p:cNvPr id="15" name="Rectangle 14"/>
          <p:cNvSpPr/>
          <p:nvPr/>
        </p:nvSpPr>
        <p:spPr>
          <a:xfrm rot="21600000">
            <a:off x="4860032" y="2993623"/>
            <a:ext cx="1116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6" name="Rectangle 15"/>
          <p:cNvSpPr/>
          <p:nvPr/>
        </p:nvSpPr>
        <p:spPr>
          <a:xfrm rot="21600000">
            <a:off x="4860032" y="3267678"/>
            <a:ext cx="1116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8898789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Sophie\Pictures\Cluj09confidentialpan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6796" y="1361351"/>
            <a:ext cx="4611588" cy="41052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707904" y="5625184"/>
            <a:ext cx="4896544"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Gilau</a:t>
            </a:r>
            <a:r>
              <a:rPr lang="fr-CH" sz="1600" dirty="0" smtClean="0">
                <a:solidFill>
                  <a:schemeClr val="tx1"/>
                </a:solidFill>
                <a:latin typeface="Arial" panose="020B0604020202020204" pitchFamily="34" charset="0"/>
                <a:cs typeface="Arial" panose="020B0604020202020204" pitchFamily="34" charset="0"/>
              </a:rPr>
              <a:t>  =&gt;  Cluj </a:t>
            </a:r>
            <a:r>
              <a:rPr lang="fr-CH" sz="1600" dirty="0" err="1" smtClean="0">
                <a:solidFill>
                  <a:schemeClr val="tx1"/>
                </a:solidFill>
                <a:latin typeface="Arial" panose="020B0604020202020204" pitchFamily="34" charset="0"/>
                <a:cs typeface="Arial" panose="020B0604020202020204" pitchFamily="34" charset="0"/>
              </a:rPr>
              <a:t>Napoca</a:t>
            </a:r>
            <a:r>
              <a:rPr lang="fr-CH" sz="1600" dirty="0" smtClean="0">
                <a:solidFill>
                  <a:schemeClr val="tx1"/>
                </a:solidFill>
                <a:latin typeface="Arial" panose="020B0604020202020204" pitchFamily="34" charset="0"/>
                <a:cs typeface="Arial" panose="020B0604020202020204" pitchFamily="34" charset="0"/>
              </a:rPr>
              <a:t>    DN1 x A3 ( 2 )</a:t>
            </a:r>
          </a:p>
        </p:txBody>
      </p:sp>
      <p:sp>
        <p:nvSpPr>
          <p:cNvPr id="4" name="Rectangle 4"/>
          <p:cNvSpPr>
            <a:spLocks noChangeArrowheads="1"/>
          </p:cNvSpPr>
          <p:nvPr/>
        </p:nvSpPr>
        <p:spPr bwMode="auto">
          <a:xfrm>
            <a:off x="323528" y="2863183"/>
            <a:ext cx="2880000" cy="2031325"/>
          </a:xfrm>
          <a:prstGeom prst="rect">
            <a:avLst/>
          </a:prstGeom>
          <a:solidFill>
            <a:srgbClr val="FFC000"/>
          </a:solidFill>
          <a:ln w="28575">
            <a:solidFill>
              <a:schemeClr val="tx1"/>
            </a:solid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fr-FR" altLang="fr-FR" sz="1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Tiny</a:t>
            </a:r>
            <a:r>
              <a:rPr kumimoji="0" lang="fr-FR" altLang="fr-FR"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fr-FR" altLang="fr-FR" sz="1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confidential</a:t>
            </a:r>
            <a:r>
              <a:rPr kumimoji="0" lang="fr-FR" altLang="fr-FR"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panel </a:t>
            </a:r>
            <a:r>
              <a:rPr kumimoji="0" lang="fr-FR" altLang="fr-FR" sz="1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here</a:t>
            </a:r>
            <a:r>
              <a:rPr kumimoji="0" lang="fr-FR" altLang="fr-FR"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fr-FR" altLang="fr-FR" sz="1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too</a:t>
            </a:r>
            <a:r>
              <a:rPr kumimoji="0" lang="fr-FR" altLang="fr-FR"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Once </a:t>
            </a:r>
            <a:r>
              <a:rPr kumimoji="0" lang="fr-FR" altLang="fr-FR" sz="1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again</a:t>
            </a:r>
            <a:r>
              <a:rPr kumimoji="0" lang="fr-FR" altLang="fr-FR"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no </a:t>
            </a:r>
            <a:r>
              <a:rPr kumimoji="0" lang="fr-FR" altLang="fr-FR" sz="1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reason</a:t>
            </a:r>
            <a:r>
              <a:rPr kumimoji="0" lang="fr-FR" altLang="fr-FR"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for </a:t>
            </a:r>
            <a:r>
              <a:rPr kumimoji="0" lang="fr-FR" altLang="fr-FR" sz="1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this</a:t>
            </a:r>
            <a:r>
              <a:rPr kumimoji="0" lang="fr-FR" altLang="fr-FR"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a:t>
            </a:r>
          </a:p>
          <a:p>
            <a:pPr marL="0" marR="0" lvl="0" indent="0" algn="ctr" defTabSz="914400" rtl="0" eaLnBrk="1" fontAlgn="base" latinLnBrk="0" hangingPunct="1">
              <a:lnSpc>
                <a:spcPct val="150000"/>
              </a:lnSpc>
              <a:spcBef>
                <a:spcPct val="0"/>
              </a:spcBef>
              <a:spcAft>
                <a:spcPct val="0"/>
              </a:spcAft>
              <a:buClrTx/>
              <a:buSzTx/>
              <a:buFontTx/>
              <a:buNone/>
              <a:tabLst/>
            </a:pPr>
            <a:r>
              <a:rPr kumimoji="0" lang="fr-FR" altLang="fr-FR"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lang="fr-FR" altLang="fr-FR" sz="1400" dirty="0" smtClean="0">
                <a:latin typeface="Arial" panose="020B0604020202020204" pitchFamily="34" charset="0"/>
                <a:cs typeface="Arial" panose="020B0604020202020204" pitchFamily="34" charset="0"/>
              </a:rPr>
              <a:t>It </a:t>
            </a:r>
            <a:r>
              <a:rPr kumimoji="0" lang="fr-FR" altLang="fr-FR"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fr-FR" altLang="fr-FR" sz="1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is</a:t>
            </a:r>
            <a:r>
              <a:rPr kumimoji="0" lang="fr-FR" altLang="fr-FR"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the best </a:t>
            </a:r>
            <a:r>
              <a:rPr kumimoji="0" lang="fr-FR" altLang="fr-FR" sz="1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highway</a:t>
            </a:r>
            <a:r>
              <a:rPr kumimoji="0" lang="fr-FR" altLang="fr-FR"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in Romania.</a:t>
            </a:r>
          </a:p>
          <a:p>
            <a:pPr marL="0" marR="0" lvl="0" indent="0" algn="ctr" defTabSz="914400" rtl="0" eaLnBrk="1" fontAlgn="base" latinLnBrk="0" hangingPunct="1">
              <a:lnSpc>
                <a:spcPct val="150000"/>
              </a:lnSpc>
              <a:spcBef>
                <a:spcPct val="0"/>
              </a:spcBef>
              <a:spcAft>
                <a:spcPct val="0"/>
              </a:spcAft>
              <a:buClrTx/>
              <a:buSzTx/>
              <a:buFontTx/>
              <a:buNone/>
              <a:tabLst/>
            </a:pPr>
            <a:r>
              <a:rPr kumimoji="0" lang="fr-FR" altLang="fr-FR"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lang="fr-FR" altLang="fr-FR" sz="1400" dirty="0" err="1" smtClean="0">
                <a:latin typeface="Arial" panose="020B0604020202020204" pitchFamily="34" charset="0"/>
                <a:cs typeface="Arial" panose="020B0604020202020204" pitchFamily="34" charset="0"/>
              </a:rPr>
              <a:t>Don’t</a:t>
            </a:r>
            <a:r>
              <a:rPr lang="fr-FR" altLang="fr-FR" sz="1400" dirty="0" smtClean="0">
                <a:latin typeface="Arial" panose="020B0604020202020204" pitchFamily="34" charset="0"/>
                <a:cs typeface="Arial" panose="020B0604020202020204" pitchFamily="34" charset="0"/>
              </a:rPr>
              <a:t> </a:t>
            </a:r>
            <a:r>
              <a:rPr lang="fr-FR" altLang="fr-FR" sz="1400" dirty="0" err="1" smtClean="0">
                <a:latin typeface="Arial" panose="020B0604020202020204" pitchFamily="34" charset="0"/>
                <a:cs typeface="Arial" panose="020B0604020202020204" pitchFamily="34" charset="0"/>
              </a:rPr>
              <a:t>be</a:t>
            </a:r>
            <a:r>
              <a:rPr lang="fr-FR" altLang="fr-FR" sz="1400" dirty="0" smtClean="0">
                <a:latin typeface="Arial" panose="020B0604020202020204" pitchFamily="34" charset="0"/>
                <a:cs typeface="Arial" panose="020B0604020202020204" pitchFamily="34" charset="0"/>
              </a:rPr>
              <a:t> </a:t>
            </a:r>
            <a:r>
              <a:rPr lang="fr-FR" altLang="fr-FR" sz="1400" dirty="0" err="1" smtClean="0">
                <a:latin typeface="Arial" panose="020B0604020202020204" pitchFamily="34" charset="0"/>
                <a:cs typeface="Arial" panose="020B0604020202020204" pitchFamily="34" charset="0"/>
              </a:rPr>
              <a:t>afraid</a:t>
            </a:r>
            <a:r>
              <a:rPr lang="fr-FR" altLang="fr-FR" sz="1400" dirty="0" smtClean="0">
                <a:latin typeface="Arial" panose="020B0604020202020204" pitchFamily="34" charset="0"/>
                <a:cs typeface="Arial" panose="020B0604020202020204" pitchFamily="34" charset="0"/>
              </a:rPr>
              <a:t> to utilise </a:t>
            </a:r>
            <a:r>
              <a:rPr lang="fr-FR" altLang="fr-FR" sz="1400" dirty="0" err="1" smtClean="0">
                <a:latin typeface="Arial" panose="020B0604020202020204" pitchFamily="34" charset="0"/>
                <a:cs typeface="Arial" panose="020B0604020202020204" pitchFamily="34" charset="0"/>
              </a:rPr>
              <a:t>it</a:t>
            </a:r>
            <a:endParaRPr lang="fr-FR" altLang="fr-FR" sz="1400" dirty="0" smtClean="0">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50000"/>
              </a:lnSpc>
              <a:spcBef>
                <a:spcPct val="0"/>
              </a:spcBef>
              <a:spcAft>
                <a:spcPct val="0"/>
              </a:spcAft>
              <a:buClrTx/>
              <a:buSzTx/>
              <a:buFontTx/>
              <a:buNone/>
              <a:tabLst/>
            </a:pPr>
            <a:r>
              <a:rPr lang="fr-FR" altLang="fr-FR" sz="1400" dirty="0">
                <a:latin typeface="Arial" panose="020B0604020202020204" pitchFamily="34" charset="0"/>
                <a:cs typeface="Arial" panose="020B0604020202020204" pitchFamily="34" charset="0"/>
              </a:rPr>
              <a:t>a</a:t>
            </a:r>
            <a:r>
              <a:rPr kumimoji="0" lang="fr-FR" altLang="fr-FR"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nd to </a:t>
            </a:r>
            <a:r>
              <a:rPr kumimoji="0" lang="fr-FR" altLang="fr-FR" sz="1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promote</a:t>
            </a:r>
            <a:r>
              <a:rPr kumimoji="0" lang="fr-FR" altLang="fr-FR"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fr-FR" altLang="fr-FR" sz="1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it</a:t>
            </a:r>
            <a:r>
              <a:rPr kumimoji="0" lang="fr-FR" altLang="fr-FR"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a:t>
            </a:r>
          </a:p>
        </p:txBody>
      </p:sp>
      <p:sp>
        <p:nvSpPr>
          <p:cNvPr id="5" name="Pentagone 4"/>
          <p:cNvSpPr/>
          <p:nvPr/>
        </p:nvSpPr>
        <p:spPr>
          <a:xfrm>
            <a:off x="5820748" y="1492510"/>
            <a:ext cx="2160240" cy="648000"/>
          </a:xfrm>
          <a:prstGeom prst="homePlat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fr-CH" sz="1600" dirty="0" smtClean="0">
                <a:solidFill>
                  <a:schemeClr val="bg1"/>
                </a:solidFill>
                <a:latin typeface="Arial" panose="020B0604020202020204" pitchFamily="34" charset="0"/>
                <a:cs typeface="Arial" panose="020B0604020202020204" pitchFamily="34" charset="0"/>
              </a:rPr>
              <a:t>Oradea</a:t>
            </a:r>
          </a:p>
          <a:p>
            <a:r>
              <a:rPr lang="fr-CH" sz="1600" dirty="0" smtClean="0">
                <a:solidFill>
                  <a:schemeClr val="bg1"/>
                </a:solidFill>
                <a:latin typeface="Arial" panose="020B0604020202020204" pitchFamily="34" charset="0"/>
                <a:cs typeface="Arial" panose="020B0604020202020204" pitchFamily="34" charset="0"/>
              </a:rPr>
              <a:t>Satu Mare</a:t>
            </a:r>
            <a:endParaRPr lang="fr-CH" sz="1600" dirty="0">
              <a:solidFill>
                <a:schemeClr val="bg1"/>
              </a:solidFill>
              <a:latin typeface="Arial" panose="020B0604020202020204" pitchFamily="34" charset="0"/>
              <a:cs typeface="Arial" panose="020B0604020202020204" pitchFamily="34" charset="0"/>
            </a:endParaRPr>
          </a:p>
        </p:txBody>
      </p:sp>
      <p:sp>
        <p:nvSpPr>
          <p:cNvPr id="6" name="Pentagone 5"/>
          <p:cNvSpPr/>
          <p:nvPr/>
        </p:nvSpPr>
        <p:spPr>
          <a:xfrm>
            <a:off x="5830917" y="2175241"/>
            <a:ext cx="2160240" cy="648000"/>
          </a:xfrm>
          <a:prstGeom prst="homePlat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fr-CH" sz="1600" dirty="0" smtClean="0">
                <a:solidFill>
                  <a:schemeClr val="bg1"/>
                </a:solidFill>
                <a:latin typeface="Arial" panose="020B0604020202020204" pitchFamily="34" charset="0"/>
                <a:cs typeface="Arial" panose="020B0604020202020204" pitchFamily="34" charset="0"/>
              </a:rPr>
              <a:t>Bucuresti - Brasov</a:t>
            </a:r>
          </a:p>
          <a:p>
            <a:r>
              <a:rPr lang="fr-CH" sz="1600" dirty="0" err="1" smtClean="0">
                <a:solidFill>
                  <a:schemeClr val="bg1"/>
                </a:solidFill>
                <a:latin typeface="Arial" panose="020B0604020202020204" pitchFamily="34" charset="0"/>
                <a:cs typeface="Arial" panose="020B0604020202020204" pitchFamily="34" charset="0"/>
              </a:rPr>
              <a:t>Targu</a:t>
            </a:r>
            <a:r>
              <a:rPr lang="fr-CH" sz="1600" dirty="0" smtClean="0">
                <a:solidFill>
                  <a:schemeClr val="bg1"/>
                </a:solidFill>
                <a:latin typeface="Arial" panose="020B0604020202020204" pitchFamily="34" charset="0"/>
                <a:cs typeface="Arial" panose="020B0604020202020204" pitchFamily="34" charset="0"/>
              </a:rPr>
              <a:t> Mures</a:t>
            </a:r>
          </a:p>
        </p:txBody>
      </p:sp>
      <p:sp>
        <p:nvSpPr>
          <p:cNvPr id="7" name="Pentagone 6"/>
          <p:cNvSpPr/>
          <p:nvPr/>
        </p:nvSpPr>
        <p:spPr>
          <a:xfrm>
            <a:off x="5841086" y="2844443"/>
            <a:ext cx="2160240" cy="648000"/>
          </a:xfrm>
          <a:prstGeom prst="homePlat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fr-CH" sz="1600" dirty="0" smtClean="0">
                <a:solidFill>
                  <a:schemeClr val="bg1"/>
                </a:solidFill>
                <a:latin typeface="Arial" panose="020B0604020202020204" pitchFamily="34" charset="0"/>
                <a:cs typeface="Arial" panose="020B0604020202020204" pitchFamily="34" charset="0"/>
              </a:rPr>
              <a:t>Sibiu</a:t>
            </a:r>
          </a:p>
          <a:p>
            <a:r>
              <a:rPr lang="fr-CH" sz="1600" dirty="0" smtClean="0">
                <a:solidFill>
                  <a:schemeClr val="bg1"/>
                </a:solidFill>
                <a:latin typeface="Arial" panose="020B0604020202020204" pitchFamily="34" charset="0"/>
                <a:cs typeface="Arial" panose="020B0604020202020204" pitchFamily="34" charset="0"/>
              </a:rPr>
              <a:t>Deva</a:t>
            </a:r>
            <a:endParaRPr lang="fr-CH" sz="1600"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rot="21600000">
            <a:off x="5976032" y="1700808"/>
            <a:ext cx="1116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 name="Rectangle 8"/>
          <p:cNvSpPr/>
          <p:nvPr/>
        </p:nvSpPr>
        <p:spPr>
          <a:xfrm rot="21600000">
            <a:off x="5976032" y="1925209"/>
            <a:ext cx="1116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5700395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ésultat de recherche d'images pour &quot;panneaux autoroutiers suiss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980728"/>
            <a:ext cx="3533775" cy="449580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851920" y="5793243"/>
            <a:ext cx="4896544"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Gilau</a:t>
            </a:r>
            <a:r>
              <a:rPr lang="fr-CH" sz="1600" dirty="0">
                <a:solidFill>
                  <a:schemeClr val="tx1"/>
                </a:solidFill>
                <a:latin typeface="Arial" panose="020B0604020202020204" pitchFamily="34" charset="0"/>
                <a:cs typeface="Arial" panose="020B0604020202020204" pitchFamily="34" charset="0"/>
              </a:rPr>
              <a:t> </a:t>
            </a:r>
            <a:r>
              <a:rPr lang="fr-CH" sz="1600" dirty="0" smtClean="0">
                <a:solidFill>
                  <a:schemeClr val="tx1"/>
                </a:solidFill>
                <a:latin typeface="Arial" panose="020B0604020202020204" pitchFamily="34" charset="0"/>
                <a:cs typeface="Arial" panose="020B0604020202020204" pitchFamily="34" charset="0"/>
              </a:rPr>
              <a:t>- Cluj </a:t>
            </a:r>
            <a:r>
              <a:rPr lang="fr-CH" sz="1600" dirty="0" err="1" smtClean="0">
                <a:solidFill>
                  <a:schemeClr val="tx1"/>
                </a:solidFill>
                <a:latin typeface="Arial" panose="020B0604020202020204" pitchFamily="34" charset="0"/>
                <a:cs typeface="Arial" panose="020B0604020202020204" pitchFamily="34" charset="0"/>
              </a:rPr>
              <a:t>Napoca</a:t>
            </a:r>
            <a:r>
              <a:rPr lang="fr-CH" sz="1600" dirty="0" smtClean="0">
                <a:solidFill>
                  <a:schemeClr val="tx1"/>
                </a:solidFill>
                <a:latin typeface="Arial" panose="020B0604020202020204" pitchFamily="34" charset="0"/>
                <a:cs typeface="Arial" panose="020B0604020202020204" pitchFamily="34" charset="0"/>
              </a:rPr>
              <a:t>    A3 ( 1 )</a:t>
            </a:r>
          </a:p>
        </p:txBody>
      </p:sp>
    </p:spTree>
    <p:extLst>
      <p:ext uri="{BB962C8B-B14F-4D97-AF65-F5344CB8AC3E}">
        <p14:creationId xmlns:p14="http://schemas.microsoft.com/office/powerpoint/2010/main" val="2479021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712968" cy="6552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3" name="Rectangle 2"/>
          <p:cNvSpPr/>
          <p:nvPr/>
        </p:nvSpPr>
        <p:spPr>
          <a:xfrm>
            <a:off x="755576" y="548680"/>
            <a:ext cx="7920880" cy="5976664"/>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5400" dirty="0">
                <a:solidFill>
                  <a:schemeClr val="tx1"/>
                </a:solidFill>
                <a:latin typeface="Arial" panose="020B0604020202020204" pitchFamily="34" charset="0"/>
                <a:cs typeface="Arial" panose="020B0604020202020204" pitchFamily="34" charset="0"/>
              </a:rPr>
              <a:t>2</a:t>
            </a:r>
            <a:r>
              <a:rPr lang="fr-CH" sz="5400" dirty="0" smtClean="0">
                <a:solidFill>
                  <a:schemeClr val="tx1"/>
                </a:solidFill>
                <a:latin typeface="Arial" panose="020B0604020202020204" pitchFamily="34" charset="0"/>
                <a:cs typeface="Arial" panose="020B0604020202020204" pitchFamily="34" charset="0"/>
              </a:rPr>
              <a:t>. </a:t>
            </a:r>
            <a:r>
              <a:rPr lang="fr-CH" sz="5400" u="sng" dirty="0" err="1" smtClean="0">
                <a:solidFill>
                  <a:schemeClr val="tx1"/>
                </a:solidFill>
                <a:latin typeface="Arial" panose="020B0604020202020204" pitchFamily="34" charset="0"/>
                <a:cs typeface="Arial" panose="020B0604020202020204" pitchFamily="34" charset="0"/>
              </a:rPr>
              <a:t>FromTargu</a:t>
            </a:r>
            <a:r>
              <a:rPr lang="fr-CH" sz="5400" u="sng" dirty="0" smtClean="0">
                <a:solidFill>
                  <a:schemeClr val="tx1"/>
                </a:solidFill>
                <a:latin typeface="Arial" panose="020B0604020202020204" pitchFamily="34" charset="0"/>
                <a:cs typeface="Arial" panose="020B0604020202020204" pitchFamily="34" charset="0"/>
              </a:rPr>
              <a:t> Mures</a:t>
            </a:r>
          </a:p>
          <a:p>
            <a:pPr algn="ctr"/>
            <a:endParaRPr lang="fr-CH" sz="5400" u="sng" dirty="0" smtClean="0">
              <a:solidFill>
                <a:schemeClr val="tx1"/>
              </a:solidFill>
              <a:latin typeface="Arial" panose="020B0604020202020204" pitchFamily="34" charset="0"/>
              <a:cs typeface="Arial" panose="020B0604020202020204" pitchFamily="34" charset="0"/>
            </a:endParaRPr>
          </a:p>
          <a:p>
            <a:pPr algn="ctr"/>
            <a:r>
              <a:rPr lang="fr-CH" sz="3600" i="1" dirty="0" err="1" smtClean="0">
                <a:solidFill>
                  <a:schemeClr val="tx1"/>
                </a:solidFill>
                <a:latin typeface="Arial" panose="020B0604020202020204" pitchFamily="34" charset="0"/>
                <a:cs typeface="Arial" panose="020B0604020202020204" pitchFamily="34" charset="0"/>
              </a:rPr>
              <a:t>Here</a:t>
            </a:r>
            <a:r>
              <a:rPr lang="fr-CH" sz="3600" i="1" dirty="0" smtClean="0">
                <a:solidFill>
                  <a:schemeClr val="tx1"/>
                </a:solidFill>
                <a:latin typeface="Arial" panose="020B0604020202020204" pitchFamily="34" charset="0"/>
                <a:cs typeface="Arial" panose="020B0604020202020204" pitchFamily="34" charset="0"/>
              </a:rPr>
              <a:t> </a:t>
            </a:r>
            <a:r>
              <a:rPr lang="fr-CH" sz="3600" i="1" dirty="0" err="1" smtClean="0">
                <a:solidFill>
                  <a:schemeClr val="tx1"/>
                </a:solidFill>
                <a:latin typeface="Arial" panose="020B0604020202020204" pitchFamily="34" charset="0"/>
                <a:cs typeface="Arial" panose="020B0604020202020204" pitchFamily="34" charset="0"/>
              </a:rPr>
              <a:t>too</a:t>
            </a:r>
            <a:r>
              <a:rPr lang="fr-CH" sz="3600" i="1" dirty="0" smtClean="0">
                <a:solidFill>
                  <a:schemeClr val="tx1"/>
                </a:solidFill>
                <a:latin typeface="Arial" panose="020B0604020202020204" pitchFamily="34" charset="0"/>
                <a:cs typeface="Arial" panose="020B0604020202020204" pitchFamily="34" charset="0"/>
              </a:rPr>
              <a:t>,</a:t>
            </a:r>
          </a:p>
          <a:p>
            <a:pPr algn="ctr"/>
            <a:r>
              <a:rPr lang="fr-CH" sz="3600" i="1" dirty="0">
                <a:solidFill>
                  <a:schemeClr val="tx1"/>
                </a:solidFill>
                <a:latin typeface="Arial" panose="020B0604020202020204" pitchFamily="34" charset="0"/>
                <a:cs typeface="Arial" panose="020B0604020202020204" pitchFamily="34" charset="0"/>
              </a:rPr>
              <a:t>n</a:t>
            </a:r>
            <a:r>
              <a:rPr lang="fr-CH" sz="3600" i="1" dirty="0" smtClean="0">
                <a:solidFill>
                  <a:schemeClr val="tx1"/>
                </a:solidFill>
                <a:latin typeface="Arial" panose="020B0604020202020204" pitchFamily="34" charset="0"/>
                <a:cs typeface="Arial" panose="020B0604020202020204" pitchFamily="34" charset="0"/>
              </a:rPr>
              <a:t>o promotion, no information</a:t>
            </a:r>
          </a:p>
        </p:txBody>
      </p:sp>
    </p:spTree>
    <p:extLst>
      <p:ext uri="{BB962C8B-B14F-4D97-AF65-F5344CB8AC3E}">
        <p14:creationId xmlns:p14="http://schemas.microsoft.com/office/powerpoint/2010/main" val="29273298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ophie\Pictures\Gilau a Capusu Mare.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115616" y="503312"/>
            <a:ext cx="6970424" cy="576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347864" y="5085184"/>
            <a:ext cx="4500000" cy="504056"/>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Capusu</a:t>
            </a:r>
            <a:r>
              <a:rPr lang="fr-CH" sz="1600" dirty="0" smtClean="0">
                <a:solidFill>
                  <a:schemeClr val="tx1"/>
                </a:solidFill>
                <a:latin typeface="Arial" panose="020B0604020202020204" pitchFamily="34" charset="0"/>
                <a:cs typeface="Arial" panose="020B0604020202020204" pitchFamily="34" charset="0"/>
              </a:rPr>
              <a:t> Mare =&gt; Cluj   DN1 x DJ139 ( 1 )</a:t>
            </a:r>
          </a:p>
        </p:txBody>
      </p:sp>
      <p:sp>
        <p:nvSpPr>
          <p:cNvPr id="4" name="Flèche droite 3"/>
          <p:cNvSpPr/>
          <p:nvPr/>
        </p:nvSpPr>
        <p:spPr>
          <a:xfrm flipH="1">
            <a:off x="2987824" y="1656640"/>
            <a:ext cx="1800000" cy="540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pic>
        <p:nvPicPr>
          <p:cNvPr id="5"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3779912" y="1714919"/>
            <a:ext cx="493714" cy="432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2961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phie\Pictures\tg01 107F.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55576" y="434670"/>
            <a:ext cx="6283648" cy="5760000"/>
          </a:xfrm>
          <a:prstGeom prst="rect">
            <a:avLst/>
          </a:prstGeom>
          <a:noFill/>
          <a:extLst>
            <a:ext uri="{909E8E84-426E-40DD-AFC4-6F175D3DCCD1}">
              <a14:hiddenFill xmlns:a14="http://schemas.microsoft.com/office/drawing/2010/main">
                <a:solidFill>
                  <a:srgbClr val="FFFFFF"/>
                </a:solidFill>
              </a14:hiddenFill>
            </a:ext>
          </a:extLst>
        </p:spPr>
      </p:pic>
      <p:sp>
        <p:nvSpPr>
          <p:cNvPr id="3" name="Flèche droite 2"/>
          <p:cNvSpPr/>
          <p:nvPr/>
        </p:nvSpPr>
        <p:spPr>
          <a:xfrm flipH="1">
            <a:off x="5619742" y="1811285"/>
            <a:ext cx="2520000" cy="540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504000" rtlCol="0" anchor="ctr"/>
          <a:lstStyle/>
          <a:p>
            <a:pPr algn="r"/>
            <a:r>
              <a:rPr lang="fr-CH" sz="2400" dirty="0" smtClean="0">
                <a:latin typeface="Arial" panose="020B0604020202020204" pitchFamily="34" charset="0"/>
                <a:cs typeface="Arial" panose="020B0604020202020204" pitchFamily="34" charset="0"/>
              </a:rPr>
              <a:t>Cluj </a:t>
            </a:r>
            <a:r>
              <a:rPr lang="fr-CH" sz="2400" dirty="0" err="1" smtClean="0">
                <a:latin typeface="Arial" panose="020B0604020202020204" pitchFamily="34" charset="0"/>
                <a:cs typeface="Arial" panose="020B0604020202020204" pitchFamily="34" charset="0"/>
              </a:rPr>
              <a:t>Napoca</a:t>
            </a:r>
            <a:endParaRPr lang="fr-CH" sz="2400" dirty="0">
              <a:latin typeface="Arial" panose="020B0604020202020204" pitchFamily="34" charset="0"/>
              <a:cs typeface="Arial" panose="020B0604020202020204" pitchFamily="34" charset="0"/>
            </a:endParaRPr>
          </a:p>
        </p:txBody>
      </p:sp>
      <p:sp>
        <p:nvSpPr>
          <p:cNvPr id="4" name="Pentagone 3"/>
          <p:cNvSpPr/>
          <p:nvPr/>
        </p:nvSpPr>
        <p:spPr>
          <a:xfrm>
            <a:off x="5580112" y="1196752"/>
            <a:ext cx="2520000" cy="540000"/>
          </a:xfrm>
          <a:prstGeom prst="homePlat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p>
            <a:r>
              <a:rPr lang="fr-CH" sz="2400" dirty="0" err="1" smtClean="0">
                <a:solidFill>
                  <a:schemeClr val="bg1"/>
                </a:solidFill>
                <a:latin typeface="Arial" panose="020B0604020202020204" pitchFamily="34" charset="0"/>
                <a:cs typeface="Arial" panose="020B0604020202020204" pitchFamily="34" charset="0"/>
              </a:rPr>
              <a:t>Targu</a:t>
            </a:r>
            <a:r>
              <a:rPr lang="fr-CH" sz="2400" dirty="0" smtClean="0">
                <a:solidFill>
                  <a:schemeClr val="bg1"/>
                </a:solidFill>
                <a:latin typeface="Arial" panose="020B0604020202020204" pitchFamily="34" charset="0"/>
                <a:cs typeface="Arial" panose="020B0604020202020204" pitchFamily="34" charset="0"/>
              </a:rPr>
              <a:t> Mures</a:t>
            </a:r>
            <a:endParaRPr lang="fr-CH" sz="2400" dirty="0">
              <a:solidFill>
                <a:schemeClr val="bg1"/>
              </a:solidFill>
              <a:latin typeface="Arial" panose="020B0604020202020204" pitchFamily="34" charset="0"/>
              <a:cs typeface="Arial" panose="020B0604020202020204" pitchFamily="34" charset="0"/>
            </a:endParaRPr>
          </a:p>
        </p:txBody>
      </p:sp>
      <p:sp>
        <p:nvSpPr>
          <p:cNvPr id="5" name="Pentagone 4"/>
          <p:cNvSpPr/>
          <p:nvPr/>
        </p:nvSpPr>
        <p:spPr>
          <a:xfrm>
            <a:off x="5589323" y="2800328"/>
            <a:ext cx="2520000" cy="540000"/>
          </a:xfrm>
          <a:prstGeom prst="homePlate">
            <a:avLst/>
          </a:pr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p>
            <a:r>
              <a:rPr lang="fr-CH" sz="2400" dirty="0">
                <a:solidFill>
                  <a:schemeClr val="bg1"/>
                </a:solidFill>
                <a:latin typeface="Arial" panose="020B0604020202020204" pitchFamily="34" charset="0"/>
                <a:cs typeface="Arial" panose="020B0604020202020204" pitchFamily="34" charset="0"/>
              </a:rPr>
              <a:t>T</a:t>
            </a:r>
            <a:r>
              <a:rPr lang="fr-CH" sz="2400" dirty="0" smtClean="0">
                <a:solidFill>
                  <a:schemeClr val="bg1"/>
                </a:solidFill>
                <a:latin typeface="Arial" panose="020B0604020202020204" pitchFamily="34" charset="0"/>
                <a:cs typeface="Arial" panose="020B0604020202020204" pitchFamily="34" charset="0"/>
              </a:rPr>
              <a:t>g Mures 56</a:t>
            </a:r>
            <a:endParaRPr lang="fr-CH" sz="2400" dirty="0">
              <a:solidFill>
                <a:schemeClr val="bg1"/>
              </a:solidFill>
              <a:latin typeface="Arial" panose="020B0604020202020204" pitchFamily="34" charset="0"/>
              <a:cs typeface="Arial" panose="020B0604020202020204" pitchFamily="34" charset="0"/>
            </a:endParaRPr>
          </a:p>
        </p:txBody>
      </p:sp>
      <p:sp>
        <p:nvSpPr>
          <p:cNvPr id="6" name="Flèche droite 5"/>
          <p:cNvSpPr/>
          <p:nvPr/>
        </p:nvSpPr>
        <p:spPr>
          <a:xfrm flipH="1">
            <a:off x="5570488" y="3429000"/>
            <a:ext cx="2510789" cy="54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0" rtlCol="0" anchor="ctr"/>
          <a:lstStyle/>
          <a:p>
            <a:pPr algn="r"/>
            <a:r>
              <a:rPr lang="fr-CH" sz="2400" dirty="0" smtClean="0">
                <a:latin typeface="Arial" panose="020B0604020202020204" pitchFamily="34" charset="0"/>
                <a:cs typeface="Arial" panose="020B0604020202020204" pitchFamily="34" charset="0"/>
              </a:rPr>
              <a:t>22   Turda</a:t>
            </a:r>
            <a:endParaRPr lang="fr-CH" sz="2400" dirty="0">
              <a:latin typeface="Arial" panose="020B0604020202020204" pitchFamily="34" charset="0"/>
              <a:cs typeface="Arial" panose="020B0604020202020204" pitchFamily="34" charset="0"/>
            </a:endParaRPr>
          </a:p>
        </p:txBody>
      </p:sp>
      <p:sp>
        <p:nvSpPr>
          <p:cNvPr id="7" name="Rectangle 6"/>
          <p:cNvSpPr/>
          <p:nvPr/>
        </p:nvSpPr>
        <p:spPr>
          <a:xfrm>
            <a:off x="5659514" y="2965589"/>
            <a:ext cx="432000" cy="216000"/>
          </a:xfrm>
          <a:prstGeom prst="rect">
            <a:avLst/>
          </a:prstGeom>
          <a:solidFill>
            <a:srgbClr val="FF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latin typeface="Arial" panose="020B0604020202020204" pitchFamily="34" charset="0"/>
                <a:cs typeface="Arial" panose="020B0604020202020204" pitchFamily="34" charset="0"/>
              </a:rPr>
              <a:t>15</a:t>
            </a:r>
            <a:endParaRPr lang="fr-CH" sz="1200" dirty="0">
              <a:latin typeface="Arial" panose="020B0604020202020204" pitchFamily="34" charset="0"/>
              <a:cs typeface="Arial" panose="020B0604020202020204" pitchFamily="34" charset="0"/>
            </a:endParaRPr>
          </a:p>
        </p:txBody>
      </p:sp>
      <p:pic>
        <p:nvPicPr>
          <p:cNvPr id="10"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659514" y="1250752"/>
            <a:ext cx="352646" cy="432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1"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7737564" y="1865285"/>
            <a:ext cx="352646" cy="432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6172155" y="1443369"/>
            <a:ext cx="1656184" cy="72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
        <p:nvSpPr>
          <p:cNvPr id="13" name="Rectangle 12"/>
          <p:cNvSpPr/>
          <p:nvPr/>
        </p:nvSpPr>
        <p:spPr>
          <a:xfrm>
            <a:off x="1817141" y="4797152"/>
            <a:ext cx="6264136" cy="44356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Targu</a:t>
            </a:r>
            <a:r>
              <a:rPr lang="fr-CH" sz="1600" dirty="0" smtClean="0">
                <a:solidFill>
                  <a:schemeClr val="tx1"/>
                </a:solidFill>
                <a:latin typeface="Arial" panose="020B0604020202020204" pitchFamily="34" charset="0"/>
                <a:cs typeface="Arial" panose="020B0604020202020204" pitchFamily="34" charset="0"/>
              </a:rPr>
              <a:t> Mures  =&gt; </a:t>
            </a:r>
            <a:r>
              <a:rPr lang="fr-CH" sz="1600" dirty="0" err="1" smtClean="0">
                <a:solidFill>
                  <a:schemeClr val="tx1"/>
                </a:solidFill>
                <a:latin typeface="Arial" panose="020B0604020202020204" pitchFamily="34" charset="0"/>
                <a:cs typeface="Arial" panose="020B0604020202020204" pitchFamily="34" charset="0"/>
              </a:rPr>
              <a:t>Câmpia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Turzii</a:t>
            </a:r>
            <a:r>
              <a:rPr lang="fr-CH" sz="1600" dirty="0" smtClean="0">
                <a:solidFill>
                  <a:schemeClr val="tx1"/>
                </a:solidFill>
                <a:latin typeface="Arial" panose="020B0604020202020204" pitchFamily="34" charset="0"/>
                <a:cs typeface="Arial" panose="020B0604020202020204" pitchFamily="34" charset="0"/>
              </a:rPr>
              <a:t>  :   DN15 x DJ107F</a:t>
            </a:r>
            <a:endParaRPr lang="fr-CH" sz="1600" dirty="0">
              <a:solidFill>
                <a:schemeClr val="tx1"/>
              </a:solidFill>
              <a:latin typeface="Arial" panose="020B0604020202020204" pitchFamily="34" charset="0"/>
              <a:cs typeface="Arial" panose="020B0604020202020204" pitchFamily="34" charset="0"/>
            </a:endParaRPr>
          </a:p>
        </p:txBody>
      </p:sp>
      <p:sp>
        <p:nvSpPr>
          <p:cNvPr id="12" name="Rectangle 11"/>
          <p:cNvSpPr/>
          <p:nvPr/>
        </p:nvSpPr>
        <p:spPr>
          <a:xfrm>
            <a:off x="7521564" y="3591000"/>
            <a:ext cx="432000" cy="216000"/>
          </a:xfrm>
          <a:prstGeom prst="rect">
            <a:avLst/>
          </a:prstGeom>
          <a:solidFill>
            <a:srgbClr val="FF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latin typeface="Arial" panose="020B0604020202020204" pitchFamily="34" charset="0"/>
                <a:cs typeface="Arial" panose="020B0604020202020204" pitchFamily="34" charset="0"/>
              </a:rPr>
              <a:t>15</a:t>
            </a:r>
            <a:endParaRPr lang="fr-CH"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41324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ophie\Pictures\tg02 150A.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876425" y="1447800"/>
            <a:ext cx="5391150" cy="3962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63688" y="1772816"/>
            <a:ext cx="5400000" cy="648072"/>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Targu</a:t>
            </a:r>
            <a:r>
              <a:rPr lang="fr-CH" sz="1600" dirty="0" smtClean="0">
                <a:solidFill>
                  <a:schemeClr val="tx1"/>
                </a:solidFill>
                <a:latin typeface="Arial" panose="020B0604020202020204" pitchFamily="34" charset="0"/>
                <a:cs typeface="Arial" panose="020B0604020202020204" pitchFamily="34" charset="0"/>
              </a:rPr>
              <a:t> Mures  =&gt; </a:t>
            </a:r>
            <a:r>
              <a:rPr lang="fr-CH" sz="1600" dirty="0" err="1" smtClean="0">
                <a:solidFill>
                  <a:schemeClr val="tx1"/>
                </a:solidFill>
                <a:latin typeface="Arial" panose="020B0604020202020204" pitchFamily="34" charset="0"/>
                <a:cs typeface="Arial" panose="020B0604020202020204" pitchFamily="34" charset="0"/>
              </a:rPr>
              <a:t>Câmpia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Turzii</a:t>
            </a:r>
            <a:r>
              <a:rPr lang="fr-CH" sz="1600" dirty="0" smtClean="0">
                <a:solidFill>
                  <a:schemeClr val="tx1"/>
                </a:solidFill>
                <a:latin typeface="Arial" panose="020B0604020202020204" pitchFamily="34" charset="0"/>
                <a:cs typeface="Arial" panose="020B0604020202020204" pitchFamily="34" charset="0"/>
              </a:rPr>
              <a:t>  :   DN15 x DJ150A</a:t>
            </a:r>
            <a:endParaRPr lang="fr-CH" sz="1600" dirty="0">
              <a:solidFill>
                <a:schemeClr val="tx1"/>
              </a:solidFill>
              <a:latin typeface="Arial" panose="020B0604020202020204" pitchFamily="34" charset="0"/>
              <a:cs typeface="Arial" panose="020B0604020202020204" pitchFamily="34" charset="0"/>
            </a:endParaRPr>
          </a:p>
        </p:txBody>
      </p:sp>
      <p:sp>
        <p:nvSpPr>
          <p:cNvPr id="4" name="Flèche droite 3"/>
          <p:cNvSpPr/>
          <p:nvPr/>
        </p:nvSpPr>
        <p:spPr>
          <a:xfrm flipH="1">
            <a:off x="2267744" y="3032933"/>
            <a:ext cx="1980000" cy="540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r>
              <a:rPr lang="fr-CH" sz="2000" dirty="0" smtClean="0">
                <a:latin typeface="Arial" panose="020B0604020202020204" pitchFamily="34" charset="0"/>
                <a:cs typeface="Arial" panose="020B0604020202020204" pitchFamily="34" charset="0"/>
              </a:rPr>
              <a:t>E60  A3</a:t>
            </a:r>
            <a:endParaRPr lang="fr-CH" sz="2000" dirty="0">
              <a:latin typeface="Arial" panose="020B0604020202020204" pitchFamily="34" charset="0"/>
              <a:cs typeface="Arial" panose="020B0604020202020204" pitchFamily="34" charset="0"/>
            </a:endParaRPr>
          </a:p>
        </p:txBody>
      </p:sp>
      <p:pic>
        <p:nvPicPr>
          <p:cNvPr id="5"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3779912" y="3086933"/>
            <a:ext cx="352646" cy="432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5511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ophie\Pictures\tg03a.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39552" y="2060848"/>
            <a:ext cx="2386133" cy="252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283967" y="1340768"/>
            <a:ext cx="3312000" cy="37169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68000" tIns="180000" rIns="0" bIns="45720" numCol="1" spcCol="0" rtlCol="0" fromWordArt="0" anchor="t" anchorCtr="0" forceAA="0" compatLnSpc="1">
            <a:prstTxWarp prst="textNoShape">
              <a:avLst/>
            </a:prstTxWarp>
            <a:noAutofit/>
          </a:bodyPr>
          <a:lstStyle/>
          <a:p>
            <a:pPr algn="ctr"/>
            <a:r>
              <a:rPr lang="fr-CH" dirty="0" smtClean="0">
                <a:latin typeface="Arial" panose="020B0604020202020204" pitchFamily="34" charset="0"/>
                <a:cs typeface="Arial" panose="020B0604020202020204" pitchFamily="34" charset="0"/>
              </a:rPr>
              <a:t>Turda</a:t>
            </a:r>
          </a:p>
          <a:p>
            <a:pPr algn="ctr"/>
            <a:r>
              <a:rPr lang="fr-CH" dirty="0" err="1" smtClean="0">
                <a:latin typeface="Arial" panose="020B0604020202020204" pitchFamily="34" charset="0"/>
                <a:cs typeface="Arial" panose="020B0604020202020204" pitchFamily="34" charset="0"/>
              </a:rPr>
              <a:t>Câmpia</a:t>
            </a:r>
            <a:r>
              <a:rPr lang="fr-CH" dirty="0" smtClean="0">
                <a:latin typeface="Arial" panose="020B0604020202020204" pitchFamily="34" charset="0"/>
                <a:cs typeface="Arial" panose="020B0604020202020204" pitchFamily="34" charset="0"/>
              </a:rPr>
              <a:t> </a:t>
            </a:r>
            <a:r>
              <a:rPr lang="fr-CH" dirty="0" err="1" smtClean="0">
                <a:latin typeface="Arial" panose="020B0604020202020204" pitchFamily="34" charset="0"/>
                <a:cs typeface="Arial" panose="020B0604020202020204" pitchFamily="34" charset="0"/>
              </a:rPr>
              <a:t>Turzi</a:t>
            </a:r>
            <a:endParaRPr lang="fr-CH" dirty="0" smtClean="0">
              <a:latin typeface="Arial" panose="020B0604020202020204" pitchFamily="34" charset="0"/>
              <a:cs typeface="Arial" panose="020B0604020202020204" pitchFamily="34" charset="0"/>
            </a:endParaRPr>
          </a:p>
        </p:txBody>
      </p:sp>
      <p:sp>
        <p:nvSpPr>
          <p:cNvPr id="5" name="Rectangle 4"/>
          <p:cNvSpPr/>
          <p:nvPr/>
        </p:nvSpPr>
        <p:spPr>
          <a:xfrm>
            <a:off x="899592" y="5877272"/>
            <a:ext cx="7560000" cy="468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Targu</a:t>
            </a:r>
            <a:r>
              <a:rPr lang="fr-CH" sz="1600" dirty="0" smtClean="0">
                <a:solidFill>
                  <a:schemeClr val="tx1"/>
                </a:solidFill>
                <a:latin typeface="Arial" panose="020B0604020202020204" pitchFamily="34" charset="0"/>
                <a:cs typeface="Arial" panose="020B0604020202020204" pitchFamily="34" charset="0"/>
              </a:rPr>
              <a:t> Mures  =&gt; </a:t>
            </a:r>
            <a:r>
              <a:rPr lang="fr-CH" sz="1600" dirty="0" err="1" smtClean="0">
                <a:solidFill>
                  <a:schemeClr val="tx1"/>
                </a:solidFill>
                <a:latin typeface="Arial" panose="020B0604020202020204" pitchFamily="34" charset="0"/>
                <a:cs typeface="Arial" panose="020B0604020202020204" pitchFamily="34" charset="0"/>
              </a:rPr>
              <a:t>Câmpia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Turzii</a:t>
            </a:r>
            <a:r>
              <a:rPr lang="fr-CH" sz="1600" dirty="0" smtClean="0">
                <a:solidFill>
                  <a:schemeClr val="tx1"/>
                </a:solidFill>
                <a:latin typeface="Arial" panose="020B0604020202020204" pitchFamily="34" charset="0"/>
                <a:cs typeface="Arial" panose="020B0604020202020204" pitchFamily="34" charset="0"/>
              </a:rPr>
              <a:t>  :   first information 500 m1 </a:t>
            </a:r>
            <a:r>
              <a:rPr lang="fr-CH" sz="1600" dirty="0" err="1" smtClean="0">
                <a:solidFill>
                  <a:schemeClr val="tx1"/>
                </a:solidFill>
                <a:latin typeface="Arial" panose="020B0604020202020204" pitchFamily="34" charset="0"/>
                <a:cs typeface="Arial" panose="020B0604020202020204" pitchFamily="34" charset="0"/>
              </a:rPr>
              <a:t>before</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access</a:t>
            </a:r>
            <a:endParaRPr lang="fr-CH" sz="1600" dirty="0">
              <a:solidFill>
                <a:schemeClr val="tx1"/>
              </a:solidFill>
              <a:latin typeface="Arial" panose="020B0604020202020204" pitchFamily="34" charset="0"/>
              <a:cs typeface="Arial" panose="020B0604020202020204" pitchFamily="34" charset="0"/>
            </a:endParaRPr>
          </a:p>
        </p:txBody>
      </p:sp>
      <p:sp>
        <p:nvSpPr>
          <p:cNvPr id="2" name="Flèche vers le haut 1"/>
          <p:cNvSpPr/>
          <p:nvPr/>
        </p:nvSpPr>
        <p:spPr>
          <a:xfrm>
            <a:off x="7020272" y="2204864"/>
            <a:ext cx="360000" cy="2659939"/>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7" name="Flèche gauche 6"/>
          <p:cNvSpPr/>
          <p:nvPr/>
        </p:nvSpPr>
        <p:spPr>
          <a:xfrm>
            <a:off x="5004048" y="3533032"/>
            <a:ext cx="2196224" cy="324000"/>
          </a:xfrm>
          <a:prstGeom prst="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8" name="Rectangle 7"/>
          <p:cNvSpPr/>
          <p:nvPr/>
        </p:nvSpPr>
        <p:spPr>
          <a:xfrm>
            <a:off x="5317408" y="3891395"/>
            <a:ext cx="1656184" cy="396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108000" rtlCol="0" anchor="ctr"/>
          <a:lstStyle/>
          <a:p>
            <a:pPr algn="r"/>
            <a:r>
              <a:rPr lang="fr-CH" dirty="0" err="1" smtClean="0">
                <a:latin typeface="Arial" panose="020B0604020202020204" pitchFamily="34" charset="0"/>
                <a:cs typeface="Arial" panose="020B0604020202020204" pitchFamily="34" charset="0"/>
              </a:rPr>
              <a:t>Targu</a:t>
            </a:r>
            <a:r>
              <a:rPr lang="fr-CH" dirty="0" smtClean="0">
                <a:latin typeface="Arial" panose="020B0604020202020204" pitchFamily="34" charset="0"/>
                <a:cs typeface="Arial" panose="020B0604020202020204" pitchFamily="34" charset="0"/>
              </a:rPr>
              <a:t> Mures</a:t>
            </a:r>
          </a:p>
        </p:txBody>
      </p:sp>
      <p:sp>
        <p:nvSpPr>
          <p:cNvPr id="9" name="Rectangle 8"/>
          <p:cNvSpPr/>
          <p:nvPr/>
        </p:nvSpPr>
        <p:spPr>
          <a:xfrm>
            <a:off x="4535996" y="4541637"/>
            <a:ext cx="936104" cy="3603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CH" sz="2400" dirty="0" smtClean="0">
                <a:latin typeface="Arial" panose="020B0604020202020204" pitchFamily="34" charset="0"/>
                <a:cs typeface="Arial" panose="020B0604020202020204" pitchFamily="34" charset="0"/>
              </a:rPr>
              <a:t>500 m</a:t>
            </a:r>
          </a:p>
        </p:txBody>
      </p:sp>
      <p:sp>
        <p:nvSpPr>
          <p:cNvPr id="11" name="Rectangle 10"/>
          <p:cNvSpPr/>
          <p:nvPr/>
        </p:nvSpPr>
        <p:spPr>
          <a:xfrm>
            <a:off x="5317408" y="2564904"/>
            <a:ext cx="1656184" cy="931747"/>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24000" rIns="108000" rtlCol="0" anchor="ctr"/>
          <a:lstStyle/>
          <a:p>
            <a:pPr algn="ctr"/>
            <a:r>
              <a:rPr lang="fr-CH" dirty="0" smtClean="0">
                <a:latin typeface="Arial" panose="020B0604020202020204" pitchFamily="34" charset="0"/>
                <a:cs typeface="Arial" panose="020B0604020202020204" pitchFamily="34" charset="0"/>
              </a:rPr>
              <a:t>Cluj </a:t>
            </a:r>
            <a:r>
              <a:rPr lang="fr-CH" dirty="0" err="1" smtClean="0">
                <a:latin typeface="Arial" panose="020B0604020202020204" pitchFamily="34" charset="0"/>
                <a:cs typeface="Arial" panose="020B0604020202020204" pitchFamily="34" charset="0"/>
              </a:rPr>
              <a:t>Napoca</a:t>
            </a:r>
            <a:endParaRPr lang="fr-CH" dirty="0" smtClean="0">
              <a:latin typeface="Arial" panose="020B0604020202020204" pitchFamily="34" charset="0"/>
              <a:cs typeface="Arial" panose="020B0604020202020204" pitchFamily="34" charset="0"/>
            </a:endParaRPr>
          </a:p>
          <a:p>
            <a:pPr algn="ctr"/>
            <a:r>
              <a:rPr lang="fr-CH" dirty="0" smtClean="0">
                <a:latin typeface="Arial" panose="020B0604020202020204" pitchFamily="34" charset="0"/>
                <a:cs typeface="Arial" panose="020B0604020202020204" pitchFamily="34" charset="0"/>
              </a:rPr>
              <a:t>Oradea</a:t>
            </a:r>
          </a:p>
          <a:p>
            <a:pPr algn="ctr"/>
            <a:r>
              <a:rPr lang="fr-CH" dirty="0" smtClean="0">
                <a:latin typeface="Arial" panose="020B0604020202020204" pitchFamily="34" charset="0"/>
                <a:cs typeface="Arial" panose="020B0604020202020204" pitchFamily="34" charset="0"/>
              </a:rPr>
              <a:t>Sibiu - Arad</a:t>
            </a:r>
          </a:p>
          <a:p>
            <a:pPr algn="r"/>
            <a:endParaRPr lang="fr-CH" sz="2000" dirty="0" smtClean="0">
              <a:latin typeface="Arial" panose="020B0604020202020204" pitchFamily="34" charset="0"/>
              <a:cs typeface="Arial" panose="020B0604020202020204" pitchFamily="34" charset="0"/>
            </a:endParaRPr>
          </a:p>
        </p:txBody>
      </p:sp>
      <p:sp>
        <p:nvSpPr>
          <p:cNvPr id="12" name="Rectangle 11"/>
          <p:cNvSpPr/>
          <p:nvPr/>
        </p:nvSpPr>
        <p:spPr>
          <a:xfrm>
            <a:off x="5327280" y="1556792"/>
            <a:ext cx="504000" cy="252000"/>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latin typeface="Arial" panose="020B0604020202020204" pitchFamily="34" charset="0"/>
                <a:cs typeface="Arial" panose="020B0604020202020204" pitchFamily="34" charset="0"/>
              </a:rPr>
              <a:t>15</a:t>
            </a:r>
            <a:endParaRPr lang="fr-CH" sz="1600" dirty="0">
              <a:latin typeface="Arial" panose="020B0604020202020204" pitchFamily="34" charset="0"/>
              <a:cs typeface="Arial" panose="020B0604020202020204" pitchFamily="34" charset="0"/>
            </a:endParaRPr>
          </a:p>
        </p:txBody>
      </p:sp>
      <p:sp>
        <p:nvSpPr>
          <p:cNvPr id="13" name="Rectangle 12"/>
          <p:cNvSpPr/>
          <p:nvPr/>
        </p:nvSpPr>
        <p:spPr>
          <a:xfrm>
            <a:off x="4472511" y="3297363"/>
            <a:ext cx="504000" cy="324000"/>
          </a:xfrm>
          <a:prstGeom prst="rect">
            <a:avLst/>
          </a:prstGeom>
          <a:solidFill>
            <a:srgbClr val="00B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dirty="0" smtClean="0">
                <a:latin typeface="Arial" panose="020B0604020202020204" pitchFamily="34" charset="0"/>
                <a:cs typeface="Arial" panose="020B0604020202020204" pitchFamily="34" charset="0"/>
              </a:rPr>
              <a:t>E60</a:t>
            </a:r>
            <a:endParaRPr lang="fr-CH" sz="1400" dirty="0">
              <a:latin typeface="Arial" panose="020B0604020202020204" pitchFamily="34" charset="0"/>
              <a:cs typeface="Arial" panose="020B0604020202020204" pitchFamily="34" charset="0"/>
            </a:endParaRPr>
          </a:p>
        </p:txBody>
      </p:sp>
      <p:sp>
        <p:nvSpPr>
          <p:cNvPr id="14" name="Rectangle 13"/>
          <p:cNvSpPr/>
          <p:nvPr/>
        </p:nvSpPr>
        <p:spPr>
          <a:xfrm>
            <a:off x="4500048" y="3822027"/>
            <a:ext cx="504000" cy="324000"/>
          </a:xfrm>
          <a:prstGeom prst="rect">
            <a:avLst/>
          </a:prstGeom>
          <a:solidFill>
            <a:srgbClr val="00B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dirty="0" smtClean="0">
                <a:latin typeface="Arial" panose="020B0604020202020204" pitchFamily="34" charset="0"/>
                <a:cs typeface="Arial" panose="020B0604020202020204" pitchFamily="34" charset="0"/>
              </a:rPr>
              <a:t>A3</a:t>
            </a:r>
            <a:endParaRPr lang="fr-CH" sz="1400" dirty="0">
              <a:latin typeface="Arial" panose="020B0604020202020204" pitchFamily="34" charset="0"/>
              <a:cs typeface="Arial" panose="020B0604020202020204" pitchFamily="34" charset="0"/>
            </a:endParaRPr>
          </a:p>
        </p:txBody>
      </p:sp>
      <p:sp>
        <p:nvSpPr>
          <p:cNvPr id="10" name="Rectangle à coins arrondis 9"/>
          <p:cNvSpPr/>
          <p:nvPr/>
        </p:nvSpPr>
        <p:spPr>
          <a:xfrm>
            <a:off x="4355976" y="1412776"/>
            <a:ext cx="3168352" cy="3528392"/>
          </a:xfrm>
          <a:prstGeom prst="roundRect">
            <a:avLst>
              <a:gd name="adj" fmla="val 4375"/>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6" name="Rectangle 15"/>
          <p:cNvSpPr/>
          <p:nvPr/>
        </p:nvSpPr>
        <p:spPr>
          <a:xfrm>
            <a:off x="5579280" y="4081258"/>
            <a:ext cx="1296000" cy="72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
        <p:nvSpPr>
          <p:cNvPr id="4" name="Ellipse 3"/>
          <p:cNvSpPr/>
          <p:nvPr/>
        </p:nvSpPr>
        <p:spPr>
          <a:xfrm>
            <a:off x="7002272" y="3494264"/>
            <a:ext cx="396000" cy="39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6" name="Ellipse 5"/>
          <p:cNvSpPr/>
          <p:nvPr/>
        </p:nvSpPr>
        <p:spPr>
          <a:xfrm>
            <a:off x="7074272" y="3570027"/>
            <a:ext cx="252000" cy="252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81173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ophie\Pictures\tg03c.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331640" y="688433"/>
            <a:ext cx="6696744" cy="540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1800000">
            <a:off x="2546557" y="2569081"/>
            <a:ext cx="2556000" cy="72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
        <p:nvSpPr>
          <p:cNvPr id="4" name="Flèche droite 3"/>
          <p:cNvSpPr/>
          <p:nvPr/>
        </p:nvSpPr>
        <p:spPr>
          <a:xfrm flipH="1">
            <a:off x="4680012" y="2024880"/>
            <a:ext cx="3168000" cy="1260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828000" rtlCol="0" anchor="t"/>
          <a:lstStyle/>
          <a:p>
            <a:pPr algn="r"/>
            <a:r>
              <a:rPr lang="fr-CH" sz="2400" dirty="0" err="1" smtClean="0">
                <a:latin typeface="Arial" panose="020B0604020202020204" pitchFamily="34" charset="0"/>
                <a:cs typeface="Arial" panose="020B0604020202020204" pitchFamily="34" charset="0"/>
              </a:rPr>
              <a:t>Autostrada</a:t>
            </a:r>
            <a:endParaRPr lang="fr-CH" sz="2400" dirty="0">
              <a:latin typeface="Arial" panose="020B0604020202020204" pitchFamily="34" charset="0"/>
              <a:cs typeface="Arial" panose="020B0604020202020204" pitchFamily="34" charset="0"/>
            </a:endParaRPr>
          </a:p>
          <a:p>
            <a:pPr algn="r"/>
            <a:r>
              <a:rPr lang="fr-CH" sz="2400" dirty="0" smtClean="0">
                <a:latin typeface="Arial" panose="020B0604020202020204" pitchFamily="34" charset="0"/>
                <a:cs typeface="Arial" panose="020B0604020202020204" pitchFamily="34" charset="0"/>
              </a:rPr>
              <a:t>Transilvania</a:t>
            </a:r>
          </a:p>
          <a:p>
            <a:pPr algn="ctr"/>
            <a:r>
              <a:rPr lang="fr-CH" sz="2400" dirty="0" smtClean="0">
                <a:latin typeface="Arial" panose="020B0604020202020204" pitchFamily="34" charset="0"/>
                <a:cs typeface="Arial" panose="020B0604020202020204" pitchFamily="34" charset="0"/>
              </a:rPr>
              <a:t>E60  A3</a:t>
            </a:r>
          </a:p>
          <a:p>
            <a:pPr algn="r"/>
            <a:r>
              <a:rPr lang="fr-CH" sz="2400" dirty="0" smtClean="0">
                <a:latin typeface="Arial" panose="020B0604020202020204" pitchFamily="34" charset="0"/>
                <a:cs typeface="Arial" panose="020B0604020202020204" pitchFamily="34" charset="0"/>
              </a:rPr>
              <a:t> </a:t>
            </a:r>
            <a:endParaRPr lang="fr-CH" sz="2400" dirty="0">
              <a:latin typeface="Arial" panose="020B0604020202020204" pitchFamily="34" charset="0"/>
              <a:cs typeface="Arial" panose="020B0604020202020204" pitchFamily="34" charset="0"/>
            </a:endParaRPr>
          </a:p>
        </p:txBody>
      </p:sp>
      <p:sp>
        <p:nvSpPr>
          <p:cNvPr id="2" name="Ellipse 1"/>
          <p:cNvSpPr/>
          <p:nvPr/>
        </p:nvSpPr>
        <p:spPr>
          <a:xfrm>
            <a:off x="2771800" y="1988840"/>
            <a:ext cx="360056"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6" name="Bouton d'action : Aide 5">
            <a:hlinkClick r:id="" action="ppaction://noaction" highlightClick="1"/>
          </p:cNvPr>
          <p:cNvSpPr/>
          <p:nvPr/>
        </p:nvSpPr>
        <p:spPr>
          <a:xfrm>
            <a:off x="2084035" y="2024880"/>
            <a:ext cx="576000" cy="324000"/>
          </a:xfrm>
          <a:prstGeom prst="actionButtonHelp">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7"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7158877" y="2292228"/>
            <a:ext cx="558355" cy="684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284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ophie\Pictures\tg03d.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835696" y="531168"/>
            <a:ext cx="6120000" cy="550056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1800000">
            <a:off x="3485764" y="3658193"/>
            <a:ext cx="360000" cy="72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rot="-900000">
            <a:off x="3015556" y="2828007"/>
            <a:ext cx="2556000" cy="72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
        <p:nvSpPr>
          <p:cNvPr id="5" name="Flèche droite 4"/>
          <p:cNvSpPr/>
          <p:nvPr/>
        </p:nvSpPr>
        <p:spPr>
          <a:xfrm flipH="1">
            <a:off x="3049785" y="2576007"/>
            <a:ext cx="2304000" cy="576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792000" rtlCol="0" anchor="t"/>
          <a:lstStyle/>
          <a:p>
            <a:pPr algn="ctr"/>
            <a:r>
              <a:rPr lang="fr-CH" sz="2400" dirty="0" smtClean="0">
                <a:latin typeface="Arial" panose="020B0604020202020204" pitchFamily="34" charset="0"/>
                <a:cs typeface="Arial" panose="020B0604020202020204" pitchFamily="34" charset="0"/>
              </a:rPr>
              <a:t>E60  A3</a:t>
            </a:r>
          </a:p>
          <a:p>
            <a:pPr algn="r"/>
            <a:r>
              <a:rPr lang="fr-CH" sz="2400" dirty="0" smtClean="0">
                <a:latin typeface="Arial" panose="020B0604020202020204" pitchFamily="34" charset="0"/>
                <a:cs typeface="Arial" panose="020B0604020202020204" pitchFamily="34" charset="0"/>
              </a:rPr>
              <a:t> </a:t>
            </a:r>
            <a:endParaRPr lang="fr-CH" sz="2400" dirty="0">
              <a:latin typeface="Arial" panose="020B0604020202020204" pitchFamily="34" charset="0"/>
              <a:cs typeface="Arial" panose="020B0604020202020204" pitchFamily="34" charset="0"/>
            </a:endParaRPr>
          </a:p>
        </p:txBody>
      </p:sp>
      <p:pic>
        <p:nvPicPr>
          <p:cNvPr id="6"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4788024" y="2630007"/>
            <a:ext cx="382033" cy="468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6248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ophie\Pictures\tg03e.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55576" y="1052736"/>
            <a:ext cx="7567966" cy="4680000"/>
          </a:xfrm>
          <a:prstGeom prst="rect">
            <a:avLst/>
          </a:prstGeom>
          <a:noFill/>
          <a:extLst>
            <a:ext uri="{909E8E84-426E-40DD-AFC4-6F175D3DCCD1}">
              <a14:hiddenFill xmlns:a14="http://schemas.microsoft.com/office/drawing/2010/main">
                <a:solidFill>
                  <a:srgbClr val="FFFFFF"/>
                </a:solidFill>
              </a14:hiddenFill>
            </a:ext>
          </a:extLst>
        </p:spPr>
      </p:pic>
      <p:sp>
        <p:nvSpPr>
          <p:cNvPr id="3" name="Pentagone 2"/>
          <p:cNvSpPr/>
          <p:nvPr/>
        </p:nvSpPr>
        <p:spPr>
          <a:xfrm>
            <a:off x="4716016" y="4209091"/>
            <a:ext cx="2520000" cy="720000"/>
          </a:xfrm>
          <a:prstGeom prst="homePlat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0000" rtlCol="0" anchor="ctr"/>
          <a:lstStyle/>
          <a:p>
            <a:r>
              <a:rPr lang="fr-CH" sz="2400" dirty="0" smtClean="0">
                <a:solidFill>
                  <a:schemeClr val="bg1"/>
                </a:solidFill>
                <a:latin typeface="Arial" panose="020B0604020202020204" pitchFamily="34" charset="0"/>
                <a:cs typeface="Arial" panose="020B0604020202020204" pitchFamily="34" charset="0"/>
              </a:rPr>
              <a:t>E60  A3</a:t>
            </a:r>
            <a:endParaRPr lang="fr-CH" sz="2400"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rot="18629653">
            <a:off x="2227562" y="3561053"/>
            <a:ext cx="4061648" cy="252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pic>
        <p:nvPicPr>
          <p:cNvPr id="5"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4860032" y="4291129"/>
            <a:ext cx="576063" cy="576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9053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phie\Pictures\CT00.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691680" y="671322"/>
            <a:ext cx="6071040" cy="558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19680000">
            <a:off x="3084581" y="2063977"/>
            <a:ext cx="576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0336379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ésultat de recherche d'images pour &quot;panneaux autoroutiers belges&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260648"/>
            <a:ext cx="3857113" cy="5400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851920" y="5793243"/>
            <a:ext cx="4896544"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Gilau</a:t>
            </a:r>
            <a:r>
              <a:rPr lang="fr-CH" sz="1600" dirty="0">
                <a:solidFill>
                  <a:schemeClr val="tx1"/>
                </a:solidFill>
                <a:latin typeface="Arial" panose="020B0604020202020204" pitchFamily="34" charset="0"/>
                <a:cs typeface="Arial" panose="020B0604020202020204" pitchFamily="34" charset="0"/>
              </a:rPr>
              <a:t> </a:t>
            </a:r>
            <a:r>
              <a:rPr lang="fr-CH" sz="1600" dirty="0" smtClean="0">
                <a:solidFill>
                  <a:schemeClr val="tx1"/>
                </a:solidFill>
                <a:latin typeface="Arial" panose="020B0604020202020204" pitchFamily="34" charset="0"/>
                <a:cs typeface="Arial" panose="020B0604020202020204" pitchFamily="34" charset="0"/>
              </a:rPr>
              <a:t>- Cluj </a:t>
            </a:r>
            <a:r>
              <a:rPr lang="fr-CH" sz="1600" dirty="0" err="1" smtClean="0">
                <a:solidFill>
                  <a:schemeClr val="tx1"/>
                </a:solidFill>
                <a:latin typeface="Arial" panose="020B0604020202020204" pitchFamily="34" charset="0"/>
                <a:cs typeface="Arial" panose="020B0604020202020204" pitchFamily="34" charset="0"/>
              </a:rPr>
              <a:t>Napoca</a:t>
            </a:r>
            <a:r>
              <a:rPr lang="fr-CH" sz="1600" dirty="0" smtClean="0">
                <a:solidFill>
                  <a:schemeClr val="tx1"/>
                </a:solidFill>
                <a:latin typeface="Arial" panose="020B0604020202020204" pitchFamily="34" charset="0"/>
                <a:cs typeface="Arial" panose="020B0604020202020204" pitchFamily="34" charset="0"/>
              </a:rPr>
              <a:t>    A3 ( 1 )</a:t>
            </a:r>
          </a:p>
        </p:txBody>
      </p:sp>
    </p:spTree>
    <p:extLst>
      <p:ext uri="{BB962C8B-B14F-4D97-AF65-F5344CB8AC3E}">
        <p14:creationId xmlns:p14="http://schemas.microsoft.com/office/powerpoint/2010/main" val="16875993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Sophie\Pictures\tg03f.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23528" y="2348880"/>
            <a:ext cx="3039328" cy="180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635896" y="2852736"/>
            <a:ext cx="5256584" cy="2880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3" name="Rectangle 2"/>
          <p:cNvSpPr/>
          <p:nvPr/>
        </p:nvSpPr>
        <p:spPr>
          <a:xfrm>
            <a:off x="3823342" y="1556592"/>
            <a:ext cx="2340000" cy="259228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5" name="Rectangle 4"/>
          <p:cNvSpPr/>
          <p:nvPr/>
        </p:nvSpPr>
        <p:spPr>
          <a:xfrm>
            <a:off x="6372200" y="1556592"/>
            <a:ext cx="2340000" cy="259228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24000" rIns="108000" rtlCol="0" anchor="ctr"/>
          <a:lstStyle/>
          <a:p>
            <a:pPr algn="r"/>
            <a:endParaRPr lang="fr-CH" sz="2000" dirty="0" smtClean="0">
              <a:latin typeface="Arial" panose="020B0604020202020204" pitchFamily="34" charset="0"/>
              <a:cs typeface="Arial" panose="020B0604020202020204" pitchFamily="34" charset="0"/>
            </a:endParaRPr>
          </a:p>
        </p:txBody>
      </p:sp>
      <p:sp>
        <p:nvSpPr>
          <p:cNvPr id="6" name="Flèche vers le haut 5"/>
          <p:cNvSpPr/>
          <p:nvPr/>
        </p:nvSpPr>
        <p:spPr>
          <a:xfrm>
            <a:off x="4841920" y="3105072"/>
            <a:ext cx="360000" cy="720000"/>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4" name="Flèche droite 3"/>
          <p:cNvSpPr/>
          <p:nvPr/>
        </p:nvSpPr>
        <p:spPr>
          <a:xfrm>
            <a:off x="6781660" y="3492635"/>
            <a:ext cx="1521079" cy="28803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8" name="Rectangle 7"/>
          <p:cNvSpPr/>
          <p:nvPr/>
        </p:nvSpPr>
        <p:spPr>
          <a:xfrm>
            <a:off x="4031920" y="1736880"/>
            <a:ext cx="1980000" cy="1224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24000" rIns="108000" rtlCol="0" anchor="ctr"/>
          <a:lstStyle/>
          <a:p>
            <a:pPr algn="ctr"/>
            <a:r>
              <a:rPr lang="fr-CH" sz="2400" dirty="0" smtClean="0">
                <a:latin typeface="Arial" panose="020B0604020202020204" pitchFamily="34" charset="0"/>
                <a:cs typeface="Arial" panose="020B0604020202020204" pitchFamily="34" charset="0"/>
              </a:rPr>
              <a:t>Bucuresti</a:t>
            </a:r>
          </a:p>
          <a:p>
            <a:pPr algn="ctr"/>
            <a:r>
              <a:rPr lang="fr-CH" sz="2400" dirty="0" smtClean="0">
                <a:latin typeface="Arial" panose="020B0604020202020204" pitchFamily="34" charset="0"/>
                <a:cs typeface="Arial" panose="020B0604020202020204" pitchFamily="34" charset="0"/>
              </a:rPr>
              <a:t>Brasov</a:t>
            </a:r>
          </a:p>
          <a:p>
            <a:pPr algn="ctr"/>
            <a:r>
              <a:rPr lang="fr-CH" sz="2400" dirty="0" err="1" smtClean="0">
                <a:latin typeface="Arial" panose="020B0604020202020204" pitchFamily="34" charset="0"/>
                <a:cs typeface="Arial" panose="020B0604020202020204" pitchFamily="34" charset="0"/>
              </a:rPr>
              <a:t>Targu</a:t>
            </a:r>
            <a:r>
              <a:rPr lang="fr-CH" sz="2400" dirty="0" smtClean="0">
                <a:latin typeface="Arial" panose="020B0604020202020204" pitchFamily="34" charset="0"/>
                <a:cs typeface="Arial" panose="020B0604020202020204" pitchFamily="34" charset="0"/>
              </a:rPr>
              <a:t> Mures</a:t>
            </a:r>
          </a:p>
          <a:p>
            <a:pPr algn="r"/>
            <a:endParaRPr lang="fr-CH" sz="2000" dirty="0" smtClean="0">
              <a:latin typeface="Arial" panose="020B0604020202020204" pitchFamily="34" charset="0"/>
              <a:cs typeface="Arial" panose="020B0604020202020204" pitchFamily="34" charset="0"/>
            </a:endParaRPr>
          </a:p>
        </p:txBody>
      </p:sp>
      <p:sp>
        <p:nvSpPr>
          <p:cNvPr id="10" name="Rectangle 9"/>
          <p:cNvSpPr/>
          <p:nvPr/>
        </p:nvSpPr>
        <p:spPr>
          <a:xfrm>
            <a:off x="6552200" y="1736880"/>
            <a:ext cx="1980000" cy="172819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216000" rIns="108000" rtlCol="0" anchor="ctr"/>
          <a:lstStyle/>
          <a:p>
            <a:pPr algn="ctr"/>
            <a:r>
              <a:rPr lang="fr-CH" sz="2400" dirty="0" smtClean="0">
                <a:latin typeface="Arial" panose="020B0604020202020204" pitchFamily="34" charset="0"/>
                <a:cs typeface="Arial" panose="020B0604020202020204" pitchFamily="34" charset="0"/>
              </a:rPr>
              <a:t>Cluj </a:t>
            </a:r>
            <a:r>
              <a:rPr lang="fr-CH" sz="2400" dirty="0" err="1" smtClean="0">
                <a:latin typeface="Arial" panose="020B0604020202020204" pitchFamily="34" charset="0"/>
                <a:cs typeface="Arial" panose="020B0604020202020204" pitchFamily="34" charset="0"/>
              </a:rPr>
              <a:t>Napoca</a:t>
            </a:r>
            <a:endParaRPr lang="fr-CH" sz="2400" dirty="0" smtClean="0">
              <a:latin typeface="Arial" panose="020B0604020202020204" pitchFamily="34" charset="0"/>
              <a:cs typeface="Arial" panose="020B0604020202020204" pitchFamily="34" charset="0"/>
            </a:endParaRPr>
          </a:p>
          <a:p>
            <a:pPr algn="ctr"/>
            <a:r>
              <a:rPr lang="fr-CH" sz="2400" dirty="0" smtClean="0">
                <a:latin typeface="Arial" panose="020B0604020202020204" pitchFamily="34" charset="0"/>
                <a:cs typeface="Arial" panose="020B0604020202020204" pitchFamily="34" charset="0"/>
              </a:rPr>
              <a:t>Oradea</a:t>
            </a:r>
          </a:p>
          <a:p>
            <a:pPr algn="ctr"/>
            <a:r>
              <a:rPr lang="fr-CH" sz="2400" dirty="0" smtClean="0">
                <a:latin typeface="Arial" panose="020B0604020202020204" pitchFamily="34" charset="0"/>
                <a:cs typeface="Arial" panose="020B0604020202020204" pitchFamily="34" charset="0"/>
              </a:rPr>
              <a:t>Sibiu</a:t>
            </a:r>
          </a:p>
          <a:p>
            <a:pPr algn="ctr"/>
            <a:r>
              <a:rPr lang="fr-CH" sz="2400" dirty="0" smtClean="0">
                <a:latin typeface="Arial" panose="020B0604020202020204" pitchFamily="34" charset="0"/>
                <a:cs typeface="Arial" panose="020B0604020202020204" pitchFamily="34" charset="0"/>
              </a:rPr>
              <a:t>Arad</a:t>
            </a:r>
          </a:p>
          <a:p>
            <a:pPr algn="r"/>
            <a:endParaRPr lang="fr-CH" sz="2000" dirty="0" smtClean="0">
              <a:latin typeface="Arial" panose="020B0604020202020204" pitchFamily="34" charset="0"/>
              <a:cs typeface="Arial" panose="020B0604020202020204" pitchFamily="34" charset="0"/>
            </a:endParaRPr>
          </a:p>
        </p:txBody>
      </p:sp>
      <p:sp>
        <p:nvSpPr>
          <p:cNvPr id="9" name="Rectangle à coins arrondis 8"/>
          <p:cNvSpPr/>
          <p:nvPr/>
        </p:nvSpPr>
        <p:spPr>
          <a:xfrm>
            <a:off x="3862929" y="1628800"/>
            <a:ext cx="2260826" cy="2448272"/>
          </a:xfrm>
          <a:prstGeom prst="roundRect">
            <a:avLst>
              <a:gd name="adj" fmla="val 693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2" name="Rectangle à coins arrondis 11"/>
          <p:cNvSpPr/>
          <p:nvPr/>
        </p:nvSpPr>
        <p:spPr>
          <a:xfrm>
            <a:off x="6411787" y="1628800"/>
            <a:ext cx="2260826" cy="2448272"/>
          </a:xfrm>
          <a:prstGeom prst="roundRect">
            <a:avLst>
              <a:gd name="adj" fmla="val 693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3" name="Rectangle 12"/>
          <p:cNvSpPr/>
          <p:nvPr/>
        </p:nvSpPr>
        <p:spPr>
          <a:xfrm>
            <a:off x="4373920" y="1988840"/>
            <a:ext cx="1296000" cy="72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
        <p:nvSpPr>
          <p:cNvPr id="14" name="Rectangle 13"/>
          <p:cNvSpPr/>
          <p:nvPr/>
        </p:nvSpPr>
        <p:spPr>
          <a:xfrm>
            <a:off x="4193920" y="2708920"/>
            <a:ext cx="1620000" cy="72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
        <p:nvSpPr>
          <p:cNvPr id="15" name="Rectangle 14"/>
          <p:cNvSpPr/>
          <p:nvPr/>
        </p:nvSpPr>
        <p:spPr>
          <a:xfrm>
            <a:off x="4348603" y="2312880"/>
            <a:ext cx="1296000" cy="72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99674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Sophie\Pictures\Capture.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96805" y="692696"/>
            <a:ext cx="8748464" cy="534720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683568" y="2276872"/>
            <a:ext cx="216024" cy="23762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6" name="Rectangle 5"/>
          <p:cNvSpPr/>
          <p:nvPr/>
        </p:nvSpPr>
        <p:spPr>
          <a:xfrm>
            <a:off x="7848364" y="2276872"/>
            <a:ext cx="216024" cy="288032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7" name="Rectangle 6"/>
          <p:cNvSpPr/>
          <p:nvPr/>
        </p:nvSpPr>
        <p:spPr>
          <a:xfrm>
            <a:off x="683568" y="2060848"/>
            <a:ext cx="7380820" cy="2160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8" name="Rectangle 7"/>
          <p:cNvSpPr/>
          <p:nvPr/>
        </p:nvSpPr>
        <p:spPr>
          <a:xfrm>
            <a:off x="4357045" y="1429159"/>
            <a:ext cx="1512000" cy="324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CH" sz="1600" dirty="0" smtClean="0">
                <a:latin typeface="Arial" panose="020B0604020202020204" pitchFamily="34" charset="0"/>
                <a:cs typeface="Arial" panose="020B0604020202020204" pitchFamily="34" charset="0"/>
              </a:rPr>
              <a:t>E60   A3</a:t>
            </a:r>
          </a:p>
        </p:txBody>
      </p:sp>
      <p:sp>
        <p:nvSpPr>
          <p:cNvPr id="13" name="Rectangle 12"/>
          <p:cNvSpPr/>
          <p:nvPr/>
        </p:nvSpPr>
        <p:spPr>
          <a:xfrm>
            <a:off x="6005595" y="982113"/>
            <a:ext cx="1512000" cy="324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CH" sz="1600" dirty="0" smtClean="0">
                <a:latin typeface="Arial" panose="020B0604020202020204" pitchFamily="34" charset="0"/>
                <a:cs typeface="Arial" panose="020B0604020202020204" pitchFamily="34" charset="0"/>
              </a:rPr>
              <a:t>E60   A3</a:t>
            </a:r>
          </a:p>
        </p:txBody>
      </p:sp>
      <p:sp>
        <p:nvSpPr>
          <p:cNvPr id="9" name="Rectangle 8"/>
          <p:cNvSpPr/>
          <p:nvPr/>
        </p:nvSpPr>
        <p:spPr>
          <a:xfrm>
            <a:off x="4357045" y="1700808"/>
            <a:ext cx="1512000"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288000" rIns="0" rtlCol="0" anchor="ctr"/>
          <a:lstStyle/>
          <a:p>
            <a:pPr algn="ctr"/>
            <a:r>
              <a:rPr lang="fr-CH" sz="1600" dirty="0" smtClean="0">
                <a:latin typeface="Arial" panose="020B0604020202020204" pitchFamily="34" charset="0"/>
                <a:cs typeface="Arial" panose="020B0604020202020204" pitchFamily="34" charset="0"/>
              </a:rPr>
              <a:t>Bucuresti</a:t>
            </a:r>
          </a:p>
          <a:p>
            <a:pPr algn="ctr"/>
            <a:r>
              <a:rPr lang="fr-CH" sz="1600" dirty="0" smtClean="0">
                <a:latin typeface="Arial" panose="020B0604020202020204" pitchFamily="34" charset="0"/>
                <a:cs typeface="Arial" panose="020B0604020202020204" pitchFamily="34" charset="0"/>
              </a:rPr>
              <a:t>Brasov</a:t>
            </a:r>
          </a:p>
          <a:p>
            <a:pPr algn="ctr"/>
            <a:r>
              <a:rPr lang="fr-CH" sz="1600" dirty="0" smtClean="0">
                <a:latin typeface="Arial" panose="020B0604020202020204" pitchFamily="34" charset="0"/>
                <a:cs typeface="Arial" panose="020B0604020202020204" pitchFamily="34" charset="0"/>
              </a:rPr>
              <a:t>Tg Mures</a:t>
            </a:r>
          </a:p>
          <a:p>
            <a:pPr algn="r"/>
            <a:endParaRPr lang="fr-CH" sz="2000" dirty="0" smtClean="0">
              <a:latin typeface="Arial" panose="020B0604020202020204" pitchFamily="34" charset="0"/>
              <a:cs typeface="Arial" panose="020B0604020202020204" pitchFamily="34" charset="0"/>
            </a:endParaRPr>
          </a:p>
        </p:txBody>
      </p:sp>
      <p:sp>
        <p:nvSpPr>
          <p:cNvPr id="15" name="Rectangle 14"/>
          <p:cNvSpPr/>
          <p:nvPr/>
        </p:nvSpPr>
        <p:spPr>
          <a:xfrm>
            <a:off x="6008960" y="1306113"/>
            <a:ext cx="1512000" cy="1332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ctr"/>
            <a:r>
              <a:rPr lang="fr-CH" sz="1600" dirty="0" smtClean="0">
                <a:latin typeface="Arial" panose="020B0604020202020204" pitchFamily="34" charset="0"/>
                <a:cs typeface="Arial" panose="020B0604020202020204" pitchFamily="34" charset="0"/>
              </a:rPr>
              <a:t>Cluj </a:t>
            </a:r>
            <a:r>
              <a:rPr lang="fr-CH" sz="1600" dirty="0" err="1" smtClean="0">
                <a:latin typeface="Arial" panose="020B0604020202020204" pitchFamily="34" charset="0"/>
                <a:cs typeface="Arial" panose="020B0604020202020204" pitchFamily="34" charset="0"/>
              </a:rPr>
              <a:t>Napoca</a:t>
            </a:r>
            <a:endParaRPr lang="fr-CH" sz="1600" dirty="0" smtClean="0">
              <a:latin typeface="Arial" panose="020B0604020202020204" pitchFamily="34" charset="0"/>
              <a:cs typeface="Arial" panose="020B0604020202020204" pitchFamily="34" charset="0"/>
            </a:endParaRPr>
          </a:p>
          <a:p>
            <a:pPr algn="ctr"/>
            <a:r>
              <a:rPr lang="fr-CH" sz="1600" dirty="0" smtClean="0">
                <a:latin typeface="Arial" panose="020B0604020202020204" pitchFamily="34" charset="0"/>
                <a:cs typeface="Arial" panose="020B0604020202020204" pitchFamily="34" charset="0"/>
              </a:rPr>
              <a:t>Oradea</a:t>
            </a:r>
          </a:p>
          <a:p>
            <a:pPr algn="ctr"/>
            <a:r>
              <a:rPr lang="fr-CH" sz="1600" dirty="0" smtClean="0">
                <a:latin typeface="Arial" panose="020B0604020202020204" pitchFamily="34" charset="0"/>
                <a:cs typeface="Arial" panose="020B0604020202020204" pitchFamily="34" charset="0"/>
              </a:rPr>
              <a:t>Sibiu</a:t>
            </a:r>
          </a:p>
          <a:p>
            <a:pPr algn="ctr"/>
            <a:r>
              <a:rPr lang="fr-CH" sz="1600" dirty="0" smtClean="0">
                <a:latin typeface="Arial" panose="020B0604020202020204" pitchFamily="34" charset="0"/>
                <a:cs typeface="Arial" panose="020B0604020202020204" pitchFamily="34" charset="0"/>
              </a:rPr>
              <a:t>Arad</a:t>
            </a:r>
            <a:r>
              <a:rPr lang="fr-CH" sz="2000" dirty="0" smtClean="0">
                <a:latin typeface="Arial" panose="020B0604020202020204" pitchFamily="34" charset="0"/>
                <a:cs typeface="Arial" panose="020B0604020202020204" pitchFamily="34" charset="0"/>
              </a:rPr>
              <a:t> </a:t>
            </a:r>
          </a:p>
        </p:txBody>
      </p:sp>
      <p:sp>
        <p:nvSpPr>
          <p:cNvPr id="12" name="Flèche vers le haut 11"/>
          <p:cNvSpPr/>
          <p:nvPr/>
        </p:nvSpPr>
        <p:spPr>
          <a:xfrm rot="10800000">
            <a:off x="4478022" y="1893092"/>
            <a:ext cx="216000" cy="540000"/>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7" name="Flèche vers le haut 16"/>
          <p:cNvSpPr/>
          <p:nvPr/>
        </p:nvSpPr>
        <p:spPr>
          <a:xfrm rot="8400000">
            <a:off x="7133847" y="2151747"/>
            <a:ext cx="216000" cy="432000"/>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8" name="Rectangle 17"/>
          <p:cNvSpPr/>
          <p:nvPr/>
        </p:nvSpPr>
        <p:spPr>
          <a:xfrm>
            <a:off x="4788024" y="1875092"/>
            <a:ext cx="900000" cy="36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
        <p:nvSpPr>
          <p:cNvPr id="19" name="Rectangle 18"/>
          <p:cNvSpPr/>
          <p:nvPr/>
        </p:nvSpPr>
        <p:spPr>
          <a:xfrm>
            <a:off x="4819048" y="2132860"/>
            <a:ext cx="900000" cy="36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
        <p:nvSpPr>
          <p:cNvPr id="20" name="Rectangle 19"/>
          <p:cNvSpPr/>
          <p:nvPr/>
        </p:nvSpPr>
        <p:spPr>
          <a:xfrm>
            <a:off x="4788024" y="2397093"/>
            <a:ext cx="900000" cy="36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
        <p:nvSpPr>
          <p:cNvPr id="14" name="Rectangle à coins arrondis 13"/>
          <p:cNvSpPr/>
          <p:nvPr/>
        </p:nvSpPr>
        <p:spPr>
          <a:xfrm>
            <a:off x="4414823" y="1453677"/>
            <a:ext cx="1404000" cy="1116000"/>
          </a:xfrm>
          <a:prstGeom prst="roundRect">
            <a:avLst>
              <a:gd name="adj" fmla="val 10173"/>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22" name="Rectangle 21"/>
          <p:cNvSpPr/>
          <p:nvPr/>
        </p:nvSpPr>
        <p:spPr>
          <a:xfrm>
            <a:off x="4420727" y="1740184"/>
            <a:ext cx="1404000" cy="360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
        <p:nvSpPr>
          <p:cNvPr id="21" name="Rectangle à coins arrondis 20"/>
          <p:cNvSpPr/>
          <p:nvPr/>
        </p:nvSpPr>
        <p:spPr>
          <a:xfrm>
            <a:off x="6044960" y="1019347"/>
            <a:ext cx="1440000" cy="1584000"/>
          </a:xfrm>
          <a:prstGeom prst="roundRect">
            <a:avLst>
              <a:gd name="adj" fmla="val 91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25" name="Rectangle 24"/>
          <p:cNvSpPr/>
          <p:nvPr/>
        </p:nvSpPr>
        <p:spPr>
          <a:xfrm>
            <a:off x="6044960" y="1306113"/>
            <a:ext cx="1440000" cy="360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6049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ophie\Pictures\Gilau b Capusu Mare.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90133" y="836712"/>
            <a:ext cx="7652859" cy="540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843808" y="1628800"/>
            <a:ext cx="2808000" cy="648072"/>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CH" sz="2400" dirty="0" smtClean="0">
                <a:latin typeface="Arial" panose="020B0604020202020204" pitchFamily="34" charset="0"/>
                <a:cs typeface="Arial" panose="020B0604020202020204" pitchFamily="34" charset="0"/>
              </a:rPr>
              <a:t>E60  A3  10 km</a:t>
            </a:r>
            <a:endParaRPr lang="fr-CH" sz="2400" dirty="0">
              <a:latin typeface="Arial" panose="020B0604020202020204" pitchFamily="34" charset="0"/>
              <a:cs typeface="Arial" panose="020B0604020202020204" pitchFamily="34" charset="0"/>
            </a:endParaRPr>
          </a:p>
        </p:txBody>
      </p:sp>
      <p:sp>
        <p:nvSpPr>
          <p:cNvPr id="5" name="Flèche vers le bas 4"/>
          <p:cNvSpPr/>
          <p:nvPr/>
        </p:nvSpPr>
        <p:spPr>
          <a:xfrm rot="10800000">
            <a:off x="2968447" y="1718836"/>
            <a:ext cx="288000" cy="468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Rectangle 5"/>
          <p:cNvSpPr/>
          <p:nvPr/>
        </p:nvSpPr>
        <p:spPr>
          <a:xfrm>
            <a:off x="3112446" y="4833156"/>
            <a:ext cx="4500000" cy="504056"/>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Capusu</a:t>
            </a:r>
            <a:r>
              <a:rPr lang="fr-CH" sz="1600" dirty="0" smtClean="0">
                <a:solidFill>
                  <a:schemeClr val="tx1"/>
                </a:solidFill>
                <a:latin typeface="Arial" panose="020B0604020202020204" pitchFamily="34" charset="0"/>
                <a:cs typeface="Arial" panose="020B0604020202020204" pitchFamily="34" charset="0"/>
              </a:rPr>
              <a:t> Mare =&gt; Cluj   DN1 ( 2 )</a:t>
            </a:r>
          </a:p>
        </p:txBody>
      </p:sp>
    </p:spTree>
    <p:extLst>
      <p:ext uri="{BB962C8B-B14F-4D97-AF65-F5344CB8AC3E}">
        <p14:creationId xmlns:p14="http://schemas.microsoft.com/office/powerpoint/2010/main" val="9620350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712968" cy="6552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3" name="Rectangle 2"/>
          <p:cNvSpPr/>
          <p:nvPr/>
        </p:nvSpPr>
        <p:spPr>
          <a:xfrm>
            <a:off x="755576" y="548680"/>
            <a:ext cx="7920880" cy="5976664"/>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5400" dirty="0" smtClean="0">
                <a:solidFill>
                  <a:schemeClr val="tx1"/>
                </a:solidFill>
                <a:latin typeface="Arial" panose="020B0604020202020204" pitchFamily="34" charset="0"/>
                <a:cs typeface="Arial" panose="020B0604020202020204" pitchFamily="34" charset="0"/>
              </a:rPr>
              <a:t>3. </a:t>
            </a:r>
            <a:r>
              <a:rPr lang="fr-CH" sz="5400" u="sng" dirty="0" err="1" smtClean="0">
                <a:solidFill>
                  <a:schemeClr val="tx1"/>
                </a:solidFill>
                <a:latin typeface="Arial" panose="020B0604020202020204" pitchFamily="34" charset="0"/>
                <a:cs typeface="Arial" panose="020B0604020202020204" pitchFamily="34" charset="0"/>
              </a:rPr>
              <a:t>From</a:t>
            </a:r>
            <a:r>
              <a:rPr lang="fr-CH" sz="5400" u="sng" dirty="0" smtClean="0">
                <a:solidFill>
                  <a:schemeClr val="tx1"/>
                </a:solidFill>
                <a:latin typeface="Arial" panose="020B0604020202020204" pitchFamily="34" charset="0"/>
                <a:cs typeface="Arial" panose="020B0604020202020204" pitchFamily="34" charset="0"/>
              </a:rPr>
              <a:t> </a:t>
            </a:r>
            <a:r>
              <a:rPr lang="fr-CH" sz="5400" u="sng" dirty="0" err="1" smtClean="0">
                <a:solidFill>
                  <a:schemeClr val="tx1"/>
                </a:solidFill>
                <a:latin typeface="Arial" panose="020B0604020202020204" pitchFamily="34" charset="0"/>
                <a:cs typeface="Arial" panose="020B0604020202020204" pitchFamily="34" charset="0"/>
              </a:rPr>
              <a:t>Câmpia</a:t>
            </a:r>
            <a:r>
              <a:rPr lang="fr-CH" sz="5400" u="sng" dirty="0" smtClean="0">
                <a:solidFill>
                  <a:schemeClr val="tx1"/>
                </a:solidFill>
                <a:latin typeface="Arial" panose="020B0604020202020204" pitchFamily="34" charset="0"/>
                <a:cs typeface="Arial" panose="020B0604020202020204" pitchFamily="34" charset="0"/>
              </a:rPr>
              <a:t> </a:t>
            </a:r>
            <a:r>
              <a:rPr lang="fr-CH" sz="5400" u="sng" dirty="0" err="1" smtClean="0">
                <a:solidFill>
                  <a:schemeClr val="tx1"/>
                </a:solidFill>
                <a:latin typeface="Arial" panose="020B0604020202020204" pitchFamily="34" charset="0"/>
                <a:cs typeface="Arial" panose="020B0604020202020204" pitchFamily="34" charset="0"/>
              </a:rPr>
              <a:t>Turzii</a:t>
            </a:r>
            <a:endParaRPr lang="fr-CH" sz="5400" u="sng" dirty="0" smtClean="0">
              <a:solidFill>
                <a:schemeClr val="tx1"/>
              </a:solidFill>
              <a:latin typeface="Arial" panose="020B0604020202020204" pitchFamily="34" charset="0"/>
              <a:cs typeface="Arial" panose="020B0604020202020204" pitchFamily="34" charset="0"/>
            </a:endParaRPr>
          </a:p>
          <a:p>
            <a:pPr algn="ctr"/>
            <a:endParaRPr lang="fr-CH" sz="5400" u="sng" dirty="0" smtClean="0">
              <a:solidFill>
                <a:schemeClr val="tx1"/>
              </a:solidFill>
              <a:latin typeface="Arial" panose="020B0604020202020204" pitchFamily="34" charset="0"/>
              <a:cs typeface="Arial" panose="020B0604020202020204" pitchFamily="34" charset="0"/>
            </a:endParaRPr>
          </a:p>
          <a:p>
            <a:pPr algn="ctr"/>
            <a:r>
              <a:rPr lang="fr-CH" sz="3200" i="1" dirty="0" smtClean="0">
                <a:solidFill>
                  <a:schemeClr val="tx1"/>
                </a:solidFill>
                <a:latin typeface="Arial" panose="020B0604020202020204" pitchFamily="34" charset="0"/>
                <a:cs typeface="Arial" panose="020B0604020202020204" pitchFamily="34" charset="0"/>
              </a:rPr>
              <a:t>No information, no promotion</a:t>
            </a:r>
          </a:p>
        </p:txBody>
      </p:sp>
    </p:spTree>
    <p:extLst>
      <p:ext uri="{BB962C8B-B14F-4D97-AF65-F5344CB8AC3E}">
        <p14:creationId xmlns:p14="http://schemas.microsoft.com/office/powerpoint/2010/main" val="42582294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ophie\Pictures\CT01 69A.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403648" y="476672"/>
            <a:ext cx="6921729" cy="5760000"/>
          </a:xfrm>
          <a:prstGeom prst="rect">
            <a:avLst/>
          </a:prstGeom>
          <a:noFill/>
          <a:extLst>
            <a:ext uri="{909E8E84-426E-40DD-AFC4-6F175D3DCCD1}">
              <a14:hiddenFill xmlns:a14="http://schemas.microsoft.com/office/drawing/2010/main">
                <a:solidFill>
                  <a:srgbClr val="FFFFFF"/>
                </a:solidFill>
              </a14:hiddenFill>
            </a:ext>
          </a:extLst>
        </p:spPr>
      </p:pic>
      <p:sp>
        <p:nvSpPr>
          <p:cNvPr id="3" name="Pentagone 2"/>
          <p:cNvSpPr/>
          <p:nvPr/>
        </p:nvSpPr>
        <p:spPr>
          <a:xfrm>
            <a:off x="3511461" y="2150856"/>
            <a:ext cx="2520000" cy="540000"/>
          </a:xfrm>
          <a:prstGeom prst="homePlate">
            <a:avLst/>
          </a:pr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0000" rtlCol="0" anchor="ctr"/>
          <a:lstStyle/>
          <a:p>
            <a:r>
              <a:rPr lang="fr-CH" sz="2400" dirty="0" smtClean="0">
                <a:solidFill>
                  <a:schemeClr val="bg1"/>
                </a:solidFill>
                <a:latin typeface="Arial" panose="020B0604020202020204" pitchFamily="34" charset="0"/>
                <a:cs typeface="Arial" panose="020B0604020202020204" pitchFamily="34" charset="0"/>
              </a:rPr>
              <a:t>Turda   8</a:t>
            </a:r>
            <a:endParaRPr lang="fr-CH" sz="2400"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3707904" y="2276856"/>
            <a:ext cx="504000" cy="288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latin typeface="Arial" panose="020B0604020202020204" pitchFamily="34" charset="0"/>
                <a:cs typeface="Arial" panose="020B0604020202020204" pitchFamily="34" charset="0"/>
              </a:rPr>
              <a:t>15</a:t>
            </a:r>
            <a:endParaRPr lang="fr-CH" sz="1600" dirty="0">
              <a:latin typeface="Arial" panose="020B0604020202020204" pitchFamily="34" charset="0"/>
              <a:cs typeface="Arial" panose="020B0604020202020204" pitchFamily="34" charset="0"/>
            </a:endParaRPr>
          </a:p>
        </p:txBody>
      </p:sp>
      <p:sp>
        <p:nvSpPr>
          <p:cNvPr id="5" name="Flèche droite 4"/>
          <p:cNvSpPr/>
          <p:nvPr/>
        </p:nvSpPr>
        <p:spPr>
          <a:xfrm flipH="1">
            <a:off x="3561765" y="2767212"/>
            <a:ext cx="2520000" cy="540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612000" rtlCol="0" anchor="t"/>
          <a:lstStyle/>
          <a:p>
            <a:pPr algn="ctr"/>
            <a:r>
              <a:rPr lang="fr-CH" sz="2400" dirty="0" smtClean="0">
                <a:latin typeface="Arial" panose="020B0604020202020204" pitchFamily="34" charset="0"/>
                <a:cs typeface="Arial" panose="020B0604020202020204" pitchFamily="34" charset="0"/>
              </a:rPr>
              <a:t>E60  A3</a:t>
            </a:r>
          </a:p>
          <a:p>
            <a:pPr algn="r"/>
            <a:r>
              <a:rPr lang="fr-CH" sz="2400" dirty="0" smtClean="0">
                <a:latin typeface="Arial" panose="020B0604020202020204" pitchFamily="34" charset="0"/>
                <a:cs typeface="Arial" panose="020B0604020202020204" pitchFamily="34" charset="0"/>
              </a:rPr>
              <a:t> </a:t>
            </a:r>
            <a:endParaRPr lang="fr-CH" sz="2400" dirty="0">
              <a:latin typeface="Arial" panose="020B0604020202020204" pitchFamily="34" charset="0"/>
              <a:cs typeface="Arial" panose="020B0604020202020204" pitchFamily="34" charset="0"/>
            </a:endParaRPr>
          </a:p>
        </p:txBody>
      </p:sp>
      <p:pic>
        <p:nvPicPr>
          <p:cNvPr id="6"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436096" y="2821212"/>
            <a:ext cx="432047" cy="432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2699792" y="4941168"/>
            <a:ext cx="5400000" cy="468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Câmpia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Turzii</a:t>
            </a:r>
            <a:r>
              <a:rPr lang="fr-CH" sz="1600" dirty="0" smtClean="0">
                <a:solidFill>
                  <a:schemeClr val="tx1"/>
                </a:solidFill>
                <a:latin typeface="Arial" panose="020B0604020202020204" pitchFamily="34" charset="0"/>
                <a:cs typeface="Arial" panose="020B0604020202020204" pitchFamily="34" charset="0"/>
              </a:rPr>
              <a:t>  =&gt; </a:t>
            </a:r>
            <a:r>
              <a:rPr lang="fr-CH" sz="1600" dirty="0" err="1" smtClean="0">
                <a:solidFill>
                  <a:schemeClr val="tx1"/>
                </a:solidFill>
                <a:latin typeface="Arial" panose="020B0604020202020204" pitchFamily="34" charset="0"/>
                <a:cs typeface="Arial" panose="020B0604020202020204" pitchFamily="34" charset="0"/>
              </a:rPr>
              <a:t>Targu</a:t>
            </a:r>
            <a:r>
              <a:rPr lang="fr-CH" sz="1600" dirty="0" smtClean="0">
                <a:solidFill>
                  <a:schemeClr val="tx1"/>
                </a:solidFill>
                <a:latin typeface="Arial" panose="020B0604020202020204" pitchFamily="34" charset="0"/>
                <a:cs typeface="Arial" panose="020B0604020202020204" pitchFamily="34" charset="0"/>
              </a:rPr>
              <a:t> Mures  :  DN15 x 69A</a:t>
            </a:r>
            <a:endParaRPr lang="fr-CH"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82580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ophie\Pictures\CT02 dj150.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0349" y="435082"/>
            <a:ext cx="6883087" cy="5760000"/>
          </a:xfrm>
          <a:prstGeom prst="rect">
            <a:avLst/>
          </a:prstGeom>
          <a:noFill/>
          <a:extLst>
            <a:ext uri="{909E8E84-426E-40DD-AFC4-6F175D3DCCD1}">
              <a14:hiddenFill xmlns:a14="http://schemas.microsoft.com/office/drawing/2010/main">
                <a:solidFill>
                  <a:srgbClr val="FFFFFF"/>
                </a:solidFill>
              </a14:hiddenFill>
            </a:ext>
          </a:extLst>
        </p:spPr>
      </p:pic>
      <p:sp>
        <p:nvSpPr>
          <p:cNvPr id="3" name="Flèche droite 2"/>
          <p:cNvSpPr/>
          <p:nvPr/>
        </p:nvSpPr>
        <p:spPr>
          <a:xfrm flipH="1">
            <a:off x="2699792" y="2132856"/>
            <a:ext cx="1908000" cy="432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540000" rtlCol="0" anchor="t"/>
          <a:lstStyle/>
          <a:p>
            <a:pPr algn="ctr"/>
            <a:r>
              <a:rPr lang="fr-CH" sz="2000" dirty="0" smtClean="0">
                <a:latin typeface="Arial" panose="020B0604020202020204" pitchFamily="34" charset="0"/>
                <a:cs typeface="Arial" panose="020B0604020202020204" pitchFamily="34" charset="0"/>
              </a:rPr>
              <a:t>E60  A3</a:t>
            </a:r>
          </a:p>
          <a:p>
            <a:pPr algn="r"/>
            <a:r>
              <a:rPr lang="fr-CH" sz="2400" dirty="0" smtClean="0">
                <a:latin typeface="Arial" panose="020B0604020202020204" pitchFamily="34" charset="0"/>
                <a:cs typeface="Arial" panose="020B0604020202020204" pitchFamily="34" charset="0"/>
              </a:rPr>
              <a:t> </a:t>
            </a:r>
            <a:endParaRPr lang="fr-CH" sz="2400" dirty="0">
              <a:latin typeface="Arial" panose="020B0604020202020204" pitchFamily="34" charset="0"/>
              <a:cs typeface="Arial" panose="020B0604020202020204" pitchFamily="34" charset="0"/>
            </a:endParaRPr>
          </a:p>
        </p:txBody>
      </p:sp>
      <p:pic>
        <p:nvPicPr>
          <p:cNvPr id="4"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4100563" y="2186856"/>
            <a:ext cx="324035" cy="324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5" name="Pentagone 4"/>
          <p:cNvSpPr/>
          <p:nvPr/>
        </p:nvSpPr>
        <p:spPr>
          <a:xfrm>
            <a:off x="2699792" y="3573016"/>
            <a:ext cx="1908000" cy="432000"/>
          </a:xfrm>
          <a:prstGeom prst="homePlate">
            <a:avLst/>
          </a:pr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6000" rtlCol="0" anchor="ctr"/>
          <a:lstStyle/>
          <a:p>
            <a:r>
              <a:rPr lang="fr-CH" sz="2000" dirty="0" smtClean="0">
                <a:solidFill>
                  <a:schemeClr val="bg1"/>
                </a:solidFill>
                <a:latin typeface="Arial" panose="020B0604020202020204" pitchFamily="34" charset="0"/>
                <a:cs typeface="Arial" panose="020B0604020202020204" pitchFamily="34" charset="0"/>
              </a:rPr>
              <a:t>Turda  10</a:t>
            </a:r>
            <a:endParaRPr lang="fr-CH" sz="2000"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2771800" y="3663016"/>
            <a:ext cx="396000" cy="252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dirty="0" smtClean="0">
                <a:latin typeface="Arial" panose="020B0604020202020204" pitchFamily="34" charset="0"/>
                <a:cs typeface="Arial" panose="020B0604020202020204" pitchFamily="34" charset="0"/>
              </a:rPr>
              <a:t>15</a:t>
            </a:r>
            <a:endParaRPr lang="fr-CH" sz="1400" dirty="0">
              <a:latin typeface="Arial" panose="020B0604020202020204" pitchFamily="34" charset="0"/>
              <a:cs typeface="Arial" panose="020B0604020202020204" pitchFamily="34" charset="0"/>
            </a:endParaRPr>
          </a:p>
        </p:txBody>
      </p:sp>
      <p:sp>
        <p:nvSpPr>
          <p:cNvPr id="7" name="Rectangle 6"/>
          <p:cNvSpPr/>
          <p:nvPr/>
        </p:nvSpPr>
        <p:spPr>
          <a:xfrm>
            <a:off x="2483768" y="5013176"/>
            <a:ext cx="5400000" cy="468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Câmpia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Turzii</a:t>
            </a:r>
            <a:r>
              <a:rPr lang="fr-CH" sz="1600" dirty="0" smtClean="0">
                <a:solidFill>
                  <a:schemeClr val="tx1"/>
                </a:solidFill>
                <a:latin typeface="Arial" panose="020B0604020202020204" pitchFamily="34" charset="0"/>
                <a:cs typeface="Arial" panose="020B0604020202020204" pitchFamily="34" charset="0"/>
              </a:rPr>
              <a:t>  =&gt; </a:t>
            </a:r>
            <a:r>
              <a:rPr lang="fr-CH" sz="1600" dirty="0" err="1" smtClean="0">
                <a:solidFill>
                  <a:schemeClr val="tx1"/>
                </a:solidFill>
                <a:latin typeface="Arial" panose="020B0604020202020204" pitchFamily="34" charset="0"/>
                <a:cs typeface="Arial" panose="020B0604020202020204" pitchFamily="34" charset="0"/>
              </a:rPr>
              <a:t>Targu</a:t>
            </a:r>
            <a:r>
              <a:rPr lang="fr-CH" sz="1600" dirty="0" smtClean="0">
                <a:solidFill>
                  <a:schemeClr val="tx1"/>
                </a:solidFill>
                <a:latin typeface="Arial" panose="020B0604020202020204" pitchFamily="34" charset="0"/>
                <a:cs typeface="Arial" panose="020B0604020202020204" pitchFamily="34" charset="0"/>
              </a:rPr>
              <a:t> Mures  :  DN15 x DJ150</a:t>
            </a:r>
            <a:endParaRPr lang="fr-CH"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75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ophie\Pictures\CT03 62.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27584" y="656640"/>
            <a:ext cx="7033726" cy="5760000"/>
          </a:xfrm>
          <a:prstGeom prst="rect">
            <a:avLst/>
          </a:prstGeom>
          <a:noFill/>
          <a:extLst>
            <a:ext uri="{909E8E84-426E-40DD-AFC4-6F175D3DCCD1}">
              <a14:hiddenFill xmlns:a14="http://schemas.microsoft.com/office/drawing/2010/main">
                <a:solidFill>
                  <a:srgbClr val="FFFFFF"/>
                </a:solidFill>
              </a14:hiddenFill>
            </a:ext>
          </a:extLst>
        </p:spPr>
      </p:pic>
      <p:sp>
        <p:nvSpPr>
          <p:cNvPr id="3" name="Pentagone 2"/>
          <p:cNvSpPr/>
          <p:nvPr/>
        </p:nvSpPr>
        <p:spPr>
          <a:xfrm>
            <a:off x="3516495" y="2060848"/>
            <a:ext cx="2520000" cy="540000"/>
          </a:xfrm>
          <a:prstGeom prst="homePlat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0000" rtlCol="0" anchor="ctr"/>
          <a:lstStyle/>
          <a:p>
            <a:r>
              <a:rPr lang="fr-CH" sz="2400" dirty="0" smtClean="0">
                <a:solidFill>
                  <a:schemeClr val="bg1"/>
                </a:solidFill>
                <a:latin typeface="Arial" panose="020B0604020202020204" pitchFamily="34" charset="0"/>
                <a:cs typeface="Arial" panose="020B0604020202020204" pitchFamily="34" charset="0"/>
              </a:rPr>
              <a:t>E60   A3</a:t>
            </a:r>
            <a:endParaRPr lang="fr-CH" sz="2400" dirty="0">
              <a:solidFill>
                <a:schemeClr val="bg1"/>
              </a:solidFill>
              <a:latin typeface="Arial" panose="020B0604020202020204" pitchFamily="34" charset="0"/>
              <a:cs typeface="Arial" panose="020B0604020202020204" pitchFamily="34" charset="0"/>
            </a:endParaRPr>
          </a:p>
        </p:txBody>
      </p:sp>
      <p:sp>
        <p:nvSpPr>
          <p:cNvPr id="5" name="Flèche droite 4"/>
          <p:cNvSpPr/>
          <p:nvPr/>
        </p:nvSpPr>
        <p:spPr>
          <a:xfrm flipH="1">
            <a:off x="3419872" y="1412776"/>
            <a:ext cx="2520000" cy="540000"/>
          </a:xfrm>
          <a:prstGeom prst="rightArrow">
            <a:avLst>
              <a:gd name="adj1" fmla="val 100000"/>
              <a:gd name="adj2" fmla="val 50000"/>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612000" rtlCol="0" anchor="t"/>
          <a:lstStyle/>
          <a:p>
            <a:pPr algn="ctr"/>
            <a:r>
              <a:rPr lang="fr-CH" sz="2400" dirty="0" smtClean="0">
                <a:latin typeface="Arial" panose="020B0604020202020204" pitchFamily="34" charset="0"/>
                <a:cs typeface="Arial" panose="020B0604020202020204" pitchFamily="34" charset="0"/>
              </a:rPr>
              <a:t>10  Turda </a:t>
            </a:r>
          </a:p>
        </p:txBody>
      </p:sp>
      <p:sp>
        <p:nvSpPr>
          <p:cNvPr id="6" name="Rectangle 5"/>
          <p:cNvSpPr/>
          <p:nvPr/>
        </p:nvSpPr>
        <p:spPr>
          <a:xfrm>
            <a:off x="5292080" y="1538776"/>
            <a:ext cx="504000" cy="288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latin typeface="Arial" panose="020B0604020202020204" pitchFamily="34" charset="0"/>
                <a:cs typeface="Arial" panose="020B0604020202020204" pitchFamily="34" charset="0"/>
              </a:rPr>
              <a:t>15</a:t>
            </a:r>
            <a:endParaRPr lang="fr-CH" sz="1600" dirty="0">
              <a:latin typeface="Arial" panose="020B0604020202020204" pitchFamily="34" charset="0"/>
              <a:cs typeface="Arial" panose="020B0604020202020204" pitchFamily="34" charset="0"/>
            </a:endParaRPr>
          </a:p>
        </p:txBody>
      </p:sp>
      <p:pic>
        <p:nvPicPr>
          <p:cNvPr id="7"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3707904" y="2114848"/>
            <a:ext cx="432047" cy="432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2278088" y="692696"/>
            <a:ext cx="5400000" cy="468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Câmpia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Turzii</a:t>
            </a:r>
            <a:r>
              <a:rPr lang="fr-CH" sz="1600" dirty="0" smtClean="0">
                <a:solidFill>
                  <a:schemeClr val="tx1"/>
                </a:solidFill>
                <a:latin typeface="Arial" panose="020B0604020202020204" pitchFamily="34" charset="0"/>
                <a:cs typeface="Arial" panose="020B0604020202020204" pitchFamily="34" charset="0"/>
              </a:rPr>
              <a:t>  =&gt; </a:t>
            </a:r>
            <a:r>
              <a:rPr lang="fr-CH" sz="1600" dirty="0" err="1" smtClean="0">
                <a:solidFill>
                  <a:schemeClr val="tx1"/>
                </a:solidFill>
                <a:latin typeface="Arial" panose="020B0604020202020204" pitchFamily="34" charset="0"/>
                <a:cs typeface="Arial" panose="020B0604020202020204" pitchFamily="34" charset="0"/>
              </a:rPr>
              <a:t>Targu</a:t>
            </a:r>
            <a:r>
              <a:rPr lang="fr-CH" sz="1600" dirty="0" smtClean="0">
                <a:solidFill>
                  <a:schemeClr val="tx1"/>
                </a:solidFill>
                <a:latin typeface="Arial" panose="020B0604020202020204" pitchFamily="34" charset="0"/>
                <a:cs typeface="Arial" panose="020B0604020202020204" pitchFamily="34" charset="0"/>
              </a:rPr>
              <a:t> Mures  :  DN15 x 62 </a:t>
            </a:r>
            <a:endParaRPr lang="fr-CH"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14571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ophie\Pictures\CT04a.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01635" y="256182"/>
            <a:ext cx="8198313" cy="594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04590" y="945040"/>
            <a:ext cx="2880000" cy="2844000"/>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4000" tIns="108000" rIns="0" rtlCol="0" anchor="t"/>
          <a:lstStyle/>
          <a:p>
            <a:r>
              <a:rPr lang="fr-CH" dirty="0" err="1" smtClean="0">
                <a:latin typeface="Arial" panose="020B0604020202020204" pitchFamily="34" charset="0"/>
                <a:cs typeface="Arial" panose="020B0604020202020204" pitchFamily="34" charset="0"/>
              </a:rPr>
              <a:t>Targu</a:t>
            </a:r>
            <a:r>
              <a:rPr lang="fr-CH" dirty="0" smtClean="0">
                <a:latin typeface="Arial" panose="020B0604020202020204" pitchFamily="34" charset="0"/>
                <a:cs typeface="Arial" panose="020B0604020202020204" pitchFamily="34" charset="0"/>
              </a:rPr>
              <a:t> Mures</a:t>
            </a:r>
          </a:p>
        </p:txBody>
      </p:sp>
      <p:sp>
        <p:nvSpPr>
          <p:cNvPr id="4" name="Flèche vers le haut 3"/>
          <p:cNvSpPr/>
          <p:nvPr/>
        </p:nvSpPr>
        <p:spPr>
          <a:xfrm>
            <a:off x="6012160" y="1124744"/>
            <a:ext cx="216000" cy="2520280"/>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6" name="Rectangle 5"/>
          <p:cNvSpPr/>
          <p:nvPr/>
        </p:nvSpPr>
        <p:spPr>
          <a:xfrm>
            <a:off x="5936028" y="1398805"/>
            <a:ext cx="360000" cy="180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latin typeface="Arial" panose="020B0604020202020204" pitchFamily="34" charset="0"/>
                <a:cs typeface="Arial" panose="020B0604020202020204" pitchFamily="34" charset="0"/>
              </a:rPr>
              <a:t>15</a:t>
            </a:r>
            <a:endParaRPr lang="fr-CH" sz="1200" dirty="0">
              <a:latin typeface="Arial" panose="020B0604020202020204" pitchFamily="34" charset="0"/>
              <a:cs typeface="Arial" panose="020B0604020202020204" pitchFamily="34" charset="0"/>
            </a:endParaRPr>
          </a:p>
        </p:txBody>
      </p:sp>
      <p:sp>
        <p:nvSpPr>
          <p:cNvPr id="3" name="Flèche droite 2"/>
          <p:cNvSpPr/>
          <p:nvPr/>
        </p:nvSpPr>
        <p:spPr>
          <a:xfrm>
            <a:off x="6139774" y="2627923"/>
            <a:ext cx="1877392" cy="2520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7" name="Rectangle 6"/>
          <p:cNvSpPr/>
          <p:nvPr/>
        </p:nvSpPr>
        <p:spPr>
          <a:xfrm>
            <a:off x="6284614" y="2902182"/>
            <a:ext cx="1476000" cy="324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ctr"/>
          <a:lstStyle/>
          <a:p>
            <a:r>
              <a:rPr lang="fr-CH" sz="1600" dirty="0" err="1" smtClean="0">
                <a:latin typeface="Arial" panose="020B0604020202020204" pitchFamily="34" charset="0"/>
                <a:cs typeface="Arial" panose="020B0604020202020204" pitchFamily="34" charset="0"/>
              </a:rPr>
              <a:t>Targu</a:t>
            </a:r>
            <a:r>
              <a:rPr lang="fr-CH" sz="1600" dirty="0" smtClean="0">
                <a:latin typeface="Arial" panose="020B0604020202020204" pitchFamily="34" charset="0"/>
                <a:cs typeface="Arial" panose="020B0604020202020204" pitchFamily="34" charset="0"/>
              </a:rPr>
              <a:t> Mures</a:t>
            </a:r>
          </a:p>
        </p:txBody>
      </p:sp>
      <p:sp>
        <p:nvSpPr>
          <p:cNvPr id="8" name="Rectangle 7"/>
          <p:cNvSpPr/>
          <p:nvPr/>
        </p:nvSpPr>
        <p:spPr>
          <a:xfrm>
            <a:off x="6337365" y="1772816"/>
            <a:ext cx="1370499" cy="792088"/>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t"/>
          <a:lstStyle/>
          <a:p>
            <a:r>
              <a:rPr lang="fr-CH" sz="1600" dirty="0" smtClean="0">
                <a:latin typeface="Arial" panose="020B0604020202020204" pitchFamily="34" charset="0"/>
                <a:cs typeface="Arial" panose="020B0604020202020204" pitchFamily="34" charset="0"/>
              </a:rPr>
              <a:t>Cluj </a:t>
            </a:r>
            <a:r>
              <a:rPr lang="fr-CH" sz="1600" dirty="0" err="1" smtClean="0">
                <a:latin typeface="Arial" panose="020B0604020202020204" pitchFamily="34" charset="0"/>
                <a:cs typeface="Arial" panose="020B0604020202020204" pitchFamily="34" charset="0"/>
              </a:rPr>
              <a:t>Napoca</a:t>
            </a:r>
            <a:endParaRPr lang="fr-CH" sz="1600" dirty="0" smtClean="0">
              <a:latin typeface="Arial" panose="020B0604020202020204" pitchFamily="34" charset="0"/>
              <a:cs typeface="Arial" panose="020B0604020202020204" pitchFamily="34" charset="0"/>
            </a:endParaRPr>
          </a:p>
          <a:p>
            <a:r>
              <a:rPr lang="fr-CH" sz="1600" dirty="0" smtClean="0">
                <a:latin typeface="Arial" panose="020B0604020202020204" pitchFamily="34" charset="0"/>
                <a:cs typeface="Arial" panose="020B0604020202020204" pitchFamily="34" charset="0"/>
              </a:rPr>
              <a:t>Oradea</a:t>
            </a:r>
          </a:p>
          <a:p>
            <a:r>
              <a:rPr lang="fr-CH" sz="1600" dirty="0" smtClean="0">
                <a:latin typeface="Arial" panose="020B0604020202020204" pitchFamily="34" charset="0"/>
                <a:cs typeface="Arial" panose="020B0604020202020204" pitchFamily="34" charset="0"/>
              </a:rPr>
              <a:t>Sibiu - Arad</a:t>
            </a:r>
          </a:p>
          <a:p>
            <a:pPr algn="r"/>
            <a:endParaRPr lang="fr-CH" sz="2000" dirty="0" smtClean="0">
              <a:latin typeface="Arial" panose="020B0604020202020204" pitchFamily="34" charset="0"/>
              <a:cs typeface="Arial" panose="020B0604020202020204" pitchFamily="34" charset="0"/>
            </a:endParaRPr>
          </a:p>
        </p:txBody>
      </p:sp>
      <p:sp>
        <p:nvSpPr>
          <p:cNvPr id="9" name="Rectangle à coins arrondis 8"/>
          <p:cNvSpPr/>
          <p:nvPr/>
        </p:nvSpPr>
        <p:spPr>
          <a:xfrm>
            <a:off x="5776590" y="1020970"/>
            <a:ext cx="2736000" cy="2700000"/>
          </a:xfrm>
          <a:prstGeom prst="roundRect">
            <a:avLst>
              <a:gd name="adj" fmla="val 415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1" name="Rectangle 10"/>
          <p:cNvSpPr/>
          <p:nvPr/>
        </p:nvSpPr>
        <p:spPr>
          <a:xfrm>
            <a:off x="7990999" y="2405004"/>
            <a:ext cx="468000" cy="216000"/>
          </a:xfrm>
          <a:prstGeom prst="rect">
            <a:avLst/>
          </a:prstGeom>
          <a:solidFill>
            <a:srgbClr val="00B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latin typeface="Arial" panose="020B0604020202020204" pitchFamily="34" charset="0"/>
                <a:cs typeface="Arial" panose="020B0604020202020204" pitchFamily="34" charset="0"/>
              </a:rPr>
              <a:t>E60</a:t>
            </a:r>
            <a:endParaRPr lang="fr-CH" sz="1200" dirty="0">
              <a:latin typeface="Arial" panose="020B0604020202020204" pitchFamily="34" charset="0"/>
              <a:cs typeface="Arial" panose="020B0604020202020204" pitchFamily="34" charset="0"/>
            </a:endParaRPr>
          </a:p>
        </p:txBody>
      </p:sp>
      <p:sp>
        <p:nvSpPr>
          <p:cNvPr id="12" name="Rectangle 11"/>
          <p:cNvSpPr/>
          <p:nvPr/>
        </p:nvSpPr>
        <p:spPr>
          <a:xfrm>
            <a:off x="8005724" y="2867241"/>
            <a:ext cx="468000" cy="216000"/>
          </a:xfrm>
          <a:prstGeom prst="rect">
            <a:avLst/>
          </a:prstGeom>
          <a:solidFill>
            <a:srgbClr val="00B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latin typeface="Arial" panose="020B0604020202020204" pitchFamily="34" charset="0"/>
                <a:cs typeface="Arial" panose="020B0604020202020204" pitchFamily="34" charset="0"/>
              </a:rPr>
              <a:t>A3</a:t>
            </a:r>
            <a:endParaRPr lang="fr-CH" sz="1200" dirty="0">
              <a:latin typeface="Arial" panose="020B0604020202020204" pitchFamily="34" charset="0"/>
              <a:cs typeface="Arial" panose="020B0604020202020204" pitchFamily="34" charset="0"/>
            </a:endParaRPr>
          </a:p>
        </p:txBody>
      </p:sp>
      <p:sp>
        <p:nvSpPr>
          <p:cNvPr id="10" name="Rectangle 9"/>
          <p:cNvSpPr/>
          <p:nvPr/>
        </p:nvSpPr>
        <p:spPr>
          <a:xfrm>
            <a:off x="6876256" y="3429000"/>
            <a:ext cx="831608" cy="21602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CH" sz="2000" dirty="0" smtClean="0">
                <a:latin typeface="Arial" panose="020B0604020202020204" pitchFamily="34" charset="0"/>
                <a:cs typeface="Arial" panose="020B0604020202020204" pitchFamily="34" charset="0"/>
              </a:rPr>
              <a:t>500 m </a:t>
            </a:r>
          </a:p>
        </p:txBody>
      </p:sp>
      <p:sp>
        <p:nvSpPr>
          <p:cNvPr id="13" name="Ellipse 12"/>
          <p:cNvSpPr/>
          <p:nvPr/>
        </p:nvSpPr>
        <p:spPr>
          <a:xfrm>
            <a:off x="5917788" y="2525397"/>
            <a:ext cx="396000" cy="39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4" name="Ellipse 13"/>
          <p:cNvSpPr/>
          <p:nvPr/>
        </p:nvSpPr>
        <p:spPr>
          <a:xfrm>
            <a:off x="5994160" y="2597397"/>
            <a:ext cx="252000" cy="252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5" name="Rectangle 14"/>
          <p:cNvSpPr/>
          <p:nvPr/>
        </p:nvSpPr>
        <p:spPr>
          <a:xfrm>
            <a:off x="6372306" y="3065241"/>
            <a:ext cx="1224000" cy="36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96532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ophie\Pictures\CT04b.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67544" y="476671"/>
            <a:ext cx="7918403" cy="576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704590" y="945040"/>
            <a:ext cx="2880000" cy="2844000"/>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4000" tIns="108000" rIns="0" rtlCol="0" anchor="t"/>
          <a:lstStyle/>
          <a:p>
            <a:r>
              <a:rPr lang="fr-CH" dirty="0" err="1" smtClean="0">
                <a:latin typeface="Arial" panose="020B0604020202020204" pitchFamily="34" charset="0"/>
                <a:cs typeface="Arial" panose="020B0604020202020204" pitchFamily="34" charset="0"/>
              </a:rPr>
              <a:t>Targu</a:t>
            </a:r>
            <a:r>
              <a:rPr lang="fr-CH" dirty="0" smtClean="0">
                <a:latin typeface="Arial" panose="020B0604020202020204" pitchFamily="34" charset="0"/>
                <a:cs typeface="Arial" panose="020B0604020202020204" pitchFamily="34" charset="0"/>
              </a:rPr>
              <a:t> Mures</a:t>
            </a:r>
          </a:p>
        </p:txBody>
      </p:sp>
      <p:sp>
        <p:nvSpPr>
          <p:cNvPr id="4" name="Flèche vers le haut 3"/>
          <p:cNvSpPr/>
          <p:nvPr/>
        </p:nvSpPr>
        <p:spPr>
          <a:xfrm>
            <a:off x="6012160" y="1124744"/>
            <a:ext cx="216000" cy="2520280"/>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5" name="Flèche droite 4"/>
          <p:cNvSpPr/>
          <p:nvPr/>
        </p:nvSpPr>
        <p:spPr>
          <a:xfrm>
            <a:off x="6139774" y="2627923"/>
            <a:ext cx="1877392" cy="2520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6" name="Rectangle 5"/>
          <p:cNvSpPr/>
          <p:nvPr/>
        </p:nvSpPr>
        <p:spPr>
          <a:xfrm>
            <a:off x="5936028" y="1398805"/>
            <a:ext cx="360000" cy="180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latin typeface="Arial" panose="020B0604020202020204" pitchFamily="34" charset="0"/>
                <a:cs typeface="Arial" panose="020B0604020202020204" pitchFamily="34" charset="0"/>
              </a:rPr>
              <a:t>15</a:t>
            </a:r>
            <a:endParaRPr lang="fr-CH" sz="1200" dirty="0">
              <a:latin typeface="Arial" panose="020B0604020202020204" pitchFamily="34" charset="0"/>
              <a:cs typeface="Arial" panose="020B0604020202020204" pitchFamily="34" charset="0"/>
            </a:endParaRPr>
          </a:p>
        </p:txBody>
      </p:sp>
      <p:sp>
        <p:nvSpPr>
          <p:cNvPr id="7" name="Rectangle 6"/>
          <p:cNvSpPr/>
          <p:nvPr/>
        </p:nvSpPr>
        <p:spPr>
          <a:xfrm>
            <a:off x="6337365" y="1828916"/>
            <a:ext cx="1370499" cy="792088"/>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t"/>
          <a:lstStyle/>
          <a:p>
            <a:r>
              <a:rPr lang="fr-CH" sz="1600" dirty="0" smtClean="0">
                <a:latin typeface="Arial" panose="020B0604020202020204" pitchFamily="34" charset="0"/>
                <a:cs typeface="Arial" panose="020B0604020202020204" pitchFamily="34" charset="0"/>
              </a:rPr>
              <a:t>Cluj </a:t>
            </a:r>
            <a:r>
              <a:rPr lang="fr-CH" sz="1600" dirty="0" err="1" smtClean="0">
                <a:latin typeface="Arial" panose="020B0604020202020204" pitchFamily="34" charset="0"/>
                <a:cs typeface="Arial" panose="020B0604020202020204" pitchFamily="34" charset="0"/>
              </a:rPr>
              <a:t>Napoca</a:t>
            </a:r>
            <a:endParaRPr lang="fr-CH" sz="1600" dirty="0" smtClean="0">
              <a:latin typeface="Arial" panose="020B0604020202020204" pitchFamily="34" charset="0"/>
              <a:cs typeface="Arial" panose="020B0604020202020204" pitchFamily="34" charset="0"/>
            </a:endParaRPr>
          </a:p>
          <a:p>
            <a:r>
              <a:rPr lang="fr-CH" sz="1600" dirty="0" smtClean="0">
                <a:latin typeface="Arial" panose="020B0604020202020204" pitchFamily="34" charset="0"/>
                <a:cs typeface="Arial" panose="020B0604020202020204" pitchFamily="34" charset="0"/>
              </a:rPr>
              <a:t>Oradea</a:t>
            </a:r>
          </a:p>
          <a:p>
            <a:r>
              <a:rPr lang="fr-CH" sz="1600" dirty="0" smtClean="0">
                <a:latin typeface="Arial" panose="020B0604020202020204" pitchFamily="34" charset="0"/>
                <a:cs typeface="Arial" panose="020B0604020202020204" pitchFamily="34" charset="0"/>
              </a:rPr>
              <a:t>Sibiu - Arad</a:t>
            </a:r>
          </a:p>
          <a:p>
            <a:pPr algn="r"/>
            <a:endParaRPr lang="fr-CH" sz="2000" dirty="0" smtClean="0">
              <a:latin typeface="Arial" panose="020B0604020202020204" pitchFamily="34" charset="0"/>
              <a:cs typeface="Arial" panose="020B0604020202020204" pitchFamily="34" charset="0"/>
            </a:endParaRPr>
          </a:p>
        </p:txBody>
      </p:sp>
      <p:sp>
        <p:nvSpPr>
          <p:cNvPr id="8" name="Rectangle à coins arrondis 7"/>
          <p:cNvSpPr/>
          <p:nvPr/>
        </p:nvSpPr>
        <p:spPr>
          <a:xfrm>
            <a:off x="5776590" y="1020970"/>
            <a:ext cx="2736000" cy="2700000"/>
          </a:xfrm>
          <a:prstGeom prst="roundRect">
            <a:avLst>
              <a:gd name="adj" fmla="val 415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9" name="Rectangle 8"/>
          <p:cNvSpPr/>
          <p:nvPr/>
        </p:nvSpPr>
        <p:spPr>
          <a:xfrm>
            <a:off x="6296028" y="2879923"/>
            <a:ext cx="1476000" cy="324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ctr"/>
          <a:lstStyle/>
          <a:p>
            <a:r>
              <a:rPr lang="fr-CH" sz="1600" dirty="0" err="1" smtClean="0">
                <a:latin typeface="Arial" panose="020B0604020202020204" pitchFamily="34" charset="0"/>
                <a:cs typeface="Arial" panose="020B0604020202020204" pitchFamily="34" charset="0"/>
              </a:rPr>
              <a:t>Targu</a:t>
            </a:r>
            <a:r>
              <a:rPr lang="fr-CH" sz="1600" dirty="0" smtClean="0">
                <a:latin typeface="Arial" panose="020B0604020202020204" pitchFamily="34" charset="0"/>
                <a:cs typeface="Arial" panose="020B0604020202020204" pitchFamily="34" charset="0"/>
              </a:rPr>
              <a:t> Mures</a:t>
            </a:r>
          </a:p>
        </p:txBody>
      </p:sp>
      <p:sp>
        <p:nvSpPr>
          <p:cNvPr id="10" name="Rectangle 9"/>
          <p:cNvSpPr/>
          <p:nvPr/>
        </p:nvSpPr>
        <p:spPr>
          <a:xfrm>
            <a:off x="7972531" y="2384884"/>
            <a:ext cx="468000" cy="216000"/>
          </a:xfrm>
          <a:prstGeom prst="rect">
            <a:avLst/>
          </a:prstGeom>
          <a:solidFill>
            <a:srgbClr val="00B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latin typeface="Arial" panose="020B0604020202020204" pitchFamily="34" charset="0"/>
                <a:cs typeface="Arial" panose="020B0604020202020204" pitchFamily="34" charset="0"/>
              </a:rPr>
              <a:t>E60</a:t>
            </a:r>
            <a:endParaRPr lang="fr-CH" sz="1200" dirty="0">
              <a:latin typeface="Arial" panose="020B0604020202020204" pitchFamily="34" charset="0"/>
              <a:cs typeface="Arial" panose="020B0604020202020204" pitchFamily="34" charset="0"/>
            </a:endParaRPr>
          </a:p>
        </p:txBody>
      </p:sp>
      <p:sp>
        <p:nvSpPr>
          <p:cNvPr id="11" name="Rectangle 10"/>
          <p:cNvSpPr/>
          <p:nvPr/>
        </p:nvSpPr>
        <p:spPr>
          <a:xfrm>
            <a:off x="7973298" y="2867241"/>
            <a:ext cx="468000" cy="216000"/>
          </a:xfrm>
          <a:prstGeom prst="rect">
            <a:avLst/>
          </a:prstGeom>
          <a:solidFill>
            <a:srgbClr val="00B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latin typeface="Arial" panose="020B0604020202020204" pitchFamily="34" charset="0"/>
                <a:cs typeface="Arial" panose="020B0604020202020204" pitchFamily="34" charset="0"/>
              </a:rPr>
              <a:t>A3</a:t>
            </a:r>
            <a:endParaRPr lang="fr-CH" sz="1200" dirty="0">
              <a:latin typeface="Arial" panose="020B0604020202020204" pitchFamily="34" charset="0"/>
              <a:cs typeface="Arial" panose="020B0604020202020204" pitchFamily="34" charset="0"/>
            </a:endParaRPr>
          </a:p>
        </p:txBody>
      </p:sp>
      <p:sp>
        <p:nvSpPr>
          <p:cNvPr id="12" name="Rectangle 11"/>
          <p:cNvSpPr/>
          <p:nvPr/>
        </p:nvSpPr>
        <p:spPr>
          <a:xfrm>
            <a:off x="6876256" y="3429000"/>
            <a:ext cx="831608" cy="21602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CH" sz="2000" dirty="0" smtClean="0">
                <a:latin typeface="Arial" panose="020B0604020202020204" pitchFamily="34" charset="0"/>
                <a:cs typeface="Arial" panose="020B0604020202020204" pitchFamily="34" charset="0"/>
              </a:rPr>
              <a:t>250 m </a:t>
            </a:r>
          </a:p>
        </p:txBody>
      </p:sp>
      <p:sp>
        <p:nvSpPr>
          <p:cNvPr id="13" name="Ellipse 12"/>
          <p:cNvSpPr/>
          <p:nvPr/>
        </p:nvSpPr>
        <p:spPr>
          <a:xfrm>
            <a:off x="5917788" y="2525397"/>
            <a:ext cx="396000" cy="39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4" name="Ellipse 13"/>
          <p:cNvSpPr/>
          <p:nvPr/>
        </p:nvSpPr>
        <p:spPr>
          <a:xfrm>
            <a:off x="5994160" y="2597397"/>
            <a:ext cx="252000" cy="252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5" name="Rectangle 14"/>
          <p:cNvSpPr/>
          <p:nvPr/>
        </p:nvSpPr>
        <p:spPr>
          <a:xfrm>
            <a:off x="6397166" y="3021428"/>
            <a:ext cx="1188000" cy="36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36050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Sophie\Pictures\CT04c.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27584" y="476671"/>
            <a:ext cx="7256673" cy="5760000"/>
          </a:xfrm>
          <a:prstGeom prst="rect">
            <a:avLst/>
          </a:prstGeom>
          <a:noFill/>
          <a:extLst>
            <a:ext uri="{909E8E84-426E-40DD-AFC4-6F175D3DCCD1}">
              <a14:hiddenFill xmlns:a14="http://schemas.microsoft.com/office/drawing/2010/main">
                <a:solidFill>
                  <a:srgbClr val="FFFFFF"/>
                </a:solidFill>
              </a14:hiddenFill>
            </a:ext>
          </a:extLst>
        </p:spPr>
      </p:pic>
      <p:sp>
        <p:nvSpPr>
          <p:cNvPr id="4" name="Pentagone 3"/>
          <p:cNvSpPr/>
          <p:nvPr/>
        </p:nvSpPr>
        <p:spPr>
          <a:xfrm>
            <a:off x="3779912" y="3086670"/>
            <a:ext cx="3060000" cy="1080000"/>
          </a:xfrm>
          <a:prstGeom prst="homePlat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0000" rtlCol="0" anchor="ctr"/>
          <a:lstStyle/>
          <a:p>
            <a:r>
              <a:rPr lang="fr-CH" sz="2400" dirty="0" err="1" smtClean="0">
                <a:solidFill>
                  <a:schemeClr val="bg1"/>
                </a:solidFill>
                <a:latin typeface="Arial" panose="020B0604020202020204" pitchFamily="34" charset="0"/>
                <a:cs typeface="Arial" panose="020B0604020202020204" pitchFamily="34" charset="0"/>
              </a:rPr>
              <a:t>Autostrada</a:t>
            </a:r>
            <a:endParaRPr lang="fr-CH" sz="2400" dirty="0" smtClean="0">
              <a:solidFill>
                <a:schemeClr val="bg1"/>
              </a:solidFill>
              <a:latin typeface="Arial" panose="020B0604020202020204" pitchFamily="34" charset="0"/>
              <a:cs typeface="Arial" panose="020B0604020202020204" pitchFamily="34" charset="0"/>
            </a:endParaRPr>
          </a:p>
          <a:p>
            <a:r>
              <a:rPr lang="fr-CH" sz="2400" dirty="0" smtClean="0">
                <a:solidFill>
                  <a:schemeClr val="bg1"/>
                </a:solidFill>
                <a:latin typeface="Arial" panose="020B0604020202020204" pitchFamily="34" charset="0"/>
                <a:cs typeface="Arial" panose="020B0604020202020204" pitchFamily="34" charset="0"/>
              </a:rPr>
              <a:t>Transilvania</a:t>
            </a:r>
          </a:p>
          <a:p>
            <a:r>
              <a:rPr lang="fr-CH" sz="2400" dirty="0" smtClean="0">
                <a:solidFill>
                  <a:schemeClr val="bg1"/>
                </a:solidFill>
                <a:latin typeface="Arial" panose="020B0604020202020204" pitchFamily="34" charset="0"/>
                <a:cs typeface="Arial" panose="020B0604020202020204" pitchFamily="34" charset="0"/>
              </a:rPr>
              <a:t>E60   A3</a:t>
            </a:r>
            <a:endParaRPr lang="fr-CH" sz="2400" dirty="0">
              <a:solidFill>
                <a:schemeClr val="bg1"/>
              </a:solidFill>
              <a:latin typeface="Arial" panose="020B0604020202020204" pitchFamily="34" charset="0"/>
              <a:cs typeface="Arial" panose="020B0604020202020204" pitchFamily="34" charset="0"/>
            </a:endParaRPr>
          </a:p>
        </p:txBody>
      </p:sp>
      <p:pic>
        <p:nvPicPr>
          <p:cNvPr id="5"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3897565" y="3284670"/>
            <a:ext cx="558355" cy="684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2909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712968" cy="6552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3" name="Rectangle 2"/>
          <p:cNvSpPr/>
          <p:nvPr/>
        </p:nvSpPr>
        <p:spPr>
          <a:xfrm>
            <a:off x="755576" y="548680"/>
            <a:ext cx="7920880" cy="5976664"/>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5400" dirty="0">
                <a:solidFill>
                  <a:schemeClr val="tx1"/>
                </a:solidFill>
                <a:latin typeface="Arial" panose="020B0604020202020204" pitchFamily="34" charset="0"/>
                <a:cs typeface="Arial" panose="020B0604020202020204" pitchFamily="34" charset="0"/>
              </a:rPr>
              <a:t>4</a:t>
            </a:r>
            <a:r>
              <a:rPr lang="fr-CH" sz="5400" dirty="0" smtClean="0">
                <a:solidFill>
                  <a:schemeClr val="tx1"/>
                </a:solidFill>
                <a:latin typeface="Arial" panose="020B0604020202020204" pitchFamily="34" charset="0"/>
                <a:cs typeface="Arial" panose="020B0604020202020204" pitchFamily="34" charset="0"/>
              </a:rPr>
              <a:t>. </a:t>
            </a:r>
            <a:r>
              <a:rPr lang="fr-CH" sz="5400" u="sng" dirty="0" smtClean="0">
                <a:solidFill>
                  <a:schemeClr val="tx1"/>
                </a:solidFill>
                <a:latin typeface="Arial" panose="020B0604020202020204" pitchFamily="34" charset="0"/>
                <a:cs typeface="Arial" panose="020B0604020202020204" pitchFamily="34" charset="0"/>
              </a:rPr>
              <a:t>Turda</a:t>
            </a:r>
          </a:p>
          <a:p>
            <a:pPr algn="ctr"/>
            <a:endParaRPr lang="fr-CH" sz="5400" u="sng" dirty="0" smtClean="0">
              <a:solidFill>
                <a:schemeClr val="tx1"/>
              </a:solidFill>
              <a:latin typeface="Arial" panose="020B0604020202020204" pitchFamily="34" charset="0"/>
              <a:cs typeface="Arial" panose="020B0604020202020204" pitchFamily="34" charset="0"/>
            </a:endParaRPr>
          </a:p>
          <a:p>
            <a:pPr algn="ctr"/>
            <a:r>
              <a:rPr lang="fr-CH" sz="3200" i="1" dirty="0" err="1" smtClean="0">
                <a:solidFill>
                  <a:schemeClr val="tx1"/>
                </a:solidFill>
                <a:latin typeface="Arial" panose="020B0604020202020204" pitchFamily="34" charset="0"/>
                <a:cs typeface="Arial" panose="020B0604020202020204" pitchFamily="34" charset="0"/>
              </a:rPr>
              <a:t>Ze</a:t>
            </a:r>
            <a:r>
              <a:rPr lang="fr-CH" sz="3200" i="1" dirty="0" smtClean="0">
                <a:solidFill>
                  <a:schemeClr val="tx1"/>
                </a:solidFill>
                <a:latin typeface="Arial" panose="020B0604020202020204" pitchFamily="34" charset="0"/>
                <a:cs typeface="Arial" panose="020B0604020202020204" pitchFamily="34" charset="0"/>
              </a:rPr>
              <a:t> </a:t>
            </a:r>
            <a:r>
              <a:rPr lang="fr-CH" sz="3200" i="1" dirty="0" err="1" smtClean="0">
                <a:solidFill>
                  <a:schemeClr val="tx1"/>
                </a:solidFill>
                <a:latin typeface="Arial" panose="020B0604020202020204" pitchFamily="34" charset="0"/>
                <a:cs typeface="Arial" panose="020B0604020202020204" pitchFamily="34" charset="0"/>
              </a:rPr>
              <a:t>big</a:t>
            </a:r>
            <a:r>
              <a:rPr lang="fr-CH" sz="3200" i="1" dirty="0" smtClean="0">
                <a:solidFill>
                  <a:schemeClr val="tx1"/>
                </a:solidFill>
                <a:latin typeface="Arial" panose="020B0604020202020204" pitchFamily="34" charset="0"/>
                <a:cs typeface="Arial" panose="020B0604020202020204" pitchFamily="34" charset="0"/>
              </a:rPr>
              <a:t> bazar</a:t>
            </a:r>
          </a:p>
        </p:txBody>
      </p:sp>
    </p:spTree>
    <p:extLst>
      <p:ext uri="{BB962C8B-B14F-4D97-AF65-F5344CB8AC3E}">
        <p14:creationId xmlns:p14="http://schemas.microsoft.com/office/powerpoint/2010/main" val="272590467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251520" y="332656"/>
            <a:ext cx="8640960" cy="619268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algn="ctr">
              <a:buAutoNum type="arabicPeriod"/>
            </a:pPr>
            <a:r>
              <a:rPr lang="fr-CH" sz="4000" dirty="0" err="1" smtClean="0">
                <a:latin typeface="Arial" panose="020B0604020202020204" pitchFamily="34" charset="0"/>
                <a:cs typeface="Arial" panose="020B0604020202020204" pitchFamily="34" charset="0"/>
              </a:rPr>
              <a:t>Coming</a:t>
            </a:r>
            <a:r>
              <a:rPr lang="fr-CH" sz="4000" dirty="0" smtClean="0">
                <a:latin typeface="Arial" panose="020B0604020202020204" pitchFamily="34" charset="0"/>
                <a:cs typeface="Arial" panose="020B0604020202020204" pitchFamily="34" charset="0"/>
              </a:rPr>
              <a:t> </a:t>
            </a:r>
            <a:r>
              <a:rPr lang="fr-CH" sz="4000" dirty="0" err="1" smtClean="0">
                <a:latin typeface="Arial" panose="020B0604020202020204" pitchFamily="34" charset="0"/>
                <a:cs typeface="Arial" panose="020B0604020202020204" pitchFamily="34" charset="0"/>
              </a:rPr>
              <a:t>from</a:t>
            </a:r>
            <a:r>
              <a:rPr lang="fr-CH" sz="4000" dirty="0" smtClean="0">
                <a:latin typeface="Arial" panose="020B0604020202020204" pitchFamily="34" charset="0"/>
                <a:cs typeface="Arial" panose="020B0604020202020204" pitchFamily="34" charset="0"/>
              </a:rPr>
              <a:t> </a:t>
            </a:r>
          </a:p>
          <a:p>
            <a:pPr algn="ctr"/>
            <a:endParaRPr lang="fr-CH" sz="3200" dirty="0">
              <a:latin typeface="Arial" panose="020B0604020202020204" pitchFamily="34" charset="0"/>
              <a:cs typeface="Arial" panose="020B0604020202020204" pitchFamily="34" charset="0"/>
            </a:endParaRPr>
          </a:p>
          <a:p>
            <a:pPr algn="ctr"/>
            <a:r>
              <a:rPr lang="fr-CH" sz="3200" dirty="0">
                <a:latin typeface="Arial" panose="020B0604020202020204" pitchFamily="34" charset="0"/>
                <a:cs typeface="Arial" panose="020B0604020202020204" pitchFamily="34" charset="0"/>
              </a:rPr>
              <a:t>a</a:t>
            </a:r>
            <a:r>
              <a:rPr lang="fr-CH" sz="3200" dirty="0" smtClean="0">
                <a:latin typeface="Arial" panose="020B0604020202020204" pitchFamily="34" charset="0"/>
                <a:cs typeface="Arial" panose="020B0604020202020204" pitchFamily="34" charset="0"/>
              </a:rPr>
              <a:t>) Est, </a:t>
            </a:r>
            <a:r>
              <a:rPr lang="fr-CH" sz="3200" dirty="0" err="1" smtClean="0">
                <a:latin typeface="Arial" panose="020B0604020202020204" pitchFamily="34" charset="0"/>
                <a:cs typeface="Arial" panose="020B0604020202020204" pitchFamily="34" charset="0"/>
              </a:rPr>
              <a:t>Campia</a:t>
            </a:r>
            <a:r>
              <a:rPr lang="fr-CH" sz="3200" dirty="0" smtClean="0">
                <a:latin typeface="Arial" panose="020B0604020202020204" pitchFamily="34" charset="0"/>
                <a:cs typeface="Arial" panose="020B0604020202020204" pitchFamily="34" charset="0"/>
              </a:rPr>
              <a:t> </a:t>
            </a:r>
            <a:r>
              <a:rPr lang="fr-CH" sz="3200" dirty="0" err="1" smtClean="0">
                <a:latin typeface="Arial" panose="020B0604020202020204" pitchFamily="34" charset="0"/>
                <a:cs typeface="Arial" panose="020B0604020202020204" pitchFamily="34" charset="0"/>
              </a:rPr>
              <a:t>Turzii</a:t>
            </a:r>
            <a:endParaRPr lang="fr-CH" sz="32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76213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phie\Pictures\Turda 00 strada tineretului 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3" y="909000"/>
            <a:ext cx="7680960" cy="504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347864" y="1052736"/>
            <a:ext cx="3852568" cy="90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Turda</a:t>
            </a:r>
          </a:p>
          <a:p>
            <a:pPr algn="r"/>
            <a:endParaRPr lang="fr-CH" sz="1000" dirty="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DN15 X </a:t>
            </a: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Tineretului</a:t>
            </a:r>
            <a:r>
              <a:rPr lang="fr-CH" sz="1600" dirty="0" smtClean="0">
                <a:solidFill>
                  <a:schemeClr val="tx1"/>
                </a:solidFill>
                <a:latin typeface="Arial" panose="020B0604020202020204" pitchFamily="34" charset="0"/>
                <a:cs typeface="Arial" panose="020B0604020202020204" pitchFamily="34" charset="0"/>
              </a:rPr>
              <a:t> ( 1 )</a:t>
            </a:r>
            <a:endParaRPr lang="fr-CH" sz="1600" dirty="0">
              <a:solidFill>
                <a:schemeClr val="tx1"/>
              </a:solidFill>
              <a:latin typeface="Arial" panose="020B0604020202020204" pitchFamily="34" charset="0"/>
              <a:cs typeface="Arial" panose="020B0604020202020204" pitchFamily="34" charset="0"/>
            </a:endParaRPr>
          </a:p>
        </p:txBody>
      </p:sp>
      <p:sp>
        <p:nvSpPr>
          <p:cNvPr id="4" name="Pentagone 3"/>
          <p:cNvSpPr/>
          <p:nvPr/>
        </p:nvSpPr>
        <p:spPr>
          <a:xfrm>
            <a:off x="3635896" y="2114888"/>
            <a:ext cx="2700000" cy="612000"/>
          </a:xfrm>
          <a:prstGeom prst="homePlate">
            <a:avLst/>
          </a:pr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p>
            <a:r>
              <a:rPr lang="fr-CH" sz="2000" dirty="0" err="1" smtClean="0">
                <a:solidFill>
                  <a:schemeClr val="bg1"/>
                </a:solidFill>
                <a:latin typeface="Arial" panose="020B0604020202020204" pitchFamily="34" charset="0"/>
                <a:cs typeface="Arial" panose="020B0604020202020204" pitchFamily="34" charset="0"/>
              </a:rPr>
              <a:t>Campia</a:t>
            </a:r>
            <a:r>
              <a:rPr lang="fr-CH" sz="2000" dirty="0" smtClean="0">
                <a:solidFill>
                  <a:schemeClr val="bg1"/>
                </a:solidFill>
                <a:latin typeface="Arial" panose="020B0604020202020204" pitchFamily="34" charset="0"/>
                <a:cs typeface="Arial" panose="020B0604020202020204" pitchFamily="34" charset="0"/>
              </a:rPr>
              <a:t> </a:t>
            </a:r>
            <a:r>
              <a:rPr lang="fr-CH" sz="2000" dirty="0" err="1" smtClean="0">
                <a:solidFill>
                  <a:schemeClr val="bg1"/>
                </a:solidFill>
                <a:latin typeface="Arial" panose="020B0604020202020204" pitchFamily="34" charset="0"/>
                <a:cs typeface="Arial" panose="020B0604020202020204" pitchFamily="34" charset="0"/>
              </a:rPr>
              <a:t>Turzii</a:t>
            </a:r>
            <a:r>
              <a:rPr lang="fr-CH" sz="2000" dirty="0" smtClean="0">
                <a:solidFill>
                  <a:schemeClr val="bg1"/>
                </a:solidFill>
                <a:latin typeface="Arial" panose="020B0604020202020204" pitchFamily="34" charset="0"/>
                <a:cs typeface="Arial" panose="020B0604020202020204" pitchFamily="34" charset="0"/>
              </a:rPr>
              <a:t>  8</a:t>
            </a:r>
            <a:endParaRPr lang="fr-CH" sz="2000"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3707904" y="2330888"/>
            <a:ext cx="360000" cy="180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latin typeface="Arial" panose="020B0604020202020204" pitchFamily="34" charset="0"/>
                <a:cs typeface="Arial" panose="020B0604020202020204" pitchFamily="34" charset="0"/>
              </a:rPr>
              <a:t>15</a:t>
            </a:r>
            <a:endParaRPr lang="fr-CH" sz="1200" dirty="0">
              <a:latin typeface="Arial" panose="020B0604020202020204" pitchFamily="34" charset="0"/>
              <a:cs typeface="Arial" panose="020B0604020202020204" pitchFamily="34" charset="0"/>
            </a:endParaRPr>
          </a:p>
        </p:txBody>
      </p:sp>
      <p:sp>
        <p:nvSpPr>
          <p:cNvPr id="6" name="Flèche droite 5"/>
          <p:cNvSpPr/>
          <p:nvPr/>
        </p:nvSpPr>
        <p:spPr>
          <a:xfrm flipH="1">
            <a:off x="3631333" y="2780928"/>
            <a:ext cx="2520000" cy="540000"/>
          </a:xfrm>
          <a:prstGeom prst="rightArrow">
            <a:avLst>
              <a:gd name="adj1" fmla="val 100000"/>
              <a:gd name="adj2"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612000" rtlCol="0" anchor="t"/>
          <a:lstStyle/>
          <a:p>
            <a:pPr algn="ctr"/>
            <a:r>
              <a:rPr lang="fr-CH" sz="2400" dirty="0" smtClean="0">
                <a:latin typeface="Arial" panose="020B0604020202020204" pitchFamily="34" charset="0"/>
                <a:cs typeface="Arial" panose="020B0604020202020204" pitchFamily="34" charset="0"/>
              </a:rPr>
              <a:t>E60  E81</a:t>
            </a:r>
          </a:p>
          <a:p>
            <a:pPr algn="r"/>
            <a:r>
              <a:rPr lang="fr-CH" sz="2400" dirty="0" smtClean="0">
                <a:latin typeface="Arial" panose="020B0604020202020204" pitchFamily="34" charset="0"/>
                <a:cs typeface="Arial" panose="020B0604020202020204" pitchFamily="34" charset="0"/>
              </a:rPr>
              <a:t> </a:t>
            </a:r>
            <a:endParaRPr lang="fr-CH" sz="2400" dirty="0">
              <a:latin typeface="Arial" panose="020B0604020202020204" pitchFamily="34" charset="0"/>
              <a:cs typeface="Arial" panose="020B0604020202020204" pitchFamily="34" charset="0"/>
            </a:endParaRPr>
          </a:p>
        </p:txBody>
      </p:sp>
      <p:sp>
        <p:nvSpPr>
          <p:cNvPr id="7" name="Flèche droite 6"/>
          <p:cNvSpPr/>
          <p:nvPr/>
        </p:nvSpPr>
        <p:spPr>
          <a:xfrm flipH="1">
            <a:off x="3631085" y="3429000"/>
            <a:ext cx="2520000" cy="540000"/>
          </a:xfrm>
          <a:prstGeom prst="rightArrow">
            <a:avLst>
              <a:gd name="adj1" fmla="val 100000"/>
              <a:gd name="adj2"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0" rIns="72000" rtlCol="0" anchor="ctr"/>
          <a:lstStyle/>
          <a:p>
            <a:pPr algn="ctr"/>
            <a:r>
              <a:rPr lang="fr-CH" sz="2800" dirty="0" err="1" smtClean="0">
                <a:solidFill>
                  <a:schemeClr val="tx1"/>
                </a:solidFill>
                <a:latin typeface="Arial" panose="020B0604020202020204" pitchFamily="34" charset="0"/>
                <a:cs typeface="Arial" panose="020B0604020202020204" pitchFamily="34" charset="0"/>
              </a:rPr>
              <a:t>Centru</a:t>
            </a:r>
            <a:endParaRPr lang="fr-CH" sz="2800" dirty="0" smtClean="0">
              <a:solidFill>
                <a:schemeClr val="tx1"/>
              </a:solidFill>
              <a:latin typeface="Arial" panose="020B0604020202020204" pitchFamily="34" charset="0"/>
              <a:cs typeface="Arial" panose="020B0604020202020204" pitchFamily="34" charset="0"/>
            </a:endParaRPr>
          </a:p>
          <a:p>
            <a:pPr algn="r"/>
            <a:r>
              <a:rPr lang="fr-CH" sz="2400" dirty="0" smtClean="0">
                <a:latin typeface="Arial" panose="020B0604020202020204" pitchFamily="34" charset="0"/>
                <a:cs typeface="Arial" panose="020B0604020202020204" pitchFamily="34" charset="0"/>
              </a:rPr>
              <a:t> </a:t>
            </a:r>
            <a:endParaRPr lang="fr-CH" sz="2400" dirty="0">
              <a:latin typeface="Arial" panose="020B0604020202020204" pitchFamily="34" charset="0"/>
              <a:cs typeface="Arial" panose="020B0604020202020204" pitchFamily="34" charset="0"/>
            </a:endParaRPr>
          </a:p>
        </p:txBody>
      </p:sp>
      <p:pic>
        <p:nvPicPr>
          <p:cNvPr id="8" name="Picture 2" descr="5.1 Russian road sign.sv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436096" y="2855856"/>
            <a:ext cx="535293" cy="396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151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ophie\Pictures\Gilau c Dangau.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971600" y="548680"/>
            <a:ext cx="7502000" cy="558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347864" y="5085184"/>
            <a:ext cx="4500000" cy="504056"/>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Dangau</a:t>
            </a:r>
            <a:r>
              <a:rPr lang="fr-CH" sz="1600" dirty="0" smtClean="0">
                <a:solidFill>
                  <a:schemeClr val="tx1"/>
                </a:solidFill>
                <a:latin typeface="Arial" panose="020B0604020202020204" pitchFamily="34" charset="0"/>
                <a:cs typeface="Arial" panose="020B0604020202020204" pitchFamily="34" charset="0"/>
              </a:rPr>
              <a:t> Mare =&gt; Cluj   DN1 x DJ103K ( 1 )</a:t>
            </a:r>
          </a:p>
        </p:txBody>
      </p:sp>
      <p:sp>
        <p:nvSpPr>
          <p:cNvPr id="6" name="Rectangle 5"/>
          <p:cNvSpPr/>
          <p:nvPr/>
        </p:nvSpPr>
        <p:spPr>
          <a:xfrm rot="60000">
            <a:off x="2843802" y="1122160"/>
            <a:ext cx="2880000" cy="648072"/>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60000" rtlCol="0" anchor="ctr"/>
          <a:lstStyle/>
          <a:p>
            <a:pPr algn="ctr"/>
            <a:r>
              <a:rPr lang="fr-CH" sz="2800" dirty="0" smtClean="0">
                <a:latin typeface="Arial" panose="020B0604020202020204" pitchFamily="34" charset="0"/>
                <a:cs typeface="Arial" panose="020B0604020202020204" pitchFamily="34" charset="0"/>
              </a:rPr>
              <a:t>E60  A3</a:t>
            </a:r>
            <a:endParaRPr lang="fr-CH" sz="2800" dirty="0">
              <a:latin typeface="Arial" panose="020B0604020202020204" pitchFamily="34" charset="0"/>
              <a:cs typeface="Arial" panose="020B0604020202020204" pitchFamily="34" charset="0"/>
            </a:endParaRPr>
          </a:p>
        </p:txBody>
      </p:sp>
      <p:pic>
        <p:nvPicPr>
          <p:cNvPr id="7"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rot="60000">
            <a:off x="3495923" y="1211568"/>
            <a:ext cx="534857" cy="468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8" name="Flèche vers le bas 7"/>
          <p:cNvSpPr/>
          <p:nvPr/>
        </p:nvSpPr>
        <p:spPr>
          <a:xfrm rot="10860000">
            <a:off x="2999026" y="1206936"/>
            <a:ext cx="288000" cy="468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 name="Rectangle 8"/>
          <p:cNvSpPr/>
          <p:nvPr/>
        </p:nvSpPr>
        <p:spPr>
          <a:xfrm rot="19680000">
            <a:off x="2947006" y="2353121"/>
            <a:ext cx="684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33955102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ophie\Pictures\Turda 00 strada tineretului b.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55576" y="620688"/>
            <a:ext cx="7392827" cy="5796000"/>
          </a:xfrm>
          <a:prstGeom prst="rect">
            <a:avLst/>
          </a:prstGeom>
          <a:noFill/>
          <a:extLst>
            <a:ext uri="{909E8E84-426E-40DD-AFC4-6F175D3DCCD1}">
              <a14:hiddenFill xmlns:a14="http://schemas.microsoft.com/office/drawing/2010/main">
                <a:solidFill>
                  <a:srgbClr val="FFFFFF"/>
                </a:solidFill>
              </a14:hiddenFill>
            </a:ext>
          </a:extLst>
        </p:spPr>
      </p:pic>
      <p:sp>
        <p:nvSpPr>
          <p:cNvPr id="3" name="Pentagone 2"/>
          <p:cNvSpPr/>
          <p:nvPr/>
        </p:nvSpPr>
        <p:spPr>
          <a:xfrm>
            <a:off x="2256495" y="2276872"/>
            <a:ext cx="2490599" cy="540000"/>
          </a:xfrm>
          <a:prstGeom prst="homePlat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p>
            <a:r>
              <a:rPr lang="fr-CH" sz="3200" dirty="0" err="1" smtClean="0">
                <a:solidFill>
                  <a:schemeClr val="tx1"/>
                </a:solidFill>
                <a:latin typeface="Arial" panose="020B0604020202020204" pitchFamily="34" charset="0"/>
                <a:cs typeface="Arial" panose="020B0604020202020204" pitchFamily="34" charset="0"/>
              </a:rPr>
              <a:t>Centru</a:t>
            </a:r>
            <a:endParaRPr lang="fr-CH" sz="3200" dirty="0">
              <a:solidFill>
                <a:schemeClr val="tx1"/>
              </a:solidFill>
              <a:latin typeface="Arial" panose="020B0604020202020204" pitchFamily="34" charset="0"/>
              <a:cs typeface="Arial" panose="020B0604020202020204" pitchFamily="34" charset="0"/>
            </a:endParaRPr>
          </a:p>
        </p:txBody>
      </p:sp>
      <p:sp>
        <p:nvSpPr>
          <p:cNvPr id="4" name="Pentagone 3"/>
          <p:cNvSpPr/>
          <p:nvPr/>
        </p:nvSpPr>
        <p:spPr>
          <a:xfrm>
            <a:off x="2256495" y="1009613"/>
            <a:ext cx="2520000" cy="540000"/>
          </a:xfrm>
          <a:prstGeom prst="homePlate">
            <a:avLst/>
          </a:prstGeom>
          <a:solidFill>
            <a:srgbClr val="00B050"/>
          </a:solidFill>
          <a:ln w="28575">
            <a:solidFill>
              <a:schemeClr val="bg1"/>
            </a:solid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00000" rtlCol="0" anchor="ctr"/>
          <a:lstStyle/>
          <a:p>
            <a:r>
              <a:rPr lang="fr-CH" sz="2400" dirty="0" smtClean="0">
                <a:solidFill>
                  <a:schemeClr val="bg1"/>
                </a:solidFill>
                <a:latin typeface="Arial" panose="020B0604020202020204" pitchFamily="34" charset="0"/>
                <a:cs typeface="Arial" panose="020B0604020202020204" pitchFamily="34" charset="0"/>
              </a:rPr>
              <a:t>E60  E81</a:t>
            </a:r>
            <a:endParaRPr lang="fr-CH" sz="2400" dirty="0">
              <a:solidFill>
                <a:schemeClr val="bg1"/>
              </a:solidFill>
              <a:latin typeface="Arial" panose="020B0604020202020204" pitchFamily="34" charset="0"/>
              <a:cs typeface="Arial" panose="020B0604020202020204" pitchFamily="34" charset="0"/>
            </a:endParaRPr>
          </a:p>
        </p:txBody>
      </p:sp>
      <p:pic>
        <p:nvPicPr>
          <p:cNvPr id="5"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2483768" y="1081613"/>
            <a:ext cx="535293" cy="396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8" name="Pentagone 7"/>
          <p:cNvSpPr/>
          <p:nvPr/>
        </p:nvSpPr>
        <p:spPr>
          <a:xfrm>
            <a:off x="2256495" y="1628800"/>
            <a:ext cx="2520000" cy="540000"/>
          </a:xfrm>
          <a:prstGeom prst="homePlate">
            <a:avLst/>
          </a:pr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fr-CH" sz="2400" dirty="0" err="1" smtClean="0">
                <a:solidFill>
                  <a:schemeClr val="bg1"/>
                </a:solidFill>
                <a:latin typeface="Arial" panose="020B0604020202020204" pitchFamily="34" charset="0"/>
                <a:cs typeface="Arial" panose="020B0604020202020204" pitchFamily="34" charset="0"/>
              </a:rPr>
              <a:t>Toate</a:t>
            </a:r>
            <a:r>
              <a:rPr lang="fr-CH" sz="2400" dirty="0" smtClean="0">
                <a:solidFill>
                  <a:schemeClr val="bg1"/>
                </a:solidFill>
                <a:latin typeface="Arial" panose="020B0604020202020204" pitchFamily="34" charset="0"/>
                <a:cs typeface="Arial" panose="020B0604020202020204" pitchFamily="34" charset="0"/>
              </a:rPr>
              <a:t> </a:t>
            </a:r>
            <a:r>
              <a:rPr lang="fr-CH" sz="2400" dirty="0" err="1" smtClean="0">
                <a:solidFill>
                  <a:schemeClr val="bg1"/>
                </a:solidFill>
                <a:latin typeface="Arial" panose="020B0604020202020204" pitchFamily="34" charset="0"/>
                <a:cs typeface="Arial" panose="020B0604020202020204" pitchFamily="34" charset="0"/>
              </a:rPr>
              <a:t>Directiile</a:t>
            </a:r>
            <a:endParaRPr lang="fr-CH" sz="2400"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6156176" y="1477613"/>
            <a:ext cx="1728840" cy="3178774"/>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Turda</a:t>
            </a:r>
          </a:p>
          <a:p>
            <a:pPr algn="r"/>
            <a:endParaRPr lang="fr-CH" sz="1000" dirty="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DN15 </a:t>
            </a:r>
          </a:p>
          <a:p>
            <a:pPr algn="r"/>
            <a:r>
              <a:rPr lang="fr-CH" sz="1600" dirty="0" smtClean="0">
                <a:solidFill>
                  <a:schemeClr val="tx1"/>
                </a:solidFill>
                <a:latin typeface="Arial" panose="020B0604020202020204" pitchFamily="34" charset="0"/>
                <a:cs typeface="Arial" panose="020B0604020202020204" pitchFamily="34" charset="0"/>
              </a:rPr>
              <a:t>X </a:t>
            </a:r>
          </a:p>
          <a:p>
            <a:pPr algn="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a:t>
            </a:r>
            <a:r>
              <a:rPr lang="fr-CH" sz="1600" dirty="0" err="1" smtClean="0">
                <a:solidFill>
                  <a:schemeClr val="tx1"/>
                </a:solidFill>
                <a:latin typeface="Arial" panose="020B0604020202020204" pitchFamily="34" charset="0"/>
                <a:cs typeface="Arial" panose="020B0604020202020204" pitchFamily="34" charset="0"/>
              </a:rPr>
              <a:t>Tineretului</a:t>
            </a: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smtClean="0">
                <a:solidFill>
                  <a:schemeClr val="tx1"/>
                </a:solidFill>
                <a:latin typeface="Arial" panose="020B0604020202020204" pitchFamily="34" charset="0"/>
                <a:cs typeface="Arial" panose="020B0604020202020204" pitchFamily="34" charset="0"/>
              </a:rPr>
              <a:t>( 2 )</a:t>
            </a:r>
            <a:endParaRPr lang="fr-CH"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44622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ophie\Pictures\Turda01a  zi à eviter.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67544" y="2060848"/>
            <a:ext cx="3200511" cy="234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004048" y="1052736"/>
            <a:ext cx="3168352" cy="43204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404000" tIns="180000" rIns="0" rtlCol="0" anchor="t"/>
          <a:lstStyle/>
          <a:p>
            <a:pPr algn="ctr"/>
            <a:r>
              <a:rPr lang="fr-CH" dirty="0" smtClean="0">
                <a:latin typeface="Arial" panose="020B0604020202020204" pitchFamily="34" charset="0"/>
                <a:cs typeface="Arial" panose="020B0604020202020204" pitchFamily="34" charset="0"/>
              </a:rPr>
              <a:t>Cluj </a:t>
            </a:r>
            <a:r>
              <a:rPr lang="fr-CH" dirty="0" err="1" smtClean="0">
                <a:latin typeface="Arial" panose="020B0604020202020204" pitchFamily="34" charset="0"/>
                <a:cs typeface="Arial" panose="020B0604020202020204" pitchFamily="34" charset="0"/>
              </a:rPr>
              <a:t>Napoca</a:t>
            </a:r>
            <a:endParaRPr lang="fr-CH" dirty="0" smtClean="0">
              <a:latin typeface="Arial" panose="020B0604020202020204" pitchFamily="34" charset="0"/>
              <a:cs typeface="Arial" panose="020B0604020202020204" pitchFamily="34" charset="0"/>
            </a:endParaRPr>
          </a:p>
          <a:p>
            <a:pPr algn="ctr"/>
            <a:r>
              <a:rPr lang="fr-CH" dirty="0" smtClean="0">
                <a:latin typeface="Arial" panose="020B0604020202020204" pitchFamily="34" charset="0"/>
                <a:cs typeface="Arial" panose="020B0604020202020204" pitchFamily="34" charset="0"/>
              </a:rPr>
              <a:t>Alba Iulia</a:t>
            </a:r>
          </a:p>
          <a:p>
            <a:endParaRPr lang="fr-CH" dirty="0" smtClean="0">
              <a:latin typeface="Arial" panose="020B0604020202020204" pitchFamily="34" charset="0"/>
              <a:cs typeface="Arial" panose="020B0604020202020204" pitchFamily="34" charset="0"/>
            </a:endParaRPr>
          </a:p>
        </p:txBody>
      </p:sp>
      <p:sp>
        <p:nvSpPr>
          <p:cNvPr id="4" name="Flèche vers le haut 3"/>
          <p:cNvSpPr/>
          <p:nvPr/>
        </p:nvSpPr>
        <p:spPr>
          <a:xfrm>
            <a:off x="7069089" y="2492896"/>
            <a:ext cx="216000" cy="2628136"/>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5" name="Ellipse 4"/>
          <p:cNvSpPr/>
          <p:nvPr/>
        </p:nvSpPr>
        <p:spPr>
          <a:xfrm>
            <a:off x="6979089" y="3396312"/>
            <a:ext cx="396000" cy="39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6" name="Ellipse 5"/>
          <p:cNvSpPr/>
          <p:nvPr/>
        </p:nvSpPr>
        <p:spPr>
          <a:xfrm>
            <a:off x="7051089" y="3464291"/>
            <a:ext cx="252000" cy="252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7" name="Rectangle 6"/>
          <p:cNvSpPr/>
          <p:nvPr/>
        </p:nvSpPr>
        <p:spPr>
          <a:xfrm>
            <a:off x="6108215" y="1373504"/>
            <a:ext cx="432000" cy="252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latin typeface="Arial" panose="020B0604020202020204" pitchFamily="34" charset="0"/>
                <a:cs typeface="Arial" panose="020B0604020202020204" pitchFamily="34" charset="0"/>
              </a:rPr>
              <a:t>1</a:t>
            </a:r>
            <a:endParaRPr lang="fr-CH" sz="1200" dirty="0">
              <a:latin typeface="Arial" panose="020B0604020202020204" pitchFamily="34" charset="0"/>
              <a:cs typeface="Arial" panose="020B0604020202020204" pitchFamily="34" charset="0"/>
            </a:endParaRPr>
          </a:p>
        </p:txBody>
      </p:sp>
      <p:sp>
        <p:nvSpPr>
          <p:cNvPr id="3" name="Flèche gauche 2"/>
          <p:cNvSpPr/>
          <p:nvPr/>
        </p:nvSpPr>
        <p:spPr>
          <a:xfrm>
            <a:off x="5263090" y="3468312"/>
            <a:ext cx="1728000" cy="252000"/>
          </a:xfrm>
          <a:prstGeom prst="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9" name="Rectangle 8"/>
          <p:cNvSpPr/>
          <p:nvPr/>
        </p:nvSpPr>
        <p:spPr>
          <a:xfrm>
            <a:off x="6421089" y="1895896"/>
            <a:ext cx="1512000" cy="432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8000" tIns="45720" rIns="91440" bIns="45720" numCol="1" spcCol="0" rtlCol="0" fromWordArt="0" anchor="ctr" anchorCtr="0" forceAA="0" compatLnSpc="1">
            <a:prstTxWarp prst="textNoShape">
              <a:avLst/>
            </a:prstTxWarp>
            <a:noAutofit/>
          </a:bodyPr>
          <a:lstStyle/>
          <a:p>
            <a:pPr algn="ctr"/>
            <a:r>
              <a:rPr lang="fr-CH" dirty="0" smtClean="0">
                <a:latin typeface="Arial" panose="020B0604020202020204" pitchFamily="34" charset="0"/>
                <a:cs typeface="Arial" panose="020B0604020202020204" pitchFamily="34" charset="0"/>
              </a:rPr>
              <a:t>E60  E81</a:t>
            </a:r>
            <a:endParaRPr lang="fr-CH" dirty="0">
              <a:latin typeface="Arial" panose="020B0604020202020204" pitchFamily="34" charset="0"/>
              <a:cs typeface="Arial" panose="020B0604020202020204" pitchFamily="34" charset="0"/>
            </a:endParaRPr>
          </a:p>
        </p:txBody>
      </p:sp>
      <p:pic>
        <p:nvPicPr>
          <p:cNvPr id="10"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6471644" y="1962059"/>
            <a:ext cx="353494" cy="324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5302168" y="3860324"/>
            <a:ext cx="1737660" cy="48613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ctr"/>
            <a:r>
              <a:rPr lang="fr-CH" sz="1600" dirty="0" smtClean="0">
                <a:solidFill>
                  <a:schemeClr val="tx1"/>
                </a:solidFill>
                <a:latin typeface="Arial" panose="020B0604020202020204" pitchFamily="34" charset="0"/>
                <a:cs typeface="Arial" panose="020B0604020202020204" pitchFamily="34" charset="0"/>
              </a:rPr>
              <a:t>Zona</a:t>
            </a:r>
          </a:p>
          <a:p>
            <a:pPr algn="ctr"/>
            <a:r>
              <a:rPr lang="fr-CH" sz="1600" dirty="0" err="1" smtClean="0">
                <a:solidFill>
                  <a:schemeClr val="tx1"/>
                </a:solidFill>
                <a:latin typeface="Arial" panose="020B0604020202020204" pitchFamily="34" charset="0"/>
                <a:cs typeface="Arial" panose="020B0604020202020204" pitchFamily="34" charset="0"/>
              </a:rPr>
              <a:t>Industriala</a:t>
            </a:r>
            <a:endParaRPr lang="fr-CH" sz="1600" dirty="0" smtClean="0">
              <a:solidFill>
                <a:schemeClr val="tx1"/>
              </a:solidFill>
              <a:latin typeface="Arial" panose="020B0604020202020204" pitchFamily="34" charset="0"/>
              <a:cs typeface="Arial" panose="020B0604020202020204" pitchFamily="34" charset="0"/>
            </a:endParaRPr>
          </a:p>
        </p:txBody>
      </p:sp>
      <p:pic>
        <p:nvPicPr>
          <p:cNvPr id="12" name="Picture 2" descr="http://quiz-code-route.fr/panneaux/ID3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21089" y="3905390"/>
            <a:ext cx="538217" cy="396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à coins arrondis 10"/>
          <p:cNvSpPr/>
          <p:nvPr/>
        </p:nvSpPr>
        <p:spPr>
          <a:xfrm>
            <a:off x="5076056" y="1124744"/>
            <a:ext cx="3024336" cy="4176464"/>
          </a:xfrm>
          <a:prstGeom prst="roundRect">
            <a:avLst>
              <a:gd name="adj" fmla="val 434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5" name="Organigramme : Connecteur page suivante 14"/>
          <p:cNvSpPr/>
          <p:nvPr/>
        </p:nvSpPr>
        <p:spPr>
          <a:xfrm>
            <a:off x="5889359" y="3450312"/>
            <a:ext cx="504000" cy="288000"/>
          </a:xfrm>
          <a:prstGeom prst="flowChartOffpageConnector">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fr-CH" sz="1200" dirty="0" smtClean="0">
                <a:latin typeface="Arial" panose="020B0604020202020204" pitchFamily="34" charset="0"/>
                <a:cs typeface="Arial" panose="020B0604020202020204" pitchFamily="34" charset="0"/>
              </a:rPr>
              <a:t>161B</a:t>
            </a:r>
          </a:p>
        </p:txBody>
      </p:sp>
      <p:pic>
        <p:nvPicPr>
          <p:cNvPr id="3076" name="Picture 4" descr="Ireland road sign RUS 053.sv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94911" y="2690848"/>
            <a:ext cx="539999" cy="540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3059832" y="2257571"/>
            <a:ext cx="1632988" cy="1775494"/>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Turda</a:t>
            </a:r>
          </a:p>
          <a:p>
            <a:pPr algn="r"/>
            <a:endParaRPr lang="fr-CH" sz="1000" dirty="0">
              <a:solidFill>
                <a:schemeClr val="tx1"/>
              </a:solidFill>
              <a:latin typeface="Arial" panose="020B0604020202020204" pitchFamily="34" charset="0"/>
              <a:cs typeface="Arial" panose="020B0604020202020204" pitchFamily="34" charset="0"/>
            </a:endParaRPr>
          </a:p>
          <a:p>
            <a:pPr algn="r"/>
            <a:r>
              <a:rPr lang="fr-CH" sz="1600" dirty="0" smtClean="0">
                <a:solidFill>
                  <a:schemeClr val="tx1"/>
                </a:solidFill>
                <a:latin typeface="Arial" panose="020B0604020202020204" pitchFamily="34" charset="0"/>
                <a:cs typeface="Arial" panose="020B0604020202020204" pitchFamily="34" charset="0"/>
              </a:rPr>
              <a:t>DN15 </a:t>
            </a:r>
          </a:p>
          <a:p>
            <a:pPr algn="r"/>
            <a:r>
              <a:rPr lang="fr-CH" sz="1600" dirty="0" smtClean="0">
                <a:solidFill>
                  <a:schemeClr val="tx1"/>
                </a:solidFill>
                <a:latin typeface="Arial" panose="020B0604020202020204" pitchFamily="34" charset="0"/>
                <a:cs typeface="Arial" panose="020B0604020202020204" pitchFamily="34" charset="0"/>
              </a:rPr>
              <a:t>X </a:t>
            </a:r>
          </a:p>
          <a:p>
            <a:pPr algn="r"/>
            <a:r>
              <a:rPr lang="fr-CH" sz="1600" dirty="0" smtClean="0">
                <a:solidFill>
                  <a:schemeClr val="tx1"/>
                </a:solidFill>
                <a:latin typeface="Arial" panose="020B0604020202020204" pitchFamily="34" charset="0"/>
                <a:cs typeface="Arial" panose="020B0604020202020204" pitchFamily="34" charset="0"/>
              </a:rPr>
              <a:t>161B</a:t>
            </a:r>
          </a:p>
          <a:p>
            <a:pPr algn="r"/>
            <a:r>
              <a:rPr lang="fr-CH" sz="1600" dirty="0" smtClean="0">
                <a:solidFill>
                  <a:schemeClr val="tx1"/>
                </a:solidFill>
                <a:latin typeface="Arial" panose="020B0604020202020204" pitchFamily="34" charset="0"/>
                <a:cs typeface="Arial" panose="020B0604020202020204" pitchFamily="34" charset="0"/>
              </a:rPr>
              <a:t> ( 1 )</a:t>
            </a:r>
            <a:endParaRPr lang="fr-CH" sz="1600" dirty="0">
              <a:solidFill>
                <a:schemeClr val="tx1"/>
              </a:solidFill>
              <a:latin typeface="Arial" panose="020B0604020202020204" pitchFamily="34" charset="0"/>
              <a:cs typeface="Arial" panose="020B0604020202020204" pitchFamily="34" charset="0"/>
            </a:endParaRPr>
          </a:p>
        </p:txBody>
      </p:sp>
      <p:sp>
        <p:nvSpPr>
          <p:cNvPr id="19" name="Rectangle 18"/>
          <p:cNvSpPr/>
          <p:nvPr/>
        </p:nvSpPr>
        <p:spPr>
          <a:xfrm rot="-1980000">
            <a:off x="1134043" y="3033925"/>
            <a:ext cx="1800000" cy="72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
        <p:nvSpPr>
          <p:cNvPr id="20" name="Rectangle 19"/>
          <p:cNvSpPr/>
          <p:nvPr/>
        </p:nvSpPr>
        <p:spPr>
          <a:xfrm>
            <a:off x="5281947" y="4414664"/>
            <a:ext cx="1737660" cy="48613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ctr"/>
            <a:r>
              <a:rPr lang="fr-CH" sz="1600" dirty="0" smtClean="0">
                <a:solidFill>
                  <a:schemeClr val="tx1"/>
                </a:solidFill>
                <a:latin typeface="Arial" panose="020B0604020202020204" pitchFamily="34" charset="0"/>
                <a:cs typeface="Arial" panose="020B0604020202020204" pitchFamily="34" charset="0"/>
              </a:rPr>
              <a:t>TRANZIT</a:t>
            </a:r>
          </a:p>
        </p:txBody>
      </p:sp>
      <p:pic>
        <p:nvPicPr>
          <p:cNvPr id="21" name="Picture 4" descr="http://www.icone-png.com/png/11/10530.png"/>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49526" y="4459730"/>
            <a:ext cx="597731" cy="396000"/>
          </a:xfrm>
          <a:prstGeom prst="rect">
            <a:avLst/>
          </a:prstGeom>
          <a:solidFill>
            <a:schemeClr val="bg1"/>
          </a:solidFill>
        </p:spPr>
      </p:pic>
    </p:spTree>
    <p:extLst>
      <p:ext uri="{BB962C8B-B14F-4D97-AF65-F5344CB8AC3E}">
        <p14:creationId xmlns:p14="http://schemas.microsoft.com/office/powerpoint/2010/main" val="593186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ophie\Pictures\Turda01b zi.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55576" y="2528768"/>
            <a:ext cx="2643795" cy="237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rot="-2400000">
            <a:off x="372761" y="3796182"/>
            <a:ext cx="3420000" cy="72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
        <p:nvSpPr>
          <p:cNvPr id="7" name="Flèche droite 6"/>
          <p:cNvSpPr/>
          <p:nvPr/>
        </p:nvSpPr>
        <p:spPr>
          <a:xfrm flipH="1">
            <a:off x="3564361" y="3072470"/>
            <a:ext cx="2520000" cy="756000"/>
          </a:xfrm>
          <a:prstGeom prst="rightArrow">
            <a:avLst>
              <a:gd name="adj1" fmla="val 100000"/>
              <a:gd name="adj2"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648000" rtlCol="0" anchor="t"/>
          <a:lstStyle/>
          <a:p>
            <a:pPr algn="ctr"/>
            <a:r>
              <a:rPr lang="fr-CH" sz="2400" dirty="0" smtClean="0">
                <a:solidFill>
                  <a:schemeClr val="tx1"/>
                </a:solidFill>
                <a:latin typeface="Arial" panose="020B0604020202020204" pitchFamily="34" charset="0"/>
                <a:cs typeface="Arial" panose="020B0604020202020204" pitchFamily="34" charset="0"/>
              </a:rPr>
              <a:t>Zona</a:t>
            </a:r>
          </a:p>
          <a:p>
            <a:pPr algn="ctr"/>
            <a:r>
              <a:rPr lang="fr-CH" sz="2400" dirty="0" smtClean="0">
                <a:solidFill>
                  <a:schemeClr val="tx1"/>
                </a:solidFill>
                <a:latin typeface="Arial" panose="020B0604020202020204" pitchFamily="34" charset="0"/>
                <a:cs typeface="Arial" panose="020B0604020202020204" pitchFamily="34" charset="0"/>
              </a:rPr>
              <a:t> </a:t>
            </a:r>
            <a:r>
              <a:rPr lang="fr-CH" sz="2400" dirty="0" err="1" smtClean="0">
                <a:solidFill>
                  <a:schemeClr val="tx1"/>
                </a:solidFill>
                <a:latin typeface="Arial" panose="020B0604020202020204" pitchFamily="34" charset="0"/>
                <a:cs typeface="Arial" panose="020B0604020202020204" pitchFamily="34" charset="0"/>
              </a:rPr>
              <a:t>Industriala</a:t>
            </a:r>
            <a:endParaRPr lang="fr-CH" sz="2400" dirty="0">
              <a:solidFill>
                <a:schemeClr val="tx1"/>
              </a:solidFill>
              <a:latin typeface="Arial" panose="020B0604020202020204" pitchFamily="34" charset="0"/>
              <a:cs typeface="Arial" panose="020B0604020202020204" pitchFamily="34" charset="0"/>
            </a:endParaRPr>
          </a:p>
        </p:txBody>
      </p:sp>
      <p:sp>
        <p:nvSpPr>
          <p:cNvPr id="8" name="Flèche droite 7"/>
          <p:cNvSpPr/>
          <p:nvPr/>
        </p:nvSpPr>
        <p:spPr>
          <a:xfrm flipH="1">
            <a:off x="3564361" y="3894312"/>
            <a:ext cx="2520000" cy="540000"/>
          </a:xfrm>
          <a:prstGeom prst="rightArrow">
            <a:avLst>
              <a:gd name="adj1" fmla="val 100000"/>
              <a:gd name="adj2"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612000" rtlCol="0" anchor="ctr"/>
          <a:lstStyle/>
          <a:p>
            <a:pPr algn="ctr"/>
            <a:r>
              <a:rPr lang="fr-CH" sz="2400" dirty="0" smtClean="0">
                <a:solidFill>
                  <a:schemeClr val="tx1"/>
                </a:solidFill>
                <a:latin typeface="Arial" panose="020B0604020202020204" pitchFamily="34" charset="0"/>
                <a:cs typeface="Arial" panose="020B0604020202020204" pitchFamily="34" charset="0"/>
              </a:rPr>
              <a:t>TRANZIT</a:t>
            </a:r>
            <a:endParaRPr lang="fr-CH" sz="2400" dirty="0">
              <a:solidFill>
                <a:schemeClr val="tx1"/>
              </a:solidFill>
              <a:latin typeface="Arial" panose="020B0604020202020204" pitchFamily="34" charset="0"/>
              <a:cs typeface="Arial" panose="020B0604020202020204" pitchFamily="34" charset="0"/>
            </a:endParaRPr>
          </a:p>
        </p:txBody>
      </p:sp>
      <p:pic>
        <p:nvPicPr>
          <p:cNvPr id="9" name="Picture 4" descr="http://www.icone-png.com/png/11/10530.pn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364088" y="3966312"/>
            <a:ext cx="597731" cy="396000"/>
          </a:xfrm>
          <a:prstGeom prst="rect">
            <a:avLst/>
          </a:prstGeom>
          <a:solidFill>
            <a:schemeClr val="bg1"/>
          </a:solidFill>
        </p:spPr>
      </p:pic>
      <p:pic>
        <p:nvPicPr>
          <p:cNvPr id="10" name="Picture 2" descr="http://quiz-code-route.fr/panneaux/ID3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76440" y="3198928"/>
            <a:ext cx="598207" cy="468000"/>
          </a:xfrm>
          <a:prstGeom prst="rect">
            <a:avLst/>
          </a:prstGeom>
          <a:noFill/>
          <a:extLst>
            <a:ext uri="{909E8E84-426E-40DD-AFC4-6F175D3DCCD1}">
              <a14:hiddenFill xmlns:a14="http://schemas.microsoft.com/office/drawing/2010/main">
                <a:solidFill>
                  <a:srgbClr val="FFFFFF"/>
                </a:solidFill>
              </a14:hiddenFill>
            </a:ext>
          </a:extLst>
        </p:spPr>
      </p:pic>
      <p:sp>
        <p:nvSpPr>
          <p:cNvPr id="11" name="Pentagone 10"/>
          <p:cNvSpPr/>
          <p:nvPr/>
        </p:nvSpPr>
        <p:spPr>
          <a:xfrm>
            <a:off x="6300192" y="3072470"/>
            <a:ext cx="2520000" cy="756000"/>
          </a:xfrm>
          <a:prstGeom prst="homePlate">
            <a:avLst/>
          </a:pr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68000" rtlCol="0" anchor="ctr"/>
          <a:lstStyle/>
          <a:p>
            <a:r>
              <a:rPr lang="fr-CH" sz="2400" dirty="0" smtClean="0">
                <a:solidFill>
                  <a:schemeClr val="bg1"/>
                </a:solidFill>
                <a:latin typeface="Arial" panose="020B0604020202020204" pitchFamily="34" charset="0"/>
                <a:cs typeface="Arial" panose="020B0604020202020204" pitchFamily="34" charset="0"/>
              </a:rPr>
              <a:t>Cluj </a:t>
            </a:r>
            <a:r>
              <a:rPr lang="fr-CH" sz="2400" dirty="0" err="1" smtClean="0">
                <a:solidFill>
                  <a:schemeClr val="bg1"/>
                </a:solidFill>
                <a:latin typeface="Arial" panose="020B0604020202020204" pitchFamily="34" charset="0"/>
                <a:cs typeface="Arial" panose="020B0604020202020204" pitchFamily="34" charset="0"/>
              </a:rPr>
              <a:t>Napoca</a:t>
            </a:r>
            <a:endParaRPr lang="fr-CH" sz="2400" dirty="0" smtClean="0">
              <a:solidFill>
                <a:schemeClr val="bg1"/>
              </a:solidFill>
              <a:latin typeface="Arial" panose="020B0604020202020204" pitchFamily="34" charset="0"/>
              <a:cs typeface="Arial" panose="020B0604020202020204" pitchFamily="34" charset="0"/>
            </a:endParaRPr>
          </a:p>
          <a:p>
            <a:r>
              <a:rPr lang="fr-CH" sz="2400" dirty="0" smtClean="0">
                <a:solidFill>
                  <a:schemeClr val="bg1"/>
                </a:solidFill>
                <a:latin typeface="Arial" panose="020B0604020202020204" pitchFamily="34" charset="0"/>
                <a:cs typeface="Arial" panose="020B0604020202020204" pitchFamily="34" charset="0"/>
              </a:rPr>
              <a:t>Alba Iulia</a:t>
            </a:r>
            <a:endParaRPr lang="fr-CH" sz="2400"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6372200" y="3360470"/>
            <a:ext cx="360000" cy="180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latin typeface="Arial" panose="020B0604020202020204" pitchFamily="34" charset="0"/>
                <a:cs typeface="Arial" panose="020B0604020202020204" pitchFamily="34" charset="0"/>
              </a:rPr>
              <a:t>1</a:t>
            </a:r>
            <a:endParaRPr lang="fr-CH" sz="1200" dirty="0">
              <a:latin typeface="Arial" panose="020B0604020202020204" pitchFamily="34" charset="0"/>
              <a:cs typeface="Arial" panose="020B0604020202020204" pitchFamily="34" charset="0"/>
            </a:endParaRPr>
          </a:p>
        </p:txBody>
      </p:sp>
      <p:sp>
        <p:nvSpPr>
          <p:cNvPr id="13" name="Pentagone 12"/>
          <p:cNvSpPr/>
          <p:nvPr/>
        </p:nvSpPr>
        <p:spPr>
          <a:xfrm>
            <a:off x="6290651" y="3897264"/>
            <a:ext cx="2520000" cy="540000"/>
          </a:xfrm>
          <a:prstGeom prst="homePlate">
            <a:avLst/>
          </a:prstGeom>
          <a:solidFill>
            <a:srgbClr val="00B050"/>
          </a:solidFill>
          <a:ln w="28575">
            <a:solidFill>
              <a:schemeClr val="bg1"/>
            </a:solid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00000" rtlCol="0" anchor="ctr"/>
          <a:lstStyle/>
          <a:p>
            <a:r>
              <a:rPr lang="fr-CH" sz="2400" dirty="0" smtClean="0">
                <a:solidFill>
                  <a:schemeClr val="bg1"/>
                </a:solidFill>
                <a:latin typeface="Arial" panose="020B0604020202020204" pitchFamily="34" charset="0"/>
                <a:cs typeface="Arial" panose="020B0604020202020204" pitchFamily="34" charset="0"/>
              </a:rPr>
              <a:t>E60  E81</a:t>
            </a:r>
            <a:endParaRPr lang="fr-CH" sz="2400" dirty="0">
              <a:solidFill>
                <a:schemeClr val="bg1"/>
              </a:solidFill>
              <a:latin typeface="Arial" panose="020B0604020202020204" pitchFamily="34" charset="0"/>
              <a:cs typeface="Arial" panose="020B0604020202020204" pitchFamily="34" charset="0"/>
            </a:endParaRPr>
          </a:p>
        </p:txBody>
      </p:sp>
      <p:pic>
        <p:nvPicPr>
          <p:cNvPr id="14" name="Picture 2" descr="5.1 Russian road sign.svg"/>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6408202" y="3966312"/>
            <a:ext cx="471325" cy="432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5" name="Rectangle 14"/>
          <p:cNvSpPr/>
          <p:nvPr/>
        </p:nvSpPr>
        <p:spPr>
          <a:xfrm>
            <a:off x="4752200" y="5661248"/>
            <a:ext cx="36000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Turda :  DN15 X 161B ( </a:t>
            </a:r>
            <a:r>
              <a:rPr lang="fr-CH" sz="1600" dirty="0">
                <a:solidFill>
                  <a:schemeClr val="tx1"/>
                </a:solidFill>
                <a:latin typeface="Arial" panose="020B0604020202020204" pitchFamily="34" charset="0"/>
                <a:cs typeface="Arial" panose="020B0604020202020204" pitchFamily="34" charset="0"/>
              </a:rPr>
              <a:t>2</a:t>
            </a:r>
            <a:r>
              <a:rPr lang="fr-CH" sz="1600" dirty="0" smtClean="0">
                <a:solidFill>
                  <a:schemeClr val="tx1"/>
                </a:solidFill>
                <a:latin typeface="Arial" panose="020B0604020202020204" pitchFamily="34" charset="0"/>
                <a:cs typeface="Arial" panose="020B0604020202020204" pitchFamily="34" charset="0"/>
              </a:rPr>
              <a:t> )</a:t>
            </a:r>
            <a:endParaRPr lang="fr-CH"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27291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ophie\Pictures\Turda01c zi.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39552" y="1600200"/>
            <a:ext cx="2933991" cy="2304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2400000">
            <a:off x="372761" y="2669438"/>
            <a:ext cx="3420000" cy="72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
        <p:nvSpPr>
          <p:cNvPr id="4" name="Pentagone 3"/>
          <p:cNvSpPr/>
          <p:nvPr/>
        </p:nvSpPr>
        <p:spPr>
          <a:xfrm>
            <a:off x="4716016" y="1600200"/>
            <a:ext cx="2520000" cy="756000"/>
          </a:xfrm>
          <a:prstGeom prst="homePlat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0" rtlCol="0" anchor="ctr"/>
          <a:lstStyle/>
          <a:p>
            <a:r>
              <a:rPr lang="fr-CH" sz="2400" dirty="0" smtClean="0">
                <a:solidFill>
                  <a:schemeClr val="tx1"/>
                </a:solidFill>
                <a:latin typeface="Arial" panose="020B0604020202020204" pitchFamily="34" charset="0"/>
                <a:cs typeface="Arial" panose="020B0604020202020204" pitchFamily="34" charset="0"/>
              </a:rPr>
              <a:t>Zona </a:t>
            </a:r>
            <a:r>
              <a:rPr lang="fr-CH" sz="2400" dirty="0" err="1" smtClean="0">
                <a:solidFill>
                  <a:schemeClr val="tx1"/>
                </a:solidFill>
                <a:latin typeface="Arial" panose="020B0604020202020204" pitchFamily="34" charset="0"/>
                <a:cs typeface="Arial" panose="020B0604020202020204" pitchFamily="34" charset="0"/>
              </a:rPr>
              <a:t>Industriala</a:t>
            </a:r>
            <a:endParaRPr lang="fr-CH" sz="2400" dirty="0" smtClean="0">
              <a:solidFill>
                <a:schemeClr val="tx1"/>
              </a:solidFill>
              <a:latin typeface="Arial" panose="020B0604020202020204" pitchFamily="34" charset="0"/>
              <a:cs typeface="Arial" panose="020B0604020202020204" pitchFamily="34" charset="0"/>
            </a:endParaRPr>
          </a:p>
        </p:txBody>
      </p:sp>
      <p:sp>
        <p:nvSpPr>
          <p:cNvPr id="5" name="Rectangle 4"/>
          <p:cNvSpPr/>
          <p:nvPr/>
        </p:nvSpPr>
        <p:spPr>
          <a:xfrm>
            <a:off x="4695056" y="4941168"/>
            <a:ext cx="36000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Turda :  DN15 X 161B ( 3 )</a:t>
            </a:r>
            <a:endParaRPr lang="fr-CH" sz="1600" dirty="0">
              <a:solidFill>
                <a:schemeClr val="tx1"/>
              </a:solidFill>
              <a:latin typeface="Arial" panose="020B0604020202020204" pitchFamily="34" charset="0"/>
              <a:cs typeface="Arial" panose="020B0604020202020204" pitchFamily="34" charset="0"/>
            </a:endParaRPr>
          </a:p>
        </p:txBody>
      </p:sp>
      <p:sp>
        <p:nvSpPr>
          <p:cNvPr id="6" name="Pentagone 5"/>
          <p:cNvSpPr/>
          <p:nvPr/>
        </p:nvSpPr>
        <p:spPr>
          <a:xfrm>
            <a:off x="4716016" y="2508600"/>
            <a:ext cx="2520000" cy="756000"/>
          </a:xfrm>
          <a:prstGeom prst="homePlat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0" rtlCol="0" anchor="ctr"/>
          <a:lstStyle/>
          <a:p>
            <a:r>
              <a:rPr lang="fr-CH" sz="2400" dirty="0" smtClean="0">
                <a:solidFill>
                  <a:schemeClr val="tx1"/>
                </a:solidFill>
                <a:latin typeface="Arial" panose="020B0604020202020204" pitchFamily="34" charset="0"/>
                <a:cs typeface="Arial" panose="020B0604020202020204" pitchFamily="34" charset="0"/>
              </a:rPr>
              <a:t>TRANZIT</a:t>
            </a:r>
          </a:p>
        </p:txBody>
      </p:sp>
      <p:pic>
        <p:nvPicPr>
          <p:cNvPr id="7" name="Picture 2" descr="http://quiz-code-route.fr/panneaux/ID3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2321" y="1744200"/>
            <a:ext cx="598207" cy="46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icone-png.com/png/11/10530.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752448" y="2598600"/>
            <a:ext cx="869426" cy="576000"/>
          </a:xfrm>
          <a:prstGeom prst="rect">
            <a:avLst/>
          </a:prstGeom>
          <a:solidFill>
            <a:schemeClr val="bg1"/>
          </a:solidFill>
        </p:spPr>
      </p:pic>
    </p:spTree>
    <p:extLst>
      <p:ext uri="{BB962C8B-B14F-4D97-AF65-F5344CB8AC3E}">
        <p14:creationId xmlns:p14="http://schemas.microsoft.com/office/powerpoint/2010/main" val="2041126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phie\Pictures\Turda03.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67544" y="404663"/>
            <a:ext cx="7979231" cy="5580000"/>
          </a:xfrm>
          <a:prstGeom prst="rect">
            <a:avLst/>
          </a:prstGeom>
          <a:noFill/>
          <a:extLst>
            <a:ext uri="{909E8E84-426E-40DD-AFC4-6F175D3DCCD1}">
              <a14:hiddenFill xmlns:a14="http://schemas.microsoft.com/office/drawing/2010/main">
                <a:solidFill>
                  <a:srgbClr val="FFFFFF"/>
                </a:solidFill>
              </a14:hiddenFill>
            </a:ext>
          </a:extLst>
        </p:spPr>
      </p:pic>
      <p:sp>
        <p:nvSpPr>
          <p:cNvPr id="6" name="Pentagone 5"/>
          <p:cNvSpPr/>
          <p:nvPr/>
        </p:nvSpPr>
        <p:spPr>
          <a:xfrm>
            <a:off x="2898369" y="1268760"/>
            <a:ext cx="2520000" cy="540000"/>
          </a:xfrm>
          <a:prstGeom prst="homePlat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0" rtlCol="0" anchor="ctr"/>
          <a:lstStyle/>
          <a:p>
            <a:r>
              <a:rPr lang="fr-CH" sz="2400" dirty="0" smtClean="0">
                <a:solidFill>
                  <a:schemeClr val="bg1"/>
                </a:solidFill>
                <a:latin typeface="Arial" panose="020B0604020202020204" pitchFamily="34" charset="0"/>
                <a:cs typeface="Arial" panose="020B0604020202020204" pitchFamily="34" charset="0"/>
              </a:rPr>
              <a:t>E60  E81</a:t>
            </a:r>
          </a:p>
        </p:txBody>
      </p:sp>
      <p:pic>
        <p:nvPicPr>
          <p:cNvPr id="7"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3022188" y="1322760"/>
            <a:ext cx="471325" cy="432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9" name="Pentagone 8"/>
          <p:cNvSpPr/>
          <p:nvPr/>
        </p:nvSpPr>
        <p:spPr>
          <a:xfrm>
            <a:off x="2898369" y="1871104"/>
            <a:ext cx="2520000" cy="720000"/>
          </a:xfrm>
          <a:prstGeom prst="homePlate">
            <a:avLst/>
          </a:pr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4000" rtlCol="0" anchor="ctr"/>
          <a:lstStyle/>
          <a:p>
            <a:r>
              <a:rPr lang="fr-CH" sz="2400" dirty="0" smtClean="0">
                <a:solidFill>
                  <a:schemeClr val="bg1"/>
                </a:solidFill>
                <a:latin typeface="Arial" panose="020B0604020202020204" pitchFamily="34" charset="0"/>
                <a:cs typeface="Arial" panose="020B0604020202020204" pitchFamily="34" charset="0"/>
              </a:rPr>
              <a:t>Alba Iulia</a:t>
            </a:r>
          </a:p>
          <a:p>
            <a:r>
              <a:rPr lang="fr-CH" sz="2400" dirty="0" smtClean="0">
                <a:solidFill>
                  <a:schemeClr val="bg1"/>
                </a:solidFill>
                <a:latin typeface="Arial" panose="020B0604020202020204" pitchFamily="34" charset="0"/>
                <a:cs typeface="Arial" panose="020B0604020202020204" pitchFamily="34" charset="0"/>
              </a:rPr>
              <a:t>Turda</a:t>
            </a:r>
            <a:endParaRPr lang="fr-CH" sz="2400"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3002526" y="2105104"/>
            <a:ext cx="432000" cy="252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latin typeface="Arial" panose="020B0604020202020204" pitchFamily="34" charset="0"/>
                <a:cs typeface="Arial" panose="020B0604020202020204" pitchFamily="34" charset="0"/>
              </a:rPr>
              <a:t>1</a:t>
            </a:r>
          </a:p>
        </p:txBody>
      </p:sp>
      <p:sp>
        <p:nvSpPr>
          <p:cNvPr id="11" name="Pentagone 10"/>
          <p:cNvSpPr/>
          <p:nvPr/>
        </p:nvSpPr>
        <p:spPr>
          <a:xfrm>
            <a:off x="2898369" y="2641904"/>
            <a:ext cx="2520000" cy="720000"/>
          </a:xfrm>
          <a:prstGeom prst="homePlate">
            <a:avLst/>
          </a:pr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4000" rtlCol="0" anchor="ctr"/>
          <a:lstStyle/>
          <a:p>
            <a:r>
              <a:rPr lang="fr-CH" sz="2000" dirty="0" err="1" smtClean="0">
                <a:solidFill>
                  <a:schemeClr val="bg1"/>
                </a:solidFill>
                <a:latin typeface="Arial" panose="020B0604020202020204" pitchFamily="34" charset="0"/>
                <a:cs typeface="Arial" panose="020B0604020202020204" pitchFamily="34" charset="0"/>
              </a:rPr>
              <a:t>Mihai</a:t>
            </a:r>
            <a:r>
              <a:rPr lang="fr-CH" sz="2000" dirty="0" smtClean="0">
                <a:solidFill>
                  <a:schemeClr val="bg1"/>
                </a:solidFill>
                <a:latin typeface="Arial" panose="020B0604020202020204" pitchFamily="34" charset="0"/>
                <a:cs typeface="Arial" panose="020B0604020202020204" pitchFamily="34" charset="0"/>
              </a:rPr>
              <a:t> </a:t>
            </a:r>
            <a:r>
              <a:rPr lang="fr-CH" sz="2000" dirty="0" err="1" smtClean="0">
                <a:solidFill>
                  <a:schemeClr val="bg1"/>
                </a:solidFill>
                <a:latin typeface="Arial" panose="020B0604020202020204" pitchFamily="34" charset="0"/>
                <a:cs typeface="Arial" panose="020B0604020202020204" pitchFamily="34" charset="0"/>
              </a:rPr>
              <a:t>Viteazu</a:t>
            </a:r>
            <a:endParaRPr lang="fr-CH" sz="2000" dirty="0" smtClean="0">
              <a:solidFill>
                <a:schemeClr val="bg1"/>
              </a:solidFill>
              <a:latin typeface="Arial" panose="020B0604020202020204" pitchFamily="34" charset="0"/>
              <a:cs typeface="Arial" panose="020B0604020202020204" pitchFamily="34" charset="0"/>
            </a:endParaRPr>
          </a:p>
          <a:p>
            <a:r>
              <a:rPr lang="fr-CH" sz="2000" dirty="0" err="1" smtClean="0">
                <a:solidFill>
                  <a:schemeClr val="bg1"/>
                </a:solidFill>
                <a:latin typeface="Arial" panose="020B0604020202020204" pitchFamily="34" charset="0"/>
                <a:cs typeface="Arial" panose="020B0604020202020204" pitchFamily="34" charset="0"/>
              </a:rPr>
              <a:t>Stei</a:t>
            </a:r>
            <a:r>
              <a:rPr lang="fr-CH" sz="2000" dirty="0" smtClean="0">
                <a:solidFill>
                  <a:schemeClr val="bg1"/>
                </a:solidFill>
                <a:latin typeface="Arial" panose="020B0604020202020204" pitchFamily="34" charset="0"/>
                <a:cs typeface="Arial" panose="020B0604020202020204" pitchFamily="34" charset="0"/>
              </a:rPr>
              <a:t> </a:t>
            </a:r>
            <a:r>
              <a:rPr lang="fr-CH" sz="2000" dirty="0" err="1" smtClean="0">
                <a:solidFill>
                  <a:schemeClr val="bg1"/>
                </a:solidFill>
                <a:latin typeface="Arial" panose="020B0604020202020204" pitchFamily="34" charset="0"/>
                <a:cs typeface="Arial" panose="020B0604020202020204" pitchFamily="34" charset="0"/>
              </a:rPr>
              <a:t>Câmpeni</a:t>
            </a:r>
            <a:endParaRPr lang="fr-CH" sz="2000"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2999385" y="2859053"/>
            <a:ext cx="432000" cy="252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latin typeface="Arial" panose="020B0604020202020204" pitchFamily="34" charset="0"/>
                <a:cs typeface="Arial" panose="020B0604020202020204" pitchFamily="34" charset="0"/>
              </a:rPr>
              <a:t>75</a:t>
            </a:r>
            <a:endParaRPr lang="fr-CH" sz="1200" dirty="0">
              <a:latin typeface="Arial" panose="020B0604020202020204" pitchFamily="34" charset="0"/>
              <a:cs typeface="Arial" panose="020B0604020202020204" pitchFamily="34" charset="0"/>
            </a:endParaRPr>
          </a:p>
        </p:txBody>
      </p:sp>
      <p:sp>
        <p:nvSpPr>
          <p:cNvPr id="13" name="Rectangle 12"/>
          <p:cNvSpPr/>
          <p:nvPr/>
        </p:nvSpPr>
        <p:spPr>
          <a:xfrm>
            <a:off x="4572000" y="5301208"/>
            <a:ext cx="36000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Turda :  </a:t>
            </a: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22.12.1989 ( 1 )</a:t>
            </a:r>
            <a:endParaRPr lang="fr-CH" sz="1600" dirty="0">
              <a:solidFill>
                <a:schemeClr val="tx1"/>
              </a:solidFill>
              <a:latin typeface="Arial" panose="020B0604020202020204" pitchFamily="34" charset="0"/>
              <a:cs typeface="Arial" panose="020B0604020202020204" pitchFamily="34" charset="0"/>
            </a:endParaRPr>
          </a:p>
        </p:txBody>
      </p:sp>
      <p:sp>
        <p:nvSpPr>
          <p:cNvPr id="14" name="Pentagone 13"/>
          <p:cNvSpPr/>
          <p:nvPr/>
        </p:nvSpPr>
        <p:spPr>
          <a:xfrm>
            <a:off x="2895228" y="3429000"/>
            <a:ext cx="2520000" cy="540000"/>
          </a:xfrm>
          <a:prstGeom prst="homePlat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0" rtlCol="0" anchor="ctr"/>
          <a:lstStyle/>
          <a:p>
            <a:r>
              <a:rPr lang="fr-CH" sz="2400" dirty="0" smtClean="0">
                <a:solidFill>
                  <a:schemeClr val="tx1"/>
                </a:solidFill>
                <a:latin typeface="Arial" panose="020B0604020202020204" pitchFamily="34" charset="0"/>
                <a:cs typeface="Arial" panose="020B0604020202020204" pitchFamily="34" charset="0"/>
              </a:rPr>
              <a:t>TRANZIT</a:t>
            </a:r>
          </a:p>
        </p:txBody>
      </p:sp>
      <p:pic>
        <p:nvPicPr>
          <p:cNvPr id="15" name="Picture 4" descr="http://www.icone-png.com/png/11/10530.png"/>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022188" y="3485679"/>
            <a:ext cx="723291" cy="432000"/>
          </a:xfrm>
          <a:prstGeom prst="rect">
            <a:avLst/>
          </a:prstGeom>
          <a:solidFill>
            <a:schemeClr val="bg1"/>
          </a:solidFill>
        </p:spPr>
      </p:pic>
    </p:spTree>
    <p:extLst>
      <p:ext uri="{BB962C8B-B14F-4D97-AF65-F5344CB8AC3E}">
        <p14:creationId xmlns:p14="http://schemas.microsoft.com/office/powerpoint/2010/main" val="17701609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ophie\Pictures\Turda03.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23528" y="2564904"/>
            <a:ext cx="2487875" cy="180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646913" y="1196752"/>
            <a:ext cx="2869303" cy="41678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08000" rIns="252000" bIns="0" rtlCol="0" anchor="t"/>
          <a:lstStyle/>
          <a:p>
            <a:r>
              <a:rPr lang="fr-CH" sz="1600" dirty="0" err="1" smtClean="0">
                <a:latin typeface="Arial" panose="020B0604020202020204" pitchFamily="34" charset="0"/>
                <a:cs typeface="Arial" panose="020B0604020202020204" pitchFamily="34" charset="0"/>
              </a:rPr>
              <a:t>Mihai</a:t>
            </a:r>
            <a:r>
              <a:rPr lang="fr-CH" sz="1600" dirty="0" smtClean="0">
                <a:latin typeface="Arial" panose="020B0604020202020204" pitchFamily="34" charset="0"/>
                <a:cs typeface="Arial" panose="020B0604020202020204" pitchFamily="34" charset="0"/>
              </a:rPr>
              <a:t> </a:t>
            </a:r>
            <a:r>
              <a:rPr lang="fr-CH" sz="1600" dirty="0" err="1" smtClean="0">
                <a:latin typeface="Arial" panose="020B0604020202020204" pitchFamily="34" charset="0"/>
                <a:cs typeface="Arial" panose="020B0604020202020204" pitchFamily="34" charset="0"/>
              </a:rPr>
              <a:t>Viteazu</a:t>
            </a:r>
            <a:endParaRPr lang="fr-CH" sz="1600" dirty="0" smtClean="0">
              <a:latin typeface="Arial" panose="020B0604020202020204" pitchFamily="34" charset="0"/>
              <a:cs typeface="Arial" panose="020B0604020202020204" pitchFamily="34" charset="0"/>
            </a:endParaRPr>
          </a:p>
          <a:p>
            <a:r>
              <a:rPr lang="fr-CH" sz="1600" dirty="0" err="1" smtClean="0">
                <a:latin typeface="Arial" panose="020B0604020202020204" pitchFamily="34" charset="0"/>
                <a:cs typeface="Arial" panose="020B0604020202020204" pitchFamily="34" charset="0"/>
              </a:rPr>
              <a:t>Stei</a:t>
            </a:r>
            <a:r>
              <a:rPr lang="fr-CH" sz="1600" dirty="0" smtClean="0">
                <a:latin typeface="Arial" panose="020B0604020202020204" pitchFamily="34" charset="0"/>
                <a:cs typeface="Arial" panose="020B0604020202020204" pitchFamily="34" charset="0"/>
              </a:rPr>
              <a:t> </a:t>
            </a:r>
            <a:r>
              <a:rPr lang="fr-CH" sz="1600" dirty="0" err="1" smtClean="0">
                <a:latin typeface="Arial" panose="020B0604020202020204" pitchFamily="34" charset="0"/>
                <a:cs typeface="Arial" panose="020B0604020202020204" pitchFamily="34" charset="0"/>
              </a:rPr>
              <a:t>Câmpeni</a:t>
            </a:r>
            <a:endParaRPr lang="fr-CH" sz="1600" dirty="0" smtClean="0">
              <a:latin typeface="Arial" panose="020B0604020202020204" pitchFamily="34" charset="0"/>
              <a:cs typeface="Arial" panose="020B0604020202020204" pitchFamily="34" charset="0"/>
            </a:endParaRPr>
          </a:p>
        </p:txBody>
      </p:sp>
      <p:sp>
        <p:nvSpPr>
          <p:cNvPr id="4" name="Flèche vers le haut 3"/>
          <p:cNvSpPr/>
          <p:nvPr/>
        </p:nvSpPr>
        <p:spPr>
          <a:xfrm>
            <a:off x="4139952" y="1844824"/>
            <a:ext cx="288000" cy="3096343"/>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6" name="Flèche droite 5"/>
          <p:cNvSpPr/>
          <p:nvPr/>
        </p:nvSpPr>
        <p:spPr>
          <a:xfrm>
            <a:off x="4329576" y="3933056"/>
            <a:ext cx="1620000" cy="2520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7" name="Flèche droite 6"/>
          <p:cNvSpPr/>
          <p:nvPr/>
        </p:nvSpPr>
        <p:spPr>
          <a:xfrm>
            <a:off x="4338847" y="2898324"/>
            <a:ext cx="1620000" cy="2520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5" name="Rectangle 4"/>
          <p:cNvSpPr/>
          <p:nvPr/>
        </p:nvSpPr>
        <p:spPr>
          <a:xfrm>
            <a:off x="4869456" y="4178377"/>
            <a:ext cx="1512000" cy="57626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0" rtlCol="0" anchor="ctr"/>
          <a:lstStyle/>
          <a:p>
            <a:r>
              <a:rPr lang="fr-CH" sz="1600" dirty="0" smtClean="0">
                <a:latin typeface="Arial" panose="020B0604020202020204" pitchFamily="34" charset="0"/>
                <a:cs typeface="Arial" panose="020B0604020202020204" pitchFamily="34" charset="0"/>
              </a:rPr>
              <a:t>Turda</a:t>
            </a:r>
          </a:p>
          <a:p>
            <a:r>
              <a:rPr lang="fr-CH" sz="1600" dirty="0" smtClean="0">
                <a:latin typeface="Arial" panose="020B0604020202020204" pitchFamily="34" charset="0"/>
                <a:cs typeface="Arial" panose="020B0604020202020204" pitchFamily="34" charset="0"/>
              </a:rPr>
              <a:t>Cluj </a:t>
            </a:r>
            <a:r>
              <a:rPr lang="fr-CH" sz="1600" dirty="0" err="1" smtClean="0">
                <a:latin typeface="Arial" panose="020B0604020202020204" pitchFamily="34" charset="0"/>
                <a:cs typeface="Arial" panose="020B0604020202020204" pitchFamily="34" charset="0"/>
              </a:rPr>
              <a:t>Napoca</a:t>
            </a:r>
            <a:endParaRPr lang="fr-CH" sz="1600" dirty="0" smtClean="0">
              <a:latin typeface="Arial" panose="020B0604020202020204" pitchFamily="34" charset="0"/>
              <a:cs typeface="Arial" panose="020B0604020202020204" pitchFamily="34" charset="0"/>
            </a:endParaRPr>
          </a:p>
        </p:txBody>
      </p:sp>
      <p:sp>
        <p:nvSpPr>
          <p:cNvPr id="9" name="Rectangle 8"/>
          <p:cNvSpPr/>
          <p:nvPr/>
        </p:nvSpPr>
        <p:spPr>
          <a:xfrm>
            <a:off x="4496587" y="4347188"/>
            <a:ext cx="432000" cy="252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latin typeface="Arial" panose="020B0604020202020204" pitchFamily="34" charset="0"/>
                <a:cs typeface="Arial" panose="020B0604020202020204" pitchFamily="34" charset="0"/>
              </a:rPr>
              <a:t>1</a:t>
            </a:r>
          </a:p>
        </p:txBody>
      </p:sp>
      <p:sp>
        <p:nvSpPr>
          <p:cNvPr id="10" name="Rectangle 9"/>
          <p:cNvSpPr/>
          <p:nvPr/>
        </p:nvSpPr>
        <p:spPr>
          <a:xfrm>
            <a:off x="4800557" y="3163736"/>
            <a:ext cx="1116000" cy="32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Ins="0" rtlCol="0" anchor="ctr"/>
          <a:lstStyle/>
          <a:p>
            <a:r>
              <a:rPr lang="fr-CH" sz="1600" dirty="0" smtClean="0">
                <a:latin typeface="Arial" panose="020B0604020202020204" pitchFamily="34" charset="0"/>
                <a:cs typeface="Arial" panose="020B0604020202020204" pitchFamily="34" charset="0"/>
              </a:rPr>
              <a:t>Alba Iulia</a:t>
            </a:r>
          </a:p>
        </p:txBody>
      </p:sp>
      <p:sp>
        <p:nvSpPr>
          <p:cNvPr id="11" name="Rectangle 10"/>
          <p:cNvSpPr/>
          <p:nvPr/>
        </p:nvSpPr>
        <p:spPr>
          <a:xfrm>
            <a:off x="4489243" y="3212904"/>
            <a:ext cx="432000" cy="252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latin typeface="Arial" panose="020B0604020202020204" pitchFamily="34" charset="0"/>
                <a:cs typeface="Arial" panose="020B0604020202020204" pitchFamily="34" charset="0"/>
              </a:rPr>
              <a:t>1</a:t>
            </a:r>
          </a:p>
        </p:txBody>
      </p:sp>
      <p:sp>
        <p:nvSpPr>
          <p:cNvPr id="8" name="Rectangle 7"/>
          <p:cNvSpPr/>
          <p:nvPr/>
        </p:nvSpPr>
        <p:spPr>
          <a:xfrm>
            <a:off x="4560189" y="2464925"/>
            <a:ext cx="1377576" cy="360000"/>
          </a:xfrm>
          <a:prstGeom prst="rect">
            <a:avLst/>
          </a:prstGeom>
          <a:solidFill>
            <a:srgbClr val="00B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144000" rtlCol="0" anchor="ctr"/>
          <a:lstStyle/>
          <a:p>
            <a:pPr algn="r"/>
            <a:r>
              <a:rPr lang="fr-CH" sz="1600" dirty="0" smtClean="0">
                <a:latin typeface="Arial" panose="020B0604020202020204" pitchFamily="34" charset="0"/>
                <a:cs typeface="Arial" panose="020B0604020202020204" pitchFamily="34" charset="0"/>
              </a:rPr>
              <a:t>E60  E81</a:t>
            </a:r>
          </a:p>
        </p:txBody>
      </p:sp>
      <p:pic>
        <p:nvPicPr>
          <p:cNvPr id="14"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4653647" y="2518925"/>
            <a:ext cx="274940" cy="252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5" name="Rectangle 14"/>
          <p:cNvSpPr/>
          <p:nvPr/>
        </p:nvSpPr>
        <p:spPr>
          <a:xfrm>
            <a:off x="5265554" y="1412776"/>
            <a:ext cx="432000" cy="252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r>
              <a:rPr lang="fr-CH" sz="1200" dirty="0" smtClean="0">
                <a:latin typeface="Arial" panose="020B0604020202020204" pitchFamily="34" charset="0"/>
                <a:cs typeface="Arial" panose="020B0604020202020204" pitchFamily="34" charset="0"/>
              </a:rPr>
              <a:t>75</a:t>
            </a:r>
            <a:endParaRPr lang="fr-CH" sz="1200" dirty="0">
              <a:latin typeface="Arial" panose="020B0604020202020204" pitchFamily="34" charset="0"/>
              <a:cs typeface="Arial" panose="020B0604020202020204" pitchFamily="34" charset="0"/>
            </a:endParaRPr>
          </a:p>
        </p:txBody>
      </p:sp>
      <p:sp>
        <p:nvSpPr>
          <p:cNvPr id="12" name="Rectangle à coins arrondis 11"/>
          <p:cNvSpPr/>
          <p:nvPr/>
        </p:nvSpPr>
        <p:spPr>
          <a:xfrm>
            <a:off x="3677408" y="1268760"/>
            <a:ext cx="2772000" cy="4037196"/>
          </a:xfrm>
          <a:prstGeom prst="roundRect">
            <a:avLst>
              <a:gd name="adj" fmla="val 521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7" name="Rectangle 16"/>
          <p:cNvSpPr/>
          <p:nvPr/>
        </p:nvSpPr>
        <p:spPr>
          <a:xfrm>
            <a:off x="4105589" y="5589240"/>
            <a:ext cx="36000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Turda :  </a:t>
            </a: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22.12.1989 ( </a:t>
            </a:r>
            <a:r>
              <a:rPr lang="fr-CH" sz="1600" dirty="0">
                <a:solidFill>
                  <a:schemeClr val="tx1"/>
                </a:solidFill>
                <a:latin typeface="Arial" panose="020B0604020202020204" pitchFamily="34" charset="0"/>
                <a:cs typeface="Arial" panose="020B0604020202020204" pitchFamily="34" charset="0"/>
              </a:rPr>
              <a:t>2</a:t>
            </a:r>
            <a:r>
              <a:rPr lang="fr-CH" sz="1600" dirty="0" smtClean="0">
                <a:solidFill>
                  <a:schemeClr val="tx1"/>
                </a:solidFill>
                <a:latin typeface="Arial" panose="020B0604020202020204" pitchFamily="34" charset="0"/>
                <a:cs typeface="Arial" panose="020B0604020202020204" pitchFamily="34" charset="0"/>
              </a:rPr>
              <a:t> )</a:t>
            </a:r>
            <a:endParaRPr lang="fr-CH"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95170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ophie\Pictures\Turda03.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55576" y="548680"/>
            <a:ext cx="7693471" cy="540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27984" y="5063304"/>
            <a:ext cx="36000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Turda :  </a:t>
            </a: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22.12.1989 ( 3 )</a:t>
            </a:r>
            <a:endParaRPr lang="fr-CH" sz="1600" dirty="0">
              <a:solidFill>
                <a:schemeClr val="tx1"/>
              </a:solidFill>
              <a:latin typeface="Arial" panose="020B0604020202020204" pitchFamily="34" charset="0"/>
              <a:cs typeface="Arial" panose="020B0604020202020204" pitchFamily="34" charset="0"/>
            </a:endParaRPr>
          </a:p>
        </p:txBody>
      </p:sp>
      <p:sp>
        <p:nvSpPr>
          <p:cNvPr id="4" name="Pentagone 3"/>
          <p:cNvSpPr/>
          <p:nvPr/>
        </p:nvSpPr>
        <p:spPr>
          <a:xfrm>
            <a:off x="3419872" y="1340768"/>
            <a:ext cx="2520000" cy="756000"/>
          </a:xfrm>
          <a:prstGeom prst="homePlate">
            <a:avLst/>
          </a:pr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68000" rtlCol="0" anchor="ctr"/>
          <a:lstStyle/>
          <a:p>
            <a:r>
              <a:rPr lang="fr-CH" sz="2400" dirty="0" smtClean="0">
                <a:solidFill>
                  <a:schemeClr val="bg1"/>
                </a:solidFill>
                <a:latin typeface="Arial" panose="020B0604020202020204" pitchFamily="34" charset="0"/>
                <a:cs typeface="Arial" panose="020B0604020202020204" pitchFamily="34" charset="0"/>
              </a:rPr>
              <a:t>Cluj </a:t>
            </a:r>
            <a:r>
              <a:rPr lang="fr-CH" sz="2400" dirty="0" err="1" smtClean="0">
                <a:solidFill>
                  <a:schemeClr val="bg1"/>
                </a:solidFill>
                <a:latin typeface="Arial" panose="020B0604020202020204" pitchFamily="34" charset="0"/>
                <a:cs typeface="Arial" panose="020B0604020202020204" pitchFamily="34" charset="0"/>
              </a:rPr>
              <a:t>Napoca</a:t>
            </a:r>
            <a:endParaRPr lang="fr-CH" sz="2400" dirty="0" smtClean="0">
              <a:solidFill>
                <a:schemeClr val="bg1"/>
              </a:solidFill>
              <a:latin typeface="Arial" panose="020B0604020202020204" pitchFamily="34" charset="0"/>
              <a:cs typeface="Arial" panose="020B0604020202020204" pitchFamily="34" charset="0"/>
            </a:endParaRPr>
          </a:p>
          <a:p>
            <a:r>
              <a:rPr lang="fr-CH" sz="2400" dirty="0" smtClean="0">
                <a:solidFill>
                  <a:schemeClr val="bg1"/>
                </a:solidFill>
                <a:latin typeface="Arial" panose="020B0604020202020204" pitchFamily="34" charset="0"/>
                <a:cs typeface="Arial" panose="020B0604020202020204" pitchFamily="34" charset="0"/>
              </a:rPr>
              <a:t>Turda</a:t>
            </a:r>
            <a:endParaRPr lang="fr-CH" sz="2400"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3491880" y="1592768"/>
            <a:ext cx="324000" cy="180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2080111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ophie\Pictures\Turda03.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55576" y="2348880"/>
            <a:ext cx="4119239" cy="252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280578" y="2301405"/>
            <a:ext cx="2869303" cy="28803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08000" rIns="252000" bIns="0" rtlCol="0" anchor="t"/>
          <a:lstStyle/>
          <a:p>
            <a:r>
              <a:rPr lang="fr-CH" sz="1600" dirty="0" err="1" smtClean="0">
                <a:latin typeface="Arial" panose="020B0604020202020204" pitchFamily="34" charset="0"/>
                <a:cs typeface="Arial" panose="020B0604020202020204" pitchFamily="34" charset="0"/>
              </a:rPr>
              <a:t>Mihai</a:t>
            </a:r>
            <a:r>
              <a:rPr lang="fr-CH" sz="1600" dirty="0" smtClean="0">
                <a:latin typeface="Arial" panose="020B0604020202020204" pitchFamily="34" charset="0"/>
                <a:cs typeface="Arial" panose="020B0604020202020204" pitchFamily="34" charset="0"/>
              </a:rPr>
              <a:t> </a:t>
            </a:r>
            <a:r>
              <a:rPr lang="fr-CH" sz="1600" dirty="0" err="1" smtClean="0">
                <a:latin typeface="Arial" panose="020B0604020202020204" pitchFamily="34" charset="0"/>
                <a:cs typeface="Arial" panose="020B0604020202020204" pitchFamily="34" charset="0"/>
              </a:rPr>
              <a:t>Viteazu</a:t>
            </a:r>
            <a:endParaRPr lang="fr-CH" sz="1600" dirty="0" smtClean="0">
              <a:latin typeface="Arial" panose="020B0604020202020204" pitchFamily="34" charset="0"/>
              <a:cs typeface="Arial" panose="020B0604020202020204" pitchFamily="34" charset="0"/>
            </a:endParaRPr>
          </a:p>
          <a:p>
            <a:r>
              <a:rPr lang="fr-CH" sz="1600" dirty="0" err="1" smtClean="0">
                <a:latin typeface="Arial" panose="020B0604020202020204" pitchFamily="34" charset="0"/>
                <a:cs typeface="Arial" panose="020B0604020202020204" pitchFamily="34" charset="0"/>
              </a:rPr>
              <a:t>Stei</a:t>
            </a:r>
            <a:r>
              <a:rPr lang="fr-CH" sz="1600" dirty="0" smtClean="0">
                <a:latin typeface="Arial" panose="020B0604020202020204" pitchFamily="34" charset="0"/>
                <a:cs typeface="Arial" panose="020B0604020202020204" pitchFamily="34" charset="0"/>
              </a:rPr>
              <a:t> </a:t>
            </a:r>
            <a:r>
              <a:rPr lang="fr-CH" sz="1600" dirty="0" err="1" smtClean="0">
                <a:latin typeface="Arial" panose="020B0604020202020204" pitchFamily="34" charset="0"/>
                <a:cs typeface="Arial" panose="020B0604020202020204" pitchFamily="34" charset="0"/>
              </a:rPr>
              <a:t>Câmpeni</a:t>
            </a:r>
            <a:endParaRPr lang="fr-CH" sz="1600" dirty="0" smtClean="0">
              <a:latin typeface="Arial" panose="020B0604020202020204" pitchFamily="34" charset="0"/>
              <a:cs typeface="Arial" panose="020B0604020202020204" pitchFamily="34" charset="0"/>
            </a:endParaRPr>
          </a:p>
        </p:txBody>
      </p:sp>
      <p:sp>
        <p:nvSpPr>
          <p:cNvPr id="4" name="Flèche vers le haut 3"/>
          <p:cNvSpPr/>
          <p:nvPr/>
        </p:nvSpPr>
        <p:spPr>
          <a:xfrm>
            <a:off x="5811144" y="2996952"/>
            <a:ext cx="288000" cy="1944215"/>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5" name="Flèche droite 4"/>
          <p:cNvSpPr/>
          <p:nvPr/>
        </p:nvSpPr>
        <p:spPr>
          <a:xfrm>
            <a:off x="5958847" y="4180796"/>
            <a:ext cx="1620000" cy="2520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7" name="Rectangle 6"/>
          <p:cNvSpPr/>
          <p:nvPr/>
        </p:nvSpPr>
        <p:spPr>
          <a:xfrm>
            <a:off x="6099144" y="3741565"/>
            <a:ext cx="1377576" cy="360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r"/>
            <a:r>
              <a:rPr lang="fr-CH" sz="1600" dirty="0" smtClean="0">
                <a:latin typeface="Arial" panose="020B0604020202020204" pitchFamily="34" charset="0"/>
                <a:cs typeface="Arial" panose="020B0604020202020204" pitchFamily="34" charset="0"/>
              </a:rPr>
              <a:t>E60  E81</a:t>
            </a:r>
          </a:p>
        </p:txBody>
      </p:sp>
      <p:pic>
        <p:nvPicPr>
          <p:cNvPr id="8"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6228184" y="3795565"/>
            <a:ext cx="274940" cy="252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6876256" y="2564904"/>
            <a:ext cx="432000" cy="252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r>
              <a:rPr lang="fr-CH" sz="1200" dirty="0" smtClean="0">
                <a:latin typeface="Arial" panose="020B0604020202020204" pitchFamily="34" charset="0"/>
                <a:cs typeface="Arial" panose="020B0604020202020204" pitchFamily="34" charset="0"/>
              </a:rPr>
              <a:t>75</a:t>
            </a:r>
            <a:endParaRPr lang="fr-CH" sz="1200" dirty="0">
              <a:latin typeface="Arial" panose="020B0604020202020204" pitchFamily="34" charset="0"/>
              <a:cs typeface="Arial" panose="020B0604020202020204" pitchFamily="34" charset="0"/>
            </a:endParaRPr>
          </a:p>
        </p:txBody>
      </p:sp>
      <p:sp>
        <p:nvSpPr>
          <p:cNvPr id="10" name="Rectangle 9"/>
          <p:cNvSpPr/>
          <p:nvPr/>
        </p:nvSpPr>
        <p:spPr>
          <a:xfrm>
            <a:off x="6555447" y="4447009"/>
            <a:ext cx="1116000" cy="32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ctr"/>
          <a:lstStyle/>
          <a:p>
            <a:r>
              <a:rPr lang="fr-CH" sz="1600" dirty="0" smtClean="0">
                <a:latin typeface="Arial" panose="020B0604020202020204" pitchFamily="34" charset="0"/>
                <a:cs typeface="Arial" panose="020B0604020202020204" pitchFamily="34" charset="0"/>
              </a:rPr>
              <a:t>Alba Iulia</a:t>
            </a:r>
          </a:p>
        </p:txBody>
      </p:sp>
      <p:sp>
        <p:nvSpPr>
          <p:cNvPr id="11" name="Rectangle 10"/>
          <p:cNvSpPr/>
          <p:nvPr/>
        </p:nvSpPr>
        <p:spPr>
          <a:xfrm>
            <a:off x="6116805" y="4483009"/>
            <a:ext cx="432000" cy="252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latin typeface="Arial" panose="020B0604020202020204" pitchFamily="34" charset="0"/>
                <a:cs typeface="Arial" panose="020B0604020202020204" pitchFamily="34" charset="0"/>
              </a:rPr>
              <a:t>1</a:t>
            </a:r>
          </a:p>
        </p:txBody>
      </p:sp>
      <p:sp>
        <p:nvSpPr>
          <p:cNvPr id="2" name="Rectangle à coins arrondis 1"/>
          <p:cNvSpPr/>
          <p:nvPr/>
        </p:nvSpPr>
        <p:spPr>
          <a:xfrm>
            <a:off x="5364088" y="2348880"/>
            <a:ext cx="2736304" cy="2736304"/>
          </a:xfrm>
          <a:prstGeom prst="roundRect">
            <a:avLst>
              <a:gd name="adj" fmla="val 614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4" name="Rectangle 13"/>
          <p:cNvSpPr/>
          <p:nvPr/>
        </p:nvSpPr>
        <p:spPr>
          <a:xfrm>
            <a:off x="4316805" y="5445224"/>
            <a:ext cx="36000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Turda :  </a:t>
            </a: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22.12.1989 ( </a:t>
            </a:r>
            <a:r>
              <a:rPr lang="fr-CH" sz="1600" dirty="0">
                <a:solidFill>
                  <a:schemeClr val="tx1"/>
                </a:solidFill>
                <a:latin typeface="Arial" panose="020B0604020202020204" pitchFamily="34" charset="0"/>
                <a:cs typeface="Arial" panose="020B0604020202020204" pitchFamily="34" charset="0"/>
              </a:rPr>
              <a:t>4</a:t>
            </a:r>
            <a:r>
              <a:rPr lang="fr-CH" sz="1600" dirty="0" smtClean="0">
                <a:solidFill>
                  <a:schemeClr val="tx1"/>
                </a:solidFill>
                <a:latin typeface="Arial" panose="020B0604020202020204" pitchFamily="34" charset="0"/>
                <a:cs typeface="Arial" panose="020B0604020202020204" pitchFamily="34" charset="0"/>
              </a:rPr>
              <a:t> )</a:t>
            </a:r>
            <a:endParaRPr lang="fr-CH"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63980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ophie\Pictures\Turda03.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547664" y="692696"/>
            <a:ext cx="6166534" cy="540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635896" y="5013176"/>
            <a:ext cx="3600000" cy="72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Turda :  </a:t>
            </a: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22.12.1989 ( 5 )</a:t>
            </a:r>
          </a:p>
          <a:p>
            <a:pPr algn="r"/>
            <a:endParaRPr lang="fr-CH" sz="900" dirty="0" smtClean="0">
              <a:solidFill>
                <a:schemeClr val="tx1"/>
              </a:solidFill>
              <a:latin typeface="Arial" panose="020B0604020202020204" pitchFamily="34" charset="0"/>
              <a:cs typeface="Arial" panose="020B0604020202020204" pitchFamily="34" charset="0"/>
            </a:endParaRPr>
          </a:p>
          <a:p>
            <a:pPr algn="r"/>
            <a:r>
              <a:rPr lang="fr-CH" sz="1400" i="1" dirty="0" smtClean="0">
                <a:solidFill>
                  <a:schemeClr val="tx1"/>
                </a:solidFill>
                <a:latin typeface="Arial" panose="020B0604020202020204" pitchFamily="34" charset="0"/>
                <a:cs typeface="Arial" panose="020B0604020202020204" pitchFamily="34" charset="0"/>
              </a:rPr>
              <a:t>No </a:t>
            </a:r>
            <a:r>
              <a:rPr lang="fr-CH" sz="1400" i="1" dirty="0" err="1" smtClean="0">
                <a:solidFill>
                  <a:schemeClr val="tx1"/>
                </a:solidFill>
                <a:latin typeface="Arial" panose="020B0604020202020204" pitchFamily="34" charset="0"/>
                <a:cs typeface="Arial" panose="020B0604020202020204" pitchFamily="34" charset="0"/>
              </a:rPr>
              <a:t>confidential</a:t>
            </a:r>
            <a:r>
              <a:rPr lang="fr-CH" sz="1400" i="1" dirty="0" smtClean="0">
                <a:solidFill>
                  <a:schemeClr val="tx1"/>
                </a:solidFill>
                <a:latin typeface="Arial" panose="020B0604020202020204" pitchFamily="34" charset="0"/>
                <a:cs typeface="Arial" panose="020B0604020202020204" pitchFamily="34" charset="0"/>
              </a:rPr>
              <a:t> panel, </a:t>
            </a:r>
            <a:r>
              <a:rPr lang="fr-CH" sz="1400" i="1" dirty="0" err="1" smtClean="0">
                <a:solidFill>
                  <a:schemeClr val="tx1"/>
                </a:solidFill>
                <a:latin typeface="Arial" panose="020B0604020202020204" pitchFamily="34" charset="0"/>
                <a:cs typeface="Arial" panose="020B0604020202020204" pitchFamily="34" charset="0"/>
              </a:rPr>
              <a:t>please</a:t>
            </a:r>
            <a:endParaRPr lang="fr-CH" sz="1400" i="1" dirty="0">
              <a:solidFill>
                <a:schemeClr val="tx1"/>
              </a:solidFill>
              <a:latin typeface="Arial" panose="020B0604020202020204" pitchFamily="34" charset="0"/>
              <a:cs typeface="Arial" panose="020B0604020202020204" pitchFamily="34" charset="0"/>
            </a:endParaRPr>
          </a:p>
        </p:txBody>
      </p:sp>
      <p:sp>
        <p:nvSpPr>
          <p:cNvPr id="4" name="Pentagone 3"/>
          <p:cNvSpPr/>
          <p:nvPr/>
        </p:nvSpPr>
        <p:spPr>
          <a:xfrm>
            <a:off x="3059832" y="1949029"/>
            <a:ext cx="2520000" cy="540000"/>
          </a:xfrm>
          <a:prstGeom prst="homePlate">
            <a:avLst/>
          </a:prstGeom>
          <a:solidFill>
            <a:srgbClr val="00B050"/>
          </a:solidFill>
          <a:ln w="28575">
            <a:solidFill>
              <a:schemeClr val="bg1"/>
            </a:solid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828000" rtlCol="0" anchor="ctr"/>
          <a:lstStyle/>
          <a:p>
            <a:r>
              <a:rPr lang="fr-CH" sz="2400" dirty="0" smtClean="0">
                <a:solidFill>
                  <a:schemeClr val="bg1"/>
                </a:solidFill>
                <a:latin typeface="Arial" panose="020B0604020202020204" pitchFamily="34" charset="0"/>
                <a:cs typeface="Arial" panose="020B0604020202020204" pitchFamily="34" charset="0"/>
              </a:rPr>
              <a:t>E60   E81</a:t>
            </a:r>
            <a:endParaRPr lang="fr-CH" sz="2400" dirty="0">
              <a:solidFill>
                <a:schemeClr val="bg1"/>
              </a:solidFill>
              <a:latin typeface="Arial" panose="020B0604020202020204" pitchFamily="34" charset="0"/>
              <a:cs typeface="Arial" panose="020B0604020202020204" pitchFamily="34" charset="0"/>
            </a:endParaRPr>
          </a:p>
        </p:txBody>
      </p:sp>
      <p:pic>
        <p:nvPicPr>
          <p:cNvPr id="5"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3203848" y="2021029"/>
            <a:ext cx="432048" cy="396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6009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ophie\Pictures\Turda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49" y="548679"/>
            <a:ext cx="7804381" cy="5580000"/>
          </a:xfrm>
          <a:prstGeom prst="rect">
            <a:avLst/>
          </a:prstGeom>
          <a:noFill/>
          <a:extLst>
            <a:ext uri="{909E8E84-426E-40DD-AFC4-6F175D3DCCD1}">
              <a14:hiddenFill xmlns:a14="http://schemas.microsoft.com/office/drawing/2010/main">
                <a:solidFill>
                  <a:srgbClr val="FFFFFF"/>
                </a:solidFill>
              </a14:hiddenFill>
            </a:ext>
          </a:extLst>
        </p:spPr>
      </p:pic>
      <p:sp>
        <p:nvSpPr>
          <p:cNvPr id="3" name="Pentagone 2"/>
          <p:cNvSpPr/>
          <p:nvPr/>
        </p:nvSpPr>
        <p:spPr>
          <a:xfrm>
            <a:off x="5004048" y="3140968"/>
            <a:ext cx="2520000" cy="540000"/>
          </a:xfrm>
          <a:prstGeom prst="homePlate">
            <a:avLst/>
          </a:prstGeom>
          <a:solidFill>
            <a:srgbClr val="00B050"/>
          </a:solidFill>
          <a:ln w="28575">
            <a:solidFill>
              <a:schemeClr val="bg1"/>
            </a:solid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828000" rtlCol="0" anchor="ctr"/>
          <a:lstStyle/>
          <a:p>
            <a:r>
              <a:rPr lang="fr-CH" sz="2400" dirty="0" smtClean="0">
                <a:solidFill>
                  <a:schemeClr val="bg1"/>
                </a:solidFill>
                <a:latin typeface="Arial" panose="020B0604020202020204" pitchFamily="34" charset="0"/>
                <a:cs typeface="Arial" panose="020B0604020202020204" pitchFamily="34" charset="0"/>
              </a:rPr>
              <a:t>E60  E81</a:t>
            </a:r>
            <a:endParaRPr lang="fr-CH" sz="2400" dirty="0">
              <a:solidFill>
                <a:schemeClr val="bg1"/>
              </a:solidFill>
              <a:latin typeface="Arial" panose="020B0604020202020204" pitchFamily="34" charset="0"/>
              <a:cs typeface="Arial" panose="020B0604020202020204" pitchFamily="34" charset="0"/>
            </a:endParaRPr>
          </a:p>
        </p:txBody>
      </p:sp>
      <p:pic>
        <p:nvPicPr>
          <p:cNvPr id="4" name="Picture 2" descr="5.1 Russian road sign.sv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220072" y="3212968"/>
            <a:ext cx="432048" cy="396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5" name="Pentagone 4"/>
          <p:cNvSpPr/>
          <p:nvPr/>
        </p:nvSpPr>
        <p:spPr>
          <a:xfrm>
            <a:off x="5004048" y="2204864"/>
            <a:ext cx="2520000" cy="756000"/>
          </a:xfrm>
          <a:prstGeom prst="homePlate">
            <a:avLst/>
          </a:pr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6000" rtlCol="0" anchor="ctr"/>
          <a:lstStyle/>
          <a:p>
            <a:r>
              <a:rPr lang="fr-CH" sz="2000" dirty="0" smtClean="0">
                <a:solidFill>
                  <a:schemeClr val="bg1"/>
                </a:solidFill>
                <a:latin typeface="Arial" panose="020B0604020202020204" pitchFamily="34" charset="0"/>
                <a:cs typeface="Arial" panose="020B0604020202020204" pitchFamily="34" charset="0"/>
              </a:rPr>
              <a:t>Alba Iulia 54</a:t>
            </a:r>
          </a:p>
          <a:p>
            <a:r>
              <a:rPr lang="fr-CH" sz="2000" dirty="0" err="1" smtClean="0">
                <a:solidFill>
                  <a:schemeClr val="bg1"/>
                </a:solidFill>
                <a:latin typeface="Arial" panose="020B0604020202020204" pitchFamily="34" charset="0"/>
                <a:cs typeface="Arial" panose="020B0604020202020204" pitchFamily="34" charset="0"/>
              </a:rPr>
              <a:t>Teius</a:t>
            </a:r>
            <a:r>
              <a:rPr lang="fr-CH" sz="2000" dirty="0" smtClean="0">
                <a:solidFill>
                  <a:schemeClr val="bg1"/>
                </a:solidFill>
                <a:latin typeface="Arial" panose="020B0604020202020204" pitchFamily="34" charset="0"/>
                <a:cs typeface="Arial" panose="020B0604020202020204" pitchFamily="34" charset="0"/>
              </a:rPr>
              <a:t>       36</a:t>
            </a:r>
            <a:endParaRPr lang="fr-CH" sz="2000"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5112096" y="2456864"/>
            <a:ext cx="324000" cy="216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latin typeface="Arial" panose="020B0604020202020204" pitchFamily="34" charset="0"/>
                <a:cs typeface="Arial" panose="020B0604020202020204" pitchFamily="34" charset="0"/>
              </a:rPr>
              <a:t>1</a:t>
            </a:r>
          </a:p>
        </p:txBody>
      </p:sp>
      <p:sp>
        <p:nvSpPr>
          <p:cNvPr id="7" name="Rectangle 6"/>
          <p:cNvSpPr/>
          <p:nvPr/>
        </p:nvSpPr>
        <p:spPr>
          <a:xfrm rot="-3120000" flipV="1">
            <a:off x="2111075" y="3068968"/>
            <a:ext cx="2609348" cy="144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4316805" y="5445224"/>
            <a:ext cx="36000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Turda :  </a:t>
            </a:r>
            <a:r>
              <a:rPr lang="fr-CH" sz="1600" dirty="0" err="1" smtClean="0">
                <a:solidFill>
                  <a:schemeClr val="tx1"/>
                </a:solidFill>
                <a:latin typeface="Arial" panose="020B0604020202020204" pitchFamily="34" charset="0"/>
                <a:cs typeface="Arial" panose="020B0604020202020204" pitchFamily="34" charset="0"/>
              </a:rPr>
              <a:t>Strada</a:t>
            </a:r>
            <a:r>
              <a:rPr lang="fr-CH" sz="1600" dirty="0" smtClean="0">
                <a:solidFill>
                  <a:schemeClr val="tx1"/>
                </a:solidFill>
                <a:latin typeface="Arial" panose="020B0604020202020204" pitchFamily="34" charset="0"/>
                <a:cs typeface="Arial" panose="020B0604020202020204" pitchFamily="34" charset="0"/>
              </a:rPr>
              <a:t> 22.12.1989 ( 6 )</a:t>
            </a:r>
            <a:endParaRPr lang="fr-CH"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5819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ophie\Pictures\Gilau d Dangau.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267744" y="764704"/>
            <a:ext cx="5657125" cy="540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203848" y="5301208"/>
            <a:ext cx="4500000" cy="504056"/>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err="1" smtClean="0">
                <a:solidFill>
                  <a:schemeClr val="tx1"/>
                </a:solidFill>
                <a:latin typeface="Arial" panose="020B0604020202020204" pitchFamily="34" charset="0"/>
                <a:cs typeface="Arial" panose="020B0604020202020204" pitchFamily="34" charset="0"/>
              </a:rPr>
              <a:t>Dangau</a:t>
            </a:r>
            <a:r>
              <a:rPr lang="fr-CH" sz="1600" dirty="0" smtClean="0">
                <a:solidFill>
                  <a:schemeClr val="tx1"/>
                </a:solidFill>
                <a:latin typeface="Arial" panose="020B0604020202020204" pitchFamily="34" charset="0"/>
                <a:cs typeface="Arial" panose="020B0604020202020204" pitchFamily="34" charset="0"/>
              </a:rPr>
              <a:t> Mare =&gt; Cluj   DN1 x DJ103K ( 2 )</a:t>
            </a:r>
          </a:p>
        </p:txBody>
      </p:sp>
      <p:sp>
        <p:nvSpPr>
          <p:cNvPr id="4" name="Rectangle 3"/>
          <p:cNvSpPr/>
          <p:nvPr/>
        </p:nvSpPr>
        <p:spPr>
          <a:xfrm rot="19320000">
            <a:off x="5976600" y="2759052"/>
            <a:ext cx="648000" cy="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 name="Rectangle 4"/>
          <p:cNvSpPr/>
          <p:nvPr/>
        </p:nvSpPr>
        <p:spPr>
          <a:xfrm>
            <a:off x="3492193" y="1577431"/>
            <a:ext cx="3245209" cy="648072"/>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60000" rtlCol="0" anchor="ctr"/>
          <a:lstStyle/>
          <a:p>
            <a:pPr algn="ctr"/>
            <a:r>
              <a:rPr lang="fr-CH" sz="2800" dirty="0" smtClean="0">
                <a:latin typeface="Arial" panose="020B0604020202020204" pitchFamily="34" charset="0"/>
                <a:cs typeface="Arial" panose="020B0604020202020204" pitchFamily="34" charset="0"/>
              </a:rPr>
              <a:t>E60  A3</a:t>
            </a:r>
            <a:endParaRPr lang="fr-CH" sz="2800" dirty="0">
              <a:latin typeface="Arial" panose="020B0604020202020204" pitchFamily="34" charset="0"/>
              <a:cs typeface="Arial" panose="020B0604020202020204" pitchFamily="34" charset="0"/>
            </a:endParaRPr>
          </a:p>
        </p:txBody>
      </p:sp>
      <p:pic>
        <p:nvPicPr>
          <p:cNvPr id="6"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4288012" y="1667466"/>
            <a:ext cx="534857" cy="468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7" name="Flèche vers le bas 6"/>
          <p:cNvSpPr/>
          <p:nvPr/>
        </p:nvSpPr>
        <p:spPr>
          <a:xfrm rot="10800000">
            <a:off x="3639957" y="1664561"/>
            <a:ext cx="288000" cy="468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7526443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ophie\Pictures\Turda08.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41105" y="1916832"/>
            <a:ext cx="3626839" cy="262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316805" y="5445224"/>
            <a:ext cx="36000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Turda :  DN1 x A3 ( </a:t>
            </a:r>
            <a:r>
              <a:rPr lang="fr-CH" sz="1600" dirty="0">
                <a:solidFill>
                  <a:schemeClr val="tx1"/>
                </a:solidFill>
                <a:latin typeface="Arial" panose="020B0604020202020204" pitchFamily="34" charset="0"/>
                <a:cs typeface="Arial" panose="020B0604020202020204" pitchFamily="34" charset="0"/>
              </a:rPr>
              <a:t>1</a:t>
            </a:r>
            <a:r>
              <a:rPr lang="fr-CH" sz="1600" dirty="0" smtClean="0">
                <a:solidFill>
                  <a:schemeClr val="tx1"/>
                </a:solidFill>
                <a:latin typeface="Arial" panose="020B0604020202020204" pitchFamily="34" charset="0"/>
                <a:cs typeface="Arial" panose="020B0604020202020204" pitchFamily="34" charset="0"/>
              </a:rPr>
              <a:t> )</a:t>
            </a:r>
            <a:endParaRPr lang="fr-CH" sz="1600" dirty="0">
              <a:solidFill>
                <a:schemeClr val="tx1"/>
              </a:solidFill>
              <a:latin typeface="Arial" panose="020B0604020202020204" pitchFamily="34" charset="0"/>
              <a:cs typeface="Arial" panose="020B0604020202020204" pitchFamily="34" charset="0"/>
            </a:endParaRPr>
          </a:p>
        </p:txBody>
      </p:sp>
      <p:sp>
        <p:nvSpPr>
          <p:cNvPr id="2" name="Rectangle 1"/>
          <p:cNvSpPr/>
          <p:nvPr/>
        </p:nvSpPr>
        <p:spPr>
          <a:xfrm>
            <a:off x="4204072" y="891456"/>
            <a:ext cx="3608288" cy="43924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2160000" rtlCol="0" anchor="t"/>
          <a:lstStyle/>
          <a:p>
            <a:pPr algn="ctr"/>
            <a:r>
              <a:rPr lang="fr-CH" sz="2000" dirty="0" smtClean="0">
                <a:latin typeface="Arial" panose="020B0604020202020204" pitchFamily="34" charset="0"/>
                <a:cs typeface="Arial" panose="020B0604020202020204" pitchFamily="34" charset="0"/>
              </a:rPr>
              <a:t>Alba Iulia</a:t>
            </a:r>
          </a:p>
          <a:p>
            <a:pPr algn="ctr"/>
            <a:r>
              <a:rPr lang="fr-CH" sz="2000" dirty="0" err="1" smtClean="0">
                <a:latin typeface="Arial" panose="020B0604020202020204" pitchFamily="34" charset="0"/>
                <a:cs typeface="Arial" panose="020B0604020202020204" pitchFamily="34" charset="0"/>
              </a:rPr>
              <a:t>Teius</a:t>
            </a:r>
            <a:endParaRPr lang="fr-CH" sz="2000" dirty="0" smtClean="0">
              <a:latin typeface="Arial" panose="020B0604020202020204" pitchFamily="34" charset="0"/>
              <a:cs typeface="Arial" panose="020B0604020202020204" pitchFamily="34" charset="0"/>
            </a:endParaRPr>
          </a:p>
        </p:txBody>
      </p:sp>
      <p:sp>
        <p:nvSpPr>
          <p:cNvPr id="5" name="Flèche vers le haut 4"/>
          <p:cNvSpPr/>
          <p:nvPr/>
        </p:nvSpPr>
        <p:spPr>
          <a:xfrm>
            <a:off x="4860032" y="1772816"/>
            <a:ext cx="288000" cy="3240360"/>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6" name="Rectangle 5"/>
          <p:cNvSpPr/>
          <p:nvPr/>
        </p:nvSpPr>
        <p:spPr>
          <a:xfrm>
            <a:off x="4788032" y="2060848"/>
            <a:ext cx="432000" cy="252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latin typeface="Arial" panose="020B0604020202020204" pitchFamily="34" charset="0"/>
                <a:cs typeface="Arial" panose="020B0604020202020204" pitchFamily="34" charset="0"/>
              </a:rPr>
              <a:t>1</a:t>
            </a:r>
          </a:p>
        </p:txBody>
      </p:sp>
      <p:sp>
        <p:nvSpPr>
          <p:cNvPr id="7" name="Flèche droite 6"/>
          <p:cNvSpPr/>
          <p:nvPr/>
        </p:nvSpPr>
        <p:spPr>
          <a:xfrm>
            <a:off x="4963393" y="3840365"/>
            <a:ext cx="2279192" cy="2520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4" name="Rectangle 3"/>
          <p:cNvSpPr/>
          <p:nvPr/>
        </p:nvSpPr>
        <p:spPr>
          <a:xfrm>
            <a:off x="5292989" y="4149040"/>
            <a:ext cx="1620000" cy="720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pPr algn="ctr"/>
            <a:r>
              <a:rPr lang="fr-CH" sz="2000" dirty="0" smtClean="0">
                <a:latin typeface="Arial" panose="020B0604020202020204" pitchFamily="34" charset="0"/>
                <a:cs typeface="Arial" panose="020B0604020202020204" pitchFamily="34" charset="0"/>
              </a:rPr>
              <a:t>Cluj </a:t>
            </a:r>
            <a:r>
              <a:rPr lang="fr-CH" sz="2000" dirty="0" err="1" smtClean="0">
                <a:latin typeface="Arial" panose="020B0604020202020204" pitchFamily="34" charset="0"/>
                <a:cs typeface="Arial" panose="020B0604020202020204" pitchFamily="34" charset="0"/>
              </a:rPr>
              <a:t>Napoca</a:t>
            </a:r>
            <a:endParaRPr lang="fr-CH" sz="2000" dirty="0" smtClean="0">
              <a:latin typeface="Arial" panose="020B0604020202020204" pitchFamily="34" charset="0"/>
              <a:cs typeface="Arial" panose="020B0604020202020204" pitchFamily="34" charset="0"/>
            </a:endParaRPr>
          </a:p>
          <a:p>
            <a:pPr algn="ctr"/>
            <a:r>
              <a:rPr lang="fr-CH" sz="2000" dirty="0" smtClean="0">
                <a:latin typeface="Arial" panose="020B0604020202020204" pitchFamily="34" charset="0"/>
                <a:cs typeface="Arial" panose="020B0604020202020204" pitchFamily="34" charset="0"/>
              </a:rPr>
              <a:t>Oradea</a:t>
            </a:r>
          </a:p>
        </p:txBody>
      </p:sp>
      <p:sp>
        <p:nvSpPr>
          <p:cNvPr id="9" name="Rectangle 8"/>
          <p:cNvSpPr/>
          <p:nvPr/>
        </p:nvSpPr>
        <p:spPr>
          <a:xfrm>
            <a:off x="5246011" y="2652284"/>
            <a:ext cx="1620000" cy="1136756"/>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pPr algn="ctr"/>
            <a:r>
              <a:rPr lang="fr-CH" sz="2000" dirty="0" err="1" smtClean="0">
                <a:latin typeface="Arial" panose="020B0604020202020204" pitchFamily="34" charset="0"/>
                <a:cs typeface="Arial" panose="020B0604020202020204" pitchFamily="34" charset="0"/>
              </a:rPr>
              <a:t>Targu</a:t>
            </a:r>
            <a:r>
              <a:rPr lang="fr-CH" sz="2000" dirty="0" smtClean="0">
                <a:latin typeface="Arial" panose="020B0604020202020204" pitchFamily="34" charset="0"/>
                <a:cs typeface="Arial" panose="020B0604020202020204" pitchFamily="34" charset="0"/>
              </a:rPr>
              <a:t> Mures</a:t>
            </a:r>
          </a:p>
          <a:p>
            <a:pPr algn="ctr"/>
            <a:r>
              <a:rPr lang="fr-CH" sz="2000" dirty="0" smtClean="0">
                <a:latin typeface="Arial" panose="020B0604020202020204" pitchFamily="34" charset="0"/>
                <a:cs typeface="Arial" panose="020B0604020202020204" pitchFamily="34" charset="0"/>
              </a:rPr>
              <a:t>Sibiu</a:t>
            </a:r>
          </a:p>
          <a:p>
            <a:pPr algn="ctr"/>
            <a:r>
              <a:rPr lang="fr-CH" sz="2000" dirty="0" smtClean="0">
                <a:latin typeface="Arial" panose="020B0604020202020204" pitchFamily="34" charset="0"/>
                <a:cs typeface="Arial" panose="020B0604020202020204" pitchFamily="34" charset="0"/>
              </a:rPr>
              <a:t>Arad</a:t>
            </a:r>
          </a:p>
        </p:txBody>
      </p:sp>
      <p:sp>
        <p:nvSpPr>
          <p:cNvPr id="10" name="Rectangle 9"/>
          <p:cNvSpPr/>
          <p:nvPr/>
        </p:nvSpPr>
        <p:spPr>
          <a:xfrm>
            <a:off x="7164288" y="3549813"/>
            <a:ext cx="468000" cy="216000"/>
          </a:xfrm>
          <a:prstGeom prst="rect">
            <a:avLst/>
          </a:prstGeom>
          <a:solidFill>
            <a:srgbClr val="00B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latin typeface="Arial" panose="020B0604020202020204" pitchFamily="34" charset="0"/>
                <a:cs typeface="Arial" panose="020B0604020202020204" pitchFamily="34" charset="0"/>
              </a:rPr>
              <a:t>E60</a:t>
            </a:r>
            <a:endParaRPr lang="fr-CH" sz="1200" dirty="0">
              <a:latin typeface="Arial" panose="020B0604020202020204" pitchFamily="34" charset="0"/>
              <a:cs typeface="Arial" panose="020B0604020202020204" pitchFamily="34" charset="0"/>
            </a:endParaRPr>
          </a:p>
        </p:txBody>
      </p:sp>
      <p:sp>
        <p:nvSpPr>
          <p:cNvPr id="11" name="Rectangle 10"/>
          <p:cNvSpPr/>
          <p:nvPr/>
        </p:nvSpPr>
        <p:spPr>
          <a:xfrm>
            <a:off x="7154243" y="3220662"/>
            <a:ext cx="468000" cy="216000"/>
          </a:xfrm>
          <a:prstGeom prst="rect">
            <a:avLst/>
          </a:prstGeom>
          <a:solidFill>
            <a:srgbClr val="00B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latin typeface="Arial" panose="020B0604020202020204" pitchFamily="34" charset="0"/>
                <a:cs typeface="Arial" panose="020B0604020202020204" pitchFamily="34" charset="0"/>
              </a:rPr>
              <a:t>E81</a:t>
            </a:r>
            <a:endParaRPr lang="fr-CH" sz="1200" dirty="0">
              <a:latin typeface="Arial" panose="020B0604020202020204" pitchFamily="34" charset="0"/>
              <a:cs typeface="Arial" panose="020B0604020202020204" pitchFamily="34" charset="0"/>
            </a:endParaRPr>
          </a:p>
        </p:txBody>
      </p:sp>
      <p:sp>
        <p:nvSpPr>
          <p:cNvPr id="12" name="Rectangle 11"/>
          <p:cNvSpPr/>
          <p:nvPr/>
        </p:nvSpPr>
        <p:spPr>
          <a:xfrm>
            <a:off x="7154243" y="4149040"/>
            <a:ext cx="468000" cy="216000"/>
          </a:xfrm>
          <a:prstGeom prst="rect">
            <a:avLst/>
          </a:prstGeom>
          <a:solidFill>
            <a:srgbClr val="00B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latin typeface="Arial" panose="020B0604020202020204" pitchFamily="34" charset="0"/>
                <a:cs typeface="Arial" panose="020B0604020202020204" pitchFamily="34" charset="0"/>
              </a:rPr>
              <a:t>A3</a:t>
            </a:r>
            <a:endParaRPr lang="fr-CH" sz="1200" dirty="0">
              <a:latin typeface="Arial" panose="020B0604020202020204" pitchFamily="34" charset="0"/>
              <a:cs typeface="Arial" panose="020B0604020202020204" pitchFamily="34" charset="0"/>
            </a:endParaRPr>
          </a:p>
        </p:txBody>
      </p:sp>
      <p:sp>
        <p:nvSpPr>
          <p:cNvPr id="8" name="Rectangle à coins arrondis 7"/>
          <p:cNvSpPr/>
          <p:nvPr/>
        </p:nvSpPr>
        <p:spPr>
          <a:xfrm>
            <a:off x="4316805" y="980728"/>
            <a:ext cx="3423547" cy="4248472"/>
          </a:xfrm>
          <a:prstGeom prst="roundRect">
            <a:avLst>
              <a:gd name="adj" fmla="val 356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4" name="Rectangle 13"/>
          <p:cNvSpPr/>
          <p:nvPr/>
        </p:nvSpPr>
        <p:spPr>
          <a:xfrm>
            <a:off x="5558216" y="3212832"/>
            <a:ext cx="900000" cy="36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
        <p:nvSpPr>
          <p:cNvPr id="15" name="Rectangle 14"/>
          <p:cNvSpPr/>
          <p:nvPr/>
        </p:nvSpPr>
        <p:spPr>
          <a:xfrm>
            <a:off x="5558216" y="3518845"/>
            <a:ext cx="900000" cy="36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19073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phie\Pictures\Turda03.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620416" y="404664"/>
            <a:ext cx="7369768" cy="5760000"/>
          </a:xfrm>
          <a:prstGeom prst="rect">
            <a:avLst/>
          </a:prstGeom>
          <a:noFill/>
          <a:extLst>
            <a:ext uri="{909E8E84-426E-40DD-AFC4-6F175D3DCCD1}">
              <a14:hiddenFill xmlns:a14="http://schemas.microsoft.com/office/drawing/2010/main">
                <a:solidFill>
                  <a:srgbClr val="FFFFFF"/>
                </a:solidFill>
              </a14:hiddenFill>
            </a:ext>
          </a:extLst>
        </p:spPr>
      </p:pic>
      <p:sp>
        <p:nvSpPr>
          <p:cNvPr id="3" name="Pentagone 2"/>
          <p:cNvSpPr/>
          <p:nvPr/>
        </p:nvSpPr>
        <p:spPr>
          <a:xfrm>
            <a:off x="5220072" y="1844824"/>
            <a:ext cx="2520000" cy="1008112"/>
          </a:xfrm>
          <a:prstGeom prst="homePlate">
            <a:avLst/>
          </a:prstGeom>
          <a:solidFill>
            <a:srgbClr val="00B050"/>
          </a:solidFill>
          <a:ln w="28575">
            <a:solidFill>
              <a:schemeClr val="bg1"/>
            </a:solid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756000" rIns="0" rtlCol="0" anchor="t"/>
          <a:lstStyle/>
          <a:p>
            <a:r>
              <a:rPr lang="fr-CH" dirty="0" err="1" smtClean="0">
                <a:solidFill>
                  <a:schemeClr val="bg1"/>
                </a:solidFill>
                <a:latin typeface="Arial" panose="020B0604020202020204" pitchFamily="34" charset="0"/>
                <a:cs typeface="Arial" panose="020B0604020202020204" pitchFamily="34" charset="0"/>
              </a:rPr>
              <a:t>Targu</a:t>
            </a:r>
            <a:r>
              <a:rPr lang="fr-CH" dirty="0" smtClean="0">
                <a:solidFill>
                  <a:schemeClr val="bg1"/>
                </a:solidFill>
                <a:latin typeface="Arial" panose="020B0604020202020204" pitchFamily="34" charset="0"/>
                <a:cs typeface="Arial" panose="020B0604020202020204" pitchFamily="34" charset="0"/>
              </a:rPr>
              <a:t> Mures</a:t>
            </a:r>
          </a:p>
          <a:p>
            <a:r>
              <a:rPr lang="fr-CH" dirty="0" smtClean="0">
                <a:solidFill>
                  <a:schemeClr val="bg1"/>
                </a:solidFill>
                <a:latin typeface="Arial" panose="020B0604020202020204" pitchFamily="34" charset="0"/>
                <a:cs typeface="Arial" panose="020B0604020202020204" pitchFamily="34" charset="0"/>
              </a:rPr>
              <a:t>Sibiu</a:t>
            </a:r>
          </a:p>
          <a:p>
            <a:r>
              <a:rPr lang="fr-CH" dirty="0" smtClean="0">
                <a:solidFill>
                  <a:schemeClr val="bg1"/>
                </a:solidFill>
                <a:latin typeface="Arial" panose="020B0604020202020204" pitchFamily="34" charset="0"/>
                <a:cs typeface="Arial" panose="020B0604020202020204" pitchFamily="34" charset="0"/>
              </a:rPr>
              <a:t>Arad</a:t>
            </a:r>
            <a:endParaRPr lang="fr-CH" dirty="0">
              <a:solidFill>
                <a:schemeClr val="bg1"/>
              </a:solidFill>
              <a:latin typeface="Arial" panose="020B0604020202020204" pitchFamily="34" charset="0"/>
              <a:cs typeface="Arial" panose="020B0604020202020204" pitchFamily="34" charset="0"/>
            </a:endParaRPr>
          </a:p>
        </p:txBody>
      </p:sp>
      <p:sp>
        <p:nvSpPr>
          <p:cNvPr id="5" name="Pentagone 4"/>
          <p:cNvSpPr/>
          <p:nvPr/>
        </p:nvSpPr>
        <p:spPr>
          <a:xfrm>
            <a:off x="5220072" y="3005336"/>
            <a:ext cx="2520000" cy="720000"/>
          </a:xfrm>
          <a:prstGeom prst="homePlate">
            <a:avLst/>
          </a:prstGeom>
          <a:solidFill>
            <a:srgbClr val="00B050"/>
          </a:solidFill>
          <a:ln w="28575">
            <a:solidFill>
              <a:schemeClr val="bg1"/>
            </a:solid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756000" rIns="0" rtlCol="0" anchor="t"/>
          <a:lstStyle/>
          <a:p>
            <a:r>
              <a:rPr lang="fr-CH" dirty="0" smtClean="0">
                <a:solidFill>
                  <a:schemeClr val="bg1"/>
                </a:solidFill>
                <a:latin typeface="Arial" panose="020B0604020202020204" pitchFamily="34" charset="0"/>
                <a:cs typeface="Arial" panose="020B0604020202020204" pitchFamily="34" charset="0"/>
              </a:rPr>
              <a:t>Oradea</a:t>
            </a:r>
          </a:p>
          <a:p>
            <a:r>
              <a:rPr lang="fr-CH" dirty="0" smtClean="0">
                <a:solidFill>
                  <a:schemeClr val="bg1"/>
                </a:solidFill>
                <a:latin typeface="Arial" panose="020B0604020202020204" pitchFamily="34" charset="0"/>
                <a:cs typeface="Arial" panose="020B0604020202020204" pitchFamily="34" charset="0"/>
              </a:rPr>
              <a:t>Cluj </a:t>
            </a:r>
            <a:r>
              <a:rPr lang="fr-CH" dirty="0" err="1" smtClean="0">
                <a:solidFill>
                  <a:schemeClr val="bg1"/>
                </a:solidFill>
                <a:latin typeface="Arial" panose="020B0604020202020204" pitchFamily="34" charset="0"/>
                <a:cs typeface="Arial" panose="020B0604020202020204" pitchFamily="34" charset="0"/>
              </a:rPr>
              <a:t>Napoca</a:t>
            </a:r>
            <a:endParaRPr lang="fr-CH" dirty="0">
              <a:solidFill>
                <a:schemeClr val="bg1"/>
              </a:solidFill>
              <a:latin typeface="Arial" panose="020B0604020202020204" pitchFamily="34" charset="0"/>
              <a:cs typeface="Arial" panose="020B0604020202020204" pitchFamily="34" charset="0"/>
            </a:endParaRPr>
          </a:p>
        </p:txBody>
      </p:sp>
      <p:pic>
        <p:nvPicPr>
          <p:cNvPr id="6"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357225" y="3095336"/>
            <a:ext cx="469659" cy="540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7"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377854" y="2078880"/>
            <a:ext cx="469659" cy="540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6030072" y="2312880"/>
            <a:ext cx="540000" cy="36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6030072" y="2582880"/>
            <a:ext cx="540000" cy="36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62692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ophie\Pictures\Turda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52" y="862010"/>
            <a:ext cx="8658225" cy="51339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848364" y="1844824"/>
            <a:ext cx="216024" cy="331236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4" name="Rectangle 3"/>
          <p:cNvSpPr/>
          <p:nvPr/>
        </p:nvSpPr>
        <p:spPr>
          <a:xfrm>
            <a:off x="4427984" y="1844824"/>
            <a:ext cx="3636404" cy="2160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5" name="Rectangle 4"/>
          <p:cNvSpPr/>
          <p:nvPr/>
        </p:nvSpPr>
        <p:spPr>
          <a:xfrm>
            <a:off x="4427984" y="1844824"/>
            <a:ext cx="1584015"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288000" rIns="0" rtlCol="0" anchor="ctr"/>
          <a:lstStyle/>
          <a:p>
            <a:pPr algn="ctr"/>
            <a:r>
              <a:rPr lang="fr-CH" sz="1600" dirty="0" smtClean="0">
                <a:latin typeface="Arial" panose="020B0604020202020204" pitchFamily="34" charset="0"/>
                <a:cs typeface="Arial" panose="020B0604020202020204" pitchFamily="34" charset="0"/>
              </a:rPr>
              <a:t>Cluj </a:t>
            </a:r>
            <a:r>
              <a:rPr lang="fr-CH" sz="1600" dirty="0" err="1" smtClean="0">
                <a:latin typeface="Arial" panose="020B0604020202020204" pitchFamily="34" charset="0"/>
                <a:cs typeface="Arial" panose="020B0604020202020204" pitchFamily="34" charset="0"/>
              </a:rPr>
              <a:t>Napoca</a:t>
            </a:r>
            <a:endParaRPr lang="fr-CH" sz="1600" dirty="0" smtClean="0">
              <a:latin typeface="Arial" panose="020B0604020202020204" pitchFamily="34" charset="0"/>
              <a:cs typeface="Arial" panose="020B0604020202020204" pitchFamily="34" charset="0"/>
            </a:endParaRPr>
          </a:p>
          <a:p>
            <a:pPr algn="ctr"/>
            <a:r>
              <a:rPr lang="fr-CH" sz="1600" dirty="0" smtClean="0">
                <a:latin typeface="Arial" panose="020B0604020202020204" pitchFamily="34" charset="0"/>
                <a:cs typeface="Arial" panose="020B0604020202020204" pitchFamily="34" charset="0"/>
              </a:rPr>
              <a:t>Oradea</a:t>
            </a:r>
          </a:p>
          <a:p>
            <a:pPr algn="r"/>
            <a:endParaRPr lang="fr-CH" sz="2000" dirty="0" smtClean="0">
              <a:latin typeface="Arial" panose="020B0604020202020204" pitchFamily="34" charset="0"/>
              <a:cs typeface="Arial" panose="020B0604020202020204" pitchFamily="34" charset="0"/>
            </a:endParaRPr>
          </a:p>
        </p:txBody>
      </p:sp>
      <p:sp>
        <p:nvSpPr>
          <p:cNvPr id="2" name="Flèche vers le bas 1"/>
          <p:cNvSpPr/>
          <p:nvPr/>
        </p:nvSpPr>
        <p:spPr>
          <a:xfrm>
            <a:off x="4529665" y="2060848"/>
            <a:ext cx="180000" cy="54000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8" name="Rectangle à coins arrondis 7"/>
          <p:cNvSpPr/>
          <p:nvPr/>
        </p:nvSpPr>
        <p:spPr>
          <a:xfrm>
            <a:off x="4463907" y="1898800"/>
            <a:ext cx="1476000" cy="828000"/>
          </a:xfrm>
          <a:prstGeom prst="roundRect">
            <a:avLst>
              <a:gd name="adj" fmla="val 10532"/>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0" name="Rectangle 9"/>
          <p:cNvSpPr/>
          <p:nvPr/>
        </p:nvSpPr>
        <p:spPr>
          <a:xfrm>
            <a:off x="6134814" y="1520928"/>
            <a:ext cx="1620000" cy="12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88000" rIns="216000" rtlCol="0" anchor="ctr"/>
          <a:lstStyle/>
          <a:p>
            <a:pPr algn="ctr"/>
            <a:r>
              <a:rPr lang="fr-CH" sz="1600" dirty="0" err="1" smtClean="0">
                <a:latin typeface="Arial" panose="020B0604020202020204" pitchFamily="34" charset="0"/>
                <a:cs typeface="Arial" panose="020B0604020202020204" pitchFamily="34" charset="0"/>
              </a:rPr>
              <a:t>Targu</a:t>
            </a:r>
            <a:r>
              <a:rPr lang="fr-CH" sz="1600" dirty="0" smtClean="0">
                <a:latin typeface="Arial" panose="020B0604020202020204" pitchFamily="34" charset="0"/>
                <a:cs typeface="Arial" panose="020B0604020202020204" pitchFamily="34" charset="0"/>
              </a:rPr>
              <a:t> Mures</a:t>
            </a:r>
          </a:p>
          <a:p>
            <a:pPr algn="ctr"/>
            <a:r>
              <a:rPr lang="fr-CH" sz="1600" dirty="0" smtClean="0">
                <a:latin typeface="Arial" panose="020B0604020202020204" pitchFamily="34" charset="0"/>
                <a:cs typeface="Arial" panose="020B0604020202020204" pitchFamily="34" charset="0"/>
              </a:rPr>
              <a:t>Brasov</a:t>
            </a:r>
          </a:p>
          <a:p>
            <a:pPr algn="ctr"/>
            <a:endParaRPr lang="fr-CH" sz="1000" dirty="0" smtClean="0">
              <a:latin typeface="Arial" panose="020B0604020202020204" pitchFamily="34" charset="0"/>
              <a:cs typeface="Arial" panose="020B0604020202020204" pitchFamily="34" charset="0"/>
            </a:endParaRPr>
          </a:p>
          <a:p>
            <a:pPr algn="ctr"/>
            <a:r>
              <a:rPr lang="fr-CH" sz="1600" dirty="0" smtClean="0">
                <a:latin typeface="Arial" panose="020B0604020202020204" pitchFamily="34" charset="0"/>
                <a:cs typeface="Arial" panose="020B0604020202020204" pitchFamily="34" charset="0"/>
              </a:rPr>
              <a:t>Sibiu</a:t>
            </a:r>
          </a:p>
          <a:p>
            <a:pPr algn="ctr"/>
            <a:r>
              <a:rPr lang="fr-CH" sz="1600" dirty="0" smtClean="0">
                <a:latin typeface="Arial" panose="020B0604020202020204" pitchFamily="34" charset="0"/>
                <a:cs typeface="Arial" panose="020B0604020202020204" pitchFamily="34" charset="0"/>
              </a:rPr>
              <a:t>Arad</a:t>
            </a:r>
          </a:p>
          <a:p>
            <a:pPr algn="r"/>
            <a:endParaRPr lang="fr-CH" sz="2000" dirty="0" smtClean="0">
              <a:latin typeface="Arial" panose="020B0604020202020204" pitchFamily="34" charset="0"/>
              <a:cs typeface="Arial" panose="020B0604020202020204" pitchFamily="34" charset="0"/>
            </a:endParaRPr>
          </a:p>
        </p:txBody>
      </p:sp>
      <p:sp>
        <p:nvSpPr>
          <p:cNvPr id="9" name="Rectangle 8"/>
          <p:cNvSpPr/>
          <p:nvPr/>
        </p:nvSpPr>
        <p:spPr>
          <a:xfrm>
            <a:off x="6190500" y="2105209"/>
            <a:ext cx="15120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1" name="Rectangle à coins arrondis 10"/>
          <p:cNvSpPr/>
          <p:nvPr/>
        </p:nvSpPr>
        <p:spPr>
          <a:xfrm>
            <a:off x="6190500" y="1547992"/>
            <a:ext cx="1508628" cy="1188000"/>
          </a:xfrm>
          <a:prstGeom prst="roundRect">
            <a:avLst>
              <a:gd name="adj" fmla="val 6135"/>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3" name="Flèche vers le bas 12"/>
          <p:cNvSpPr/>
          <p:nvPr/>
        </p:nvSpPr>
        <p:spPr>
          <a:xfrm>
            <a:off x="7452320" y="1608443"/>
            <a:ext cx="144000" cy="43200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4" name="Flèche vers le bas 13"/>
          <p:cNvSpPr/>
          <p:nvPr/>
        </p:nvSpPr>
        <p:spPr>
          <a:xfrm>
            <a:off x="7435358" y="2204864"/>
            <a:ext cx="144000" cy="43200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5" name="Rectangle 14"/>
          <p:cNvSpPr/>
          <p:nvPr/>
        </p:nvSpPr>
        <p:spPr>
          <a:xfrm>
            <a:off x="6570072" y="2314280"/>
            <a:ext cx="540000" cy="36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
        <p:nvSpPr>
          <p:cNvPr id="16" name="Rectangle 15"/>
          <p:cNvSpPr/>
          <p:nvPr/>
        </p:nvSpPr>
        <p:spPr>
          <a:xfrm>
            <a:off x="6570072" y="2569861"/>
            <a:ext cx="540000" cy="36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
        <p:nvSpPr>
          <p:cNvPr id="17" name="Rectangle 16"/>
          <p:cNvSpPr/>
          <p:nvPr/>
        </p:nvSpPr>
        <p:spPr>
          <a:xfrm rot="-2760000">
            <a:off x="7980361" y="3965002"/>
            <a:ext cx="720000" cy="72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97839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Sophie\Pictures\Turda03.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60595" y="1124744"/>
            <a:ext cx="8200739" cy="5220000"/>
          </a:xfrm>
          <a:prstGeom prst="rect">
            <a:avLst/>
          </a:prstGeom>
          <a:noFill/>
        </p:spPr>
      </p:pic>
      <p:sp>
        <p:nvSpPr>
          <p:cNvPr id="23" name="Rectangle 22"/>
          <p:cNvSpPr/>
          <p:nvPr/>
        </p:nvSpPr>
        <p:spPr>
          <a:xfrm>
            <a:off x="7848364" y="1844824"/>
            <a:ext cx="216024" cy="331236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24" name="Rectangle 23"/>
          <p:cNvSpPr/>
          <p:nvPr/>
        </p:nvSpPr>
        <p:spPr>
          <a:xfrm>
            <a:off x="2411760" y="1844824"/>
            <a:ext cx="5652628" cy="2160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25" name="Rectangle 24"/>
          <p:cNvSpPr/>
          <p:nvPr/>
        </p:nvSpPr>
        <p:spPr>
          <a:xfrm>
            <a:off x="2555775" y="1844824"/>
            <a:ext cx="1800000" cy="108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08000" rIns="0" rtlCol="0" anchor="t"/>
          <a:lstStyle/>
          <a:p>
            <a:pPr algn="ctr"/>
            <a:r>
              <a:rPr lang="fr-CH" dirty="0" smtClean="0">
                <a:latin typeface="Arial" panose="020B0604020202020204" pitchFamily="34" charset="0"/>
                <a:cs typeface="Arial" panose="020B0604020202020204" pitchFamily="34" charset="0"/>
              </a:rPr>
              <a:t>Cluj </a:t>
            </a:r>
            <a:r>
              <a:rPr lang="fr-CH" dirty="0" err="1" smtClean="0">
                <a:latin typeface="Arial" panose="020B0604020202020204" pitchFamily="34" charset="0"/>
                <a:cs typeface="Arial" panose="020B0604020202020204" pitchFamily="34" charset="0"/>
              </a:rPr>
              <a:t>Napoca</a:t>
            </a:r>
            <a:endParaRPr lang="fr-CH" dirty="0" smtClean="0">
              <a:latin typeface="Arial" panose="020B0604020202020204" pitchFamily="34" charset="0"/>
              <a:cs typeface="Arial" panose="020B0604020202020204" pitchFamily="34" charset="0"/>
            </a:endParaRPr>
          </a:p>
          <a:p>
            <a:pPr algn="ctr"/>
            <a:r>
              <a:rPr lang="fr-CH" dirty="0" smtClean="0">
                <a:latin typeface="Arial" panose="020B0604020202020204" pitchFamily="34" charset="0"/>
                <a:cs typeface="Arial" panose="020B0604020202020204" pitchFamily="34" charset="0"/>
              </a:rPr>
              <a:t>Oradea</a:t>
            </a:r>
          </a:p>
          <a:p>
            <a:pPr algn="r"/>
            <a:endParaRPr lang="fr-CH" sz="2000" dirty="0" smtClean="0">
              <a:latin typeface="Arial" panose="020B0604020202020204" pitchFamily="34" charset="0"/>
              <a:cs typeface="Arial" panose="020B0604020202020204" pitchFamily="34" charset="0"/>
            </a:endParaRPr>
          </a:p>
        </p:txBody>
      </p:sp>
      <p:sp>
        <p:nvSpPr>
          <p:cNvPr id="26" name="Flèche vers le bas 25"/>
          <p:cNvSpPr/>
          <p:nvPr/>
        </p:nvSpPr>
        <p:spPr>
          <a:xfrm rot="7800000">
            <a:off x="2840465" y="2309287"/>
            <a:ext cx="216000" cy="46800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27" name="Rectangle 26"/>
          <p:cNvSpPr/>
          <p:nvPr/>
        </p:nvSpPr>
        <p:spPr>
          <a:xfrm>
            <a:off x="4514814" y="1484784"/>
            <a:ext cx="1800000" cy="144004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88000" rIns="216000" rtlCol="0" anchor="ctr"/>
          <a:lstStyle/>
          <a:p>
            <a:pPr algn="ctr"/>
            <a:r>
              <a:rPr lang="fr-CH" dirty="0" err="1" smtClean="0">
                <a:latin typeface="Arial" panose="020B0604020202020204" pitchFamily="34" charset="0"/>
                <a:cs typeface="Arial" panose="020B0604020202020204" pitchFamily="34" charset="0"/>
              </a:rPr>
              <a:t>Targu</a:t>
            </a:r>
            <a:r>
              <a:rPr lang="fr-CH" dirty="0" smtClean="0">
                <a:latin typeface="Arial" panose="020B0604020202020204" pitchFamily="34" charset="0"/>
                <a:cs typeface="Arial" panose="020B0604020202020204" pitchFamily="34" charset="0"/>
              </a:rPr>
              <a:t> Mures</a:t>
            </a:r>
          </a:p>
          <a:p>
            <a:pPr algn="ctr"/>
            <a:r>
              <a:rPr lang="fr-CH" dirty="0" smtClean="0">
                <a:latin typeface="Arial" panose="020B0604020202020204" pitchFamily="34" charset="0"/>
                <a:cs typeface="Arial" panose="020B0604020202020204" pitchFamily="34" charset="0"/>
              </a:rPr>
              <a:t>Brasov</a:t>
            </a:r>
          </a:p>
          <a:p>
            <a:pPr algn="ctr"/>
            <a:endParaRPr lang="fr-CH" sz="900" dirty="0" smtClean="0">
              <a:latin typeface="Arial" panose="020B0604020202020204" pitchFamily="34" charset="0"/>
              <a:cs typeface="Arial" panose="020B0604020202020204" pitchFamily="34" charset="0"/>
            </a:endParaRPr>
          </a:p>
          <a:p>
            <a:pPr algn="ctr"/>
            <a:r>
              <a:rPr lang="fr-CH" dirty="0" smtClean="0">
                <a:latin typeface="Arial" panose="020B0604020202020204" pitchFamily="34" charset="0"/>
                <a:cs typeface="Arial" panose="020B0604020202020204" pitchFamily="34" charset="0"/>
              </a:rPr>
              <a:t>Sibiu</a:t>
            </a:r>
          </a:p>
          <a:p>
            <a:pPr algn="ctr"/>
            <a:r>
              <a:rPr lang="fr-CH" dirty="0" smtClean="0">
                <a:latin typeface="Arial" panose="020B0604020202020204" pitchFamily="34" charset="0"/>
                <a:cs typeface="Arial" panose="020B0604020202020204" pitchFamily="34" charset="0"/>
              </a:rPr>
              <a:t>Arad</a:t>
            </a:r>
          </a:p>
          <a:p>
            <a:pPr algn="r"/>
            <a:endParaRPr lang="fr-CH" sz="2000" dirty="0" smtClean="0">
              <a:latin typeface="Arial" panose="020B0604020202020204" pitchFamily="34" charset="0"/>
              <a:cs typeface="Arial" panose="020B0604020202020204" pitchFamily="34" charset="0"/>
            </a:endParaRPr>
          </a:p>
        </p:txBody>
      </p:sp>
      <p:sp>
        <p:nvSpPr>
          <p:cNvPr id="20" name="Rectangle à coins arrondis 19"/>
          <p:cNvSpPr/>
          <p:nvPr/>
        </p:nvSpPr>
        <p:spPr>
          <a:xfrm>
            <a:off x="2580817" y="1880824"/>
            <a:ext cx="1728000" cy="1008000"/>
          </a:xfrm>
          <a:prstGeom prst="roundRect">
            <a:avLst>
              <a:gd name="adj" fmla="val 994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29" name="Flèche vers le bas 28"/>
          <p:cNvSpPr/>
          <p:nvPr/>
        </p:nvSpPr>
        <p:spPr>
          <a:xfrm rot="-10800000">
            <a:off x="5796144" y="2327287"/>
            <a:ext cx="216000" cy="43200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30" name="Rectangle 29"/>
          <p:cNvSpPr/>
          <p:nvPr/>
        </p:nvSpPr>
        <p:spPr>
          <a:xfrm>
            <a:off x="4536270" y="2159085"/>
            <a:ext cx="17280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21" name="Rectangle à coins arrondis 20"/>
          <p:cNvSpPr/>
          <p:nvPr/>
        </p:nvSpPr>
        <p:spPr>
          <a:xfrm>
            <a:off x="4536270" y="1515944"/>
            <a:ext cx="1728000" cy="1332000"/>
          </a:xfrm>
          <a:prstGeom prst="roundRect">
            <a:avLst>
              <a:gd name="adj" fmla="val 8225"/>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32" name="Flèche vers le bas 31"/>
          <p:cNvSpPr/>
          <p:nvPr/>
        </p:nvSpPr>
        <p:spPr>
          <a:xfrm rot="-10800000">
            <a:off x="6004355" y="1636468"/>
            <a:ext cx="180000" cy="43200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33" name="Rectangle 32"/>
          <p:cNvSpPr/>
          <p:nvPr/>
        </p:nvSpPr>
        <p:spPr>
          <a:xfrm rot="-2520000" flipV="1">
            <a:off x="4526363" y="4229395"/>
            <a:ext cx="1296000" cy="72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
        <p:nvSpPr>
          <p:cNvPr id="14" name="Rectangle 13"/>
          <p:cNvSpPr/>
          <p:nvPr/>
        </p:nvSpPr>
        <p:spPr>
          <a:xfrm>
            <a:off x="5004048" y="2379237"/>
            <a:ext cx="540000" cy="36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
        <p:nvSpPr>
          <p:cNvPr id="15" name="Rectangle 14"/>
          <p:cNvSpPr/>
          <p:nvPr/>
        </p:nvSpPr>
        <p:spPr>
          <a:xfrm>
            <a:off x="5004048" y="2654912"/>
            <a:ext cx="540000" cy="36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99425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ophie\Pictures\Turda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587" y="919162"/>
            <a:ext cx="6600825" cy="50196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372200" y="4869160"/>
            <a:ext cx="540000" cy="288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CH" sz="1100" dirty="0" smtClean="0">
                <a:latin typeface="Arial" panose="020B0604020202020204" pitchFamily="34" charset="0"/>
                <a:cs typeface="Arial" panose="020B0604020202020204" pitchFamily="34" charset="0"/>
              </a:rPr>
              <a:t>E60</a:t>
            </a:r>
          </a:p>
        </p:txBody>
      </p:sp>
      <p:sp>
        <p:nvSpPr>
          <p:cNvPr id="4" name="Rectangle 3"/>
          <p:cNvSpPr/>
          <p:nvPr/>
        </p:nvSpPr>
        <p:spPr>
          <a:xfrm>
            <a:off x="3707904" y="5301208"/>
            <a:ext cx="540000" cy="288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CH" sz="1100" dirty="0" smtClean="0">
                <a:latin typeface="Arial" panose="020B0604020202020204" pitchFamily="34" charset="0"/>
                <a:cs typeface="Arial" panose="020B0604020202020204" pitchFamily="34" charset="0"/>
              </a:rPr>
              <a:t>E81</a:t>
            </a:r>
          </a:p>
        </p:txBody>
      </p:sp>
    </p:spTree>
    <p:extLst>
      <p:ext uri="{BB962C8B-B14F-4D97-AF65-F5344CB8AC3E}">
        <p14:creationId xmlns:p14="http://schemas.microsoft.com/office/powerpoint/2010/main" val="6008227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ophie\Pictures\Turda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687" y="963356"/>
            <a:ext cx="8048625" cy="48196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652120" y="1484784"/>
            <a:ext cx="216024" cy="331236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4" name="Rectangle 3"/>
          <p:cNvSpPr/>
          <p:nvPr/>
        </p:nvSpPr>
        <p:spPr>
          <a:xfrm>
            <a:off x="681230" y="1484784"/>
            <a:ext cx="216024" cy="324036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5" name="Rectangle 4"/>
          <p:cNvSpPr/>
          <p:nvPr/>
        </p:nvSpPr>
        <p:spPr>
          <a:xfrm>
            <a:off x="683568" y="1484784"/>
            <a:ext cx="5184576" cy="2160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6" name="Rectangle 5"/>
          <p:cNvSpPr/>
          <p:nvPr/>
        </p:nvSpPr>
        <p:spPr>
          <a:xfrm>
            <a:off x="2123728" y="1484784"/>
            <a:ext cx="1296000" cy="108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algn="ctr"/>
            <a:r>
              <a:rPr lang="fr-CH" sz="1400" dirty="0" smtClean="0">
                <a:latin typeface="Arial" panose="020B0604020202020204" pitchFamily="34" charset="0"/>
                <a:cs typeface="Arial" panose="020B0604020202020204" pitchFamily="34" charset="0"/>
              </a:rPr>
              <a:t>Cluj </a:t>
            </a:r>
            <a:r>
              <a:rPr lang="fr-CH" sz="1400" dirty="0" err="1" smtClean="0">
                <a:latin typeface="Arial" panose="020B0604020202020204" pitchFamily="34" charset="0"/>
                <a:cs typeface="Arial" panose="020B0604020202020204" pitchFamily="34" charset="0"/>
              </a:rPr>
              <a:t>Napoca</a:t>
            </a:r>
            <a:endParaRPr lang="fr-CH" sz="1400" dirty="0" smtClean="0">
              <a:latin typeface="Arial" panose="020B0604020202020204" pitchFamily="34" charset="0"/>
              <a:cs typeface="Arial" panose="020B0604020202020204" pitchFamily="34" charset="0"/>
            </a:endParaRPr>
          </a:p>
          <a:p>
            <a:pPr algn="ctr"/>
            <a:r>
              <a:rPr lang="fr-CH" sz="1400" dirty="0" smtClean="0">
                <a:latin typeface="Arial" panose="020B0604020202020204" pitchFamily="34" charset="0"/>
                <a:cs typeface="Arial" panose="020B0604020202020204" pitchFamily="34" charset="0"/>
              </a:rPr>
              <a:t>Oradea</a:t>
            </a:r>
          </a:p>
          <a:p>
            <a:pPr algn="r"/>
            <a:endParaRPr lang="fr-CH" sz="2000" dirty="0" smtClean="0">
              <a:latin typeface="Arial" panose="020B0604020202020204" pitchFamily="34" charset="0"/>
              <a:cs typeface="Arial" panose="020B0604020202020204" pitchFamily="34" charset="0"/>
            </a:endParaRPr>
          </a:p>
        </p:txBody>
      </p:sp>
      <p:sp>
        <p:nvSpPr>
          <p:cNvPr id="7" name="Flèche vers le bas 6"/>
          <p:cNvSpPr/>
          <p:nvPr/>
        </p:nvSpPr>
        <p:spPr>
          <a:xfrm rot="7800000">
            <a:off x="2744007" y="2043942"/>
            <a:ext cx="180000" cy="39600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8" name="Rectangle à coins arrondis 7"/>
          <p:cNvSpPr/>
          <p:nvPr/>
        </p:nvSpPr>
        <p:spPr>
          <a:xfrm>
            <a:off x="2195664" y="1505804"/>
            <a:ext cx="1152128" cy="1008000"/>
          </a:xfrm>
          <a:prstGeom prst="roundRect">
            <a:avLst>
              <a:gd name="adj" fmla="val 9313"/>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0" name="Rectangle 9"/>
          <p:cNvSpPr/>
          <p:nvPr/>
        </p:nvSpPr>
        <p:spPr>
          <a:xfrm>
            <a:off x="3923999" y="1484784"/>
            <a:ext cx="864000" cy="108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algn="ctr"/>
            <a:r>
              <a:rPr lang="fr-CH" sz="1400" dirty="0" smtClean="0">
                <a:latin typeface="Arial" panose="020B0604020202020204" pitchFamily="34" charset="0"/>
                <a:cs typeface="Arial" panose="020B0604020202020204" pitchFamily="34" charset="0"/>
              </a:rPr>
              <a:t>Tg Mures</a:t>
            </a:r>
          </a:p>
          <a:p>
            <a:pPr algn="ctr"/>
            <a:r>
              <a:rPr lang="fr-CH" sz="1400" dirty="0" smtClean="0">
                <a:latin typeface="Arial" panose="020B0604020202020204" pitchFamily="34" charset="0"/>
                <a:cs typeface="Arial" panose="020B0604020202020204" pitchFamily="34" charset="0"/>
              </a:rPr>
              <a:t>Brasov</a:t>
            </a:r>
          </a:p>
          <a:p>
            <a:pPr algn="r"/>
            <a:endParaRPr lang="fr-CH" sz="2000" dirty="0" smtClean="0">
              <a:latin typeface="Arial" panose="020B0604020202020204" pitchFamily="34" charset="0"/>
              <a:cs typeface="Arial" panose="020B0604020202020204" pitchFamily="34" charset="0"/>
            </a:endParaRPr>
          </a:p>
        </p:txBody>
      </p:sp>
      <p:sp>
        <p:nvSpPr>
          <p:cNvPr id="11" name="Rectangle à coins arrondis 10"/>
          <p:cNvSpPr/>
          <p:nvPr/>
        </p:nvSpPr>
        <p:spPr>
          <a:xfrm>
            <a:off x="4707217" y="2780928"/>
            <a:ext cx="936105" cy="1008000"/>
          </a:xfrm>
          <a:prstGeom prst="roundRect">
            <a:avLst>
              <a:gd name="adj" fmla="val 931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9" name="Rectangle à coins arrondis 8"/>
          <p:cNvSpPr/>
          <p:nvPr/>
        </p:nvSpPr>
        <p:spPr>
          <a:xfrm>
            <a:off x="3924000" y="1505804"/>
            <a:ext cx="864000" cy="1008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3" name="Flèche vers le bas 12"/>
          <p:cNvSpPr/>
          <p:nvPr/>
        </p:nvSpPr>
        <p:spPr>
          <a:xfrm rot="10800000">
            <a:off x="4286358" y="2097941"/>
            <a:ext cx="149736" cy="28800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4" name="Rectangle 13"/>
          <p:cNvSpPr/>
          <p:nvPr/>
        </p:nvSpPr>
        <p:spPr>
          <a:xfrm>
            <a:off x="4896132" y="1484784"/>
            <a:ext cx="864000" cy="108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algn="ctr"/>
            <a:r>
              <a:rPr lang="fr-CH" sz="1400" dirty="0" smtClean="0">
                <a:latin typeface="Arial" panose="020B0604020202020204" pitchFamily="34" charset="0"/>
                <a:cs typeface="Arial" panose="020B0604020202020204" pitchFamily="34" charset="0"/>
              </a:rPr>
              <a:t>Sibiu</a:t>
            </a:r>
          </a:p>
          <a:p>
            <a:pPr algn="ctr"/>
            <a:r>
              <a:rPr lang="fr-CH" sz="1400" dirty="0" smtClean="0">
                <a:latin typeface="Arial" panose="020B0604020202020204" pitchFamily="34" charset="0"/>
                <a:cs typeface="Arial" panose="020B0604020202020204" pitchFamily="34" charset="0"/>
              </a:rPr>
              <a:t>Arad</a:t>
            </a:r>
          </a:p>
          <a:p>
            <a:pPr algn="r"/>
            <a:endParaRPr lang="fr-CH" sz="2000" dirty="0" smtClean="0">
              <a:latin typeface="Arial" panose="020B0604020202020204" pitchFamily="34" charset="0"/>
              <a:cs typeface="Arial" panose="020B0604020202020204" pitchFamily="34" charset="0"/>
            </a:endParaRPr>
          </a:p>
        </p:txBody>
      </p:sp>
      <p:sp>
        <p:nvSpPr>
          <p:cNvPr id="15" name="Flèche vers le bas 14"/>
          <p:cNvSpPr/>
          <p:nvPr/>
        </p:nvSpPr>
        <p:spPr>
          <a:xfrm rot="12600000">
            <a:off x="5221901" y="2095008"/>
            <a:ext cx="149736" cy="28800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6" name="Rectangle à coins arrondis 15"/>
          <p:cNvSpPr/>
          <p:nvPr/>
        </p:nvSpPr>
        <p:spPr>
          <a:xfrm>
            <a:off x="4864770" y="1496541"/>
            <a:ext cx="864000" cy="1008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7" name="Rectangle 16"/>
          <p:cNvSpPr/>
          <p:nvPr/>
        </p:nvSpPr>
        <p:spPr>
          <a:xfrm>
            <a:off x="5062770" y="1268784"/>
            <a:ext cx="468000" cy="216000"/>
          </a:xfrm>
          <a:prstGeom prst="rect">
            <a:avLst/>
          </a:prstGeom>
          <a:solidFill>
            <a:srgbClr val="00B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latin typeface="Arial" panose="020B0604020202020204" pitchFamily="34" charset="0"/>
                <a:cs typeface="Arial" panose="020B0604020202020204" pitchFamily="34" charset="0"/>
              </a:rPr>
              <a:t>E81</a:t>
            </a:r>
            <a:endParaRPr lang="fr-CH" sz="1200" dirty="0">
              <a:latin typeface="Arial" panose="020B0604020202020204" pitchFamily="34" charset="0"/>
              <a:cs typeface="Arial" panose="020B0604020202020204" pitchFamily="34" charset="0"/>
            </a:endParaRPr>
          </a:p>
        </p:txBody>
      </p:sp>
      <p:sp>
        <p:nvSpPr>
          <p:cNvPr id="18" name="Rectangle 17"/>
          <p:cNvSpPr/>
          <p:nvPr/>
        </p:nvSpPr>
        <p:spPr>
          <a:xfrm>
            <a:off x="4121999" y="1258747"/>
            <a:ext cx="468000" cy="216000"/>
          </a:xfrm>
          <a:prstGeom prst="rect">
            <a:avLst/>
          </a:prstGeom>
          <a:solidFill>
            <a:srgbClr val="00B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latin typeface="Arial" panose="020B0604020202020204" pitchFamily="34" charset="0"/>
                <a:cs typeface="Arial" panose="020B0604020202020204" pitchFamily="34" charset="0"/>
              </a:rPr>
              <a:t>E60</a:t>
            </a:r>
            <a:endParaRPr lang="fr-CH" sz="1200" dirty="0">
              <a:latin typeface="Arial" panose="020B0604020202020204" pitchFamily="34" charset="0"/>
              <a:cs typeface="Arial" panose="020B0604020202020204" pitchFamily="34" charset="0"/>
            </a:endParaRPr>
          </a:p>
        </p:txBody>
      </p:sp>
      <p:sp>
        <p:nvSpPr>
          <p:cNvPr id="19" name="Rectangle 18"/>
          <p:cNvSpPr/>
          <p:nvPr/>
        </p:nvSpPr>
        <p:spPr>
          <a:xfrm>
            <a:off x="2827741" y="1255464"/>
            <a:ext cx="468000" cy="216000"/>
          </a:xfrm>
          <a:prstGeom prst="rect">
            <a:avLst/>
          </a:prstGeom>
          <a:solidFill>
            <a:srgbClr val="00B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latin typeface="Arial" panose="020B0604020202020204" pitchFamily="34" charset="0"/>
                <a:cs typeface="Arial" panose="020B0604020202020204" pitchFamily="34" charset="0"/>
              </a:rPr>
              <a:t>E81</a:t>
            </a:r>
            <a:endParaRPr lang="fr-CH" sz="1200" dirty="0">
              <a:latin typeface="Arial" panose="020B0604020202020204" pitchFamily="34" charset="0"/>
              <a:cs typeface="Arial" panose="020B0604020202020204" pitchFamily="34" charset="0"/>
            </a:endParaRPr>
          </a:p>
        </p:txBody>
      </p:sp>
      <p:sp>
        <p:nvSpPr>
          <p:cNvPr id="20" name="Rectangle 19"/>
          <p:cNvSpPr/>
          <p:nvPr/>
        </p:nvSpPr>
        <p:spPr>
          <a:xfrm>
            <a:off x="2255725" y="1255464"/>
            <a:ext cx="468000" cy="216000"/>
          </a:xfrm>
          <a:prstGeom prst="rect">
            <a:avLst/>
          </a:prstGeom>
          <a:solidFill>
            <a:srgbClr val="00B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latin typeface="Arial" panose="020B0604020202020204" pitchFamily="34" charset="0"/>
                <a:cs typeface="Arial" panose="020B0604020202020204" pitchFamily="34" charset="0"/>
              </a:rPr>
              <a:t>E60</a:t>
            </a:r>
            <a:endParaRPr lang="fr-CH" sz="1200" dirty="0">
              <a:latin typeface="Arial" panose="020B0604020202020204" pitchFamily="34" charset="0"/>
              <a:cs typeface="Arial" panose="020B0604020202020204" pitchFamily="34" charset="0"/>
            </a:endParaRPr>
          </a:p>
        </p:txBody>
      </p:sp>
      <p:sp>
        <p:nvSpPr>
          <p:cNvPr id="21" name="Rectangle 20"/>
          <p:cNvSpPr/>
          <p:nvPr/>
        </p:nvSpPr>
        <p:spPr>
          <a:xfrm rot="-1620000" flipV="1">
            <a:off x="3688153" y="4138285"/>
            <a:ext cx="432000" cy="36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
        <p:nvSpPr>
          <p:cNvPr id="22" name="Rectangle 21"/>
          <p:cNvSpPr/>
          <p:nvPr/>
        </p:nvSpPr>
        <p:spPr>
          <a:xfrm>
            <a:off x="5026770" y="1700808"/>
            <a:ext cx="540000" cy="36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
        <p:nvSpPr>
          <p:cNvPr id="23" name="Rectangle 22"/>
          <p:cNvSpPr/>
          <p:nvPr/>
        </p:nvSpPr>
        <p:spPr>
          <a:xfrm>
            <a:off x="5048806" y="1927416"/>
            <a:ext cx="540000" cy="36000"/>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fr-CH" sz="2400" dirty="0" err="1"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22910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ophie\Pictures\Turda02 106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738973"/>
            <a:ext cx="7199466" cy="558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292080" y="908720"/>
            <a:ext cx="2664296" cy="2136576"/>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Turda :</a:t>
            </a:r>
          </a:p>
          <a:p>
            <a:pPr algn="r"/>
            <a:r>
              <a:rPr lang="fr-CH" sz="1600" dirty="0" smtClean="0">
                <a:solidFill>
                  <a:schemeClr val="tx1"/>
                </a:solidFill>
                <a:latin typeface="Arial" panose="020B0604020202020204" pitchFamily="34" charset="0"/>
                <a:cs typeface="Arial" panose="020B0604020202020204" pitchFamily="34" charset="0"/>
              </a:rPr>
              <a:t>  </a:t>
            </a:r>
          </a:p>
          <a:p>
            <a:pPr algn="r"/>
            <a:r>
              <a:rPr lang="fr-CH" sz="1600" dirty="0" smtClean="0">
                <a:solidFill>
                  <a:schemeClr val="tx1"/>
                </a:solidFill>
                <a:latin typeface="Arial" panose="020B0604020202020204" pitchFamily="34" charset="0"/>
                <a:cs typeface="Arial" panose="020B0604020202020204" pitchFamily="34" charset="0"/>
              </a:rPr>
              <a:t>back to 161B ( 4 )</a:t>
            </a:r>
            <a:endParaRPr lang="fr-CH" sz="1600" dirty="0">
              <a:solidFill>
                <a:schemeClr val="tx1"/>
              </a:solidFill>
              <a:latin typeface="Arial" panose="020B0604020202020204" pitchFamily="34" charset="0"/>
              <a:cs typeface="Arial" panose="020B0604020202020204" pitchFamily="34" charset="0"/>
            </a:endParaRPr>
          </a:p>
        </p:txBody>
      </p:sp>
      <p:sp>
        <p:nvSpPr>
          <p:cNvPr id="4" name="Pentagone 3"/>
          <p:cNvSpPr/>
          <p:nvPr/>
        </p:nvSpPr>
        <p:spPr>
          <a:xfrm>
            <a:off x="2391384" y="2132856"/>
            <a:ext cx="2520000" cy="540000"/>
          </a:xfrm>
          <a:prstGeom prst="homePlate">
            <a:avLst/>
          </a:pr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04000" rtlCol="0" anchor="ctr"/>
          <a:lstStyle/>
          <a:p>
            <a:r>
              <a:rPr lang="fr-CH" sz="2400" dirty="0" smtClean="0">
                <a:solidFill>
                  <a:schemeClr val="bg1"/>
                </a:solidFill>
                <a:latin typeface="Arial" panose="020B0604020202020204" pitchFamily="34" charset="0"/>
                <a:cs typeface="Arial" panose="020B0604020202020204" pitchFamily="34" charset="0"/>
              </a:rPr>
              <a:t>Turda</a:t>
            </a:r>
            <a:endParaRPr lang="fr-CH" sz="2400" dirty="0">
              <a:solidFill>
                <a:schemeClr val="bg1"/>
              </a:solidFill>
              <a:latin typeface="Arial" panose="020B0604020202020204" pitchFamily="34" charset="0"/>
              <a:cs typeface="Arial" panose="020B0604020202020204" pitchFamily="34" charset="0"/>
            </a:endParaRPr>
          </a:p>
        </p:txBody>
      </p:sp>
      <p:sp>
        <p:nvSpPr>
          <p:cNvPr id="7" name="Pentagone 6"/>
          <p:cNvSpPr/>
          <p:nvPr/>
        </p:nvSpPr>
        <p:spPr>
          <a:xfrm>
            <a:off x="2391384" y="2775296"/>
            <a:ext cx="2520000" cy="540000"/>
          </a:xfrm>
          <a:prstGeom prst="homePlate">
            <a:avLst/>
          </a:prstGeom>
          <a:solidFill>
            <a:srgbClr val="00B050"/>
          </a:solidFill>
          <a:ln w="28575">
            <a:solidFill>
              <a:schemeClr val="bg1"/>
            </a:solid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828000" rtlCol="0" anchor="ctr"/>
          <a:lstStyle/>
          <a:p>
            <a:r>
              <a:rPr lang="fr-CH" sz="2400" dirty="0" smtClean="0">
                <a:solidFill>
                  <a:schemeClr val="bg1"/>
                </a:solidFill>
                <a:latin typeface="Arial" panose="020B0604020202020204" pitchFamily="34" charset="0"/>
                <a:cs typeface="Arial" panose="020B0604020202020204" pitchFamily="34" charset="0"/>
              </a:rPr>
              <a:t>E60   E81</a:t>
            </a:r>
            <a:endParaRPr lang="fr-CH" sz="2400" dirty="0">
              <a:solidFill>
                <a:schemeClr val="bg1"/>
              </a:solidFill>
              <a:latin typeface="Arial" panose="020B0604020202020204" pitchFamily="34" charset="0"/>
              <a:cs typeface="Arial" panose="020B0604020202020204" pitchFamily="34" charset="0"/>
            </a:endParaRPr>
          </a:p>
        </p:txBody>
      </p:sp>
      <p:pic>
        <p:nvPicPr>
          <p:cNvPr id="8" name="Picture 2" descr="5.1 Russian road sign.sv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2555776" y="2829296"/>
            <a:ext cx="471325" cy="432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6608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Sophie\Pictures\Turda03.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95536" y="2058663"/>
            <a:ext cx="3569388" cy="234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716016" y="1268760"/>
            <a:ext cx="3312368" cy="48965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2448000" tIns="216000" rIns="0" rtlCol="0" anchor="t"/>
          <a:lstStyle/>
          <a:p>
            <a:r>
              <a:rPr lang="fr-CH" sz="2000" dirty="0" smtClean="0">
                <a:latin typeface="Arial" panose="020B0604020202020204" pitchFamily="34" charset="0"/>
                <a:cs typeface="Arial" panose="020B0604020202020204" pitchFamily="34" charset="0"/>
              </a:rPr>
              <a:t>Turda</a:t>
            </a:r>
          </a:p>
        </p:txBody>
      </p:sp>
      <p:sp>
        <p:nvSpPr>
          <p:cNvPr id="4" name="Flèche vers le haut 3"/>
          <p:cNvSpPr/>
          <p:nvPr/>
        </p:nvSpPr>
        <p:spPr>
          <a:xfrm>
            <a:off x="7384516" y="1844824"/>
            <a:ext cx="324000" cy="396044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6" name="Organigramme : Connecteur page suivante 5"/>
          <p:cNvSpPr/>
          <p:nvPr/>
        </p:nvSpPr>
        <p:spPr>
          <a:xfrm>
            <a:off x="7330516" y="2204880"/>
            <a:ext cx="504000" cy="288000"/>
          </a:xfrm>
          <a:prstGeom prst="flowChartOffpageConnector">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fr-CH" sz="1200" dirty="0" smtClean="0">
                <a:latin typeface="Arial" panose="020B0604020202020204" pitchFamily="34" charset="0"/>
                <a:cs typeface="Arial" panose="020B0604020202020204" pitchFamily="34" charset="0"/>
              </a:rPr>
              <a:t>161B</a:t>
            </a:r>
          </a:p>
        </p:txBody>
      </p:sp>
      <p:sp>
        <p:nvSpPr>
          <p:cNvPr id="5" name="Flèche vers le bas 4"/>
          <p:cNvSpPr/>
          <p:nvPr/>
        </p:nvSpPr>
        <p:spPr>
          <a:xfrm rot="3000000">
            <a:off x="6837572" y="2652057"/>
            <a:ext cx="252000" cy="144000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1" name="Flèche droite 10"/>
          <p:cNvSpPr/>
          <p:nvPr/>
        </p:nvSpPr>
        <p:spPr>
          <a:xfrm flipH="1">
            <a:off x="5004048" y="4437112"/>
            <a:ext cx="2411984" cy="1512168"/>
          </a:xfrm>
          <a:prstGeom prst="rightArrow">
            <a:avLst>
              <a:gd name="adj1" fmla="val 100000"/>
              <a:gd name="adj2"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180000" rtlCol="0" anchor="t"/>
          <a:lstStyle/>
          <a:p>
            <a:pPr algn="r"/>
            <a:r>
              <a:rPr lang="fr-CH" dirty="0" smtClean="0">
                <a:latin typeface="Arial" panose="020B0604020202020204" pitchFamily="34" charset="0"/>
                <a:cs typeface="Arial" panose="020B0604020202020204" pitchFamily="34" charset="0"/>
              </a:rPr>
              <a:t>Alba Iulia</a:t>
            </a:r>
          </a:p>
          <a:p>
            <a:pPr algn="r"/>
            <a:r>
              <a:rPr lang="fr-CH" dirty="0" smtClean="0">
                <a:latin typeface="Arial" panose="020B0604020202020204" pitchFamily="34" charset="0"/>
                <a:cs typeface="Arial" panose="020B0604020202020204" pitchFamily="34" charset="0"/>
              </a:rPr>
              <a:t>Turda</a:t>
            </a:r>
          </a:p>
          <a:p>
            <a:pPr algn="r"/>
            <a:endParaRPr lang="fr-CH" sz="1000" dirty="0" smtClean="0">
              <a:latin typeface="Arial" panose="020B0604020202020204" pitchFamily="34" charset="0"/>
              <a:cs typeface="Arial" panose="020B0604020202020204" pitchFamily="34" charset="0"/>
            </a:endParaRPr>
          </a:p>
          <a:p>
            <a:pPr algn="r"/>
            <a:r>
              <a:rPr lang="fr-CH" dirty="0" err="1" smtClean="0">
                <a:latin typeface="Arial" panose="020B0604020202020204" pitchFamily="34" charset="0"/>
                <a:cs typeface="Arial" panose="020B0604020202020204" pitchFamily="34" charset="0"/>
              </a:rPr>
              <a:t>Mihai</a:t>
            </a:r>
            <a:r>
              <a:rPr lang="fr-CH" dirty="0" smtClean="0">
                <a:latin typeface="Arial" panose="020B0604020202020204" pitchFamily="34" charset="0"/>
                <a:cs typeface="Arial" panose="020B0604020202020204" pitchFamily="34" charset="0"/>
              </a:rPr>
              <a:t> </a:t>
            </a:r>
            <a:r>
              <a:rPr lang="fr-CH" dirty="0" err="1" smtClean="0">
                <a:latin typeface="Arial" panose="020B0604020202020204" pitchFamily="34" charset="0"/>
                <a:cs typeface="Arial" panose="020B0604020202020204" pitchFamily="34" charset="0"/>
              </a:rPr>
              <a:t>Viteazu</a:t>
            </a:r>
            <a:endParaRPr lang="fr-CH" dirty="0" smtClean="0">
              <a:latin typeface="Arial" panose="020B0604020202020204" pitchFamily="34" charset="0"/>
              <a:cs typeface="Arial" panose="020B0604020202020204" pitchFamily="34" charset="0"/>
            </a:endParaRPr>
          </a:p>
          <a:p>
            <a:pPr algn="r"/>
            <a:r>
              <a:rPr lang="fr-CH" dirty="0" err="1" smtClean="0">
                <a:latin typeface="Arial" panose="020B0604020202020204" pitchFamily="34" charset="0"/>
                <a:cs typeface="Arial" panose="020B0604020202020204" pitchFamily="34" charset="0"/>
              </a:rPr>
              <a:t>Stei</a:t>
            </a:r>
            <a:r>
              <a:rPr lang="fr-CH" dirty="0" smtClean="0">
                <a:latin typeface="Arial" panose="020B0604020202020204" pitchFamily="34" charset="0"/>
                <a:cs typeface="Arial" panose="020B0604020202020204" pitchFamily="34" charset="0"/>
              </a:rPr>
              <a:t> </a:t>
            </a:r>
            <a:r>
              <a:rPr lang="fr-CH" dirty="0" err="1" smtClean="0">
                <a:latin typeface="Arial" panose="020B0604020202020204" pitchFamily="34" charset="0"/>
                <a:cs typeface="Arial" panose="020B0604020202020204" pitchFamily="34" charset="0"/>
              </a:rPr>
              <a:t>Câmpeni</a:t>
            </a:r>
            <a:endParaRPr lang="fr-CH" dirty="0" smtClean="0">
              <a:latin typeface="Arial" panose="020B0604020202020204" pitchFamily="34" charset="0"/>
              <a:cs typeface="Arial" panose="020B0604020202020204" pitchFamily="34" charset="0"/>
            </a:endParaRPr>
          </a:p>
          <a:p>
            <a:pPr algn="r"/>
            <a:r>
              <a:rPr lang="fr-CH" sz="2400" dirty="0" smtClean="0">
                <a:latin typeface="Arial" panose="020B0604020202020204" pitchFamily="34" charset="0"/>
                <a:cs typeface="Arial" panose="020B0604020202020204" pitchFamily="34" charset="0"/>
              </a:rPr>
              <a:t> </a:t>
            </a:r>
            <a:endParaRPr lang="fr-CH" sz="2400" dirty="0">
              <a:latin typeface="Arial" panose="020B0604020202020204" pitchFamily="34" charset="0"/>
              <a:cs typeface="Arial" panose="020B0604020202020204" pitchFamily="34" charset="0"/>
            </a:endParaRPr>
          </a:p>
        </p:txBody>
      </p:sp>
      <p:pic>
        <p:nvPicPr>
          <p:cNvPr id="13" name="Picture 4" descr="http://www.icone-png.com/png/11/10530.pn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486749" y="4552197"/>
            <a:ext cx="723291" cy="432000"/>
          </a:xfrm>
          <a:prstGeom prst="rect">
            <a:avLst/>
          </a:prstGeom>
          <a:solidFill>
            <a:schemeClr val="bg1"/>
          </a:solidFill>
        </p:spPr>
      </p:pic>
      <p:sp>
        <p:nvSpPr>
          <p:cNvPr id="14" name="Rectangle 13"/>
          <p:cNvSpPr/>
          <p:nvPr/>
        </p:nvSpPr>
        <p:spPr>
          <a:xfrm>
            <a:off x="5866421" y="4019250"/>
            <a:ext cx="1377576" cy="360000"/>
          </a:xfrm>
          <a:prstGeom prst="rect">
            <a:avLst/>
          </a:prstGeom>
          <a:solidFill>
            <a:srgbClr val="00B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r"/>
            <a:r>
              <a:rPr lang="fr-CH" sz="1600" dirty="0" smtClean="0">
                <a:latin typeface="Arial" panose="020B0604020202020204" pitchFamily="34" charset="0"/>
                <a:cs typeface="Arial" panose="020B0604020202020204" pitchFamily="34" charset="0"/>
              </a:rPr>
              <a:t>E60  E81</a:t>
            </a:r>
          </a:p>
        </p:txBody>
      </p:sp>
      <p:pic>
        <p:nvPicPr>
          <p:cNvPr id="15" name="Picture 2" descr="5.1 Russian road sign.sv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953244" y="4055250"/>
            <a:ext cx="314217" cy="288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7" name="Rectangle à coins arrondis 6"/>
          <p:cNvSpPr/>
          <p:nvPr/>
        </p:nvSpPr>
        <p:spPr>
          <a:xfrm>
            <a:off x="4788024" y="1340768"/>
            <a:ext cx="3168000" cy="4752528"/>
          </a:xfrm>
          <a:prstGeom prst="roundRect">
            <a:avLst>
              <a:gd name="adj" fmla="val 2722"/>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7" name="Rectangle 16"/>
          <p:cNvSpPr/>
          <p:nvPr/>
        </p:nvSpPr>
        <p:spPr>
          <a:xfrm>
            <a:off x="1259632" y="4714197"/>
            <a:ext cx="2664296"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Turda : 161B ( 5 )</a:t>
            </a:r>
            <a:endParaRPr lang="fr-CH"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22175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Sophie\Pictures\Turda02.JPG"/>
          <p:cNvPicPr>
            <a:picLocks noChangeAspect="1" noChangeArrowheads="1"/>
          </p:cNvPicPr>
          <p:nvPr/>
        </p:nvPicPr>
        <p:blipFill>
          <a:blip r:embed="rId2">
            <a:clrChange>
              <a:clrFrom>
                <a:srgbClr val="EBDBCB"/>
              </a:clrFrom>
              <a:clrTo>
                <a:srgbClr val="EBDBCB">
                  <a:alpha val="0"/>
                </a:srgbClr>
              </a:clrTo>
            </a:clrChang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10627" y="1916832"/>
            <a:ext cx="3951893" cy="306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788024" y="1628800"/>
            <a:ext cx="2160240" cy="3600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216000" rIns="0" rtlCol="0" anchor="t"/>
          <a:lstStyle/>
          <a:p>
            <a:r>
              <a:rPr lang="fr-CH" sz="2000" dirty="0" smtClean="0">
                <a:latin typeface="Arial" panose="020B0604020202020204" pitchFamily="34" charset="0"/>
                <a:cs typeface="Arial" panose="020B0604020202020204" pitchFamily="34" charset="0"/>
              </a:rPr>
              <a:t>Alba Iulia</a:t>
            </a:r>
          </a:p>
        </p:txBody>
      </p:sp>
      <p:sp>
        <p:nvSpPr>
          <p:cNvPr id="4" name="Flèche vers le haut 3"/>
          <p:cNvSpPr/>
          <p:nvPr/>
        </p:nvSpPr>
        <p:spPr>
          <a:xfrm>
            <a:off x="5364088" y="2636912"/>
            <a:ext cx="324000" cy="233992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5" name="Flèche droite 4"/>
          <p:cNvSpPr/>
          <p:nvPr/>
        </p:nvSpPr>
        <p:spPr>
          <a:xfrm>
            <a:off x="5573919" y="3728299"/>
            <a:ext cx="1278160" cy="2880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6" name="Rectangle 5"/>
          <p:cNvSpPr/>
          <p:nvPr/>
        </p:nvSpPr>
        <p:spPr>
          <a:xfrm>
            <a:off x="5663911" y="3429000"/>
            <a:ext cx="1188168"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72000" rtlCol="0" anchor="ctr"/>
          <a:lstStyle/>
          <a:p>
            <a:r>
              <a:rPr lang="fr-CH" sz="2000" dirty="0" smtClean="0">
                <a:latin typeface="Arial" panose="020B0604020202020204" pitchFamily="34" charset="0"/>
                <a:cs typeface="Arial" panose="020B0604020202020204" pitchFamily="34" charset="0"/>
              </a:rPr>
              <a:t>Turda</a:t>
            </a:r>
          </a:p>
        </p:txBody>
      </p:sp>
      <p:sp>
        <p:nvSpPr>
          <p:cNvPr id="7" name="Rectangle 6"/>
          <p:cNvSpPr/>
          <p:nvPr/>
        </p:nvSpPr>
        <p:spPr>
          <a:xfrm>
            <a:off x="5076056" y="2204864"/>
            <a:ext cx="1377576" cy="360000"/>
          </a:xfrm>
          <a:prstGeom prst="rect">
            <a:avLst/>
          </a:prstGeom>
          <a:solidFill>
            <a:srgbClr val="00B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pPr algn="r"/>
            <a:r>
              <a:rPr lang="fr-CH" dirty="0" smtClean="0">
                <a:latin typeface="Arial" panose="020B0604020202020204" pitchFamily="34" charset="0"/>
                <a:cs typeface="Arial" panose="020B0604020202020204" pitchFamily="34" charset="0"/>
              </a:rPr>
              <a:t>E60 E81</a:t>
            </a:r>
          </a:p>
        </p:txBody>
      </p:sp>
      <p:pic>
        <p:nvPicPr>
          <p:cNvPr id="8" name="Picture 2" descr="5.1 Russian road sign.sv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162248" y="2240864"/>
            <a:ext cx="314217" cy="288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5319356" y="2996952"/>
            <a:ext cx="432000" cy="216000"/>
          </a:xfrm>
          <a:prstGeom prst="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a:latin typeface="Arial" panose="020B0604020202020204" pitchFamily="34" charset="0"/>
                <a:cs typeface="Arial" panose="020B0604020202020204" pitchFamily="34" charset="0"/>
              </a:rPr>
              <a:t>1</a:t>
            </a:r>
          </a:p>
        </p:txBody>
      </p:sp>
      <p:sp>
        <p:nvSpPr>
          <p:cNvPr id="10" name="Rectangle à coins arrondis 9"/>
          <p:cNvSpPr/>
          <p:nvPr/>
        </p:nvSpPr>
        <p:spPr>
          <a:xfrm>
            <a:off x="4860032" y="1700808"/>
            <a:ext cx="2052000" cy="3456384"/>
          </a:xfrm>
          <a:prstGeom prst="roundRect">
            <a:avLst>
              <a:gd name="adj" fmla="val 6805"/>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pic>
        <p:nvPicPr>
          <p:cNvPr id="1026" name="Picture 2" descr="Hungary road sign B-002.sv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6088" y="3884438"/>
            <a:ext cx="540000"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1348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ophie\Pictures\Turda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187" y="1708831"/>
            <a:ext cx="3337608" cy="3024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92069" y="4948773"/>
            <a:ext cx="2880000" cy="540000"/>
          </a:xfrm>
          <a:prstGeom prst="rect">
            <a:avLst/>
          </a:prstGeom>
          <a:solidFill>
            <a:schemeClr val="bg1">
              <a:lumMod val="8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r"/>
            <a:r>
              <a:rPr lang="fr-CH" sz="1600" dirty="0" smtClean="0">
                <a:solidFill>
                  <a:schemeClr val="tx1"/>
                </a:solidFill>
                <a:latin typeface="Arial" panose="020B0604020202020204" pitchFamily="34" charset="0"/>
                <a:cs typeface="Arial" panose="020B0604020202020204" pitchFamily="34" charset="0"/>
              </a:rPr>
              <a:t>Turda :  DN15 x DN1 ( 1 )</a:t>
            </a:r>
          </a:p>
        </p:txBody>
      </p:sp>
      <p:sp>
        <p:nvSpPr>
          <p:cNvPr id="2" name="Rectangle 1"/>
          <p:cNvSpPr/>
          <p:nvPr/>
        </p:nvSpPr>
        <p:spPr>
          <a:xfrm>
            <a:off x="4211960" y="1340768"/>
            <a:ext cx="2880000" cy="284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044000" tIns="864000" rIns="0" rtlCol="0" anchor="t"/>
          <a:lstStyle/>
          <a:p>
            <a:r>
              <a:rPr lang="fr-CH" sz="2000" dirty="0" smtClean="0">
                <a:latin typeface="Arial" panose="020B0604020202020204" pitchFamily="34" charset="0"/>
                <a:cs typeface="Arial" panose="020B0604020202020204" pitchFamily="34" charset="0"/>
              </a:rPr>
              <a:t>Bucuresti</a:t>
            </a:r>
          </a:p>
          <a:p>
            <a:r>
              <a:rPr lang="fr-CH" sz="2000" dirty="0" smtClean="0">
                <a:latin typeface="Arial" panose="020B0604020202020204" pitchFamily="34" charset="0"/>
                <a:cs typeface="Arial" panose="020B0604020202020204" pitchFamily="34" charset="0"/>
              </a:rPr>
              <a:t>Alba Iulia</a:t>
            </a:r>
          </a:p>
          <a:p>
            <a:endParaRPr lang="fr-CH" sz="2000" dirty="0">
              <a:latin typeface="Arial" panose="020B0604020202020204" pitchFamily="34" charset="0"/>
              <a:cs typeface="Arial" panose="020B0604020202020204" pitchFamily="34" charset="0"/>
            </a:endParaRPr>
          </a:p>
          <a:p>
            <a:r>
              <a:rPr lang="fr-CH" sz="2000" dirty="0" smtClean="0">
                <a:latin typeface="Arial" panose="020B0604020202020204" pitchFamily="34" charset="0"/>
                <a:cs typeface="Arial" panose="020B0604020202020204" pitchFamily="34" charset="0"/>
              </a:rPr>
              <a:t>Cluj </a:t>
            </a:r>
            <a:r>
              <a:rPr lang="fr-CH" sz="2000" dirty="0" err="1" smtClean="0">
                <a:latin typeface="Arial" panose="020B0604020202020204" pitchFamily="34" charset="0"/>
                <a:cs typeface="Arial" panose="020B0604020202020204" pitchFamily="34" charset="0"/>
              </a:rPr>
              <a:t>Napoca</a:t>
            </a:r>
            <a:endParaRPr lang="fr-CH" sz="2000" dirty="0" smtClean="0">
              <a:latin typeface="Arial" panose="020B0604020202020204" pitchFamily="34" charset="0"/>
              <a:cs typeface="Arial" panose="020B0604020202020204" pitchFamily="34" charset="0"/>
            </a:endParaRPr>
          </a:p>
        </p:txBody>
      </p:sp>
      <p:sp>
        <p:nvSpPr>
          <p:cNvPr id="6" name="Rectangle 5"/>
          <p:cNvSpPr/>
          <p:nvPr/>
        </p:nvSpPr>
        <p:spPr>
          <a:xfrm>
            <a:off x="5292180" y="1628800"/>
            <a:ext cx="1440000" cy="432000"/>
          </a:xfrm>
          <a:prstGeom prst="rect">
            <a:avLst/>
          </a:prstGeom>
          <a:solidFill>
            <a:srgbClr val="00B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r"/>
            <a:r>
              <a:rPr lang="fr-CH" dirty="0" smtClean="0">
                <a:latin typeface="Arial" panose="020B0604020202020204" pitchFamily="34" charset="0"/>
                <a:cs typeface="Arial" panose="020B0604020202020204" pitchFamily="34" charset="0"/>
              </a:rPr>
              <a:t>E60 E81</a:t>
            </a:r>
          </a:p>
        </p:txBody>
      </p:sp>
      <p:pic>
        <p:nvPicPr>
          <p:cNvPr id="7" name="Picture 2" descr="5.1 Russian road sign.sv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364087" y="1701016"/>
            <a:ext cx="314217" cy="288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5" name="Flèche vers le haut 4"/>
          <p:cNvSpPr/>
          <p:nvPr/>
        </p:nvSpPr>
        <p:spPr>
          <a:xfrm rot="-1860000">
            <a:off x="4582797" y="1750119"/>
            <a:ext cx="360000" cy="72000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8" name="Rectangle à coins arrondis 7"/>
          <p:cNvSpPr/>
          <p:nvPr/>
        </p:nvSpPr>
        <p:spPr>
          <a:xfrm>
            <a:off x="4283968" y="1412776"/>
            <a:ext cx="2736304" cy="1512168"/>
          </a:xfrm>
          <a:prstGeom prst="roundRect">
            <a:avLst>
              <a:gd name="adj" fmla="val 602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9" name="Flèche droite 8"/>
          <p:cNvSpPr/>
          <p:nvPr/>
        </p:nvSpPr>
        <p:spPr>
          <a:xfrm>
            <a:off x="4522472" y="3356992"/>
            <a:ext cx="540000" cy="2880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10" name="Rectangle 9"/>
          <p:cNvSpPr/>
          <p:nvPr/>
        </p:nvSpPr>
        <p:spPr>
          <a:xfrm>
            <a:off x="5292180" y="3573016"/>
            <a:ext cx="1296044"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0000" rIns="0" rtlCol="0" anchor="ctr"/>
          <a:lstStyle/>
          <a:p>
            <a:r>
              <a:rPr lang="fr-CH" sz="2400" dirty="0" err="1" smtClean="0">
                <a:solidFill>
                  <a:schemeClr val="tx1"/>
                </a:solidFill>
                <a:latin typeface="Arial" panose="020B0604020202020204" pitchFamily="34" charset="0"/>
                <a:cs typeface="Arial" panose="020B0604020202020204" pitchFamily="34" charset="0"/>
              </a:rPr>
              <a:t>Centru</a:t>
            </a:r>
            <a:endParaRPr lang="fr-CH" sz="2400" dirty="0" smtClean="0">
              <a:solidFill>
                <a:schemeClr val="tx1"/>
              </a:solidFill>
              <a:latin typeface="Arial" panose="020B0604020202020204" pitchFamily="34" charset="0"/>
              <a:cs typeface="Arial" panose="020B0604020202020204" pitchFamily="34" charset="0"/>
            </a:endParaRPr>
          </a:p>
        </p:txBody>
      </p:sp>
      <p:sp>
        <p:nvSpPr>
          <p:cNvPr id="11" name="Rectangle à coins arrondis 10"/>
          <p:cNvSpPr/>
          <p:nvPr/>
        </p:nvSpPr>
        <p:spPr>
          <a:xfrm>
            <a:off x="4283968" y="2996952"/>
            <a:ext cx="2736304" cy="1116000"/>
          </a:xfrm>
          <a:prstGeom prst="roundRect">
            <a:avLst>
              <a:gd name="adj" fmla="val 5528"/>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
        <p:nvSpPr>
          <p:cNvPr id="4" name="Ellipse 3"/>
          <p:cNvSpPr/>
          <p:nvPr/>
        </p:nvSpPr>
        <p:spPr>
          <a:xfrm>
            <a:off x="683568" y="2945375"/>
            <a:ext cx="648000" cy="648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rIns="648000" rtlCol="0" anchor="ctr"/>
          <a:lstStyle/>
          <a:p>
            <a:pPr algn="r"/>
            <a:endParaRPr lang="fr-CH"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9535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icaire">
  <a:themeElements>
    <a:clrScheme name="Apothicaire">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icaire">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icaire">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spDef>
      <a:spPr>
        <a:solidFill>
          <a:srgbClr val="00B050"/>
        </a:solidFill>
        <a:ln>
          <a:solidFill>
            <a:schemeClr val="bg1"/>
          </a:solidFill>
        </a:ln>
      </a:spPr>
      <a:bodyPr lIns="72000" rIns="648000" rtlCol="0" anchor="ctr"/>
      <a:lstStyle>
        <a:defPPr algn="r">
          <a:defRPr sz="2000" dirty="0" smtClean="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3622</TotalTime>
  <Words>3723</Words>
  <Application>Microsoft Office PowerPoint</Application>
  <PresentationFormat>Affichage à l'écran (4:3)</PresentationFormat>
  <Paragraphs>1466</Paragraphs>
  <Slides>199</Slides>
  <Notes>3</Notes>
  <HiddenSlides>0</HiddenSlides>
  <MMClips>0</MMClips>
  <ScaleCrop>false</ScaleCrop>
  <HeadingPairs>
    <vt:vector size="4" baseType="variant">
      <vt:variant>
        <vt:lpstr>Thème</vt:lpstr>
      </vt:variant>
      <vt:variant>
        <vt:i4>1</vt:i4>
      </vt:variant>
      <vt:variant>
        <vt:lpstr>Titres des diapositives</vt:lpstr>
      </vt:variant>
      <vt:variant>
        <vt:i4>199</vt:i4>
      </vt:variant>
    </vt:vector>
  </HeadingPairs>
  <TitlesOfParts>
    <vt:vector size="200" baseType="lpstr">
      <vt:lpstr>Apothicaire</vt:lpstr>
      <vt:lpstr>SPRE AUTOSTRADA</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SPRE AUTOSTRADA</dc:title>
  <dc:creator>Sophie</dc:creator>
  <cp:lastModifiedBy>Sophie</cp:lastModifiedBy>
  <cp:revision>440</cp:revision>
  <dcterms:created xsi:type="dcterms:W3CDTF">2015-06-27T15:57:45Z</dcterms:created>
  <dcterms:modified xsi:type="dcterms:W3CDTF">2016-10-03T09:29:44Z</dcterms:modified>
</cp:coreProperties>
</file>