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8" r:id="rId4"/>
    <p:sldId id="267" r:id="rId5"/>
    <p:sldId id="269" r:id="rId6"/>
    <p:sldId id="257" r:id="rId7"/>
    <p:sldId id="272" r:id="rId8"/>
    <p:sldId id="270" r:id="rId9"/>
    <p:sldId id="258" r:id="rId10"/>
    <p:sldId id="259" r:id="rId11"/>
    <p:sldId id="260" r:id="rId12"/>
    <p:sldId id="263" r:id="rId13"/>
    <p:sldId id="264" r:id="rId14"/>
    <p:sldId id="265" r:id="rId15"/>
    <p:sldId id="275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8D4C-10C6-40C0-A130-7AAA0670ABC3}" type="datetimeFigureOut">
              <a:rPr lang="fr-CH" smtClean="0"/>
              <a:t>02.10.2016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0066386-C335-4A5F-A275-3E0930591A3D}" type="slidenum">
              <a:rPr lang="fr-CH" smtClean="0"/>
              <a:t>‹N°›</a:t>
            </a:fld>
            <a:endParaRPr lang="fr-CH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8D4C-10C6-40C0-A130-7AAA0670ABC3}" type="datetimeFigureOut">
              <a:rPr lang="fr-CH" smtClean="0"/>
              <a:t>02.10.2016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6386-C335-4A5F-A275-3E0930591A3D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8D4C-10C6-40C0-A130-7AAA0670ABC3}" type="datetimeFigureOut">
              <a:rPr lang="fr-CH" smtClean="0"/>
              <a:t>02.10.2016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6386-C335-4A5F-A275-3E0930591A3D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8D4C-10C6-40C0-A130-7AAA0670ABC3}" type="datetimeFigureOut">
              <a:rPr lang="fr-CH" smtClean="0"/>
              <a:t>02.10.2016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6386-C335-4A5F-A275-3E0930591A3D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8D4C-10C6-40C0-A130-7AAA0670ABC3}" type="datetimeFigureOut">
              <a:rPr lang="fr-CH" smtClean="0"/>
              <a:t>02.10.2016</a:t>
            </a:fld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6386-C335-4A5F-A275-3E0930591A3D}" type="slidenum">
              <a:rPr lang="fr-CH" smtClean="0"/>
              <a:t>‹N°›</a:t>
            </a:fld>
            <a:endParaRPr lang="fr-C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8D4C-10C6-40C0-A130-7AAA0670ABC3}" type="datetimeFigureOut">
              <a:rPr lang="fr-CH" smtClean="0"/>
              <a:t>02.10.2016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6386-C335-4A5F-A275-3E0930591A3D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8D4C-10C6-40C0-A130-7AAA0670ABC3}" type="datetimeFigureOut">
              <a:rPr lang="fr-CH" smtClean="0"/>
              <a:t>02.10.2016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6386-C335-4A5F-A275-3E0930591A3D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8D4C-10C6-40C0-A130-7AAA0670ABC3}" type="datetimeFigureOut">
              <a:rPr lang="fr-CH" smtClean="0"/>
              <a:t>02.10.2016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6386-C335-4A5F-A275-3E0930591A3D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8D4C-10C6-40C0-A130-7AAA0670ABC3}" type="datetimeFigureOut">
              <a:rPr lang="fr-CH" smtClean="0"/>
              <a:t>02.10.2016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6386-C335-4A5F-A275-3E0930591A3D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8D4C-10C6-40C0-A130-7AAA0670ABC3}" type="datetimeFigureOut">
              <a:rPr lang="fr-CH" smtClean="0"/>
              <a:t>02.10.2016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6386-C335-4A5F-A275-3E0930591A3D}" type="slidenum">
              <a:rPr lang="fr-CH" smtClean="0"/>
              <a:t>‹N°›</a:t>
            </a:fld>
            <a:endParaRPr lang="fr-CH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8D4C-10C6-40C0-A130-7AAA0670ABC3}" type="datetimeFigureOut">
              <a:rPr lang="fr-CH" smtClean="0"/>
              <a:t>02.10.2016</a:t>
            </a:fld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6386-C335-4A5F-A275-3E0930591A3D}" type="slidenum">
              <a:rPr lang="fr-CH" smtClean="0"/>
              <a:t>‹N°›</a:t>
            </a:fld>
            <a:endParaRPr lang="fr-CH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05B8D4C-10C6-40C0-A130-7AAA0670ABC3}" type="datetimeFigureOut">
              <a:rPr lang="fr-CH" smtClean="0"/>
              <a:t>02.10.2016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0066386-C335-4A5F-A275-3E0930591A3D}" type="slidenum">
              <a:rPr lang="fr-CH" smtClean="0"/>
              <a:t>‹N°›</a:t>
            </a:fld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7" Type="http://schemas.microsoft.com/office/2007/relationships/hdphoto" Target="../media/hdphoto4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6.wdp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4.wdp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8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4.wdp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3968" y="5517232"/>
            <a:ext cx="4208512" cy="766936"/>
          </a:xfrm>
        </p:spPr>
        <p:txBody>
          <a:bodyPr>
            <a:normAutofit/>
          </a:bodyPr>
          <a:lstStyle/>
          <a:p>
            <a:r>
              <a:rPr lang="fr-CH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Version 1 du 19.09.2016</a:t>
            </a:r>
            <a:endParaRPr lang="fr-CH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 smtClean="0"/>
              <a:t>SPRE AUTOSTRADA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88945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521685" y="274199"/>
            <a:ext cx="4860000" cy="55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4572000" y="2054827"/>
            <a:ext cx="2747136" cy="1374173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t"/>
          <a:lstStyle/>
          <a:p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Szeged</a:t>
            </a:r>
          </a:p>
          <a:p>
            <a:r>
              <a:rPr lang="fr-CH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Nadlac</a:t>
            </a: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Oradea</a:t>
            </a:r>
          </a:p>
          <a:p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  <a:endParaRPr lang="fr-CH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lèche vers le haut 14"/>
          <p:cNvSpPr/>
          <p:nvPr/>
        </p:nvSpPr>
        <p:spPr>
          <a:xfrm>
            <a:off x="7596336" y="1340768"/>
            <a:ext cx="360000" cy="4103992"/>
          </a:xfrm>
          <a:prstGeom prst="up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Flèche droite 15"/>
          <p:cNvSpPr/>
          <p:nvPr/>
        </p:nvSpPr>
        <p:spPr>
          <a:xfrm rot="-10800000">
            <a:off x="4896336" y="3502885"/>
            <a:ext cx="2880000" cy="3600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5302912" y="3976176"/>
            <a:ext cx="2016224" cy="1224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288000" rtlCol="0" anchor="ctr"/>
          <a:lstStyle/>
          <a:p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Timisoara</a:t>
            </a:r>
          </a:p>
          <a:p>
            <a:r>
              <a:rPr lang="fr-CH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Turnu</a:t>
            </a:r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Severin</a:t>
            </a:r>
            <a:endParaRPr lang="fr-CH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99229" y="3289689"/>
            <a:ext cx="720000" cy="36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E68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99229" y="3762728"/>
            <a:ext cx="720000" cy="36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A1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459331" y="1691808"/>
            <a:ext cx="612000" cy="25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DN 7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5783560" y="2118095"/>
            <a:ext cx="432000" cy="2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228184" y="476672"/>
            <a:ext cx="1872048" cy="7920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4000" tIns="72000" rtlCol="0" anchor="t"/>
          <a:lstStyle/>
          <a:p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Szeged</a:t>
            </a:r>
          </a:p>
          <a:p>
            <a:r>
              <a:rPr lang="fr-CH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Nadlac</a:t>
            </a: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7741491" y="534925"/>
            <a:ext cx="540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</p:txBody>
      </p:sp>
      <p:sp>
        <p:nvSpPr>
          <p:cNvPr id="2" name="Ellipse 1"/>
          <p:cNvSpPr/>
          <p:nvPr/>
        </p:nvSpPr>
        <p:spPr>
          <a:xfrm>
            <a:off x="7319136" y="3208328"/>
            <a:ext cx="914400" cy="91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29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290" y="3002003"/>
            <a:ext cx="447037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llipse 2"/>
          <p:cNvSpPr/>
          <p:nvPr/>
        </p:nvSpPr>
        <p:spPr>
          <a:xfrm>
            <a:off x="7470336" y="3325150"/>
            <a:ext cx="612000" cy="65102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Rectangle 3"/>
          <p:cNvSpPr/>
          <p:nvPr/>
        </p:nvSpPr>
        <p:spPr>
          <a:xfrm>
            <a:off x="3995936" y="5854199"/>
            <a:ext cx="360000" cy="74315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2" name="Rectangle 31"/>
          <p:cNvSpPr/>
          <p:nvPr/>
        </p:nvSpPr>
        <p:spPr>
          <a:xfrm>
            <a:off x="7740232" y="5840041"/>
            <a:ext cx="360000" cy="74315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33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9059" y="837915"/>
            <a:ext cx="386413" cy="347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354" y="2394061"/>
            <a:ext cx="386413" cy="347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à coins arrondis 4"/>
          <p:cNvSpPr/>
          <p:nvPr/>
        </p:nvSpPr>
        <p:spPr>
          <a:xfrm>
            <a:off x="3584580" y="318498"/>
            <a:ext cx="4752000" cy="5472000"/>
          </a:xfrm>
          <a:prstGeom prst="roundRect">
            <a:avLst>
              <a:gd name="adj" fmla="val 342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25" name="Picture 2" descr="5.1 Russian road sign.sv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5111"/>
            <a:ext cx="542700" cy="5400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307683" y="3031633"/>
            <a:ext cx="684000" cy="3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74094" y="3038003"/>
            <a:ext cx="684000" cy="3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11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7584" y="2708920"/>
            <a:ext cx="7704856" cy="7200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6" name="Picture 2" descr="5.1 Russian road sign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49" y="236556"/>
            <a:ext cx="641114" cy="63792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lèche droite 6"/>
          <p:cNvSpPr/>
          <p:nvPr/>
        </p:nvSpPr>
        <p:spPr>
          <a:xfrm flipH="1">
            <a:off x="2573720" y="1546724"/>
            <a:ext cx="2918324" cy="756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r>
              <a:rPr lang="fr-CH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E68  A1</a:t>
            </a:r>
            <a:endParaRPr lang="fr-CH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lèche droite 7"/>
          <p:cNvSpPr/>
          <p:nvPr/>
        </p:nvSpPr>
        <p:spPr>
          <a:xfrm>
            <a:off x="2604056" y="562027"/>
            <a:ext cx="2880000" cy="792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Szeged</a:t>
            </a:r>
          </a:p>
          <a:p>
            <a:r>
              <a:rPr lang="fr-CH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Nadlac</a:t>
            </a: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4479144" y="658480"/>
            <a:ext cx="432000" cy="2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</p:txBody>
      </p:sp>
      <p:pic>
        <p:nvPicPr>
          <p:cNvPr id="26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731" y="898180"/>
            <a:ext cx="386413" cy="347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Hexagone 26"/>
          <p:cNvSpPr/>
          <p:nvPr/>
        </p:nvSpPr>
        <p:spPr>
          <a:xfrm>
            <a:off x="2699389" y="796027"/>
            <a:ext cx="432048" cy="324000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/>
              <a:t>7</a:t>
            </a:r>
            <a:endParaRPr lang="fr-CH" dirty="0"/>
          </a:p>
        </p:txBody>
      </p:sp>
      <p:sp>
        <p:nvSpPr>
          <p:cNvPr id="29" name="Flèche droite 28"/>
          <p:cNvSpPr/>
          <p:nvPr/>
        </p:nvSpPr>
        <p:spPr>
          <a:xfrm>
            <a:off x="2569868" y="3068960"/>
            <a:ext cx="3586307" cy="1388568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Szeged</a:t>
            </a:r>
          </a:p>
          <a:p>
            <a:r>
              <a:rPr lang="fr-CH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Nadlac</a:t>
            </a:r>
            <a:endParaRPr lang="fr-CH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Oradea</a:t>
            </a:r>
          </a:p>
          <a:p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3972244" y="3192479"/>
            <a:ext cx="432000" cy="21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</p:txBody>
      </p:sp>
      <p:pic>
        <p:nvPicPr>
          <p:cNvPr id="31" name="Picture 2" descr="http://namthao.free.fr/Travel/France/France/Nice/Cours%20Nice/Code%20de%20la%20route/Signalisation/zol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9455" y="3465380"/>
            <a:ext cx="386413" cy="347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7200" y="4038220"/>
            <a:ext cx="447037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Flèche droite 37"/>
          <p:cNvSpPr/>
          <p:nvPr/>
        </p:nvSpPr>
        <p:spPr>
          <a:xfrm>
            <a:off x="2547668" y="4656548"/>
            <a:ext cx="3586307" cy="1224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Timisoara</a:t>
            </a:r>
          </a:p>
          <a:p>
            <a:r>
              <a:rPr lang="fr-CH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Turnu</a:t>
            </a:r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Severin</a:t>
            </a:r>
          </a:p>
        </p:txBody>
      </p:sp>
      <p:pic>
        <p:nvPicPr>
          <p:cNvPr id="49" name="Picture 2" descr="5.1 Russian road sign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925" y="1607683"/>
            <a:ext cx="671646" cy="634082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3422165" y="4073265"/>
            <a:ext cx="684000" cy="3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157904" y="4073265"/>
            <a:ext cx="684000" cy="3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droite 18"/>
          <p:cNvSpPr/>
          <p:nvPr/>
        </p:nvSpPr>
        <p:spPr>
          <a:xfrm flipH="1">
            <a:off x="5796136" y="1566448"/>
            <a:ext cx="2918324" cy="756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20" name="Picture 2" descr="5.1 Russian road sign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607683"/>
            <a:ext cx="900000" cy="634082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99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ophie\Pictures\106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38275"/>
            <a:ext cx="3770526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Sophie\Pictures\106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438275"/>
            <a:ext cx="3770526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lèche droite 8"/>
          <p:cNvSpPr/>
          <p:nvPr/>
        </p:nvSpPr>
        <p:spPr>
          <a:xfrm flipH="1">
            <a:off x="6038550" y="3418275"/>
            <a:ext cx="1800000" cy="432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  <a:endParaRPr lang="fr-CH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entagone 10"/>
          <p:cNvSpPr/>
          <p:nvPr/>
        </p:nvSpPr>
        <p:spPr>
          <a:xfrm>
            <a:off x="6030993" y="3905739"/>
            <a:ext cx="1728000" cy="432000"/>
          </a:xfrm>
          <a:prstGeom prst="homePlat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Sibiu</a:t>
            </a:r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 descr="5.1 Russian road sign.sv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3379" y="3454275"/>
            <a:ext cx="284455" cy="3600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5.1 Russian road sign.sv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941739"/>
            <a:ext cx="284455" cy="3600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5.1 Russian road sign.sv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49" y="236556"/>
            <a:ext cx="641114" cy="63792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5461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Sophie\Pictures\BucConst2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856" y="1345621"/>
            <a:ext cx="4173559" cy="43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Sophie\Pictures\BucConst2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4173559" cy="43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907704" y="2708920"/>
            <a:ext cx="1728192" cy="108012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2"/>
          <p:cNvSpPr/>
          <p:nvPr/>
        </p:nvSpPr>
        <p:spPr>
          <a:xfrm>
            <a:off x="2171835" y="2775778"/>
            <a:ext cx="972000" cy="252000"/>
          </a:xfrm>
          <a:prstGeom prst="rect">
            <a:avLst/>
          </a:prstGeom>
          <a:solidFill>
            <a:srgbClr val="00B05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5.1 Russian road sign.sv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49" y="236556"/>
            <a:ext cx="641114" cy="63792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 rot="2940000">
            <a:off x="7031397" y="2497153"/>
            <a:ext cx="72000" cy="158417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37214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ophie\Pictures\BucConst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64824"/>
            <a:ext cx="4184711" cy="36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Sophie\Pictures\BucConst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664824"/>
            <a:ext cx="4184711" cy="36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èche droite 3"/>
          <p:cNvSpPr/>
          <p:nvPr/>
        </p:nvSpPr>
        <p:spPr>
          <a:xfrm flipH="1">
            <a:off x="2123728" y="2996952"/>
            <a:ext cx="1872000" cy="612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algn="ctr"/>
            <a:r>
              <a:rPr lang="fr-CH" sz="1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Autostrada</a:t>
            </a:r>
            <a:r>
              <a:rPr lang="fr-CH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Soarelui</a:t>
            </a:r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1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lèche droite 4"/>
          <p:cNvSpPr/>
          <p:nvPr/>
        </p:nvSpPr>
        <p:spPr>
          <a:xfrm flipH="1">
            <a:off x="2123728" y="2492896"/>
            <a:ext cx="1872000" cy="396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algn="ctr"/>
            <a:r>
              <a:rPr lang="fr-CH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Est  A0</a:t>
            </a:r>
            <a:endParaRPr lang="fr-CH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44056" y="2654896"/>
            <a:ext cx="1116000" cy="36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7" name="Picture 2" descr="5.1 Russian road sign.sv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49" y="236556"/>
            <a:ext cx="641114" cy="63792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3091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640960" cy="63367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CH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</a:p>
          <a:p>
            <a:endParaRPr lang="fr-CH" i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Google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Maps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 Alphabet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Mountain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Ca, USA</a:t>
            </a:r>
          </a:p>
          <a:p>
            <a:endParaRPr lang="fr-CH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Panneaux routiers :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Ministerul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Transporturilor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Romania</a:t>
            </a:r>
          </a:p>
          <a:p>
            <a:endParaRPr lang="fr-CH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Pictogrammes :  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</a:t>
            </a:r>
            <a:r>
              <a:rPr lang="fr-CH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fr.wikipedia.org/wiki/Comparaison_des_panneaux_de_signalisation_routi%C3%A8re_en_Europe</a:t>
            </a:r>
          </a:p>
          <a:p>
            <a:r>
              <a:rPr lang="fr-CH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fr-CH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9541" y="4869160"/>
            <a:ext cx="892899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i="1" u="sng" dirty="0"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: 	Il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n’est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pas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tenu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compte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des modifications,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améliorations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toutes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natures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apportées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aux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panneaux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signalisation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exposés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depuis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la 	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dernière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mise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à jour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publiée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par Google </a:t>
            </a:r>
            <a:r>
              <a:rPr lang="en-US" sz="1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Mapd</a:t>
            </a:r>
            <a:r>
              <a:rPr lang="en-U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donc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possible que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certaines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illustrations ne correspondent plus à la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réalité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actuelle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, 	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qu’elles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soient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dépassées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qu’elles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soient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plus </a:t>
            </a:r>
            <a:r>
              <a:rPr lang="en-US" sz="1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d’actualité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. Je ne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puis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que me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réjouir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les modifications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intervenues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ont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amélioré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le 	service aux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automobilistes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CH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791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495317" y="332656"/>
            <a:ext cx="8280920" cy="5904656"/>
          </a:xfrm>
          <a:prstGeom prst="round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rgbClr val="FFFF00"/>
                </a:solidFill>
                <a:latin typeface="Bodoni MT" panose="02070603080606020203" pitchFamily="18" charset="0"/>
                <a:cs typeface="Arial" panose="020B0604020202020204" pitchFamily="34" charset="0"/>
              </a:rPr>
              <a:t>INTRODUCTION</a:t>
            </a: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000" i="1" dirty="0" smtClean="0">
                <a:solidFill>
                  <a:srgbClr val="FFFF00"/>
                </a:solidFill>
                <a:latin typeface="Imprint MT Shadow" panose="04020605060303030202" pitchFamily="82" charset="0"/>
                <a:cs typeface="Arial" panose="020B0604020202020204" pitchFamily="34" charset="0"/>
              </a:rPr>
              <a:t>1. Exposé des motifs</a:t>
            </a: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355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791457"/>
              </p:ext>
            </p:extLst>
          </p:nvPr>
        </p:nvGraphicFramePr>
        <p:xfrm>
          <a:off x="539552" y="5949280"/>
          <a:ext cx="8136904" cy="5474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49402"/>
                <a:gridCol w="587502"/>
              </a:tblGrid>
              <a:tr h="302080">
                <a:tc>
                  <a:txBody>
                    <a:bodyPr/>
                    <a:lstStyle/>
                    <a:p>
                      <a:pPr algn="ctr" fontAlgn="b"/>
                      <a:r>
                        <a:rPr lang="fr-CH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 une SIGNALISATION AU SERVICE de l'AUTOMOBILISTE</a:t>
                      </a:r>
                      <a:endParaRPr lang="fr-CH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800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CH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24537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HIGHWAY = NEW WAY = NEW MAIND = NEW HABITS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5.1 Russian road sign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20291"/>
            <a:ext cx="542700" cy="5400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2425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88640"/>
            <a:ext cx="8028000" cy="6480720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396000" rtlCol="0" anchor="t"/>
          <a:lstStyle/>
          <a:p>
            <a:pPr algn="ctr"/>
            <a:r>
              <a:rPr lang="fr-CH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TARGETS</a:t>
            </a:r>
          </a:p>
          <a:p>
            <a:pPr>
              <a:lnSpc>
                <a:spcPct val="150000"/>
              </a:lnSpc>
            </a:pPr>
            <a:endParaRPr lang="fr-CH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 circle of 20 km around the highway, inform the drivers of the presence of it.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show them the best way to reach it safely and quickly.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 a maximum of </a:t>
            </a:r>
            <a:r>
              <a:rPr lang="en-US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trafic</a:t>
            </a:r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from the national road network on the highway network.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minimize traffic on the national roads , in cities and villages.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encourage the drivers to use the highways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attractive, efficient,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helpful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reliable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signaling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ACTIONS</a:t>
            </a:r>
          </a:p>
          <a:p>
            <a:pPr algn="ctr"/>
            <a:endParaRPr lang="en-US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colors ;</a:t>
            </a:r>
            <a:r>
              <a:rPr lang="en-US" sz="1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 </a:t>
            </a:r>
            <a:r>
              <a:rPr lang="en-US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HIGWAY</a:t>
            </a:r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BLUE </a:t>
            </a:r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DN, DJ ; easy, simple, efficient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 E numbers when it exists</a:t>
            </a:r>
            <a:r>
              <a:rPr lang="en-US" sz="1200" dirty="0" smtClean="0"/>
              <a:t> </a:t>
            </a:r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addition to the national number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Panels, </a:t>
            </a:r>
            <a:r>
              <a:rPr lang="en-US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cfr</a:t>
            </a:r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Target 5</a:t>
            </a:r>
          </a:p>
          <a:p>
            <a:endPara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50000"/>
              </a:lnSpc>
              <a:buAutoNum type="arabicPeriod" startAt="2"/>
            </a:pP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Indicate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report,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significant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directions for all drivers. So</a:t>
            </a: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Arad, Deva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instead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Nadlac</a:t>
            </a:r>
            <a:endParaRPr lang="fr-CH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Oradea, Cluj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Napoca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instead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Bors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Versand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Artand</a:t>
            </a:r>
            <a:endParaRPr lang="fr-CH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Iasi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instead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Ungheni</a:t>
            </a:r>
            <a:endParaRPr lang="fr-CH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instead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Catelu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lol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lol</a:t>
            </a: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  <a:p>
            <a:pPr marL="685800" lvl="1" indent="-2286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…………..</a:t>
            </a:r>
          </a:p>
          <a:p>
            <a:pPr>
              <a:lnSpc>
                <a:spcPct val="150000"/>
              </a:lnSpc>
            </a:pPr>
            <a:endParaRPr lang="en-US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5.1 Russian road sign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20291"/>
            <a:ext cx="542700" cy="5400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168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63888" y="351111"/>
            <a:ext cx="1980000" cy="10080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ASA NU</a:t>
            </a:r>
          </a:p>
          <a:p>
            <a:pPr algn="ctr"/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ASA DA</a:t>
            </a:r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5.1 Russian road sign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5111"/>
            <a:ext cx="542700" cy="5400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èche droite 3"/>
          <p:cNvSpPr/>
          <p:nvPr/>
        </p:nvSpPr>
        <p:spPr>
          <a:xfrm flipH="1">
            <a:off x="847824" y="2420888"/>
            <a:ext cx="2918324" cy="756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1835696" y="1556792"/>
            <a:ext cx="1080120" cy="576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endParaRPr lang="fr-CH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228184" y="1551029"/>
            <a:ext cx="1080120" cy="576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</a:t>
            </a:r>
            <a:endParaRPr lang="fr-CH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5.1 Russian road sign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406" y="2528888"/>
            <a:ext cx="542700" cy="5400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lèche droite 7"/>
          <p:cNvSpPr/>
          <p:nvPr/>
        </p:nvSpPr>
        <p:spPr>
          <a:xfrm flipH="1">
            <a:off x="5796304" y="2403932"/>
            <a:ext cx="1512000" cy="756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9" name="Picture 2" descr="5.1 Russian road sign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504399"/>
            <a:ext cx="542700" cy="5400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lèche droite 10"/>
          <p:cNvSpPr/>
          <p:nvPr/>
        </p:nvSpPr>
        <p:spPr>
          <a:xfrm rot="10800000" flipH="1">
            <a:off x="916594" y="3356992"/>
            <a:ext cx="2918324" cy="756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algn="ctr"/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35696" y="3482992"/>
            <a:ext cx="1332000" cy="504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algn="ctr"/>
            <a:r>
              <a:rPr lang="fr-CH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 descr="5.1 Russian road sign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055" y="3446992"/>
            <a:ext cx="542700" cy="5400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Flèche droite 13"/>
          <p:cNvSpPr/>
          <p:nvPr/>
        </p:nvSpPr>
        <p:spPr>
          <a:xfrm flipH="1">
            <a:off x="5784472" y="3279657"/>
            <a:ext cx="1512000" cy="756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6" name="Rectangle 15"/>
          <p:cNvSpPr/>
          <p:nvPr/>
        </p:nvSpPr>
        <p:spPr>
          <a:xfrm>
            <a:off x="6134227" y="3356992"/>
            <a:ext cx="684000" cy="504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2" descr="5.1 Russian road sign.sv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828" y="3392992"/>
            <a:ext cx="434160" cy="4320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Flèche droite 17"/>
          <p:cNvSpPr/>
          <p:nvPr/>
        </p:nvSpPr>
        <p:spPr>
          <a:xfrm flipH="1">
            <a:off x="804146" y="4365104"/>
            <a:ext cx="2918324" cy="756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km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2" descr="5.1 Russian road sign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841" y="4473104"/>
            <a:ext cx="542700" cy="5400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Flèche droite 19"/>
          <p:cNvSpPr/>
          <p:nvPr/>
        </p:nvSpPr>
        <p:spPr>
          <a:xfrm flipH="1">
            <a:off x="847824" y="5421312"/>
            <a:ext cx="2918324" cy="756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288000" rtlCol="0" anchor="ctr"/>
          <a:lstStyle/>
          <a:p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A1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" descr="5.1 Russian road sign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188" y="5528248"/>
            <a:ext cx="542700" cy="5400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6997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èche droite 8"/>
          <p:cNvSpPr/>
          <p:nvPr/>
        </p:nvSpPr>
        <p:spPr>
          <a:xfrm flipH="1">
            <a:off x="687496" y="1784043"/>
            <a:ext cx="3057209" cy="756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droite 9"/>
          <p:cNvSpPr/>
          <p:nvPr/>
        </p:nvSpPr>
        <p:spPr>
          <a:xfrm rot="10800000" flipH="1">
            <a:off x="756938" y="2780928"/>
            <a:ext cx="2918324" cy="756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algn="ctr"/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7459" y="2906639"/>
            <a:ext cx="2448000" cy="504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8000" rtlCol="0" anchor="ctr"/>
          <a:lstStyle/>
          <a:p>
            <a:pPr algn="ctr"/>
            <a:r>
              <a:rPr lang="fr-CH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  <a:endParaRPr lang="fr-CH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5.1 Russian road sign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943" y="1840749"/>
            <a:ext cx="578880" cy="5760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5.1 Russian road sign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877212"/>
            <a:ext cx="578880" cy="5760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Flèche droite 17"/>
          <p:cNvSpPr/>
          <p:nvPr/>
        </p:nvSpPr>
        <p:spPr>
          <a:xfrm flipH="1">
            <a:off x="4860031" y="1750749"/>
            <a:ext cx="3057209" cy="756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2" descr="5.1 Russian road sign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597" y="1823933"/>
            <a:ext cx="578880" cy="5760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Flèche droite 20"/>
          <p:cNvSpPr/>
          <p:nvPr/>
        </p:nvSpPr>
        <p:spPr>
          <a:xfrm rot="10800000" flipH="1">
            <a:off x="4958027" y="2787212"/>
            <a:ext cx="2918324" cy="756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algn="ctr"/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154037" y="2879918"/>
            <a:ext cx="2376000" cy="504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000" rtlCol="0" anchor="ctr"/>
          <a:lstStyle/>
          <a:p>
            <a:pPr algn="ctr"/>
            <a:r>
              <a:rPr lang="fr-CH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  <a:endParaRPr lang="fr-CH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Picture 2" descr="5.1 Russian road sign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5488" y="2851399"/>
            <a:ext cx="578880" cy="5760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à coins arrondis 27"/>
          <p:cNvSpPr/>
          <p:nvPr/>
        </p:nvSpPr>
        <p:spPr>
          <a:xfrm>
            <a:off x="1940372" y="581854"/>
            <a:ext cx="1080120" cy="576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endParaRPr lang="fr-CH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6010681" y="601491"/>
            <a:ext cx="1080120" cy="576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</a:t>
            </a:r>
            <a:endParaRPr lang="fr-CH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4570741" y="3933056"/>
            <a:ext cx="3960000" cy="54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accent2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b="1" dirty="0" smtClean="0">
                <a:solidFill>
                  <a:srgbClr val="FF0000"/>
                </a:solidFill>
                <a:latin typeface="Arial Unicode MS" pitchFamily="34" charset="-128"/>
                <a:cs typeface="Arial" pitchFamily="34" charset="0"/>
              </a:rPr>
              <a:t>Not </a:t>
            </a:r>
            <a:r>
              <a:rPr lang="fr-FR" altLang="fr-FR" sz="1400" b="1" dirty="0" err="1" smtClean="0">
                <a:solidFill>
                  <a:srgbClr val="FF0000"/>
                </a:solidFill>
                <a:latin typeface="Arial Unicode MS" pitchFamily="34" charset="-128"/>
                <a:cs typeface="Arial" pitchFamily="34" charset="0"/>
              </a:rPr>
              <a:t>clear</a:t>
            </a:r>
            <a:r>
              <a:rPr lang="fr-FR" altLang="fr-FR" sz="1400" b="1" dirty="0" smtClean="0">
                <a:solidFill>
                  <a:srgbClr val="FF0000"/>
                </a:solidFill>
                <a:latin typeface="Arial Unicode MS" pitchFamily="34" charset="-128"/>
                <a:cs typeface="Arial" pitchFamily="34" charset="0"/>
              </a:rPr>
              <a:t> ; </a:t>
            </a:r>
            <a:r>
              <a:rPr lang="fr-FR" altLang="fr-FR" sz="1400" b="1" dirty="0" err="1" smtClean="0">
                <a:solidFill>
                  <a:srgbClr val="FF0000"/>
                </a:solidFill>
                <a:latin typeface="Arial Unicode MS" pitchFamily="34" charset="-128"/>
                <a:cs typeface="Arial" pitchFamily="34" charset="0"/>
              </a:rPr>
              <a:t>banish</a:t>
            </a:r>
            <a:r>
              <a:rPr kumimoji="0" lang="fr-FR" altLang="fr-FR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 </a:t>
            </a:r>
            <a:r>
              <a:rPr kumimoji="0" lang="fr-FR" altLang="fr-FR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mixing</a:t>
            </a:r>
            <a:r>
              <a:rPr kumimoji="0" lang="fr-FR" altLang="fr-FR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 , </a:t>
            </a:r>
            <a:r>
              <a:rPr kumimoji="0" lang="fr-FR" altLang="fr-FR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avoid</a:t>
            </a:r>
            <a:r>
              <a:rPr kumimoji="0" lang="fr-FR" altLang="fr-FR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 confusion</a:t>
            </a:r>
            <a:r>
              <a:rPr kumimoji="0" lang="fr-FR" altLang="fr-FR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38" name="Picture 2" descr="5.1 Russian road sign.sv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5111"/>
            <a:ext cx="542700" cy="5400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Flèche droite 38"/>
          <p:cNvSpPr/>
          <p:nvPr/>
        </p:nvSpPr>
        <p:spPr>
          <a:xfrm flipH="1">
            <a:off x="826661" y="4797152"/>
            <a:ext cx="3057209" cy="756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algn="ctr"/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Flèche droite 39"/>
          <p:cNvSpPr/>
          <p:nvPr/>
        </p:nvSpPr>
        <p:spPr>
          <a:xfrm rot="10800000" flipH="1">
            <a:off x="862237" y="5733256"/>
            <a:ext cx="2918324" cy="756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algn="ctr"/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38236" y="5805264"/>
            <a:ext cx="2448000" cy="504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pPr algn="ctr"/>
            <a:r>
              <a:rPr lang="fr-CH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  <a:endParaRPr lang="fr-CH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84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495317" y="332656"/>
            <a:ext cx="8280920" cy="5904656"/>
          </a:xfrm>
          <a:prstGeom prst="round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rgbClr val="FFFF00"/>
                </a:solidFill>
                <a:latin typeface="Bodoni MT" panose="02070603080606020203" pitchFamily="18" charset="0"/>
                <a:cs typeface="Arial" panose="020B0604020202020204" pitchFamily="34" charset="0"/>
              </a:rPr>
              <a:t>INTRODUCTION</a:t>
            </a: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000" i="1" dirty="0" smtClean="0">
                <a:solidFill>
                  <a:srgbClr val="FFFF00"/>
                </a:solidFill>
                <a:latin typeface="Imprint MT Shadow" panose="04020605060303030202" pitchFamily="82" charset="0"/>
                <a:cs typeface="Arial" panose="020B0604020202020204" pitchFamily="34" charset="0"/>
              </a:rPr>
              <a:t>2. Exemples</a:t>
            </a: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918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3007242"/>
            <a:ext cx="7200000" cy="10800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exemples,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concrete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applications</a:t>
            </a:r>
          </a:p>
        </p:txBody>
      </p:sp>
      <p:pic>
        <p:nvPicPr>
          <p:cNvPr id="3" name="Picture 2" descr="5.1 Russian road sign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49" y="236556"/>
            <a:ext cx="641114" cy="63792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894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99792" y="154297"/>
            <a:ext cx="4860000" cy="55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3934061" y="2798876"/>
            <a:ext cx="1620000" cy="72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</a:t>
            </a:r>
            <a:endParaRPr lang="fr-CH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lèche vers le haut 14"/>
          <p:cNvSpPr/>
          <p:nvPr/>
        </p:nvSpPr>
        <p:spPr>
          <a:xfrm>
            <a:off x="3504329" y="1726724"/>
            <a:ext cx="360000" cy="3862516"/>
          </a:xfrm>
          <a:prstGeom prst="up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Flèche droite 15"/>
          <p:cNvSpPr/>
          <p:nvPr/>
        </p:nvSpPr>
        <p:spPr>
          <a:xfrm>
            <a:off x="3671880" y="3572776"/>
            <a:ext cx="2880000" cy="3600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3934061" y="4017640"/>
            <a:ext cx="2160000" cy="90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Ruse  </a:t>
            </a:r>
            <a:r>
              <a:rPr lang="fr-CH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Pyce</a:t>
            </a:r>
            <a:endParaRPr lang="fr-CH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642649" y="3356992"/>
            <a:ext cx="720000" cy="36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E70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42649" y="3816101"/>
            <a:ext cx="720000" cy="36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A6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25087" y="2124991"/>
            <a:ext cx="612000" cy="25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DNCB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5476113" y="4505573"/>
            <a:ext cx="540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011087" y="332656"/>
            <a:ext cx="1440000" cy="432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r>
              <a:rPr lang="fr-CH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82814" y="845056"/>
            <a:ext cx="2664000" cy="36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r>
              <a:rPr lang="fr-CH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Jilava</a:t>
            </a:r>
            <a:r>
              <a:rPr lang="fr-CH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Giurgiu </a:t>
            </a:r>
            <a:r>
              <a:rPr lang="fr-CH" sz="14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DN5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988120" y="1255863"/>
            <a:ext cx="2664000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r>
              <a:rPr lang="fr-CH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Zonâ</a:t>
            </a:r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industrialâ</a:t>
            </a:r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Sud</a:t>
            </a:r>
            <a:endParaRPr lang="fr-CH" sz="14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4042" y="1255862"/>
            <a:ext cx="424142" cy="36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2771800" y="188640"/>
            <a:ext cx="4680520" cy="5472000"/>
          </a:xfrm>
          <a:prstGeom prst="roundRect">
            <a:avLst>
              <a:gd name="adj" fmla="val 364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8" name="Picture 2" descr="5.1 Russian road sign.sv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5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5111"/>
            <a:ext cx="542700" cy="5400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9112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icaire">
  <a:themeElements>
    <a:clrScheme name="Apothicair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icaire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icair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</TotalTime>
  <Words>313</Words>
  <Application>Microsoft Office PowerPoint</Application>
  <PresentationFormat>Affichage à l'écran (4:3)</PresentationFormat>
  <Paragraphs>109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Apothicaire</vt:lpstr>
      <vt:lpstr>SPRE AUTOSTRADA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SPRE AUTOSTRADA</dc:title>
  <dc:creator>Sophie</dc:creator>
  <cp:lastModifiedBy>Sophie</cp:lastModifiedBy>
  <cp:revision>57</cp:revision>
  <dcterms:created xsi:type="dcterms:W3CDTF">2015-06-27T15:57:45Z</dcterms:created>
  <dcterms:modified xsi:type="dcterms:W3CDTF">2016-10-02T16:20:41Z</dcterms:modified>
</cp:coreProperties>
</file>