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71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62FA379-766D-4B95-AC2E-B90FAC83C322}">
          <p14:sldIdLst>
            <p14:sldId id="258"/>
            <p14:sldId id="260"/>
            <p14:sldId id="261"/>
            <p14:sldId id="262"/>
            <p14:sldId id="263"/>
            <p14:sldId id="264"/>
            <p14:sldId id="271"/>
            <p14:sldId id="265"/>
            <p14:sldId id="266"/>
            <p14:sldId id="267"/>
            <p14:sldId id="268"/>
            <p14:sldId id="269"/>
            <p14:sldId id="270"/>
            <p14:sldId id="272"/>
            <p14:sldId id="273"/>
            <p14:sldId id="27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87" autoAdjust="0"/>
  </p:normalViewPr>
  <p:slideViewPr>
    <p:cSldViewPr>
      <p:cViewPr>
        <p:scale>
          <a:sx n="80" d="100"/>
          <a:sy n="80" d="100"/>
        </p:scale>
        <p:origin x="-166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33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18/09/2016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wozniakmikael@laposte.ne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000" u="sng" dirty="0"/>
              <a:t/>
            </a:r>
            <a:br>
              <a:rPr lang="fr-FR" sz="2000" u="sng" dirty="0"/>
            </a:br>
            <a:r>
              <a:rPr lang="fr-FR" sz="1100" u="sng" dirty="0">
                <a:solidFill>
                  <a:srgbClr val="FF0000"/>
                </a:solidFill>
              </a:rPr>
              <a:t>COMPETENCES SOCLE COMMUN :</a:t>
            </a:r>
            <a:br>
              <a:rPr lang="fr-FR" sz="1100" u="sng" dirty="0">
                <a:solidFill>
                  <a:srgbClr val="FF0000"/>
                </a:solidFill>
              </a:rPr>
            </a:br>
            <a:r>
              <a:rPr lang="fr-FR" sz="1100" dirty="0" smtClean="0">
                <a:solidFill>
                  <a:srgbClr val="FF0000"/>
                </a:solidFill>
              </a:rPr>
              <a:t>J’analyse </a:t>
            </a:r>
            <a:r>
              <a:rPr lang="fr-FR" sz="1100" dirty="0">
                <a:solidFill>
                  <a:srgbClr val="FF0000"/>
                </a:solidFill>
              </a:rPr>
              <a:t>un document (un paysage du centre de Los Angeles </a:t>
            </a:r>
            <a:r>
              <a:rPr lang="fr-FR" sz="1100" dirty="0" smtClean="0">
                <a:solidFill>
                  <a:srgbClr val="FF0000"/>
                </a:solidFill>
              </a:rPr>
              <a:t>)  D1,2</a:t>
            </a:r>
            <a:r>
              <a:rPr lang="fr-FR" sz="1100" u="sng" dirty="0">
                <a:solidFill>
                  <a:srgbClr val="FF0000"/>
                </a:solidFill>
              </a:rPr>
              <a:t/>
            </a:r>
            <a:br>
              <a:rPr lang="fr-FR" sz="1100" u="sng" dirty="0">
                <a:solidFill>
                  <a:srgbClr val="FF0000"/>
                </a:solidFill>
              </a:rPr>
            </a:br>
            <a:r>
              <a:rPr lang="fr-FR" sz="1600" dirty="0" smtClean="0"/>
              <a:t>Situer ce paysage puis décrivez le quartier d’affaires ?</a:t>
            </a:r>
            <a:br>
              <a:rPr lang="fr-FR" sz="1600" dirty="0" smtClean="0"/>
            </a:br>
            <a:r>
              <a:rPr lang="fr-FR" sz="1600" dirty="0" smtClean="0"/>
              <a:t>Quels aménagements observez-vous au pied de ce quartier d’affaires?</a:t>
            </a:r>
            <a:br>
              <a:rPr lang="fr-FR" sz="1600" dirty="0" smtClean="0"/>
            </a:br>
            <a:r>
              <a:rPr lang="fr-FR" sz="2000" b="1" dirty="0" smtClean="0">
                <a:solidFill>
                  <a:srgbClr val="00B050"/>
                </a:solidFill>
              </a:rPr>
              <a:t>Faire le croquis du centre-ville en classe</a:t>
            </a:r>
            <a:r>
              <a:rPr lang="fr-FR" sz="2000" b="1" u="sng" dirty="0">
                <a:solidFill>
                  <a:srgbClr val="00B050"/>
                </a:solidFill>
              </a:rPr>
              <a:t/>
            </a:r>
            <a:br>
              <a:rPr lang="fr-FR" sz="2000" b="1" u="sng" dirty="0">
                <a:solidFill>
                  <a:srgbClr val="00B050"/>
                </a:solidFill>
              </a:rPr>
            </a:br>
            <a:endParaRPr lang="fr-FR" sz="2000" b="1" u="sng" dirty="0">
              <a:solidFill>
                <a:srgbClr val="00B05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712968" cy="4896544"/>
          </a:xfrm>
        </p:spPr>
      </p:pic>
    </p:spTree>
    <p:extLst>
      <p:ext uri="{BB962C8B-B14F-4D97-AF65-F5344CB8AC3E}">
        <p14:creationId xmlns:p14="http://schemas.microsoft.com/office/powerpoint/2010/main" val="195489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 </a:t>
            </a:r>
            <a:br>
              <a:rPr lang="fr-FR" sz="2000" dirty="0" smtClean="0"/>
            </a:br>
            <a:r>
              <a:rPr lang="fr-FR" sz="2000" dirty="0" smtClean="0"/>
              <a:t>Pourquoi la city est-elle un centre économique et financier majeur?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9711" y="548680"/>
            <a:ext cx="5400602" cy="6984778"/>
          </a:xfrm>
        </p:spPr>
      </p:pic>
    </p:spTree>
    <p:extLst>
      <p:ext uri="{BB962C8B-B14F-4D97-AF65-F5344CB8AC3E}">
        <p14:creationId xmlns:p14="http://schemas.microsoft.com/office/powerpoint/2010/main" val="3848780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Montrez que Londres fait partie des villes mondiales les plus influentes?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00200"/>
            <a:ext cx="8496944" cy="4997152"/>
          </a:xfrm>
        </p:spPr>
      </p:pic>
    </p:spTree>
    <p:extLst>
      <p:ext uri="{BB962C8B-B14F-4D97-AF65-F5344CB8AC3E}">
        <p14:creationId xmlns:p14="http://schemas.microsoft.com/office/powerpoint/2010/main" val="285040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Quels aménagements de transports permettent à Londres d’être reliée au monde ?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496943" cy="4925144"/>
          </a:xfrm>
        </p:spPr>
      </p:pic>
    </p:spTree>
    <p:extLst>
      <p:ext uri="{BB962C8B-B14F-4D97-AF65-F5344CB8AC3E}">
        <p14:creationId xmlns:p14="http://schemas.microsoft.com/office/powerpoint/2010/main" val="1492942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</a:t>
            </a:r>
            <a:r>
              <a:rPr lang="fr-FR" sz="2000" dirty="0" smtClean="0"/>
              <a:t>: </a:t>
            </a:r>
            <a:br>
              <a:rPr lang="fr-FR" sz="2000" dirty="0" smtClean="0"/>
            </a:br>
            <a:r>
              <a:rPr lang="fr-FR" sz="2000" dirty="0" smtClean="0"/>
              <a:t>Pourquoi Londres est une ville mondiale?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600200"/>
            <a:ext cx="8424936" cy="4525963"/>
          </a:xfrm>
        </p:spPr>
      </p:pic>
    </p:spTree>
    <p:extLst>
      <p:ext uri="{BB962C8B-B14F-4D97-AF65-F5344CB8AC3E}">
        <p14:creationId xmlns:p14="http://schemas.microsoft.com/office/powerpoint/2010/main" val="960363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800" u="sng" dirty="0" smtClean="0"/>
              <a:t>Question</a:t>
            </a:r>
            <a:r>
              <a:rPr lang="fr-FR" sz="1800" dirty="0" smtClean="0"/>
              <a:t>:</a:t>
            </a:r>
            <a:br>
              <a:rPr lang="fr-FR" sz="1800" dirty="0" smtClean="0"/>
            </a:br>
            <a:r>
              <a:rPr lang="fr-FR" sz="1800" dirty="0" smtClean="0"/>
              <a:t>La mondialisation profite-t-elle à tous les londoniens? Justifiez</a:t>
            </a:r>
            <a:br>
              <a:rPr lang="fr-FR" sz="1800" dirty="0" smtClean="0"/>
            </a:br>
            <a:r>
              <a:rPr lang="fr-FR" sz="1800" dirty="0"/>
              <a:t/>
            </a:r>
            <a:br>
              <a:rPr lang="fr-FR" sz="1800" dirty="0"/>
            </a:br>
            <a:r>
              <a:rPr lang="fr-FR" sz="1100" u="sng" dirty="0">
                <a:solidFill>
                  <a:srgbClr val="FF0000"/>
                </a:solidFill>
              </a:rPr>
              <a:t>COMPETENCES SOCLE COMMUN </a:t>
            </a:r>
            <a:r>
              <a:rPr lang="fr-FR" sz="1100" dirty="0" smtClean="0"/>
              <a:t>: </a:t>
            </a:r>
            <a:r>
              <a:rPr lang="fr-FR" sz="1100" dirty="0" smtClean="0">
                <a:solidFill>
                  <a:srgbClr val="FF0000"/>
                </a:solidFill>
              </a:rPr>
              <a:t>Je </a:t>
            </a:r>
            <a:r>
              <a:rPr lang="fr-FR" sz="1100" dirty="0">
                <a:solidFill>
                  <a:srgbClr val="FF0000"/>
                </a:solidFill>
              </a:rPr>
              <a:t>pratique différents langages </a:t>
            </a:r>
            <a:r>
              <a:rPr lang="fr-FR" sz="1100" dirty="0" smtClean="0">
                <a:solidFill>
                  <a:srgbClr val="FF0000"/>
                </a:solidFill>
              </a:rPr>
              <a:t>(réaliser </a:t>
            </a:r>
            <a:r>
              <a:rPr lang="fr-FR" sz="1100" dirty="0">
                <a:solidFill>
                  <a:srgbClr val="FF0000"/>
                </a:solidFill>
              </a:rPr>
              <a:t>un croquis de Londres) D 1, 2, 4</a:t>
            </a:r>
            <a:r>
              <a:rPr lang="fr-FR" sz="1100" dirty="0"/>
              <a:t/>
            </a:r>
            <a:br>
              <a:rPr lang="fr-FR" sz="1100" dirty="0"/>
            </a:br>
            <a:r>
              <a:rPr lang="fr-FR" sz="1800" b="1" dirty="0">
                <a:solidFill>
                  <a:srgbClr val="00B050"/>
                </a:solidFill>
              </a:rPr>
              <a:t>F</a:t>
            </a:r>
            <a:r>
              <a:rPr lang="fr-FR" sz="1800" b="1" dirty="0" smtClean="0">
                <a:solidFill>
                  <a:srgbClr val="00B050"/>
                </a:solidFill>
              </a:rPr>
              <a:t>aire </a:t>
            </a:r>
            <a:r>
              <a:rPr lang="fr-FR" sz="1800" b="1" dirty="0">
                <a:solidFill>
                  <a:srgbClr val="00B050"/>
                </a:solidFill>
              </a:rPr>
              <a:t>le croquis du centre-ville en classe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6984776" cy="4525963"/>
          </a:xfrm>
        </p:spPr>
      </p:pic>
    </p:spTree>
    <p:extLst>
      <p:ext uri="{BB962C8B-B14F-4D97-AF65-F5344CB8AC3E}">
        <p14:creationId xmlns:p14="http://schemas.microsoft.com/office/powerpoint/2010/main" val="20023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200" u="sng" dirty="0">
                <a:solidFill>
                  <a:srgbClr val="FF0000"/>
                </a:solidFill>
              </a:rPr>
              <a:t>COMPETENCES SOCLE COMMUN </a:t>
            </a:r>
            <a:r>
              <a:rPr lang="fr-FR" sz="1200" dirty="0">
                <a:solidFill>
                  <a:srgbClr val="FF0000"/>
                </a:solidFill>
              </a:rPr>
              <a:t>:</a:t>
            </a:r>
            <a:br>
              <a:rPr lang="fr-FR" sz="1200" dirty="0">
                <a:solidFill>
                  <a:srgbClr val="FF0000"/>
                </a:solidFill>
              </a:rPr>
            </a:br>
            <a:r>
              <a:rPr lang="fr-FR" sz="1200" dirty="0">
                <a:solidFill>
                  <a:srgbClr val="FF0000"/>
                </a:solidFill>
              </a:rPr>
              <a:t>Je me repère dans l’espace (situer les grandes villes mondiales et l’inégale urbanisation ) D 1, 2, 4</a:t>
            </a:r>
            <a:r>
              <a:rPr lang="fr-FR" sz="1200" dirty="0"/>
              <a:t/>
            </a:r>
            <a:br>
              <a:rPr lang="fr-FR" sz="1200" dirty="0"/>
            </a:br>
            <a:r>
              <a:rPr lang="fr-FR" sz="1600" u="sng" dirty="0"/>
              <a:t>Questions: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/>
              <a:t>        Quels sont les continents les plus urbanisés et les moins urbanisés?</a:t>
            </a:r>
            <a:br>
              <a:rPr lang="fr-FR" sz="1600" dirty="0"/>
            </a:br>
            <a:r>
              <a:rPr lang="fr-FR" sz="1600" dirty="0"/>
              <a:t>Sur quel continent les mégalopoles sont-elles les plus nombreuses?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0200"/>
            <a:ext cx="8856984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85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1200" u="sng" dirty="0">
                <a:solidFill>
                  <a:srgbClr val="FF0000"/>
                </a:solidFill>
              </a:rPr>
              <a:t>COMPETENCES SOCLE COMMUN :</a:t>
            </a:r>
            <a:br>
              <a:rPr lang="fr-FR" sz="1200" u="sng" dirty="0">
                <a:solidFill>
                  <a:srgbClr val="FF0000"/>
                </a:solidFill>
              </a:rPr>
            </a:br>
            <a:r>
              <a:rPr lang="fr-FR" sz="1200" dirty="0">
                <a:solidFill>
                  <a:srgbClr val="FF0000"/>
                </a:solidFill>
              </a:rPr>
              <a:t>Je me repère dans l’espace (situer les grandes villes mondiales et l’inégale urbanisation ) D 1, 2, 4</a:t>
            </a:r>
            <a:r>
              <a:rPr lang="fr-FR" sz="1200" dirty="0"/>
              <a:t/>
            </a:r>
            <a:br>
              <a:rPr lang="fr-FR" sz="1200" dirty="0"/>
            </a:br>
            <a:r>
              <a:rPr lang="fr-FR" sz="1800" u="sng" dirty="0"/>
              <a:t>Questions: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/>
              <a:t>Dans quelles régions du monde se situent les villes mondiales?</a:t>
            </a:r>
            <a:br>
              <a:rPr lang="fr-FR" sz="1800" dirty="0"/>
            </a:br>
            <a:r>
              <a:rPr lang="fr-FR" sz="1800" dirty="0"/>
              <a:t>Quels sont les différents flux reliant les trois mégalopoles entre elles?</a:t>
            </a:r>
            <a:br>
              <a:rPr lang="fr-FR" sz="1800" dirty="0"/>
            </a:br>
            <a:endParaRPr lang="fr-FR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6" y="1600200"/>
            <a:ext cx="76248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91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Questions: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Montrez comment le centre-ville s’est transformé depuis 1999?</a:t>
            </a:r>
            <a:endParaRPr lang="fr-FR" sz="20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1740" y="224644"/>
            <a:ext cx="5112570" cy="7776865"/>
          </a:xfrm>
        </p:spPr>
      </p:pic>
    </p:spTree>
    <p:extLst>
      <p:ext uri="{BB962C8B-B14F-4D97-AF65-F5344CB8AC3E}">
        <p14:creationId xmlns:p14="http://schemas.microsoft.com/office/powerpoint/2010/main" val="54613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Questions:</a:t>
            </a:r>
            <a:br>
              <a:rPr lang="fr-FR" sz="2000" u="sng" dirty="0" smtClean="0"/>
            </a:br>
            <a:r>
              <a:rPr lang="fr-FR" sz="2000" dirty="0" smtClean="0"/>
              <a:t>       </a:t>
            </a:r>
            <a:r>
              <a:rPr lang="fr-FR" sz="2000" dirty="0" smtClean="0"/>
              <a:t>Décrivez </a:t>
            </a:r>
            <a:r>
              <a:rPr lang="fr-FR" sz="2000" dirty="0" smtClean="0"/>
              <a:t>le centre-ville ?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645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u="sng" dirty="0" smtClean="0"/>
              <a:t>Questions</a:t>
            </a:r>
            <a:r>
              <a:rPr lang="fr-FR" sz="2000" dirty="0" smtClean="0"/>
              <a:t>:</a:t>
            </a:r>
            <a:br>
              <a:rPr lang="fr-FR" sz="2000" dirty="0" smtClean="0"/>
            </a:br>
            <a:r>
              <a:rPr lang="fr-FR" sz="2000" dirty="0" smtClean="0"/>
              <a:t>Quels équipements culturels témoignent de ces transformations?</a:t>
            </a:r>
            <a:br>
              <a:rPr lang="fr-FR" sz="2000" dirty="0" smtClean="0"/>
            </a:br>
            <a:r>
              <a:rPr lang="fr-FR" sz="2000" dirty="0" smtClean="0"/>
              <a:t>Quelles inégalités persistent ?</a:t>
            </a:r>
            <a:r>
              <a:rPr lang="fr-FR" sz="2000" dirty="0" smtClean="0">
                <a:solidFill>
                  <a:srgbClr val="FF0000"/>
                </a:solidFill>
              </a:rPr>
              <a:t/>
            </a:r>
            <a:br>
              <a:rPr lang="fr-FR" sz="2000" dirty="0" smtClean="0">
                <a:solidFill>
                  <a:srgbClr val="FF0000"/>
                </a:solidFill>
              </a:rPr>
            </a:br>
            <a:endParaRPr lang="fr-FR" sz="2000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424936" cy="5257800"/>
          </a:xfrm>
        </p:spPr>
      </p:pic>
    </p:spTree>
    <p:extLst>
      <p:ext uri="{BB962C8B-B14F-4D97-AF65-F5344CB8AC3E}">
        <p14:creationId xmlns:p14="http://schemas.microsoft.com/office/powerpoint/2010/main" val="15126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Questions:</a:t>
            </a:r>
            <a:br>
              <a:rPr lang="fr-FR" sz="2000" u="sng" dirty="0" smtClean="0"/>
            </a:br>
            <a:r>
              <a:rPr lang="fr-FR" sz="2000" dirty="0" smtClean="0"/>
              <a:t>Quels aménagements caractérisent la banlieue de Los Angeles?</a:t>
            </a:r>
            <a:br>
              <a:rPr lang="fr-FR" sz="2000" dirty="0" smtClean="0"/>
            </a:b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194857" cy="4968552"/>
          </a:xfrm>
        </p:spPr>
      </p:pic>
    </p:spTree>
    <p:extLst>
      <p:ext uri="{BB962C8B-B14F-4D97-AF65-F5344CB8AC3E}">
        <p14:creationId xmlns:p14="http://schemas.microsoft.com/office/powerpoint/2010/main" val="91370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200" u="sng" dirty="0" smtClean="0"/>
              <a:t>Question:</a:t>
            </a:r>
            <a:r>
              <a:rPr lang="fr-FR" sz="2000" dirty="0">
                <a:solidFill>
                  <a:srgbClr val="FF0000"/>
                </a:solidFill>
              </a:rPr>
              <a:t/>
            </a:r>
            <a:br>
              <a:rPr lang="fr-FR" sz="2000" dirty="0">
                <a:solidFill>
                  <a:srgbClr val="FF0000"/>
                </a:solidFill>
              </a:rPr>
            </a:br>
            <a:r>
              <a:rPr lang="fr-FR" sz="2000" dirty="0" smtClean="0"/>
              <a:t>Le long de quelles voies de communication ces aménagements se développent-ils ?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8784975" cy="4997152"/>
          </a:xfrm>
        </p:spPr>
      </p:pic>
    </p:spTree>
    <p:extLst>
      <p:ext uri="{BB962C8B-B14F-4D97-AF65-F5344CB8AC3E}">
        <p14:creationId xmlns:p14="http://schemas.microsoft.com/office/powerpoint/2010/main" val="1621011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dirty="0"/>
              <a:t> </a:t>
            </a:r>
            <a:r>
              <a:rPr lang="fr-FR" sz="1800" u="sng" dirty="0">
                <a:solidFill>
                  <a:srgbClr val="FF0000"/>
                </a:solidFill>
              </a:rPr>
              <a:t>COMPETENCES SOCLE COMMUN </a:t>
            </a:r>
            <a:r>
              <a:rPr lang="fr-FR" sz="1800" dirty="0">
                <a:solidFill>
                  <a:srgbClr val="FF0000"/>
                </a:solidFill>
              </a:rPr>
              <a:t>: </a:t>
            </a:r>
            <a:r>
              <a:rPr lang="fr-FR" sz="1800" dirty="0" smtClean="0">
                <a:solidFill>
                  <a:srgbClr val="FF0000"/>
                </a:solidFill>
              </a:rPr>
              <a:t>(Je </a:t>
            </a:r>
            <a:r>
              <a:rPr lang="fr-FR" sz="1800" dirty="0">
                <a:solidFill>
                  <a:srgbClr val="FF0000"/>
                </a:solidFill>
              </a:rPr>
              <a:t>pratique différents langages (rédiger un texte sur les périphéries de Los Angeles </a:t>
            </a:r>
            <a:r>
              <a:rPr lang="fr-FR" sz="1800" dirty="0" smtClean="0">
                <a:solidFill>
                  <a:srgbClr val="FF0000"/>
                </a:solidFill>
              </a:rPr>
              <a:t>) D </a:t>
            </a:r>
            <a:r>
              <a:rPr lang="fr-FR" sz="1800" dirty="0">
                <a:solidFill>
                  <a:srgbClr val="FF0000"/>
                </a:solidFill>
              </a:rPr>
              <a:t>1, 2, 4</a:t>
            </a:r>
            <a:r>
              <a:rPr lang="fr-FR" sz="1800" dirty="0"/>
              <a:t/>
            </a:r>
            <a:br>
              <a:rPr lang="fr-FR" sz="1800" dirty="0"/>
            </a:br>
            <a:endParaRPr lang="fr-FR" sz="1800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4552397"/>
              </p:ext>
            </p:extLst>
          </p:nvPr>
        </p:nvGraphicFramePr>
        <p:xfrm>
          <a:off x="457200" y="1600200"/>
          <a:ext cx="8229600" cy="1833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0" u="sng" dirty="0" smtClean="0">
                          <a:solidFill>
                            <a:schemeClr val="tx1"/>
                          </a:solidFill>
                        </a:rPr>
                        <a:t>Mise en activité</a:t>
                      </a:r>
                      <a:r>
                        <a:rPr lang="fr-FR" b="0" dirty="0" smtClean="0">
                          <a:solidFill>
                            <a:schemeClr val="tx1"/>
                          </a:solidFill>
                        </a:rPr>
                        <a:t>: Au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 cours d’un voyage aux USA, vous découvrez Los Angeles en voiture. Ecrivez un e-mail à un ami lui expliquant ce que vous voyez dans les périphéries de cette ville. Dans votre mail vous devez </a:t>
                      </a:r>
                      <a:r>
                        <a:rPr lang="fr-FR" b="1" u="sng" baseline="0" dirty="0" smtClean="0">
                          <a:solidFill>
                            <a:schemeClr val="tx1"/>
                          </a:solidFill>
                        </a:rPr>
                        <a:t>décrire </a:t>
                      </a:r>
                      <a:r>
                        <a:rPr lang="fr-FR" b="0" u="none" baseline="0" dirty="0" smtClean="0">
                          <a:solidFill>
                            <a:schemeClr val="tx1"/>
                          </a:solidFill>
                        </a:rPr>
                        <a:t>et</a:t>
                      </a:r>
                      <a:r>
                        <a:rPr lang="fr-FR" b="1" u="sng" baseline="0" dirty="0" smtClean="0">
                          <a:solidFill>
                            <a:schemeClr val="tx1"/>
                          </a:solidFill>
                        </a:rPr>
                        <a:t> expliquer 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l’étalement urbain de Los Angeles. </a:t>
                      </a:r>
                      <a:r>
                        <a:rPr lang="fr-FR" b="1" u="sng" baseline="0" dirty="0" smtClean="0">
                          <a:solidFill>
                            <a:schemeClr val="tx1"/>
                          </a:solidFill>
                        </a:rPr>
                        <a:t>Décrivez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 les aménagements des périphéries marqués par la mondialisation</a:t>
                      </a:r>
                      <a:r>
                        <a:rPr lang="fr-FR" b="0" baseline="0" dirty="0" smtClean="0">
                          <a:solidFill>
                            <a:schemeClr val="tx1"/>
                          </a:solidFill>
                        </a:rPr>
                        <a:t>. Utilisez les documents 1 à 6 de ce power point pour réaliser le travail.</a:t>
                      </a:r>
                      <a:endParaRPr lang="fr-FR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Envoyez-moi votre e-mail à </a:t>
                      </a:r>
                      <a:r>
                        <a:rPr lang="fr-FR" b="1" dirty="0" smtClean="0">
                          <a:hlinkClick r:id="rId2"/>
                        </a:rPr>
                        <a:t>wozniakmikael@laposte.net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88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000" dirty="0"/>
              <a:t> </a:t>
            </a:r>
            <a:r>
              <a:rPr lang="fr-FR" sz="1100" u="sng" dirty="0">
                <a:solidFill>
                  <a:srgbClr val="FF0000"/>
                </a:solidFill>
              </a:rPr>
              <a:t>COMPETENCES SOCLE COMMUN </a:t>
            </a:r>
            <a:r>
              <a:rPr lang="fr-FR" sz="1100" dirty="0" smtClean="0">
                <a:solidFill>
                  <a:srgbClr val="FF0000"/>
                </a:solidFill>
              </a:rPr>
              <a:t>: J’analyse </a:t>
            </a:r>
            <a:r>
              <a:rPr lang="fr-FR" sz="1100" dirty="0">
                <a:solidFill>
                  <a:srgbClr val="FF0000"/>
                </a:solidFill>
              </a:rPr>
              <a:t>un document </a:t>
            </a:r>
            <a:r>
              <a:rPr lang="fr-FR" sz="1100" dirty="0" smtClean="0">
                <a:solidFill>
                  <a:srgbClr val="FF0000"/>
                </a:solidFill>
              </a:rPr>
              <a:t>(un </a:t>
            </a:r>
            <a:r>
              <a:rPr lang="fr-FR" sz="1100" dirty="0">
                <a:solidFill>
                  <a:srgbClr val="FF0000"/>
                </a:solidFill>
              </a:rPr>
              <a:t>plan des fonctions mondiales de Londres) D 1, </a:t>
            </a:r>
            <a:r>
              <a:rPr lang="fr-FR" sz="1100" dirty="0" smtClean="0">
                <a:solidFill>
                  <a:srgbClr val="FF0000"/>
                </a:solidFill>
              </a:rPr>
              <a:t>2</a:t>
            </a:r>
            <a:r>
              <a:rPr lang="fr-FR" sz="1100" u="sng" dirty="0"/>
              <a:t/>
            </a:r>
            <a:br>
              <a:rPr lang="fr-FR" sz="1100" u="sng" dirty="0"/>
            </a:br>
            <a:r>
              <a:rPr lang="fr-FR" sz="2000" u="sng" dirty="0" smtClean="0"/>
              <a:t>Questions</a:t>
            </a:r>
            <a:r>
              <a:rPr lang="fr-FR" sz="2000" dirty="0" smtClean="0"/>
              <a:t>: </a:t>
            </a:r>
            <a:br>
              <a:rPr lang="fr-FR" sz="2000" dirty="0" smtClean="0"/>
            </a:br>
            <a:r>
              <a:rPr lang="fr-FR" sz="2000" dirty="0" smtClean="0"/>
              <a:t>Situez Londres. Nommez et datez ses trois principaux quartiers d’affaires?</a:t>
            </a:r>
            <a:br>
              <a:rPr lang="fr-FR" sz="2000" dirty="0" smtClean="0"/>
            </a:br>
            <a:r>
              <a:rPr lang="fr-FR" sz="2000" dirty="0" smtClean="0"/>
              <a:t>Listez les bâtiments à fonction politique puis à fonction culturelle.</a:t>
            </a:r>
            <a:endParaRPr lang="fr-FR" sz="2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600200"/>
            <a:ext cx="8712967" cy="4925144"/>
          </a:xfrm>
        </p:spPr>
      </p:pic>
    </p:spTree>
    <p:extLst>
      <p:ext uri="{BB962C8B-B14F-4D97-AF65-F5344CB8AC3E}">
        <p14:creationId xmlns:p14="http://schemas.microsoft.com/office/powerpoint/2010/main" val="2767707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u="sng" dirty="0" smtClean="0"/>
              <a:t>Question:</a:t>
            </a:r>
            <a:br>
              <a:rPr lang="fr-FR" sz="2000" u="sng" dirty="0" smtClean="0"/>
            </a:br>
            <a:r>
              <a:rPr lang="fr-FR" sz="2000" dirty="0" smtClean="0"/>
              <a:t>Décrivez l’architecture des quartiers d’affaires de Londres?</a:t>
            </a:r>
            <a:endParaRPr lang="fr-FR" sz="2000" u="sng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0200"/>
            <a:ext cx="8640959" cy="4997152"/>
          </a:xfrm>
        </p:spPr>
      </p:pic>
    </p:spTree>
    <p:extLst>
      <p:ext uri="{BB962C8B-B14F-4D97-AF65-F5344CB8AC3E}">
        <p14:creationId xmlns:p14="http://schemas.microsoft.com/office/powerpoint/2010/main" val="41565853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159</Words>
  <Application>Microsoft Office PowerPoint</Application>
  <PresentationFormat>Affichage à l'écran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Thème Office</vt:lpstr>
      <vt:lpstr> COMPETENCES SOCLE COMMUN : J’analyse un document (un paysage du centre de Los Angeles )  D1,2 Situer ce paysage puis décrivez le quartier d’affaires ? Quels aménagements observez-vous au pied de ce quartier d’affaires? Faire le croquis du centre-ville en classe </vt:lpstr>
      <vt:lpstr>Questions: Montrez comment le centre-ville s’est transformé depuis 1999?</vt:lpstr>
      <vt:lpstr>Questions:        Décrivez le centre-ville ? </vt:lpstr>
      <vt:lpstr>Questions: Quels équipements culturels témoignent de ces transformations? Quelles inégalités persistent ? </vt:lpstr>
      <vt:lpstr>Questions: Quels aménagements caractérisent la banlieue de Los Angeles? </vt:lpstr>
      <vt:lpstr>Question: Le long de quelles voies de communication ces aménagements se développent-ils ?</vt:lpstr>
      <vt:lpstr> COMPETENCES SOCLE COMMUN : (Je pratique différents langages (rédiger un texte sur les périphéries de Los Angeles ) D 1, 2, 4 </vt:lpstr>
      <vt:lpstr> COMPETENCES SOCLE COMMUN : J’analyse un document (un plan des fonctions mondiales de Londres) D 1, 2 Questions:  Situez Londres. Nommez et datez ses trois principaux quartiers d’affaires? Listez les bâtiments à fonction politique puis à fonction culturelle.</vt:lpstr>
      <vt:lpstr>Question: Décrivez l’architecture des quartiers d’affaires de Londres?</vt:lpstr>
      <vt:lpstr>Question:  Pourquoi la city est-elle un centre économique et financier majeur?</vt:lpstr>
      <vt:lpstr>Question: Montrez que Londres fait partie des villes mondiales les plus influentes?</vt:lpstr>
      <vt:lpstr>Question: Quels aménagements de transports permettent à Londres d’être reliée au monde ? </vt:lpstr>
      <vt:lpstr>Question:  Pourquoi Londres est une ville mondiale?</vt:lpstr>
      <vt:lpstr>Question: La mondialisation profite-t-elle à tous les londoniens? Justifiez  COMPETENCES SOCLE COMMUN : Je pratique différents langages (réaliser un croquis de Londres) D 1, 2, 4 Faire le croquis du centre-ville en classe</vt:lpstr>
      <vt:lpstr>COMPETENCES SOCLE COMMUN : Je me repère dans l’espace (situer les grandes villes mondiales et l’inégale urbanisation ) D 1, 2, 4 Questions:         Quels sont les continents les plus urbanisés et les moins urbanisés? Sur quel continent les mégalopoles sont-elles les plus nombreuses?</vt:lpstr>
      <vt:lpstr>COMPETENCES SOCLE COMMUN : Je me repère dans l’espace (situer les grandes villes mondiales et l’inégale urbanisation ) D 1, 2, 4 Questions: Dans quelles régions du monde se situent les villes mondiales? Quels sont les différents flux reliant les trois mégalopoles entre elles?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Mikaël</dc:creator>
  <cp:lastModifiedBy>Mikaël</cp:lastModifiedBy>
  <cp:revision>40</cp:revision>
  <dcterms:created xsi:type="dcterms:W3CDTF">2016-07-07T07:53:35Z</dcterms:created>
  <dcterms:modified xsi:type="dcterms:W3CDTF">2016-09-18T11:42:45Z</dcterms:modified>
</cp:coreProperties>
</file>