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61" r:id="rId4"/>
    <p:sldId id="262" r:id="rId5"/>
    <p:sldId id="263" r:id="rId6"/>
    <p:sldId id="277" r:id="rId7"/>
    <p:sldId id="264" r:id="rId8"/>
    <p:sldId id="265" r:id="rId9"/>
    <p:sldId id="266" r:id="rId10"/>
    <p:sldId id="267" r:id="rId11"/>
    <p:sldId id="270" r:id="rId12"/>
    <p:sldId id="268" r:id="rId13"/>
    <p:sldId id="269" r:id="rId14"/>
    <p:sldId id="278" r:id="rId15"/>
    <p:sldId id="276" r:id="rId16"/>
    <p:sldId id="271" r:id="rId17"/>
    <p:sldId id="272" r:id="rId18"/>
    <p:sldId id="273" r:id="rId19"/>
    <p:sldId id="274" r:id="rId20"/>
    <p:sldId id="275" r:id="rId2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62FA379-766D-4B95-AC2E-B90FAC83C322}">
          <p14:sldIdLst>
            <p14:sldId id="258"/>
            <p14:sldId id="260"/>
            <p14:sldId id="261"/>
            <p14:sldId id="262"/>
            <p14:sldId id="263"/>
            <p14:sldId id="277"/>
            <p14:sldId id="264"/>
            <p14:sldId id="265"/>
            <p14:sldId id="266"/>
            <p14:sldId id="267"/>
            <p14:sldId id="270"/>
            <p14:sldId id="268"/>
            <p14:sldId id="269"/>
            <p14:sldId id="278"/>
            <p14:sldId id="276"/>
            <p14:sldId id="271"/>
            <p14:sldId id="272"/>
            <p14:sldId id="273"/>
            <p14:sldId id="274"/>
            <p14:sldId id="275"/>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668" y="-17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18/09/2016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18/09/2016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18/09/2016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18/09/2016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t>18/09/2016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t>18/09/2016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t>18/09/2016</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t>18/09/2016</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t>18/09/2016</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18/09/2016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18/09/2016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t>18/09/2016</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000" u="sng" dirty="0" smtClean="0"/>
              <a:t>Questions:</a:t>
            </a:r>
            <a:r>
              <a:rPr lang="fr-FR" sz="2000" dirty="0" smtClean="0"/>
              <a:t/>
            </a:r>
            <a:br>
              <a:rPr lang="fr-FR" sz="2000" dirty="0" smtClean="0"/>
            </a:br>
            <a:r>
              <a:rPr lang="fr-FR" sz="2000" dirty="0" smtClean="0"/>
              <a:t>             </a:t>
            </a:r>
            <a:r>
              <a:rPr lang="fr-FR" sz="2000" dirty="0" smtClean="0"/>
              <a:t>Comment les taux de natalité et mortalité ont-ils évolué au Mali depuis 1950 ?</a:t>
            </a:r>
            <a:br>
              <a:rPr lang="fr-FR" sz="2000" dirty="0" smtClean="0"/>
            </a:br>
            <a:r>
              <a:rPr lang="fr-FR" sz="2000" dirty="0" smtClean="0"/>
              <a:t>Quelle en a été la conséquence sur l’évolution de la population ?</a:t>
            </a:r>
            <a:r>
              <a:rPr lang="fr-FR" sz="2000" dirty="0"/>
              <a:t/>
            </a:r>
            <a:br>
              <a:rPr lang="fr-FR" sz="2000" dirty="0"/>
            </a:br>
            <a:endParaRPr lang="fr-FR" sz="2000"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600200"/>
            <a:ext cx="8712967" cy="5069160"/>
          </a:xfrm>
        </p:spPr>
      </p:pic>
    </p:spTree>
    <p:extLst>
      <p:ext uri="{BB962C8B-B14F-4D97-AF65-F5344CB8AC3E}">
        <p14:creationId xmlns:p14="http://schemas.microsoft.com/office/powerpoint/2010/main" val="1954896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2000" u="sng" dirty="0" smtClean="0">
                <a:solidFill>
                  <a:srgbClr val="FF0000"/>
                </a:solidFill>
              </a:rPr>
              <a:t>COMPETENCE </a:t>
            </a:r>
            <a:r>
              <a:rPr lang="fr-FR" sz="2000" u="sng" dirty="0">
                <a:solidFill>
                  <a:srgbClr val="FF0000"/>
                </a:solidFill>
              </a:rPr>
              <a:t>SOCLE COMMUN </a:t>
            </a:r>
            <a:r>
              <a:rPr lang="fr-FR" sz="2000" dirty="0" smtClean="0">
                <a:solidFill>
                  <a:srgbClr val="FF0000"/>
                </a:solidFill>
              </a:rPr>
              <a:t>: J’analyse </a:t>
            </a:r>
            <a:r>
              <a:rPr lang="fr-FR" sz="2000" dirty="0">
                <a:solidFill>
                  <a:srgbClr val="FF0000"/>
                </a:solidFill>
              </a:rPr>
              <a:t>un document </a:t>
            </a:r>
            <a:r>
              <a:rPr lang="fr-FR" sz="2000" dirty="0">
                <a:solidFill>
                  <a:srgbClr val="FF0000"/>
                </a:solidFill>
              </a:rPr>
              <a:t>(une photographie sur la politique des naissances en Chine</a:t>
            </a:r>
            <a:r>
              <a:rPr lang="fr-FR" sz="2000" dirty="0" smtClean="0">
                <a:solidFill>
                  <a:srgbClr val="FF0000"/>
                </a:solidFill>
              </a:rPr>
              <a:t>) D1,2</a:t>
            </a:r>
            <a:r>
              <a:rPr lang="fr-FR" sz="2000" dirty="0">
                <a:solidFill>
                  <a:srgbClr val="FF0000"/>
                </a:solidFill>
              </a:rPr>
              <a:t/>
            </a:r>
            <a:br>
              <a:rPr lang="fr-FR" sz="2000" dirty="0">
                <a:solidFill>
                  <a:srgbClr val="FF0000"/>
                </a:solidFill>
              </a:rPr>
            </a:br>
            <a:r>
              <a:rPr lang="fr-FR" sz="2000" u="sng" dirty="0"/>
              <a:t>Questions</a:t>
            </a:r>
            <a:r>
              <a:rPr lang="fr-FR" sz="2000" dirty="0" smtClean="0"/>
              <a:t>: </a:t>
            </a:r>
            <a:br>
              <a:rPr lang="fr-FR" sz="2000" dirty="0" smtClean="0"/>
            </a:br>
            <a:r>
              <a:rPr lang="fr-FR" sz="2000" dirty="0" smtClean="0"/>
              <a:t>Décrivez la photo. Quel est son message et son but?</a:t>
            </a:r>
            <a:r>
              <a:rPr lang="fr-FR" sz="2000" dirty="0" smtClean="0"/>
              <a:t/>
            </a:r>
            <a:br>
              <a:rPr lang="fr-FR" sz="2000" dirty="0" smtClean="0"/>
            </a:br>
            <a:endParaRPr lang="fr-FR" sz="2000" dirty="0"/>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600200"/>
            <a:ext cx="8280919" cy="4997152"/>
          </a:xfrm>
        </p:spPr>
      </p:pic>
    </p:spTree>
    <p:extLst>
      <p:ext uri="{BB962C8B-B14F-4D97-AF65-F5344CB8AC3E}">
        <p14:creationId xmlns:p14="http://schemas.microsoft.com/office/powerpoint/2010/main" val="3848780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u="sng" dirty="0" smtClean="0"/>
              <a:t>Question</a:t>
            </a:r>
            <a:r>
              <a:rPr lang="fr-FR" sz="1800" dirty="0" smtClean="0"/>
              <a:t>:</a:t>
            </a:r>
            <a:br>
              <a:rPr lang="fr-FR" sz="1800" dirty="0" smtClean="0"/>
            </a:br>
            <a:r>
              <a:rPr lang="fr-FR" sz="1800" dirty="0" smtClean="0"/>
              <a:t>Pourquoi la Chine a-t-elle abandonné la politique de l’enfant unique ?</a:t>
            </a:r>
            <a:endParaRPr lang="fr-FR" sz="18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093790" y="1933440"/>
            <a:ext cx="5197905" cy="4417951"/>
          </a:xfrm>
        </p:spPr>
      </p:pic>
    </p:spTree>
    <p:extLst>
      <p:ext uri="{BB962C8B-B14F-4D97-AF65-F5344CB8AC3E}">
        <p14:creationId xmlns:p14="http://schemas.microsoft.com/office/powerpoint/2010/main" val="4080647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u="sng" dirty="0" smtClean="0"/>
              <a:t>Question:</a:t>
            </a:r>
            <a:r>
              <a:rPr lang="fr-FR" sz="2000" dirty="0" smtClean="0"/>
              <a:t/>
            </a:r>
            <a:br>
              <a:rPr lang="fr-FR" sz="2000" dirty="0" smtClean="0"/>
            </a:br>
            <a:r>
              <a:rPr lang="fr-FR" sz="2000" dirty="0" smtClean="0"/>
              <a:t>Où la croissance de la population a-t-elle été la plus forte entre 1982 et 2010?</a:t>
            </a:r>
            <a:endParaRPr lang="fr-FR" sz="2000" dirty="0"/>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850402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u="sng" dirty="0" smtClean="0"/>
              <a:t>Question</a:t>
            </a:r>
            <a:r>
              <a:rPr lang="fr-FR" sz="2000" dirty="0" smtClean="0"/>
              <a:t>:</a:t>
            </a:r>
            <a:br>
              <a:rPr lang="fr-FR" sz="2000" dirty="0" smtClean="0"/>
            </a:br>
            <a:r>
              <a:rPr lang="fr-FR" sz="1800" dirty="0" smtClean="0"/>
              <a:t>Quels sont les problèmes posés par l’urbanisation rapide de la Chine ?</a:t>
            </a:r>
            <a:endParaRPr lang="fr-FR" sz="2000" dirty="0"/>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492942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smtClean="0"/>
              <a:t>Bilan de l’étude de cas sur la Chine</a:t>
            </a:r>
            <a:endParaRPr lang="fr-FR" u="sng" dirty="0"/>
          </a:p>
        </p:txBody>
      </p:sp>
      <p:sp>
        <p:nvSpPr>
          <p:cNvPr id="3" name="Espace réservé du contenu 2"/>
          <p:cNvSpPr>
            <a:spLocks noGrp="1"/>
          </p:cNvSpPr>
          <p:nvPr>
            <p:ph idx="1"/>
          </p:nvPr>
        </p:nvSpPr>
        <p:spPr/>
        <p:txBody>
          <a:bodyPr/>
          <a:lstStyle/>
          <a:p>
            <a:r>
              <a:rPr lang="fr-FR" dirty="0"/>
              <a:t>A partir des réponses aux documents </a:t>
            </a:r>
            <a:r>
              <a:rPr lang="fr-FR" dirty="0" smtClean="0"/>
              <a:t>7 </a:t>
            </a:r>
            <a:r>
              <a:rPr lang="fr-FR" dirty="0"/>
              <a:t>à </a:t>
            </a:r>
            <a:r>
              <a:rPr lang="fr-FR" dirty="0" smtClean="0"/>
              <a:t>13, </a:t>
            </a:r>
            <a:r>
              <a:rPr lang="fr-FR" dirty="0"/>
              <a:t>répondez à cette question: </a:t>
            </a:r>
            <a:r>
              <a:rPr lang="fr-FR" b="1" dirty="0" smtClean="0"/>
              <a:t>Quels sont les défis démographiques en Chine ?</a:t>
            </a:r>
            <a:endParaRPr lang="fr-FR" b="1" dirty="0"/>
          </a:p>
        </p:txBody>
      </p:sp>
    </p:spTree>
    <p:extLst>
      <p:ext uri="{BB962C8B-B14F-4D97-AF65-F5344CB8AC3E}">
        <p14:creationId xmlns:p14="http://schemas.microsoft.com/office/powerpoint/2010/main" val="3230564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u="sng" dirty="0">
                <a:solidFill>
                  <a:srgbClr val="FF0000"/>
                </a:solidFill>
              </a:rPr>
              <a:t>COMPETENCES SOCLE COMMUN </a:t>
            </a:r>
            <a:r>
              <a:rPr lang="fr-FR" sz="2000" dirty="0">
                <a:solidFill>
                  <a:srgbClr val="FF0000"/>
                </a:solidFill>
              </a:rPr>
              <a:t>: Je raisonne (choisir une démarche pour présenter la démographie de l’Europe) D 1, 2</a:t>
            </a:r>
          </a:p>
        </p:txBody>
      </p:sp>
      <p:sp>
        <p:nvSpPr>
          <p:cNvPr id="3" name="Espace réservé du contenu 2"/>
          <p:cNvSpPr>
            <a:spLocks noGrp="1"/>
          </p:cNvSpPr>
          <p:nvPr>
            <p:ph idx="1"/>
          </p:nvPr>
        </p:nvSpPr>
        <p:spPr/>
        <p:txBody>
          <a:bodyPr>
            <a:normAutofit fontScale="92500"/>
          </a:bodyPr>
          <a:lstStyle/>
          <a:p>
            <a:r>
              <a:rPr lang="fr-FR" b="1" dirty="0">
                <a:solidFill>
                  <a:srgbClr val="7030A0"/>
                </a:solidFill>
              </a:rPr>
              <a:t>Votre classe est jumelée avec un collège du Mali, Vos correspondants s’étonnent du faible nombre d’enfants dans les familles européennes par rapport aux familles africaines et du nombre important de retraités en Europe.</a:t>
            </a:r>
          </a:p>
          <a:p>
            <a:r>
              <a:rPr lang="fr-FR" b="1" dirty="0">
                <a:solidFill>
                  <a:schemeClr val="accent6">
                    <a:lumMod val="75000"/>
                  </a:schemeClr>
                </a:solidFill>
              </a:rPr>
              <a:t>Présentez-leur, sous la forme de votre choix (diaporama, compte rendu oral avec votre smartphone, vidéo), la situation démographique de l’Europe et ses différences avec le Mali.</a:t>
            </a:r>
          </a:p>
          <a:p>
            <a:endParaRPr lang="fr-FR" dirty="0"/>
          </a:p>
        </p:txBody>
      </p:sp>
    </p:spTree>
    <p:extLst>
      <p:ext uri="{BB962C8B-B14F-4D97-AF65-F5344CB8AC3E}">
        <p14:creationId xmlns:p14="http://schemas.microsoft.com/office/powerpoint/2010/main" val="1155869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100" u="sng" dirty="0">
                <a:solidFill>
                  <a:srgbClr val="FF0000"/>
                </a:solidFill>
              </a:rPr>
              <a:t>COMPETENCES SOCLE COMMUN :</a:t>
            </a:r>
            <a:br>
              <a:rPr lang="fr-FR" sz="1100" u="sng" dirty="0">
                <a:solidFill>
                  <a:srgbClr val="FF0000"/>
                </a:solidFill>
              </a:rPr>
            </a:br>
            <a:r>
              <a:rPr lang="fr-FR" sz="1100" dirty="0">
                <a:solidFill>
                  <a:srgbClr val="FF0000"/>
                </a:solidFill>
              </a:rPr>
              <a:t>Je me repère dans l’espace (situer les pays du monde selon leur croissance démographique) D 1, 2, 4</a:t>
            </a:r>
            <a:r>
              <a:rPr lang="fr-FR" sz="1800" dirty="0"/>
              <a:t/>
            </a:r>
            <a:br>
              <a:rPr lang="fr-FR" sz="1800" dirty="0"/>
            </a:br>
            <a:r>
              <a:rPr lang="fr-FR" sz="1800" u="sng" dirty="0"/>
              <a:t>Questions</a:t>
            </a:r>
            <a:r>
              <a:rPr lang="fr-FR" sz="1800" dirty="0"/>
              <a:t>: </a:t>
            </a:r>
            <a:br>
              <a:rPr lang="fr-FR" sz="1800" dirty="0"/>
            </a:br>
            <a:r>
              <a:rPr lang="fr-FR" sz="1800" dirty="0"/>
              <a:t>Dans quel continent la croissance démographique est-elle la plus forte ?</a:t>
            </a: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340768"/>
            <a:ext cx="8856984"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4633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u="sng" dirty="0"/>
              <a:t>Question</a:t>
            </a:r>
            <a:r>
              <a:rPr lang="fr-FR" sz="1800" dirty="0"/>
              <a:t>:</a:t>
            </a:r>
            <a:br>
              <a:rPr lang="fr-FR" sz="1800" dirty="0"/>
            </a:br>
            <a:r>
              <a:rPr lang="fr-FR" sz="1800" dirty="0"/>
              <a:t>Quels continents verra sa population augmenter d’ici 2050 ?</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268760"/>
            <a:ext cx="8640960"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1269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u="sng" dirty="0"/>
              <a:t>Question</a:t>
            </a:r>
            <a:r>
              <a:rPr lang="fr-FR" sz="1800" dirty="0"/>
              <a:t>:</a:t>
            </a:r>
            <a:br>
              <a:rPr lang="fr-FR" sz="1800" dirty="0"/>
            </a:br>
            <a:r>
              <a:rPr lang="fr-FR" sz="1800" dirty="0"/>
              <a:t>Où la croissance démographique est-elle faible?</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8755944" cy="5485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6137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1800" u="sng" dirty="0"/>
              <a:t>Question</a:t>
            </a:r>
            <a:r>
              <a:rPr lang="fr-FR" sz="1800" dirty="0"/>
              <a:t>: </a:t>
            </a:r>
            <a:br>
              <a:rPr lang="fr-FR" sz="1800" dirty="0"/>
            </a:br>
            <a:r>
              <a:rPr lang="fr-FR" sz="1800" dirty="0"/>
              <a:t>Quel lien peut-on faire entre ces deux planisphères? Justifiez</a:t>
            </a:r>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7504" y="1776570"/>
            <a:ext cx="4388296" cy="4534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704620"/>
            <a:ext cx="4316288" cy="4748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252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2000" u="sng" dirty="0" smtClean="0"/>
              <a:t>Questions</a:t>
            </a:r>
            <a:r>
              <a:rPr lang="fr-FR" sz="2000" u="sng" dirty="0" smtClean="0"/>
              <a:t>:</a:t>
            </a:r>
            <a:br>
              <a:rPr lang="fr-FR" sz="2000" u="sng" dirty="0" smtClean="0"/>
            </a:br>
            <a:r>
              <a:rPr lang="fr-FR" sz="2000" dirty="0" smtClean="0"/>
              <a:t>Montrez que cette forte croissance démographique va se poursuivre dans les années à venir?</a:t>
            </a:r>
            <a:br>
              <a:rPr lang="fr-FR" sz="2000" dirty="0" smtClean="0"/>
            </a:br>
            <a:endParaRPr lang="fr-FR" sz="2000" dirty="0"/>
          </a:p>
        </p:txBody>
      </p:sp>
      <p:pic>
        <p:nvPicPr>
          <p:cNvPr id="7" name="Espace réservé du contenu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442099" y="1014285"/>
            <a:ext cx="5539722" cy="6192688"/>
          </a:xfrm>
        </p:spPr>
      </p:pic>
    </p:spTree>
    <p:extLst>
      <p:ext uri="{BB962C8B-B14F-4D97-AF65-F5344CB8AC3E}">
        <p14:creationId xmlns:p14="http://schemas.microsoft.com/office/powerpoint/2010/main" val="5461302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sz="2000" u="sng" dirty="0">
                <a:solidFill>
                  <a:srgbClr val="FF0000"/>
                </a:solidFill>
              </a:rPr>
              <a:t>COMPETENCES SOCLE COMMUN </a:t>
            </a:r>
            <a:r>
              <a:rPr lang="fr-FR" sz="2000" dirty="0" smtClean="0">
                <a:solidFill>
                  <a:srgbClr val="FF0000"/>
                </a:solidFill>
              </a:rPr>
              <a:t>: Je </a:t>
            </a:r>
            <a:r>
              <a:rPr lang="fr-FR" sz="2000" dirty="0">
                <a:solidFill>
                  <a:srgbClr val="FF0000"/>
                </a:solidFill>
              </a:rPr>
              <a:t>travaille en groupe (étudier la population mondiale en 2050) D 2, 3</a:t>
            </a:r>
          </a:p>
        </p:txBody>
      </p:sp>
      <p:sp>
        <p:nvSpPr>
          <p:cNvPr id="10" name="Espace réservé du contenu 9"/>
          <p:cNvSpPr>
            <a:spLocks noGrp="1"/>
          </p:cNvSpPr>
          <p:nvPr>
            <p:ph idx="1"/>
          </p:nvPr>
        </p:nvSpPr>
        <p:spPr/>
        <p:txBody>
          <a:bodyPr>
            <a:normAutofit/>
          </a:bodyPr>
          <a:lstStyle/>
          <a:p>
            <a:pPr algn="just"/>
            <a:r>
              <a:rPr lang="fr-FR" b="1" dirty="0" smtClean="0">
                <a:solidFill>
                  <a:srgbClr val="00B050"/>
                </a:solidFill>
              </a:rPr>
              <a:t>Etude de documents puis chaque groupe présente ses réponses à la classe </a:t>
            </a:r>
          </a:p>
          <a:p>
            <a:pPr marL="0" indent="0" algn="just">
              <a:buNone/>
            </a:pPr>
            <a:r>
              <a:rPr lang="fr-FR" b="1" dirty="0">
                <a:solidFill>
                  <a:srgbClr val="00B050"/>
                </a:solidFill>
              </a:rPr>
              <a:t> </a:t>
            </a:r>
            <a:r>
              <a:rPr lang="fr-FR" b="1" dirty="0" smtClean="0">
                <a:solidFill>
                  <a:srgbClr val="00B050"/>
                </a:solidFill>
              </a:rPr>
              <a:t>   (G1) puis (G2)</a:t>
            </a:r>
            <a:endParaRPr lang="fr-FR" b="1" dirty="0">
              <a:solidFill>
                <a:srgbClr val="00B050"/>
              </a:solidFill>
            </a:endParaRPr>
          </a:p>
        </p:txBody>
      </p:sp>
    </p:spTree>
    <p:extLst>
      <p:ext uri="{BB962C8B-B14F-4D97-AF65-F5344CB8AC3E}">
        <p14:creationId xmlns:p14="http://schemas.microsoft.com/office/powerpoint/2010/main" val="3097548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2000" u="sng" dirty="0" smtClean="0"/>
              <a:t>Questions:</a:t>
            </a:r>
            <a:br>
              <a:rPr lang="fr-FR" sz="2000" u="sng" dirty="0" smtClean="0"/>
            </a:br>
            <a:r>
              <a:rPr lang="fr-FR" sz="2000" dirty="0" smtClean="0"/>
              <a:t>               </a:t>
            </a:r>
            <a:r>
              <a:rPr lang="fr-FR" sz="2000" dirty="0" smtClean="0"/>
              <a:t>Quels problèmes cette croissance pose-t-elle dans les domaines de la scolarisation et de l’emploi </a:t>
            </a:r>
            <a:r>
              <a:rPr lang="fr-FR" sz="2000" dirty="0" smtClean="0"/>
              <a:t>?</a:t>
            </a:r>
            <a:r>
              <a:rPr lang="fr-FR" sz="2000" dirty="0" smtClean="0"/>
              <a:t/>
            </a:r>
            <a:br>
              <a:rPr lang="fr-FR" sz="2000" dirty="0" smtClean="0"/>
            </a:br>
            <a:endParaRPr lang="fr-FR" sz="2000" dirty="0"/>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162882"/>
            <a:ext cx="8640960" cy="5670630"/>
          </a:xfrm>
        </p:spPr>
      </p:pic>
    </p:spTree>
    <p:extLst>
      <p:ext uri="{BB962C8B-B14F-4D97-AF65-F5344CB8AC3E}">
        <p14:creationId xmlns:p14="http://schemas.microsoft.com/office/powerpoint/2010/main" val="20645414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2000" u="sng" dirty="0" smtClean="0"/>
              <a:t>Questions</a:t>
            </a:r>
            <a:r>
              <a:rPr lang="fr-FR" sz="2000" dirty="0" smtClean="0"/>
              <a:t>:</a:t>
            </a:r>
            <a:br>
              <a:rPr lang="fr-FR" sz="2000" dirty="0" smtClean="0"/>
            </a:br>
            <a:r>
              <a:rPr lang="fr-FR" sz="2000" dirty="0" smtClean="0"/>
              <a:t>Quelles sont les infrastructures manquantes nécessaires aux besoins des habitants du Mali ?</a:t>
            </a:r>
            <a:r>
              <a:rPr lang="fr-FR" sz="2000" dirty="0" smtClean="0">
                <a:solidFill>
                  <a:srgbClr val="FF0000"/>
                </a:solidFill>
              </a:rPr>
              <a:t/>
            </a:r>
            <a:br>
              <a:rPr lang="fr-FR" sz="2000" dirty="0" smtClean="0">
                <a:solidFill>
                  <a:srgbClr val="FF0000"/>
                </a:solidFill>
              </a:rPr>
            </a:br>
            <a:endParaRPr lang="fr-FR" sz="2000" dirty="0">
              <a:solidFill>
                <a:srgbClr val="FF0000"/>
              </a:solidFill>
            </a:endParaRP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268760"/>
            <a:ext cx="8568951" cy="5348728"/>
          </a:xfrm>
        </p:spPr>
      </p:pic>
    </p:spTree>
    <p:extLst>
      <p:ext uri="{BB962C8B-B14F-4D97-AF65-F5344CB8AC3E}">
        <p14:creationId xmlns:p14="http://schemas.microsoft.com/office/powerpoint/2010/main" val="15126580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2000" u="sng" dirty="0" smtClean="0"/>
              <a:t>Questions:</a:t>
            </a:r>
            <a:br>
              <a:rPr lang="fr-FR" sz="2000" u="sng" dirty="0" smtClean="0"/>
            </a:br>
            <a:r>
              <a:rPr lang="fr-FR" sz="2000" dirty="0" smtClean="0"/>
              <a:t>Quels indicateurs montrent la pauvreté du </a:t>
            </a:r>
            <a:r>
              <a:rPr lang="fr-FR" sz="2000" dirty="0"/>
              <a:t>Mali</a:t>
            </a:r>
            <a:r>
              <a:rPr lang="fr-FR" sz="2000" dirty="0" smtClean="0"/>
              <a:t>?</a:t>
            </a:r>
            <a:br>
              <a:rPr lang="fr-FR" sz="2000" dirty="0" smtClean="0"/>
            </a:br>
            <a:r>
              <a:rPr lang="fr-FR" sz="2000" dirty="0"/>
              <a:t/>
            </a:r>
            <a:br>
              <a:rPr lang="fr-FR" sz="2000" dirty="0"/>
            </a:br>
            <a:r>
              <a:rPr lang="fr-FR" sz="1100" u="sng" dirty="0">
                <a:solidFill>
                  <a:srgbClr val="FF0000"/>
                </a:solidFill>
              </a:rPr>
              <a:t>COMPETENCES SOCLE COMMUN </a:t>
            </a:r>
            <a:r>
              <a:rPr lang="fr-FR" sz="1100" dirty="0" smtClean="0">
                <a:solidFill>
                  <a:srgbClr val="FF0000"/>
                </a:solidFill>
              </a:rPr>
              <a:t>: Je </a:t>
            </a:r>
            <a:r>
              <a:rPr lang="fr-FR" sz="1100" dirty="0">
                <a:solidFill>
                  <a:srgbClr val="FF0000"/>
                </a:solidFill>
              </a:rPr>
              <a:t>pratique différents langages (compléter un schéma sur la croissance démographique au Mali) D 1, 2, </a:t>
            </a:r>
            <a:r>
              <a:rPr lang="fr-FR" sz="1100" dirty="0" smtClean="0">
                <a:solidFill>
                  <a:srgbClr val="FF0000"/>
                </a:solidFill>
              </a:rPr>
              <a:t>4</a:t>
            </a:r>
            <a:r>
              <a:rPr lang="fr-FR" sz="1100" dirty="0">
                <a:solidFill>
                  <a:srgbClr val="FF0000"/>
                </a:solidFill>
              </a:rPr>
              <a:t/>
            </a:r>
            <a:br>
              <a:rPr lang="fr-FR" sz="1100" dirty="0">
                <a:solidFill>
                  <a:srgbClr val="FF0000"/>
                </a:solidFill>
              </a:rPr>
            </a:br>
            <a:r>
              <a:rPr lang="fr-FR" sz="2200" b="1" dirty="0">
                <a:solidFill>
                  <a:srgbClr val="00B050"/>
                </a:solidFill>
              </a:rPr>
              <a:t>compléter un schéma sur la croissance démographique au Mali</a:t>
            </a:r>
            <a:r>
              <a:rPr lang="fr-FR" sz="2200" b="1" dirty="0" smtClean="0">
                <a:solidFill>
                  <a:srgbClr val="00B050"/>
                </a:solidFill>
              </a:rPr>
              <a:t/>
            </a:r>
            <a:br>
              <a:rPr lang="fr-FR" sz="2200" b="1" dirty="0" smtClean="0">
                <a:solidFill>
                  <a:srgbClr val="00B050"/>
                </a:solidFill>
              </a:rPr>
            </a:br>
            <a:endParaRPr lang="fr-FR" sz="2200" b="1" dirty="0">
              <a:solidFill>
                <a:srgbClr val="00B050"/>
              </a:solidFill>
            </a:endParaRPr>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916832"/>
            <a:ext cx="8568951" cy="4752528"/>
          </a:xfrm>
        </p:spPr>
      </p:pic>
    </p:spTree>
    <p:extLst>
      <p:ext uri="{BB962C8B-B14F-4D97-AF65-F5344CB8AC3E}">
        <p14:creationId xmlns:p14="http://schemas.microsoft.com/office/powerpoint/2010/main" val="9137019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smtClean="0"/>
              <a:t>Bilan de l’étude de cas sur le Mali</a:t>
            </a:r>
            <a:endParaRPr lang="fr-FR" u="sng" dirty="0"/>
          </a:p>
        </p:txBody>
      </p:sp>
      <p:sp>
        <p:nvSpPr>
          <p:cNvPr id="3" name="Espace réservé du contenu 2"/>
          <p:cNvSpPr>
            <a:spLocks noGrp="1"/>
          </p:cNvSpPr>
          <p:nvPr>
            <p:ph idx="1"/>
          </p:nvPr>
        </p:nvSpPr>
        <p:spPr/>
        <p:txBody>
          <a:bodyPr/>
          <a:lstStyle/>
          <a:p>
            <a:r>
              <a:rPr lang="fr-FR" dirty="0" smtClean="0"/>
              <a:t>A partir des réponses aux documents 1 à 5, répondez à cette question: </a:t>
            </a:r>
            <a:r>
              <a:rPr lang="fr-FR" b="1" dirty="0" smtClean="0"/>
              <a:t>quels sont les problèmes posés par une forte croissance démographique dans un pays pauvre?</a:t>
            </a:r>
            <a:endParaRPr lang="fr-FR" b="1" dirty="0"/>
          </a:p>
        </p:txBody>
      </p:sp>
    </p:spTree>
    <p:extLst>
      <p:ext uri="{BB962C8B-B14F-4D97-AF65-F5344CB8AC3E}">
        <p14:creationId xmlns:p14="http://schemas.microsoft.com/office/powerpoint/2010/main" val="2709984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2000" dirty="0" smtClean="0">
                <a:solidFill>
                  <a:srgbClr val="FF0000"/>
                </a:solidFill>
              </a:rPr>
              <a:t/>
            </a:r>
            <a:br>
              <a:rPr lang="fr-FR" sz="2000" dirty="0" smtClean="0">
                <a:solidFill>
                  <a:srgbClr val="FF0000"/>
                </a:solidFill>
              </a:rPr>
            </a:br>
            <a:r>
              <a:rPr lang="fr-FR" sz="2000" u="sng" dirty="0" smtClean="0"/>
              <a:t>Question</a:t>
            </a:r>
            <a:r>
              <a:rPr lang="fr-FR" sz="2000" u="sng" dirty="0" smtClean="0"/>
              <a:t>:</a:t>
            </a:r>
            <a:br>
              <a:rPr lang="fr-FR" sz="2000" u="sng" dirty="0" smtClean="0"/>
            </a:br>
            <a:r>
              <a:rPr lang="fr-FR" sz="2000" dirty="0" smtClean="0"/>
              <a:t>Comment a évolué la population de la Chine depuis 1950 ?</a:t>
            </a:r>
            <a:r>
              <a:rPr lang="fr-FR" sz="2000" dirty="0">
                <a:solidFill>
                  <a:srgbClr val="FF0000"/>
                </a:solidFill>
              </a:rPr>
              <a:t/>
            </a:r>
            <a:br>
              <a:rPr lang="fr-FR" sz="2000" dirty="0">
                <a:solidFill>
                  <a:srgbClr val="FF0000"/>
                </a:solidFill>
              </a:rPr>
            </a:br>
            <a:endParaRPr lang="fr-FR" sz="2000" dirty="0">
              <a:solidFill>
                <a:srgbClr val="FF0000"/>
              </a:solidFill>
            </a:endParaRPr>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9" y="1412776"/>
            <a:ext cx="8424936" cy="5328592"/>
          </a:xfrm>
        </p:spPr>
      </p:pic>
    </p:spTree>
    <p:extLst>
      <p:ext uri="{BB962C8B-B14F-4D97-AF65-F5344CB8AC3E}">
        <p14:creationId xmlns:p14="http://schemas.microsoft.com/office/powerpoint/2010/main" val="1621011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u="sng" dirty="0" smtClean="0"/>
              <a:t>Question</a:t>
            </a:r>
            <a:r>
              <a:rPr lang="fr-FR" sz="2000" dirty="0" smtClean="0"/>
              <a:t>:</a:t>
            </a:r>
            <a:br>
              <a:rPr lang="fr-FR" sz="2000" dirty="0" smtClean="0"/>
            </a:br>
            <a:r>
              <a:rPr lang="fr-FR" sz="2000" dirty="0"/>
              <a:t> </a:t>
            </a:r>
            <a:r>
              <a:rPr lang="fr-FR" sz="2000" dirty="0" smtClean="0"/>
              <a:t>Qu’a-t-on décidé en 1979 </a:t>
            </a:r>
            <a:r>
              <a:rPr lang="fr-FR" sz="2000" dirty="0" smtClean="0"/>
              <a:t>? </a:t>
            </a:r>
            <a:endParaRPr lang="fr-FR" sz="2000" dirty="0"/>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9" y="1412776"/>
            <a:ext cx="8352928" cy="5184576"/>
          </a:xfrm>
        </p:spPr>
      </p:pic>
    </p:spTree>
    <p:extLst>
      <p:ext uri="{BB962C8B-B14F-4D97-AF65-F5344CB8AC3E}">
        <p14:creationId xmlns:p14="http://schemas.microsoft.com/office/powerpoint/2010/main" val="2767707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u="sng" dirty="0" smtClean="0"/>
              <a:t>Question:</a:t>
            </a:r>
            <a:br>
              <a:rPr lang="fr-FR" sz="2000" u="sng" dirty="0" smtClean="0"/>
            </a:br>
            <a:r>
              <a:rPr lang="fr-FR" sz="2000" dirty="0"/>
              <a:t>Pourquoi </a:t>
            </a:r>
            <a:r>
              <a:rPr lang="fr-FR" sz="2000" dirty="0" smtClean="0"/>
              <a:t>?</a:t>
            </a:r>
            <a:endParaRPr lang="fr-FR" sz="2000" dirty="0"/>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907702" y="1052738"/>
            <a:ext cx="5544619" cy="5832648"/>
          </a:xfrm>
        </p:spPr>
      </p:pic>
    </p:spTree>
    <p:extLst>
      <p:ext uri="{BB962C8B-B14F-4D97-AF65-F5344CB8AC3E}">
        <p14:creationId xmlns:p14="http://schemas.microsoft.com/office/powerpoint/2010/main" val="4156585396"/>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TotalTime>
  <Words>246</Words>
  <Application>Microsoft Office PowerPoint</Application>
  <PresentationFormat>Affichage à l'écran (4:3)</PresentationFormat>
  <Paragraphs>26</Paragraphs>
  <Slides>20</Slides>
  <Notes>0</Notes>
  <HiddenSlides>0</HiddenSlides>
  <MMClips>0</MMClips>
  <ScaleCrop>false</ScaleCrop>
  <HeadingPairs>
    <vt:vector size="4" baseType="variant">
      <vt:variant>
        <vt:lpstr>Thème</vt:lpstr>
      </vt:variant>
      <vt:variant>
        <vt:i4>1</vt:i4>
      </vt:variant>
      <vt:variant>
        <vt:lpstr>Titres des diapositives</vt:lpstr>
      </vt:variant>
      <vt:variant>
        <vt:i4>20</vt:i4>
      </vt:variant>
    </vt:vector>
  </HeadingPairs>
  <TitlesOfParts>
    <vt:vector size="21" baseType="lpstr">
      <vt:lpstr>Thème Office</vt:lpstr>
      <vt:lpstr>Questions:              Comment les taux de natalité et mortalité ont-ils évolué au Mali depuis 1950 ? Quelle en a été la conséquence sur l’évolution de la population ? </vt:lpstr>
      <vt:lpstr>Questions: Montrez que cette forte croissance démographique va se poursuivre dans les années à venir? </vt:lpstr>
      <vt:lpstr>Questions:                Quels problèmes cette croissance pose-t-elle dans les domaines de la scolarisation et de l’emploi ? </vt:lpstr>
      <vt:lpstr>Questions: Quelles sont les infrastructures manquantes nécessaires aux besoins des habitants du Mali ? </vt:lpstr>
      <vt:lpstr>Questions: Quels indicateurs montrent la pauvreté du Mali?  COMPETENCES SOCLE COMMUN : Je pratique différents langages (compléter un schéma sur la croissance démographique au Mali) D 1, 2, 4 compléter un schéma sur la croissance démographique au Mali </vt:lpstr>
      <vt:lpstr>Bilan de l’étude de cas sur le Mali</vt:lpstr>
      <vt:lpstr> Question: Comment a évolué la population de la Chine depuis 1950 ? </vt:lpstr>
      <vt:lpstr>Question:  Qu’a-t-on décidé en 1979 ? </vt:lpstr>
      <vt:lpstr>Question: Pourquoi ?</vt:lpstr>
      <vt:lpstr>COMPETENCE SOCLE COMMUN : J’analyse un document (une photographie sur la politique des naissances en Chine) D1,2 Questions:  Décrivez la photo. Quel est son message et son but? </vt:lpstr>
      <vt:lpstr>Question: Pourquoi la Chine a-t-elle abandonné la politique de l’enfant unique ?</vt:lpstr>
      <vt:lpstr>Question: Où la croissance de la population a-t-elle été la plus forte entre 1982 et 2010?</vt:lpstr>
      <vt:lpstr>Question: Quels sont les problèmes posés par l’urbanisation rapide de la Chine ?</vt:lpstr>
      <vt:lpstr>Bilan de l’étude de cas sur la Chine</vt:lpstr>
      <vt:lpstr>COMPETENCES SOCLE COMMUN : Je raisonne (choisir une démarche pour présenter la démographie de l’Europe) D 1, 2</vt:lpstr>
      <vt:lpstr>COMPETENCES SOCLE COMMUN : Je me repère dans l’espace (situer les pays du monde selon leur croissance démographique) D 1, 2, 4 Questions:  Dans quel continent la croissance démographique est-elle la plus forte ?</vt:lpstr>
      <vt:lpstr>Question: Quels continents verra sa population augmenter d’ici 2050 ?</vt:lpstr>
      <vt:lpstr>Question: Où la croissance démographique est-elle faible?</vt:lpstr>
      <vt:lpstr>Question:  Quel lien peut-on faire entre ces deux planisphères? Justifiez</vt:lpstr>
      <vt:lpstr>COMPETENCES SOCLE COMMUN : Je travaille en groupe (étudier la population mondiale en 2050) D 2, 3</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Mikaël</dc:creator>
  <cp:lastModifiedBy>Mikaël</cp:lastModifiedBy>
  <cp:revision>25</cp:revision>
  <dcterms:created xsi:type="dcterms:W3CDTF">2016-07-07T07:53:35Z</dcterms:created>
  <dcterms:modified xsi:type="dcterms:W3CDTF">2016-09-18T14:16:17Z</dcterms:modified>
</cp:coreProperties>
</file>