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62FA379-766D-4B95-AC2E-B90FAC83C322}">
          <p14:sldIdLst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687" autoAdjust="0"/>
  </p:normalViewPr>
  <p:slideViewPr>
    <p:cSldViewPr>
      <p:cViewPr>
        <p:scale>
          <a:sx n="80" d="100"/>
          <a:sy n="80" d="100"/>
        </p:scale>
        <p:origin x="-1356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3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17/07/2016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17/07/2016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17/07/2016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17/07/2016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17/07/2016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17/07/2016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17/07/2016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u="sng" dirty="0"/>
              <a:t/>
            </a:r>
            <a:br>
              <a:rPr lang="fr-FR" sz="2000" u="sng" dirty="0"/>
            </a:br>
            <a:r>
              <a:rPr lang="fr-FR" sz="1100" u="sng" dirty="0">
                <a:solidFill>
                  <a:srgbClr val="FF0000"/>
                </a:solidFill>
              </a:rPr>
              <a:t>COMPETENCES SOCLE COMMUN :</a:t>
            </a:r>
            <a:br>
              <a:rPr lang="fr-FR" sz="1100" u="sng" dirty="0">
                <a:solidFill>
                  <a:srgbClr val="FF0000"/>
                </a:solidFill>
              </a:rPr>
            </a:br>
            <a:r>
              <a:rPr lang="fr-FR" sz="1100" dirty="0">
                <a:solidFill>
                  <a:srgbClr val="FF0000"/>
                </a:solidFill>
              </a:rPr>
              <a:t>	</a:t>
            </a:r>
            <a:r>
              <a:rPr lang="fr-FR" sz="1100" u="sng" dirty="0">
                <a:solidFill>
                  <a:srgbClr val="FF0000"/>
                </a:solidFill>
              </a:rPr>
              <a:t>Je me repère (décrire les courants d’échanges internationaux au XVIII </a:t>
            </a:r>
            <a:r>
              <a:rPr lang="fr-FR" sz="1100" u="sng" dirty="0" err="1" smtClean="0">
                <a:solidFill>
                  <a:srgbClr val="FF0000"/>
                </a:solidFill>
              </a:rPr>
              <a:t>ème</a:t>
            </a:r>
            <a:r>
              <a:rPr lang="fr-FR" sz="1100" u="sng" dirty="0" smtClean="0">
                <a:solidFill>
                  <a:srgbClr val="FF0000"/>
                </a:solidFill>
              </a:rPr>
              <a:t>) </a:t>
            </a:r>
            <a:r>
              <a:rPr lang="fr-FR" sz="1100" u="sng" dirty="0">
                <a:solidFill>
                  <a:srgbClr val="FF0000"/>
                </a:solidFill>
              </a:rPr>
              <a:t>D1,2,4</a:t>
            </a:r>
            <a:br>
              <a:rPr lang="fr-FR" sz="1100" u="sng" dirty="0">
                <a:solidFill>
                  <a:srgbClr val="FF0000"/>
                </a:solidFill>
              </a:rPr>
            </a:br>
            <a:r>
              <a:rPr lang="fr-FR" sz="2000" dirty="0" smtClean="0"/>
              <a:t>Quels sont les grands empires coloniaux vers 1740 ?</a:t>
            </a:r>
            <a:br>
              <a:rPr lang="fr-FR" sz="2000" dirty="0" smtClean="0"/>
            </a:br>
            <a:r>
              <a:rPr lang="fr-FR" sz="2000" dirty="0" smtClean="0"/>
              <a:t>Que possèdent-ils en Amérique, Asie et le long des côtes africaines?</a:t>
            </a:r>
            <a:br>
              <a:rPr lang="fr-FR" sz="2000" dirty="0" smtClean="0"/>
            </a:br>
            <a:r>
              <a:rPr lang="fr-FR" sz="2000" dirty="0" smtClean="0"/>
              <a:t>Qu’apportent les colonies à la métropole?</a:t>
            </a: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9548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Question: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A quoi reconnait-on les esclaves?</a:t>
            </a:r>
            <a:br>
              <a:rPr lang="fr-FR" sz="2000" dirty="0" smtClean="0"/>
            </a:br>
            <a:r>
              <a:rPr lang="fr-FR" sz="2000" dirty="0" smtClean="0"/>
              <a:t>Qui les vend et qui les achète ?</a:t>
            </a: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64345" y="1829457"/>
            <a:ext cx="5184576" cy="4495230"/>
          </a:xfrm>
        </p:spPr>
      </p:pic>
    </p:spTree>
    <p:extLst>
      <p:ext uri="{BB962C8B-B14F-4D97-AF65-F5344CB8AC3E}">
        <p14:creationId xmlns:p14="http://schemas.microsoft.com/office/powerpoint/2010/main" val="2850402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</a:t>
            </a:r>
            <a:br>
              <a:rPr lang="fr-FR" sz="2000" dirty="0" smtClean="0"/>
            </a:br>
            <a:r>
              <a:rPr lang="fr-FR" sz="2000" dirty="0" smtClean="0"/>
              <a:t>Pourquoi fait-on subir un examen aux esclaves ?</a:t>
            </a:r>
            <a:br>
              <a:rPr lang="fr-FR" sz="2000" dirty="0" smtClean="0"/>
            </a:b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492942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 </a:t>
            </a:r>
            <a:br>
              <a:rPr lang="fr-FR" sz="2000" dirty="0" smtClean="0"/>
            </a:br>
            <a:r>
              <a:rPr lang="fr-FR" sz="2000" dirty="0" smtClean="0"/>
              <a:t>Qu’est-ce qui explique la mortalité des esclaves pendant la traversée atlantique (utilisez également la vidéo)?</a:t>
            </a:r>
            <a:endParaRPr lang="fr-FR" sz="20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9776" y="1818997"/>
            <a:ext cx="5096125" cy="4172558"/>
          </a:xfrm>
        </p:spPr>
      </p:pic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4104456" cy="4968552"/>
          </a:xfrm>
        </p:spPr>
      </p:pic>
    </p:spTree>
    <p:extLst>
      <p:ext uri="{BB962C8B-B14F-4D97-AF65-F5344CB8AC3E}">
        <p14:creationId xmlns:p14="http://schemas.microsoft.com/office/powerpoint/2010/main" val="960363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100" u="sng" dirty="0">
                <a:solidFill>
                  <a:srgbClr val="FF0000"/>
                </a:solidFill>
              </a:rPr>
              <a:t>COMPETENCES SOCLE COMMUN </a:t>
            </a:r>
            <a:r>
              <a:rPr lang="fr-FR" sz="1100" dirty="0" smtClean="0">
                <a:solidFill>
                  <a:srgbClr val="FF0000"/>
                </a:solidFill>
              </a:rPr>
              <a:t>: J’analyse </a:t>
            </a:r>
            <a:r>
              <a:rPr lang="fr-FR" sz="1100" dirty="0">
                <a:solidFill>
                  <a:srgbClr val="FF0000"/>
                </a:solidFill>
              </a:rPr>
              <a:t>un document (une affiche sur une vente d’esclaves) D 1, 2</a:t>
            </a:r>
            <a:r>
              <a:rPr lang="fr-FR" sz="1100" dirty="0" smtClean="0">
                <a:solidFill>
                  <a:srgbClr val="FF0000"/>
                </a:solidFill>
              </a:rPr>
              <a:t/>
            </a:r>
            <a:br>
              <a:rPr lang="fr-FR" sz="1100" dirty="0" smtClean="0">
                <a:solidFill>
                  <a:srgbClr val="FF0000"/>
                </a:solidFill>
              </a:rPr>
            </a:br>
            <a:r>
              <a:rPr lang="fr-FR" sz="2000" u="sng" dirty="0" smtClean="0"/>
              <a:t>Questions</a:t>
            </a:r>
            <a:r>
              <a:rPr lang="fr-FR" sz="2000" dirty="0" smtClean="0"/>
              <a:t>: </a:t>
            </a:r>
            <a:br>
              <a:rPr lang="fr-FR" sz="2000" dirty="0" smtClean="0"/>
            </a:br>
            <a:r>
              <a:rPr lang="fr-FR" sz="2000" u="sng" dirty="0" smtClean="0"/>
              <a:t>Répondez</a:t>
            </a:r>
            <a:r>
              <a:rPr lang="fr-FR" sz="2000" dirty="0" smtClean="0"/>
              <a:t>: nombre, nature et origine des esclaves, lieu et date de vente ?</a:t>
            </a: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31821" y="2140112"/>
            <a:ext cx="5417576" cy="4063182"/>
          </a:xfrm>
        </p:spPr>
      </p:pic>
    </p:spTree>
    <p:extLst>
      <p:ext uri="{BB962C8B-B14F-4D97-AF65-F5344CB8AC3E}">
        <p14:creationId xmlns:p14="http://schemas.microsoft.com/office/powerpoint/2010/main" val="289144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 </a:t>
            </a:r>
            <a:br>
              <a:rPr lang="fr-FR" sz="2000" dirty="0" smtClean="0"/>
            </a:br>
            <a:r>
              <a:rPr lang="fr-FR" sz="2000" dirty="0" smtClean="0"/>
              <a:t>comment se développe l’esclavage dans les colonies  au XVIIIème ?</a:t>
            </a: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600200"/>
            <a:ext cx="7560840" cy="4925144"/>
          </a:xfrm>
        </p:spPr>
      </p:pic>
    </p:spTree>
    <p:extLst>
      <p:ext uri="{BB962C8B-B14F-4D97-AF65-F5344CB8AC3E}">
        <p14:creationId xmlns:p14="http://schemas.microsoft.com/office/powerpoint/2010/main" val="335331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100" u="sng" dirty="0">
                <a:solidFill>
                  <a:srgbClr val="FF0000"/>
                </a:solidFill>
              </a:rPr>
              <a:t>COMPETENCES SOCLE COMMUN </a:t>
            </a:r>
            <a:r>
              <a:rPr lang="fr-FR" sz="1100" dirty="0" smtClean="0">
                <a:solidFill>
                  <a:srgbClr val="FF0000"/>
                </a:solidFill>
              </a:rPr>
              <a:t>: Je </a:t>
            </a:r>
            <a:r>
              <a:rPr lang="fr-FR" sz="1100" dirty="0">
                <a:solidFill>
                  <a:srgbClr val="FF0000"/>
                </a:solidFill>
              </a:rPr>
              <a:t>raisonne (choisir une démarche pour présenter </a:t>
            </a:r>
            <a:r>
              <a:rPr lang="fr-FR" sz="1100" dirty="0" smtClean="0">
                <a:solidFill>
                  <a:srgbClr val="FF0000"/>
                </a:solidFill>
              </a:rPr>
              <a:t>la </a:t>
            </a:r>
            <a:r>
              <a:rPr lang="fr-FR" sz="1100" dirty="0">
                <a:solidFill>
                  <a:srgbClr val="FF0000"/>
                </a:solidFill>
              </a:rPr>
              <a:t>vie des esclaves dans une plantation) D 1, </a:t>
            </a:r>
            <a:r>
              <a:rPr lang="fr-FR" sz="1100" dirty="0" smtClean="0">
                <a:solidFill>
                  <a:srgbClr val="FF0000"/>
                </a:solidFill>
              </a:rPr>
              <a:t>2</a:t>
            </a:r>
            <a:r>
              <a:rPr lang="fr-FR" sz="1800" u="sng" dirty="0" smtClean="0"/>
              <a:t/>
            </a:r>
            <a:br>
              <a:rPr lang="fr-FR" sz="1800" u="sng" dirty="0" smtClean="0"/>
            </a:br>
            <a:r>
              <a:rPr lang="fr-FR" sz="1800" u="sng" dirty="0" smtClean="0"/>
              <a:t>Question:</a:t>
            </a:r>
            <a:br>
              <a:rPr lang="fr-FR" sz="1800" u="sng" dirty="0" smtClean="0"/>
            </a:br>
            <a:r>
              <a:rPr lang="fr-FR" sz="1800" dirty="0" smtClean="0"/>
              <a:t>Racontez la vie des esclaves dans une plantation d’Amérique</a:t>
            </a:r>
            <a:endParaRPr lang="fr-FR" sz="18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8856983" cy="5256584"/>
          </a:xfrm>
        </p:spPr>
      </p:pic>
    </p:spTree>
    <p:extLst>
      <p:ext uri="{BB962C8B-B14F-4D97-AF65-F5344CB8AC3E}">
        <p14:creationId xmlns:p14="http://schemas.microsoft.com/office/powerpoint/2010/main" val="38412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u="sng" dirty="0" smtClean="0"/>
              <a:t>Question:</a:t>
            </a:r>
            <a:br>
              <a:rPr lang="fr-FR" sz="1800" u="sng" dirty="0" smtClean="0"/>
            </a:br>
            <a:r>
              <a:rPr lang="fr-FR" sz="1800" dirty="0" smtClean="0"/>
              <a:t>Quelle sont les conditions de vie des esclaves ?</a:t>
            </a:r>
            <a:r>
              <a:rPr lang="fr-FR" sz="1800" u="sng" dirty="0" smtClean="0"/>
              <a:t/>
            </a:r>
            <a:br>
              <a:rPr lang="fr-FR" sz="1800" u="sng" dirty="0" smtClean="0"/>
            </a:br>
            <a:endParaRPr lang="fr-FR" sz="1800" u="sng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31821" y="2140112"/>
            <a:ext cx="5417576" cy="4063182"/>
          </a:xfrm>
        </p:spPr>
      </p:pic>
    </p:spTree>
    <p:extLst>
      <p:ext uri="{BB962C8B-B14F-4D97-AF65-F5344CB8AC3E}">
        <p14:creationId xmlns:p14="http://schemas.microsoft.com/office/powerpoint/2010/main" val="4020226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Questions: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Quels sont les produits échangés par un navire européen qui entreprend  le « commerce triangulaire » 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5461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Questions:</a:t>
            </a:r>
            <a:br>
              <a:rPr lang="fr-FR" sz="2000" u="sng" dirty="0" smtClean="0"/>
            </a:br>
            <a:r>
              <a:rPr lang="fr-FR" sz="2000" dirty="0" smtClean="0"/>
              <a:t>              Qu’est-ce qu’une compagnie de commerce ?</a:t>
            </a:r>
            <a:br>
              <a:rPr lang="fr-FR" sz="2000" dirty="0" smtClean="0"/>
            </a:b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84784"/>
            <a:ext cx="5651295" cy="5076000"/>
          </a:xfrm>
        </p:spPr>
      </p:pic>
    </p:spTree>
    <p:extLst>
      <p:ext uri="{BB962C8B-B14F-4D97-AF65-F5344CB8AC3E}">
        <p14:creationId xmlns:p14="http://schemas.microsoft.com/office/powerpoint/2010/main" val="20645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Questions</a:t>
            </a:r>
            <a:r>
              <a:rPr lang="fr-FR" sz="2000" dirty="0" smtClean="0"/>
              <a:t>:</a:t>
            </a:r>
            <a:br>
              <a:rPr lang="fr-FR" sz="2000" dirty="0" smtClean="0"/>
            </a:br>
            <a:r>
              <a:rPr lang="fr-FR" sz="2000" dirty="0" smtClean="0"/>
              <a:t>Pourquoi les colonies deviennent-elles un enjeu important à partir de 1740 ?</a:t>
            </a:r>
            <a:r>
              <a:rPr lang="fr-FR" sz="2000" dirty="0" smtClean="0">
                <a:solidFill>
                  <a:srgbClr val="FF0000"/>
                </a:solidFill>
              </a:rPr>
              <a:t/>
            </a:r>
            <a:br>
              <a:rPr lang="fr-FR" sz="2000" dirty="0" smtClean="0">
                <a:solidFill>
                  <a:srgbClr val="FF0000"/>
                </a:solidFill>
              </a:rPr>
            </a:b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5126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1200" u="sng" dirty="0">
                <a:solidFill>
                  <a:srgbClr val="FF0000"/>
                </a:solidFill>
              </a:rPr>
              <a:t>COMPETENCES SOCLE COMMUN </a:t>
            </a:r>
            <a:r>
              <a:rPr lang="fr-FR" sz="1200" dirty="0" smtClean="0">
                <a:solidFill>
                  <a:srgbClr val="FF0000"/>
                </a:solidFill>
              </a:rPr>
              <a:t>: Je </a:t>
            </a:r>
            <a:r>
              <a:rPr lang="fr-FR" sz="1200" dirty="0">
                <a:solidFill>
                  <a:srgbClr val="FF0000"/>
                </a:solidFill>
              </a:rPr>
              <a:t>pratique différents langages (Décrire une peinture de marine</a:t>
            </a:r>
            <a:r>
              <a:rPr lang="fr-FR" sz="1200" dirty="0" smtClean="0">
                <a:solidFill>
                  <a:srgbClr val="FF0000"/>
                </a:solidFill>
              </a:rPr>
              <a:t>.) </a:t>
            </a:r>
            <a:r>
              <a:rPr lang="fr-FR" sz="1200" dirty="0">
                <a:solidFill>
                  <a:srgbClr val="FF0000"/>
                </a:solidFill>
              </a:rPr>
              <a:t>D 1, 2, </a:t>
            </a:r>
            <a:r>
              <a:rPr lang="fr-FR" sz="1200" dirty="0" smtClean="0">
                <a:solidFill>
                  <a:srgbClr val="FF0000"/>
                </a:solidFill>
              </a:rPr>
              <a:t>4</a:t>
            </a:r>
            <a:br>
              <a:rPr lang="fr-FR" sz="1200" dirty="0" smtClean="0">
                <a:solidFill>
                  <a:srgbClr val="FF0000"/>
                </a:solidFill>
              </a:rPr>
            </a:br>
            <a:r>
              <a:rPr lang="fr-FR" sz="2000" u="sng" dirty="0" smtClean="0"/>
              <a:t>Questions:</a:t>
            </a:r>
            <a:br>
              <a:rPr lang="fr-FR" sz="2000" u="sng" dirty="0" smtClean="0"/>
            </a:br>
            <a:r>
              <a:rPr lang="fr-FR" sz="2000" dirty="0" smtClean="0"/>
              <a:t>Décrivez le paysage (quels renseignements nous donne cette œuvre sur le commerce de Bordeaux. Que privilégie le peintre Joseph Vernet) ?</a:t>
            </a:r>
            <a:br>
              <a:rPr lang="fr-FR" sz="2000" dirty="0" smtClean="0"/>
            </a:b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9137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200" u="sng" dirty="0" smtClean="0"/>
              <a:t>Question:</a:t>
            </a:r>
            <a:r>
              <a:rPr lang="fr-FR" sz="2000" dirty="0">
                <a:solidFill>
                  <a:srgbClr val="FF0000"/>
                </a:solidFill>
              </a:rPr>
              <a:t/>
            </a:r>
            <a:br>
              <a:rPr lang="fr-FR" sz="2000" dirty="0">
                <a:solidFill>
                  <a:srgbClr val="FF0000"/>
                </a:solidFill>
              </a:rPr>
            </a:br>
            <a:r>
              <a:rPr lang="fr-FR" sz="2000" dirty="0" smtClean="0"/>
              <a:t>Pourquoi Bordeaux est riche au </a:t>
            </a:r>
            <a:r>
              <a:rPr lang="fr-FR" sz="2000" dirty="0" err="1" smtClean="0"/>
              <a:t>XVIIIè</a:t>
            </a:r>
            <a:r>
              <a:rPr lang="fr-FR" sz="2000" dirty="0" smtClean="0"/>
              <a:t>?</a:t>
            </a: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1340768"/>
            <a:ext cx="6840760" cy="4785395"/>
          </a:xfrm>
        </p:spPr>
      </p:pic>
    </p:spTree>
    <p:extLst>
      <p:ext uri="{BB962C8B-B14F-4D97-AF65-F5344CB8AC3E}">
        <p14:creationId xmlns:p14="http://schemas.microsoft.com/office/powerpoint/2010/main" val="1621011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 </a:t>
            </a:r>
            <a:r>
              <a:rPr lang="fr-FR" sz="1200" u="sng" dirty="0">
                <a:solidFill>
                  <a:srgbClr val="FF0000"/>
                </a:solidFill>
              </a:rPr>
              <a:t>COMPETENCES SOCLE COMMUN </a:t>
            </a:r>
            <a:r>
              <a:rPr lang="fr-FR" sz="1200" dirty="0">
                <a:solidFill>
                  <a:srgbClr val="FF0000"/>
                </a:solidFill>
              </a:rPr>
              <a:t>: Je pratique différents langages (Décrire Bordeaux et son commerce au XVIIIème siècle) D 1, 2, 4</a:t>
            </a:r>
            <a:r>
              <a:rPr lang="fr-FR" sz="2000" u="sng" dirty="0"/>
              <a:t/>
            </a:r>
            <a:br>
              <a:rPr lang="fr-FR" sz="2000" u="sng" dirty="0"/>
            </a:br>
            <a:r>
              <a:rPr lang="fr-FR" sz="2000" u="sng" dirty="0"/>
              <a:t>Question</a:t>
            </a:r>
            <a:r>
              <a:rPr lang="fr-FR" sz="2000" dirty="0" smtClean="0"/>
              <a:t>: </a:t>
            </a:r>
            <a:br>
              <a:rPr lang="fr-FR" sz="2000" dirty="0" smtClean="0"/>
            </a:br>
            <a:r>
              <a:rPr lang="fr-FR" sz="2000" dirty="0" smtClean="0"/>
              <a:t>Décrivez le commerce de Bordeaux au XVIIIème?</a:t>
            </a:r>
            <a:endParaRPr lang="fr-FR" sz="20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62614" y="1683710"/>
            <a:ext cx="5218772" cy="4464496"/>
          </a:xfrm>
        </p:spPr>
      </p:pic>
    </p:spTree>
    <p:extLst>
      <p:ext uri="{BB962C8B-B14F-4D97-AF65-F5344CB8AC3E}">
        <p14:creationId xmlns:p14="http://schemas.microsoft.com/office/powerpoint/2010/main" val="276770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	</a:t>
            </a:r>
            <a:r>
              <a:rPr lang="fr-FR" sz="1200" u="sng" dirty="0">
                <a:solidFill>
                  <a:srgbClr val="FF0000"/>
                </a:solidFill>
              </a:rPr>
              <a:t>COMPETENCES SOCLE COMMUN </a:t>
            </a:r>
            <a:r>
              <a:rPr lang="fr-FR" sz="1200" u="sng" dirty="0" smtClean="0">
                <a:solidFill>
                  <a:srgbClr val="FF0000"/>
                </a:solidFill>
              </a:rPr>
              <a:t>: </a:t>
            </a:r>
            <a:r>
              <a:rPr lang="fr-FR" sz="1200" dirty="0" smtClean="0">
                <a:solidFill>
                  <a:srgbClr val="FF0000"/>
                </a:solidFill>
              </a:rPr>
              <a:t>Je </a:t>
            </a:r>
            <a:r>
              <a:rPr lang="fr-FR" sz="1200" dirty="0">
                <a:solidFill>
                  <a:srgbClr val="FF0000"/>
                </a:solidFill>
              </a:rPr>
              <a:t>pratique différents langages </a:t>
            </a:r>
            <a:r>
              <a:rPr lang="fr-FR" sz="1200" dirty="0" smtClean="0">
                <a:solidFill>
                  <a:srgbClr val="FF0000"/>
                </a:solidFill>
              </a:rPr>
              <a:t>(Décrire </a:t>
            </a:r>
            <a:r>
              <a:rPr lang="fr-FR" sz="1200" dirty="0">
                <a:solidFill>
                  <a:srgbClr val="FF0000"/>
                </a:solidFill>
              </a:rPr>
              <a:t>Bordeaux et son commerce au XVIIIème siècle) D 1, 2, </a:t>
            </a:r>
            <a:r>
              <a:rPr lang="fr-FR" sz="1200" dirty="0" smtClean="0">
                <a:solidFill>
                  <a:srgbClr val="FF0000"/>
                </a:solidFill>
              </a:rPr>
              <a:t>4</a:t>
            </a:r>
            <a:br>
              <a:rPr lang="fr-FR" sz="1200" dirty="0" smtClean="0">
                <a:solidFill>
                  <a:srgbClr val="FF0000"/>
                </a:solidFill>
              </a:rPr>
            </a:br>
            <a:r>
              <a:rPr lang="fr-FR" sz="2000" u="sng" dirty="0" smtClean="0"/>
              <a:t>Question:</a:t>
            </a:r>
            <a:br>
              <a:rPr lang="fr-FR" sz="2000" u="sng" dirty="0" smtClean="0"/>
            </a:br>
            <a:r>
              <a:rPr lang="fr-FR" sz="2000" dirty="0" smtClean="0"/>
              <a:t>Comment le commerce transforme-t-il la ville ?</a:t>
            </a:r>
            <a:endParaRPr lang="fr-FR" sz="2000" u="sng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156585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1200" u="sng" dirty="0">
                <a:solidFill>
                  <a:srgbClr val="FF0000"/>
                </a:solidFill>
              </a:rPr>
              <a:t>COMPETENCES SOCLE COMMUN </a:t>
            </a:r>
            <a:r>
              <a:rPr lang="fr-FR" sz="1200" dirty="0" smtClean="0">
                <a:solidFill>
                  <a:srgbClr val="FF0000"/>
                </a:solidFill>
              </a:rPr>
              <a:t>: Je </a:t>
            </a:r>
            <a:r>
              <a:rPr lang="fr-FR" sz="1200" dirty="0">
                <a:solidFill>
                  <a:srgbClr val="FF0000"/>
                </a:solidFill>
              </a:rPr>
              <a:t>raisonne (choisir une démarche pour présenter un marchand bordelais du </a:t>
            </a:r>
            <a:r>
              <a:rPr lang="fr-FR" sz="1200" dirty="0" smtClean="0">
                <a:solidFill>
                  <a:srgbClr val="FF0000"/>
                </a:solidFill>
              </a:rPr>
              <a:t>XVIIIème) </a:t>
            </a:r>
            <a:r>
              <a:rPr lang="fr-FR" sz="1200" dirty="0">
                <a:solidFill>
                  <a:srgbClr val="FF0000"/>
                </a:solidFill>
              </a:rPr>
              <a:t>D 1, 2</a:t>
            </a:r>
            <a:br>
              <a:rPr lang="fr-FR" sz="1200" dirty="0">
                <a:solidFill>
                  <a:srgbClr val="FF0000"/>
                </a:solidFill>
              </a:rPr>
            </a:br>
            <a:r>
              <a:rPr lang="fr-FR" sz="2000" u="sng" dirty="0"/>
              <a:t>Questions</a:t>
            </a:r>
            <a:r>
              <a:rPr lang="fr-FR" sz="2000" dirty="0" smtClean="0"/>
              <a:t>: </a:t>
            </a:r>
            <a:br>
              <a:rPr lang="fr-FR" sz="2000" dirty="0" smtClean="0"/>
            </a:br>
            <a:r>
              <a:rPr lang="fr-FR" sz="2000" dirty="0" smtClean="0"/>
              <a:t>Présentez François </a:t>
            </a:r>
            <a:r>
              <a:rPr lang="fr-FR" sz="2000" dirty="0" err="1" smtClean="0"/>
              <a:t>Bonnaffé</a:t>
            </a:r>
            <a:r>
              <a:rPr lang="fr-FR" sz="2000" dirty="0" smtClean="0"/>
              <a:t> et son cadre de vie à Bordeaux au XVIII </a:t>
            </a:r>
            <a:r>
              <a:rPr lang="fr-FR" sz="2000" dirty="0" err="1" smtClean="0"/>
              <a:t>ème</a:t>
            </a: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43510"/>
            <a:ext cx="8424936" cy="5238582"/>
          </a:xfrm>
        </p:spPr>
      </p:pic>
    </p:spTree>
    <p:extLst>
      <p:ext uri="{BB962C8B-B14F-4D97-AF65-F5344CB8AC3E}">
        <p14:creationId xmlns:p14="http://schemas.microsoft.com/office/powerpoint/2010/main" val="38487808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129</Words>
  <Application>Microsoft Office PowerPoint</Application>
  <PresentationFormat>Affichage à l'écran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 COMPETENCES SOCLE COMMUN :  Je me repère (décrire les courants d’échanges internationaux au XVIII ème) D1,2,4 Quels sont les grands empires coloniaux vers 1740 ? Que possèdent-ils en Amérique, Asie et le long des côtes africaines? Qu’apportent les colonies à la métropole? </vt:lpstr>
      <vt:lpstr>Questions: Quels sont les produits échangés par un navire européen qui entreprend  le « commerce triangulaire » ?</vt:lpstr>
      <vt:lpstr>Questions:               Qu’est-ce qu’une compagnie de commerce ? </vt:lpstr>
      <vt:lpstr>Questions: Pourquoi les colonies deviennent-elles un enjeu important à partir de 1740 ? </vt:lpstr>
      <vt:lpstr>COMPETENCES SOCLE COMMUN : Je pratique différents langages (Décrire une peinture de marine.) D 1, 2, 4 Questions: Décrivez le paysage (quels renseignements nous donne cette œuvre sur le commerce de Bordeaux. Que privilégie le peintre Joseph Vernet) ? </vt:lpstr>
      <vt:lpstr>Question: Pourquoi Bordeaux est riche au XVIIIè?</vt:lpstr>
      <vt:lpstr> COMPETENCES SOCLE COMMUN : Je pratique différents langages (Décrire Bordeaux et son commerce au XVIIIème siècle) D 1, 2, 4 Question:  Décrivez le commerce de Bordeaux au XVIIIème?</vt:lpstr>
      <vt:lpstr> COMPETENCES SOCLE COMMUN : Je pratique différents langages (Décrire Bordeaux et son commerce au XVIIIème siècle) D 1, 2, 4 Question: Comment le commerce transforme-t-il la ville ?</vt:lpstr>
      <vt:lpstr>COMPETENCES SOCLE COMMUN : Je raisonne (choisir une démarche pour présenter un marchand bordelais du XVIIIème) D 1, 2 Questions:  Présentez François Bonnaffé et son cadre de vie à Bordeaux au XVIII ème </vt:lpstr>
      <vt:lpstr>Question: A quoi reconnait-on les esclaves? Qui les vend et qui les achète ?</vt:lpstr>
      <vt:lpstr>Question: Pourquoi fait-on subir un examen aux esclaves ? </vt:lpstr>
      <vt:lpstr>Question:  Qu’est-ce qui explique la mortalité des esclaves pendant la traversée atlantique (utilisez également la vidéo)?</vt:lpstr>
      <vt:lpstr>COMPETENCES SOCLE COMMUN : J’analyse un document (une affiche sur une vente d’esclaves) D 1, 2 Questions:  Répondez: nombre, nature et origine des esclaves, lieu et date de vente ?</vt:lpstr>
      <vt:lpstr>Question:  comment se développe l’esclavage dans les colonies  au XVIIIème ?</vt:lpstr>
      <vt:lpstr>COMPETENCES SOCLE COMMUN : Je raisonne (choisir une démarche pour présenter la vie des esclaves dans une plantation) D 1, 2 Question: Racontez la vie des esclaves dans une plantation d’Amérique</vt:lpstr>
      <vt:lpstr>Question: Quelle sont les conditions de vie des esclaves 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Mikaël</dc:creator>
  <cp:lastModifiedBy>Mikaël</cp:lastModifiedBy>
  <cp:revision>30</cp:revision>
  <dcterms:created xsi:type="dcterms:W3CDTF">2016-07-07T07:53:35Z</dcterms:created>
  <dcterms:modified xsi:type="dcterms:W3CDTF">2016-07-17T12:05:12Z</dcterms:modified>
</cp:coreProperties>
</file>