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7"/>
  </p:notesMasterIdLst>
  <p:sldIdLst>
    <p:sldId id="818" r:id="rId2"/>
    <p:sldId id="996" r:id="rId3"/>
    <p:sldId id="1181" r:id="rId4"/>
    <p:sldId id="1183" r:id="rId5"/>
    <p:sldId id="1184" r:id="rId6"/>
    <p:sldId id="1185" r:id="rId7"/>
    <p:sldId id="1187" r:id="rId8"/>
    <p:sldId id="1188" r:id="rId9"/>
    <p:sldId id="999" r:id="rId10"/>
    <p:sldId id="1000" r:id="rId11"/>
    <p:sldId id="1189" r:id="rId12"/>
    <p:sldId id="1190" r:id="rId13"/>
    <p:sldId id="1191" r:id="rId14"/>
    <p:sldId id="1192" r:id="rId15"/>
    <p:sldId id="1193" r:id="rId16"/>
    <p:sldId id="1194" r:id="rId17"/>
    <p:sldId id="1195" r:id="rId18"/>
    <p:sldId id="1196" r:id="rId19"/>
    <p:sldId id="1211" r:id="rId20"/>
    <p:sldId id="1197" r:id="rId21"/>
    <p:sldId id="1010" r:id="rId22"/>
    <p:sldId id="1198" r:id="rId23"/>
    <p:sldId id="1199" r:id="rId24"/>
    <p:sldId id="1200" r:id="rId25"/>
    <p:sldId id="1201" r:id="rId26"/>
    <p:sldId id="1016" r:id="rId27"/>
    <p:sldId id="1202" r:id="rId28"/>
    <p:sldId id="1203" r:id="rId29"/>
    <p:sldId id="1204" r:id="rId30"/>
    <p:sldId id="1205" r:id="rId31"/>
    <p:sldId id="1021" r:id="rId32"/>
    <p:sldId id="1206" r:id="rId33"/>
    <p:sldId id="1207" r:id="rId34"/>
    <p:sldId id="1023" r:id="rId35"/>
    <p:sldId id="1208" r:id="rId36"/>
    <p:sldId id="1025" r:id="rId37"/>
    <p:sldId id="1026" r:id="rId38"/>
    <p:sldId id="1209" r:id="rId39"/>
    <p:sldId id="1210" r:id="rId40"/>
    <p:sldId id="1212" r:id="rId41"/>
    <p:sldId id="1213" r:id="rId42"/>
    <p:sldId id="1214" r:id="rId43"/>
    <p:sldId id="1215" r:id="rId44"/>
    <p:sldId id="1216" r:id="rId45"/>
    <p:sldId id="1217" r:id="rId46"/>
    <p:sldId id="1218" r:id="rId47"/>
    <p:sldId id="1219" r:id="rId48"/>
    <p:sldId id="1220" r:id="rId49"/>
    <p:sldId id="1221" r:id="rId50"/>
    <p:sldId id="1223" r:id="rId51"/>
    <p:sldId id="1224" r:id="rId52"/>
    <p:sldId id="1040" r:id="rId53"/>
    <p:sldId id="1225" r:id="rId54"/>
    <p:sldId id="1226" r:id="rId55"/>
    <p:sldId id="1227" r:id="rId56"/>
    <p:sldId id="1228" r:id="rId57"/>
    <p:sldId id="1229" r:id="rId58"/>
    <p:sldId id="1230" r:id="rId59"/>
    <p:sldId id="1231" r:id="rId60"/>
    <p:sldId id="1232" r:id="rId61"/>
    <p:sldId id="1233" r:id="rId62"/>
    <p:sldId id="1234" r:id="rId63"/>
    <p:sldId id="1235" r:id="rId64"/>
    <p:sldId id="1236" r:id="rId65"/>
    <p:sldId id="1052" r:id="rId66"/>
    <p:sldId id="1053" r:id="rId67"/>
    <p:sldId id="1237" r:id="rId68"/>
    <p:sldId id="1238" r:id="rId69"/>
    <p:sldId id="1239" r:id="rId70"/>
    <p:sldId id="1056" r:id="rId71"/>
    <p:sldId id="1240" r:id="rId72"/>
    <p:sldId id="1241" r:id="rId73"/>
    <p:sldId id="1242" r:id="rId74"/>
    <p:sldId id="1243" r:id="rId75"/>
    <p:sldId id="1244" r:id="rId76"/>
    <p:sldId id="1245" r:id="rId77"/>
    <p:sldId id="1246" r:id="rId78"/>
    <p:sldId id="1247" r:id="rId79"/>
    <p:sldId id="1248" r:id="rId80"/>
    <p:sldId id="1255" r:id="rId81"/>
    <p:sldId id="1249" r:id="rId82"/>
    <p:sldId id="1250" r:id="rId83"/>
    <p:sldId id="1251" r:id="rId84"/>
    <p:sldId id="1252" r:id="rId85"/>
    <p:sldId id="1253" r:id="rId86"/>
    <p:sldId id="1254" r:id="rId87"/>
    <p:sldId id="1064" r:id="rId88"/>
    <p:sldId id="1256" r:id="rId89"/>
    <p:sldId id="1257" r:id="rId90"/>
    <p:sldId id="1258" r:id="rId91"/>
    <p:sldId id="1259" r:id="rId92"/>
    <p:sldId id="1260" r:id="rId93"/>
    <p:sldId id="1261" r:id="rId94"/>
    <p:sldId id="1262" r:id="rId95"/>
    <p:sldId id="1263" r:id="rId96"/>
    <p:sldId id="1264" r:id="rId97"/>
    <p:sldId id="1265" r:id="rId98"/>
    <p:sldId id="1266" r:id="rId99"/>
    <p:sldId id="1267" r:id="rId100"/>
    <p:sldId id="1268" r:id="rId101"/>
    <p:sldId id="1269" r:id="rId102"/>
    <p:sldId id="870" r:id="rId103"/>
    <p:sldId id="1271" r:id="rId104"/>
    <p:sldId id="1273" r:id="rId105"/>
    <p:sldId id="1082" r:id="rId106"/>
    <p:sldId id="1272" r:id="rId107"/>
    <p:sldId id="1274" r:id="rId108"/>
    <p:sldId id="1084" r:id="rId109"/>
    <p:sldId id="1275" r:id="rId110"/>
    <p:sldId id="1086" r:id="rId111"/>
    <p:sldId id="1276" r:id="rId112"/>
    <p:sldId id="1277" r:id="rId113"/>
    <p:sldId id="1278" r:id="rId114"/>
    <p:sldId id="1090" r:id="rId115"/>
    <p:sldId id="1279" r:id="rId116"/>
    <p:sldId id="1280" r:id="rId117"/>
    <p:sldId id="1281" r:id="rId118"/>
    <p:sldId id="1282" r:id="rId119"/>
    <p:sldId id="1096" r:id="rId120"/>
    <p:sldId id="1283" r:id="rId121"/>
    <p:sldId id="1284" r:id="rId122"/>
    <p:sldId id="1285" r:id="rId123"/>
    <p:sldId id="1286" r:id="rId124"/>
    <p:sldId id="1103" r:id="rId125"/>
    <p:sldId id="1101" r:id="rId126"/>
    <p:sldId id="1287" r:id="rId127"/>
    <p:sldId id="1288" r:id="rId128"/>
    <p:sldId id="1104" r:id="rId129"/>
    <p:sldId id="1289" r:id="rId130"/>
    <p:sldId id="1290" r:id="rId131"/>
    <p:sldId id="1291" r:id="rId132"/>
    <p:sldId id="1292" r:id="rId133"/>
    <p:sldId id="1293" r:id="rId134"/>
    <p:sldId id="1294" r:id="rId135"/>
    <p:sldId id="1295" r:id="rId136"/>
    <p:sldId id="1296" r:id="rId137"/>
    <p:sldId id="1118" r:id="rId138"/>
    <p:sldId id="1297" r:id="rId139"/>
    <p:sldId id="1298" r:id="rId140"/>
    <p:sldId id="1299" r:id="rId141"/>
    <p:sldId id="1300" r:id="rId142"/>
    <p:sldId id="1301" r:id="rId143"/>
    <p:sldId id="1302" r:id="rId144"/>
    <p:sldId id="1303" r:id="rId145"/>
    <p:sldId id="1304" r:id="rId146"/>
    <p:sldId id="1305" r:id="rId147"/>
    <p:sldId id="1306" r:id="rId148"/>
    <p:sldId id="1307" r:id="rId149"/>
    <p:sldId id="1308" r:id="rId150"/>
    <p:sldId id="1309" r:id="rId151"/>
    <p:sldId id="1310" r:id="rId152"/>
    <p:sldId id="1311" r:id="rId153"/>
    <p:sldId id="1134" r:id="rId154"/>
    <p:sldId id="1135" r:id="rId155"/>
    <p:sldId id="1312" r:id="rId156"/>
    <p:sldId id="1313" r:id="rId157"/>
    <p:sldId id="1137" r:id="rId158"/>
    <p:sldId id="1314" r:id="rId159"/>
    <p:sldId id="1315" r:id="rId160"/>
    <p:sldId id="1316" r:id="rId161"/>
    <p:sldId id="1317" r:id="rId162"/>
    <p:sldId id="1318" r:id="rId163"/>
    <p:sldId id="1319" r:id="rId164"/>
    <p:sldId id="1320" r:id="rId165"/>
    <p:sldId id="1321" r:id="rId166"/>
    <p:sldId id="1322" r:id="rId167"/>
    <p:sldId id="1323" r:id="rId168"/>
    <p:sldId id="1324" r:id="rId169"/>
    <p:sldId id="1325" r:id="rId170"/>
    <p:sldId id="1326" r:id="rId171"/>
    <p:sldId id="1327" r:id="rId172"/>
    <p:sldId id="1328" r:id="rId173"/>
    <p:sldId id="1329" r:id="rId174"/>
    <p:sldId id="1330" r:id="rId175"/>
    <p:sldId id="1331" r:id="rId176"/>
    <p:sldId id="1332" r:id="rId177"/>
    <p:sldId id="1333" r:id="rId178"/>
    <p:sldId id="1349" r:id="rId179"/>
    <p:sldId id="1334" r:id="rId180"/>
    <p:sldId id="1335" r:id="rId181"/>
    <p:sldId id="1336" r:id="rId182"/>
    <p:sldId id="1337" r:id="rId183"/>
    <p:sldId id="1338" r:id="rId184"/>
    <p:sldId id="1339" r:id="rId185"/>
    <p:sldId id="1340" r:id="rId186"/>
    <p:sldId id="1341" r:id="rId187"/>
    <p:sldId id="1342" r:id="rId188"/>
    <p:sldId id="1343" r:id="rId189"/>
    <p:sldId id="1162" r:id="rId190"/>
    <p:sldId id="1344" r:id="rId191"/>
    <p:sldId id="1346" r:id="rId192"/>
    <p:sldId id="1170" r:id="rId193"/>
    <p:sldId id="1350" r:id="rId194"/>
    <p:sldId id="1347" r:id="rId195"/>
    <p:sldId id="1348" r:id="rId19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647E7E03-0703-4FC6-9C55-433361D71ABE}">
          <p14:sldIdLst>
            <p14:sldId id="818"/>
            <p14:sldId id="996"/>
            <p14:sldId id="1181"/>
            <p14:sldId id="1183"/>
            <p14:sldId id="1184"/>
            <p14:sldId id="1185"/>
            <p14:sldId id="1187"/>
            <p14:sldId id="1188"/>
            <p14:sldId id="999"/>
            <p14:sldId id="1000"/>
            <p14:sldId id="1189"/>
            <p14:sldId id="1190"/>
            <p14:sldId id="1191"/>
            <p14:sldId id="1192"/>
            <p14:sldId id="1193"/>
            <p14:sldId id="1194"/>
            <p14:sldId id="1195"/>
            <p14:sldId id="1196"/>
            <p14:sldId id="1211"/>
            <p14:sldId id="1197"/>
            <p14:sldId id="1010"/>
            <p14:sldId id="1198"/>
            <p14:sldId id="1199"/>
            <p14:sldId id="1200"/>
            <p14:sldId id="1201"/>
            <p14:sldId id="1016"/>
            <p14:sldId id="1202"/>
            <p14:sldId id="1203"/>
            <p14:sldId id="1204"/>
            <p14:sldId id="1205"/>
            <p14:sldId id="1021"/>
            <p14:sldId id="1206"/>
            <p14:sldId id="1207"/>
            <p14:sldId id="1023"/>
            <p14:sldId id="1208"/>
            <p14:sldId id="1025"/>
            <p14:sldId id="1026"/>
            <p14:sldId id="1209"/>
            <p14:sldId id="1210"/>
            <p14:sldId id="1212"/>
            <p14:sldId id="1213"/>
            <p14:sldId id="1214"/>
            <p14:sldId id="1215"/>
            <p14:sldId id="1216"/>
            <p14:sldId id="1217"/>
            <p14:sldId id="1218"/>
            <p14:sldId id="1219"/>
            <p14:sldId id="1220"/>
            <p14:sldId id="1221"/>
            <p14:sldId id="1223"/>
            <p14:sldId id="1224"/>
            <p14:sldId id="1040"/>
            <p14:sldId id="1225"/>
            <p14:sldId id="1226"/>
            <p14:sldId id="1227"/>
            <p14:sldId id="1228"/>
            <p14:sldId id="1229"/>
            <p14:sldId id="1230"/>
            <p14:sldId id="1231"/>
            <p14:sldId id="1232"/>
            <p14:sldId id="1233"/>
            <p14:sldId id="1234"/>
            <p14:sldId id="1235"/>
            <p14:sldId id="1236"/>
            <p14:sldId id="1052"/>
            <p14:sldId id="1053"/>
            <p14:sldId id="1237"/>
            <p14:sldId id="1238"/>
            <p14:sldId id="1239"/>
            <p14:sldId id="1056"/>
            <p14:sldId id="1240"/>
            <p14:sldId id="1241"/>
            <p14:sldId id="1242"/>
            <p14:sldId id="1243"/>
            <p14:sldId id="1244"/>
            <p14:sldId id="1245"/>
            <p14:sldId id="1246"/>
            <p14:sldId id="1247"/>
            <p14:sldId id="1248"/>
            <p14:sldId id="1255"/>
            <p14:sldId id="1249"/>
            <p14:sldId id="1250"/>
            <p14:sldId id="1251"/>
            <p14:sldId id="1252"/>
            <p14:sldId id="1253"/>
            <p14:sldId id="1254"/>
            <p14:sldId id="1064"/>
            <p14:sldId id="1256"/>
            <p14:sldId id="1257"/>
            <p14:sldId id="1258"/>
            <p14:sldId id="1259"/>
            <p14:sldId id="1260"/>
            <p14:sldId id="1261"/>
            <p14:sldId id="1262"/>
            <p14:sldId id="1263"/>
            <p14:sldId id="1264"/>
            <p14:sldId id="1265"/>
            <p14:sldId id="1266"/>
            <p14:sldId id="1267"/>
            <p14:sldId id="1268"/>
            <p14:sldId id="1269"/>
            <p14:sldId id="870"/>
            <p14:sldId id="1271"/>
            <p14:sldId id="1273"/>
            <p14:sldId id="1082"/>
            <p14:sldId id="1272"/>
            <p14:sldId id="1274"/>
            <p14:sldId id="1084"/>
            <p14:sldId id="1275"/>
            <p14:sldId id="1086"/>
            <p14:sldId id="1276"/>
            <p14:sldId id="1277"/>
            <p14:sldId id="1278"/>
            <p14:sldId id="1090"/>
            <p14:sldId id="1279"/>
            <p14:sldId id="1280"/>
            <p14:sldId id="1281"/>
            <p14:sldId id="1282"/>
            <p14:sldId id="1096"/>
            <p14:sldId id="1283"/>
            <p14:sldId id="1284"/>
            <p14:sldId id="1285"/>
            <p14:sldId id="1286"/>
            <p14:sldId id="1103"/>
            <p14:sldId id="1101"/>
            <p14:sldId id="1287"/>
            <p14:sldId id="1288"/>
            <p14:sldId id="1104"/>
            <p14:sldId id="1289"/>
            <p14:sldId id="1290"/>
            <p14:sldId id="1291"/>
            <p14:sldId id="1292"/>
            <p14:sldId id="1293"/>
            <p14:sldId id="1294"/>
            <p14:sldId id="1295"/>
            <p14:sldId id="1296"/>
            <p14:sldId id="1118"/>
            <p14:sldId id="1297"/>
            <p14:sldId id="1298"/>
            <p14:sldId id="1299"/>
            <p14:sldId id="1300"/>
            <p14:sldId id="1301"/>
            <p14:sldId id="1302"/>
            <p14:sldId id="1303"/>
            <p14:sldId id="1304"/>
            <p14:sldId id="1305"/>
            <p14:sldId id="1306"/>
            <p14:sldId id="1307"/>
            <p14:sldId id="1308"/>
            <p14:sldId id="1309"/>
            <p14:sldId id="1310"/>
            <p14:sldId id="1311"/>
            <p14:sldId id="1134"/>
            <p14:sldId id="1135"/>
            <p14:sldId id="1312"/>
            <p14:sldId id="1313"/>
            <p14:sldId id="1137"/>
            <p14:sldId id="1314"/>
            <p14:sldId id="1315"/>
            <p14:sldId id="1316"/>
            <p14:sldId id="1317"/>
            <p14:sldId id="1318"/>
            <p14:sldId id="1319"/>
            <p14:sldId id="1320"/>
            <p14:sldId id="1321"/>
            <p14:sldId id="1322"/>
            <p14:sldId id="1323"/>
            <p14:sldId id="1324"/>
            <p14:sldId id="1325"/>
            <p14:sldId id="1326"/>
            <p14:sldId id="1327"/>
            <p14:sldId id="1328"/>
            <p14:sldId id="1329"/>
            <p14:sldId id="1330"/>
            <p14:sldId id="1331"/>
            <p14:sldId id="1332"/>
            <p14:sldId id="1333"/>
            <p14:sldId id="1349"/>
            <p14:sldId id="1334"/>
            <p14:sldId id="1335"/>
            <p14:sldId id="1336"/>
            <p14:sldId id="1337"/>
            <p14:sldId id="1338"/>
            <p14:sldId id="1339"/>
            <p14:sldId id="1340"/>
            <p14:sldId id="1341"/>
            <p14:sldId id="1342"/>
            <p14:sldId id="1343"/>
            <p14:sldId id="1162"/>
            <p14:sldId id="1344"/>
            <p14:sldId id="1346"/>
            <p14:sldId id="1170"/>
            <p14:sldId id="1350"/>
            <p14:sldId id="1347"/>
            <p14:sldId id="134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01" autoAdjust="0"/>
  </p:normalViewPr>
  <p:slideViewPr>
    <p:cSldViewPr>
      <p:cViewPr varScale="1">
        <p:scale>
          <a:sx n="112" d="100"/>
          <a:sy n="112" d="100"/>
        </p:scale>
        <p:origin x="-156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92" Type="http://schemas.openxmlformats.org/officeDocument/2006/relationships/slide" Target="slides/slide191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slide" Target="slides/slide18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141" Type="http://schemas.openxmlformats.org/officeDocument/2006/relationships/slide" Target="slides/slide140.xml"/><Relationship Id="rId7" Type="http://schemas.openxmlformats.org/officeDocument/2006/relationships/slide" Target="slides/slide6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199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slide" Target="slides/slide194.xml"/><Relationship Id="rId190" Type="http://schemas.openxmlformats.org/officeDocument/2006/relationships/slide" Target="slides/slide189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theme" Target="theme/theme1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notesMaster" Target="notesMasters/notesMaster1.xml"/><Relationship Id="rId201" Type="http://schemas.openxmlformats.org/officeDocument/2006/relationships/tableStyles" Target="tableStyles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presProps" Target="presProps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25" Type="http://schemas.openxmlformats.org/officeDocument/2006/relationships/slide" Target="slides/slide124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3F0E5C-380F-4BD2-9658-C2F74316E12E}" type="datetimeFigureOut">
              <a:rPr lang="fr-CH" smtClean="0"/>
              <a:t>29.08.2016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629F7E-2D5A-42D1-AD5E-081CF2CC432B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05201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Distances à contrôler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29F7E-2D5A-42D1-AD5E-081CF2CC432B}" type="slidenum">
              <a:rPr lang="fr-CH" smtClean="0"/>
              <a:t>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76222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Distances à contrôler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29F7E-2D5A-42D1-AD5E-081CF2CC432B}" type="slidenum">
              <a:rPr lang="fr-CH" smtClean="0"/>
              <a:t>66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76222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Distances à contrôler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29F7E-2D5A-42D1-AD5E-081CF2CC432B}" type="slidenum">
              <a:rPr lang="fr-CH" smtClean="0"/>
              <a:t>67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76222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Distances à contrôler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29F7E-2D5A-42D1-AD5E-081CF2CC432B}" type="slidenum">
              <a:rPr lang="fr-CH" smtClean="0"/>
              <a:t>105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76222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29F7E-2D5A-42D1-AD5E-081CF2CC432B}" type="slidenum">
              <a:rPr lang="fr-CH" smtClean="0"/>
              <a:t>124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6166123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Distances à contrôler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29F7E-2D5A-42D1-AD5E-081CF2CC432B}" type="slidenum">
              <a:rPr lang="fr-CH" smtClean="0"/>
              <a:t>125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76222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29F7E-2D5A-42D1-AD5E-081CF2CC432B}" type="slidenum">
              <a:rPr lang="fr-CH" smtClean="0"/>
              <a:t>126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6166123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29F7E-2D5A-42D1-AD5E-081CF2CC432B}" type="slidenum">
              <a:rPr lang="fr-CH" smtClean="0"/>
              <a:t>128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6166123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Distances à contrôler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29F7E-2D5A-42D1-AD5E-081CF2CC432B}" type="slidenum">
              <a:rPr lang="fr-CH" smtClean="0"/>
              <a:t>154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76222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29F7E-2D5A-42D1-AD5E-081CF2CC432B}" type="slidenum">
              <a:rPr lang="fr-CH" smtClean="0"/>
              <a:t>189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7622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29F7E-2D5A-42D1-AD5E-081CF2CC432B}" type="slidenum">
              <a:rPr lang="fr-CH" smtClean="0"/>
              <a:t>21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848976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29F7E-2D5A-42D1-AD5E-081CF2CC432B}" type="slidenum">
              <a:rPr lang="fr-CH" smtClean="0"/>
              <a:t>26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848976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29F7E-2D5A-42D1-AD5E-081CF2CC432B}" type="slidenum">
              <a:rPr lang="fr-CH" smtClean="0"/>
              <a:t>27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848976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29F7E-2D5A-42D1-AD5E-081CF2CC432B}" type="slidenum">
              <a:rPr lang="fr-CH" smtClean="0"/>
              <a:t>31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9380470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29F7E-2D5A-42D1-AD5E-081CF2CC432B}" type="slidenum">
              <a:rPr lang="fr-CH" smtClean="0"/>
              <a:t>32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9380470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29F7E-2D5A-42D1-AD5E-081CF2CC432B}" type="slidenum">
              <a:rPr lang="fr-CH" smtClean="0"/>
              <a:t>34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9380470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29F7E-2D5A-42D1-AD5E-081CF2CC432B}" type="slidenum">
              <a:rPr lang="fr-CH" smtClean="0"/>
              <a:t>36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9380470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29F7E-2D5A-42D1-AD5E-081CF2CC432B}" type="slidenum">
              <a:rPr lang="fr-CH" smtClean="0"/>
              <a:t>37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938047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7C1B8-4FEA-4A56-BC4F-063C207A019D}" type="datetimeFigureOut">
              <a:rPr lang="fr-CH" smtClean="0"/>
              <a:t>29.08.2016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3C717-80B1-442C-BA66-DF473D4CAAE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27521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7C1B8-4FEA-4A56-BC4F-063C207A019D}" type="datetimeFigureOut">
              <a:rPr lang="fr-CH" smtClean="0"/>
              <a:t>29.08.2016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3C717-80B1-442C-BA66-DF473D4CAAE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842015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7C1B8-4FEA-4A56-BC4F-063C207A019D}" type="datetimeFigureOut">
              <a:rPr lang="fr-CH" smtClean="0"/>
              <a:t>29.08.2016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3C717-80B1-442C-BA66-DF473D4CAAE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661191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7C1B8-4FEA-4A56-BC4F-063C207A019D}" type="datetimeFigureOut">
              <a:rPr lang="fr-CH" smtClean="0"/>
              <a:t>29.08.2016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3C717-80B1-442C-BA66-DF473D4CAAE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79132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7C1B8-4FEA-4A56-BC4F-063C207A019D}" type="datetimeFigureOut">
              <a:rPr lang="fr-CH" smtClean="0"/>
              <a:t>29.08.2016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3C717-80B1-442C-BA66-DF473D4CAAE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182767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7C1B8-4FEA-4A56-BC4F-063C207A019D}" type="datetimeFigureOut">
              <a:rPr lang="fr-CH" smtClean="0"/>
              <a:t>29.08.2016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3C717-80B1-442C-BA66-DF473D4CAAE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990835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7C1B8-4FEA-4A56-BC4F-063C207A019D}" type="datetimeFigureOut">
              <a:rPr lang="fr-CH" smtClean="0"/>
              <a:t>29.08.2016</a:t>
            </a:fld>
            <a:endParaRPr lang="fr-CH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3C717-80B1-442C-BA66-DF473D4CAAE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290678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7C1B8-4FEA-4A56-BC4F-063C207A019D}" type="datetimeFigureOut">
              <a:rPr lang="fr-CH" smtClean="0"/>
              <a:t>29.08.2016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3C717-80B1-442C-BA66-DF473D4CAAE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427512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7C1B8-4FEA-4A56-BC4F-063C207A019D}" type="datetimeFigureOut">
              <a:rPr lang="fr-CH" smtClean="0"/>
              <a:t>29.08.2016</a:t>
            </a:fld>
            <a:endParaRPr lang="fr-CH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3C717-80B1-442C-BA66-DF473D4CAAE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576990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7C1B8-4FEA-4A56-BC4F-063C207A019D}" type="datetimeFigureOut">
              <a:rPr lang="fr-CH" smtClean="0"/>
              <a:t>29.08.2016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3C717-80B1-442C-BA66-DF473D4CAAE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84629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7C1B8-4FEA-4A56-BC4F-063C207A019D}" type="datetimeFigureOut">
              <a:rPr lang="fr-CH" smtClean="0"/>
              <a:t>29.08.2016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3C717-80B1-442C-BA66-DF473D4CAAE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878010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7C1B8-4FEA-4A56-BC4F-063C207A019D}" type="datetimeFigureOut">
              <a:rPr lang="fr-CH" smtClean="0"/>
              <a:t>29.08.2016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3C717-80B1-442C-BA66-DF473D4CAAE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123722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1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h/search?q=Arad&amp;client=firefox-b&amp;tbm=isch&amp;tbo=u&amp;source=univ&amp;sa=X&amp;ved=0ahUKEwjQuKvS8KfOAhWC7BQKHbmcBt4QsAQIKg&amp;biw=1920&amp;bih=932" TargetMode="External"/><Relationship Id="rId2" Type="http://schemas.openxmlformats.org/officeDocument/2006/relationships/hyperlink" Target="https://www.google.ch/search?q=timisoara&amp;client=firefox-b&amp;tbm=isch&amp;tbo=u&amp;source=univ&amp;sa=X&amp;ved=0ahUKEwjrgryW8afOAhUKXBQKHeM4B1cQsAQINg&amp;biw=1920&amp;bih=932#imgrc=Jrldzhhtu43ZlM%3A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google.ch/search?q=satu+mare&amp;client=firefox-b&amp;tbm=isch&amp;tbo=u&amp;source=univ&amp;sa=X&amp;ved=0ahUKEwiJ_tfH2dTOAhWCiCwKHQ3cDewQsAQIMQ&amp;biw=1920&amp;bih=932" TargetMode="External"/><Relationship Id="rId4" Type="http://schemas.openxmlformats.org/officeDocument/2006/relationships/hyperlink" Target="https://www.google.ch/search?q=oradea&amp;client=firefox-b&amp;tbm=isch&amp;tbo=u&amp;source=univ&amp;sa=X&amp;ved=0ahUKEwiN66a32dTOAhXCXCwKHZpnA7EQsAQIMQ&amp;biw=1920&amp;bih=932" TargetMode="Externa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539552" y="836712"/>
            <a:ext cx="8208912" cy="482453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endParaRPr lang="fr-CH" sz="4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Autostrada</a:t>
            </a:r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A7</a:t>
            </a:r>
          </a:p>
          <a:p>
            <a:pPr algn="ctr"/>
            <a:endParaRPr lang="fr-CH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Moravita</a:t>
            </a:r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Timisoara </a:t>
            </a:r>
            <a:r>
              <a:rPr lang="fr-CH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Satu Mare </a:t>
            </a:r>
          </a:p>
          <a:p>
            <a:pPr algn="ctr"/>
            <a:endParaRPr lang="fr-CH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Semnalizare</a:t>
            </a:r>
            <a:endParaRPr lang="fr-CH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CH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i="1" dirty="0" smtClean="0">
                <a:solidFill>
                  <a:schemeClr val="tx1"/>
                </a:solidFill>
                <a:latin typeface="Imprint MT Shadow" panose="04020605060303030202" pitchFamily="82" charset="0"/>
                <a:cs typeface="Arial" panose="020B0604020202020204" pitchFamily="34" charset="0"/>
              </a:rPr>
              <a:t>SRB  </a:t>
            </a:r>
            <a:r>
              <a:rPr lang="fr-CH" i="1" dirty="0" err="1" smtClean="0">
                <a:solidFill>
                  <a:schemeClr val="tx1"/>
                </a:solidFill>
                <a:latin typeface="Imprint MT Shadow" panose="04020605060303030202" pitchFamily="82" charset="0"/>
                <a:cs typeface="Arial" panose="020B0604020202020204" pitchFamily="34" charset="0"/>
              </a:rPr>
              <a:t>Moravita</a:t>
            </a:r>
            <a:r>
              <a:rPr lang="fr-CH" i="1" dirty="0" smtClean="0">
                <a:solidFill>
                  <a:schemeClr val="tx1"/>
                </a:solidFill>
                <a:latin typeface="Imprint MT Shadow" panose="04020605060303030202" pitchFamily="82" charset="0"/>
                <a:cs typeface="Arial" panose="020B0604020202020204" pitchFamily="34" charset="0"/>
              </a:rPr>
              <a:t>  Timisoara  Arad  Oradea  </a:t>
            </a:r>
            <a:r>
              <a:rPr lang="fr-CH" i="1" dirty="0" err="1" smtClean="0">
                <a:solidFill>
                  <a:schemeClr val="tx1"/>
                </a:solidFill>
                <a:latin typeface="Imprint MT Shadow" panose="04020605060303030202" pitchFamily="82" charset="0"/>
                <a:cs typeface="Arial" panose="020B0604020202020204" pitchFamily="34" charset="0"/>
              </a:rPr>
              <a:t>Zalau</a:t>
            </a:r>
            <a:r>
              <a:rPr lang="fr-CH" i="1" dirty="0" smtClean="0">
                <a:solidFill>
                  <a:schemeClr val="tx1"/>
                </a:solidFill>
                <a:latin typeface="Imprint MT Shadow" panose="04020605060303030202" pitchFamily="82" charset="0"/>
                <a:cs typeface="Arial" panose="020B0604020202020204" pitchFamily="34" charset="0"/>
              </a:rPr>
              <a:t>  Satu-Mare  </a:t>
            </a:r>
          </a:p>
          <a:p>
            <a:pPr algn="ctr"/>
            <a:endParaRPr lang="fr-CH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CH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rc_mi" descr="http://www.quizz.biz/uploads/quizz/166346/2_gf5Z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88840"/>
            <a:ext cx="1362075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724128" y="6021288"/>
            <a:ext cx="2520280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Version 2 Update 03.07.2016</a:t>
            </a:r>
            <a:endParaRPr lang="fr-CH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398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03648" y="1124744"/>
            <a:ext cx="5760000" cy="216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tIns="180000" anchor="t">
            <a:normAutofit/>
          </a:bodyPr>
          <a:lstStyle/>
          <a:p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Turnu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Severin </a:t>
            </a:r>
            <a:b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sz="3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via DN 58b + A6</a:t>
            </a: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213 km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3356992"/>
            <a:ext cx="5760000" cy="216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72000" tIns="72000" bIns="216000">
            <a:noAutofit/>
          </a:bodyPr>
          <a:lstStyle/>
          <a:p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Turnu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Severin </a:t>
            </a:r>
          </a:p>
          <a:p>
            <a:r>
              <a:rPr lang="fr-CH" sz="3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via E70</a:t>
            </a: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267 km </a:t>
            </a:r>
          </a:p>
          <a:p>
            <a:pPr algn="l"/>
            <a:endParaRPr lang="fr-CH" sz="1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lèche droite 3"/>
          <p:cNvSpPr/>
          <p:nvPr/>
        </p:nvSpPr>
        <p:spPr>
          <a:xfrm>
            <a:off x="5436096" y="2636912"/>
            <a:ext cx="1440000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lèche vers le bas 4"/>
          <p:cNvSpPr/>
          <p:nvPr/>
        </p:nvSpPr>
        <p:spPr>
          <a:xfrm rot="-10800000">
            <a:off x="1835696" y="3717112"/>
            <a:ext cx="484632" cy="144000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1475656" y="1196752"/>
            <a:ext cx="5616624" cy="2016224"/>
          </a:xfrm>
          <a:prstGeom prst="roundRect">
            <a:avLst>
              <a:gd name="adj" fmla="val 700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Rectangle à coins arrondis 7"/>
          <p:cNvSpPr/>
          <p:nvPr/>
        </p:nvSpPr>
        <p:spPr>
          <a:xfrm>
            <a:off x="1475656" y="3429000"/>
            <a:ext cx="5616624" cy="2016224"/>
          </a:xfrm>
          <a:prstGeom prst="roundRect">
            <a:avLst>
              <a:gd name="adj" fmla="val 784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43371992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51592" y="908720"/>
            <a:ext cx="6660000" cy="3600000"/>
          </a:xfrm>
          <a:prstGeom prst="rect">
            <a:avLst/>
          </a:prstGeom>
          <a:solidFill>
            <a:srgbClr val="00B050"/>
          </a:solidFill>
        </p:spPr>
        <p:txBody>
          <a:bodyPr lIns="360000" tIns="540000" rIns="72000" bIns="18000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4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Debrecen		   </a:t>
            </a:r>
            <a:r>
              <a:rPr lang="fr-CH" sz="4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97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Oradea		  	   </a:t>
            </a:r>
            <a:r>
              <a:rPr lang="fr-CH" sz="4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23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Ring Oradea         16 km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6516000" cy="3456000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Rectangle à coins arrondis 7"/>
          <p:cNvSpPr/>
          <p:nvPr/>
        </p:nvSpPr>
        <p:spPr>
          <a:xfrm>
            <a:off x="3131840" y="1233901"/>
            <a:ext cx="108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E671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4644008" y="1233901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A7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Ellipse 8"/>
          <p:cNvSpPr/>
          <p:nvPr/>
        </p:nvSpPr>
        <p:spPr>
          <a:xfrm>
            <a:off x="4015661" y="2204720"/>
            <a:ext cx="828000" cy="504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pic>
        <p:nvPicPr>
          <p:cNvPr id="7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136" y="3573016"/>
            <a:ext cx="74880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358896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263524"/>
            <a:ext cx="8208912" cy="600916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" name="Rectangle à coins arrondis 2"/>
          <p:cNvSpPr/>
          <p:nvPr/>
        </p:nvSpPr>
        <p:spPr>
          <a:xfrm>
            <a:off x="2771800" y="5589240"/>
            <a:ext cx="3600000" cy="576000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Oradea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6" descr="data:image/jpeg;base64,/9j/4AAQSkZJRgABAQAAAQABAAD/2wCEAAkGBxQSEhUUEhQVFRQWFBQUGBYYFhkXGBQYGBcWFxUUFBcYICggGholHBUUITEhJSkrLi4uFx8zODMsNygtLisBCgoKDg0OGxAQGzImICQsNywsLC8sLDQsLCwsLCwsLCwvLCwtLCwsLCwsLCwsLDQsLCwsLCwsLCwsLCwsLCwsLP/AABEIAL8BCAMBIgACEQEDEQH/xAAcAAABBQEBAQAAAAAAAAAAAAABAAIEBQYDBwj/xABFEAABAwIDBAcFBQUIAAcAAAABAAIRAyEEEjEFQVFxBhMiYYGRoTJCUrHRFJLB4fAHIzNichUWQ4KistPxFyRTY3PC0v/EABoBAAIDAQEAAAAAAAAAAAAAAAABAgMEBQb/xAA0EQACAgEEAAMGBAQHAAAAAAAAAQIRAwQSITEFQVETIjJhkaEVcdHhI4Gx8BQkM0JiwfH/2gAMAwEAAhEDEQA/AKmEk52qavdI8IxJJQkmAkESlCBgSSKQQAkkSggAJIoJgAhBOQKBgSSSQACgnFNQSEkkkmAEE5AoGBBFBAAQRQSJCKaU5NQxoBQKJQKRIBTSnFNKBoakigkSLZ+p5oIv1PNNQujHLsKCSSYhJIoIACSMIIGGUEkkABJJJMBIFFAoGBJJJACQSlBMaEkkgkMKCSBQMSSCEoGIpJJIACanJqCQECnIFIY0ppTimlIkBJIpIGWz9TzTUXFBEejI+xJJJJiEkkkgBIIpIACCKSAAgnFBMYEEUCgYECigUDQEkkEEgoJIJgJApSgkMSCKCBhSSSQICBCJSQMagQnpQkOzmQgQukIFqB2ciEF0LUUiVk9BGEoTMgEUYShAASRhJAASRhKEABJKEkABBOhCEANQKdCBTGNSKMJQgYxBPhCEErGoIpQmMagnQlCQxqSMIIASSSCAEkkkgYkkkkAJJJJAChBFJAE0FFc0QVEoaOiUJoKcCgjQoQhOSTAEJQjT7RhozctBzOimU8D8R8B9Vny6nFj+JmrDos+b4Y8evkQoSDCdBKsXNYwSYAG8nTxKhVNt0QQA7MT8On3jDfVY5eJr/ZE6MPBmv9SdfkAUHcEvs5U3D5qns9X9+T5NB+ahdIHuotaM7S582DSMo4yXG+7zWWXis7qkbIeDYX5t/T9CJiK7WWJBPAX81FOO/l9fyUrY/R99YBzjkYdD7zuQ4d5WnwmxqNPRgJ4u7R9dPBH4rP0LvwjTr1MpRqud7NNzuQJ/BS6eDqn/AAnDmWj5la0tXE1WzEgngLnyF0n4rk9ER/CNP8/qZ4bMqfDHiEf7LqcB5q8qYlo1D7fyO/EKG/bVIfF5fmofi+T1Q/wfB8/r+xVv2bUHu+oXF+GcNWu8irdm1G1LMBJ4SwHyLpSwoe/MXSIOXLy18d3gr8XispXaXBTk8IxrpsokFpHNY6zspPA6+Ruo9bZbDpLeR/ArRj8Uxy+JV9zPk8IyR+F39iiSU6tsx40h3oVDewgwQQe9dDHmx5PhdnOy4MmL41QxBOTSrCoCSSBQMUpSghKQ6HSlKZKGZA6OkpLkXJIse0ngopiQKiZ6OkopUaRdp57lLeGUm5nkCN5/AcVmz6uGLjt+hr02gyZ+el6sjOsC42A3/RPwWCdV7VSWs3N3u73Hh3KPRxAxNVjQDkBJM+9Hd4R4rSALlZ/EMkvdXB3dP4Zgx1Lt/M4w2m28NaByAVDj9vk2pCB8REnmG7vXkFB6S7SL6hYD2GGObhYk+oVOKhG/1UcOn3LdIln1LT2wJ7mdbdzy899489Eyns9hDTvzEWtvdw5KM2ud9+/f5hS8JWP7sWPaJjQn21dNOMTPjalLkkjY4917gfA+uvqpeysEamJZTqOLw0SSZuAMwbcm0kBdqNcaGQeBHy4+CWDr9Viuuc5raQAzOO/M3KGtAuTInuAuubqMrr3jqaTDcnt7o3GRccRWawS9zWgkAFxgSd364KWEaeEbUOV1p0PA7pWWcmotouXdMfhcJReAc4qT39nwbv8AGVxxdENxuFAAA6rEiAIAtT4KDjdiCk72AJ3slmbxbBlRXscMVherqvBjECHw8M7DTYWMHmub703bdl91xRqsbgM4MWcRHMawfILIYzBhtSm17Wx1hmRcdh4gHhJHktZQxNce02nU/pJY48mukf6lVdI67H9VLXU3moB22wCMrvfEt9URuLCVMhVOjVGpYEtO73h5G/qodPDVerHUWcHOO7TM4b/BLCbRLd+YcdVP2fiMjmxFxV/3tj0K3Y3/AA5JfIofxJsz21MXVMMxNMNJsKkFpHCRvE7+8qqwuPqUrOLiBbU+oXpuMqU30nhwHsOseMG4WSwewqdWjRN2l1JpzD4gIdIOvHxVmny+zTUlwV5ob2mnyR8NtQOGoPP8tPJHFVwRdhI8x+XjCjbW6M1KMH2gSAHNmZOltQql+LqU98gcdQt+N45cwdGebyRVSVokMdnkhpbDouZkWvyv6J1WkWmCIU2jUDzTaIl2HFQ95fmN/wDKWq5o7HdWYDSIqEtcXMGrIIFwddR9FtxeITxr+Jyv7ow5NBjy8w4ZlSmkqdj8CWEyC2NQ60eaj08I5zcwiNRfXkumtXhcd25Uc2ejzRlt22cJTSkeGhG5NJWhNNWiimuGIlBJBIkhSggklYy1LU6jRzEAb13NEcSpGCpQ4d4P1j5rmz8TxuL2dmnF4Vm3rfVefJ0qltJhJs1on9d5WI2jtF1V0uNtw3NHd9d61fSymfszo3OaTyn8x5LCR3jyWDSrdc5dnW1LpKEeEaDo1istVljF2k8JmCeFyFvQ1eS0jeDELedG9uhwFKqYeLNcff4An4vnzWHUt48zUunyjo4IrJp1KHceGv6MyO3MJ1deo0iJeXA8Q45gfX0KhlvAnzn0K9K2/sJuJZ8NRvsu/wDq7iPkvO9p4GpQOSq0g7jq13e07/munp88ZxrzOTnxSjK/IjtcePmF1puMssDrvI3PXBtTjfnddS72OR05O3K2TtFUVyWdPHFogtcW8CWuHgTdLaD2uAIDpbqHNIgHgSOPzVYQT7JnlY+Rv5Lp9ocHFp3mDNjBKwarCnjZu0ed48sWjV9FelPVAUq57GjX65P5Xfy9+7lpvGOBAIIIIkEXBG4grxzEU8rnN1hxE8iR+CnbF6QVsMYYczN9N3s95bvaeXiCuLjzVxI9Hn0aye/jPacNjGuGSqJHxfX6rP8ASHBGjisK5hBDuvynkwGDHzUTYvSrD14aXdVUPuPIAJ/lfofQ9yu62DDnNcR2mFxa7e3MMro3XBi6m8UZO4s50lOPEkV7ukTWuy1AWG+ult4Isn4zGNqCiWuBAr0zY8Q4fiom1thipBdTbVgmNA5s6lhtHgQs1jdlimR1b6tNxewQ9rjHaBzSQHuiPiVkMMWvedMplOSfCtG6xeApv7Ra1x3yLxzF/VVjdliq9zGuy5CS2Rms4MibzuO/cqShjMbTMsdTrgXgOBJ4tLTlgHT2ir12OFOp1sODX0esymMzck5mm8ZhJm8dlDxbOFK7BT3dqqFW2XiaYMZXtjQOg/dfYeaq9iYpwwwzAsDYcxxsCMxY5oJsTdthwKu8N0poVBZ9u/T72nqonRfGtGHptJh2aow+NR4k+YKhKORLlEk4Po447Hhwo39mvTPhcfirbaGzcNXokvaC/wCIWcBxOk7tVW7WwVNzGHLkd11IEt7MS8B0gWPMhOxuwazGF1Oo17O8wR/UfoErQmmVOyNiuysxALSxk0iNC0NJos5+y1ULcdVw7zlJsTbRwH/S1GzKz2U3sc1wBqP3SLVM1yLBS8PTo1qNQVWh/wC8EH3mjqqQEHUCy1Y9TKHlaKJ4lJc8MpNmYj7dHXODWFwYXv0PMnx5XKnbW2O7Dkin26TSGggboH/X6hQ6nRl7aJNEyynUq9nRzTmlzjuO7wAUbZe18Q2q2hftTYzAAFyW+KsTjK5pr8iPMfdf1OG06Ng4dw5g6KuewjUEcxC0+KonPlpw5xALYuCZFreKr6WLcX9XUZc2gA+rb2XS0esyRxbVG6+fNGHV6XHLIpN1fy4spUFL2lherdb2Tcd3EKGV2MWaOWCnHpnKy4pY5uEhFJNJSU7I0anwUPb1d1FrHt3VBPKHfjCsZ7k/qG1mmm8aiI4947wvHxkk+T1TTrgfRq067DBa4EQ4a2I+RCxO3+j76BLmgupfFqWdz/qp9TAYnBOJbmfSkmW6jmN3yV5snpTTeIePFomP6m6jmJVkc0sDvuPr+voxPFHPwuJenn/L1R5xmUrD4gaOt3/gV6HjejmFxILmAA6k0zlPMt0nmFn8X0Ddfq6oI4ObB8xPyV+TLg1ENsynFHNpcm6P/p22V0jqUgGv/eM7z2gO47+R9Fp8NtDD4puWWunWm8CfunXmFi62wcSw2DHNtbMdA0C0i1wU3+yXzpHMhctxyYfO0dZPBqP+LL/aPQWk6TSe6mfhPbb63HmqHGdD8SyMrW1AAR2XCdDudHFafZexNpNANPOW7g7tg8id3JXLm4qi3NiadFg49c1hPJjrk9wK0Y/EJdP7mPLoI3w1/Jnk2JwFan/EpVG33sIHnEJCuQYmQHAQbgX3A6L0j+9uF0e8s5tJ/wBkrnW2jgav+Phz/U5oP+qFonq1ljtaM8dJLHK0eb4uqRVqA6da8f6iJSc6NVvMVsehVkjqnTeWlpnvsqrHdHbQGxwImR57lzv8Pa4Z1set2cNcGVNQK12V0oxGGgU6hyj3H9pnIA3b/lIVTtDZ9Wl7TSRxE+o1CrTWKq2SizX7aE16nqmzv2k0zavRc3+amcw55XQR5labA7fwmIgU61Nx1yOOV33XwV4GapTTUVqlIzSx430fQe0Nnh49kE8DJHgFlsbi+qrU8zCwNJm5LSDAMDQdnN6LzTZ/SHE0P4VeowD3c0t+46W+iuR0+rPblxFOlXbxLSx/MOaYHkrIzS7Rnngvpm2xmyKcy4Nm8PdSg+D6eWFVbP2UajS4OLX53+y4E+0Y7LgY3bxqu+xen9Dqmh9Oo3L2TBFTL8OY9kxG+Nyt6e29n1/8SlP8w6t3mY+ancn5lDhj6Ie3alaS8GGnK4suYqTM5hIAmLdyTts4rKWlgcDrlcI8ZNz4KzqbIp1Gnq6jsp4Pzt7tZ+ar8dRrM9osfwlsHwIU93CSSIPCrb3f39yezG5cJiAYu+f6b03+dyPNdcBTode4ZSyMlQFu7Kxk5hv7VvFZnFYymW1KbHDNVqsGUzm7QptPtCYmd+4LRYbFPZWqnK0jJTktABGZwAiTcW48FVOKXaCLb4JWGcctdrTmDqlQRcOILGy6DqInepFXDMPVEiXFhaXCzu00Ei40sLFV+xK2epiHEFp6wZXu90PpNBABMDTjvVy2u2mygXvdUMZQ7eIouIEaiY9VXta6HaMiwNo4gNdJDC5xDTBsLAXHvEBXfYxNN2IwLXCtlyS6kYcGkyxriMuqj9GcC6rVqVnkZHZ2aDtZHtLzfRpcS2f/AG1rnbJY2izKCxoBaOreWhsTcNHZ3bxqn7Vxl0SeNSXZ59s9znvpzTNQvYc7Q28EDMS3gDFlR9Idm9TVhphjhIm8cW+CvX7To0scW1MVVw7wyGvZT6xr3OdNQVCWuGUEM3azcQrLa+xvtBqAmX06DqgeBAL3O7JyzYO6t9p3rfpdT7LIm+n2jHqMHtINLtdM886riSfT5ILh0WrddiqbMU9tOjn7ZAgkDUAk2nikujPxTBF1TOctFm9Ueisoyg7CHgp7KCf1C89vPR7URaOKqMs5oqN7zDh/m3+I8VGxGFwtQ5nU8r/iLYcOT2X9VaiiUHYaf+kt/oPavNFUcJTnsv00uZ8zdSGuePfnxB9SpP2LuB8E07PHCFRLvj/tGmM1VSt/nT/qjg+sd49PooGNrERDA7Wde781bnZvPzKzfS/BBjWQXZy494yx2td85fVRU53Sl9/2J/5erlH7fozm/abmTDHMn4XubPNVON2kx8h4fwkVPqFAFAnV7v1yUfF0WsdEgyJnQ71qx48knXZlyZNPFWuPr+4yu2hudUH3XfRQK9Rvulx5tj8VcbTw1NgpGnU6zPTD3dktyOJcDTM6kZddLqsrN7JPAErYtHkq30Ynrcd0ivrE/AmMrub7Jy8iR8oSfUOUazaTNrzECLW5qRRqNgEwD4JLSwk6Tr8xPVTS5+x1w+JxDgS2pWIAkw55AHE30uF0p0pJNWXTuBy8iSBrcq66J7aw9J7+vpNqtNN4AMjKcpII8QqmpiGud2e+3gVbHBjVpuyl58ja4oh4jDMiWEjudJI8QIO/yVe4x3qydoo/Uk/DqqcuGMei7HmlLshdYOB+aLSOJ+7+ak4/BmmQ0kXEggyCJIkHhIK4tA4buKqSRP2kh2HqFhzNPobjeDbRW9Hqnic4ad7Tu5HgumzujjqtCpWFWk0UxORzoe/jlAHzITdg7GOIeW52MAN3OzEAW+EHjKvhBPoz5M/nI6U6JaZpvE8Wug+imDbmLpj+JUI4Oh4/1SoO19gupEjOCAAZuNZgQd9lVvwj2gkOIjg6D81bKMkVQyQl06NBQ6QkuFY06b3scALOaZ1kwYtyV5R6fsPt0Xt72uDvnCweGrR/EdUvOmU6f1aqz2UKNWoRUfUbSyzmLWl1tQQ22k6LLOafkaYWvM22H6aNbL6VUDSW1W2MAtAnkdxUjZu2a1YFgDKTPjb2nEEe1TBMAxIBvuUfol0S2diHvczEuJYGGKjMoaSTBGcAE274W3Z0ULPYdRqDM3MHASGyA4iLEwTAUHlryJVfJn8Vj20a2G6ggU6b2tguyFrXEB2czcG86ha7FY+llIpVKRe8ktJILGay8uGoGsDU8BcVG2tiUnPaw4IhuYfvS8kCO0C/KQ1otwKT6BdVY7DVgercBUik0ANj2A+oABY8FU5RJJSLzZ2GpvotLRFKllvqar5qF5n3nOdUk8XEoVdn9W2s9zz1lduWJ7FMAGXNEWyNdc7yO8KEekrQ/NiopUmENZne0sLmyTUBaIAuBBI9m2qy3TX9ouDr4XEUqGIcar2ZGkMeAe12m5iBDYnnKS74JN8UeS1SOscWzGZ0csxj0SXNmmvoY8LIrRRnPoh2HhGlgpEkkTy+ic3G059tvmPxU5uLowP3tP77beqw2dJ8ENuEjeT5fRO6vu9F2qYunDoeyYt2gZN9Ak3EMMdptxOotpb1TYJkWpYxA8QnsJmIbruT3VmkzI9bWT6bxI018u9VuyR1GH7h5Ki290bqYqqxtPIMtOo8ySLZmC0DVaqkQV2wbf35O7qHid0l7bTxsnBXIhklUTB/+GNckg1aQiJ9o6zpbuXnn7R+jr8DiGU3vDyaeeWggAFzhF9V9LFwzOuPd395Xkn7Ytniri2HIXRRaJAcY7Trdla1Jx5RmpT4Z5Ng3tP8R5ZY5ZBIJnfAkC7jMH2UsbtEOYGhjWkAtzCZfJJzOnfutuAVvX2O2wyRE6teN87z3qNisAMhblbYl09qdI3mNw3K2OefqQeHGvT7mZYCRHe0f7lKq4QCmHB3aglwIgRIDcpm/fYRbVTBs2AY4tIN92a/qi7AnmLCCDzv5KLcmNKKIGzq8ZpDTmY5txMb5bwNtefFHCHt20gqdR2XBm1p7tx+oT8Lg20nh1W7NCBBOm6SN8b002nYqT4DQytcM8OBEwHDVzSWyRwtI11ChuHLUbwp2PxOH/wsw45mN4Rbtu7/AEVO5zfi9JUt7lyxOKXCH4syZERAB0N/ErhTJzGbWEaQlVcDofRc+c+neiiJZNp1chcA7qwYLhOSfhJ0nuTcPVcJg6niFF+1CIkgfrvTW4ho3ny/NWJ0VOFlq99UNDr5To6YaddDpuPkUG1nWJcCLWzxPMtuoIrTq46DutYDf3hdH0LTmA13jcLjXvCHlfqKOFehOgkyx4aDP+IdNwuZMXUzYuyYqTUqtAINgQS4kHsyTbddQ9jYNpq0w9wIdVY0gEdq4BiHTv3Lrs9zGkF1YW1iCTYXiVmnyaIxaN5+yVzevrsfTzl1OnaS2O3lJJH9YXqdTqCKhyuBygO7L4jKwkaaZYMxovJf2f7ZoYfE1ajsTSp5qDgM/ZGbrGOaJNp7Jt3L0n+9eEIdGJokFsEgyT+4a0Cwv2vxVXN9E0qRYurUWhuUg3b7QIbF2i5E6zu1CWC2rQvmFFoneWAzA0Bi3es3gemNLq3tqVWnt9ixEtDrXa3QXuVzxO3aNV/8ei2kOrcA7MDnY8mRp7p3+RUJRl2kWKjQ4nbmFziCz2XD2HO3t+FvcVG29iqL2vptqNEZSCw6wQZDmmxEc0mdMaLaVP8A81Qloh4daezHZImO1v4LMN6Rurh4c6lLxUhxqNbl7bsocJGYezBy96i4tkotIkYnYtCrhc1Yvl4gy+bZoBB9q8cNUk3E7YqdWyhS6nIOsD3mrRm9wQC7sySd82QVa3pcIulljN22WgAG4fd/Nd2VBvA+6JVT1p4odYeKvogXYLToR5AfgmvJ+L0H0VL1h4pGsf0FJIRPrVqoPZc2O8kH0TGYqoD2qo5Au+clRW1gbFo8EHU+EKVIRN/tJw0qu8yUHbbqgT1j45kKERxjxlMc2fyTpASv7xPdYVXn/NPyUDGVS8yc09+aT6JlLCtYQRMjQz+SsMTtJ9QDNByiAYg+JRz5IVIztai06taebCfmoNTAUj7jPCn+S0dd+b27/riuX2ZnBTXzIuPoZw7Kp/8Ap+TT+EJn9h0zpTd4B/8A+lqQwDQDySZbcnyRpeZm/wC6hIkUquXj2o+a4/3Nc/SlVcOf1WybiKoEAujh5j8T5oNrVNxI8SErkG2JmG/s7ILQ+jUYTrN8vKDdWuz/ANl9IgddRcDM+8SRI3h41kjuhWFXE1jq9x5uJ+a5VK1be90d7neiVSH7voTcH+zfAGxwhJHe/wD5OKjVOguBZJODBAO8n/mUftn3z5oGmd5Hko7JXe4lvj6Gm2bgsPh2jqqIawAGCGkADhmrk7lJ2g5kBwDIInSnNx/8yxv2eeHkicGN8JyxKXmRjlcX0LaWGY7cP9HPc8qup4aCYdlBEGHtEhTzgh+YKacED7wUliVVZJ53d0Uv2RwfNnQ4GzgdCDxTRgXH3fkr4bO/m9EfsXf81NQXqVvJfkZd+yn7gPAj6pj9lP4D0+q1hwjv1CaaTvhUtqIWZOrs55aAQLTv43+qdh8K5usOG8T+Rhact4j0TDlTpCfJlq2z7SDe9oiL2g77KO7BOtcWEWJ+i2BpNPD9c1ydhWncPMJ8AZRtB40cf1zCS0dbCMG+PFJO0KjRgIwllSlYjaNTk4M7kCI/7QACE0P4p/iVzqNspIizqCdyIcT+gFypnipDAEMEc4Sau8IFiLA4loQFLuXfRPbV4IsCKaUahNyqY4E3K5uanuFRHhKV2LE0sTsVDIQMJ3Uniuowx3osKIsBEtCknCLm6gnYUcMg4pppru6hvTZjVFhSOIpo9XyUprSdApDMMSLQiyO0gU2R3J5YRvlSupA18roOe34UWGwjNPELowT7MpwqxuHkmPfO9G4exD3s+KPNRKuGnQ+nysughLrUbhbEQ3YcDX9eizlbF1GE9bSgTYtktj+rcea2AfKY+mNY/D5KW/gj7PkyoqU3GJIJMb0le1tnUyQ7KJBBBAgyL3hJUzyuJOONM//Z"/>
          <p:cNvSpPr>
            <a:spLocks noChangeAspect="1" noChangeArrowheads="1"/>
          </p:cNvSpPr>
          <p:nvPr/>
        </p:nvSpPr>
        <p:spPr bwMode="auto">
          <a:xfrm>
            <a:off x="307975" y="-2422525"/>
            <a:ext cx="7429500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8" name="AutoShape 14" descr="data:image/jpeg;base64,/9j/4AAQSkZJRgABAQAAAQABAAD/2wCEAAkGBxMTEhUTEhMWFhUVGBgWFhcYGBgYFRcXFxYXFhcWFxcaHiggGBolGxcYITEhJSkrLi4uFyAzODMtNygtLisBCgoKDg0OGxAQGzUlHyYtLS0tLy0wLS0tLS0tLS0tLS0tLS0tLS0tLS0tLS0tLS0tLS0tLS0tLS0tLS0tLS0tLf/AABEIAMIBAwMBIgACEQEDEQH/xAAcAAAABwEBAAAAAAAAAAAAAAAAAQIDBAUGBwj/xABHEAACAQMDAQYEAwUFBAgHAAABAhEAAyEEEjFBBQYTIlFhMnGBkUKhsRQjUtHwBxUzweFTkqLxJENiY3KCwtIWF0SDk7LT/8QAGQEAAwEBAQAAAAAAAAAAAAAAAQIDAAQF/8QALxEAAgIBAwIEBQMFAQAAAAAAAAECEQMSITFBURMyYaEEIpGx0RRxwSNSgeHwQv/aAAwDAQACEQMRAD8AwNzsVbR1iai4ivphCLAO5mUuoPqpiOBBYetZ7wmvqzKP8NSxjoo681N7wXPH1N26vmLvEruZCRAG1jM9D15qu8IqpPEyCOoyMH+XtWeldCaIwsk0t73TB/MD5UhgI5poUCg9eQYIM4z7UgDE/wBdKJmo1omOxf2cXLt3T/vCSAYViZJHp9K1F3SKOgx/KKzn9nHZZt2Bd8SQ4EJJgfMHg/KRWpfJr18LlpVnn5ErZGt9jWztO0eXiPyPuRmPmfWqLvd3YFwobaRJO5ughfKIHyge/wA61thulScUs1ezGizllvue6IpuKFKkljPTkEcR/XHV3sju0LpkiE4UH3/EPtA4zXUl04IzSrOkReB6/nzUvDiNbZzPt3u34Zm2pKyAI5n8XPA+pmBWffTB2UoTnEQAcSSIzu65rter04ZSvqPnWd7O7shLlxmAO5gwHp1wRBBnM++IipSwJytBTMbou49zUKCCq7WI/wC0MnJPv5f9Otp3F7t7L9xbqbjbI2k9MfY8+vpiuj6faMAdAPoKft2lBJAyeff50+hJ2NdiFSBAo9k1KW3QZaOo1ERh0qovd37DIUK4LF4nMkzV66L61HuWxRTAyl1fd2wzIwUDaQSABmARn7/lU42EEQqiMDERHp96db2qPdu+tUURGwbVJqclz0qpNynbdw0ZwbBGRaF6YupNM27tOG5UKopYw9qotxW6VZC360VwDinjKhXEq5Y4jimGY1bwBTN2Kop+griVDg0gpUq7TUV0JkWhjbQp3bQo2LRwi6zlCEWUF0sLkEMZEA/FAHln59aZ1epuOWN0ksxyTyT6k9T707a1RRRjOSJkgTwB6cUzfuM8STjiSevPNeBbPUIlGKdFr14pt+cURrAxmj2kZoppy2CRFYxsu7ney/pR4TgMpIJ3SCojoBgjr7+tdY7PvrdtrcQyrCZrnPdjsBta1trgM2wLbjjyQNse3xHHU+nG+7B7IvadzbndaOQTAZfUEAQfWRHyr0MM2lvwcmSCe6Le0gqQlkUsL6ilT6U7dipCVG35U6jUlR1pSpS2NQsigqDrUiwh6094dLqGojW7IqQlulKtGWilbsKQoimbtykvc+dR3v0VEDYdxvnUa446Gm7tw0wWNXjAk5DzvUW7RmkkVRRoVuxrbQLxEmJ49/lTjYBPoJrM9nm7dvNcUST8JLMoVZHwgZjj0mPqZ5suhBx49TNBpO0bLQFuqTMYM56j54P2q0tL1qlbsN+SdxPrqL4H0Vtwqbprl1ZVxEQB5t0iBmYHy46GubHkc3RecFFWWZmo73AKYZyeTRrbq6hXJJyvgS92mHc1LXTk0v8AZBT6ooXS2VZWiZKnvA6UyVFOpCtEPbRVJNuhTahaPNzknJNJ3n6URmimvDPSFtdJx0pLKef6/rFJp9RvIE5PlAj7SaIRkU9pwOpihqLWxip5GD8+KaIrGOuf2Ud6ANuldMktFyR1M7Tjiuqba8w9ia57VxXQkMpBGYyOnvPEda9Kd3NadTp7d0rtZxJHQHrmunHK0QkqZK2Ufh1I/Z6Mpiq2LRGiiiKleHSDZo2YQLh9aDDqTRtaikla2wCULwpi5dmmj8qBWtSQbsS1+Kj3LpNPMs9KJ1jBqiaJtMhtRRT7rRbarZOhHgmkFKkbjREetC2GkMbDVT2QwDOuJngcxESf5/KrwVidK11tW9sHwgN25toYHzHInEyB8ga5vin8qL4Fuzaahm3KB4gUEltoMNiADgyuZxHHvR6nJnOR1EH6jpWb1NzUW2QK5cO21jFvyD+I+WSPtwKuNDugl3DcRAAgDmY965vh5f1EWzQ+QlJbp62sU2pnI4oxXoPc41sO76bcGlC5HSm3umlSGbQzcmmiKcakEVVE2JoUKFEB5vt2Gf4RPOBzAEkx1xTO2r7T6ci6jINwzKzBIIIIzmMkYz6Zqs1VuCVCMCOVOSpGCOB6CvGXFnemQ9ufSp2m0bfGJAUjgeaCMFQSJmRgGcg1f9yO6q68XR4qI67RbDMoLk7iwC/EYAHQjJ9K1fdD+zi+L9wahAq2yACRK3AZmPXH6xwaeMWzORy83SARtBzhjys8j0zn/KmNp/r6fzrWd9u71yxdYi0wtKxUOesnyhj1MEfSPSrj+zbsRNSmssMieJtXYWE7T8+okTmioW6Dq2sz3dTsY6l/CA8zTEjErnPUe/z9xXoju7Yazp7dt/iRQDBmYxPyrKdye7J0mpvFlWGCFYWApCgeXr6z64NbF71XhjpEZS3JJv8ArTZuelMK55pa36ppoTULM+9Jk/0aPxPSgbprGGXuGkFjTj3aZZqokK2L8WkbqKhW0oGpit1SdPbnmoyU8LtJJdikX3HL9oUhbIpQuTQY0ltbDUnuDwxGaYvIOlOMKRTRbsV1Rne9fax06r5wgefNEtIjCj1zWG0feu9406ZJnBZwWLT65EZjrNdK7z6dLmkvK6qwCMw3CQCoJB9vmM1zjsTSHxUCDhgDtgshwSrDABgg9OT7Vz/EXZbClReWO8faCk77AY7oACDBjKiG+tE3e7VMyg6NTJAEysydoyZgSRmrfWsti01y+rBQQoRACx3MTsUkwRgHcSDzRaZhcCXbQYoxnKgMpDeYMAIAEcA55FcaZ0uKL+2DtEgAxkD4QeoFAipLgVD7Ru+HbdziBjEmThQB1JJAA969iNJHmO2zKX+23TXvb3oyBF8rHZshlDQeGJmZPpHUTqitc11CXTdAVtty6xuoThwUZdqlngwy+IPfaPL5gK6J3euG5YUlNrJKOoGEZcED0H86nDJ8zTGnDsOm3ReHUl1jpRLb3cVbUToi+FQpzYfShRs1HmYbRgifUmQR6RkTUi72gwIKny+vU/OTIOfbmpB7LLeZyiFs4GB1PX5/LMU2mjfayQuDgECDgQVODP5YrxriztTTIujusjyu0n3Eg5Bn1GQMiCOld87jd6hqbQVUuIUEEOS46HFw5PIwYMe1cj7m67S2LrWtZZV7VwQzMql7eCNyHmD1HsI9/QPZ/Zlq2gWyoCGCNvBkDze5ODPXmuvBXcnk34IHbWhGo2K8bVcMwI5jP6gZ5FI7K7FSzqruoQgeKF3KJiRImOOI98mrrwKNdITwPr0q70klqDNxaRvX0qQ3Z5AmQfamthAyIHvignHoFp9RBurjH9QaSXHQU27KSuRgzg+xX681NtaMMMMJ9BmjqijVJkJqC/OrE6AR1n8qiPag5plNMVwaEoPWlhBTcUIrNGscKj2pPhA0UUAawbCNqnLGmJPoOppImpB1G0UspNBjFMtLVpVWIpN3aBwPXpWT7w96l0ygtGZiSABxz1649fWub9sd+b+okJlfU+W0PeOv1k+9c0nXJ0RV8HV9T29pi/hq285JKxtEejEwT8ppo6xD8If7L/k1cNsax2fN28xPS2zIvr0+LHWrEeKYIOqzPN2cqJ4aprLJPYd4lVs612qS9i6iA72Rgu4SpMfCc4B4npM1y7U93tUnnuIAhO66FYbZ3GPKGz+Hp61EOpvRIa+Of9keJn/9TSBrrxKqb12GZQVZE2kTkGB6TS5JylyNjik9jZdm6Hct2AN34doa3ALAgFkBz5Tn+dO9p6R0Ja27KDt3Cbq8LB2xADcZ+dVJuaqS2nvNbVbTO4CoZ2wRG9TnNM2NTrWFq5cvM1q4GwyWgcCVJKrIBn1qC4LPznV7VgQpGQQCPcRULtfQq5toylyWk2x8OyDuLN+HAIHUyQBORa9mXR4NrIgIg9/hFZjvL3o1G9bej05Y3NwFwkKXVADc8MHoJA3mRLYHWu9zbicSikzE9q6C22pttduWrS6g3cBdwtubKW1i0CSyttgR180QwFbvup2hctk6PVEb1E2WJJa7aHDb4i5jk4ODIMTXLdaii2kZNi3ca7Fxx4pZ0ZnRmwGUgmAkHaTnkajuz3sa/Z/6SQyoVVLiqPFtThSwC/CSoAYTPBmpJ3ILZ0PUWZIJ+Hio24AnaIFDxZEijRRMmuq9iVCTdoqmh0/gFChq9DV6nmzsfQMy32N3wvDVWO8Hw2lgolgDDcR6n5Go91i8PvBEQT/2+CciSMzP8qj9oah5KLKhoDBWO24dxIMTxxj2mpOiePiW2kfDE56Tmfqce9cEqS2K8bkjR3LSOjyNywYA808zI4rtf9nvbdl7R/fXS5ki1dPwKp8vh/xCGGR6cDgcQu3EBW4QlwBhu2na4GSQIwYzH05rsPdXscWlFwuLm5VFtgCNqRheYPPI+XSS+CLbEbo31p1bg/ahrNSlpd1x1RfViFHyrH9p95vCbwNOviX24AEhJHUdT7dBk1G0/ddrreLrrjXXP4dx2r7T/ksD510PkKZca/vXYNt1S8JYFQyn4ZESOsiZ4rHarwtstfu3C9xQmGnBXyCZLAxnB+JgOkbNdHatr5UVQB0UdKr+6/Zf7TqLmqcStom3ZHTcPjf6Hyj5GlfIURV0ek3b2F9SV2lNhKA+q4Bn3/KoWr0enVALd28W3797AhgNxOxdoiMxGMAV00WH/iP3NE2nciCzR1EmhsMYjur24lsMb2qZ0cjZvJ8gydvmkkwR9q19q9Zvj93cV4/hIJHzHIrGd6+6/wCzn9qsIDbEePaiV2/xqOkdR+mabTsDT3VW7YJsucqyH8RH3+xFMm+gH6myawR0ogmYis1pe8Wo0rBNaPEtnC31GR/4/X9efirW29SGUMuQwkMDIIPBB61TWxNCIzWsxFOWrA60Vy8CaLxPnRtgSQV/BxxUG4pqZck1F1bBBLlVHqSBPsPU/KsnRmjn39pXY6nwbiWwbjXChIBMgqWkj1G3n3rK2uwWIbx3CdQW6KDggcSZ/KtX337xqQiWLnnBbdKMIAWRBdYM/esXq0czccyI3bmM4JUrE4nbMx6/KufJvLY6Md1uaLsjU6O3dSEN5sgE4XKxicfh9DWnudp6dQCdLAZti+a2JZhG0SRkggfWsNpOzoa1d3EkttgqQBIkQfxZmtVb7GOoCjzQh3GDg7tsfiGfIfuK5pP5i+n+nYWp7V04uMDpyLVtCtxZtyhZpyQ/lHI5HxGh2i+m2ELYuI0DbJEDjaY38RFNdqdz7zJfFq4yPdcEMxxtDs0P5j/F06/Okdq6Q2kCH8FtFP8A5UA+2KE36hwr5ib2Faw49bRH3Ap3WAeBbgYgR0jy4/Sm+7zfnb/yFL1DfuLZ9h/6qVcDPzmssam2NIhuRsFlSwJABAQSCSQIPuYrH9t9oXLrG+9zwNM9gqoVkN1lAYsihlBRmMA/JPeL3RQ2nRXI2lApkwIiINcr73dp+PqHZbhZQNqbsBR1iIAUmMnOBJ6DtnUYJnA/M0Ru0O0xeNpmVoYOXUtwHvXTCtEkkdY54ERV/wB1tGlnUGybrobgtFHIDIwYBgj7TBBO0q5j0IkkVmdfq7Vy9tU4VEAISIZApbZOeQRMAwaf0fbt20bIXcBbPiWyQAQjYa2WBgqSAIaQIgRUdVSs1HdmWOKC3cGsb3f7Xu6i8ha4xtk4xtU4yCFgYkYrRd4bo8NTZuosOC21lkrBEDkckfaulTTF0krxqFRbKMVEBY6QTx9DE/KhW8VG0M8+6llHmUgOBwOs4yMjGc0baFrghrqKTGCRtmOh3QOgxTWuNtXKoD15HuwgEnIyORIioN7TtkjgZxwPl9j9q469StFv3T0CNeAvj91JFxd0SBIyFIODmfY12HtTt63btBbDSxELnzAbcMd3JI4J55964doNUEdLgtgspB8x3K3ruB9fY1rdb3qVlAt2EQ9WBJWY5EnAiQBiMc1WGRxNo1Pc13YPeC1pVLtp3JYS90MpeOY2lieeilpyfap//wAy9MfwXIkjKw2Dk7eYjM/SsX2V3l0jXJ1OnHhqgCKm+SQeVJbiS2Dx+u5s6jsxllbNwqZwBdjPON0VXxV/avczhQ1ru+VtkYKuBgk7pENtkKBJzA46iRFXfczvZZGnW1aE+GIYkMCWbLMSMSWJ4NVou9moCFs3FBgEbbomSAABu5kj86cTtjR2bbLaR0EEgeG524Ocg4oPImvL7gSJ/Z+61eW4TdbzNhmXbAQARABgmTnqD0itN/fV3EWeuflB4z6xXHNR3n1DCDdkEEfCgwcfwyMU03a1lYLG6PbG4j5Ak/X3qKyIu8EkdpXtW4yFbljmQRyCMiPqIrFf3C1pSqXbwUC6yqi2iVAA2KTcUmR0yAeoisbY7Wtt8Ny6TyVgAx7AkVJ03eLUW1KJdISWIBCEhSxYAkgkmDHNB5UgxwSZqO2+8umsDwr4JlcKRhuOCefn+kVUdhd8rGmJHjTpnJKAyWRuoEcDpmJ59SbgdsaPUWLaalWckDcQjCTGYIj0qO9nssz+7u5BH/WyQZBkz6GrrMq49yLxljpO/mgcEi9wCY2twOSIGf8AOMU1b/tE0bPsU3OYnYx6gCFHmI+QMRmKrxpuyhMWr2Zn/EzPrnPpmiK9mf7G9Oc7bkmQBk9cAc1vGX9vv/o3hll2v34t27vhW13wAS4DMokAhcACTPr0NZvt7+0BW/dvbO5GHlClTPESWj/nUjtG72XbstZi6u9VhRuHCAJJJ6DaIJ5rkhuAkiZzH54mMUjk2PGES57Z7aN4+UY3bxIEhuCARyI4Jzn3qFa7Vu+G9tSAlwgsY80yCYbBM7RMyPlVXuO4qv3GOPmc0Rulj5ft1/qfnzWGtE/+9LsgC42OBuO0dAIOJ960fZ3eyLCq/nuq0ZWDtImSVxyIiAcVj2uTAzJxHGeo5pzTgrkn5Een1+tBpMNt7HU9HqxcZ0S4pZQDANzOAeQ8YMj6VK7TtRa5ybZJMk5838RJ6etcq02suW7guBxI+sjGD9h/OumDWm7prbtEvaJMTGS3Ez+tTzaaVKg4U1Ldlh2D8WPRvymlMZsJ/XVqa7CvAMskcN+hpZug6dQSJBYcz19vnUehSXnRXNpzBZizbfwiCu0TIbMzM4ArBXbRF1kME72UbYgEE4A424PoBFafvTqtouAPlnJgLBAJgy4gjGaxaXNj+VeZjAAjg+0dD9atJ3SOOfmY7qlWWZF5bA5gT+Ij2PGc/m9og+9UUna6tbYAscOdpETO2QD1HlzTN9ggLBmMwCI5kTzxgmPrUvsp3lSFDXFcRxGxoED5Gc9OY60u4GdI7raIW7iQogMFLATlSPKW4mDMe9QT3Vvm5sFnTyQWBLXhImOQ0T7UOwdZ/wBLj92BKHy/ESdpYNk8EkcCth2o/wCy2rmpRjdZSBtZoUByoI9uQZrpi62QGmL7C0N2xYS06oGXdhSxXLEiC2eCKFVWk73vcQObaCegYngxzHtQqbjua0cVv2EcsSSGAAAzE5z9OI9qgtq7w5ZhP0M4n/L8qvuy7toXV8aPDMlgy7phSNo9JJ9eg9Kbuay1tVben6Mu4jHIhhjJgH0+VShutx4LUis02mPEkTnK4MgRTlyzmJ4PEf8AOl3rjHETicR0gSR9KbQx0zzzwODPvTFkkhIUrHlBj4o6j2mrnTq7omzeAoY8sBELxn/hHWaq7e5oJJgjjPr0n+s1O0uqCCNqsesx6zx7QPetY1bGg7E7JvFyGF4goTJW4ACGRhBOCZHSpQsXSRBulCL28y7KPDtKyy2duScYmKldkd8B5Lbae0M8iByfMWAToCW56VcjtHRtctKqKfH3hFC/u2NsBiXB6iB9qze4q+VU0Y5qsdTp7tmzaexbZ7l4O9y4qb2VVO1ba+U7ZyfXAitpf0VjEWLXH8Arn/eLvc+nvvZXTWdg2jIYdMcGODS41THy5dSostLo715b66hGDWV8SzeZNhMMQyFgAHxBHXnkVBcc0nsvvNqHu2g2ltC1dYwYbzYc/CW4O5hJH4q6ALNgDNizJ/7tc46YoTWp2bDlUY0YddI5hv3gthUII3BSzHUBgGHoFTHy9aXqe7t3dK7zPTJI8q4IPWZrV6O/a/aLls2VIRFbabaG2J3fB13Gc4pWo7ylDC2rUEmFgMQMbZCEgH29qylRZ4pzxuaWy3sytru/cVIYXNzFwPi6DBwc9Tn0NVWm7vakiXFxBAJLBhGWkdTwB9xW+0/b5a3cW54ILr5D5DBK/iSZjg8etUiWraGUvWVJBmLNgzBkki45g49Bg1lNpjfp/kUsny9nynfqn+TI997Hhi3b3HcETcJJB22wk+nINZSxIliMD35P5xWz7/7LtqzdS4LkmC3lRAYcQFRQoPk9cRgEGRhLjmYPQ/P6fKqx4OObV7Epb26QSd3Q+3of6mmLDEEsAMGP6/KhbvZiR6Akf59Pn7U/bPUxjHljI6Z6nqKYXkQWHqQSckiYIxE80nxfMAW3YjqM+maS8MDGTzn0gA9fbpRrcUCImR9TkwSJwY9D/rgDm0mDOBIkwIn/AErondvtKy+nSyxi4o2DIAYyxOD1yBzyD7Vzb9rkZHsB9D9f6+2g7laB799W/BbdN55ImSCFjIlQCKSaTW48ZU9jp1vTpp0V7lxZAnaWVGYYViNxjG4VFudp2iAkFFJ+PdaCrPJaHmp/frs1b+nTambbfw5g8xj2H2Ncw0elS4E2qWMNu8o+IRwAJETHUVJJBlN2i5792BauKSCRcUsOgwxUgZyeP96snopVSGMDIn0ky3PPCitz/aUpC6ORJC3Bu9yLUA4I+XyrFO8Luy0YIkfcwPX5c0eCEnuPp6AfYxx+eR7RnrUzsx2S6AhEkTyAII3AMSIMHjr5qqU1Qk7sH1ImMcAgyfenNIxSSSXUxADAHGSMhgvXp/KsrTNFW6ZutEbguoxhQ3hg4UQ5RCw3EAsd+4c9Kt9bq1INq5eLo5lwQokiDMTPIHXpWEPaT3HCsLoWRAW6ViAYMgYgKSTGAJg10/8AvCxb0bmz4mpuZuKLtg29yqyByIQY23BH8W0xwavB9WimTGopVJP9r/lIPSaPQ7FgACBiDz14kc+9FTfZXb157Ss2lRSZG3IgBiBgj0Ao6X/JOvT2OQ9kaBHBa+10IuSLaBmGZk7oBHH3nEZK7ZUh/DL4naCBJAMCemabs6o7VHxRK9RAmSOnqT9TWq7B8KTp7dtnVydxiXKRtY8eVACeMxzUU5N0gwvejNaazaDbbhuCF3QqpO4zgycLxzk5j3gXGBkglfNzAmI+lbC/aDXbWkWxusq5l4Y3oM7iWCqOGOJbp6VQ6jsxUItlbzxMug8rEEiUkcTNPJ6dnyG3p1COzbdn/rC8Ybyk+oPOPcHnnpFS27PW7jTb5EeViMjM7SRyTODPFR7NmZDLfkExCbiB6kY/lWi7raCwxuC+5AAA8262wboMjk+xnFLGTsWOR6tyv7I7D8RfxbyMkFWAzJGByRI9M1JvTo7ltwCxQt4btuZE3qVYDbABb0Zen1rW9g2UNtdipbLJBZVVGIOCA6gNPNSr3dfTum1kkCMeJcUGOC0HJ9zNHHk1Lgss2HNFyipLtdfgz/8A8RXxYZ2kLdnwrpU7ZzKq3wyscGeDM1Vd4tXY1Dk3kaeSbYUEEIFzOcxxwK2Sd1NOrbrdvacny3bwyQFmA0cCKrL3clCV2oFjHkZsZOSWzwenpT5ZpL5V9ETTaTvcyvZWsWy4Kh2UEQHUGABBjaREzMiDP56iz20zSqLhUBgzIVFAZzuaeAT6596F3uUbQLhoQZgm4RwSAGK4Mx1rNjQX7ZZgdqwQWGTEjENzMdRFcrk5SS+9CKffgnN3kJ2XsjeOlsEsqsVwSeJVh1+lHc1tw3HvW7UB2B8xAZgDhifYcfypnsrsq1df9mcOi2EDK1xm/G2/ZNtPViRj+KmtV2JqPEYC4rCfK/m25PJwGwOfL6xNbKtMtN1QXkva9iXp+8AF5m/YyWJG5GeUMIVG5I5WffNU/bPazX1UBLdppaSqBGz0C4APSce2Savu0ux/Bt+JZub7p2htq3WLDAJh1AHH0qmfQX7sO1ndjrhucYYgzWjmb5exNsg39cDp1sXEDBW37g5DOwDRuwYw561C0luzB32JnGHODAyMe59avbPZlxTnTOVPxDcmfruGferxuxtKohbd36WgfnzdHIFM8y4X3X5GU2uP4MXrtLaZVC2ihA55n58VTXFZoHuQI9Ccx7TNam/2Pd8S4UtP4bNCSq7wp5IXeRI6Dd0FSL/ZCm+hSxqBaVQCPDth5E4A8Yj0zP0xTxypdfdBUmU3YXYa3dviX1tA3fDMgjJx8X5e35iz7w90P2bcfGsXAsQbeWyJO4T0g9ZrQ93mOnB/6PqCxZzEWdu1nLLM3fi2x9Z+dMd57Oo1b23W1qLYt7PIRaKsdxJIUHaXmPi9IzTLPDr90FSMT2dorN07Wu7XJ2qNvlYepfcAv+mTV72Pfu6fds8YhN2QzlFjySFI2kfMVIt9g6jxxds2UgGcEMAwz4gQ4Uz78ia3iasPbVL1t2YKN2E+KMxBmt+ohQOephD3m1c+S84X+HxLhAxmQGEeuP8ASov99X2IdQu6ZJUEGYHxGZJ8o5ro22wZJtv75M+uc461GHZ2kBZgLqlviMnJGPQxUnlbXK+plKUd4v3Of9t9vX7g87CVIYLD+UnAaC0TtAExOKr7etdj4ywNsZFtcbcz6H610LUd3tE5J8S6CeTjPzJt1GHcrSH/AOofb6bkUz7nZkfSmWS+vuZTlVX7mK0+ouOWYw5uMGMr8RHGBgR6VMuuYLPbtsrEAgLuc+xg4iRB+VbSx3Q0gGL93AK/4tuIP/26kWe6GkUAA3CR/wB4v/tH6UZOTezN1M3pe17+mctaZra7EUbgGcDaJSWUzGRwJA5p2/3u7RY7X1LHfhfJbyPUnbKjg1pL/dq225oYsQIJcQIUKMKB0Gc5pg93VGRbX0/xG6+4Q1NeLW/3C0rpcepnn0euYlts7juktbkk5JORzQqz1Xc627FmtSTE/wDSLg4AH+yoUumL5i/ovyXWXIlSm/qyv7B0miuaXxrhti43i7g95UyWbITbIwRHUetSOxe7Id7D6edRbvW5ZQ2w2bw2m4tyCDtniCDnhiBNOextVp1i4XsBiIjcpYmF5weoq47j3ynaKs+qLeGYK3HZi24bSBJPBIbMcYroTFg6SaRodKpF+8o09uxftMFLMxuDa6SWDkjb5SMwOcZBAc706xr9pLNkiy1tg6Hx1SZO0ICWEnM4nPzzke/WkuN2jqNouMrMpUhLhGUXAhYgGRI9KY13ZOp1Nq2DadritsChBaUWRa2qQ3lBgqMRJg5p07TQ0ctO63RYr3f1zZkmev7Qkn5y/wCvrVx3a0OqsPuuW2ZZ8w8RHkHDRnymMg5gip/Y/ZRCKPFKMVBKi2jR0wS4ke8Va6UoSyAM5QAMSGTJ9wSp+lQUP39g5fiZzi4vgouy9R4fiIqBhbu3EDTtLKHMErBir/dWeBCXHV4UtdYhTgQWkkTyOs1dihglJuV8XscWCTepPo/+ZIDilB6hlZ4dh7Db/mDTwNdJcfV4MiQfUUzq7ogu1oXCoJA2guxGQJiTPGcUc0YFAzSZAXsyxclwLttrkFsSJChR+7YLBAxzTV3sJseG6v7GEYfMOY+zGrLwhM5+5/SYo9lSyYYTbb5EeOJntVpWQ7XRlPowiflPI+VNBa1K3SBtB8v8PK/7pxTbpbOGtWz8hsP/AAQPuDXLL4N9GK8XYzkew/KjUVa6rs+1jwy6mQIeGQe+8QwH/lJpv+5nIlDbeegcBv8Adfaai8GRdBdDXQgW2jiD6TmPeOPvIo0v3BPnkERthdsYPAHtR6zTXLf+JbZJ/iBAPyPBqI932/Op6nHbgXVRNVhmGcbiC0HJ5JiSRMnEg8zTPaupUKhtggqeTG4LHmzOZ5Jicc4qK96q3tHVpHmDSPRWI5H8PBxVVlm9kx/GlxZN0OvU4W5nkRxGcbZxgj79er/hIP8ADa4ghseVxJAAMmCMzI/5VSdiXsmSWOYLK0hdxjzEZGatzcJ/5it4k4bWbx5rqTLVxMEsTBMDw1yDkhjuyJA4jmfQUzb1HlIIVpYnKgmOgDRI54M8c8mmCT700QcwWpvHfp9DP4iXX7IkavaW8shfn6rngTIP9RinBrQoAFqcZ3Kp82OCPl7cnA6xGBjBP9fM0lmxJJNK8jfYWWVsUzk8D9aSWI5x9qYv6kKOJxMyOnzqpHarAmSowTBw3OMdaEYNiU2Xfjxw32NODVuOLjD/AMx/nVQ/aSxMSP1NQtZ2ldAlF3COR0HQfOnUGZI047Su/wC2uf7zfzoVhrnbF2fxj2hcfczR1Twp9xtL7nRbHbGnt6W3ev218RiAVWByfignKgcn7VC7X71IujDWlVLtzqAGAg5jdIIif6EVzfTXWVdhJ6kT6AmMdKIXCQB0HHymc13aOtl2n1Nd2V39v23G9VdAIKhUUnPxCFgEew4+9VnaXeG9qLnjXHO5QAu3yQM58sZyc/nVQjlfhwSCD7yJj3B/z9qTp3kxBngYOCevvyMUWkBl5Z7ZY2vDUBQtraDmZFzxSQfwknHp961vcnvH4j/vWPiyqli5RDb2tPkXDPj/AIpwFxzq2SAZEEE4IOORjPH1pxLsAkHaYEHj6/6/nQVNm2PQiXATjbPTqfqahdqadgQwA28HkEflBHtiKp+416+2mX9oZs5t7zLlOPNJJiT1g+1aIyIkiOoMwfYxxU5WmZbMqwKOKF62VJ6rOMg49z85H0pQpkygQNGGoGklhTGHNwo5pnxBQF0VjDs0cU143tQF72rUYWVpD2RR+JQ8SsYXZvOmFdgPSfL/ALvBpthbb/EsW29cbD90j86MvSGc0HFPkDSZHfs2wWJ2XAsYUOJmfUpxHtTX922B+G5/+Rfz/d5qV4hovENJ4EOwuiPYrbnZCEyGaPSVJ+4UfpT1vs20PwFvZmMf8MVL30nefah4EOxtEewg6O1GLKD6ues/iY0T6VDH7tBHooFPb/65pdi2X3BATt5A5H0602iHZB0rsRW0ykzsWfYAfpQfTWzzaQ/Q/wCRpWovBPj3L0yjD9RUS52mg4DH5CP1pG8S5oV6RT9nWD/1Kfe5/wC6mX7HsHm0pHpLx+bf1FM3u2Y/Bj3P+lM3O3T/AAD5Sf1x86Rzw9vYW4Gd73aFbTApABBgTORmMnGKLuwyXCqEMJk4Pp1k/pUbt/VXLmChK59JHsDMkfMYpvsK/ctcgCMcebqM/wClBuDVivTVm0/uOx1V5/8AGn/86FV694H/AIVNChrw9gasfYxep0NxSWuW2tngFgYPsGiPf71DSwFBgY6QJ55Ix7E10a5qzO3n1Bq6u9h2bq7ns223j+ABjIAADYOFEYI/Wu7Pi8PjhnRmhof7nG7QliCJgHmOozx7mpWjsG5uHEebcRMfP2P8ua3Xa/cPdBsKLW6QQCTkzJ8xwMDj51Xp3K1SgjDockbiCDkgH8J6Znk8dai5E1IyN+7NyBmYAxHt+n60WqtlCAxiZM9ZyY++K11jubqVuYsgiJUqVKiQTkziNvpy2KmXe5rsPNZBYAELuyCRxEjzCeffp02rgdUH3L7a1BurLeJacAMvwKiiArgAdfaec10Um0Bydh6GY59/nWL7OBtvYsX7BBfcwC+WPi+P+I+XzKOke4rZqJwQpj1GAR0xOM89KWW4jFC+IG3aVP0J9x7/AEquvSvxCJ498/1zUybSEqAAV6CRB6RmQM8+9Na26GBJBMZLRwD69Y96SMq5HiRppFJRwRKtuHqOKUa6ExmERQmiBo6awB7qG75UkiirGHNwobhSCaMNWMLBoUmfejMUDBGKBFEDSgRWMIiipdFvomEUGzzmjNJJrGHk191RC3XA9Jlf91pH5UT6lWB8TT2LnMEKbLfVrfPzimDSTQcU+QbBfsWjcecai03qCt1PsAGI+1R37qb86fVWbgP4WJtvjptbH51INNOoPIBqUsEH0EcIspO0uwtRZ/xbbL74Kn3kSIqsgfStlo9Zdskm1cZZyQTuU9ODxTrdoJcJ/atLauz+O3+7uflEn69KjL4Xs/qTeLsYcoPUf19aFaV+zdGSSBeQSYUwxH1CmhUv00xPDZQXRGpIGB6Ditp2e52DJ4P5A/yH2oUK9X47yr9z0/ivLEnaNibbE5MnJyePWk60Q+P4T/6qFCuB+U4Rw4MDA2sY6SJgxTeiclMk8evoB/M/c0dCh/6GRKtjzIessJ6wZnPvA+wpWqMjPoT9QcH50KFVfACoQ/vWHtP1DYNNdnXW8QjcYn1PrQoUsPyEk6pAtyFAA9BgcelNmhQqqK9ACjFChTmA9INChWQAulBqFCiYM0oUKFZmE06BQoUGYQ9JFFQrGHI5pt6FCsgCJpJNChTAYg0RNChQMNmiahQrAGpo6FCsE//Z"/>
          <p:cNvSpPr>
            <a:spLocks noChangeAspect="1" noChangeArrowheads="1"/>
          </p:cNvSpPr>
          <p:nvPr/>
        </p:nvSpPr>
        <p:spPr bwMode="auto">
          <a:xfrm>
            <a:off x="155575" y="-2833688"/>
            <a:ext cx="7886700" cy="591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pic>
        <p:nvPicPr>
          <p:cNvPr id="5" name="Picture 2" descr="http://romaniatourism.com/images/oradea/oradea-roman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7992888" cy="518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6981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>
            <a:off x="3131840" y="2420888"/>
            <a:ext cx="2880320" cy="180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Oradea</a:t>
            </a:r>
          </a:p>
          <a:p>
            <a:pPr algn="ctr"/>
            <a:r>
              <a:rPr lang="fr-CH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City</a:t>
            </a:r>
            <a:endParaRPr lang="fr-CH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ouble flèche horizontale 2"/>
          <p:cNvSpPr/>
          <p:nvPr/>
        </p:nvSpPr>
        <p:spPr>
          <a:xfrm rot="-900000">
            <a:off x="202687" y="2072466"/>
            <a:ext cx="8460000" cy="180000"/>
          </a:xfrm>
          <a:prstGeom prst="left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Double flèche verticale 3"/>
          <p:cNvSpPr/>
          <p:nvPr/>
        </p:nvSpPr>
        <p:spPr>
          <a:xfrm rot="1500000">
            <a:off x="5773101" y="1240464"/>
            <a:ext cx="180000" cy="5724000"/>
          </a:xfrm>
          <a:prstGeom prst="up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Double flèche verticale 4"/>
          <p:cNvSpPr/>
          <p:nvPr/>
        </p:nvSpPr>
        <p:spPr>
          <a:xfrm rot="-1740000">
            <a:off x="3398492" y="2483424"/>
            <a:ext cx="180000" cy="4500000"/>
          </a:xfrm>
          <a:prstGeom prst="up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Rectangle à coins arrondis 7"/>
          <p:cNvSpPr/>
          <p:nvPr/>
        </p:nvSpPr>
        <p:spPr>
          <a:xfrm>
            <a:off x="7075662" y="446151"/>
            <a:ext cx="900000" cy="720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Cluj</a:t>
            </a:r>
          </a:p>
          <a:p>
            <a:pPr algn="ctr"/>
            <a:r>
              <a:rPr lang="fr-CH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E60</a:t>
            </a:r>
          </a:p>
          <a:p>
            <a:pPr algn="ctr"/>
            <a:r>
              <a:rPr lang="fr-CH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A3 A7 </a:t>
            </a:r>
            <a:endParaRPr lang="fr-CH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791579" y="3299822"/>
            <a:ext cx="1080120" cy="50405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Debrecen</a:t>
            </a:r>
            <a:endParaRPr lang="fr-CH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3779912" y="1216513"/>
            <a:ext cx="1440000" cy="50405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Oradea Nord E60   A3</a:t>
            </a:r>
            <a:endParaRPr lang="fr-CH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1403648" y="4301861"/>
            <a:ext cx="1440000" cy="50405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Oradea </a:t>
            </a:r>
            <a:r>
              <a:rPr lang="fr-CH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E671</a:t>
            </a:r>
            <a:endParaRPr lang="fr-CH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792160" y="302095"/>
            <a:ext cx="1080120" cy="50405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539552" y="1844824"/>
            <a:ext cx="1080120" cy="93604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DebrecenE60  M35 </a:t>
            </a:r>
            <a:endParaRPr lang="fr-CH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3347864" y="6091572"/>
            <a:ext cx="720000" cy="432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Arad</a:t>
            </a:r>
            <a:endParaRPr lang="fr-CH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6588304" y="3212976"/>
            <a:ext cx="1440000" cy="720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Oradea Est</a:t>
            </a:r>
          </a:p>
          <a:p>
            <a:pPr algn="ctr"/>
            <a:r>
              <a:rPr lang="fr-CH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A7 </a:t>
            </a:r>
            <a:endParaRPr lang="fr-CH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5161043" y="5803572"/>
            <a:ext cx="1440000" cy="720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Oradea Sud</a:t>
            </a:r>
          </a:p>
          <a:p>
            <a:pPr algn="ctr"/>
            <a:r>
              <a:rPr lang="fr-CH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E671   A7 </a:t>
            </a:r>
            <a:endParaRPr lang="fr-CH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792160" y="446151"/>
            <a:ext cx="2051488" cy="89461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MEMENTO</a:t>
            </a:r>
            <a:endParaRPr lang="fr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98569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47664" y="1400403"/>
            <a:ext cx="5760000" cy="342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80000" rtlCol="0" anchor="ctr"/>
          <a:lstStyle/>
          <a:p>
            <a:pPr lvl="1"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E671 x A7</a:t>
            </a:r>
          </a:p>
          <a:p>
            <a:pPr lvl="1" algn="ctr"/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Oradea Sud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3000 m</a:t>
            </a:r>
          </a:p>
        </p:txBody>
      </p:sp>
      <p:pic>
        <p:nvPicPr>
          <p:cNvPr id="5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879672"/>
            <a:ext cx="1276506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à coins arrondis 1"/>
          <p:cNvSpPr/>
          <p:nvPr/>
        </p:nvSpPr>
        <p:spPr>
          <a:xfrm>
            <a:off x="1619312" y="1484784"/>
            <a:ext cx="5544976" cy="3240360"/>
          </a:xfrm>
          <a:prstGeom prst="roundRect">
            <a:avLst>
              <a:gd name="adj" fmla="val 466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Organigramme : Connecteur 5"/>
          <p:cNvSpPr/>
          <p:nvPr/>
        </p:nvSpPr>
        <p:spPr>
          <a:xfrm>
            <a:off x="6133569" y="1988840"/>
            <a:ext cx="864000" cy="756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CH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fr-CH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104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0" y="1124744"/>
            <a:ext cx="4284000" cy="720000"/>
          </a:xfrm>
          <a:solidFill>
            <a:srgbClr val="00B050"/>
          </a:solidFill>
        </p:spPr>
        <p:txBody>
          <a:bodyPr tIns="108000" bIns="144000" anchor="ctr">
            <a:noAutofit/>
          </a:bodyPr>
          <a:lstStyle/>
          <a:p>
            <a:pPr algn="ctr"/>
            <a:r>
              <a:rPr lang="fr-CH" sz="36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A7   Ring Est</a:t>
            </a:r>
            <a:endParaRPr lang="fr-CH" sz="36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51520" y="1901085"/>
            <a:ext cx="4284000" cy="3780000"/>
          </a:xfrm>
          <a:solidFill>
            <a:srgbClr val="00B050"/>
          </a:solidFill>
        </p:spPr>
        <p:txBody>
          <a:bodyPr lIns="108000" tIns="180000" rIns="360000" anchor="t">
            <a:noAutofit/>
          </a:bodyPr>
          <a:lstStyle/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Debrecen</a:t>
            </a:r>
          </a:p>
          <a:p>
            <a:pPr marL="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Bors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Oradea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 m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242668" y="1124744"/>
            <a:ext cx="4284000" cy="720000"/>
          </a:xfrm>
          <a:solidFill>
            <a:srgbClr val="00B050"/>
          </a:solidFill>
        </p:spPr>
        <p:txBody>
          <a:bodyPr tIns="108000" bIns="144000" anchor="ctr">
            <a:noAutofit/>
          </a:bodyPr>
          <a:lstStyle/>
          <a:p>
            <a:pPr algn="ctr"/>
            <a:r>
              <a:rPr lang="fr-CH" sz="36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E671 Ring </a:t>
            </a:r>
            <a:r>
              <a:rPr lang="fr-CH" sz="3600" b="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r>
              <a:rPr lang="fr-CH" sz="36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CH" sz="36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593744" y="1901084"/>
            <a:ext cx="4284000" cy="3816000"/>
          </a:xfrm>
          <a:solidFill>
            <a:srgbClr val="00B050"/>
          </a:solidFill>
        </p:spPr>
        <p:txBody>
          <a:bodyPr lIns="108000" tIns="180000">
            <a:noAutofit/>
          </a:bodyPr>
          <a:lstStyle/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Cluj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Napoca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Oradea</a:t>
            </a:r>
          </a:p>
          <a:p>
            <a:pPr marL="0" indent="0" algn="ctr">
              <a:buNone/>
            </a:pP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9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 m</a:t>
            </a:r>
          </a:p>
          <a:p>
            <a:pPr marL="0" indent="0">
              <a:buNone/>
            </a:pPr>
            <a:endParaRPr lang="fr-CH" sz="4000" dirty="0"/>
          </a:p>
        </p:txBody>
      </p:sp>
      <p:sp>
        <p:nvSpPr>
          <p:cNvPr id="24" name="Flèche droite 23"/>
          <p:cNvSpPr/>
          <p:nvPr/>
        </p:nvSpPr>
        <p:spPr>
          <a:xfrm rot="-2700000">
            <a:off x="7654660" y="4815136"/>
            <a:ext cx="1080000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Rectangle 16"/>
          <p:cNvSpPr/>
          <p:nvPr/>
        </p:nvSpPr>
        <p:spPr>
          <a:xfrm>
            <a:off x="8387841" y="5722168"/>
            <a:ext cx="360000" cy="90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8" name="Rectangle 17"/>
          <p:cNvSpPr/>
          <p:nvPr/>
        </p:nvSpPr>
        <p:spPr>
          <a:xfrm>
            <a:off x="4788024" y="3629235"/>
            <a:ext cx="1188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Flèche vers le haut 27"/>
          <p:cNvSpPr/>
          <p:nvPr/>
        </p:nvSpPr>
        <p:spPr>
          <a:xfrm rot="-1800000">
            <a:off x="615203" y="4565141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19" name="Picture 2" descr="http://namthao.free.fr/Travel/France/France/Nice/Cours%20Nice/Code%20de%20la%20route/Signalisation/zo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216" y="2971030"/>
            <a:ext cx="777550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Ellipse 21"/>
          <p:cNvSpPr/>
          <p:nvPr/>
        </p:nvSpPr>
        <p:spPr>
          <a:xfrm>
            <a:off x="3635896" y="2221056"/>
            <a:ext cx="720000" cy="432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42668" y="5686840"/>
            <a:ext cx="360000" cy="90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1" name="Rectangle 20"/>
          <p:cNvSpPr/>
          <p:nvPr/>
        </p:nvSpPr>
        <p:spPr>
          <a:xfrm>
            <a:off x="6084168" y="3622372"/>
            <a:ext cx="180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710914" y="3799737"/>
            <a:ext cx="1332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lèche vers le haut 24"/>
          <p:cNvSpPr/>
          <p:nvPr/>
        </p:nvSpPr>
        <p:spPr>
          <a:xfrm rot="-1800000">
            <a:off x="3569450" y="4484548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26" name="Picture 2" descr="https://t2.ftcdn.net/jpg/00/06/12/33/400_F_6123319_UooFwBrI0QE3BmgtmsBXfC3HE5D35wB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914" y="3619030"/>
            <a:ext cx="720000" cy="543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Flèche droite 26"/>
          <p:cNvSpPr/>
          <p:nvPr/>
        </p:nvSpPr>
        <p:spPr>
          <a:xfrm rot="-2700000">
            <a:off x="4801205" y="4678127"/>
            <a:ext cx="1080000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323528" y="1200035"/>
            <a:ext cx="4140000" cy="576064"/>
          </a:xfrm>
          <a:prstGeom prst="round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4644008" y="1200035"/>
            <a:ext cx="4103833" cy="576064"/>
          </a:xfrm>
          <a:prstGeom prst="round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2000"/>
          </a:p>
        </p:txBody>
      </p:sp>
      <p:sp>
        <p:nvSpPr>
          <p:cNvPr id="11" name="Rectangle à coins arrondis 10"/>
          <p:cNvSpPr/>
          <p:nvPr/>
        </p:nvSpPr>
        <p:spPr>
          <a:xfrm>
            <a:off x="323528" y="1988840"/>
            <a:ext cx="4140000" cy="3621794"/>
          </a:xfrm>
          <a:prstGeom prst="roundRect">
            <a:avLst>
              <a:gd name="adj" fmla="val 5212"/>
            </a:avLst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 à coins arrondis 11"/>
          <p:cNvSpPr/>
          <p:nvPr/>
        </p:nvSpPr>
        <p:spPr>
          <a:xfrm>
            <a:off x="4644008" y="1988840"/>
            <a:ext cx="4140000" cy="3621794"/>
          </a:xfrm>
          <a:prstGeom prst="roundRect">
            <a:avLst>
              <a:gd name="adj" fmla="val 6147"/>
            </a:avLst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71926188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576" y="908720"/>
            <a:ext cx="5760000" cy="900000"/>
          </a:xfrm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Directie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Cluj </a:t>
            </a:r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Napoca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55576" y="1844824"/>
            <a:ext cx="5760000" cy="4500000"/>
          </a:xfrm>
          <a:solidFill>
            <a:srgbClr val="00B050"/>
          </a:solidFill>
        </p:spPr>
        <p:txBody>
          <a:bodyPr lIns="720000" tIns="360000" rIns="72000">
            <a:normAutofit fontScale="25000" lnSpcReduction="20000"/>
          </a:bodyPr>
          <a:lstStyle/>
          <a:p>
            <a:pPr marL="0" indent="0">
              <a:buNone/>
            </a:pPr>
            <a:r>
              <a:rPr lang="fr-CH" sz="17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Brasov </a:t>
            </a:r>
          </a:p>
          <a:p>
            <a:pPr marL="0" indent="0">
              <a:buNone/>
            </a:pPr>
            <a:r>
              <a:rPr lang="fr-CH" sz="17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Targu</a:t>
            </a:r>
            <a:r>
              <a:rPr lang="fr-CH" sz="17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Mures</a:t>
            </a:r>
          </a:p>
          <a:p>
            <a:pPr marL="0" indent="0">
              <a:buNone/>
            </a:pPr>
            <a:r>
              <a:rPr lang="fr-CH" sz="17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Satu Mare</a:t>
            </a:r>
          </a:p>
          <a:p>
            <a:pPr marL="0" indent="0">
              <a:buNone/>
            </a:pPr>
            <a:r>
              <a:rPr lang="fr-CH" sz="17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Baia Mare</a:t>
            </a:r>
          </a:p>
          <a:p>
            <a:pPr marL="0" indent="0">
              <a:buNone/>
            </a:pPr>
            <a:r>
              <a:rPr lang="fr-CH" sz="17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Zalau</a:t>
            </a:r>
            <a:endParaRPr lang="fr-CH" sz="17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11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1" indent="0">
              <a:buNone/>
            </a:pPr>
            <a:r>
              <a:rPr lang="fr-CH" dirty="0"/>
              <a:t>	</a:t>
            </a:r>
            <a:endParaRPr lang="fr-CH" dirty="0" smtClean="0"/>
          </a:p>
          <a:p>
            <a:pPr marL="400050" lvl="1" indent="0">
              <a:buNone/>
            </a:pPr>
            <a:endParaRPr lang="fr-CH" dirty="0" smtClean="0"/>
          </a:p>
          <a:p>
            <a:pPr marL="0" indent="0">
              <a:buNone/>
            </a:pPr>
            <a:endParaRPr lang="fr-CH" dirty="0" smtClean="0"/>
          </a:p>
          <a:p>
            <a:endParaRPr lang="fr-CH" dirty="0"/>
          </a:p>
        </p:txBody>
      </p:sp>
      <p:sp>
        <p:nvSpPr>
          <p:cNvPr id="5" name="AutoShape 2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6" name="AutoShape 4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3" name="Ellipse 12"/>
          <p:cNvSpPr/>
          <p:nvPr/>
        </p:nvSpPr>
        <p:spPr>
          <a:xfrm>
            <a:off x="4176056" y="3887934"/>
            <a:ext cx="900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</a:t>
            </a:r>
            <a:endParaRPr lang="fr-CH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lèche vers le haut 15"/>
          <p:cNvSpPr/>
          <p:nvPr/>
        </p:nvSpPr>
        <p:spPr>
          <a:xfrm rot="1800000">
            <a:off x="5290645" y="3275933"/>
            <a:ext cx="558000" cy="216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Rectangle 14"/>
          <p:cNvSpPr/>
          <p:nvPr/>
        </p:nvSpPr>
        <p:spPr>
          <a:xfrm>
            <a:off x="1475656" y="5517232"/>
            <a:ext cx="270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Baile Felix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827584" y="980728"/>
            <a:ext cx="5616624" cy="756000"/>
          </a:xfrm>
          <a:prstGeom prst="round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827584" y="1916832"/>
            <a:ext cx="5616624" cy="4320480"/>
          </a:xfrm>
          <a:prstGeom prst="roundRect">
            <a:avLst>
              <a:gd name="adj" fmla="val 5105"/>
            </a:avLst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67287346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0" y="1124744"/>
            <a:ext cx="4284000" cy="720000"/>
          </a:xfrm>
          <a:solidFill>
            <a:srgbClr val="00B050"/>
          </a:solidFill>
        </p:spPr>
        <p:txBody>
          <a:bodyPr tIns="108000" bIns="144000" anchor="ctr">
            <a:noAutofit/>
          </a:bodyPr>
          <a:lstStyle/>
          <a:p>
            <a:pPr algn="ctr"/>
            <a:r>
              <a:rPr lang="fr-CH" sz="36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A7   Ring Est</a:t>
            </a:r>
            <a:endParaRPr lang="fr-CH" sz="36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51520" y="1901085"/>
            <a:ext cx="4284000" cy="3780000"/>
          </a:xfrm>
          <a:solidFill>
            <a:srgbClr val="00B050"/>
          </a:solidFill>
        </p:spPr>
        <p:txBody>
          <a:bodyPr lIns="108000" tIns="180000" rIns="360000" anchor="t">
            <a:noAutofit/>
          </a:bodyPr>
          <a:lstStyle/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Debrecen</a:t>
            </a:r>
          </a:p>
          <a:p>
            <a:pPr marL="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Bors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Oradea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242668" y="1124744"/>
            <a:ext cx="4284000" cy="720000"/>
          </a:xfrm>
          <a:solidFill>
            <a:srgbClr val="00B050"/>
          </a:solidFill>
        </p:spPr>
        <p:txBody>
          <a:bodyPr tIns="108000" bIns="144000" anchor="ctr">
            <a:noAutofit/>
          </a:bodyPr>
          <a:lstStyle/>
          <a:p>
            <a:pPr algn="ctr"/>
            <a:r>
              <a:rPr lang="fr-CH" sz="36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E671 Ring </a:t>
            </a:r>
            <a:r>
              <a:rPr lang="fr-CH" sz="3600" b="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r>
              <a:rPr lang="fr-CH" sz="36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CH" sz="36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593744" y="1901084"/>
            <a:ext cx="4284000" cy="3816000"/>
          </a:xfrm>
          <a:solidFill>
            <a:srgbClr val="00B050"/>
          </a:solidFill>
        </p:spPr>
        <p:txBody>
          <a:bodyPr lIns="108000" tIns="180000">
            <a:noAutofit/>
          </a:bodyPr>
          <a:lstStyle/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Cluj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Napoca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Oradea</a:t>
            </a:r>
          </a:p>
          <a:p>
            <a:pPr marL="0" indent="0" algn="ctr">
              <a:buNone/>
            </a:pP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9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</a:p>
          <a:p>
            <a:pPr marL="0" indent="0">
              <a:buNone/>
            </a:pPr>
            <a:endParaRPr lang="fr-CH" sz="4000" dirty="0"/>
          </a:p>
        </p:txBody>
      </p:sp>
      <p:sp>
        <p:nvSpPr>
          <p:cNvPr id="24" name="Flèche droite 23"/>
          <p:cNvSpPr/>
          <p:nvPr/>
        </p:nvSpPr>
        <p:spPr>
          <a:xfrm rot="-2700000">
            <a:off x="7654660" y="4815136"/>
            <a:ext cx="1080000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Rectangle 16"/>
          <p:cNvSpPr/>
          <p:nvPr/>
        </p:nvSpPr>
        <p:spPr>
          <a:xfrm>
            <a:off x="8387841" y="5722168"/>
            <a:ext cx="360000" cy="90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8" name="Rectangle 17"/>
          <p:cNvSpPr/>
          <p:nvPr/>
        </p:nvSpPr>
        <p:spPr>
          <a:xfrm>
            <a:off x="4788024" y="3629235"/>
            <a:ext cx="1188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Flèche vers le haut 27"/>
          <p:cNvSpPr/>
          <p:nvPr/>
        </p:nvSpPr>
        <p:spPr>
          <a:xfrm rot="-1800000">
            <a:off x="615203" y="4565141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19" name="Picture 2" descr="http://namthao.free.fr/Travel/France/France/Nice/Cours%20Nice/Code%20de%20la%20route/Signalisation/zo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216" y="2971030"/>
            <a:ext cx="777550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Ellipse 21"/>
          <p:cNvSpPr/>
          <p:nvPr/>
        </p:nvSpPr>
        <p:spPr>
          <a:xfrm>
            <a:off x="3635896" y="2221056"/>
            <a:ext cx="720000" cy="432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42668" y="5686840"/>
            <a:ext cx="360000" cy="90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1" name="Rectangle 20"/>
          <p:cNvSpPr/>
          <p:nvPr/>
        </p:nvSpPr>
        <p:spPr>
          <a:xfrm>
            <a:off x="6084168" y="3622372"/>
            <a:ext cx="180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710914" y="3799737"/>
            <a:ext cx="1332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lèche vers le haut 24"/>
          <p:cNvSpPr/>
          <p:nvPr/>
        </p:nvSpPr>
        <p:spPr>
          <a:xfrm rot="-1800000">
            <a:off x="3569450" y="4484548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26" name="Picture 2" descr="https://t2.ftcdn.net/jpg/00/06/12/33/400_F_6123319_UooFwBrI0QE3BmgtmsBXfC3HE5D35wB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914" y="3619030"/>
            <a:ext cx="720000" cy="543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Flèche droite 26"/>
          <p:cNvSpPr/>
          <p:nvPr/>
        </p:nvSpPr>
        <p:spPr>
          <a:xfrm rot="-2700000">
            <a:off x="4801205" y="4678127"/>
            <a:ext cx="1080000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323528" y="1200035"/>
            <a:ext cx="4140000" cy="576064"/>
          </a:xfrm>
          <a:prstGeom prst="round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4644008" y="1200035"/>
            <a:ext cx="4103833" cy="576064"/>
          </a:xfrm>
          <a:prstGeom prst="round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2000"/>
          </a:p>
        </p:txBody>
      </p:sp>
      <p:sp>
        <p:nvSpPr>
          <p:cNvPr id="11" name="Rectangle à coins arrondis 10"/>
          <p:cNvSpPr/>
          <p:nvPr/>
        </p:nvSpPr>
        <p:spPr>
          <a:xfrm>
            <a:off x="323528" y="1988840"/>
            <a:ext cx="4140000" cy="3621794"/>
          </a:xfrm>
          <a:prstGeom prst="roundRect">
            <a:avLst>
              <a:gd name="adj" fmla="val 5212"/>
            </a:avLst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 à coins arrondis 11"/>
          <p:cNvSpPr/>
          <p:nvPr/>
        </p:nvSpPr>
        <p:spPr>
          <a:xfrm>
            <a:off x="4644008" y="1988840"/>
            <a:ext cx="4140000" cy="3621794"/>
          </a:xfrm>
          <a:prstGeom prst="roundRect">
            <a:avLst>
              <a:gd name="adj" fmla="val 6147"/>
            </a:avLst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07092820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47664" y="1400403"/>
            <a:ext cx="5760000" cy="270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80000" rtlCol="0" anchor="ctr"/>
          <a:lstStyle/>
          <a:p>
            <a:pPr lvl="1"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E671 x A7</a:t>
            </a:r>
          </a:p>
          <a:p>
            <a:pPr lvl="1" algn="ctr"/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Oradea Sud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879672"/>
            <a:ext cx="1276506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à coins arrondis 1"/>
          <p:cNvSpPr/>
          <p:nvPr/>
        </p:nvSpPr>
        <p:spPr>
          <a:xfrm>
            <a:off x="1619312" y="1484784"/>
            <a:ext cx="5616984" cy="2520000"/>
          </a:xfrm>
          <a:prstGeom prst="roundRect">
            <a:avLst>
              <a:gd name="adj" fmla="val 466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Organigramme : Connecteur 5"/>
          <p:cNvSpPr/>
          <p:nvPr/>
        </p:nvSpPr>
        <p:spPr>
          <a:xfrm>
            <a:off x="6133569" y="1988840"/>
            <a:ext cx="864000" cy="756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CH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fr-CH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16466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0" y="1124744"/>
            <a:ext cx="4284000" cy="720000"/>
          </a:xfrm>
          <a:solidFill>
            <a:srgbClr val="00B050"/>
          </a:solidFill>
        </p:spPr>
        <p:txBody>
          <a:bodyPr tIns="108000" bIns="144000" anchor="ctr">
            <a:noAutofit/>
          </a:bodyPr>
          <a:lstStyle/>
          <a:p>
            <a:pPr algn="ctr"/>
            <a:r>
              <a:rPr lang="fr-CH" sz="36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A7   Ring Est</a:t>
            </a:r>
            <a:endParaRPr lang="fr-CH" sz="36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51520" y="1901085"/>
            <a:ext cx="4284000" cy="3780000"/>
          </a:xfrm>
          <a:solidFill>
            <a:srgbClr val="00B050"/>
          </a:solidFill>
        </p:spPr>
        <p:txBody>
          <a:bodyPr lIns="0" tIns="180000" rIns="360000" anchor="t">
            <a:noAutofit/>
          </a:bodyPr>
          <a:lstStyle/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Debrecen</a:t>
            </a:r>
          </a:p>
          <a:p>
            <a:pPr marL="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Bors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Oradea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242668" y="1124744"/>
            <a:ext cx="4284000" cy="720000"/>
          </a:xfrm>
          <a:solidFill>
            <a:srgbClr val="00B050"/>
          </a:solidFill>
        </p:spPr>
        <p:txBody>
          <a:bodyPr tIns="108000" bIns="144000" anchor="ctr">
            <a:noAutofit/>
          </a:bodyPr>
          <a:lstStyle/>
          <a:p>
            <a:pPr algn="ctr"/>
            <a:r>
              <a:rPr lang="fr-CH" sz="36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E671 Ring </a:t>
            </a:r>
            <a:r>
              <a:rPr lang="fr-CH" sz="3600" b="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r>
              <a:rPr lang="fr-CH" sz="36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CH" sz="36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593744" y="1901084"/>
            <a:ext cx="4284000" cy="3816000"/>
          </a:xfrm>
          <a:solidFill>
            <a:srgbClr val="00B050"/>
          </a:solidFill>
        </p:spPr>
        <p:txBody>
          <a:bodyPr lIns="0" tIns="180000">
            <a:noAutofit/>
          </a:bodyPr>
          <a:lstStyle/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Cluj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Napoca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Oradea</a:t>
            </a:r>
          </a:p>
          <a:p>
            <a:pPr marL="0" indent="0" algn="ctr">
              <a:buNone/>
            </a:pP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9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4000" dirty="0"/>
          </a:p>
        </p:txBody>
      </p:sp>
      <p:sp>
        <p:nvSpPr>
          <p:cNvPr id="17" name="Rectangle 16"/>
          <p:cNvSpPr/>
          <p:nvPr/>
        </p:nvSpPr>
        <p:spPr>
          <a:xfrm>
            <a:off x="8387841" y="5722168"/>
            <a:ext cx="360000" cy="90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8" name="Rectangle 17"/>
          <p:cNvSpPr/>
          <p:nvPr/>
        </p:nvSpPr>
        <p:spPr>
          <a:xfrm>
            <a:off x="4788024" y="3629235"/>
            <a:ext cx="1188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Flèche vers le haut 27"/>
          <p:cNvSpPr/>
          <p:nvPr/>
        </p:nvSpPr>
        <p:spPr>
          <a:xfrm>
            <a:off x="844984" y="4560860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19" name="Picture 2" descr="http://namthao.free.fr/Travel/France/France/Nice/Cours%20Nice/Code%20de%20la%20route/Signalisation/zo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065" y="2981235"/>
            <a:ext cx="777550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Ellipse 21"/>
          <p:cNvSpPr/>
          <p:nvPr/>
        </p:nvSpPr>
        <p:spPr>
          <a:xfrm>
            <a:off x="3551342" y="2246456"/>
            <a:ext cx="720000" cy="432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07300" y="5686840"/>
            <a:ext cx="360000" cy="90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1" name="Rectangle 20"/>
          <p:cNvSpPr/>
          <p:nvPr/>
        </p:nvSpPr>
        <p:spPr>
          <a:xfrm>
            <a:off x="6084168" y="3622372"/>
            <a:ext cx="180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586860" y="3781635"/>
            <a:ext cx="1332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lèche vers le haut 24"/>
          <p:cNvSpPr/>
          <p:nvPr/>
        </p:nvSpPr>
        <p:spPr>
          <a:xfrm>
            <a:off x="3283186" y="4566720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26" name="Picture 2" descr="https://t2.ftcdn.net/jpg/00/06/12/33/400_F_6123319_UooFwBrI0QE3BmgtmsBXfC3HE5D35wB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914" y="3619030"/>
            <a:ext cx="720000" cy="543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3345502" y="5686840"/>
            <a:ext cx="360000" cy="90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7" name="Flèche vers le haut 26"/>
          <p:cNvSpPr/>
          <p:nvPr/>
        </p:nvSpPr>
        <p:spPr>
          <a:xfrm>
            <a:off x="5519217" y="4537307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9" name="Flèche vers le haut 28"/>
          <p:cNvSpPr/>
          <p:nvPr/>
        </p:nvSpPr>
        <p:spPr>
          <a:xfrm>
            <a:off x="7399536" y="4537307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0" name="Rectangle 29"/>
          <p:cNvSpPr/>
          <p:nvPr/>
        </p:nvSpPr>
        <p:spPr>
          <a:xfrm>
            <a:off x="5519217" y="5722168"/>
            <a:ext cx="360000" cy="90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323528" y="1196752"/>
            <a:ext cx="4088257" cy="576064"/>
          </a:xfrm>
          <a:prstGeom prst="round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Rectangle à coins arrondis 7"/>
          <p:cNvSpPr/>
          <p:nvPr/>
        </p:nvSpPr>
        <p:spPr>
          <a:xfrm>
            <a:off x="4716016" y="1196752"/>
            <a:ext cx="4031825" cy="576064"/>
          </a:xfrm>
          <a:prstGeom prst="round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323528" y="1988840"/>
            <a:ext cx="4176464" cy="3600400"/>
          </a:xfrm>
          <a:prstGeom prst="roundRect">
            <a:avLst>
              <a:gd name="adj" fmla="val 4674"/>
            </a:avLst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4644008" y="1988840"/>
            <a:ext cx="4176464" cy="3600400"/>
          </a:xfrm>
          <a:prstGeom prst="roundRect">
            <a:avLst>
              <a:gd name="adj" fmla="val 3968"/>
            </a:avLst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0675876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47569" y="606695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11960" y="629143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28121" y="77314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80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08000" tIns="720000" bIns="216000" anchor="b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Oradea Sud</a:t>
            </a:r>
          </a:p>
          <a:p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exagone 7"/>
          <p:cNvSpPr/>
          <p:nvPr/>
        </p:nvSpPr>
        <p:spPr>
          <a:xfrm>
            <a:off x="1475656" y="2210366"/>
            <a:ext cx="792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79</a:t>
            </a:r>
            <a:endParaRPr lang="fr-CH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331640" y="704898"/>
            <a:ext cx="2772347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4283968" y="663999"/>
            <a:ext cx="2628000" cy="801797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1331640" y="1700808"/>
            <a:ext cx="5544616" cy="1656184"/>
          </a:xfrm>
          <a:prstGeom prst="roundRect">
            <a:avLst>
              <a:gd name="adj" fmla="val 797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10"/>
          <p:cNvSpPr/>
          <p:nvPr/>
        </p:nvSpPr>
        <p:spPr>
          <a:xfrm>
            <a:off x="4604121" y="2147366"/>
            <a:ext cx="1260000" cy="57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962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264649" y="3934079"/>
            <a:ext cx="4140000" cy="1800000"/>
          </a:xfrm>
          <a:prstGeom prst="rect">
            <a:avLst/>
          </a:prstGeom>
          <a:solidFill>
            <a:srgbClr val="00B050"/>
          </a:solidFill>
        </p:spPr>
        <p:txBody>
          <a:bodyPr vert="horz" lIns="10800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Timisoara</a:t>
            </a:r>
          </a:p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Jebel</a:t>
            </a:r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4649" y="3157683"/>
            <a:ext cx="4140000" cy="72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E70     A7</a:t>
            </a:r>
            <a:endParaRPr lang="fr-CH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lèche vers le haut 6"/>
          <p:cNvSpPr/>
          <p:nvPr/>
        </p:nvSpPr>
        <p:spPr>
          <a:xfrm>
            <a:off x="591701" y="4452691"/>
            <a:ext cx="450000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Flèche vers le haut 7"/>
          <p:cNvSpPr/>
          <p:nvPr/>
        </p:nvSpPr>
        <p:spPr>
          <a:xfrm>
            <a:off x="3610262" y="4449980"/>
            <a:ext cx="450000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9"/>
          <p:cNvSpPr/>
          <p:nvPr/>
        </p:nvSpPr>
        <p:spPr>
          <a:xfrm>
            <a:off x="4435696" y="1962779"/>
            <a:ext cx="4320000" cy="378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Ins="216000" rtlCol="0" anchor="t"/>
          <a:lstStyle/>
          <a:p>
            <a:pPr algn="ctr"/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Gataia</a:t>
            </a:r>
            <a:r>
              <a:rPr lang="fr-CH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Voiteg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Resita</a:t>
            </a:r>
          </a:p>
          <a:p>
            <a:pPr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Caransebes</a:t>
            </a:r>
          </a:p>
          <a:p>
            <a:pPr algn="ctr"/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Turnu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Severin</a:t>
            </a:r>
          </a:p>
          <a:p>
            <a:pPr algn="r"/>
            <a:r>
              <a:rPr lang="fr-CH" sz="2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via DN 58B</a:t>
            </a:r>
          </a:p>
        </p:txBody>
      </p:sp>
      <p:sp>
        <p:nvSpPr>
          <p:cNvPr id="11" name="Flèche droite 10"/>
          <p:cNvSpPr/>
          <p:nvPr/>
        </p:nvSpPr>
        <p:spPr>
          <a:xfrm rot="19500000">
            <a:off x="5693053" y="4787417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12"/>
          <p:cNvSpPr/>
          <p:nvPr/>
        </p:nvSpPr>
        <p:spPr>
          <a:xfrm>
            <a:off x="8395696" y="5742779"/>
            <a:ext cx="360000" cy="90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cxnSp>
        <p:nvCxnSpPr>
          <p:cNvPr id="15" name="Connecteur droit 14"/>
          <p:cNvCxnSpPr/>
          <p:nvPr/>
        </p:nvCxnSpPr>
        <p:spPr>
          <a:xfrm>
            <a:off x="467504" y="6642779"/>
            <a:ext cx="79281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>
            <a:off x="4932040" y="5742779"/>
            <a:ext cx="0" cy="90000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à coins arrondis 17"/>
          <p:cNvSpPr/>
          <p:nvPr/>
        </p:nvSpPr>
        <p:spPr>
          <a:xfrm>
            <a:off x="3132019" y="6033400"/>
            <a:ext cx="1584176" cy="3600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Bridge </a:t>
            </a:r>
            <a:r>
              <a:rPr lang="fr-CH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height</a:t>
            </a:r>
            <a:endParaRPr lang="fr-CH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64649" y="5716032"/>
            <a:ext cx="360000" cy="90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 à coins arrondis 11"/>
          <p:cNvSpPr/>
          <p:nvPr/>
        </p:nvSpPr>
        <p:spPr>
          <a:xfrm>
            <a:off x="346231" y="3229651"/>
            <a:ext cx="3976835" cy="57606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Rectangle à coins arrondis 13"/>
          <p:cNvSpPr/>
          <p:nvPr/>
        </p:nvSpPr>
        <p:spPr>
          <a:xfrm>
            <a:off x="346231" y="3980905"/>
            <a:ext cx="3976835" cy="1667834"/>
          </a:xfrm>
          <a:prstGeom prst="roundRect">
            <a:avLst>
              <a:gd name="adj" fmla="val 7261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9" name="Rectangle à coins arrondis 18"/>
          <p:cNvSpPr/>
          <p:nvPr/>
        </p:nvSpPr>
        <p:spPr>
          <a:xfrm>
            <a:off x="4499992" y="1052736"/>
            <a:ext cx="4160532" cy="79208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0" name="Rectangle à coins arrondis 19"/>
          <p:cNvSpPr/>
          <p:nvPr/>
        </p:nvSpPr>
        <p:spPr>
          <a:xfrm>
            <a:off x="4483968" y="2032660"/>
            <a:ext cx="4212000" cy="3640238"/>
          </a:xfrm>
          <a:prstGeom prst="roundRect">
            <a:avLst>
              <a:gd name="adj" fmla="val 434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1" name="Hexagone 20"/>
          <p:cNvSpPr/>
          <p:nvPr/>
        </p:nvSpPr>
        <p:spPr>
          <a:xfrm>
            <a:off x="4644008" y="5067142"/>
            <a:ext cx="900000" cy="468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58B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à coins arrondis 21"/>
          <p:cNvSpPr/>
          <p:nvPr/>
        </p:nvSpPr>
        <p:spPr>
          <a:xfrm>
            <a:off x="5983696" y="998780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6019845" y="1052736"/>
            <a:ext cx="2700000" cy="79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4" name="Rectangle 23"/>
          <p:cNvSpPr/>
          <p:nvPr/>
        </p:nvSpPr>
        <p:spPr>
          <a:xfrm>
            <a:off x="6487684" y="1142736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5" name="Virage 24"/>
          <p:cNvSpPr/>
          <p:nvPr/>
        </p:nvSpPr>
        <p:spPr>
          <a:xfrm>
            <a:off x="6777959" y="1125539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21297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59632" y="289693"/>
            <a:ext cx="5760000" cy="180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lIns="0">
            <a:normAutofit/>
          </a:bodyPr>
          <a:lstStyle/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Oradea </a:t>
            </a:r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Nufarul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59632" y="2132856"/>
            <a:ext cx="5760000" cy="414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0" tIns="432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Oradea  </a:t>
            </a:r>
          </a:p>
          <a:p>
            <a:r>
              <a:rPr lang="fr-CH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CH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Nojorid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170570" y="5374007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Flèche vers le haut 9"/>
          <p:cNvSpPr/>
          <p:nvPr/>
        </p:nvSpPr>
        <p:spPr>
          <a:xfrm>
            <a:off x="1508461" y="764455"/>
            <a:ext cx="450000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 vers le haut 10"/>
          <p:cNvSpPr/>
          <p:nvPr/>
        </p:nvSpPr>
        <p:spPr>
          <a:xfrm>
            <a:off x="6283425" y="819295"/>
            <a:ext cx="450000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Hexagone 13"/>
          <p:cNvSpPr/>
          <p:nvPr/>
        </p:nvSpPr>
        <p:spPr>
          <a:xfrm>
            <a:off x="1841854" y="5410006"/>
            <a:ext cx="792000" cy="468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79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309640" y="2384944"/>
            <a:ext cx="126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129640" y="2996952"/>
            <a:ext cx="162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à coins arrondis 24"/>
          <p:cNvSpPr/>
          <p:nvPr/>
        </p:nvSpPr>
        <p:spPr>
          <a:xfrm>
            <a:off x="2195736" y="4434750"/>
            <a:ext cx="3240000" cy="61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Aeroportul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2" descr="https://t2.ftcdn.net/jpg/00/06/12/33/400_F_6123319_UooFwBrI0QE3BmgtmsBXfC3HE5D35wB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267" y="4460998"/>
            <a:ext cx="847398" cy="59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à coins arrondis 16"/>
          <p:cNvSpPr/>
          <p:nvPr/>
        </p:nvSpPr>
        <p:spPr>
          <a:xfrm>
            <a:off x="2633854" y="1287336"/>
            <a:ext cx="3240000" cy="5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Baile Felix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139640" y="600099"/>
            <a:ext cx="198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Nufarul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331640" y="332656"/>
            <a:ext cx="5616000" cy="1728192"/>
          </a:xfrm>
          <a:prstGeom prst="roundRect">
            <a:avLst>
              <a:gd name="adj" fmla="val 9318"/>
            </a:avLst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1331640" y="2204864"/>
            <a:ext cx="5616000" cy="3996000"/>
          </a:xfrm>
          <a:prstGeom prst="roundRect">
            <a:avLst>
              <a:gd name="adj" fmla="val 4035"/>
            </a:avLst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38331505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069908" y="2348880"/>
            <a:ext cx="5795912" cy="324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0" tIns="72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Oradea</a:t>
            </a:r>
          </a:p>
          <a:p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  </a:t>
            </a: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Nojorid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6548722" y="3833919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Hexagone 13"/>
          <p:cNvSpPr/>
          <p:nvPr/>
        </p:nvSpPr>
        <p:spPr>
          <a:xfrm>
            <a:off x="2484037" y="2564904"/>
            <a:ext cx="79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79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347864" y="3212976"/>
            <a:ext cx="126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716016" y="3212976"/>
            <a:ext cx="1728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à coins arrondis 24"/>
          <p:cNvSpPr/>
          <p:nvPr/>
        </p:nvSpPr>
        <p:spPr>
          <a:xfrm>
            <a:off x="2880037" y="4743581"/>
            <a:ext cx="3240000" cy="61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Aeroportul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2" descr="https://t2.ftcdn.net/jpg/00/06/12/33/400_F_6123319_UooFwBrI0QE3BmgtmsBXfC3HE5D35wB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324" y="4762793"/>
            <a:ext cx="847398" cy="59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à coins arrondis 3"/>
          <p:cNvSpPr/>
          <p:nvPr/>
        </p:nvSpPr>
        <p:spPr>
          <a:xfrm>
            <a:off x="2123728" y="188640"/>
            <a:ext cx="5582418" cy="2016224"/>
          </a:xfrm>
          <a:prstGeom prst="roundRect">
            <a:avLst>
              <a:gd name="adj" fmla="val 490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2123728" y="2420888"/>
            <a:ext cx="5652000" cy="3096000"/>
          </a:xfrm>
          <a:prstGeom prst="roundRect">
            <a:avLst>
              <a:gd name="adj" fmla="val 280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8" name="Rectangle à coins arrondis 17"/>
          <p:cNvSpPr/>
          <p:nvPr/>
        </p:nvSpPr>
        <p:spPr>
          <a:xfrm>
            <a:off x="5105514" y="1340768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628820" y="1484768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0" name="Virage 19"/>
          <p:cNvSpPr/>
          <p:nvPr/>
        </p:nvSpPr>
        <p:spPr>
          <a:xfrm>
            <a:off x="5879514" y="1484768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23" name="Rectangle à coins arrondis 22"/>
          <p:cNvSpPr/>
          <p:nvPr/>
        </p:nvSpPr>
        <p:spPr>
          <a:xfrm>
            <a:off x="5177514" y="1389869"/>
            <a:ext cx="2628000" cy="801797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07349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15535" y="1689547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3135924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47569" y="606695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11960" y="629143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28121" y="77314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80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792000" tIns="720000" bIns="216000" anchor="b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Oradea Baile Felix</a:t>
            </a:r>
          </a:p>
          <a:p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exagone 7"/>
          <p:cNvSpPr/>
          <p:nvPr/>
        </p:nvSpPr>
        <p:spPr>
          <a:xfrm>
            <a:off x="1403648" y="2267627"/>
            <a:ext cx="684000" cy="396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76</a:t>
            </a:r>
            <a:endParaRPr lang="fr-CH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331640" y="704898"/>
            <a:ext cx="2772347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4283968" y="663999"/>
            <a:ext cx="2628000" cy="801797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1331640" y="1700808"/>
            <a:ext cx="5544616" cy="1656184"/>
          </a:xfrm>
          <a:prstGeom prst="roundRect">
            <a:avLst>
              <a:gd name="adj" fmla="val 797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10"/>
          <p:cNvSpPr/>
          <p:nvPr/>
        </p:nvSpPr>
        <p:spPr>
          <a:xfrm>
            <a:off x="4127569" y="2168920"/>
            <a:ext cx="2663492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Baile Felix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023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43608" y="243954"/>
            <a:ext cx="5760000" cy="108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lIns="0" rIns="0">
            <a:normAutofit/>
          </a:bodyPr>
          <a:lstStyle/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Oradea Est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43608" y="1412776"/>
            <a:ext cx="5760000" cy="432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08000" tIns="180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Oradea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Nufarul</a:t>
            </a:r>
            <a:endParaRPr lang="fr-CH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Sinmartin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Deva</a:t>
            </a:r>
          </a:p>
          <a:p>
            <a:endParaRPr lang="fr-CH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lèche droite 3"/>
          <p:cNvSpPr/>
          <p:nvPr/>
        </p:nvSpPr>
        <p:spPr>
          <a:xfrm rot="16200000">
            <a:off x="5796552" y="538965"/>
            <a:ext cx="720000" cy="504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Flèche droite 7"/>
          <p:cNvSpPr/>
          <p:nvPr/>
        </p:nvSpPr>
        <p:spPr>
          <a:xfrm rot="16200000">
            <a:off x="1531008" y="542822"/>
            <a:ext cx="720000" cy="504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 droite 10"/>
          <p:cNvSpPr/>
          <p:nvPr/>
        </p:nvSpPr>
        <p:spPr>
          <a:xfrm rot="19500000">
            <a:off x="5107621" y="4677628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12"/>
          <p:cNvSpPr/>
          <p:nvPr/>
        </p:nvSpPr>
        <p:spPr>
          <a:xfrm>
            <a:off x="4507791" y="524822"/>
            <a:ext cx="108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03048" y="3131403"/>
            <a:ext cx="270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Baile </a:t>
            </a:r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Felix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923928" y="1660469"/>
            <a:ext cx="198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Nufarul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Hexagone 18"/>
          <p:cNvSpPr/>
          <p:nvPr/>
        </p:nvSpPr>
        <p:spPr>
          <a:xfrm>
            <a:off x="2053048" y="5013176"/>
            <a:ext cx="900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76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43008" y="4073292"/>
            <a:ext cx="720080" cy="4320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E79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332656"/>
            <a:ext cx="5616624" cy="936104"/>
          </a:xfrm>
          <a:prstGeom prst="round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1115616" y="1484784"/>
            <a:ext cx="5616624" cy="4140000"/>
          </a:xfrm>
          <a:prstGeom prst="roundRect">
            <a:avLst>
              <a:gd name="adj" fmla="val 3929"/>
            </a:avLst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18210798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43608" y="1412776"/>
            <a:ext cx="5760000" cy="342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08000" tIns="180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Oradea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Nurarul</a:t>
            </a:r>
            <a:endParaRPr lang="fr-CH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Sinmartin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Deva</a:t>
            </a:r>
          </a:p>
          <a:p>
            <a:endParaRPr lang="fr-CH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lèche droite 10"/>
          <p:cNvSpPr/>
          <p:nvPr/>
        </p:nvSpPr>
        <p:spPr>
          <a:xfrm rot="19500000">
            <a:off x="5196671" y="3738359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Rectangle 13"/>
          <p:cNvSpPr/>
          <p:nvPr/>
        </p:nvSpPr>
        <p:spPr>
          <a:xfrm>
            <a:off x="2609832" y="3155835"/>
            <a:ext cx="270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Baile </a:t>
            </a:r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Felix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013603" y="1646808"/>
            <a:ext cx="1980000" cy="57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Nufarul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Hexagone 18"/>
          <p:cNvSpPr/>
          <p:nvPr/>
        </p:nvSpPr>
        <p:spPr>
          <a:xfrm>
            <a:off x="1187624" y="2132856"/>
            <a:ext cx="79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76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49792" y="4072120"/>
            <a:ext cx="720080" cy="4320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E79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332656"/>
            <a:ext cx="5616624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1115616" y="1484784"/>
            <a:ext cx="5544616" cy="3276000"/>
          </a:xfrm>
          <a:prstGeom prst="roundRect">
            <a:avLst>
              <a:gd name="adj" fmla="val 3145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Rectangle à coins arrondis 16"/>
          <p:cNvSpPr/>
          <p:nvPr/>
        </p:nvSpPr>
        <p:spPr>
          <a:xfrm>
            <a:off x="4034728" y="396947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491525" y="550850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1" name="Virage 20"/>
          <p:cNvSpPr/>
          <p:nvPr/>
        </p:nvSpPr>
        <p:spPr>
          <a:xfrm>
            <a:off x="4766198" y="540947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22" name="Rectangle à coins arrondis 21"/>
          <p:cNvSpPr/>
          <p:nvPr/>
        </p:nvSpPr>
        <p:spPr>
          <a:xfrm>
            <a:off x="4106728" y="455951"/>
            <a:ext cx="2628000" cy="801797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3" name="Hexagone 22"/>
          <p:cNvSpPr/>
          <p:nvPr/>
        </p:nvSpPr>
        <p:spPr>
          <a:xfrm>
            <a:off x="1259632" y="4072120"/>
            <a:ext cx="79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76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185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15535" y="1689547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42883717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51592" y="908720"/>
            <a:ext cx="6660000" cy="5580000"/>
          </a:xfrm>
          <a:prstGeom prst="rect">
            <a:avLst/>
          </a:prstGeom>
          <a:solidFill>
            <a:srgbClr val="00B050"/>
          </a:solidFill>
        </p:spPr>
        <p:txBody>
          <a:bodyPr lIns="360000" tIns="720000" rIns="0" bIns="18000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4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Cluj </a:t>
            </a:r>
            <a:r>
              <a:rPr lang="fr-CH" sz="4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Napoca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210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Zalau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 	   126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Baia Mare		   247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Satu Mare		   195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Carei		         113 km</a:t>
            </a:r>
            <a:endParaRPr lang="fr-CH" sz="4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Ring Nord Est</a:t>
            </a:r>
            <a:r>
              <a:rPr lang="fr-CH" sz="4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22 km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6516000" cy="5400000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 à coins arrondis 11"/>
          <p:cNvSpPr/>
          <p:nvPr/>
        </p:nvSpPr>
        <p:spPr>
          <a:xfrm>
            <a:off x="3761669" y="1233901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A7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535208"/>
            <a:ext cx="608400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932871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47569" y="606695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11960" y="629143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28121" y="77314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80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08000" tIns="720000" bIns="216000" anchor="b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Oradea Est</a:t>
            </a:r>
          </a:p>
          <a:p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exagone 7"/>
          <p:cNvSpPr/>
          <p:nvPr/>
        </p:nvSpPr>
        <p:spPr>
          <a:xfrm>
            <a:off x="1475656" y="2210366"/>
            <a:ext cx="792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fr-CH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331640" y="704898"/>
            <a:ext cx="2772347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4283968" y="663999"/>
            <a:ext cx="2628000" cy="801797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1331640" y="1700808"/>
            <a:ext cx="5544616" cy="1656184"/>
          </a:xfrm>
          <a:prstGeom prst="roundRect">
            <a:avLst>
              <a:gd name="adj" fmla="val 797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10"/>
          <p:cNvSpPr/>
          <p:nvPr/>
        </p:nvSpPr>
        <p:spPr>
          <a:xfrm>
            <a:off x="4644008" y="2165366"/>
            <a:ext cx="126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13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43608" y="692696"/>
            <a:ext cx="5760000" cy="162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rIns="0">
            <a:normAutofit/>
          </a:bodyPr>
          <a:lstStyle/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Ring Oradea </a:t>
            </a:r>
            <a:b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 Est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43608" y="2403056"/>
            <a:ext cx="5760000" cy="378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90000" tIns="252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Oradea Est</a:t>
            </a: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Osorhei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Alesd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lèche droite 3"/>
          <p:cNvSpPr/>
          <p:nvPr/>
        </p:nvSpPr>
        <p:spPr>
          <a:xfrm rot="16200000">
            <a:off x="5747249" y="1319500"/>
            <a:ext cx="90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Rectangle 5"/>
          <p:cNvSpPr/>
          <p:nvPr/>
        </p:nvSpPr>
        <p:spPr>
          <a:xfrm>
            <a:off x="4449093" y="2708920"/>
            <a:ext cx="126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lèche droite 7"/>
          <p:cNvSpPr/>
          <p:nvPr/>
        </p:nvSpPr>
        <p:spPr>
          <a:xfrm rot="16200000">
            <a:off x="1140987" y="1286792"/>
            <a:ext cx="90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Hexagone 9"/>
          <p:cNvSpPr/>
          <p:nvPr/>
        </p:nvSpPr>
        <p:spPr>
          <a:xfrm>
            <a:off x="1898899" y="5301208"/>
            <a:ext cx="792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" name="Flèche droite 10"/>
          <p:cNvSpPr/>
          <p:nvPr/>
        </p:nvSpPr>
        <p:spPr>
          <a:xfrm rot="19500000">
            <a:off x="5044979" y="5103217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13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927" y="1589500"/>
            <a:ext cx="655201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à coins arrondis 4"/>
          <p:cNvSpPr/>
          <p:nvPr/>
        </p:nvSpPr>
        <p:spPr>
          <a:xfrm>
            <a:off x="1115616" y="764704"/>
            <a:ext cx="5616624" cy="1476000"/>
          </a:xfrm>
          <a:prstGeom prst="round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 à coins arrondis 11"/>
          <p:cNvSpPr/>
          <p:nvPr/>
        </p:nvSpPr>
        <p:spPr>
          <a:xfrm>
            <a:off x="1115616" y="2492896"/>
            <a:ext cx="5616624" cy="3600400"/>
          </a:xfrm>
          <a:prstGeom prst="roundRect">
            <a:avLst>
              <a:gd name="adj" fmla="val 3733"/>
            </a:avLst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81149710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43808" y="1689547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>
              <a:gd name="adj" fmla="val 953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58433594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07704" y="1700808"/>
            <a:ext cx="5759944" cy="270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360000" tIns="180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Oradea Est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Osorhei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Alesd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6022903" y="3230816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Hexagone 15"/>
          <p:cNvSpPr/>
          <p:nvPr/>
        </p:nvSpPr>
        <p:spPr>
          <a:xfrm>
            <a:off x="2339752" y="2852936"/>
            <a:ext cx="90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979712" y="620688"/>
            <a:ext cx="5616624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1979712" y="1772816"/>
            <a:ext cx="5616624" cy="2556000"/>
          </a:xfrm>
          <a:prstGeom prst="roundRect">
            <a:avLst>
              <a:gd name="adj" fmla="val 379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4845379" y="689419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292080" y="833419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Virage 14"/>
          <p:cNvSpPr/>
          <p:nvPr/>
        </p:nvSpPr>
        <p:spPr>
          <a:xfrm>
            <a:off x="5619379" y="802419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4917379" y="738520"/>
            <a:ext cx="2628000" cy="801797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10"/>
          <p:cNvSpPr/>
          <p:nvPr/>
        </p:nvSpPr>
        <p:spPr>
          <a:xfrm>
            <a:off x="5480110" y="1916832"/>
            <a:ext cx="108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69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15535" y="1689547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fr-CH" sz="4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09806112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51592" y="908720"/>
            <a:ext cx="6660000" cy="5580000"/>
          </a:xfrm>
          <a:prstGeom prst="rect">
            <a:avLst/>
          </a:prstGeom>
          <a:solidFill>
            <a:srgbClr val="00B050"/>
          </a:solidFill>
        </p:spPr>
        <p:txBody>
          <a:bodyPr lIns="360000" tIns="720000" rIns="0" bIns="18000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4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Cluj </a:t>
            </a:r>
            <a:r>
              <a:rPr lang="fr-CH" sz="4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Napoca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204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Zalau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 	   120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Baia Mare		   241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Satu Mare		   189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Carei		         107 km</a:t>
            </a:r>
            <a:endParaRPr lang="fr-CH" sz="4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Ring Nord Est</a:t>
            </a:r>
            <a:r>
              <a:rPr lang="fr-CH" sz="4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16 km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6516000" cy="5400000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 à coins arrondis 11"/>
          <p:cNvSpPr/>
          <p:nvPr/>
        </p:nvSpPr>
        <p:spPr>
          <a:xfrm>
            <a:off x="3761669" y="1233901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A7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535208"/>
            <a:ext cx="608400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559569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47664" y="1400403"/>
            <a:ext cx="5760000" cy="342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80000" rtlCol="0" anchor="ctr"/>
          <a:lstStyle/>
          <a:p>
            <a:pPr lvl="1"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E60 x A7</a:t>
            </a:r>
          </a:p>
          <a:p>
            <a:pPr lvl="1"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A3 x A7</a:t>
            </a:r>
          </a:p>
          <a:p>
            <a:pPr lvl="1" algn="ctr"/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Ring Oradea Nord Est</a:t>
            </a:r>
          </a:p>
          <a:p>
            <a:pPr algn="ctr"/>
            <a:r>
              <a:rPr lang="fr-CH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</a:p>
        </p:txBody>
      </p:sp>
      <p:pic>
        <p:nvPicPr>
          <p:cNvPr id="5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879672"/>
            <a:ext cx="1276506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à coins arrondis 1"/>
          <p:cNvSpPr/>
          <p:nvPr/>
        </p:nvSpPr>
        <p:spPr>
          <a:xfrm>
            <a:off x="1619312" y="1484784"/>
            <a:ext cx="5544976" cy="3240360"/>
          </a:xfrm>
          <a:prstGeom prst="roundRect">
            <a:avLst>
              <a:gd name="adj" fmla="val 466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Organigramme : Connecteur 5"/>
          <p:cNvSpPr/>
          <p:nvPr/>
        </p:nvSpPr>
        <p:spPr>
          <a:xfrm>
            <a:off x="5940152" y="2041672"/>
            <a:ext cx="864000" cy="756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</a:t>
            </a:r>
            <a:endParaRPr lang="fr-CH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934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0999" y="1124744"/>
            <a:ext cx="4284000" cy="720000"/>
          </a:xfrm>
          <a:solidFill>
            <a:srgbClr val="00B050"/>
          </a:solidFill>
        </p:spPr>
        <p:txBody>
          <a:bodyPr tIns="108000" bIns="144000" anchor="ctr">
            <a:noAutofit/>
          </a:bodyPr>
          <a:lstStyle/>
          <a:p>
            <a:pPr algn="ctr"/>
            <a:r>
              <a:rPr lang="fr-CH" sz="36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E60   A3   A7</a:t>
            </a:r>
            <a:endParaRPr lang="fr-CH" sz="36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51520" y="1901085"/>
            <a:ext cx="4284000" cy="3420000"/>
          </a:xfrm>
          <a:solidFill>
            <a:srgbClr val="00B050"/>
          </a:solidFill>
        </p:spPr>
        <p:txBody>
          <a:bodyPr lIns="180000" tIns="46800" rIns="360000" anchor="t">
            <a:noAutofit/>
          </a:bodyPr>
          <a:lstStyle/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Debrecen</a:t>
            </a:r>
          </a:p>
          <a:p>
            <a:pPr marL="0" indent="0">
              <a:buNone/>
            </a:pPr>
            <a:endParaRPr lang="fr-CH" sz="1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Oradea</a:t>
            </a:r>
          </a:p>
          <a:p>
            <a:pPr marL="0" indent="0">
              <a:buNone/>
            </a:pPr>
            <a:endParaRPr lang="fr-CH" sz="1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Biharia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251520" y="1124744"/>
            <a:ext cx="4284000" cy="720000"/>
          </a:xfrm>
          <a:solidFill>
            <a:srgbClr val="00B050"/>
          </a:solidFill>
        </p:spPr>
        <p:txBody>
          <a:bodyPr tIns="108000" bIns="144000" anchor="ctr">
            <a:noAutofit/>
          </a:bodyPr>
          <a:lstStyle/>
          <a:p>
            <a:pPr algn="ctr"/>
            <a:r>
              <a:rPr lang="fr-CH" sz="36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E60  A3  Ring Nord </a:t>
            </a:r>
            <a:endParaRPr lang="fr-CH" sz="36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593744" y="1901084"/>
            <a:ext cx="4284000" cy="3420000"/>
          </a:xfrm>
          <a:solidFill>
            <a:srgbClr val="00B050"/>
          </a:solidFill>
        </p:spPr>
        <p:txBody>
          <a:bodyPr lIns="0">
            <a:noAutofit/>
          </a:bodyPr>
          <a:lstStyle/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Cluj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Napoca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Satu Mare</a:t>
            </a:r>
          </a:p>
          <a:p>
            <a:pPr marL="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Sirbi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</a:p>
          <a:p>
            <a:pPr marL="0" indent="0">
              <a:buNone/>
            </a:pPr>
            <a:endParaRPr lang="fr-CH" sz="4000" dirty="0"/>
          </a:p>
        </p:txBody>
      </p:sp>
      <p:sp>
        <p:nvSpPr>
          <p:cNvPr id="10" name="Rectangle 9"/>
          <p:cNvSpPr/>
          <p:nvPr/>
        </p:nvSpPr>
        <p:spPr>
          <a:xfrm>
            <a:off x="323528" y="5297406"/>
            <a:ext cx="360000" cy="1296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4" name="Flèche droite 23"/>
          <p:cNvSpPr/>
          <p:nvPr/>
        </p:nvSpPr>
        <p:spPr>
          <a:xfrm rot="-2400000">
            <a:off x="7831322" y="4487349"/>
            <a:ext cx="900000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Rectangle 16"/>
          <p:cNvSpPr/>
          <p:nvPr/>
        </p:nvSpPr>
        <p:spPr>
          <a:xfrm>
            <a:off x="8460432" y="5297406"/>
            <a:ext cx="360000" cy="126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8" name="Rectangle 17"/>
          <p:cNvSpPr/>
          <p:nvPr/>
        </p:nvSpPr>
        <p:spPr>
          <a:xfrm>
            <a:off x="2212618" y="2708920"/>
            <a:ext cx="1008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518618" y="3284984"/>
            <a:ext cx="1404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Flèche vers le haut 27"/>
          <p:cNvSpPr/>
          <p:nvPr/>
        </p:nvSpPr>
        <p:spPr>
          <a:xfrm>
            <a:off x="601871" y="4032564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5" name="Rectangle 24"/>
          <p:cNvSpPr/>
          <p:nvPr/>
        </p:nvSpPr>
        <p:spPr>
          <a:xfrm>
            <a:off x="3275856" y="2708920"/>
            <a:ext cx="1080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Flèche vers le haut 18"/>
          <p:cNvSpPr/>
          <p:nvPr/>
        </p:nvSpPr>
        <p:spPr>
          <a:xfrm>
            <a:off x="3573540" y="4135745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2" name="Ellipse 21"/>
          <p:cNvSpPr/>
          <p:nvPr/>
        </p:nvSpPr>
        <p:spPr>
          <a:xfrm>
            <a:off x="3580618" y="2060848"/>
            <a:ext cx="684000" cy="396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323528" y="1196752"/>
            <a:ext cx="4176464" cy="576064"/>
          </a:xfrm>
          <a:prstGeom prst="round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à coins arrondis 10"/>
          <p:cNvSpPr/>
          <p:nvPr/>
        </p:nvSpPr>
        <p:spPr>
          <a:xfrm>
            <a:off x="4644008" y="1196752"/>
            <a:ext cx="4140000" cy="576064"/>
          </a:xfrm>
          <a:prstGeom prst="round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 à coins arrondis 11"/>
          <p:cNvSpPr/>
          <p:nvPr/>
        </p:nvSpPr>
        <p:spPr>
          <a:xfrm>
            <a:off x="323528" y="1988840"/>
            <a:ext cx="4140000" cy="3240360"/>
          </a:xfrm>
          <a:prstGeom prst="roundRect">
            <a:avLst>
              <a:gd name="adj" fmla="val 3341"/>
            </a:avLst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4644008" y="1988840"/>
            <a:ext cx="4176424" cy="3240360"/>
          </a:xfrm>
          <a:prstGeom prst="roundRect">
            <a:avLst>
              <a:gd name="adj" fmla="val 4125"/>
            </a:avLst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59094527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576" y="908720"/>
            <a:ext cx="5760000" cy="900000"/>
          </a:xfrm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Directie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Cluj </a:t>
            </a:r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Napoca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55576" y="1844824"/>
            <a:ext cx="5760000" cy="3960000"/>
          </a:xfrm>
          <a:solidFill>
            <a:srgbClr val="00B050"/>
          </a:solidFill>
        </p:spPr>
        <p:txBody>
          <a:bodyPr lIns="720000" tIns="360000" rIns="72000">
            <a:normAutofit fontScale="25000" lnSpcReduction="20000"/>
          </a:bodyPr>
          <a:lstStyle/>
          <a:p>
            <a:pPr marL="0" indent="0">
              <a:buNone/>
            </a:pPr>
            <a:r>
              <a:rPr lang="fr-CH" sz="17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Brasov </a:t>
            </a:r>
          </a:p>
          <a:p>
            <a:pPr marL="0" indent="0">
              <a:buNone/>
            </a:pPr>
            <a:r>
              <a:rPr lang="fr-CH" sz="17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Targu</a:t>
            </a:r>
            <a:r>
              <a:rPr lang="fr-CH" sz="17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Mures</a:t>
            </a:r>
          </a:p>
          <a:p>
            <a:pPr marL="0" indent="0">
              <a:buNone/>
            </a:pPr>
            <a:r>
              <a:rPr lang="fr-CH" sz="17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Satu Mare</a:t>
            </a:r>
          </a:p>
          <a:p>
            <a:pPr marL="0" indent="0">
              <a:buNone/>
            </a:pPr>
            <a:r>
              <a:rPr lang="fr-CH" sz="17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Baia Mare</a:t>
            </a:r>
          </a:p>
          <a:p>
            <a:pPr marL="0" indent="0">
              <a:buNone/>
            </a:pPr>
            <a:r>
              <a:rPr lang="fr-CH" sz="17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Zalau</a:t>
            </a:r>
            <a:endParaRPr lang="fr-CH" sz="17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11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1" indent="0">
              <a:buNone/>
            </a:pPr>
            <a:r>
              <a:rPr lang="fr-CH" dirty="0"/>
              <a:t>	</a:t>
            </a:r>
            <a:endParaRPr lang="fr-CH" dirty="0" smtClean="0"/>
          </a:p>
          <a:p>
            <a:pPr marL="400050" lvl="1" indent="0">
              <a:buNone/>
            </a:pPr>
            <a:endParaRPr lang="fr-CH" dirty="0" smtClean="0"/>
          </a:p>
          <a:p>
            <a:pPr marL="0" indent="0">
              <a:buNone/>
            </a:pPr>
            <a:endParaRPr lang="fr-CH" dirty="0" smtClean="0"/>
          </a:p>
          <a:p>
            <a:endParaRPr lang="fr-CH" dirty="0"/>
          </a:p>
        </p:txBody>
      </p:sp>
      <p:sp>
        <p:nvSpPr>
          <p:cNvPr id="5" name="AutoShape 2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6" name="AutoShape 4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3" name="Ellipse 12"/>
          <p:cNvSpPr/>
          <p:nvPr/>
        </p:nvSpPr>
        <p:spPr>
          <a:xfrm>
            <a:off x="4211960" y="3900645"/>
            <a:ext cx="828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</a:t>
            </a:r>
            <a:endParaRPr lang="fr-CH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lèche vers le haut 15"/>
          <p:cNvSpPr/>
          <p:nvPr/>
        </p:nvSpPr>
        <p:spPr>
          <a:xfrm rot="1800000">
            <a:off x="5175902" y="3207784"/>
            <a:ext cx="558000" cy="216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 à coins arrondis 11"/>
          <p:cNvSpPr/>
          <p:nvPr/>
        </p:nvSpPr>
        <p:spPr>
          <a:xfrm>
            <a:off x="827584" y="980728"/>
            <a:ext cx="5595692" cy="756000"/>
          </a:xfrm>
          <a:prstGeom prst="round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Rectangle à coins arrondis 13"/>
          <p:cNvSpPr/>
          <p:nvPr/>
        </p:nvSpPr>
        <p:spPr>
          <a:xfrm>
            <a:off x="827584" y="1916832"/>
            <a:ext cx="5544616" cy="3816424"/>
          </a:xfrm>
          <a:prstGeom prst="roundRect">
            <a:avLst>
              <a:gd name="adj" fmla="val 5353"/>
            </a:avLst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10534279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0999" y="1124744"/>
            <a:ext cx="4284000" cy="720000"/>
          </a:xfrm>
          <a:solidFill>
            <a:srgbClr val="00B050"/>
          </a:solidFill>
        </p:spPr>
        <p:txBody>
          <a:bodyPr tIns="108000" bIns="144000" anchor="ctr">
            <a:noAutofit/>
          </a:bodyPr>
          <a:lstStyle/>
          <a:p>
            <a:pPr algn="ctr"/>
            <a:r>
              <a:rPr lang="fr-CH" sz="36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E60   A3   A7</a:t>
            </a:r>
            <a:endParaRPr lang="fr-CH" sz="36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51520" y="1901085"/>
            <a:ext cx="4284000" cy="3420000"/>
          </a:xfrm>
          <a:solidFill>
            <a:srgbClr val="00B050"/>
          </a:solidFill>
        </p:spPr>
        <p:txBody>
          <a:bodyPr lIns="180000" tIns="46800" rIns="360000" anchor="t">
            <a:noAutofit/>
          </a:bodyPr>
          <a:lstStyle/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Debrecen</a:t>
            </a:r>
          </a:p>
          <a:p>
            <a:pPr marL="0" indent="0">
              <a:buNone/>
            </a:pPr>
            <a:endParaRPr lang="fr-CH" sz="1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Oradea</a:t>
            </a:r>
          </a:p>
          <a:p>
            <a:pPr marL="0" indent="0">
              <a:buNone/>
            </a:pPr>
            <a:endParaRPr lang="fr-CH" sz="1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Biharia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251520" y="1124744"/>
            <a:ext cx="4284000" cy="720000"/>
          </a:xfrm>
          <a:solidFill>
            <a:srgbClr val="00B050"/>
          </a:solidFill>
        </p:spPr>
        <p:txBody>
          <a:bodyPr tIns="108000" bIns="144000" anchor="ctr">
            <a:noAutofit/>
          </a:bodyPr>
          <a:lstStyle/>
          <a:p>
            <a:pPr algn="ctr"/>
            <a:r>
              <a:rPr lang="fr-CH" sz="36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E60  A3  Ring Nord </a:t>
            </a:r>
            <a:endParaRPr lang="fr-CH" sz="36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593744" y="1901084"/>
            <a:ext cx="4284000" cy="3420000"/>
          </a:xfrm>
          <a:solidFill>
            <a:srgbClr val="00B050"/>
          </a:solidFill>
        </p:spPr>
        <p:txBody>
          <a:bodyPr lIns="0">
            <a:noAutofit/>
          </a:bodyPr>
          <a:lstStyle/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Cluj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Napoca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Satu Mare</a:t>
            </a:r>
          </a:p>
          <a:p>
            <a:pPr marL="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Sirbi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</a:p>
          <a:p>
            <a:pPr marL="0" indent="0">
              <a:buNone/>
            </a:pPr>
            <a:endParaRPr lang="fr-CH" sz="4000" dirty="0"/>
          </a:p>
        </p:txBody>
      </p:sp>
      <p:sp>
        <p:nvSpPr>
          <p:cNvPr id="10" name="Rectangle 9"/>
          <p:cNvSpPr/>
          <p:nvPr/>
        </p:nvSpPr>
        <p:spPr>
          <a:xfrm>
            <a:off x="323528" y="5297406"/>
            <a:ext cx="360000" cy="1296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4" name="Flèche droite 23"/>
          <p:cNvSpPr/>
          <p:nvPr/>
        </p:nvSpPr>
        <p:spPr>
          <a:xfrm rot="-2400000">
            <a:off x="7831322" y="4487349"/>
            <a:ext cx="900000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Rectangle 16"/>
          <p:cNvSpPr/>
          <p:nvPr/>
        </p:nvSpPr>
        <p:spPr>
          <a:xfrm>
            <a:off x="8460432" y="5297406"/>
            <a:ext cx="360000" cy="126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8" name="Rectangle 17"/>
          <p:cNvSpPr/>
          <p:nvPr/>
        </p:nvSpPr>
        <p:spPr>
          <a:xfrm>
            <a:off x="2212618" y="2708920"/>
            <a:ext cx="1008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518618" y="3284984"/>
            <a:ext cx="1404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Flèche vers le haut 27"/>
          <p:cNvSpPr/>
          <p:nvPr/>
        </p:nvSpPr>
        <p:spPr>
          <a:xfrm>
            <a:off x="601871" y="4032564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5" name="Rectangle 24"/>
          <p:cNvSpPr/>
          <p:nvPr/>
        </p:nvSpPr>
        <p:spPr>
          <a:xfrm>
            <a:off x="3275856" y="2708920"/>
            <a:ext cx="1080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Flèche vers le haut 18"/>
          <p:cNvSpPr/>
          <p:nvPr/>
        </p:nvSpPr>
        <p:spPr>
          <a:xfrm>
            <a:off x="3573540" y="4135745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2" name="Ellipse 21"/>
          <p:cNvSpPr/>
          <p:nvPr/>
        </p:nvSpPr>
        <p:spPr>
          <a:xfrm>
            <a:off x="3580618" y="2060848"/>
            <a:ext cx="684000" cy="396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323528" y="1196752"/>
            <a:ext cx="4176464" cy="576064"/>
          </a:xfrm>
          <a:prstGeom prst="round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à coins arrondis 10"/>
          <p:cNvSpPr/>
          <p:nvPr/>
        </p:nvSpPr>
        <p:spPr>
          <a:xfrm>
            <a:off x="4644008" y="1196752"/>
            <a:ext cx="4140000" cy="576064"/>
          </a:xfrm>
          <a:prstGeom prst="round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 à coins arrondis 11"/>
          <p:cNvSpPr/>
          <p:nvPr/>
        </p:nvSpPr>
        <p:spPr>
          <a:xfrm>
            <a:off x="323528" y="1988840"/>
            <a:ext cx="4140000" cy="3240360"/>
          </a:xfrm>
          <a:prstGeom prst="roundRect">
            <a:avLst>
              <a:gd name="adj" fmla="val 3341"/>
            </a:avLst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4644008" y="1988840"/>
            <a:ext cx="4176424" cy="3240360"/>
          </a:xfrm>
          <a:prstGeom prst="roundRect">
            <a:avLst>
              <a:gd name="adj" fmla="val 4125"/>
            </a:avLst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64798123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47664" y="1400403"/>
            <a:ext cx="5760000" cy="270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80000" rtlCol="0" anchor="ctr"/>
          <a:lstStyle/>
          <a:p>
            <a:pPr lvl="1"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E60 x A7</a:t>
            </a:r>
          </a:p>
          <a:p>
            <a:pPr lvl="1"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A3 x A7</a:t>
            </a:r>
          </a:p>
          <a:p>
            <a:pPr lvl="1" algn="ctr"/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Ring Oradea Nord Est</a:t>
            </a:r>
          </a:p>
        </p:txBody>
      </p:sp>
      <p:pic>
        <p:nvPicPr>
          <p:cNvPr id="5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879672"/>
            <a:ext cx="1276506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à coins arrondis 1"/>
          <p:cNvSpPr/>
          <p:nvPr/>
        </p:nvSpPr>
        <p:spPr>
          <a:xfrm>
            <a:off x="1619312" y="1484784"/>
            <a:ext cx="5544976" cy="2520000"/>
          </a:xfrm>
          <a:prstGeom prst="roundRect">
            <a:avLst>
              <a:gd name="adj" fmla="val 466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Organigramme : Connecteur 5"/>
          <p:cNvSpPr/>
          <p:nvPr/>
        </p:nvSpPr>
        <p:spPr>
          <a:xfrm>
            <a:off x="5940152" y="2041672"/>
            <a:ext cx="864000" cy="756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</a:t>
            </a:r>
            <a:endParaRPr lang="fr-CH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28607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0751" y="188640"/>
            <a:ext cx="8640000" cy="900000"/>
          </a:xfrm>
          <a:noFill/>
        </p:spPr>
        <p:txBody>
          <a:bodyPr>
            <a:noAutofit/>
          </a:bodyPr>
          <a:lstStyle/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E60 x A7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0999" y="1124744"/>
            <a:ext cx="4284000" cy="720000"/>
          </a:xfrm>
          <a:solidFill>
            <a:srgbClr val="00B050"/>
          </a:solidFill>
        </p:spPr>
        <p:txBody>
          <a:bodyPr tIns="108000" bIns="144000" anchor="ctr">
            <a:noAutofit/>
          </a:bodyPr>
          <a:lstStyle/>
          <a:p>
            <a:pPr algn="ctr"/>
            <a:r>
              <a:rPr lang="fr-CH" sz="36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E60   A3   A7</a:t>
            </a:r>
            <a:endParaRPr lang="fr-CH" sz="36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51520" y="1901085"/>
            <a:ext cx="4284000" cy="3492000"/>
          </a:xfrm>
          <a:solidFill>
            <a:srgbClr val="00B050"/>
          </a:solidFill>
        </p:spPr>
        <p:txBody>
          <a:bodyPr lIns="180000" tIns="108000" rIns="360000" anchor="t">
            <a:noAutofit/>
          </a:bodyPr>
          <a:lstStyle/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Debrecen</a:t>
            </a:r>
          </a:p>
          <a:p>
            <a:pPr marL="0" indent="0">
              <a:buNone/>
            </a:pPr>
            <a:endParaRPr lang="fr-CH" sz="1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Oradea</a:t>
            </a:r>
          </a:p>
          <a:p>
            <a:pPr marL="0" indent="0">
              <a:buNone/>
            </a:pPr>
            <a:endParaRPr lang="fr-CH" sz="1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Biharia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251520" y="1124744"/>
            <a:ext cx="4284000" cy="720000"/>
          </a:xfrm>
          <a:solidFill>
            <a:srgbClr val="00B050"/>
          </a:solidFill>
        </p:spPr>
        <p:txBody>
          <a:bodyPr tIns="108000" bIns="144000" anchor="ctr">
            <a:noAutofit/>
          </a:bodyPr>
          <a:lstStyle/>
          <a:p>
            <a:pPr algn="ctr"/>
            <a:r>
              <a:rPr lang="fr-CH" sz="36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E60  A3  Ring Nord </a:t>
            </a:r>
            <a:endParaRPr lang="fr-CH" sz="36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593744" y="1901084"/>
            <a:ext cx="4284000" cy="3492000"/>
          </a:xfrm>
          <a:solidFill>
            <a:srgbClr val="00B050"/>
          </a:solidFill>
        </p:spPr>
        <p:txBody>
          <a:bodyPr lIns="0" tIns="108000">
            <a:noAutofit/>
          </a:bodyPr>
          <a:lstStyle/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Cluj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Napoca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Satu Mare</a:t>
            </a:r>
          </a:p>
          <a:p>
            <a:pPr marL="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Sirbi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9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4000" dirty="0"/>
          </a:p>
        </p:txBody>
      </p:sp>
      <p:sp>
        <p:nvSpPr>
          <p:cNvPr id="10" name="Rectangle 9"/>
          <p:cNvSpPr/>
          <p:nvPr/>
        </p:nvSpPr>
        <p:spPr>
          <a:xfrm>
            <a:off x="866014" y="5373216"/>
            <a:ext cx="360000" cy="90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4" name="Flèche droite 23"/>
          <p:cNvSpPr/>
          <p:nvPr/>
        </p:nvSpPr>
        <p:spPr>
          <a:xfrm rot="-5400000">
            <a:off x="6246236" y="4494076"/>
            <a:ext cx="900000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Rectangle 16"/>
          <p:cNvSpPr/>
          <p:nvPr/>
        </p:nvSpPr>
        <p:spPr>
          <a:xfrm>
            <a:off x="8055851" y="5395328"/>
            <a:ext cx="360000" cy="90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8" name="Rectangle 17"/>
          <p:cNvSpPr/>
          <p:nvPr/>
        </p:nvSpPr>
        <p:spPr>
          <a:xfrm>
            <a:off x="2174459" y="2691739"/>
            <a:ext cx="1008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518618" y="3284984"/>
            <a:ext cx="1404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Flèche vers le haut 27"/>
          <p:cNvSpPr/>
          <p:nvPr/>
        </p:nvSpPr>
        <p:spPr>
          <a:xfrm>
            <a:off x="741382" y="4293096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5" name="Rectangle 24"/>
          <p:cNvSpPr/>
          <p:nvPr/>
        </p:nvSpPr>
        <p:spPr>
          <a:xfrm>
            <a:off x="3275856" y="2708920"/>
            <a:ext cx="1080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Flèche vers le haut 18"/>
          <p:cNvSpPr/>
          <p:nvPr/>
        </p:nvSpPr>
        <p:spPr>
          <a:xfrm>
            <a:off x="3500683" y="4275000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2" name="Ellipse 21"/>
          <p:cNvSpPr/>
          <p:nvPr/>
        </p:nvSpPr>
        <p:spPr>
          <a:xfrm>
            <a:off x="3500683" y="2132856"/>
            <a:ext cx="792000" cy="396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625315" y="5387445"/>
            <a:ext cx="360000" cy="90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3" name="Rectangle 22"/>
          <p:cNvSpPr/>
          <p:nvPr/>
        </p:nvSpPr>
        <p:spPr>
          <a:xfrm>
            <a:off x="5048829" y="5387445"/>
            <a:ext cx="360000" cy="90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323528" y="1196752"/>
            <a:ext cx="4176464" cy="576000"/>
          </a:xfrm>
          <a:prstGeom prst="round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Rectangle à coins arrondis 7"/>
          <p:cNvSpPr/>
          <p:nvPr/>
        </p:nvSpPr>
        <p:spPr>
          <a:xfrm>
            <a:off x="4644008" y="1196752"/>
            <a:ext cx="4104456" cy="576000"/>
          </a:xfrm>
          <a:prstGeom prst="round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323528" y="1988840"/>
            <a:ext cx="4176464" cy="3312368"/>
          </a:xfrm>
          <a:prstGeom prst="roundRect">
            <a:avLst>
              <a:gd name="adj" fmla="val 3631"/>
            </a:avLst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à coins arrondis 10"/>
          <p:cNvSpPr/>
          <p:nvPr/>
        </p:nvSpPr>
        <p:spPr>
          <a:xfrm>
            <a:off x="4716016" y="1988840"/>
            <a:ext cx="4104456" cy="3312368"/>
          </a:xfrm>
          <a:prstGeom prst="roundRect">
            <a:avLst>
              <a:gd name="adj" fmla="val 4398"/>
            </a:avLst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53937680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51592" y="908720"/>
            <a:ext cx="6660000" cy="5076000"/>
          </a:xfrm>
          <a:prstGeom prst="rect">
            <a:avLst/>
          </a:prstGeom>
          <a:solidFill>
            <a:srgbClr val="00B050"/>
          </a:solidFill>
        </p:spPr>
        <p:txBody>
          <a:bodyPr lIns="360000" tIns="720000" rIns="0" bIns="18000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4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Cluj </a:t>
            </a:r>
            <a:r>
              <a:rPr lang="fr-CH" sz="4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Napoca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188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Zalau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 	   104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Baia Mare		   225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Satu Mare		   173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Carei		           91 km</a:t>
            </a:r>
            <a:endParaRPr lang="fr-CH" sz="4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6516000" cy="4932000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 à coins arrondis 11"/>
          <p:cNvSpPr/>
          <p:nvPr/>
        </p:nvSpPr>
        <p:spPr>
          <a:xfrm>
            <a:off x="3761669" y="1233901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A7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47613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51592" y="908720"/>
            <a:ext cx="6660000" cy="4320000"/>
          </a:xfrm>
          <a:prstGeom prst="rect">
            <a:avLst/>
          </a:prstGeom>
          <a:solidFill>
            <a:srgbClr val="00B050"/>
          </a:solidFill>
        </p:spPr>
        <p:txBody>
          <a:bodyPr lIns="360000" tIns="540000" rIns="72000" bIns="18000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4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Arad			   </a:t>
            </a:r>
            <a:r>
              <a:rPr lang="fr-CH" sz="4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90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E68 x E70	     	     45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Timisoara		     34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Lugoj			   </a:t>
            </a:r>
            <a:r>
              <a:rPr lang="fr-CH" sz="4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88 km</a:t>
            </a:r>
          </a:p>
          <a:p>
            <a:endParaRPr lang="fr-CH" dirty="0" smtClean="0"/>
          </a:p>
          <a:p>
            <a:endParaRPr lang="fr-CH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6516000" cy="4176000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Rectangle à coins arrondis 7"/>
          <p:cNvSpPr/>
          <p:nvPr/>
        </p:nvSpPr>
        <p:spPr>
          <a:xfrm>
            <a:off x="3347864" y="1214784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E70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4644008" y="1214784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A7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216" y="2844848"/>
            <a:ext cx="702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245337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23988" y="629143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20371" y="598228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11436" y="773143"/>
            <a:ext cx="576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44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720000" tIns="360000" bIns="21600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Sirbi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259632" y="1700808"/>
            <a:ext cx="5616624" cy="1296144"/>
          </a:xfrm>
          <a:prstGeom prst="roundRect">
            <a:avLst>
              <a:gd name="adj" fmla="val 954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à coins arrondis 10"/>
          <p:cNvSpPr/>
          <p:nvPr/>
        </p:nvSpPr>
        <p:spPr>
          <a:xfrm>
            <a:off x="4275446" y="646258"/>
            <a:ext cx="2592288" cy="803939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1259632" y="704898"/>
            <a:ext cx="2808312" cy="7933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Hexagone 14"/>
          <p:cNvSpPr/>
          <p:nvPr/>
        </p:nvSpPr>
        <p:spPr>
          <a:xfrm>
            <a:off x="1691788" y="2096880"/>
            <a:ext cx="972000" cy="504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767A</a:t>
            </a:r>
          </a:p>
        </p:txBody>
      </p:sp>
    </p:spTree>
    <p:extLst>
      <p:ext uri="{BB962C8B-B14F-4D97-AF65-F5344CB8AC3E}">
        <p14:creationId xmlns:p14="http://schemas.microsoft.com/office/powerpoint/2010/main" val="946471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907704" y="527512"/>
            <a:ext cx="5760000" cy="108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lIns="108000">
            <a:normAutofit/>
          </a:bodyPr>
          <a:lstStyle/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Marghita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07704" y="1700808"/>
            <a:ext cx="5759944" cy="360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360000" tIns="18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Sirbi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Salard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Sarsig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6056210" y="4255517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Flèche vers le haut 9"/>
          <p:cNvSpPr/>
          <p:nvPr/>
        </p:nvSpPr>
        <p:spPr>
          <a:xfrm>
            <a:off x="2670405" y="737570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Hexagone 15"/>
          <p:cNvSpPr/>
          <p:nvPr/>
        </p:nvSpPr>
        <p:spPr>
          <a:xfrm>
            <a:off x="2658104" y="3212976"/>
            <a:ext cx="90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19E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Hexagone 14"/>
          <p:cNvSpPr/>
          <p:nvPr/>
        </p:nvSpPr>
        <p:spPr>
          <a:xfrm>
            <a:off x="2666315" y="2276872"/>
            <a:ext cx="972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767A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979712" y="620688"/>
            <a:ext cx="5616624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1979712" y="1772816"/>
            <a:ext cx="5616624" cy="3456000"/>
          </a:xfrm>
          <a:prstGeom prst="roundRect">
            <a:avLst>
              <a:gd name="adj" fmla="val 379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Flèche vers le haut 11"/>
          <p:cNvSpPr/>
          <p:nvPr/>
        </p:nvSpPr>
        <p:spPr>
          <a:xfrm>
            <a:off x="6461210" y="728740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6383189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07704" y="1700808"/>
            <a:ext cx="5759944" cy="270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360000" tIns="18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Sirbi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Salard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Sarsig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6056209" y="2942976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Hexagone 15"/>
          <p:cNvSpPr/>
          <p:nvPr/>
        </p:nvSpPr>
        <p:spPr>
          <a:xfrm>
            <a:off x="2658104" y="3212976"/>
            <a:ext cx="90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19E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Hexagone 14"/>
          <p:cNvSpPr/>
          <p:nvPr/>
        </p:nvSpPr>
        <p:spPr>
          <a:xfrm>
            <a:off x="2666315" y="2276872"/>
            <a:ext cx="972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767A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979712" y="620688"/>
            <a:ext cx="5616624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1979712" y="1772816"/>
            <a:ext cx="5616624" cy="2556000"/>
          </a:xfrm>
          <a:prstGeom prst="roundRect">
            <a:avLst>
              <a:gd name="adj" fmla="val 379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Rectangle à coins arrondis 13"/>
          <p:cNvSpPr/>
          <p:nvPr/>
        </p:nvSpPr>
        <p:spPr>
          <a:xfrm>
            <a:off x="4860032" y="692696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148064" y="836696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8" name="Virage 17"/>
          <p:cNvSpPr/>
          <p:nvPr/>
        </p:nvSpPr>
        <p:spPr>
          <a:xfrm>
            <a:off x="5441861" y="816339"/>
            <a:ext cx="576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9" name="Rectangle à coins arrondis 18"/>
          <p:cNvSpPr/>
          <p:nvPr/>
        </p:nvSpPr>
        <p:spPr>
          <a:xfrm>
            <a:off x="4949888" y="740726"/>
            <a:ext cx="2592288" cy="803939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518712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15535" y="1689547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97508675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51592" y="908720"/>
            <a:ext cx="6660000" cy="5076000"/>
          </a:xfrm>
          <a:prstGeom prst="rect">
            <a:avLst/>
          </a:prstGeom>
          <a:solidFill>
            <a:srgbClr val="00B050"/>
          </a:solidFill>
        </p:spPr>
        <p:txBody>
          <a:bodyPr lIns="360000" tIns="720000" rIns="0" bIns="18000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4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Cluj </a:t>
            </a:r>
            <a:r>
              <a:rPr lang="fr-CH" sz="4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Napoca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169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Zalau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 	   </a:t>
            </a:r>
            <a:r>
              <a:rPr lang="fr-CH" sz="4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85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Baia Mare		   206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Satu Mare		   154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Carei		           72 km</a:t>
            </a:r>
            <a:endParaRPr lang="fr-CH" sz="4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6516000" cy="4932000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 à coins arrondis 11"/>
          <p:cNvSpPr/>
          <p:nvPr/>
        </p:nvSpPr>
        <p:spPr>
          <a:xfrm>
            <a:off x="5220072" y="1233901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A7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4085896" y="1233901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A3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2555776" y="1233901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E60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68981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23988" y="629143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20371" y="598228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11436" y="773143"/>
            <a:ext cx="576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44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720000" tIns="360000" bIns="21600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Marghita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259632" y="1700808"/>
            <a:ext cx="5616624" cy="1296144"/>
          </a:xfrm>
          <a:prstGeom prst="roundRect">
            <a:avLst>
              <a:gd name="adj" fmla="val 954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à coins arrondis 10"/>
          <p:cNvSpPr/>
          <p:nvPr/>
        </p:nvSpPr>
        <p:spPr>
          <a:xfrm>
            <a:off x="4275446" y="646258"/>
            <a:ext cx="2592288" cy="803939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1259632" y="704898"/>
            <a:ext cx="2808312" cy="7933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Hexagone 14"/>
          <p:cNvSpPr/>
          <p:nvPr/>
        </p:nvSpPr>
        <p:spPr>
          <a:xfrm>
            <a:off x="1475656" y="2132880"/>
            <a:ext cx="828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19B</a:t>
            </a:r>
          </a:p>
        </p:txBody>
      </p:sp>
    </p:spTree>
    <p:extLst>
      <p:ext uri="{BB962C8B-B14F-4D97-AF65-F5344CB8AC3E}">
        <p14:creationId xmlns:p14="http://schemas.microsoft.com/office/powerpoint/2010/main" val="144719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907704" y="527512"/>
            <a:ext cx="5760000" cy="108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lIns="0">
            <a:normAutofit/>
          </a:bodyPr>
          <a:lstStyle/>
          <a:p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Suplacu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Barcau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07704" y="1700808"/>
            <a:ext cx="5759944" cy="486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360000" tIns="18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Marghita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Sâcueni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Debrecen</a:t>
            </a:r>
          </a:p>
          <a:p>
            <a:r>
              <a:rPr lang="fr-CH" sz="2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fr-CH" sz="28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Via </a:t>
            </a:r>
            <a:r>
              <a:rPr lang="fr-CH" sz="28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Letavertes</a:t>
            </a:r>
            <a:endParaRPr lang="fr-CH" sz="2800" i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Carei</a:t>
            </a:r>
          </a:p>
          <a:p>
            <a:endParaRPr lang="fr-CH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6053089" y="5469715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Flèche vers le haut 9"/>
          <p:cNvSpPr/>
          <p:nvPr/>
        </p:nvSpPr>
        <p:spPr>
          <a:xfrm>
            <a:off x="2084856" y="719033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 vers le haut 10"/>
          <p:cNvSpPr/>
          <p:nvPr/>
        </p:nvSpPr>
        <p:spPr>
          <a:xfrm>
            <a:off x="6979183" y="728740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Hexagone 15"/>
          <p:cNvSpPr/>
          <p:nvPr/>
        </p:nvSpPr>
        <p:spPr>
          <a:xfrm>
            <a:off x="2280787" y="1988840"/>
            <a:ext cx="90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19B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Hexagone 14"/>
          <p:cNvSpPr/>
          <p:nvPr/>
        </p:nvSpPr>
        <p:spPr>
          <a:xfrm>
            <a:off x="2280787" y="4797152"/>
            <a:ext cx="972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191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979712" y="620688"/>
            <a:ext cx="5616624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1979712" y="1772816"/>
            <a:ext cx="5616624" cy="4680000"/>
          </a:xfrm>
          <a:prstGeom prst="roundRect">
            <a:avLst>
              <a:gd name="adj" fmla="val 379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Ellipse 11"/>
          <p:cNvSpPr/>
          <p:nvPr/>
        </p:nvSpPr>
        <p:spPr>
          <a:xfrm>
            <a:off x="6351258" y="3645024"/>
            <a:ext cx="828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336343933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03648" y="323244"/>
            <a:ext cx="5760000" cy="270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lIns="0" tIns="180000" anchor="t">
            <a:normAutofit/>
          </a:bodyPr>
          <a:lstStyle/>
          <a:p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Satu Mare     91 km</a:t>
            </a:r>
            <a:b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Baia Mare   150 km</a:t>
            </a:r>
            <a:b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0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via </a:t>
            </a: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Tasnad</a:t>
            </a:r>
            <a:r>
              <a:rPr lang="fr-CH" sz="40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32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DJ 191</a:t>
            </a:r>
            <a:r>
              <a:rPr lang="fr-CH" sz="40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CH" sz="40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Carei</a:t>
            </a:r>
            <a:r>
              <a:rPr lang="fr-CH" sz="40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32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 1F</a:t>
            </a: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3141007"/>
            <a:ext cx="5760000" cy="252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72000" tIns="72000" bIns="216000">
            <a:noAutofit/>
          </a:bodyPr>
          <a:lstStyle/>
          <a:p>
            <a:r>
              <a:rPr lang="fr-CH" sz="3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A3   A7</a:t>
            </a: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Satu Mare   148 km</a:t>
            </a:r>
          </a:p>
          <a:p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Baia Mare   206 km  </a:t>
            </a:r>
          </a:p>
          <a:p>
            <a:pPr algn="l"/>
            <a:endParaRPr lang="fr-CH" sz="1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lèche droite 3"/>
          <p:cNvSpPr/>
          <p:nvPr/>
        </p:nvSpPr>
        <p:spPr>
          <a:xfrm>
            <a:off x="6012160" y="2420888"/>
            <a:ext cx="900000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lèche vers le bas 4"/>
          <p:cNvSpPr/>
          <p:nvPr/>
        </p:nvSpPr>
        <p:spPr>
          <a:xfrm rot="-10800000">
            <a:off x="1547664" y="3501007"/>
            <a:ext cx="484632" cy="162000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lèche vers le bas 6"/>
          <p:cNvSpPr/>
          <p:nvPr/>
        </p:nvSpPr>
        <p:spPr>
          <a:xfrm rot="-10800000">
            <a:off x="6516216" y="3626406"/>
            <a:ext cx="484632" cy="144000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475656" y="404664"/>
            <a:ext cx="5616000" cy="2556000"/>
          </a:xfrm>
          <a:prstGeom prst="roundRect">
            <a:avLst>
              <a:gd name="adj" fmla="val 425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Rectangle à coins arrondis 7"/>
          <p:cNvSpPr/>
          <p:nvPr/>
        </p:nvSpPr>
        <p:spPr>
          <a:xfrm>
            <a:off x="1475656" y="3212976"/>
            <a:ext cx="5616000" cy="2376264"/>
          </a:xfrm>
          <a:prstGeom prst="roundRect">
            <a:avLst>
              <a:gd name="adj" fmla="val 740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129352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07704" y="1700808"/>
            <a:ext cx="5759944" cy="396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360000" tIns="18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Marghita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Sâcueni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Debrecen</a:t>
            </a:r>
          </a:p>
          <a:p>
            <a:r>
              <a:rPr lang="fr-CH" sz="2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fr-CH" sz="28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Via </a:t>
            </a:r>
            <a:r>
              <a:rPr lang="fr-CH" sz="28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Letavertes</a:t>
            </a:r>
            <a:endParaRPr lang="fr-CH" sz="2800" i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Carei</a:t>
            </a:r>
          </a:p>
          <a:p>
            <a:endParaRPr lang="fr-CH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6135257" y="4677628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Hexagone 15"/>
          <p:cNvSpPr/>
          <p:nvPr/>
        </p:nvSpPr>
        <p:spPr>
          <a:xfrm>
            <a:off x="2280787" y="1988840"/>
            <a:ext cx="90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19B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Hexagone 14"/>
          <p:cNvSpPr/>
          <p:nvPr/>
        </p:nvSpPr>
        <p:spPr>
          <a:xfrm>
            <a:off x="2262350" y="4820868"/>
            <a:ext cx="972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191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979712" y="620688"/>
            <a:ext cx="5616624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1979712" y="1772816"/>
            <a:ext cx="5616624" cy="3816000"/>
          </a:xfrm>
          <a:prstGeom prst="roundRect">
            <a:avLst>
              <a:gd name="adj" fmla="val 379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 à coins arrondis 11"/>
          <p:cNvSpPr/>
          <p:nvPr/>
        </p:nvSpPr>
        <p:spPr>
          <a:xfrm>
            <a:off x="4860032" y="682470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4949888" y="730500"/>
            <a:ext cx="2592288" cy="803939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Rectangle 13"/>
          <p:cNvSpPr/>
          <p:nvPr/>
        </p:nvSpPr>
        <p:spPr>
          <a:xfrm>
            <a:off x="5220072" y="826469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Virage 16"/>
          <p:cNvSpPr/>
          <p:nvPr/>
        </p:nvSpPr>
        <p:spPr>
          <a:xfrm>
            <a:off x="5487436" y="801528"/>
            <a:ext cx="576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6351258" y="3645024"/>
            <a:ext cx="828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25934053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03648" y="323244"/>
            <a:ext cx="5760000" cy="270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lIns="0" tIns="180000" anchor="t">
            <a:normAutofit/>
          </a:bodyPr>
          <a:lstStyle/>
          <a:p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Satu Mare     91 km</a:t>
            </a:r>
            <a:b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Baia Mare   150 km</a:t>
            </a:r>
            <a:b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0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via </a:t>
            </a: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Tasnad</a:t>
            </a:r>
            <a:r>
              <a:rPr lang="fr-CH" sz="40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32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DJ 191</a:t>
            </a:r>
            <a:r>
              <a:rPr lang="fr-CH" sz="40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CH" sz="40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Carei</a:t>
            </a:r>
            <a:r>
              <a:rPr lang="fr-CH" sz="40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32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 1F</a:t>
            </a: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3141007"/>
            <a:ext cx="5760000" cy="252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72000" tIns="72000" bIns="216000">
            <a:noAutofit/>
          </a:bodyPr>
          <a:lstStyle/>
          <a:p>
            <a:r>
              <a:rPr lang="fr-CH" sz="3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A3   A7</a:t>
            </a: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Satu Mare   148 km</a:t>
            </a:r>
          </a:p>
          <a:p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Baia Mare   206 km  </a:t>
            </a:r>
          </a:p>
          <a:p>
            <a:pPr algn="l"/>
            <a:endParaRPr lang="fr-CH" sz="1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lèche droite 3"/>
          <p:cNvSpPr/>
          <p:nvPr/>
        </p:nvSpPr>
        <p:spPr>
          <a:xfrm>
            <a:off x="6012160" y="2420888"/>
            <a:ext cx="900000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lèche vers le bas 4"/>
          <p:cNvSpPr/>
          <p:nvPr/>
        </p:nvSpPr>
        <p:spPr>
          <a:xfrm rot="-10800000">
            <a:off x="1547664" y="3501007"/>
            <a:ext cx="484632" cy="162000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lèche vers le bas 6"/>
          <p:cNvSpPr/>
          <p:nvPr/>
        </p:nvSpPr>
        <p:spPr>
          <a:xfrm rot="-10800000">
            <a:off x="6516216" y="3626406"/>
            <a:ext cx="484632" cy="144000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475656" y="404664"/>
            <a:ext cx="5616000" cy="2556000"/>
          </a:xfrm>
          <a:prstGeom prst="roundRect">
            <a:avLst>
              <a:gd name="adj" fmla="val 425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Rectangle à coins arrondis 7"/>
          <p:cNvSpPr/>
          <p:nvPr/>
        </p:nvSpPr>
        <p:spPr>
          <a:xfrm>
            <a:off x="1475656" y="3212976"/>
            <a:ext cx="5616000" cy="2376264"/>
          </a:xfrm>
          <a:prstGeom prst="roundRect">
            <a:avLst>
              <a:gd name="adj" fmla="val 740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5150411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47569" y="606695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11960" y="629143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28121" y="77314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80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08000" tIns="720000" bIns="216000" anchor="b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Jebel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exagone 7"/>
          <p:cNvSpPr/>
          <p:nvPr/>
        </p:nvSpPr>
        <p:spPr>
          <a:xfrm>
            <a:off x="2092237" y="2251926"/>
            <a:ext cx="720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59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331640" y="704898"/>
            <a:ext cx="2772347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4283968" y="663999"/>
            <a:ext cx="2628000" cy="801797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1331640" y="1700808"/>
            <a:ext cx="5544616" cy="1656184"/>
          </a:xfrm>
          <a:prstGeom prst="roundRect">
            <a:avLst>
              <a:gd name="adj" fmla="val 797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40351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15535" y="1689547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36740656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51592" y="908720"/>
            <a:ext cx="6660000" cy="5076000"/>
          </a:xfrm>
          <a:prstGeom prst="rect">
            <a:avLst/>
          </a:prstGeom>
          <a:solidFill>
            <a:srgbClr val="00B050"/>
          </a:solidFill>
        </p:spPr>
        <p:txBody>
          <a:bodyPr lIns="360000" tIns="720000" rIns="0" bIns="18000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4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Targu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Mures	   277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Cluj </a:t>
            </a:r>
            <a:r>
              <a:rPr lang="fr-CH" sz="4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Napoca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158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Zalau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   </a:t>
            </a:r>
            <a:r>
              <a:rPr lang="fr-CH" sz="4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72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Baia Mare		   206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Satu Mare		   148 km</a:t>
            </a:r>
            <a:endParaRPr lang="fr-CH" sz="4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6516000" cy="4932000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 à coins arrondis 11"/>
          <p:cNvSpPr/>
          <p:nvPr/>
        </p:nvSpPr>
        <p:spPr>
          <a:xfrm>
            <a:off x="5220072" y="1233901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A7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4085896" y="1233901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A3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2555776" y="1233901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E60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28094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23988" y="629143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20371" y="598228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11436" y="773143"/>
            <a:ext cx="576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44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720000" tIns="360000" bIns="21600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Suplacu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Barcau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259632" y="1700808"/>
            <a:ext cx="5616624" cy="1296144"/>
          </a:xfrm>
          <a:prstGeom prst="roundRect">
            <a:avLst>
              <a:gd name="adj" fmla="val 954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à coins arrondis 10"/>
          <p:cNvSpPr/>
          <p:nvPr/>
        </p:nvSpPr>
        <p:spPr>
          <a:xfrm>
            <a:off x="4275446" y="646258"/>
            <a:ext cx="2592288" cy="803939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1259632" y="704898"/>
            <a:ext cx="2808312" cy="7933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Hexagone 14"/>
          <p:cNvSpPr/>
          <p:nvPr/>
        </p:nvSpPr>
        <p:spPr>
          <a:xfrm>
            <a:off x="1331640" y="2132800"/>
            <a:ext cx="828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19B</a:t>
            </a:r>
          </a:p>
        </p:txBody>
      </p:sp>
    </p:spTree>
    <p:extLst>
      <p:ext uri="{BB962C8B-B14F-4D97-AF65-F5344CB8AC3E}">
        <p14:creationId xmlns:p14="http://schemas.microsoft.com/office/powerpoint/2010/main" val="388982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907704" y="527512"/>
            <a:ext cx="5760000" cy="108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lIns="0">
            <a:normAutofit/>
          </a:bodyPr>
          <a:lstStyle/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Simleu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Silvaniei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07704" y="1700808"/>
            <a:ext cx="5759944" cy="270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360000" tIns="18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Suplacu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fr-CH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arcau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6197108" y="3381485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Flèche vers le haut 9"/>
          <p:cNvSpPr/>
          <p:nvPr/>
        </p:nvSpPr>
        <p:spPr>
          <a:xfrm>
            <a:off x="2195736" y="737967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 vers le haut 10"/>
          <p:cNvSpPr/>
          <p:nvPr/>
        </p:nvSpPr>
        <p:spPr>
          <a:xfrm>
            <a:off x="6908090" y="726040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Hexagone 15"/>
          <p:cNvSpPr/>
          <p:nvPr/>
        </p:nvSpPr>
        <p:spPr>
          <a:xfrm>
            <a:off x="2287404" y="1988840"/>
            <a:ext cx="90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19B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979712" y="620688"/>
            <a:ext cx="5616624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1979712" y="1772816"/>
            <a:ext cx="5616624" cy="2556000"/>
          </a:xfrm>
          <a:prstGeom prst="roundRect">
            <a:avLst>
              <a:gd name="adj" fmla="val 379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15093342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07704" y="1700808"/>
            <a:ext cx="5759944" cy="198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360000" tIns="18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Suplacu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Barcau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Hexagone 15"/>
          <p:cNvSpPr/>
          <p:nvPr/>
        </p:nvSpPr>
        <p:spPr>
          <a:xfrm>
            <a:off x="2287404" y="2060848"/>
            <a:ext cx="90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19B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979712" y="620688"/>
            <a:ext cx="5616624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1979712" y="1772816"/>
            <a:ext cx="5616624" cy="1836000"/>
          </a:xfrm>
          <a:prstGeom prst="roundRect">
            <a:avLst>
              <a:gd name="adj" fmla="val 379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 à coins arrondis 11"/>
          <p:cNvSpPr/>
          <p:nvPr/>
        </p:nvSpPr>
        <p:spPr>
          <a:xfrm>
            <a:off x="4860032" y="692696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4949888" y="749406"/>
            <a:ext cx="2592288" cy="803939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Rectangle 13"/>
          <p:cNvSpPr/>
          <p:nvPr/>
        </p:nvSpPr>
        <p:spPr>
          <a:xfrm>
            <a:off x="5220072" y="836696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Virage 16"/>
          <p:cNvSpPr/>
          <p:nvPr/>
        </p:nvSpPr>
        <p:spPr>
          <a:xfrm>
            <a:off x="5487436" y="836696"/>
            <a:ext cx="576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940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15535" y="1689547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99971876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51592" y="908720"/>
            <a:ext cx="6660000" cy="5076000"/>
          </a:xfrm>
          <a:prstGeom prst="rect">
            <a:avLst/>
          </a:prstGeom>
          <a:solidFill>
            <a:srgbClr val="00B050"/>
          </a:solidFill>
        </p:spPr>
        <p:txBody>
          <a:bodyPr lIns="360000" tIns="720000" rIns="0" bIns="18000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4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Targu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Mures	   258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Cluj </a:t>
            </a:r>
            <a:r>
              <a:rPr lang="fr-CH" sz="4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Napoca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143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Zalau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   </a:t>
            </a:r>
            <a:r>
              <a:rPr lang="fr-CH" sz="4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53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Baia Mare		   186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Satu Mare		   130 km</a:t>
            </a:r>
            <a:endParaRPr lang="fr-CH" sz="4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6516000" cy="4932000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 à coins arrondis 11"/>
          <p:cNvSpPr/>
          <p:nvPr/>
        </p:nvSpPr>
        <p:spPr>
          <a:xfrm>
            <a:off x="5220072" y="1233901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A7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4085896" y="1233901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A3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2555776" y="1233901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E60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91531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23988" y="629143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20371" y="598228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11436" y="773143"/>
            <a:ext cx="576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44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720000" tIns="360000" bIns="21600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Simleu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Silvaniei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259632" y="1700808"/>
            <a:ext cx="5616624" cy="1296144"/>
          </a:xfrm>
          <a:prstGeom prst="roundRect">
            <a:avLst>
              <a:gd name="adj" fmla="val 954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à coins arrondis 10"/>
          <p:cNvSpPr/>
          <p:nvPr/>
        </p:nvSpPr>
        <p:spPr>
          <a:xfrm>
            <a:off x="4275446" y="646258"/>
            <a:ext cx="2592288" cy="803939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1259632" y="704898"/>
            <a:ext cx="2808312" cy="7933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Hexagone 14"/>
          <p:cNvSpPr/>
          <p:nvPr/>
        </p:nvSpPr>
        <p:spPr>
          <a:xfrm>
            <a:off x="1331640" y="2132800"/>
            <a:ext cx="79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1H</a:t>
            </a:r>
          </a:p>
        </p:txBody>
      </p:sp>
    </p:spTree>
    <p:extLst>
      <p:ext uri="{BB962C8B-B14F-4D97-AF65-F5344CB8AC3E}">
        <p14:creationId xmlns:p14="http://schemas.microsoft.com/office/powerpoint/2010/main" val="2585819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907704" y="527512"/>
            <a:ext cx="5760000" cy="108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lIns="1008000">
            <a:normAutofit/>
          </a:bodyPr>
          <a:lstStyle/>
          <a:p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Zalau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E60 x E81</a:t>
            </a:r>
            <a:endParaRPr lang="fr-CH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07704" y="1700808"/>
            <a:ext cx="5759944" cy="432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360000" tIns="18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Simleu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Silvaniei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Nusfalâu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Varsolt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Sârmâsag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6053090" y="5024255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Flèche vers le haut 9"/>
          <p:cNvSpPr/>
          <p:nvPr/>
        </p:nvSpPr>
        <p:spPr>
          <a:xfrm>
            <a:off x="2062404" y="707512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 vers le haut 10"/>
          <p:cNvSpPr/>
          <p:nvPr/>
        </p:nvSpPr>
        <p:spPr>
          <a:xfrm>
            <a:off x="7013853" y="764704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Hexagone 15"/>
          <p:cNvSpPr/>
          <p:nvPr/>
        </p:nvSpPr>
        <p:spPr>
          <a:xfrm>
            <a:off x="2287404" y="2834984"/>
            <a:ext cx="90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1H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Hexagone 14"/>
          <p:cNvSpPr/>
          <p:nvPr/>
        </p:nvSpPr>
        <p:spPr>
          <a:xfrm>
            <a:off x="2287404" y="4464100"/>
            <a:ext cx="972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108F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979712" y="620688"/>
            <a:ext cx="5616624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1979712" y="1772816"/>
            <a:ext cx="5616624" cy="4176464"/>
          </a:xfrm>
          <a:prstGeom prst="roundRect">
            <a:avLst>
              <a:gd name="adj" fmla="val 379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12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674" y="818740"/>
            <a:ext cx="702001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224420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07704" y="1700808"/>
            <a:ext cx="5759944" cy="360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360000" tIns="18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Simleu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Silvaniei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Nusfalâu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Varsolt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Sârmâsag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Hexagone 15"/>
          <p:cNvSpPr/>
          <p:nvPr/>
        </p:nvSpPr>
        <p:spPr>
          <a:xfrm>
            <a:off x="2287404" y="2834984"/>
            <a:ext cx="90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1H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Hexagone 14"/>
          <p:cNvSpPr/>
          <p:nvPr/>
        </p:nvSpPr>
        <p:spPr>
          <a:xfrm>
            <a:off x="2287404" y="4464100"/>
            <a:ext cx="972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108F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979712" y="620688"/>
            <a:ext cx="5616624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1979712" y="1772816"/>
            <a:ext cx="5616624" cy="3456384"/>
          </a:xfrm>
          <a:prstGeom prst="roundRect">
            <a:avLst>
              <a:gd name="adj" fmla="val 379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 à coins arrondis 11"/>
          <p:cNvSpPr/>
          <p:nvPr/>
        </p:nvSpPr>
        <p:spPr>
          <a:xfrm>
            <a:off x="4860032" y="692696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4949888" y="749406"/>
            <a:ext cx="2592288" cy="803939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Rectangle 13"/>
          <p:cNvSpPr/>
          <p:nvPr/>
        </p:nvSpPr>
        <p:spPr>
          <a:xfrm>
            <a:off x="5220072" y="836696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Virage 16"/>
          <p:cNvSpPr/>
          <p:nvPr/>
        </p:nvSpPr>
        <p:spPr>
          <a:xfrm>
            <a:off x="5487436" y="836696"/>
            <a:ext cx="576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788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04008" y="577685"/>
            <a:ext cx="5760000" cy="108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lIns="72000">
            <a:normAutofit/>
          </a:bodyPr>
          <a:lstStyle/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Timisoara Sud</a:t>
            </a:r>
            <a:endParaRPr lang="fr-CH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1700808"/>
            <a:ext cx="5760000" cy="234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0" tIns="36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Jebel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fr-CH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565312" y="2857400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Flèche vers le haut 9"/>
          <p:cNvSpPr/>
          <p:nvPr/>
        </p:nvSpPr>
        <p:spPr>
          <a:xfrm>
            <a:off x="1799571" y="769579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 vers le haut 10"/>
          <p:cNvSpPr/>
          <p:nvPr/>
        </p:nvSpPr>
        <p:spPr>
          <a:xfrm>
            <a:off x="6477520" y="769579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Hexagone 13"/>
          <p:cNvSpPr/>
          <p:nvPr/>
        </p:nvSpPr>
        <p:spPr>
          <a:xfrm>
            <a:off x="2249571" y="2204864"/>
            <a:ext cx="792000" cy="468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59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475656" y="620688"/>
            <a:ext cx="5616000" cy="97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1475656" y="1772816"/>
            <a:ext cx="5616000" cy="2196000"/>
          </a:xfrm>
          <a:prstGeom prst="roundRect">
            <a:avLst>
              <a:gd name="adj" fmla="val 2915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 11"/>
          <p:cNvSpPr/>
          <p:nvPr/>
        </p:nvSpPr>
        <p:spPr>
          <a:xfrm>
            <a:off x="5076827" y="841579"/>
            <a:ext cx="1260000" cy="57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3567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15535" y="1689547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10343272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51592" y="908720"/>
            <a:ext cx="6660000" cy="5436000"/>
          </a:xfrm>
          <a:prstGeom prst="rect">
            <a:avLst/>
          </a:prstGeom>
          <a:solidFill>
            <a:srgbClr val="00B050"/>
          </a:solidFill>
        </p:spPr>
        <p:txBody>
          <a:bodyPr lIns="360000" tIns="720000" rIns="0" bIns="18000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4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Targu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Mures	   230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Cluj </a:t>
            </a:r>
            <a:r>
              <a:rPr lang="fr-CH" sz="4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Napoca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115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Zalau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   </a:t>
            </a:r>
            <a:r>
              <a:rPr lang="fr-CH" sz="4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25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Baia Mare		   158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Satu Mare		   102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E60 x E81		     21 km</a:t>
            </a:r>
            <a:endParaRPr lang="fr-CH" sz="4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6516000" cy="5292000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 à coins arrondis 11"/>
          <p:cNvSpPr/>
          <p:nvPr/>
        </p:nvSpPr>
        <p:spPr>
          <a:xfrm>
            <a:off x="5220072" y="1233901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A7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4085896" y="1233901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A3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2555776" y="1233901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E60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616" y="5373176"/>
            <a:ext cx="936001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858875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47664" y="1400403"/>
            <a:ext cx="5760000" cy="360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80000" rtlCol="0" anchor="ctr"/>
          <a:lstStyle/>
          <a:p>
            <a:pPr lvl="1"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E60 x E81</a:t>
            </a:r>
          </a:p>
          <a:p>
            <a:pPr lvl="1"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A3 x A7</a:t>
            </a:r>
          </a:p>
          <a:p>
            <a:pPr lvl="1" algn="ctr"/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Aghires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</a:p>
        </p:txBody>
      </p:sp>
      <p:pic>
        <p:nvPicPr>
          <p:cNvPr id="5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900133"/>
            <a:ext cx="1276506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à coins arrondis 1"/>
          <p:cNvSpPr/>
          <p:nvPr/>
        </p:nvSpPr>
        <p:spPr>
          <a:xfrm>
            <a:off x="1619312" y="1484784"/>
            <a:ext cx="5570013" cy="3456384"/>
          </a:xfrm>
          <a:prstGeom prst="roundRect">
            <a:avLst>
              <a:gd name="adj" fmla="val 466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Organigramme : Connecteur 5"/>
          <p:cNvSpPr/>
          <p:nvPr/>
        </p:nvSpPr>
        <p:spPr>
          <a:xfrm>
            <a:off x="6156176" y="2153928"/>
            <a:ext cx="900000" cy="828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834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43320" y="1340768"/>
            <a:ext cx="4320000" cy="720000"/>
          </a:xfrm>
          <a:solidFill>
            <a:srgbClr val="00B050"/>
          </a:solidFill>
        </p:spPr>
        <p:txBody>
          <a:bodyPr tIns="108000" bIns="144000" anchor="ctr">
            <a:noAutofit/>
          </a:bodyPr>
          <a:lstStyle/>
          <a:p>
            <a:pPr algn="ctr"/>
            <a:r>
              <a:rPr lang="fr-CH" sz="32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E60   E81   A3</a:t>
            </a:r>
            <a:endParaRPr lang="fr-CH" sz="32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51520" y="2132856"/>
            <a:ext cx="4284000" cy="3832171"/>
          </a:xfrm>
          <a:solidFill>
            <a:srgbClr val="00B050"/>
          </a:solidFill>
        </p:spPr>
        <p:txBody>
          <a:bodyPr lIns="324000" tIns="46800" rIns="360000" anchor="ctr">
            <a:noAutofit/>
          </a:bodyPr>
          <a:lstStyle/>
          <a:p>
            <a:pPr marL="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Targu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Mures</a:t>
            </a:r>
          </a:p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Cluj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Napoca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Zalau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Sud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593076" y="1340768"/>
            <a:ext cx="4284000" cy="720000"/>
          </a:xfrm>
          <a:solidFill>
            <a:srgbClr val="00B050"/>
          </a:solidFill>
        </p:spPr>
        <p:txBody>
          <a:bodyPr tIns="108000" bIns="144000" anchor="ctr">
            <a:noAutofit/>
          </a:bodyPr>
          <a:lstStyle/>
          <a:p>
            <a:pPr algn="ctr"/>
            <a:r>
              <a:rPr lang="fr-CH" sz="32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E81   A7 </a:t>
            </a:r>
            <a:endParaRPr lang="fr-CH" sz="32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595554" y="2132856"/>
            <a:ext cx="4284000" cy="3832171"/>
          </a:xfrm>
          <a:solidFill>
            <a:srgbClr val="00B050"/>
          </a:solidFill>
        </p:spPr>
        <p:txBody>
          <a:bodyPr lIns="108000" tIns="684000" anchor="ctr">
            <a:noAutofit/>
          </a:bodyPr>
          <a:lstStyle/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Satu Mare	</a:t>
            </a:r>
          </a:p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Baia Mare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Zalau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Nord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1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 m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4000" dirty="0"/>
          </a:p>
        </p:txBody>
      </p:sp>
      <p:sp>
        <p:nvSpPr>
          <p:cNvPr id="11" name="Flèche vers le haut 10"/>
          <p:cNvSpPr/>
          <p:nvPr/>
        </p:nvSpPr>
        <p:spPr>
          <a:xfrm>
            <a:off x="539552" y="4696235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9"/>
          <p:cNvSpPr/>
          <p:nvPr/>
        </p:nvSpPr>
        <p:spPr>
          <a:xfrm>
            <a:off x="272842" y="5972401"/>
            <a:ext cx="360000" cy="72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4" name="Flèche droite 23"/>
          <p:cNvSpPr/>
          <p:nvPr/>
        </p:nvSpPr>
        <p:spPr>
          <a:xfrm rot="-2700000">
            <a:off x="7758202" y="5044377"/>
            <a:ext cx="900000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Rectangle 16"/>
          <p:cNvSpPr/>
          <p:nvPr/>
        </p:nvSpPr>
        <p:spPr>
          <a:xfrm>
            <a:off x="8517744" y="5972401"/>
            <a:ext cx="360000" cy="72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8" name="Rectangle 17"/>
          <p:cNvSpPr/>
          <p:nvPr/>
        </p:nvSpPr>
        <p:spPr>
          <a:xfrm>
            <a:off x="6904006" y="4084250"/>
            <a:ext cx="144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Flèche vers le haut 19"/>
          <p:cNvSpPr/>
          <p:nvPr/>
        </p:nvSpPr>
        <p:spPr>
          <a:xfrm>
            <a:off x="3674358" y="4696235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1" name="Ellipse 20"/>
          <p:cNvSpPr/>
          <p:nvPr/>
        </p:nvSpPr>
        <p:spPr>
          <a:xfrm>
            <a:off x="7940273" y="2924944"/>
            <a:ext cx="720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</a:t>
            </a:r>
            <a:endParaRPr lang="fr-CH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592843" y="4084250"/>
            <a:ext cx="126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323528" y="1412776"/>
            <a:ext cx="4176464" cy="57606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4716016" y="1412776"/>
            <a:ext cx="4032448" cy="57606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Rectangle à coins arrondis 13"/>
          <p:cNvSpPr/>
          <p:nvPr/>
        </p:nvSpPr>
        <p:spPr>
          <a:xfrm>
            <a:off x="323528" y="2204864"/>
            <a:ext cx="4104456" cy="3672408"/>
          </a:xfrm>
          <a:prstGeom prst="roundRect">
            <a:avLst>
              <a:gd name="adj" fmla="val 537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Rectangle à coins arrondis 14"/>
          <p:cNvSpPr/>
          <p:nvPr/>
        </p:nvSpPr>
        <p:spPr>
          <a:xfrm>
            <a:off x="4644008" y="2204864"/>
            <a:ext cx="4176464" cy="3672408"/>
          </a:xfrm>
          <a:prstGeom prst="roundRect">
            <a:avLst>
              <a:gd name="adj" fmla="val 4678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4846434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54280" y="620688"/>
            <a:ext cx="5796000" cy="1080000"/>
          </a:xfrm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Directie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Targu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Mures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829533" y="1772816"/>
            <a:ext cx="5832000" cy="4464496"/>
          </a:xfrm>
          <a:solidFill>
            <a:srgbClr val="00B050"/>
          </a:solidFill>
        </p:spPr>
        <p:txBody>
          <a:bodyPr lIns="1260000" tIns="360000" rIns="72000">
            <a:normAutofit lnSpcReduction="10000"/>
          </a:bodyPr>
          <a:lstStyle/>
          <a:p>
            <a:pPr marL="0" indent="0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Brasov </a:t>
            </a:r>
          </a:p>
          <a:p>
            <a:pPr marL="0" indent="0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Iasi</a:t>
            </a:r>
          </a:p>
          <a:p>
            <a:pPr marL="0" indent="0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Suceava</a:t>
            </a:r>
          </a:p>
          <a:p>
            <a:pPr marL="0" indent="0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Sibiu</a:t>
            </a:r>
          </a:p>
          <a:p>
            <a:pPr marL="0" indent="0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Turnu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Severin</a:t>
            </a:r>
          </a:p>
          <a:p>
            <a:pPr marL="400050" lvl="1" indent="0">
              <a:buNone/>
            </a:pPr>
            <a:r>
              <a:rPr lang="fr-CH" dirty="0"/>
              <a:t>	</a:t>
            </a:r>
            <a:endParaRPr lang="fr-CH" dirty="0" smtClean="0"/>
          </a:p>
          <a:p>
            <a:pPr marL="400050" lvl="1" indent="0">
              <a:buNone/>
            </a:pPr>
            <a:endParaRPr lang="fr-CH" dirty="0" smtClean="0"/>
          </a:p>
          <a:p>
            <a:pPr marL="0" indent="0">
              <a:buNone/>
            </a:pPr>
            <a:endParaRPr lang="fr-CH" dirty="0" smtClean="0"/>
          </a:p>
          <a:p>
            <a:endParaRPr lang="fr-CH" dirty="0"/>
          </a:p>
        </p:txBody>
      </p:sp>
      <p:sp>
        <p:nvSpPr>
          <p:cNvPr id="5" name="AutoShape 2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6" name="AutoShape 4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0" name="Flèche vers le haut 9"/>
          <p:cNvSpPr/>
          <p:nvPr/>
        </p:nvSpPr>
        <p:spPr>
          <a:xfrm>
            <a:off x="2123728" y="2543048"/>
            <a:ext cx="558000" cy="216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Ellipse 10"/>
          <p:cNvSpPr/>
          <p:nvPr/>
        </p:nvSpPr>
        <p:spPr>
          <a:xfrm>
            <a:off x="5436096" y="3623048"/>
            <a:ext cx="792000" cy="54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</a:t>
            </a:r>
            <a:endParaRPr lang="fr-CH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5364088" y="2885621"/>
            <a:ext cx="792000" cy="54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</a:t>
            </a:r>
            <a:endParaRPr lang="fr-CH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Flèche vers le haut 14"/>
          <p:cNvSpPr/>
          <p:nvPr/>
        </p:nvSpPr>
        <p:spPr>
          <a:xfrm>
            <a:off x="6662392" y="2543048"/>
            <a:ext cx="558000" cy="216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8" name="Ellipse 17"/>
          <p:cNvSpPr/>
          <p:nvPr/>
        </p:nvSpPr>
        <p:spPr>
          <a:xfrm>
            <a:off x="6662392" y="5078903"/>
            <a:ext cx="792000" cy="54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BG</a:t>
            </a:r>
            <a:endParaRPr lang="fr-CH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1907704" y="692696"/>
            <a:ext cx="5688632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1907704" y="1844824"/>
            <a:ext cx="5688632" cy="4320480"/>
          </a:xfrm>
          <a:prstGeom prst="roundRect">
            <a:avLst>
              <a:gd name="adj" fmla="val 392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32990060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43320" y="1340768"/>
            <a:ext cx="4320000" cy="720000"/>
          </a:xfrm>
          <a:solidFill>
            <a:srgbClr val="00B050"/>
          </a:solidFill>
        </p:spPr>
        <p:txBody>
          <a:bodyPr tIns="108000" bIns="144000" anchor="ctr">
            <a:noAutofit/>
          </a:bodyPr>
          <a:lstStyle/>
          <a:p>
            <a:pPr algn="ctr"/>
            <a:r>
              <a:rPr lang="fr-CH" sz="32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E60   E81   A3</a:t>
            </a:r>
            <a:endParaRPr lang="fr-CH" sz="32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51520" y="2132856"/>
            <a:ext cx="4284000" cy="3832171"/>
          </a:xfrm>
          <a:solidFill>
            <a:srgbClr val="00B050"/>
          </a:solidFill>
        </p:spPr>
        <p:txBody>
          <a:bodyPr lIns="324000" tIns="46800" rIns="360000" anchor="ctr">
            <a:noAutofit/>
          </a:bodyPr>
          <a:lstStyle/>
          <a:p>
            <a:pPr marL="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Targu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Mures</a:t>
            </a:r>
          </a:p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Cluj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Napoca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Zalau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Sud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593076" y="1340768"/>
            <a:ext cx="4284000" cy="720000"/>
          </a:xfrm>
          <a:solidFill>
            <a:srgbClr val="00B050"/>
          </a:solidFill>
        </p:spPr>
        <p:txBody>
          <a:bodyPr tIns="108000" bIns="144000" anchor="ctr">
            <a:noAutofit/>
          </a:bodyPr>
          <a:lstStyle/>
          <a:p>
            <a:pPr algn="ctr"/>
            <a:r>
              <a:rPr lang="fr-CH" sz="32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E81   A7 </a:t>
            </a:r>
            <a:endParaRPr lang="fr-CH" sz="32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595554" y="2132856"/>
            <a:ext cx="4284000" cy="3832171"/>
          </a:xfrm>
          <a:solidFill>
            <a:srgbClr val="00B050"/>
          </a:solidFill>
        </p:spPr>
        <p:txBody>
          <a:bodyPr lIns="108000" tIns="684000" anchor="ctr">
            <a:noAutofit/>
          </a:bodyPr>
          <a:lstStyle/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Satu Mare	</a:t>
            </a:r>
          </a:p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Baia Mare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Zalau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Nord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1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4000" dirty="0"/>
          </a:p>
        </p:txBody>
      </p:sp>
      <p:sp>
        <p:nvSpPr>
          <p:cNvPr id="11" name="Flèche vers le haut 10"/>
          <p:cNvSpPr/>
          <p:nvPr/>
        </p:nvSpPr>
        <p:spPr>
          <a:xfrm>
            <a:off x="539552" y="4696235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9"/>
          <p:cNvSpPr/>
          <p:nvPr/>
        </p:nvSpPr>
        <p:spPr>
          <a:xfrm>
            <a:off x="272842" y="5972401"/>
            <a:ext cx="360000" cy="72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4" name="Flèche droite 23"/>
          <p:cNvSpPr/>
          <p:nvPr/>
        </p:nvSpPr>
        <p:spPr>
          <a:xfrm rot="-2700000">
            <a:off x="7758202" y="5044377"/>
            <a:ext cx="900000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Rectangle 16"/>
          <p:cNvSpPr/>
          <p:nvPr/>
        </p:nvSpPr>
        <p:spPr>
          <a:xfrm>
            <a:off x="8517744" y="5972401"/>
            <a:ext cx="360000" cy="72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8" name="Rectangle 17"/>
          <p:cNvSpPr/>
          <p:nvPr/>
        </p:nvSpPr>
        <p:spPr>
          <a:xfrm>
            <a:off x="6904006" y="4084250"/>
            <a:ext cx="144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Flèche vers le haut 19"/>
          <p:cNvSpPr/>
          <p:nvPr/>
        </p:nvSpPr>
        <p:spPr>
          <a:xfrm>
            <a:off x="3674358" y="4696235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1" name="Ellipse 20"/>
          <p:cNvSpPr/>
          <p:nvPr/>
        </p:nvSpPr>
        <p:spPr>
          <a:xfrm>
            <a:off x="7940273" y="2924944"/>
            <a:ext cx="720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</a:t>
            </a:r>
            <a:endParaRPr lang="fr-CH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592843" y="4084250"/>
            <a:ext cx="126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323528" y="1412776"/>
            <a:ext cx="4176464" cy="57606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4716016" y="1412776"/>
            <a:ext cx="4032448" cy="57606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Rectangle à coins arrondis 13"/>
          <p:cNvSpPr/>
          <p:nvPr/>
        </p:nvSpPr>
        <p:spPr>
          <a:xfrm>
            <a:off x="323528" y="2204864"/>
            <a:ext cx="4104456" cy="3672408"/>
          </a:xfrm>
          <a:prstGeom prst="roundRect">
            <a:avLst>
              <a:gd name="adj" fmla="val 537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Rectangle à coins arrondis 14"/>
          <p:cNvSpPr/>
          <p:nvPr/>
        </p:nvSpPr>
        <p:spPr>
          <a:xfrm>
            <a:off x="4644008" y="2204864"/>
            <a:ext cx="4176464" cy="3672408"/>
          </a:xfrm>
          <a:prstGeom prst="roundRect">
            <a:avLst>
              <a:gd name="adj" fmla="val 4678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24604523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47664" y="1400403"/>
            <a:ext cx="5760000" cy="288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80000" rtlCol="0" anchor="ctr"/>
          <a:lstStyle/>
          <a:p>
            <a:pPr lvl="1"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E60 x E81</a:t>
            </a:r>
          </a:p>
          <a:p>
            <a:pPr lvl="1"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A3 x A7</a:t>
            </a:r>
          </a:p>
          <a:p>
            <a:pPr lvl="1" algn="ctr"/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Aghires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900133"/>
            <a:ext cx="1276506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à coins arrondis 1"/>
          <p:cNvSpPr/>
          <p:nvPr/>
        </p:nvSpPr>
        <p:spPr>
          <a:xfrm>
            <a:off x="1619312" y="1484784"/>
            <a:ext cx="5570013" cy="2700000"/>
          </a:xfrm>
          <a:prstGeom prst="roundRect">
            <a:avLst>
              <a:gd name="adj" fmla="val 466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Organigramme : Connecteur 5"/>
          <p:cNvSpPr/>
          <p:nvPr/>
        </p:nvSpPr>
        <p:spPr>
          <a:xfrm>
            <a:off x="6156176" y="2153928"/>
            <a:ext cx="900000" cy="828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47111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79512" y="908720"/>
            <a:ext cx="4320000" cy="720000"/>
          </a:xfrm>
          <a:solidFill>
            <a:srgbClr val="00B050"/>
          </a:solidFill>
        </p:spPr>
        <p:txBody>
          <a:bodyPr bIns="144000" anchor="ctr">
            <a:noAutofit/>
          </a:bodyPr>
          <a:lstStyle/>
          <a:p>
            <a:pPr algn="ctr"/>
            <a:r>
              <a:rPr lang="fr-CH" sz="36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E60   E81   A3</a:t>
            </a:r>
            <a:endParaRPr lang="fr-CH" sz="36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16821" y="1680983"/>
            <a:ext cx="4284000" cy="3832171"/>
          </a:xfrm>
          <a:solidFill>
            <a:srgbClr val="00B050"/>
          </a:solidFill>
        </p:spPr>
        <p:txBody>
          <a:bodyPr lIns="324000" tIns="46800" rIns="360000" anchor="ctr">
            <a:noAutofit/>
          </a:bodyPr>
          <a:lstStyle/>
          <a:p>
            <a:pPr marL="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Targu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Mures</a:t>
            </a:r>
          </a:p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Cluj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Napoca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Zalau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Sud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593744" y="908720"/>
            <a:ext cx="4284000" cy="720000"/>
          </a:xfrm>
          <a:solidFill>
            <a:srgbClr val="00B050"/>
          </a:solidFill>
        </p:spPr>
        <p:txBody>
          <a:bodyPr bIns="144000" anchor="ctr">
            <a:noAutofit/>
          </a:bodyPr>
          <a:lstStyle/>
          <a:p>
            <a:pPr algn="ctr"/>
            <a:r>
              <a:rPr lang="fr-CH" sz="36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E81   A7 </a:t>
            </a:r>
            <a:endParaRPr lang="fr-CH" sz="36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593744" y="1680983"/>
            <a:ext cx="4284000" cy="3832171"/>
          </a:xfrm>
          <a:solidFill>
            <a:srgbClr val="00B050"/>
          </a:solidFill>
        </p:spPr>
        <p:txBody>
          <a:bodyPr lIns="72000" anchor="ctr">
            <a:noAutofit/>
          </a:bodyPr>
          <a:lstStyle/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Satu Mare	</a:t>
            </a:r>
          </a:p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Baia Mare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Zalau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Nord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1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4000" dirty="0"/>
          </a:p>
        </p:txBody>
      </p:sp>
      <p:sp>
        <p:nvSpPr>
          <p:cNvPr id="11" name="Flèche vers le haut 10"/>
          <p:cNvSpPr/>
          <p:nvPr/>
        </p:nvSpPr>
        <p:spPr>
          <a:xfrm>
            <a:off x="837363" y="4331512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9"/>
          <p:cNvSpPr/>
          <p:nvPr/>
        </p:nvSpPr>
        <p:spPr>
          <a:xfrm>
            <a:off x="407799" y="5502821"/>
            <a:ext cx="360000" cy="10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4" name="Flèche droite 23"/>
          <p:cNvSpPr/>
          <p:nvPr/>
        </p:nvSpPr>
        <p:spPr>
          <a:xfrm rot="-5400000">
            <a:off x="6344541" y="4572788"/>
            <a:ext cx="900000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8" name="Rectangle 17"/>
          <p:cNvSpPr/>
          <p:nvPr/>
        </p:nvSpPr>
        <p:spPr>
          <a:xfrm>
            <a:off x="6876256" y="3699000"/>
            <a:ext cx="1368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Flèche vers le haut 19"/>
          <p:cNvSpPr/>
          <p:nvPr/>
        </p:nvSpPr>
        <p:spPr>
          <a:xfrm>
            <a:off x="3457927" y="4331512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1" name="Ellipse 20"/>
          <p:cNvSpPr/>
          <p:nvPr/>
        </p:nvSpPr>
        <p:spPr>
          <a:xfrm>
            <a:off x="7794256" y="2549721"/>
            <a:ext cx="792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</a:t>
            </a:r>
            <a:endParaRPr lang="fr-CH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603253" y="3668392"/>
            <a:ext cx="126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898194" y="5529044"/>
            <a:ext cx="360000" cy="10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3" name="Rectangle 22"/>
          <p:cNvSpPr/>
          <p:nvPr/>
        </p:nvSpPr>
        <p:spPr>
          <a:xfrm>
            <a:off x="4788024" y="5517232"/>
            <a:ext cx="360000" cy="10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5" name="Rectangle 24"/>
          <p:cNvSpPr/>
          <p:nvPr/>
        </p:nvSpPr>
        <p:spPr>
          <a:xfrm>
            <a:off x="8362566" y="5502821"/>
            <a:ext cx="360000" cy="10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251520" y="980728"/>
            <a:ext cx="4176464" cy="57606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Rectangle à coins arrondis 7"/>
          <p:cNvSpPr/>
          <p:nvPr/>
        </p:nvSpPr>
        <p:spPr>
          <a:xfrm>
            <a:off x="4644008" y="980728"/>
            <a:ext cx="4176464" cy="57606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 à coins arrondis 11"/>
          <p:cNvSpPr/>
          <p:nvPr/>
        </p:nvSpPr>
        <p:spPr>
          <a:xfrm>
            <a:off x="251520" y="1772816"/>
            <a:ext cx="4176464" cy="3672408"/>
          </a:xfrm>
          <a:prstGeom prst="roundRect">
            <a:avLst>
              <a:gd name="adj" fmla="val 514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4644008" y="1772816"/>
            <a:ext cx="4176464" cy="3672408"/>
          </a:xfrm>
          <a:prstGeom prst="roundRect">
            <a:avLst>
              <a:gd name="adj" fmla="val 4678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53364329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51592" y="908720"/>
            <a:ext cx="6660000" cy="3852000"/>
          </a:xfrm>
          <a:prstGeom prst="rect">
            <a:avLst/>
          </a:prstGeom>
          <a:solidFill>
            <a:srgbClr val="00B050"/>
          </a:solidFill>
        </p:spPr>
        <p:txBody>
          <a:bodyPr lIns="360000" tIns="720000" rIns="0" bIns="18000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4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Baia Mare		   158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Satu Mare		   102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Carei			     89 km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6516000" cy="3708000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 à coins arrondis 11"/>
          <p:cNvSpPr/>
          <p:nvPr/>
        </p:nvSpPr>
        <p:spPr>
          <a:xfrm>
            <a:off x="4770072" y="1233901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A7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3347864" y="1233901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E81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26165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47569" y="606695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11960" y="629143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28121" y="77314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80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08000" tIns="720000" bIns="216000" anchor="b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Zalau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exagone 7"/>
          <p:cNvSpPr/>
          <p:nvPr/>
        </p:nvSpPr>
        <p:spPr>
          <a:xfrm>
            <a:off x="1763688" y="2210366"/>
            <a:ext cx="792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1F</a:t>
            </a:r>
            <a:endParaRPr lang="fr-CH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331640" y="704898"/>
            <a:ext cx="2772347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4283968" y="704898"/>
            <a:ext cx="2592288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1331640" y="1700808"/>
            <a:ext cx="5544616" cy="1656184"/>
          </a:xfrm>
          <a:prstGeom prst="roundRect">
            <a:avLst>
              <a:gd name="adj" fmla="val 797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619558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44040" y="1700856"/>
            <a:ext cx="5760000" cy="180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0" tIns="54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Jebel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200000">
            <a:off x="5822297" y="2330856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Hexagone 13"/>
          <p:cNvSpPr/>
          <p:nvPr/>
        </p:nvSpPr>
        <p:spPr>
          <a:xfrm>
            <a:off x="2627696" y="2366816"/>
            <a:ext cx="792000" cy="468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59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051720" y="1772816"/>
            <a:ext cx="5544616" cy="1656000"/>
          </a:xfrm>
          <a:prstGeom prst="roundRect">
            <a:avLst>
              <a:gd name="adj" fmla="val 2915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Rectangle à coins arrondis 15"/>
          <p:cNvSpPr/>
          <p:nvPr/>
        </p:nvSpPr>
        <p:spPr>
          <a:xfrm>
            <a:off x="4932040" y="692696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36096" y="836696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9" name="Virage 18"/>
          <p:cNvSpPr/>
          <p:nvPr/>
        </p:nvSpPr>
        <p:spPr>
          <a:xfrm>
            <a:off x="5768582" y="79395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5004040" y="741797"/>
            <a:ext cx="2628000" cy="801797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066976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43928" y="1988840"/>
            <a:ext cx="5760000" cy="360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90000" tIns="18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Zalau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Criseni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Dej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9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lèche droite 3"/>
          <p:cNvSpPr/>
          <p:nvPr/>
        </p:nvSpPr>
        <p:spPr>
          <a:xfrm rot="19200000">
            <a:off x="5216312" y="4506430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Hexagone 9"/>
          <p:cNvSpPr/>
          <p:nvPr/>
        </p:nvSpPr>
        <p:spPr>
          <a:xfrm>
            <a:off x="1725077" y="4869160"/>
            <a:ext cx="864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1F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1115616" y="2060848"/>
            <a:ext cx="5616624" cy="3420000"/>
          </a:xfrm>
          <a:prstGeom prst="roundRect">
            <a:avLst>
              <a:gd name="adj" fmla="val 637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Titre 1"/>
          <p:cNvSpPr txBox="1">
            <a:spLocks/>
          </p:cNvSpPr>
          <p:nvPr/>
        </p:nvSpPr>
        <p:spPr>
          <a:xfrm>
            <a:off x="1058640" y="836752"/>
            <a:ext cx="5759968" cy="1080000"/>
          </a:xfrm>
          <a:prstGeom prst="rect">
            <a:avLst/>
          </a:prstGeom>
          <a:solidFill>
            <a:srgbClr val="00B050"/>
          </a:solidFill>
        </p:spPr>
        <p:txBody>
          <a:bodyPr vert="horz" lIns="14400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Bobota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08720"/>
            <a:ext cx="5616624" cy="936104"/>
          </a:xfrm>
          <a:prstGeom prst="roundRect">
            <a:avLst>
              <a:gd name="adj" fmla="val 12748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Flèche vers le haut 15"/>
          <p:cNvSpPr/>
          <p:nvPr/>
        </p:nvSpPr>
        <p:spPr>
          <a:xfrm>
            <a:off x="1872859" y="1016752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Flèche vers le haut 16"/>
          <p:cNvSpPr/>
          <p:nvPr/>
        </p:nvSpPr>
        <p:spPr>
          <a:xfrm>
            <a:off x="5531312" y="1016752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16171488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85126" y="2492896"/>
            <a:ext cx="5760000" cy="270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90000" tIns="18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Zalau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Criseni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Dej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531699" y="4146495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Hexagone 12"/>
          <p:cNvSpPr/>
          <p:nvPr/>
        </p:nvSpPr>
        <p:spPr>
          <a:xfrm>
            <a:off x="1907704" y="2780928"/>
            <a:ext cx="90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1F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456814" y="332656"/>
            <a:ext cx="5616624" cy="198445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1474314" y="2564904"/>
            <a:ext cx="5544616" cy="2556000"/>
          </a:xfrm>
          <a:prstGeom prst="roundRect">
            <a:avLst>
              <a:gd name="adj" fmla="val 213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0" name="Rectangle à coins arrondis 19"/>
          <p:cNvSpPr/>
          <p:nvPr/>
        </p:nvSpPr>
        <p:spPr>
          <a:xfrm>
            <a:off x="4368174" y="1523628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654695" y="1667628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2" name="Virage 21"/>
          <p:cNvSpPr/>
          <p:nvPr/>
        </p:nvSpPr>
        <p:spPr>
          <a:xfrm>
            <a:off x="4968111" y="1667628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23" name="Rectangle à coins arrondis 22"/>
          <p:cNvSpPr/>
          <p:nvPr/>
        </p:nvSpPr>
        <p:spPr>
          <a:xfrm>
            <a:off x="4458030" y="1559628"/>
            <a:ext cx="2592288" cy="828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974793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43808" y="1698374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01130196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51592" y="908720"/>
            <a:ext cx="6660000" cy="3852000"/>
          </a:xfrm>
          <a:prstGeom prst="rect">
            <a:avLst/>
          </a:prstGeom>
          <a:solidFill>
            <a:srgbClr val="00B050"/>
          </a:solidFill>
        </p:spPr>
        <p:txBody>
          <a:bodyPr lIns="360000" tIns="720000" rIns="0" bIns="18000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4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Baia Mare		   146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Satu Mare		   </a:t>
            </a:r>
            <a:r>
              <a:rPr lang="fr-CH" sz="4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85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Carei			     77 km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6516000" cy="3708000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 à coins arrondis 11"/>
          <p:cNvSpPr/>
          <p:nvPr/>
        </p:nvSpPr>
        <p:spPr>
          <a:xfrm>
            <a:off x="4770072" y="1233901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A7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3347864" y="1233901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E81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55693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47569" y="606695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11960" y="629143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28121" y="77314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80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08000" tIns="720000" bIns="216000" anchor="b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Bobota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exagone 7"/>
          <p:cNvSpPr/>
          <p:nvPr/>
        </p:nvSpPr>
        <p:spPr>
          <a:xfrm>
            <a:off x="1763688" y="2210366"/>
            <a:ext cx="792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1F</a:t>
            </a:r>
            <a:endParaRPr lang="fr-CH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331640" y="704898"/>
            <a:ext cx="2772347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4283968" y="704898"/>
            <a:ext cx="2592288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1331640" y="1700808"/>
            <a:ext cx="5544616" cy="1656184"/>
          </a:xfrm>
          <a:prstGeom prst="roundRect">
            <a:avLst>
              <a:gd name="adj" fmla="val 797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7276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43928" y="1988840"/>
            <a:ext cx="5760000" cy="450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90000" tIns="18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Bobota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Sarmasag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Tasnad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Carei</a:t>
            </a:r>
          </a:p>
          <a:p>
            <a:endParaRPr lang="fr-CH" sz="9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lèche droite 3"/>
          <p:cNvSpPr/>
          <p:nvPr/>
        </p:nvSpPr>
        <p:spPr>
          <a:xfrm rot="19200000">
            <a:off x="5211081" y="5463255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Hexagone 9"/>
          <p:cNvSpPr/>
          <p:nvPr/>
        </p:nvSpPr>
        <p:spPr>
          <a:xfrm>
            <a:off x="1835696" y="5661248"/>
            <a:ext cx="864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1F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re 1"/>
          <p:cNvSpPr txBox="1">
            <a:spLocks noGrp="1"/>
          </p:cNvSpPr>
          <p:nvPr>
            <p:ph type="ctrTitle"/>
          </p:nvPr>
        </p:nvSpPr>
        <p:spPr>
          <a:xfrm>
            <a:off x="1043928" y="836712"/>
            <a:ext cx="5760000" cy="1080000"/>
          </a:xfrm>
          <a:prstGeom prst="rect">
            <a:avLst/>
          </a:prstGeom>
          <a:solidFill>
            <a:srgbClr val="00B050"/>
          </a:solidFill>
        </p:spPr>
        <p:txBody>
          <a:bodyPr vert="horz" lIns="28800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Beltiug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lèche vers le haut 13"/>
          <p:cNvSpPr/>
          <p:nvPr/>
        </p:nvSpPr>
        <p:spPr>
          <a:xfrm>
            <a:off x="1908885" y="987829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" name="Rectangle à coins arrondis 1"/>
          <p:cNvSpPr/>
          <p:nvPr/>
        </p:nvSpPr>
        <p:spPr>
          <a:xfrm>
            <a:off x="1115616" y="908720"/>
            <a:ext cx="5616624" cy="936104"/>
          </a:xfrm>
          <a:prstGeom prst="roundRect">
            <a:avLst>
              <a:gd name="adj" fmla="val 8622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1115616" y="2060848"/>
            <a:ext cx="5616624" cy="4320480"/>
          </a:xfrm>
          <a:prstGeom prst="roundRect">
            <a:avLst>
              <a:gd name="adj" fmla="val 637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Flèche vers le haut 11"/>
          <p:cNvSpPr/>
          <p:nvPr/>
        </p:nvSpPr>
        <p:spPr>
          <a:xfrm>
            <a:off x="5554555" y="980748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98997785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85126" y="2492896"/>
            <a:ext cx="5760000" cy="342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90000" tIns="18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Bobota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Sarmasag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Tasnad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Carei</a:t>
            </a:r>
          </a:p>
          <a:p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531699" y="4146495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Hexagone 12"/>
          <p:cNvSpPr/>
          <p:nvPr/>
        </p:nvSpPr>
        <p:spPr>
          <a:xfrm>
            <a:off x="1907704" y="2780928"/>
            <a:ext cx="90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1F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456814" y="332656"/>
            <a:ext cx="5616624" cy="198445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1474314" y="2564904"/>
            <a:ext cx="5544616" cy="3276000"/>
          </a:xfrm>
          <a:prstGeom prst="roundRect">
            <a:avLst>
              <a:gd name="adj" fmla="val 213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0" name="Rectangle à coins arrondis 19"/>
          <p:cNvSpPr/>
          <p:nvPr/>
        </p:nvSpPr>
        <p:spPr>
          <a:xfrm>
            <a:off x="4368174" y="1523628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654695" y="1667628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2" name="Virage 21"/>
          <p:cNvSpPr/>
          <p:nvPr/>
        </p:nvSpPr>
        <p:spPr>
          <a:xfrm>
            <a:off x="4968111" y="1667628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23" name="Rectangle à coins arrondis 22"/>
          <p:cNvSpPr/>
          <p:nvPr/>
        </p:nvSpPr>
        <p:spPr>
          <a:xfrm>
            <a:off x="4458030" y="1559628"/>
            <a:ext cx="2592288" cy="828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71661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43808" y="1698374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01599361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51592" y="908720"/>
            <a:ext cx="6660000" cy="3780000"/>
          </a:xfrm>
          <a:prstGeom prst="rect">
            <a:avLst/>
          </a:prstGeom>
          <a:solidFill>
            <a:srgbClr val="00B050"/>
          </a:solidFill>
        </p:spPr>
        <p:txBody>
          <a:bodyPr lIns="360000" tIns="720000" rIns="0" bIns="18000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4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Baia Mare		   117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Satu Mare		   </a:t>
            </a:r>
            <a:r>
              <a:rPr lang="fr-CH" sz="4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55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E81 x E71		     47 km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6516000" cy="3600000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 à coins arrondis 11"/>
          <p:cNvSpPr/>
          <p:nvPr/>
        </p:nvSpPr>
        <p:spPr>
          <a:xfrm>
            <a:off x="4770072" y="1233901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A7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3347864" y="1233901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E81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9613" y="3645024"/>
            <a:ext cx="765906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717202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47569" y="606695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11960" y="629143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28121" y="77314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80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08000" tIns="720000" bIns="216000" anchor="b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Beltiug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exagone 7"/>
          <p:cNvSpPr/>
          <p:nvPr/>
        </p:nvSpPr>
        <p:spPr>
          <a:xfrm>
            <a:off x="1763688" y="2210366"/>
            <a:ext cx="792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19A</a:t>
            </a:r>
            <a:endParaRPr lang="fr-CH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331640" y="704898"/>
            <a:ext cx="2772347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4283968" y="704898"/>
            <a:ext cx="2592288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1331640" y="1700808"/>
            <a:ext cx="5544616" cy="1656184"/>
          </a:xfrm>
          <a:prstGeom prst="roundRect">
            <a:avLst>
              <a:gd name="adj" fmla="val 797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288198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24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43808" y="1689547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>
              <a:gd name="adj" fmla="val 953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0710853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43608" y="2348880"/>
            <a:ext cx="5760000" cy="288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360000" tIns="252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Beltiug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Acas</a:t>
            </a:r>
          </a:p>
          <a:p>
            <a:endParaRPr lang="fr-CH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lèche droite 3"/>
          <p:cNvSpPr/>
          <p:nvPr/>
        </p:nvSpPr>
        <p:spPr>
          <a:xfrm rot="19500000">
            <a:off x="5254472" y="4239119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Titre 1"/>
          <p:cNvSpPr txBox="1">
            <a:spLocks noGrp="1"/>
          </p:cNvSpPr>
          <p:nvPr>
            <p:ph type="ctrTitle"/>
          </p:nvPr>
        </p:nvSpPr>
        <p:spPr>
          <a:xfrm>
            <a:off x="1043608" y="836712"/>
            <a:ext cx="5760000" cy="1440000"/>
          </a:xfrm>
          <a:prstGeom prst="rect">
            <a:avLst/>
          </a:prstGeom>
          <a:solidFill>
            <a:srgbClr val="00B050"/>
          </a:solidFill>
        </p:spPr>
        <p:txBody>
          <a:bodyPr vert="horz" lIns="36000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E81 x A71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Satu Mare Sud   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lèche vers le haut 13"/>
          <p:cNvSpPr/>
          <p:nvPr/>
        </p:nvSpPr>
        <p:spPr>
          <a:xfrm>
            <a:off x="1397587" y="1098352"/>
            <a:ext cx="450000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Flèche vers le haut 12"/>
          <p:cNvSpPr/>
          <p:nvPr/>
        </p:nvSpPr>
        <p:spPr>
          <a:xfrm>
            <a:off x="6084168" y="1124744"/>
            <a:ext cx="450000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Hexagone 16"/>
          <p:cNvSpPr/>
          <p:nvPr/>
        </p:nvSpPr>
        <p:spPr>
          <a:xfrm>
            <a:off x="1583710" y="4509120"/>
            <a:ext cx="99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19A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991088"/>
            <a:ext cx="638256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à coins arrondis 1"/>
          <p:cNvSpPr/>
          <p:nvPr/>
        </p:nvSpPr>
        <p:spPr>
          <a:xfrm>
            <a:off x="1115616" y="908720"/>
            <a:ext cx="5616624" cy="129614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1115616" y="2420888"/>
            <a:ext cx="5616624" cy="2736304"/>
          </a:xfrm>
          <a:prstGeom prst="roundRect">
            <a:avLst>
              <a:gd name="adj" fmla="val 5218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17338561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85126" y="2492896"/>
            <a:ext cx="5760000" cy="198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90000" tIns="252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Beltiug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Acas</a:t>
            </a:r>
          </a:p>
          <a:p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200000">
            <a:off x="5483313" y="3252317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Hexagone 12"/>
          <p:cNvSpPr/>
          <p:nvPr/>
        </p:nvSpPr>
        <p:spPr>
          <a:xfrm>
            <a:off x="2051720" y="3257904"/>
            <a:ext cx="90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19A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456814" y="332656"/>
            <a:ext cx="5616624" cy="198445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1474314" y="2564904"/>
            <a:ext cx="5544616" cy="1836000"/>
          </a:xfrm>
          <a:prstGeom prst="roundRect">
            <a:avLst>
              <a:gd name="adj" fmla="val 213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0" name="Rectangle à coins arrondis 19"/>
          <p:cNvSpPr/>
          <p:nvPr/>
        </p:nvSpPr>
        <p:spPr>
          <a:xfrm>
            <a:off x="4368174" y="1523628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654695" y="1667628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2" name="Virage 21"/>
          <p:cNvSpPr/>
          <p:nvPr/>
        </p:nvSpPr>
        <p:spPr>
          <a:xfrm>
            <a:off x="4968111" y="1667628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23" name="Rectangle à coins arrondis 22"/>
          <p:cNvSpPr/>
          <p:nvPr/>
        </p:nvSpPr>
        <p:spPr>
          <a:xfrm>
            <a:off x="4458030" y="1559628"/>
            <a:ext cx="2592288" cy="828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174162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43808" y="1698374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237239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51592" y="908720"/>
            <a:ext cx="6660000" cy="3780000"/>
          </a:xfrm>
          <a:prstGeom prst="rect">
            <a:avLst/>
          </a:prstGeom>
          <a:solidFill>
            <a:srgbClr val="00B050"/>
          </a:solidFill>
        </p:spPr>
        <p:txBody>
          <a:bodyPr lIns="360000" tIns="720000" rIns="0" bIns="18000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4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Baia Mare		   </a:t>
            </a:r>
            <a:r>
              <a:rPr lang="fr-CH" sz="4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97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Satu Mare		   </a:t>
            </a:r>
            <a:r>
              <a:rPr lang="fr-CH" sz="4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35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E81 x E71		     27 km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6516000" cy="3600000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 à coins arrondis 11"/>
          <p:cNvSpPr/>
          <p:nvPr/>
        </p:nvSpPr>
        <p:spPr>
          <a:xfrm>
            <a:off x="4770072" y="1233901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A7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3347864" y="1233901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E81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9613" y="3645024"/>
            <a:ext cx="765906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518544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47664" y="1400403"/>
            <a:ext cx="5760000" cy="360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80000" rtlCol="0" anchor="ctr"/>
          <a:lstStyle/>
          <a:p>
            <a:pPr lvl="1"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E81 x A71</a:t>
            </a:r>
          </a:p>
          <a:p>
            <a:pPr lvl="1"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A7 x A71</a:t>
            </a:r>
          </a:p>
          <a:p>
            <a:pPr lvl="1" algn="ctr"/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Satu Mare Sud</a:t>
            </a:r>
          </a:p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</a:p>
        </p:txBody>
      </p:sp>
      <p:pic>
        <p:nvPicPr>
          <p:cNvPr id="5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900133"/>
            <a:ext cx="1276506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à coins arrondis 1"/>
          <p:cNvSpPr/>
          <p:nvPr/>
        </p:nvSpPr>
        <p:spPr>
          <a:xfrm>
            <a:off x="1619312" y="1484784"/>
            <a:ext cx="5570013" cy="3456384"/>
          </a:xfrm>
          <a:prstGeom prst="roundRect">
            <a:avLst>
              <a:gd name="adj" fmla="val 466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Organigramme : Connecteur 5"/>
          <p:cNvSpPr/>
          <p:nvPr/>
        </p:nvSpPr>
        <p:spPr>
          <a:xfrm>
            <a:off x="6156176" y="2153928"/>
            <a:ext cx="900000" cy="828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830170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7504" y="1124744"/>
            <a:ext cx="4400228" cy="639762"/>
          </a:xfrm>
          <a:solidFill>
            <a:srgbClr val="00B050"/>
          </a:solidFill>
        </p:spPr>
        <p:txBody>
          <a:bodyPr bIns="144000">
            <a:normAutofit/>
          </a:bodyPr>
          <a:lstStyle/>
          <a:p>
            <a:pPr algn="ctr"/>
            <a:r>
              <a:rPr lang="fr-CH" sz="2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E81   A7</a:t>
            </a:r>
            <a:endParaRPr lang="fr-CH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7504" y="1828287"/>
            <a:ext cx="4392488" cy="3852000"/>
          </a:xfrm>
          <a:solidFill>
            <a:srgbClr val="00B050"/>
          </a:solidFill>
        </p:spPr>
        <p:txBody>
          <a:bodyPr lIns="0" tIns="180000">
            <a:noAutofit/>
          </a:bodyPr>
          <a:lstStyle/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Satu Mare</a:t>
            </a:r>
          </a:p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 </a:t>
            </a:r>
            <a:r>
              <a:rPr lang="fr-CH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Est</a:t>
            </a:r>
          </a:p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Lviv Lemberg  </a:t>
            </a:r>
            <a:r>
              <a:rPr lang="fr-CH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</a:t>
            </a:r>
            <a:endParaRPr lang="fr-CH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Halmeu</a:t>
            </a: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11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 m</a:t>
            </a:r>
            <a:endParaRPr lang="fr-CH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572000" y="1124745"/>
            <a:ext cx="4464496" cy="648072"/>
          </a:xfrm>
          <a:solidFill>
            <a:srgbClr val="00B050"/>
          </a:solidFill>
        </p:spPr>
        <p:txBody>
          <a:bodyPr bIns="144000">
            <a:normAutofit/>
          </a:bodyPr>
          <a:lstStyle/>
          <a:p>
            <a:pPr algn="ctr"/>
            <a:r>
              <a:rPr lang="fr-CH" sz="2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A71</a:t>
            </a:r>
            <a:endParaRPr lang="fr-CH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557466" y="1808467"/>
            <a:ext cx="4464495" cy="3888000"/>
          </a:xfrm>
          <a:solidFill>
            <a:srgbClr val="00B050"/>
          </a:solidFill>
        </p:spPr>
        <p:txBody>
          <a:bodyPr lIns="252000" tIns="252000">
            <a:noAutofit/>
          </a:bodyPr>
          <a:lstStyle/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Baia Mare</a:t>
            </a:r>
          </a:p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Carei    </a:t>
            </a:r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    </a:t>
            </a:r>
            <a:r>
              <a:rPr lang="fr-CH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</a:t>
            </a:r>
            <a:endParaRPr lang="fr-CH" sz="2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Satu Mare</a:t>
            </a:r>
            <a:endParaRPr lang="fr-CH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 m</a:t>
            </a:r>
          </a:p>
        </p:txBody>
      </p:sp>
      <p:sp>
        <p:nvSpPr>
          <p:cNvPr id="11" name="Flèche vers le haut 10"/>
          <p:cNvSpPr/>
          <p:nvPr/>
        </p:nvSpPr>
        <p:spPr>
          <a:xfrm>
            <a:off x="316723" y="4549533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Flèche vers le haut 11"/>
          <p:cNvSpPr/>
          <p:nvPr/>
        </p:nvSpPr>
        <p:spPr>
          <a:xfrm>
            <a:off x="3847043" y="4590128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Flèche droite 12"/>
          <p:cNvSpPr/>
          <p:nvPr/>
        </p:nvSpPr>
        <p:spPr>
          <a:xfrm rot="-2700000">
            <a:off x="4836945" y="4815650"/>
            <a:ext cx="900000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Flèche droite 13"/>
          <p:cNvSpPr/>
          <p:nvPr/>
        </p:nvSpPr>
        <p:spPr>
          <a:xfrm rot="-2700000">
            <a:off x="7818672" y="4845147"/>
            <a:ext cx="900000" cy="528249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2" name="Rectangle 21"/>
          <p:cNvSpPr/>
          <p:nvPr/>
        </p:nvSpPr>
        <p:spPr>
          <a:xfrm>
            <a:off x="8621013" y="5699560"/>
            <a:ext cx="360000" cy="90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Titre 14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4400" cy="130026"/>
          </a:xfrm>
        </p:spPr>
        <p:txBody>
          <a:bodyPr>
            <a:normAutofit fontScale="90000"/>
          </a:bodyPr>
          <a:lstStyle/>
          <a:p>
            <a:r>
              <a:rPr lang="fr-CH" dirty="0" smtClean="0"/>
              <a:t> </a:t>
            </a:r>
            <a:br>
              <a:rPr lang="fr-CH" dirty="0" smtClean="0"/>
            </a:br>
            <a:endParaRPr lang="fr-CH" dirty="0"/>
          </a:p>
        </p:txBody>
      </p:sp>
      <p:sp>
        <p:nvSpPr>
          <p:cNvPr id="2" name="Rectangle à coins arrondis 1"/>
          <p:cNvSpPr/>
          <p:nvPr/>
        </p:nvSpPr>
        <p:spPr>
          <a:xfrm>
            <a:off x="177753" y="1190879"/>
            <a:ext cx="4251789" cy="54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4644008" y="1170118"/>
            <a:ext cx="4212448" cy="54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8" name="Rectangle à coins arrondis 27"/>
          <p:cNvSpPr/>
          <p:nvPr/>
        </p:nvSpPr>
        <p:spPr>
          <a:xfrm>
            <a:off x="177753" y="1906234"/>
            <a:ext cx="4251789" cy="3708000"/>
          </a:xfrm>
          <a:prstGeom prst="roundRect">
            <a:avLst>
              <a:gd name="adj" fmla="val 3418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9" name="Rectangle à coins arrondis 28"/>
          <p:cNvSpPr/>
          <p:nvPr/>
        </p:nvSpPr>
        <p:spPr>
          <a:xfrm>
            <a:off x="4644008" y="1906234"/>
            <a:ext cx="4291412" cy="3708000"/>
          </a:xfrm>
          <a:prstGeom prst="roundRect">
            <a:avLst>
              <a:gd name="adj" fmla="val 288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2" name="Ellipse 31"/>
          <p:cNvSpPr/>
          <p:nvPr/>
        </p:nvSpPr>
        <p:spPr>
          <a:xfrm>
            <a:off x="6789714" y="2780928"/>
            <a:ext cx="900000" cy="504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endParaRPr lang="fr-CH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789267" y="3986440"/>
            <a:ext cx="1008000" cy="57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885904" y="3977229"/>
            <a:ext cx="1080000" cy="57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2" descr="https://t2.ftcdn.net/jpg/00/06/12/33/400_F_6123319_UooFwBrI0QE3BmgtmsBXfC3HE5D35wB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992424"/>
            <a:ext cx="790669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://quiz-code-route.fr/panneaux/ID3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4018" y="3986440"/>
            <a:ext cx="747889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Ellipse 22"/>
          <p:cNvSpPr/>
          <p:nvPr/>
        </p:nvSpPr>
        <p:spPr>
          <a:xfrm>
            <a:off x="3406402" y="3429000"/>
            <a:ext cx="720000" cy="432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</a:t>
            </a:r>
            <a:endParaRPr lang="fr-CH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99039" y="5699560"/>
            <a:ext cx="360000" cy="90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5" name="Rectangle 24"/>
          <p:cNvSpPr/>
          <p:nvPr/>
        </p:nvSpPr>
        <p:spPr>
          <a:xfrm>
            <a:off x="467544" y="2636928"/>
            <a:ext cx="108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691680" y="2636928"/>
            <a:ext cx="144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226402" y="2631984"/>
            <a:ext cx="90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Picture 2" descr="http://namthao.free.fr/Travel/France/France/Nice/Cours%20Nice/Code%20de%20la%20route/Signalisation/zol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530" y="4013229"/>
            <a:ext cx="647959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Ellipse 30"/>
          <p:cNvSpPr/>
          <p:nvPr/>
        </p:nvSpPr>
        <p:spPr>
          <a:xfrm>
            <a:off x="7798058" y="2780928"/>
            <a:ext cx="900000" cy="504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</a:t>
            </a:r>
            <a:endParaRPr lang="fr-CH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46730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7504" y="1124744"/>
            <a:ext cx="4400228" cy="639762"/>
          </a:xfrm>
          <a:solidFill>
            <a:srgbClr val="00B050"/>
          </a:solidFill>
        </p:spPr>
        <p:txBody>
          <a:bodyPr bIns="144000">
            <a:normAutofit/>
          </a:bodyPr>
          <a:lstStyle/>
          <a:p>
            <a:pPr algn="ctr"/>
            <a:r>
              <a:rPr lang="fr-CH" sz="2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E81   A7</a:t>
            </a:r>
            <a:endParaRPr lang="fr-CH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7504" y="1828287"/>
            <a:ext cx="4392488" cy="3852000"/>
          </a:xfrm>
          <a:solidFill>
            <a:srgbClr val="00B050"/>
          </a:solidFill>
        </p:spPr>
        <p:txBody>
          <a:bodyPr lIns="0" tIns="180000">
            <a:noAutofit/>
          </a:bodyPr>
          <a:lstStyle/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Satu Mare</a:t>
            </a:r>
          </a:p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 </a:t>
            </a:r>
            <a:r>
              <a:rPr lang="fr-CH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Est</a:t>
            </a:r>
          </a:p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Lviv Lemberg  </a:t>
            </a:r>
            <a:r>
              <a:rPr lang="fr-CH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</a:t>
            </a:r>
            <a:endParaRPr lang="fr-CH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Halmeu</a:t>
            </a: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11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572000" y="1124745"/>
            <a:ext cx="4464496" cy="648072"/>
          </a:xfrm>
          <a:solidFill>
            <a:srgbClr val="00B050"/>
          </a:solidFill>
        </p:spPr>
        <p:txBody>
          <a:bodyPr bIns="144000">
            <a:normAutofit/>
          </a:bodyPr>
          <a:lstStyle/>
          <a:p>
            <a:pPr algn="ctr"/>
            <a:r>
              <a:rPr lang="fr-CH" sz="2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A71</a:t>
            </a:r>
            <a:endParaRPr lang="fr-CH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557466" y="1808467"/>
            <a:ext cx="4464495" cy="3888000"/>
          </a:xfrm>
          <a:solidFill>
            <a:srgbClr val="00B050"/>
          </a:solidFill>
        </p:spPr>
        <p:txBody>
          <a:bodyPr lIns="252000" tIns="252000">
            <a:noAutofit/>
          </a:bodyPr>
          <a:lstStyle/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Baia Mare</a:t>
            </a:r>
          </a:p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Carei    </a:t>
            </a:r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    </a:t>
            </a:r>
            <a:r>
              <a:rPr lang="fr-CH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</a:t>
            </a:r>
            <a:endParaRPr lang="fr-CH" sz="2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Satu Mare</a:t>
            </a:r>
            <a:endParaRPr lang="fr-CH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</a:p>
        </p:txBody>
      </p:sp>
      <p:sp>
        <p:nvSpPr>
          <p:cNvPr id="11" name="Flèche vers le haut 10"/>
          <p:cNvSpPr/>
          <p:nvPr/>
        </p:nvSpPr>
        <p:spPr>
          <a:xfrm>
            <a:off x="316723" y="4549533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Flèche vers le haut 11"/>
          <p:cNvSpPr/>
          <p:nvPr/>
        </p:nvSpPr>
        <p:spPr>
          <a:xfrm>
            <a:off x="3847043" y="4590128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Flèche droite 12"/>
          <p:cNvSpPr/>
          <p:nvPr/>
        </p:nvSpPr>
        <p:spPr>
          <a:xfrm rot="-2700000">
            <a:off x="4836945" y="4815650"/>
            <a:ext cx="900000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Flèche droite 13"/>
          <p:cNvSpPr/>
          <p:nvPr/>
        </p:nvSpPr>
        <p:spPr>
          <a:xfrm rot="-2700000">
            <a:off x="7818672" y="4845147"/>
            <a:ext cx="900000" cy="528249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2" name="Rectangle 21"/>
          <p:cNvSpPr/>
          <p:nvPr/>
        </p:nvSpPr>
        <p:spPr>
          <a:xfrm>
            <a:off x="8621013" y="5699560"/>
            <a:ext cx="360000" cy="90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Titre 14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4400" cy="130026"/>
          </a:xfrm>
        </p:spPr>
        <p:txBody>
          <a:bodyPr>
            <a:normAutofit fontScale="90000"/>
          </a:bodyPr>
          <a:lstStyle/>
          <a:p>
            <a:r>
              <a:rPr lang="fr-CH" dirty="0" smtClean="0"/>
              <a:t> </a:t>
            </a:r>
            <a:br>
              <a:rPr lang="fr-CH" dirty="0" smtClean="0"/>
            </a:br>
            <a:endParaRPr lang="fr-CH" dirty="0"/>
          </a:p>
        </p:txBody>
      </p:sp>
      <p:sp>
        <p:nvSpPr>
          <p:cNvPr id="2" name="Rectangle à coins arrondis 1"/>
          <p:cNvSpPr/>
          <p:nvPr/>
        </p:nvSpPr>
        <p:spPr>
          <a:xfrm>
            <a:off x="177753" y="1190879"/>
            <a:ext cx="4251789" cy="54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4644008" y="1170118"/>
            <a:ext cx="4212448" cy="54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8" name="Rectangle à coins arrondis 27"/>
          <p:cNvSpPr/>
          <p:nvPr/>
        </p:nvSpPr>
        <p:spPr>
          <a:xfrm>
            <a:off x="177753" y="1906234"/>
            <a:ext cx="4251789" cy="3708000"/>
          </a:xfrm>
          <a:prstGeom prst="roundRect">
            <a:avLst>
              <a:gd name="adj" fmla="val 3418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9" name="Rectangle à coins arrondis 28"/>
          <p:cNvSpPr/>
          <p:nvPr/>
        </p:nvSpPr>
        <p:spPr>
          <a:xfrm>
            <a:off x="4644008" y="1906234"/>
            <a:ext cx="4291412" cy="3708000"/>
          </a:xfrm>
          <a:prstGeom prst="roundRect">
            <a:avLst>
              <a:gd name="adj" fmla="val 288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2" name="Ellipse 31"/>
          <p:cNvSpPr/>
          <p:nvPr/>
        </p:nvSpPr>
        <p:spPr>
          <a:xfrm>
            <a:off x="6789714" y="2780928"/>
            <a:ext cx="900000" cy="504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endParaRPr lang="fr-CH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789267" y="3986440"/>
            <a:ext cx="1008000" cy="57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885904" y="3977229"/>
            <a:ext cx="1080000" cy="57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2" descr="https://t2.ftcdn.net/jpg/00/06/12/33/400_F_6123319_UooFwBrI0QE3BmgtmsBXfC3HE5D35wB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992424"/>
            <a:ext cx="790669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://quiz-code-route.fr/panneaux/ID3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4018" y="3986440"/>
            <a:ext cx="747889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Ellipse 22"/>
          <p:cNvSpPr/>
          <p:nvPr/>
        </p:nvSpPr>
        <p:spPr>
          <a:xfrm>
            <a:off x="3406402" y="3429000"/>
            <a:ext cx="720000" cy="432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</a:t>
            </a:r>
            <a:endParaRPr lang="fr-CH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99039" y="5699560"/>
            <a:ext cx="360000" cy="90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5" name="Rectangle 24"/>
          <p:cNvSpPr/>
          <p:nvPr/>
        </p:nvSpPr>
        <p:spPr>
          <a:xfrm>
            <a:off x="467544" y="2636928"/>
            <a:ext cx="108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691680" y="2636928"/>
            <a:ext cx="144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226402" y="2631984"/>
            <a:ext cx="90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Picture 2" descr="http://namthao.free.fr/Travel/France/France/Nice/Cours%20Nice/Code%20de%20la%20route/Signalisation/zol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530" y="4013229"/>
            <a:ext cx="647959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Ellipse 30"/>
          <p:cNvSpPr/>
          <p:nvPr/>
        </p:nvSpPr>
        <p:spPr>
          <a:xfrm>
            <a:off x="7798058" y="2780928"/>
            <a:ext cx="900000" cy="504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</a:t>
            </a:r>
            <a:endParaRPr lang="fr-CH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267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47664" y="1400403"/>
            <a:ext cx="5760000" cy="288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80000" rtlCol="0" anchor="ctr"/>
          <a:lstStyle/>
          <a:p>
            <a:pPr lvl="1"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E81 x A71</a:t>
            </a:r>
          </a:p>
          <a:p>
            <a:pPr lvl="1"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A7 x A71</a:t>
            </a:r>
          </a:p>
          <a:p>
            <a:pPr lvl="1" algn="ctr"/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Satu Mare Sud</a:t>
            </a:r>
          </a:p>
        </p:txBody>
      </p:sp>
      <p:pic>
        <p:nvPicPr>
          <p:cNvPr id="5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900133"/>
            <a:ext cx="1276506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à coins arrondis 1"/>
          <p:cNvSpPr/>
          <p:nvPr/>
        </p:nvSpPr>
        <p:spPr>
          <a:xfrm>
            <a:off x="1619312" y="1484784"/>
            <a:ext cx="5570013" cy="2736000"/>
          </a:xfrm>
          <a:prstGeom prst="roundRect">
            <a:avLst>
              <a:gd name="adj" fmla="val 466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Organigramme : Connecteur 5"/>
          <p:cNvSpPr/>
          <p:nvPr/>
        </p:nvSpPr>
        <p:spPr>
          <a:xfrm>
            <a:off x="6156176" y="2153928"/>
            <a:ext cx="900000" cy="828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50366861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7504" y="1124744"/>
            <a:ext cx="4400228" cy="639762"/>
          </a:xfrm>
          <a:solidFill>
            <a:srgbClr val="00B050"/>
          </a:solidFill>
        </p:spPr>
        <p:txBody>
          <a:bodyPr bIns="144000">
            <a:normAutofit/>
          </a:bodyPr>
          <a:lstStyle/>
          <a:p>
            <a:pPr algn="ctr"/>
            <a:r>
              <a:rPr lang="fr-CH" sz="2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E81   A7</a:t>
            </a:r>
            <a:endParaRPr lang="fr-CH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7504" y="1828287"/>
            <a:ext cx="4392488" cy="3852000"/>
          </a:xfrm>
          <a:solidFill>
            <a:srgbClr val="00B050"/>
          </a:solidFill>
        </p:spPr>
        <p:txBody>
          <a:bodyPr lIns="0" tIns="180000">
            <a:noAutofit/>
          </a:bodyPr>
          <a:lstStyle/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Satu Mare</a:t>
            </a:r>
          </a:p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 </a:t>
            </a:r>
            <a:r>
              <a:rPr lang="fr-CH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Est</a:t>
            </a:r>
          </a:p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Lviv Lemberg  </a:t>
            </a:r>
            <a:r>
              <a:rPr lang="fr-CH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</a:t>
            </a:r>
            <a:endParaRPr lang="fr-CH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Halmeu</a:t>
            </a: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11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572000" y="1124745"/>
            <a:ext cx="4464496" cy="648072"/>
          </a:xfrm>
          <a:solidFill>
            <a:srgbClr val="00B050"/>
          </a:solidFill>
        </p:spPr>
        <p:txBody>
          <a:bodyPr bIns="144000">
            <a:normAutofit/>
          </a:bodyPr>
          <a:lstStyle/>
          <a:p>
            <a:pPr algn="ctr"/>
            <a:r>
              <a:rPr lang="fr-CH" sz="2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A71</a:t>
            </a:r>
            <a:endParaRPr lang="fr-CH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557466" y="1808467"/>
            <a:ext cx="4464495" cy="3888000"/>
          </a:xfrm>
          <a:solidFill>
            <a:srgbClr val="00B050"/>
          </a:solidFill>
        </p:spPr>
        <p:txBody>
          <a:bodyPr lIns="252000" tIns="252000">
            <a:noAutofit/>
          </a:bodyPr>
          <a:lstStyle/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Baia Mare</a:t>
            </a:r>
          </a:p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Carei    </a:t>
            </a:r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    </a:t>
            </a:r>
            <a:r>
              <a:rPr lang="fr-CH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</a:t>
            </a:r>
            <a:endParaRPr lang="fr-CH" sz="2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Satu Mare</a:t>
            </a:r>
            <a:endParaRPr lang="fr-CH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lèche vers le haut 10"/>
          <p:cNvSpPr/>
          <p:nvPr/>
        </p:nvSpPr>
        <p:spPr>
          <a:xfrm>
            <a:off x="765228" y="4713509"/>
            <a:ext cx="484632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Flèche vers le haut 11"/>
          <p:cNvSpPr/>
          <p:nvPr/>
        </p:nvSpPr>
        <p:spPr>
          <a:xfrm>
            <a:off x="3283033" y="4679799"/>
            <a:ext cx="484632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Flèche droite 12"/>
          <p:cNvSpPr/>
          <p:nvPr/>
        </p:nvSpPr>
        <p:spPr>
          <a:xfrm rot="-5400000">
            <a:off x="5291499" y="4821509"/>
            <a:ext cx="720000" cy="504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2" name="Rectangle 21"/>
          <p:cNvSpPr/>
          <p:nvPr/>
        </p:nvSpPr>
        <p:spPr>
          <a:xfrm>
            <a:off x="8621013" y="5699560"/>
            <a:ext cx="360000" cy="90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Titre 14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4400" cy="130026"/>
          </a:xfrm>
        </p:spPr>
        <p:txBody>
          <a:bodyPr>
            <a:normAutofit fontScale="90000"/>
          </a:bodyPr>
          <a:lstStyle/>
          <a:p>
            <a:r>
              <a:rPr lang="fr-CH" dirty="0" smtClean="0"/>
              <a:t> </a:t>
            </a:r>
            <a:br>
              <a:rPr lang="fr-CH" dirty="0" smtClean="0"/>
            </a:br>
            <a:endParaRPr lang="fr-CH" dirty="0"/>
          </a:p>
        </p:txBody>
      </p:sp>
      <p:sp>
        <p:nvSpPr>
          <p:cNvPr id="2" name="Rectangle à coins arrondis 1"/>
          <p:cNvSpPr/>
          <p:nvPr/>
        </p:nvSpPr>
        <p:spPr>
          <a:xfrm>
            <a:off x="177753" y="1190879"/>
            <a:ext cx="4251789" cy="54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4644008" y="1170118"/>
            <a:ext cx="4212448" cy="54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8" name="Rectangle à coins arrondis 27"/>
          <p:cNvSpPr/>
          <p:nvPr/>
        </p:nvSpPr>
        <p:spPr>
          <a:xfrm>
            <a:off x="177753" y="1906234"/>
            <a:ext cx="4251789" cy="3708000"/>
          </a:xfrm>
          <a:prstGeom prst="roundRect">
            <a:avLst>
              <a:gd name="adj" fmla="val 3418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9" name="Rectangle à coins arrondis 28"/>
          <p:cNvSpPr/>
          <p:nvPr/>
        </p:nvSpPr>
        <p:spPr>
          <a:xfrm>
            <a:off x="4644008" y="1906234"/>
            <a:ext cx="4291412" cy="3708000"/>
          </a:xfrm>
          <a:prstGeom prst="roundRect">
            <a:avLst>
              <a:gd name="adj" fmla="val 288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2" name="Ellipse 31"/>
          <p:cNvSpPr/>
          <p:nvPr/>
        </p:nvSpPr>
        <p:spPr>
          <a:xfrm>
            <a:off x="6789714" y="2780928"/>
            <a:ext cx="900000" cy="504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endParaRPr lang="fr-CH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789267" y="3986440"/>
            <a:ext cx="1008000" cy="57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885904" y="3977229"/>
            <a:ext cx="1080000" cy="57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2" descr="https://t2.ftcdn.net/jpg/00/06/12/33/400_F_6123319_UooFwBrI0QE3BmgtmsBXfC3HE5D35wB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992424"/>
            <a:ext cx="790669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://quiz-code-route.fr/panneaux/ID3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4018" y="3986440"/>
            <a:ext cx="747889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Ellipse 22"/>
          <p:cNvSpPr/>
          <p:nvPr/>
        </p:nvSpPr>
        <p:spPr>
          <a:xfrm>
            <a:off x="3406402" y="3429000"/>
            <a:ext cx="720000" cy="432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</a:t>
            </a:r>
            <a:endParaRPr lang="fr-CH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99039" y="5699560"/>
            <a:ext cx="360000" cy="90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5" name="Rectangle 24"/>
          <p:cNvSpPr/>
          <p:nvPr/>
        </p:nvSpPr>
        <p:spPr>
          <a:xfrm>
            <a:off x="467544" y="2636928"/>
            <a:ext cx="108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691680" y="2636928"/>
            <a:ext cx="144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226402" y="2631984"/>
            <a:ext cx="90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Picture 2" descr="http://namthao.free.fr/Travel/France/France/Nice/Cours%20Nice/Code%20de%20la%20route/Signalisation/zol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530" y="4013229"/>
            <a:ext cx="647959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Ellipse 30"/>
          <p:cNvSpPr/>
          <p:nvPr/>
        </p:nvSpPr>
        <p:spPr>
          <a:xfrm>
            <a:off x="7798058" y="2780928"/>
            <a:ext cx="900000" cy="504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</a:t>
            </a:r>
            <a:endParaRPr lang="fr-CH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Flèche droite 32"/>
          <p:cNvSpPr/>
          <p:nvPr/>
        </p:nvSpPr>
        <p:spPr>
          <a:xfrm rot="-5400000">
            <a:off x="7607371" y="4812366"/>
            <a:ext cx="720000" cy="504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42846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7504" y="1124744"/>
            <a:ext cx="4400228" cy="639762"/>
          </a:xfrm>
          <a:solidFill>
            <a:srgbClr val="00B050"/>
          </a:solidFill>
        </p:spPr>
        <p:txBody>
          <a:bodyPr bIns="144000">
            <a:normAutofit/>
          </a:bodyPr>
          <a:lstStyle/>
          <a:p>
            <a:pPr algn="ctr"/>
            <a:r>
              <a:rPr lang="fr-CH" sz="2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E81   A7</a:t>
            </a:r>
            <a:endParaRPr lang="fr-CH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7504" y="1828287"/>
            <a:ext cx="4392488" cy="3600000"/>
          </a:xfrm>
          <a:solidFill>
            <a:srgbClr val="00B050"/>
          </a:solidFill>
        </p:spPr>
        <p:txBody>
          <a:bodyPr lIns="0" tIns="180000">
            <a:noAutofit/>
          </a:bodyPr>
          <a:lstStyle/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Kosice</a:t>
            </a:r>
          </a:p>
          <a:p>
            <a:pPr marL="0" indent="0" algn="ctr">
              <a:buNone/>
            </a:pPr>
            <a:r>
              <a:rPr lang="fr-CH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Nyiregyhasa</a:t>
            </a: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hu</a:t>
            </a:r>
          </a:p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Carei</a:t>
            </a:r>
          </a:p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Satu Mare</a:t>
            </a:r>
          </a:p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   </a:t>
            </a:r>
            <a:r>
              <a:rPr lang="fr-CH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fr-CH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</a:t>
            </a: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fr-CH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</a:t>
            </a: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11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554530" y="2348245"/>
            <a:ext cx="4464496" cy="648072"/>
          </a:xfrm>
          <a:solidFill>
            <a:srgbClr val="00B050"/>
          </a:solidFill>
        </p:spPr>
        <p:txBody>
          <a:bodyPr bIns="144000">
            <a:normAutofit/>
          </a:bodyPr>
          <a:lstStyle/>
          <a:p>
            <a:pPr algn="ctr"/>
            <a:r>
              <a:rPr lang="fr-CH" sz="2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A71</a:t>
            </a:r>
            <a:endParaRPr lang="fr-CH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557466" y="3064949"/>
            <a:ext cx="4464495" cy="2376000"/>
          </a:xfrm>
          <a:solidFill>
            <a:srgbClr val="00B050"/>
          </a:solidFill>
        </p:spPr>
        <p:txBody>
          <a:bodyPr lIns="0" tIns="252000">
            <a:noAutofit/>
          </a:bodyPr>
          <a:lstStyle/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Baia Mare</a:t>
            </a:r>
          </a:p>
          <a:p>
            <a:pPr marL="0" indent="0" algn="ctr">
              <a:buNone/>
            </a:pPr>
            <a:r>
              <a:rPr lang="fr-CH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Seini</a:t>
            </a:r>
            <a:endParaRPr lang="fr-CH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Mediesu</a:t>
            </a: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Aurit</a:t>
            </a:r>
            <a:endParaRPr lang="fr-CH" sz="2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lèche vers le haut 10"/>
          <p:cNvSpPr/>
          <p:nvPr/>
        </p:nvSpPr>
        <p:spPr>
          <a:xfrm>
            <a:off x="467544" y="3429000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Flèche droite 13"/>
          <p:cNvSpPr/>
          <p:nvPr/>
        </p:nvSpPr>
        <p:spPr>
          <a:xfrm rot="-2700000">
            <a:off x="7548345" y="3877494"/>
            <a:ext cx="1080000" cy="528249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2" name="Rectangle 21"/>
          <p:cNvSpPr/>
          <p:nvPr/>
        </p:nvSpPr>
        <p:spPr>
          <a:xfrm>
            <a:off x="8621013" y="5451152"/>
            <a:ext cx="360000" cy="90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Titre 14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4400" cy="130026"/>
          </a:xfrm>
        </p:spPr>
        <p:txBody>
          <a:bodyPr>
            <a:normAutofit fontScale="90000"/>
          </a:bodyPr>
          <a:lstStyle/>
          <a:p>
            <a:r>
              <a:rPr lang="fr-CH" dirty="0" smtClean="0"/>
              <a:t> </a:t>
            </a:r>
            <a:br>
              <a:rPr lang="fr-CH" dirty="0" smtClean="0"/>
            </a:br>
            <a:endParaRPr lang="fr-CH" dirty="0"/>
          </a:p>
        </p:txBody>
      </p:sp>
      <p:sp>
        <p:nvSpPr>
          <p:cNvPr id="2" name="Rectangle à coins arrondis 1"/>
          <p:cNvSpPr/>
          <p:nvPr/>
        </p:nvSpPr>
        <p:spPr>
          <a:xfrm>
            <a:off x="177753" y="1190879"/>
            <a:ext cx="4251789" cy="54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4679463" y="2402281"/>
            <a:ext cx="4212448" cy="54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8" name="Rectangle à coins arrondis 27"/>
          <p:cNvSpPr/>
          <p:nvPr/>
        </p:nvSpPr>
        <p:spPr>
          <a:xfrm>
            <a:off x="177753" y="1906234"/>
            <a:ext cx="4251789" cy="3456000"/>
          </a:xfrm>
          <a:prstGeom prst="roundRect">
            <a:avLst>
              <a:gd name="adj" fmla="val 3418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9" name="Rectangle à coins arrondis 28"/>
          <p:cNvSpPr/>
          <p:nvPr/>
        </p:nvSpPr>
        <p:spPr>
          <a:xfrm>
            <a:off x="4604526" y="3176280"/>
            <a:ext cx="4291412" cy="2185953"/>
          </a:xfrm>
          <a:prstGeom prst="roundRect">
            <a:avLst>
              <a:gd name="adj" fmla="val 288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2" name="Ellipse 31"/>
          <p:cNvSpPr/>
          <p:nvPr/>
        </p:nvSpPr>
        <p:spPr>
          <a:xfrm>
            <a:off x="3254415" y="2672281"/>
            <a:ext cx="900000" cy="504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endParaRPr lang="fr-CH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79039" y="4604309"/>
            <a:ext cx="936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566988" y="4604309"/>
            <a:ext cx="1008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2" descr="https://t2.ftcdn.net/jpg/00/06/12/33/400_F_6123319_UooFwBrI0QE3BmgtmsBXfC3HE5D35wB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1054" y="4604309"/>
            <a:ext cx="741252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://quiz-code-route.fr/panneaux/ID3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9804" y="4613354"/>
            <a:ext cx="701146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107544" y="5445224"/>
            <a:ext cx="360000" cy="10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1" name="Ellipse 30"/>
          <p:cNvSpPr/>
          <p:nvPr/>
        </p:nvSpPr>
        <p:spPr>
          <a:xfrm>
            <a:off x="3219804" y="2060848"/>
            <a:ext cx="900000" cy="504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</a:t>
            </a:r>
            <a:endParaRPr lang="fr-CH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87400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51592" y="908720"/>
            <a:ext cx="6660000" cy="4320000"/>
          </a:xfrm>
          <a:prstGeom prst="rect">
            <a:avLst/>
          </a:prstGeom>
          <a:solidFill>
            <a:srgbClr val="00B050"/>
          </a:solidFill>
        </p:spPr>
        <p:txBody>
          <a:bodyPr lIns="360000" tIns="540000" rIns="72000" bIns="18000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4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Arad			   </a:t>
            </a:r>
            <a:r>
              <a:rPr lang="fr-CH" sz="4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84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E68 x E70	     	     34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Timisoara		     23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Lugoj			   </a:t>
            </a:r>
            <a:r>
              <a:rPr lang="fr-CH" sz="4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82 km</a:t>
            </a:r>
          </a:p>
          <a:p>
            <a:endParaRPr lang="fr-CH" dirty="0" smtClean="0"/>
          </a:p>
          <a:p>
            <a:endParaRPr lang="fr-CH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6516000" cy="4176000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Rectangle à coins arrondis 7"/>
          <p:cNvSpPr/>
          <p:nvPr/>
        </p:nvSpPr>
        <p:spPr>
          <a:xfrm>
            <a:off x="3347864" y="1214784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E70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4644008" y="1214784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A7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216" y="2844848"/>
            <a:ext cx="702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863930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51592" y="908720"/>
            <a:ext cx="6660000" cy="4608000"/>
          </a:xfrm>
          <a:prstGeom prst="rect">
            <a:avLst/>
          </a:prstGeom>
          <a:solidFill>
            <a:srgbClr val="00B050"/>
          </a:solidFill>
        </p:spPr>
        <p:txBody>
          <a:bodyPr lIns="360000" tIns="720000" rIns="0" bIns="18000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4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3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Lviv Lemberg  </a:t>
            </a:r>
            <a:r>
              <a:rPr lang="fr-CH" sz="3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338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39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Moukatchevo</a:t>
            </a:r>
            <a:r>
              <a:rPr lang="fr-CH" sz="3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fr-CH" sz="3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111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Halmeu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    35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Livada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     25 km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6516000" cy="4428000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 à coins arrondis 11"/>
          <p:cNvSpPr/>
          <p:nvPr/>
        </p:nvSpPr>
        <p:spPr>
          <a:xfrm>
            <a:off x="4770072" y="1233901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A7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3347864" y="1233901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E81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Ellipse 8"/>
          <p:cNvSpPr/>
          <p:nvPr/>
        </p:nvSpPr>
        <p:spPr>
          <a:xfrm>
            <a:off x="4276712" y="2420888"/>
            <a:ext cx="720000" cy="432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</a:t>
            </a:r>
            <a:endParaRPr lang="fr-CH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4276712" y="3140968"/>
            <a:ext cx="720000" cy="432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</a:t>
            </a:r>
            <a:endParaRPr lang="fr-CH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81846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47569" y="606695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11960" y="629143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28121" y="77314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80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188000" tIns="720000" bIns="216000" anchor="b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Satu Mare</a:t>
            </a:r>
          </a:p>
          <a:p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exagone 7"/>
          <p:cNvSpPr/>
          <p:nvPr/>
        </p:nvSpPr>
        <p:spPr>
          <a:xfrm>
            <a:off x="1482585" y="2210366"/>
            <a:ext cx="792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19F</a:t>
            </a:r>
            <a:endParaRPr lang="fr-CH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331640" y="704898"/>
            <a:ext cx="2772347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4283968" y="704898"/>
            <a:ext cx="2592288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1331640" y="1700808"/>
            <a:ext cx="5544616" cy="1656184"/>
          </a:xfrm>
          <a:prstGeom prst="roundRect">
            <a:avLst>
              <a:gd name="adj" fmla="val 797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10"/>
          <p:cNvSpPr/>
          <p:nvPr/>
        </p:nvSpPr>
        <p:spPr>
          <a:xfrm>
            <a:off x="5192217" y="1895366"/>
            <a:ext cx="1188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192217" y="2568732"/>
            <a:ext cx="1584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810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54765" y="1403992"/>
            <a:ext cx="4320000" cy="3096344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lIns="180000" tIns="216000" anchor="t">
            <a:normAutofit/>
          </a:bodyPr>
          <a:lstStyle/>
          <a:p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Lviv Lemberg  </a:t>
            </a:r>
            <a:r>
              <a:rPr lang="fr-CH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</a:t>
            </a:r>
            <a:r>
              <a:rPr lang="fr-CH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CH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Halmeu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Satu Mare </a:t>
            </a: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sz="10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CH" sz="10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655444" y="348432"/>
            <a:ext cx="4320000" cy="414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90000" tIns="180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Satu Mare</a:t>
            </a:r>
          </a:p>
          <a:p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Baia Mare </a:t>
            </a: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Seini</a:t>
            </a:r>
            <a:r>
              <a:rPr lang="fr-CH" sz="28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fr-CH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200000">
            <a:off x="7906161" y="3476871"/>
            <a:ext cx="90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Hexagone 12"/>
          <p:cNvSpPr/>
          <p:nvPr/>
        </p:nvSpPr>
        <p:spPr>
          <a:xfrm>
            <a:off x="4968088" y="3717032"/>
            <a:ext cx="792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19F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329538" y="1482501"/>
            <a:ext cx="4170454" cy="2952500"/>
          </a:xfrm>
          <a:prstGeom prst="roundRect">
            <a:avLst>
              <a:gd name="adj" fmla="val 5095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4716016" y="476670"/>
            <a:ext cx="4176463" cy="3924000"/>
          </a:xfrm>
          <a:prstGeom prst="roundRect">
            <a:avLst>
              <a:gd name="adj" fmla="val 213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 11"/>
          <p:cNvSpPr/>
          <p:nvPr/>
        </p:nvSpPr>
        <p:spPr>
          <a:xfrm>
            <a:off x="5364088" y="1213576"/>
            <a:ext cx="1188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660232" y="1212501"/>
            <a:ext cx="1584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162222" y="2852936"/>
            <a:ext cx="1251889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Flèche vers le haut 18"/>
          <p:cNvSpPr/>
          <p:nvPr/>
        </p:nvSpPr>
        <p:spPr>
          <a:xfrm>
            <a:off x="3678661" y="3582032"/>
            <a:ext cx="504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1" name="Flèche vers le haut 20"/>
          <p:cNvSpPr/>
          <p:nvPr/>
        </p:nvSpPr>
        <p:spPr>
          <a:xfrm>
            <a:off x="755576" y="3545075"/>
            <a:ext cx="504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3" name="Rectangle 22"/>
          <p:cNvSpPr/>
          <p:nvPr/>
        </p:nvSpPr>
        <p:spPr>
          <a:xfrm>
            <a:off x="8532479" y="4485882"/>
            <a:ext cx="360000" cy="18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5" name="Rectangle 24"/>
          <p:cNvSpPr/>
          <p:nvPr/>
        </p:nvSpPr>
        <p:spPr>
          <a:xfrm>
            <a:off x="251520" y="4485882"/>
            <a:ext cx="360000" cy="18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26" name="Picture 2" descr="http://namthao.free.fr/Travel/France/France/Nice/Cours%20Nice/Code%20de%20la%20route/Signalisation/zo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383" y="2276872"/>
            <a:ext cx="647959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Ellipse 26"/>
          <p:cNvSpPr/>
          <p:nvPr/>
        </p:nvSpPr>
        <p:spPr>
          <a:xfrm>
            <a:off x="3683383" y="1757810"/>
            <a:ext cx="720000" cy="432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</a:t>
            </a:r>
            <a:endParaRPr lang="fr-CH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45143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378251" y="1628800"/>
            <a:ext cx="5400000" cy="3456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360000" tIns="180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Satu Mare</a:t>
            </a:r>
          </a:p>
          <a:p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Baia Mare </a:t>
            </a: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Seini</a:t>
            </a:r>
            <a:r>
              <a:rPr lang="fr-CH" sz="4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fr-CH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200000">
            <a:off x="6326353" y="3986812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Hexagone 12"/>
          <p:cNvSpPr/>
          <p:nvPr/>
        </p:nvSpPr>
        <p:spPr>
          <a:xfrm>
            <a:off x="2555776" y="1916832"/>
            <a:ext cx="972000" cy="468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19F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35896" y="2598131"/>
            <a:ext cx="1188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054956" y="2579129"/>
            <a:ext cx="1764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5220072" y="623723"/>
            <a:ext cx="252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634020" y="796999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2" name="Virage 21"/>
          <p:cNvSpPr/>
          <p:nvPr/>
        </p:nvSpPr>
        <p:spPr>
          <a:xfrm>
            <a:off x="5868899" y="796999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24" name="Rectangle à coins arrondis 23"/>
          <p:cNvSpPr/>
          <p:nvPr/>
        </p:nvSpPr>
        <p:spPr>
          <a:xfrm>
            <a:off x="5327888" y="704897"/>
            <a:ext cx="2340000" cy="756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2411760" y="1700808"/>
            <a:ext cx="5328312" cy="3312368"/>
          </a:xfrm>
          <a:prstGeom prst="roundRect">
            <a:avLst>
              <a:gd name="adj" fmla="val 235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7949798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43808" y="1698374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37596362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51592" y="908720"/>
            <a:ext cx="6660000" cy="4608000"/>
          </a:xfrm>
          <a:prstGeom prst="rect">
            <a:avLst/>
          </a:prstGeom>
          <a:solidFill>
            <a:srgbClr val="00B050"/>
          </a:solidFill>
        </p:spPr>
        <p:txBody>
          <a:bodyPr lIns="360000" tIns="720000" rIns="0" bIns="18000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4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3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Lviv Lemberg  </a:t>
            </a:r>
            <a:r>
              <a:rPr lang="fr-CH" sz="3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331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39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Moukatchevo</a:t>
            </a:r>
            <a:r>
              <a:rPr lang="fr-CH" sz="3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fr-CH" sz="3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104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Halmeu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    28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Livada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     18 km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6516000" cy="4428000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 à coins arrondis 11"/>
          <p:cNvSpPr/>
          <p:nvPr/>
        </p:nvSpPr>
        <p:spPr>
          <a:xfrm>
            <a:off x="4770072" y="1233901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A7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3347864" y="1233901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E81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Ellipse 8"/>
          <p:cNvSpPr/>
          <p:nvPr/>
        </p:nvSpPr>
        <p:spPr>
          <a:xfrm>
            <a:off x="4276712" y="2420888"/>
            <a:ext cx="720000" cy="432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</a:t>
            </a:r>
            <a:endParaRPr lang="fr-CH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4276712" y="3140968"/>
            <a:ext cx="720000" cy="432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</a:t>
            </a:r>
            <a:endParaRPr lang="fr-CH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37067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47569" y="606695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11960" y="629143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28121" y="77314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80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188000" tIns="720000" bIns="216000" anchor="b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Satu Mare</a:t>
            </a:r>
          </a:p>
          <a:p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exagone 7"/>
          <p:cNvSpPr/>
          <p:nvPr/>
        </p:nvSpPr>
        <p:spPr>
          <a:xfrm>
            <a:off x="1482585" y="2210366"/>
            <a:ext cx="792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endParaRPr lang="fr-CH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331640" y="704898"/>
            <a:ext cx="2772347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4283968" y="704898"/>
            <a:ext cx="2592288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1331640" y="1700808"/>
            <a:ext cx="5544616" cy="1656184"/>
          </a:xfrm>
          <a:prstGeom prst="roundRect">
            <a:avLst>
              <a:gd name="adj" fmla="val 797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10"/>
          <p:cNvSpPr/>
          <p:nvPr/>
        </p:nvSpPr>
        <p:spPr>
          <a:xfrm>
            <a:off x="5214484" y="2165366"/>
            <a:ext cx="1188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34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04955" y="756409"/>
            <a:ext cx="4860000" cy="5400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Flèche droite 15"/>
          <p:cNvSpPr/>
          <p:nvPr/>
        </p:nvSpPr>
        <p:spPr>
          <a:xfrm>
            <a:off x="3659467" y="3323471"/>
            <a:ext cx="2700000" cy="36000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Rectangle 16"/>
          <p:cNvSpPr/>
          <p:nvPr/>
        </p:nvSpPr>
        <p:spPr>
          <a:xfrm>
            <a:off x="3712072" y="2445033"/>
            <a:ext cx="3600000" cy="720000"/>
          </a:xfrm>
          <a:prstGeom prst="rect">
            <a:avLst/>
          </a:prstGeom>
          <a:solidFill>
            <a:srgbClr val="0070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Satu Mare </a:t>
            </a:r>
            <a:endParaRPr lang="fr-CH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967392" y="3323471"/>
            <a:ext cx="720000" cy="3600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E81</a:t>
            </a:r>
            <a:endParaRPr lang="fr-CH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62357" y="1378003"/>
            <a:ext cx="288000" cy="44797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Hexagone 22"/>
          <p:cNvSpPr/>
          <p:nvPr/>
        </p:nvSpPr>
        <p:spPr>
          <a:xfrm>
            <a:off x="3946541" y="3323471"/>
            <a:ext cx="720000" cy="36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31840" y="1268760"/>
            <a:ext cx="792088" cy="21848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83968" y="3933056"/>
            <a:ext cx="2232248" cy="650535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</a:p>
        </p:txBody>
      </p:sp>
      <p:sp>
        <p:nvSpPr>
          <p:cNvPr id="6" name="Rectangle 5"/>
          <p:cNvSpPr/>
          <p:nvPr/>
        </p:nvSpPr>
        <p:spPr>
          <a:xfrm>
            <a:off x="3818266" y="4797152"/>
            <a:ext cx="3346022" cy="9361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 provisoire de l’autoroute</a:t>
            </a:r>
          </a:p>
          <a:p>
            <a:pPr algn="ctr"/>
            <a:r>
              <a:rPr lang="fr-CH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Ende der </a:t>
            </a:r>
            <a:r>
              <a:rPr lang="fr-CH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Ausbaustrecke</a:t>
            </a:r>
            <a:endParaRPr lang="fr-CH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873467" y="2641966"/>
            <a:ext cx="972000" cy="36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31900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04955" y="756409"/>
            <a:ext cx="4860000" cy="5400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Flèche droite 15"/>
          <p:cNvSpPr/>
          <p:nvPr/>
        </p:nvSpPr>
        <p:spPr>
          <a:xfrm>
            <a:off x="3659467" y="3323471"/>
            <a:ext cx="2700000" cy="36000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Rectangle 16"/>
          <p:cNvSpPr/>
          <p:nvPr/>
        </p:nvSpPr>
        <p:spPr>
          <a:xfrm>
            <a:off x="3712072" y="2445033"/>
            <a:ext cx="3600000" cy="720000"/>
          </a:xfrm>
          <a:prstGeom prst="rect">
            <a:avLst/>
          </a:prstGeom>
          <a:solidFill>
            <a:srgbClr val="0070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Satu Mare </a:t>
            </a:r>
            <a:endParaRPr lang="fr-CH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967392" y="3323471"/>
            <a:ext cx="720000" cy="3600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E81</a:t>
            </a:r>
            <a:endParaRPr lang="fr-CH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62357" y="1378003"/>
            <a:ext cx="288000" cy="44797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Hexagone 22"/>
          <p:cNvSpPr/>
          <p:nvPr/>
        </p:nvSpPr>
        <p:spPr>
          <a:xfrm>
            <a:off x="3946541" y="3323471"/>
            <a:ext cx="720000" cy="36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31840" y="1268760"/>
            <a:ext cx="792088" cy="21848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83968" y="3933056"/>
            <a:ext cx="2232248" cy="650535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 m</a:t>
            </a:r>
          </a:p>
        </p:txBody>
      </p:sp>
      <p:sp>
        <p:nvSpPr>
          <p:cNvPr id="6" name="Rectangle 5"/>
          <p:cNvSpPr/>
          <p:nvPr/>
        </p:nvSpPr>
        <p:spPr>
          <a:xfrm>
            <a:off x="3818266" y="4797152"/>
            <a:ext cx="3346022" cy="9361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 provisoire de l’autoroute</a:t>
            </a:r>
          </a:p>
          <a:p>
            <a:pPr algn="ctr"/>
            <a:r>
              <a:rPr lang="fr-CH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Ende der </a:t>
            </a:r>
            <a:r>
              <a:rPr lang="fr-CH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Ausbaustrecke</a:t>
            </a:r>
            <a:endParaRPr lang="fr-CH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873467" y="2641966"/>
            <a:ext cx="972000" cy="36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733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7920000" cy="1080120"/>
          </a:xfrm>
          <a:solidFill>
            <a:srgbClr val="0070C0"/>
          </a:solidFill>
        </p:spPr>
        <p:txBody>
          <a:bodyPr lIns="180000">
            <a:normAutofit/>
          </a:bodyPr>
          <a:lstStyle/>
          <a:p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E81  DN1C </a:t>
            </a:r>
            <a:endParaRPr lang="fr-CH" sz="36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3568" y="1700808"/>
            <a:ext cx="5076000" cy="3780000"/>
          </a:xfrm>
          <a:solidFill>
            <a:srgbClr val="0070C0"/>
          </a:solidFill>
        </p:spPr>
        <p:txBody>
          <a:bodyPr lIns="360000" tIns="360000" rIns="72000">
            <a:normAutofit fontScale="25000" lnSpcReduction="20000"/>
          </a:bodyPr>
          <a:lstStyle/>
          <a:p>
            <a:pPr marL="0" indent="0">
              <a:buNone/>
            </a:pPr>
            <a:r>
              <a:rPr lang="fr-CH" sz="17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Baia Mare</a:t>
            </a:r>
          </a:p>
          <a:p>
            <a:pPr marL="0" indent="0">
              <a:buNone/>
            </a:pPr>
            <a:r>
              <a:rPr lang="fr-CH" sz="16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Halmeu</a:t>
            </a:r>
            <a:r>
              <a:rPr lang="fr-CH" sz="16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CH" sz="16000" i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17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Livada</a:t>
            </a:r>
            <a:endParaRPr lang="fr-CH" sz="17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17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Moukatchevo</a:t>
            </a:r>
            <a:endParaRPr lang="fr-CH" sz="17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17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Lviv Lemberg</a:t>
            </a:r>
            <a:endParaRPr lang="fr-CH" sz="17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7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1" indent="0">
              <a:buNone/>
            </a:pPr>
            <a:r>
              <a:rPr lang="fr-CH" sz="17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fr-CH" sz="17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1" indent="0">
              <a:buNone/>
            </a:pPr>
            <a:endParaRPr lang="fr-CH" dirty="0" smtClean="0"/>
          </a:p>
          <a:p>
            <a:endParaRPr lang="fr-CH" dirty="0" smtClean="0"/>
          </a:p>
          <a:p>
            <a:endParaRPr lang="fr-CH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652120" y="1700808"/>
            <a:ext cx="2952000" cy="3780000"/>
          </a:xfrm>
          <a:solidFill>
            <a:srgbClr val="0070C0"/>
          </a:solidFill>
        </p:spPr>
        <p:txBody>
          <a:bodyPr lIns="540000" tIns="324000" rIns="360000">
            <a:normAutofit fontScale="25000" lnSpcReduction="20000"/>
          </a:bodyPr>
          <a:lstStyle/>
          <a:p>
            <a:pPr marL="0" indent="0" algn="r">
              <a:buNone/>
            </a:pPr>
            <a:r>
              <a:rPr lang="fr-CH" sz="17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 km  </a:t>
            </a:r>
          </a:p>
          <a:p>
            <a:pPr marL="0" indent="0" algn="r">
              <a:buNone/>
            </a:pPr>
            <a:r>
              <a:rPr lang="fr-CH" sz="17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 km</a:t>
            </a:r>
          </a:p>
          <a:p>
            <a:pPr marL="0" indent="0" algn="r">
              <a:buNone/>
            </a:pPr>
            <a:r>
              <a:rPr lang="fr-CH" sz="17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km</a:t>
            </a:r>
          </a:p>
          <a:p>
            <a:pPr marL="0" indent="0" algn="r">
              <a:buNone/>
            </a:pPr>
            <a:r>
              <a:rPr lang="fr-CH" sz="17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102 km</a:t>
            </a:r>
          </a:p>
          <a:p>
            <a:pPr marL="0" indent="0" algn="r">
              <a:buNone/>
            </a:pPr>
            <a:r>
              <a:rPr lang="fr-CH" sz="17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232 km</a:t>
            </a:r>
          </a:p>
          <a:p>
            <a:pPr marL="0" indent="0" algn="r">
              <a:buNone/>
            </a:pPr>
            <a:r>
              <a:rPr lang="fr-CH" sz="1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2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6" name="AutoShape 4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pic>
        <p:nvPicPr>
          <p:cNvPr id="9" name="Picture 2" descr="http://namthao.free.fr/Travel/France/France/Nice/Cours%20Nice/Code%20de%20la%20route/Signalisation/zol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708984"/>
            <a:ext cx="691164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lèche droite 9"/>
          <p:cNvSpPr/>
          <p:nvPr/>
        </p:nvSpPr>
        <p:spPr>
          <a:xfrm rot="19500000">
            <a:off x="6939416" y="877115"/>
            <a:ext cx="900000" cy="504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Ellipse 10"/>
          <p:cNvSpPr/>
          <p:nvPr/>
        </p:nvSpPr>
        <p:spPr>
          <a:xfrm>
            <a:off x="4682315" y="4077072"/>
            <a:ext cx="792000" cy="432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</a:t>
            </a:r>
            <a:endParaRPr lang="fr-CH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4716016" y="4725144"/>
            <a:ext cx="792000" cy="432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</a:t>
            </a:r>
            <a:endParaRPr lang="fr-CH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755576" y="592932"/>
            <a:ext cx="7776864" cy="97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Rectangle à coins arrondis 14"/>
          <p:cNvSpPr/>
          <p:nvPr/>
        </p:nvSpPr>
        <p:spPr>
          <a:xfrm>
            <a:off x="755576" y="1772816"/>
            <a:ext cx="7776864" cy="3600000"/>
          </a:xfrm>
          <a:prstGeom prst="roundRect">
            <a:avLst>
              <a:gd name="adj" fmla="val 4125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06499894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620688"/>
            <a:ext cx="7920000" cy="5652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" name="Rectangle à coins arrondis 2"/>
          <p:cNvSpPr/>
          <p:nvPr/>
        </p:nvSpPr>
        <p:spPr>
          <a:xfrm>
            <a:off x="1151180" y="5373216"/>
            <a:ext cx="6840760" cy="720080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Universitatea</a:t>
            </a: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fr-CH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</a:t>
            </a: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Timisoara</a:t>
            </a:r>
            <a:endParaRPr lang="fr-CH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http://www.bachelorstudies.fr/image_processor/images/cover-photo/1607/large/cov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28" y="764456"/>
            <a:ext cx="7776864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6142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43808" y="1698374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72108531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vignette4.wikia.nocookie.net/routes/images/8/84/FinAutobahnCH.png/revision/latest?cb=2008121618340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764704"/>
            <a:ext cx="3637623" cy="52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212388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e 1"/>
          <p:cNvSpPr/>
          <p:nvPr/>
        </p:nvSpPr>
        <p:spPr>
          <a:xfrm>
            <a:off x="1403648" y="2348880"/>
            <a:ext cx="6660000" cy="3060000"/>
          </a:xfrm>
          <a:prstGeom prst="homePlat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08000" rtlCol="0" anchor="t"/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Baia Mare</a:t>
            </a: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Halmeu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Livada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Lviv Lemberg</a:t>
            </a:r>
          </a:p>
          <a:p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Hexagone 2"/>
          <p:cNvSpPr/>
          <p:nvPr/>
        </p:nvSpPr>
        <p:spPr>
          <a:xfrm>
            <a:off x="3646012" y="1968960"/>
            <a:ext cx="720000" cy="36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55523" y="1932960"/>
            <a:ext cx="720000" cy="3960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E81</a:t>
            </a:r>
            <a:endParaRPr lang="fr-CH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llipse 4"/>
          <p:cNvSpPr/>
          <p:nvPr/>
        </p:nvSpPr>
        <p:spPr>
          <a:xfrm>
            <a:off x="5292080" y="4678651"/>
            <a:ext cx="900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</a:t>
            </a:r>
            <a:endParaRPr lang="fr-CH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http://namthao.free.fr/Travel/France/France/Nice/Cours%20Nice/Code%20de%20la%20route/Signalisation/zo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689" y="3232834"/>
            <a:ext cx="647959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Hexagone 7"/>
          <p:cNvSpPr/>
          <p:nvPr/>
        </p:nvSpPr>
        <p:spPr>
          <a:xfrm>
            <a:off x="2411760" y="1977427"/>
            <a:ext cx="720000" cy="36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1C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entagone 8"/>
          <p:cNvSpPr/>
          <p:nvPr/>
        </p:nvSpPr>
        <p:spPr>
          <a:xfrm>
            <a:off x="1475656" y="2420888"/>
            <a:ext cx="6480720" cy="2880320"/>
          </a:xfrm>
          <a:prstGeom prst="homePlat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63497729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e 1"/>
          <p:cNvSpPr/>
          <p:nvPr/>
        </p:nvSpPr>
        <p:spPr>
          <a:xfrm rot="10800000">
            <a:off x="2915816" y="1816133"/>
            <a:ext cx="3600000" cy="1080000"/>
          </a:xfrm>
          <a:prstGeom prst="homePlat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08000" rtlCol="0" anchor="t"/>
          <a:lstStyle/>
          <a:p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Hexagone 2"/>
          <p:cNvSpPr/>
          <p:nvPr/>
        </p:nvSpPr>
        <p:spPr>
          <a:xfrm>
            <a:off x="4513630" y="1393096"/>
            <a:ext cx="792000" cy="432000"/>
          </a:xfrm>
          <a:prstGeom prst="hexagon">
            <a:avLst>
              <a:gd name="adj" fmla="val 18316"/>
              <a:gd name="vf" fmla="val 11547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endParaRPr lang="fr-CH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91880" y="2060848"/>
            <a:ext cx="3023936" cy="64807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Satu Mare</a:t>
            </a:r>
            <a:endParaRPr lang="fr-CH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56597" y="2896134"/>
            <a:ext cx="540168" cy="234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52191950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r>
              <a:rPr lang="fr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Sources</a:t>
            </a:r>
            <a:endParaRPr lang="fr-CH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124744"/>
            <a:ext cx="8640960" cy="4896544"/>
          </a:xfrm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fr-CH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CH" sz="900" dirty="0">
                <a:latin typeface="Arial" panose="020B0604020202020204" pitchFamily="34" charset="0"/>
                <a:cs typeface="Arial" panose="020B0604020202020204" pitchFamily="34" charset="0"/>
              </a:rPr>
              <a:t>Timisoara </a:t>
            </a:r>
            <a:r>
              <a:rPr lang="fr-CH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CH" sz="9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</a:t>
            </a:r>
            <a:r>
              <a:rPr lang="fr-CH" sz="9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://</a:t>
            </a:r>
            <a:r>
              <a:rPr lang="fr-CH" sz="9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www.google.ch/search?q=timisoara&amp;client=firefox-b&amp;tbm=isch&amp;tbo=u&amp;source=univ&amp;sa=X&amp;ved=0ahUKEwjrgryW8afOAhUKXBQKHeM4B1cQsAQINg&amp;biw=1920&amp;bih=932#imgrc=Jrldzhhtu43ZlM%3A</a:t>
            </a:r>
            <a:endParaRPr lang="fr-CH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CH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Arad : </a:t>
            </a:r>
            <a:r>
              <a:rPr lang="fr-CH" sz="9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</a:t>
            </a:r>
            <a:r>
              <a:rPr lang="fr-CH" sz="9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://</a:t>
            </a:r>
            <a:r>
              <a:rPr lang="fr-CH" sz="9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www.google.ch/search?q=Arad&amp;client=firefox-b&amp;tbm=isch&amp;tbo=u&amp;source=univ&amp;sa=X&amp;ved=0ahUKEwjQuKvS8KfOAhWC7BQKHbmcBt4QsAQIKg&amp;biw=1920&amp;bih=932</a:t>
            </a:r>
            <a:endParaRPr lang="fr-CH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CH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Oradea : </a:t>
            </a:r>
            <a:r>
              <a:rPr lang="fr-CH" sz="9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</a:t>
            </a:r>
            <a:r>
              <a:rPr lang="fr-CH" sz="9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://</a:t>
            </a:r>
            <a:r>
              <a:rPr lang="fr-CH" sz="9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www.google.ch/search?q=oradea&amp;client=firefox-b&amp;tbm=isch&amp;tbo=u&amp;source=univ&amp;sa=X&amp;ved=0ahUKEwiN66a32dTOAhXCXCwKHZpnA7EQsAQIMQ&amp;biw=1920&amp;bih=932</a:t>
            </a:r>
            <a:endParaRPr lang="fr-CH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CH" sz="900" dirty="0">
                <a:latin typeface="Arial" panose="020B0604020202020204" pitchFamily="34" charset="0"/>
                <a:cs typeface="Arial" panose="020B0604020202020204" pitchFamily="34" charset="0"/>
              </a:rPr>
              <a:t>Satu Mare : </a:t>
            </a:r>
            <a:r>
              <a:rPr lang="fr-CH" sz="9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</a:t>
            </a:r>
            <a:r>
              <a:rPr lang="fr-CH" sz="9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www.google.ch/search?q=satu+mare&amp;client=firefox-b&amp;tbm=isch&amp;tbo=u&amp;source=univ&amp;sa=X&amp;ved=0ahUKEwiJ_tfH2dTOAhWCiCwKHQ3cDewQsAQIMQ&amp;biw=1920&amp;bih=932</a:t>
            </a:r>
            <a:endParaRPr lang="fr-CH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fr-CH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22694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79512" y="260648"/>
            <a:ext cx="8784976" cy="5904656"/>
          </a:xfrm>
          <a:prstGeom prst="roundRect">
            <a:avLst>
              <a:gd name="adj" fmla="val 476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CH" sz="1400" i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Errata 1</a:t>
            </a:r>
          </a:p>
          <a:p>
            <a:endParaRPr lang="fr-CH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fr-CH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Aux designers de réaliser des panneaux rationnels, efficients, lisibles, aérés, esthétiques,</a:t>
            </a:r>
          </a:p>
          <a:p>
            <a:r>
              <a:rPr lang="fr-CH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aux contours et liserés standardisés, adéquats et fonctionnels.</a:t>
            </a:r>
            <a:r>
              <a:rPr lang="fr-CH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fr-CH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fr-CH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fr-CH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41841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727960" y="1322616"/>
            <a:ext cx="5760000" cy="4464000"/>
          </a:xfrm>
          <a:solidFill>
            <a:srgbClr val="00B050"/>
          </a:solidFill>
        </p:spPr>
        <p:txBody>
          <a:bodyPr lIns="1080000" tIns="360000" rIns="72000">
            <a:normAutofit lnSpcReduction="10000"/>
          </a:bodyPr>
          <a:lstStyle/>
          <a:p>
            <a:pPr marL="0" indent="0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Oradea </a:t>
            </a:r>
          </a:p>
          <a:p>
            <a:pPr marL="0" indent="0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Arad</a:t>
            </a:r>
          </a:p>
          <a:p>
            <a:pPr marL="0" indent="0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Timisoara</a:t>
            </a:r>
          </a:p>
          <a:p>
            <a:pPr marL="0" indent="0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</a:t>
            </a:r>
          </a:p>
          <a:p>
            <a:pPr marL="0" indent="0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Turnu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Severin</a:t>
            </a:r>
          </a:p>
          <a:p>
            <a:pPr marL="400050" lvl="1" indent="0">
              <a:buNone/>
            </a:pPr>
            <a:r>
              <a:rPr lang="fr-CH" dirty="0"/>
              <a:t>	</a:t>
            </a:r>
            <a:endParaRPr lang="fr-CH" dirty="0" smtClean="0"/>
          </a:p>
          <a:p>
            <a:pPr marL="400050" lvl="1" indent="0">
              <a:buNone/>
            </a:pPr>
            <a:endParaRPr lang="fr-CH" dirty="0" smtClean="0"/>
          </a:p>
          <a:p>
            <a:pPr marL="0" indent="0">
              <a:buNone/>
            </a:pPr>
            <a:endParaRPr lang="fr-CH" dirty="0" smtClean="0"/>
          </a:p>
          <a:p>
            <a:endParaRPr lang="fr-CH" dirty="0"/>
          </a:p>
        </p:txBody>
      </p:sp>
      <p:sp>
        <p:nvSpPr>
          <p:cNvPr id="5" name="AutoShape 2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6" name="AutoShape 4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0" name="Flèche vers le haut 9"/>
          <p:cNvSpPr/>
          <p:nvPr/>
        </p:nvSpPr>
        <p:spPr>
          <a:xfrm>
            <a:off x="1979712" y="2276872"/>
            <a:ext cx="558000" cy="216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Ellipse 10"/>
          <p:cNvSpPr/>
          <p:nvPr/>
        </p:nvSpPr>
        <p:spPr>
          <a:xfrm>
            <a:off x="4932040" y="1772590"/>
            <a:ext cx="792000" cy="504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</a:t>
            </a:r>
            <a:endParaRPr lang="fr-CH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4932040" y="2492896"/>
            <a:ext cx="792000" cy="504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sp>
        <p:nvSpPr>
          <p:cNvPr id="18" name="Ellipse 17"/>
          <p:cNvSpPr/>
          <p:nvPr/>
        </p:nvSpPr>
        <p:spPr>
          <a:xfrm>
            <a:off x="6498240" y="4724872"/>
            <a:ext cx="792000" cy="504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BG</a:t>
            </a:r>
            <a:endParaRPr lang="fr-CH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lèche vers le haut 12"/>
          <p:cNvSpPr/>
          <p:nvPr/>
        </p:nvSpPr>
        <p:spPr>
          <a:xfrm>
            <a:off x="6615240" y="2246833"/>
            <a:ext cx="558000" cy="216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Rectangle à coins arrondis 13"/>
          <p:cNvSpPr/>
          <p:nvPr/>
        </p:nvSpPr>
        <p:spPr>
          <a:xfrm>
            <a:off x="1835696" y="1412776"/>
            <a:ext cx="5544616" cy="4284000"/>
          </a:xfrm>
          <a:prstGeom prst="roundRect">
            <a:avLst>
              <a:gd name="adj" fmla="val 4125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00713557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47569" y="606695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11960" y="629143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28121" y="77314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908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08000" tIns="720000" bIns="216000" anchor="b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Timisoara</a:t>
            </a:r>
          </a:p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Sud 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exagone 7"/>
          <p:cNvSpPr/>
          <p:nvPr/>
        </p:nvSpPr>
        <p:spPr>
          <a:xfrm>
            <a:off x="1837466" y="1988840"/>
            <a:ext cx="720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59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331640" y="704898"/>
            <a:ext cx="2772347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4283968" y="663999"/>
            <a:ext cx="2628000" cy="801797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1331640" y="1700808"/>
            <a:ext cx="5544616" cy="1764000"/>
          </a:xfrm>
          <a:prstGeom prst="roundRect">
            <a:avLst>
              <a:gd name="adj" fmla="val 797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10"/>
          <p:cNvSpPr/>
          <p:nvPr/>
        </p:nvSpPr>
        <p:spPr>
          <a:xfrm>
            <a:off x="1920653" y="2708920"/>
            <a:ext cx="1260000" cy="57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11960" y="2713691"/>
            <a:ext cx="1800000" cy="57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234121" y="2713691"/>
            <a:ext cx="1260000" cy="57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363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43608" y="2060848"/>
            <a:ext cx="6300000" cy="3672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80000" tIns="252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Timisoara</a:t>
            </a:r>
          </a:p>
          <a:p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1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Sag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lèche droite 3"/>
          <p:cNvSpPr/>
          <p:nvPr/>
        </p:nvSpPr>
        <p:spPr>
          <a:xfrm rot="19500000">
            <a:off x="5575555" y="4702095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Flèche vers le haut 5"/>
          <p:cNvSpPr/>
          <p:nvPr/>
        </p:nvSpPr>
        <p:spPr>
          <a:xfrm>
            <a:off x="2088379" y="451095"/>
            <a:ext cx="450000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Flèche vers le haut 8"/>
          <p:cNvSpPr/>
          <p:nvPr/>
        </p:nvSpPr>
        <p:spPr>
          <a:xfrm>
            <a:off x="6660232" y="451095"/>
            <a:ext cx="450000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Titre 1"/>
          <p:cNvSpPr txBox="1">
            <a:spLocks noGrp="1"/>
          </p:cNvSpPr>
          <p:nvPr>
            <p:ph type="ctrTitle"/>
          </p:nvPr>
        </p:nvSpPr>
        <p:spPr>
          <a:xfrm>
            <a:off x="1043608" y="404612"/>
            <a:ext cx="6300000" cy="1620000"/>
          </a:xfrm>
          <a:prstGeom prst="rect">
            <a:avLst/>
          </a:prstGeom>
          <a:solidFill>
            <a:srgbClr val="00B050"/>
          </a:solidFill>
        </p:spPr>
        <p:txBody>
          <a:bodyPr vert="horz" lIns="3600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Timisoara</a:t>
            </a:r>
            <a:b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Mosnita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Est   Nord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lèche vers le haut 13"/>
          <p:cNvSpPr/>
          <p:nvPr/>
        </p:nvSpPr>
        <p:spPr>
          <a:xfrm>
            <a:off x="1197686" y="830096"/>
            <a:ext cx="450000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Flèche vers le haut 12"/>
          <p:cNvSpPr/>
          <p:nvPr/>
        </p:nvSpPr>
        <p:spPr>
          <a:xfrm>
            <a:off x="6687464" y="839259"/>
            <a:ext cx="450000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 11"/>
          <p:cNvSpPr/>
          <p:nvPr/>
        </p:nvSpPr>
        <p:spPr>
          <a:xfrm>
            <a:off x="1863379" y="3068960"/>
            <a:ext cx="1440000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Hexagone 14"/>
          <p:cNvSpPr/>
          <p:nvPr/>
        </p:nvSpPr>
        <p:spPr>
          <a:xfrm>
            <a:off x="2088379" y="5109571"/>
            <a:ext cx="99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59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472464" y="3057253"/>
            <a:ext cx="1440000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489290" y="3057253"/>
            <a:ext cx="1800000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63688" y="1289259"/>
            <a:ext cx="198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Mosnita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961533" y="1304250"/>
            <a:ext cx="108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289290" y="1304250"/>
            <a:ext cx="1325386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" descr="https://t2.ftcdn.net/jpg/00/06/12/33/400_F_6123319_UooFwBrI0QE3BmgtmsBXfC3HE5D35wB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623" y="616289"/>
            <a:ext cx="834721" cy="569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à coins arrondis 1"/>
          <p:cNvSpPr/>
          <p:nvPr/>
        </p:nvSpPr>
        <p:spPr>
          <a:xfrm>
            <a:off x="1115616" y="451095"/>
            <a:ext cx="6120680" cy="1512000"/>
          </a:xfrm>
          <a:prstGeom prst="roundRect">
            <a:avLst>
              <a:gd name="adj" fmla="val 620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1115616" y="2132856"/>
            <a:ext cx="6120680" cy="3528392"/>
          </a:xfrm>
          <a:prstGeom prst="roundRect">
            <a:avLst>
              <a:gd name="adj" fmla="val 322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16001290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1700808"/>
            <a:ext cx="5760000" cy="288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0" tIns="360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Timisoara</a:t>
            </a: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Sag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200000">
            <a:off x="5474890" y="3592061"/>
            <a:ext cx="1152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Hexagone 13"/>
          <p:cNvSpPr/>
          <p:nvPr/>
        </p:nvSpPr>
        <p:spPr>
          <a:xfrm>
            <a:off x="1835696" y="2132856"/>
            <a:ext cx="792000" cy="468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59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411760" y="2762474"/>
            <a:ext cx="1080000" cy="57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475656" y="1772816"/>
            <a:ext cx="5616000" cy="2736000"/>
          </a:xfrm>
          <a:prstGeom prst="roundRect">
            <a:avLst>
              <a:gd name="adj" fmla="val 2915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Rectangle à coins arrondis 15"/>
          <p:cNvSpPr/>
          <p:nvPr/>
        </p:nvSpPr>
        <p:spPr>
          <a:xfrm>
            <a:off x="4391840" y="736365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88024" y="888851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9" name="Virage 18"/>
          <p:cNvSpPr/>
          <p:nvPr/>
        </p:nvSpPr>
        <p:spPr>
          <a:xfrm>
            <a:off x="5076012" y="888851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4463896" y="793953"/>
            <a:ext cx="2628000" cy="801797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12"/>
          <p:cNvSpPr/>
          <p:nvPr/>
        </p:nvSpPr>
        <p:spPr>
          <a:xfrm>
            <a:off x="5436096" y="2762474"/>
            <a:ext cx="1080000" cy="57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605948" y="2762474"/>
            <a:ext cx="1620000" cy="57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544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24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43808" y="1689547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>
              <a:gd name="adj" fmla="val 953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08293227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51592" y="908720"/>
            <a:ext cx="6660000" cy="4896000"/>
          </a:xfrm>
          <a:prstGeom prst="rect">
            <a:avLst/>
          </a:prstGeom>
          <a:solidFill>
            <a:srgbClr val="00B050"/>
          </a:solidFill>
        </p:spPr>
        <p:txBody>
          <a:bodyPr lIns="360000" tIns="540000" rIns="72000" bIns="18000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4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Deva			   193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Caransebes  	   122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Lugoj			     68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Arad			   </a:t>
            </a:r>
            <a:r>
              <a:rPr lang="fr-CH" sz="4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65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E68 x E70	     	     21 km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CH" sz="47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dirty="0" smtClean="0"/>
          </a:p>
          <a:p>
            <a:endParaRPr lang="fr-CH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6516000" cy="4716000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Rectangle à coins arrondis 7"/>
          <p:cNvSpPr/>
          <p:nvPr/>
        </p:nvSpPr>
        <p:spPr>
          <a:xfrm>
            <a:off x="3347864" y="1214784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E70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4644008" y="1214784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A7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616" y="5013176"/>
            <a:ext cx="795600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613201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47569" y="606695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11960" y="629143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28121" y="77314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80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720000" tIns="720000" bIns="216000" anchor="b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Timisoara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Mosnita</a:t>
            </a:r>
          </a:p>
          <a:p>
            <a:pPr marL="0" indent="0">
              <a:buNone/>
            </a:pPr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exagone 7"/>
          <p:cNvSpPr/>
          <p:nvPr/>
        </p:nvSpPr>
        <p:spPr>
          <a:xfrm>
            <a:off x="1403648" y="2237163"/>
            <a:ext cx="720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592</a:t>
            </a:r>
            <a:endParaRPr lang="fr-CH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331640" y="704898"/>
            <a:ext cx="2772347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4283968" y="663999"/>
            <a:ext cx="2628000" cy="801797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1331640" y="1700808"/>
            <a:ext cx="5544616" cy="1656184"/>
          </a:xfrm>
          <a:prstGeom prst="roundRect">
            <a:avLst>
              <a:gd name="adj" fmla="val 797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10"/>
          <p:cNvSpPr/>
          <p:nvPr/>
        </p:nvSpPr>
        <p:spPr>
          <a:xfrm>
            <a:off x="4739279" y="2165163"/>
            <a:ext cx="1980000" cy="57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Mosnita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047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43608" y="2539829"/>
            <a:ext cx="6120000" cy="378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72000" tIns="360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Timisoara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Mosnita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Buzias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lèche droite 3"/>
          <p:cNvSpPr/>
          <p:nvPr/>
        </p:nvSpPr>
        <p:spPr>
          <a:xfrm rot="19500000">
            <a:off x="5345776" y="5342125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Hexagone 7"/>
          <p:cNvSpPr/>
          <p:nvPr/>
        </p:nvSpPr>
        <p:spPr>
          <a:xfrm>
            <a:off x="1709632" y="5464661"/>
            <a:ext cx="99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592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re 1"/>
          <p:cNvSpPr txBox="1">
            <a:spLocks noGrp="1"/>
          </p:cNvSpPr>
          <p:nvPr>
            <p:ph type="ctrTitle"/>
          </p:nvPr>
        </p:nvSpPr>
        <p:spPr>
          <a:xfrm>
            <a:off x="1043608" y="1052696"/>
            <a:ext cx="6120000" cy="1440000"/>
          </a:xfrm>
          <a:prstGeom prst="rect">
            <a:avLst/>
          </a:prstGeom>
          <a:solidFill>
            <a:srgbClr val="00B050"/>
          </a:solidFill>
        </p:spPr>
        <p:txBody>
          <a:bodyPr vert="horz" lIns="72000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Timisoara Est</a:t>
            </a:r>
            <a:b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E68 x E70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lèche vers le haut 13"/>
          <p:cNvSpPr/>
          <p:nvPr/>
        </p:nvSpPr>
        <p:spPr>
          <a:xfrm>
            <a:off x="1259632" y="1353348"/>
            <a:ext cx="450000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Flèche vers le haut 12"/>
          <p:cNvSpPr/>
          <p:nvPr/>
        </p:nvSpPr>
        <p:spPr>
          <a:xfrm>
            <a:off x="6550138" y="1369455"/>
            <a:ext cx="450000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 11"/>
          <p:cNvSpPr/>
          <p:nvPr/>
        </p:nvSpPr>
        <p:spPr>
          <a:xfrm>
            <a:off x="4293938" y="1196752"/>
            <a:ext cx="1152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endParaRPr lang="fr-CH" sz="4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390138" y="2933952"/>
            <a:ext cx="2160000" cy="57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Mosnita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31440" y="4437112"/>
            <a:ext cx="4140000" cy="5387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Zona </a:t>
            </a:r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Industriala</a:t>
            </a:r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2" descr="https://t2.ftcdn.net/jpg/00/06/12/33/400_F_6123319_UooFwBrI0QE3BmgtmsBXfC3HE5D35wB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197500"/>
            <a:ext cx="791328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317" y="1845244"/>
            <a:ext cx="702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à coins arrondis 1"/>
          <p:cNvSpPr/>
          <p:nvPr/>
        </p:nvSpPr>
        <p:spPr>
          <a:xfrm>
            <a:off x="1115616" y="1124744"/>
            <a:ext cx="5976664" cy="129614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1115616" y="2636912"/>
            <a:ext cx="5976664" cy="3600400"/>
          </a:xfrm>
          <a:prstGeom prst="roundRect">
            <a:avLst>
              <a:gd name="adj" fmla="val 279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5565391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43608" y="2539829"/>
            <a:ext cx="6120000" cy="378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72000" tIns="360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Timisoara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Mosnita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Buzias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lèche droite 3"/>
          <p:cNvSpPr/>
          <p:nvPr/>
        </p:nvSpPr>
        <p:spPr>
          <a:xfrm rot="19500000">
            <a:off x="5345776" y="5342125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Hexagone 7"/>
          <p:cNvSpPr/>
          <p:nvPr/>
        </p:nvSpPr>
        <p:spPr>
          <a:xfrm>
            <a:off x="3592293" y="5464661"/>
            <a:ext cx="792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592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390138" y="2933952"/>
            <a:ext cx="2160000" cy="57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Mosnita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31440" y="4437112"/>
            <a:ext cx="4140000" cy="5387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Zona </a:t>
            </a:r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Industriala</a:t>
            </a:r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à coins arrondis 1"/>
          <p:cNvSpPr/>
          <p:nvPr/>
        </p:nvSpPr>
        <p:spPr>
          <a:xfrm>
            <a:off x="1115616" y="1124744"/>
            <a:ext cx="5976664" cy="129614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1115616" y="2636912"/>
            <a:ext cx="5976664" cy="3600400"/>
          </a:xfrm>
          <a:prstGeom prst="roundRect">
            <a:avLst>
              <a:gd name="adj" fmla="val 279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0" name="Rectangle à coins arrondis 19"/>
          <p:cNvSpPr/>
          <p:nvPr/>
        </p:nvSpPr>
        <p:spPr>
          <a:xfrm>
            <a:off x="4371800" y="1529143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644008" y="16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2" name="Virage 21"/>
          <p:cNvSpPr/>
          <p:nvPr/>
        </p:nvSpPr>
        <p:spPr>
          <a:xfrm>
            <a:off x="4949577" y="167314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23" name="Rectangle à coins arrondis 22"/>
          <p:cNvSpPr/>
          <p:nvPr/>
        </p:nvSpPr>
        <p:spPr>
          <a:xfrm>
            <a:off x="4464280" y="1578244"/>
            <a:ext cx="2628000" cy="801797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098086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24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43808" y="1689547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>
              <a:gd name="adj" fmla="val 953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02264029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51592" y="908720"/>
            <a:ext cx="6660000" cy="4896000"/>
          </a:xfrm>
          <a:prstGeom prst="rect">
            <a:avLst/>
          </a:prstGeom>
          <a:solidFill>
            <a:srgbClr val="00B050"/>
          </a:solidFill>
        </p:spPr>
        <p:txBody>
          <a:bodyPr lIns="360000" tIns="540000" rIns="72000" bIns="18000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4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Deva			   186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Caransebes  	   115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Lugoj			     61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Arad			   </a:t>
            </a:r>
            <a:r>
              <a:rPr lang="fr-CH" sz="4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58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E68 x E70	     	     14 km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CH" sz="47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dirty="0" smtClean="0"/>
          </a:p>
          <a:p>
            <a:endParaRPr lang="fr-CH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6516000" cy="4716000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Rectangle à coins arrondis 7"/>
          <p:cNvSpPr/>
          <p:nvPr/>
        </p:nvSpPr>
        <p:spPr>
          <a:xfrm>
            <a:off x="3347864" y="1214784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E70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4644008" y="1214784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A7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616" y="5013176"/>
            <a:ext cx="795600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465885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47569" y="606695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11960" y="629143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28121" y="77314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80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08000" tIns="720000" bIns="216000" anchor="b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Moravita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exagone 7"/>
          <p:cNvSpPr/>
          <p:nvPr/>
        </p:nvSpPr>
        <p:spPr>
          <a:xfrm>
            <a:off x="1817813" y="2251926"/>
            <a:ext cx="900000" cy="468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57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331640" y="704898"/>
            <a:ext cx="2772347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4283968" y="663999"/>
            <a:ext cx="2628000" cy="801797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1331640" y="1700808"/>
            <a:ext cx="5544616" cy="1656184"/>
          </a:xfrm>
          <a:prstGeom prst="roundRect">
            <a:avLst>
              <a:gd name="adj" fmla="val 797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72253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75656" y="1844824"/>
            <a:ext cx="5760000" cy="360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80000" rtlCol="0" anchor="ctr"/>
          <a:lstStyle/>
          <a:p>
            <a:pPr lvl="1"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E68 x E70</a:t>
            </a:r>
          </a:p>
          <a:p>
            <a:pPr lvl="1"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A1 x A7</a:t>
            </a:r>
          </a:p>
          <a:p>
            <a:pPr lvl="1" algn="ctr"/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Timisoara Est</a:t>
            </a:r>
          </a:p>
          <a:p>
            <a:pPr algn="ctr"/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3000 m</a:t>
            </a:r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440" y="2312896"/>
            <a:ext cx="1276506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à coins arrondis 1"/>
          <p:cNvSpPr/>
          <p:nvPr/>
        </p:nvSpPr>
        <p:spPr>
          <a:xfrm>
            <a:off x="1547664" y="1916832"/>
            <a:ext cx="5616624" cy="3456384"/>
          </a:xfrm>
          <a:prstGeom prst="roundRect">
            <a:avLst>
              <a:gd name="adj" fmla="val 466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Organigramme : Connecteur 5"/>
          <p:cNvSpPr/>
          <p:nvPr/>
        </p:nvSpPr>
        <p:spPr>
          <a:xfrm>
            <a:off x="6012160" y="2636912"/>
            <a:ext cx="1008000" cy="90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fr-CH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713782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91880" y="1102115"/>
            <a:ext cx="3312000" cy="648000"/>
          </a:xfrm>
          <a:solidFill>
            <a:srgbClr val="00B050"/>
          </a:solidFill>
        </p:spPr>
        <p:txBody>
          <a:bodyPr bIns="144000">
            <a:normAutofit/>
          </a:bodyPr>
          <a:lstStyle/>
          <a:p>
            <a:pPr algn="ctr"/>
            <a:r>
              <a:rPr lang="fr-CH" sz="2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E68   E 70   A1</a:t>
            </a:r>
            <a:endParaRPr lang="fr-CH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90871" y="1804068"/>
            <a:ext cx="3312000" cy="4140000"/>
          </a:xfrm>
          <a:solidFill>
            <a:srgbClr val="00B050"/>
          </a:solidFill>
        </p:spPr>
        <p:txBody>
          <a:bodyPr tIns="108000">
            <a:noAutofit/>
          </a:bodyPr>
          <a:lstStyle/>
          <a:p>
            <a:pPr marL="0" indent="0" algn="ctr">
              <a:buNone/>
            </a:pP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</a:t>
            </a:r>
          </a:p>
          <a:p>
            <a:pPr marL="0" indent="0" algn="ctr">
              <a:buNone/>
            </a:pP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Sofia</a:t>
            </a:r>
          </a:p>
          <a:p>
            <a:pPr marL="0" indent="0" algn="ctr">
              <a:buNone/>
            </a:pPr>
            <a:r>
              <a:rPr lang="fr-CH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Turnu</a:t>
            </a: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Severin</a:t>
            </a:r>
          </a:p>
          <a:p>
            <a:pPr marL="0" indent="0" algn="ctr">
              <a:buNone/>
            </a:pP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Lugoj</a:t>
            </a:r>
          </a:p>
          <a:p>
            <a:pPr marL="0" indent="0" algn="ctr">
              <a:buNone/>
            </a:pPr>
            <a:r>
              <a:rPr lang="fr-CH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Topolovatu</a:t>
            </a: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Mare</a:t>
            </a:r>
          </a:p>
          <a:p>
            <a:pPr marL="0" indent="0" algn="ctr">
              <a:buNone/>
            </a:pPr>
            <a:endParaRPr lang="fr-CH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 m</a:t>
            </a:r>
          </a:p>
          <a:p>
            <a:pPr marL="0" indent="0" algn="ctr">
              <a:buNone/>
            </a:pPr>
            <a:endParaRPr lang="fr-CH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 m</a:t>
            </a:r>
            <a:endParaRPr lang="fr-CH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107503" y="1102115"/>
            <a:ext cx="3312000" cy="648071"/>
          </a:xfrm>
          <a:solidFill>
            <a:srgbClr val="00B050"/>
          </a:solidFill>
        </p:spPr>
        <p:txBody>
          <a:bodyPr bIns="144000">
            <a:normAutofit/>
          </a:bodyPr>
          <a:lstStyle/>
          <a:p>
            <a:pPr algn="ctr"/>
            <a:r>
              <a:rPr lang="fr-CH" sz="2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E68   A1  A7</a:t>
            </a:r>
            <a:endParaRPr lang="fr-CH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107503" y="1796134"/>
            <a:ext cx="3312000" cy="4140000"/>
          </a:xfrm>
          <a:solidFill>
            <a:srgbClr val="00B050"/>
          </a:solidFill>
        </p:spPr>
        <p:txBody>
          <a:bodyPr lIns="0" tIns="108000">
            <a:noAutofit/>
          </a:bodyPr>
          <a:lstStyle/>
          <a:p>
            <a:pPr marL="0" indent="0" algn="ctr">
              <a:buNone/>
            </a:pP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Szeged</a:t>
            </a:r>
            <a:endParaRPr lang="fr-CH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Arad</a:t>
            </a:r>
          </a:p>
          <a:p>
            <a:pPr marL="0" indent="0" algn="ctr">
              <a:buNone/>
            </a:pP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Timisoara Nord</a:t>
            </a:r>
          </a:p>
          <a:p>
            <a:pPr marL="0" indent="0" algn="ctr">
              <a:buNone/>
            </a:pPr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 m</a:t>
            </a:r>
            <a:endParaRPr lang="fr-CH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6884430" y="1774187"/>
            <a:ext cx="1973331" cy="4140000"/>
          </a:xfrm>
          <a:prstGeom prst="roundRect">
            <a:avLst>
              <a:gd name="adj" fmla="val 0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rtlCol="0" anchor="t"/>
          <a:lstStyle/>
          <a:p>
            <a:pPr algn="ctr"/>
            <a:r>
              <a:rPr lang="fr-CH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Timisoara</a:t>
            </a:r>
          </a:p>
          <a:p>
            <a:pPr algn="ctr"/>
            <a:endParaRPr lang="fr-CH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CH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CH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CH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CH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2000 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268490" y="5936134"/>
            <a:ext cx="360000" cy="72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18" name="Picture 2" descr="https://t2.ftcdn.net/jpg/00/06/12/33/400_F_6123319_UooFwBrI0QE3BmgtmsBXfC3HE5D35wB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9630" y="3559382"/>
            <a:ext cx="834721" cy="569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Flèche vers le haut 26"/>
          <p:cNvSpPr/>
          <p:nvPr/>
        </p:nvSpPr>
        <p:spPr>
          <a:xfrm rot="2700000">
            <a:off x="7716633" y="4937283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10"/>
          <p:cNvSpPr/>
          <p:nvPr/>
        </p:nvSpPr>
        <p:spPr>
          <a:xfrm>
            <a:off x="6858879" y="1102115"/>
            <a:ext cx="2016000" cy="648072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47</a:t>
            </a:r>
            <a:endParaRPr lang="fr-CH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123311" y="2445185"/>
            <a:ext cx="1530252" cy="4591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endParaRPr lang="fr-CH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123311" y="3013766"/>
            <a:ext cx="1530252" cy="4591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195736" y="3066185"/>
            <a:ext cx="1080000" cy="4591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Flèche vers le haut 25"/>
          <p:cNvSpPr/>
          <p:nvPr/>
        </p:nvSpPr>
        <p:spPr>
          <a:xfrm>
            <a:off x="506288" y="4754053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1" name="Ellipse 30"/>
          <p:cNvSpPr/>
          <p:nvPr/>
        </p:nvSpPr>
        <p:spPr>
          <a:xfrm>
            <a:off x="5796482" y="2508371"/>
            <a:ext cx="792000" cy="396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BG</a:t>
            </a:r>
            <a:endParaRPr lang="fr-CH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07503" y="5936134"/>
            <a:ext cx="360000" cy="72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3" name="Flèche vers le haut 32"/>
          <p:cNvSpPr/>
          <p:nvPr/>
        </p:nvSpPr>
        <p:spPr>
          <a:xfrm rot="2700000">
            <a:off x="6011906" y="4957892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5" name="Flèche vers le haut 24"/>
          <p:cNvSpPr/>
          <p:nvPr/>
        </p:nvSpPr>
        <p:spPr>
          <a:xfrm>
            <a:off x="2627784" y="4754053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9" name="Ellipse 28"/>
          <p:cNvSpPr/>
          <p:nvPr/>
        </p:nvSpPr>
        <p:spPr>
          <a:xfrm>
            <a:off x="2564100" y="1948864"/>
            <a:ext cx="612000" cy="396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sp>
        <p:nvSpPr>
          <p:cNvPr id="10" name="Rectangle à coins arrondis 9"/>
          <p:cNvSpPr/>
          <p:nvPr/>
        </p:nvSpPr>
        <p:spPr>
          <a:xfrm>
            <a:off x="143495" y="1159988"/>
            <a:ext cx="3204000" cy="54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 à coins arrondis 11"/>
          <p:cNvSpPr/>
          <p:nvPr/>
        </p:nvSpPr>
        <p:spPr>
          <a:xfrm>
            <a:off x="3563888" y="1159988"/>
            <a:ext cx="3179876" cy="54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Rectangle à coins arrondis 13"/>
          <p:cNvSpPr/>
          <p:nvPr/>
        </p:nvSpPr>
        <p:spPr>
          <a:xfrm>
            <a:off x="6934289" y="1156151"/>
            <a:ext cx="1872000" cy="54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Rectangle à coins arrondis 15"/>
          <p:cNvSpPr/>
          <p:nvPr/>
        </p:nvSpPr>
        <p:spPr>
          <a:xfrm>
            <a:off x="143495" y="1844824"/>
            <a:ext cx="3204000" cy="3960440"/>
          </a:xfrm>
          <a:prstGeom prst="roundRect">
            <a:avLst>
              <a:gd name="adj" fmla="val 609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Rectangle à coins arrondis 16"/>
          <p:cNvSpPr/>
          <p:nvPr/>
        </p:nvSpPr>
        <p:spPr>
          <a:xfrm>
            <a:off x="3563888" y="1844824"/>
            <a:ext cx="3179876" cy="4032000"/>
          </a:xfrm>
          <a:prstGeom prst="roundRect">
            <a:avLst>
              <a:gd name="adj" fmla="val 575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9" name="Rectangle à coins arrondis 18"/>
          <p:cNvSpPr/>
          <p:nvPr/>
        </p:nvSpPr>
        <p:spPr>
          <a:xfrm>
            <a:off x="6934289" y="1844824"/>
            <a:ext cx="1872000" cy="4032000"/>
          </a:xfrm>
          <a:prstGeom prst="roundRect">
            <a:avLst>
              <a:gd name="adj" fmla="val 4782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48937711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91880" y="1102115"/>
            <a:ext cx="3312000" cy="648000"/>
          </a:xfrm>
          <a:solidFill>
            <a:srgbClr val="00B050"/>
          </a:solidFill>
        </p:spPr>
        <p:txBody>
          <a:bodyPr bIns="144000">
            <a:normAutofit/>
          </a:bodyPr>
          <a:lstStyle/>
          <a:p>
            <a:pPr algn="ctr"/>
            <a:r>
              <a:rPr lang="fr-CH" sz="2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E68   E 70   A1</a:t>
            </a:r>
            <a:endParaRPr lang="fr-CH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90871" y="1804068"/>
            <a:ext cx="3312000" cy="4140000"/>
          </a:xfrm>
          <a:solidFill>
            <a:srgbClr val="00B050"/>
          </a:solidFill>
        </p:spPr>
        <p:txBody>
          <a:bodyPr tIns="108000">
            <a:noAutofit/>
          </a:bodyPr>
          <a:lstStyle/>
          <a:p>
            <a:pPr marL="0" indent="0" algn="ctr">
              <a:buNone/>
            </a:pP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</a:t>
            </a:r>
          </a:p>
          <a:p>
            <a:pPr marL="0" indent="0" algn="ctr">
              <a:buNone/>
            </a:pP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Sofia</a:t>
            </a:r>
          </a:p>
          <a:p>
            <a:pPr marL="0" indent="0" algn="ctr">
              <a:buNone/>
            </a:pPr>
            <a:r>
              <a:rPr lang="fr-CH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Turnu</a:t>
            </a: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Severin</a:t>
            </a:r>
          </a:p>
          <a:p>
            <a:pPr marL="0" indent="0" algn="ctr">
              <a:buNone/>
            </a:pP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Lugoj</a:t>
            </a:r>
          </a:p>
          <a:p>
            <a:pPr marL="0" indent="0" algn="ctr">
              <a:buNone/>
            </a:pPr>
            <a:r>
              <a:rPr lang="fr-CH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Topolovatu</a:t>
            </a: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Mare</a:t>
            </a:r>
          </a:p>
          <a:p>
            <a:pPr marL="0" indent="0" algn="ctr">
              <a:buNone/>
            </a:pPr>
            <a:endParaRPr lang="fr-CH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</a:p>
          <a:p>
            <a:pPr marL="0" indent="0" algn="ctr">
              <a:buNone/>
            </a:pPr>
            <a:endParaRPr lang="fr-CH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 m</a:t>
            </a:r>
            <a:endParaRPr lang="fr-CH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107503" y="1102115"/>
            <a:ext cx="3312000" cy="648071"/>
          </a:xfrm>
          <a:solidFill>
            <a:srgbClr val="00B050"/>
          </a:solidFill>
        </p:spPr>
        <p:txBody>
          <a:bodyPr bIns="144000">
            <a:normAutofit/>
          </a:bodyPr>
          <a:lstStyle/>
          <a:p>
            <a:pPr algn="ctr"/>
            <a:r>
              <a:rPr lang="fr-CH" sz="2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E68   A1  A7</a:t>
            </a:r>
            <a:endParaRPr lang="fr-CH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107503" y="1796134"/>
            <a:ext cx="3312000" cy="4140000"/>
          </a:xfrm>
          <a:solidFill>
            <a:srgbClr val="00B050"/>
          </a:solidFill>
        </p:spPr>
        <p:txBody>
          <a:bodyPr lIns="0" tIns="108000">
            <a:noAutofit/>
          </a:bodyPr>
          <a:lstStyle/>
          <a:p>
            <a:pPr marL="0" indent="0" algn="ctr">
              <a:buNone/>
            </a:pP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Szeged</a:t>
            </a:r>
            <a:endParaRPr lang="fr-CH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Arad</a:t>
            </a:r>
          </a:p>
          <a:p>
            <a:pPr marL="0" indent="0" algn="ctr">
              <a:buNone/>
            </a:pP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Timisoara Nord</a:t>
            </a:r>
          </a:p>
          <a:p>
            <a:pPr marL="0" indent="0" algn="ctr">
              <a:buNone/>
            </a:pPr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6884430" y="1774187"/>
            <a:ext cx="1973331" cy="4140000"/>
          </a:xfrm>
          <a:prstGeom prst="roundRect">
            <a:avLst>
              <a:gd name="adj" fmla="val 0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rtlCol="0" anchor="t"/>
          <a:lstStyle/>
          <a:p>
            <a:pPr algn="ctr"/>
            <a:r>
              <a:rPr lang="fr-CH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Timisoara</a:t>
            </a:r>
          </a:p>
          <a:p>
            <a:pPr algn="ctr"/>
            <a:endParaRPr lang="fr-CH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CH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CH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CH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CH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28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CH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268490" y="5936134"/>
            <a:ext cx="360000" cy="72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18" name="Picture 2" descr="https://t2.ftcdn.net/jpg/00/06/12/33/400_F_6123319_UooFwBrI0QE3BmgtmsBXfC3HE5D35wB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9630" y="3559382"/>
            <a:ext cx="834721" cy="569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Flèche vers le haut 26"/>
          <p:cNvSpPr/>
          <p:nvPr/>
        </p:nvSpPr>
        <p:spPr>
          <a:xfrm rot="2700000">
            <a:off x="7716633" y="4937283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10"/>
          <p:cNvSpPr/>
          <p:nvPr/>
        </p:nvSpPr>
        <p:spPr>
          <a:xfrm>
            <a:off x="6858879" y="1102115"/>
            <a:ext cx="2016000" cy="648072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47</a:t>
            </a:r>
            <a:endParaRPr lang="fr-CH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123311" y="2445185"/>
            <a:ext cx="1530252" cy="4591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endParaRPr lang="fr-CH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123311" y="3013766"/>
            <a:ext cx="1530252" cy="4591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195736" y="3066185"/>
            <a:ext cx="1080000" cy="4591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Flèche vers le haut 25"/>
          <p:cNvSpPr/>
          <p:nvPr/>
        </p:nvSpPr>
        <p:spPr>
          <a:xfrm>
            <a:off x="506288" y="4754053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1" name="Ellipse 30"/>
          <p:cNvSpPr/>
          <p:nvPr/>
        </p:nvSpPr>
        <p:spPr>
          <a:xfrm>
            <a:off x="5796482" y="2508371"/>
            <a:ext cx="792000" cy="396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BG</a:t>
            </a:r>
            <a:endParaRPr lang="fr-CH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07503" y="5936134"/>
            <a:ext cx="360000" cy="72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3" name="Flèche vers le haut 32"/>
          <p:cNvSpPr/>
          <p:nvPr/>
        </p:nvSpPr>
        <p:spPr>
          <a:xfrm rot="2700000">
            <a:off x="6011906" y="4957892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5" name="Flèche vers le haut 24"/>
          <p:cNvSpPr/>
          <p:nvPr/>
        </p:nvSpPr>
        <p:spPr>
          <a:xfrm>
            <a:off x="2627784" y="4754053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9" name="Ellipse 28"/>
          <p:cNvSpPr/>
          <p:nvPr/>
        </p:nvSpPr>
        <p:spPr>
          <a:xfrm>
            <a:off x="2564100" y="1948864"/>
            <a:ext cx="612000" cy="396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sp>
        <p:nvSpPr>
          <p:cNvPr id="10" name="Rectangle à coins arrondis 9"/>
          <p:cNvSpPr/>
          <p:nvPr/>
        </p:nvSpPr>
        <p:spPr>
          <a:xfrm>
            <a:off x="143495" y="1159988"/>
            <a:ext cx="3204000" cy="54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 à coins arrondis 11"/>
          <p:cNvSpPr/>
          <p:nvPr/>
        </p:nvSpPr>
        <p:spPr>
          <a:xfrm>
            <a:off x="3563888" y="1159988"/>
            <a:ext cx="3179876" cy="54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Rectangle à coins arrondis 13"/>
          <p:cNvSpPr/>
          <p:nvPr/>
        </p:nvSpPr>
        <p:spPr>
          <a:xfrm>
            <a:off x="6934289" y="1156151"/>
            <a:ext cx="1872000" cy="54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Rectangle à coins arrondis 15"/>
          <p:cNvSpPr/>
          <p:nvPr/>
        </p:nvSpPr>
        <p:spPr>
          <a:xfrm>
            <a:off x="143495" y="1844824"/>
            <a:ext cx="3204000" cy="3960440"/>
          </a:xfrm>
          <a:prstGeom prst="roundRect">
            <a:avLst>
              <a:gd name="adj" fmla="val 609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Rectangle à coins arrondis 16"/>
          <p:cNvSpPr/>
          <p:nvPr/>
        </p:nvSpPr>
        <p:spPr>
          <a:xfrm>
            <a:off x="3563888" y="1844824"/>
            <a:ext cx="3179876" cy="4032000"/>
          </a:xfrm>
          <a:prstGeom prst="roundRect">
            <a:avLst>
              <a:gd name="adj" fmla="val 575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9" name="Rectangle à coins arrondis 18"/>
          <p:cNvSpPr/>
          <p:nvPr/>
        </p:nvSpPr>
        <p:spPr>
          <a:xfrm>
            <a:off x="6934289" y="1844824"/>
            <a:ext cx="1872000" cy="4032000"/>
          </a:xfrm>
          <a:prstGeom prst="roundRect">
            <a:avLst>
              <a:gd name="adj" fmla="val 4782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899008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75656" y="1844824"/>
            <a:ext cx="5760000" cy="2772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80000" rtlCol="0" anchor="ctr"/>
          <a:lstStyle/>
          <a:p>
            <a:pPr lvl="1"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E68 x E70</a:t>
            </a:r>
          </a:p>
          <a:p>
            <a:pPr lvl="1"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A1 x A7</a:t>
            </a:r>
          </a:p>
          <a:p>
            <a:pPr lvl="1" algn="ctr"/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Timisoara Est</a:t>
            </a:r>
          </a:p>
        </p:txBody>
      </p:sp>
      <p:pic>
        <p:nvPicPr>
          <p:cNvPr id="5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440" y="2312896"/>
            <a:ext cx="1276506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à coins arrondis 1"/>
          <p:cNvSpPr/>
          <p:nvPr/>
        </p:nvSpPr>
        <p:spPr>
          <a:xfrm>
            <a:off x="1547664" y="1916832"/>
            <a:ext cx="5616624" cy="2628000"/>
          </a:xfrm>
          <a:prstGeom prst="roundRect">
            <a:avLst>
              <a:gd name="adj" fmla="val 466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Organigramme : Connecteur 5"/>
          <p:cNvSpPr/>
          <p:nvPr/>
        </p:nvSpPr>
        <p:spPr>
          <a:xfrm>
            <a:off x="6012160" y="2514875"/>
            <a:ext cx="1008000" cy="90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fr-CH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34460060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91880" y="1102115"/>
            <a:ext cx="3312000" cy="648000"/>
          </a:xfrm>
          <a:solidFill>
            <a:srgbClr val="00B050"/>
          </a:solidFill>
        </p:spPr>
        <p:txBody>
          <a:bodyPr bIns="144000">
            <a:normAutofit/>
          </a:bodyPr>
          <a:lstStyle/>
          <a:p>
            <a:pPr algn="ctr"/>
            <a:r>
              <a:rPr lang="fr-CH" sz="2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E68   E 70   A1</a:t>
            </a:r>
            <a:endParaRPr lang="fr-CH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90871" y="1804068"/>
            <a:ext cx="3312000" cy="4140000"/>
          </a:xfrm>
          <a:solidFill>
            <a:srgbClr val="00B050"/>
          </a:solidFill>
        </p:spPr>
        <p:txBody>
          <a:bodyPr tIns="108000">
            <a:noAutofit/>
          </a:bodyPr>
          <a:lstStyle/>
          <a:p>
            <a:pPr marL="0" indent="0" algn="ctr">
              <a:buNone/>
            </a:pP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</a:t>
            </a:r>
          </a:p>
          <a:p>
            <a:pPr marL="0" indent="0" algn="ctr">
              <a:buNone/>
            </a:pP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Sofia</a:t>
            </a:r>
          </a:p>
          <a:p>
            <a:pPr marL="0" indent="0" algn="ctr">
              <a:buNone/>
            </a:pPr>
            <a:r>
              <a:rPr lang="fr-CH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Turnu</a:t>
            </a: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Severin</a:t>
            </a:r>
          </a:p>
          <a:p>
            <a:pPr marL="0" indent="0" algn="ctr">
              <a:buNone/>
            </a:pP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Lugoj</a:t>
            </a:r>
          </a:p>
          <a:p>
            <a:pPr marL="0" indent="0" algn="ctr">
              <a:buNone/>
            </a:pPr>
            <a:r>
              <a:rPr lang="fr-CH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Topolovatu</a:t>
            </a: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Mare</a:t>
            </a:r>
          </a:p>
          <a:p>
            <a:pPr marL="0" indent="0" algn="ctr">
              <a:buNone/>
            </a:pPr>
            <a:endParaRPr lang="fr-CH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 m</a:t>
            </a:r>
            <a:endParaRPr lang="fr-CH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107503" y="1102115"/>
            <a:ext cx="3312000" cy="648071"/>
          </a:xfrm>
          <a:solidFill>
            <a:srgbClr val="00B050"/>
          </a:solidFill>
        </p:spPr>
        <p:txBody>
          <a:bodyPr bIns="144000">
            <a:normAutofit/>
          </a:bodyPr>
          <a:lstStyle/>
          <a:p>
            <a:pPr algn="ctr"/>
            <a:r>
              <a:rPr lang="fr-CH" sz="2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E68   A1  A7</a:t>
            </a:r>
            <a:endParaRPr lang="fr-CH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107503" y="1796134"/>
            <a:ext cx="3312000" cy="3060000"/>
          </a:xfrm>
          <a:solidFill>
            <a:srgbClr val="00B050"/>
          </a:solidFill>
        </p:spPr>
        <p:txBody>
          <a:bodyPr lIns="0" tIns="108000">
            <a:noAutofit/>
          </a:bodyPr>
          <a:lstStyle/>
          <a:p>
            <a:pPr marL="0" indent="0" algn="ctr">
              <a:buNone/>
            </a:pP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Szeged</a:t>
            </a:r>
            <a:endParaRPr lang="fr-CH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Arad</a:t>
            </a:r>
          </a:p>
          <a:p>
            <a:pPr marL="0" indent="0" algn="ctr">
              <a:buNone/>
            </a:pP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Timisoara Nord</a:t>
            </a:r>
          </a:p>
        </p:txBody>
      </p:sp>
      <p:sp>
        <p:nvSpPr>
          <p:cNvPr id="8" name="Rectangle à coins arrondis 7"/>
          <p:cNvSpPr/>
          <p:nvPr/>
        </p:nvSpPr>
        <p:spPr>
          <a:xfrm>
            <a:off x="6884430" y="1774187"/>
            <a:ext cx="1973331" cy="3600000"/>
          </a:xfrm>
          <a:prstGeom prst="roundRect">
            <a:avLst>
              <a:gd name="adj" fmla="val 0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CH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Timisoara</a:t>
            </a:r>
          </a:p>
          <a:p>
            <a:pPr algn="ctr"/>
            <a:endParaRPr lang="fr-CH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CH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CH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CH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CH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067944" y="5950529"/>
            <a:ext cx="360000" cy="72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18" name="Picture 2" descr="https://t2.ftcdn.net/jpg/00/06/12/33/400_F_6123319_UooFwBrI0QE3BmgtmsBXfC3HE5D35wB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9630" y="3559382"/>
            <a:ext cx="834721" cy="569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Flèche vers le haut 26"/>
          <p:cNvSpPr/>
          <p:nvPr/>
        </p:nvSpPr>
        <p:spPr>
          <a:xfrm rot="2700000">
            <a:off x="7646122" y="4332637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10"/>
          <p:cNvSpPr/>
          <p:nvPr/>
        </p:nvSpPr>
        <p:spPr>
          <a:xfrm>
            <a:off x="6858879" y="1102115"/>
            <a:ext cx="2016224" cy="648072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47</a:t>
            </a:r>
            <a:endParaRPr lang="fr-CH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123311" y="2445185"/>
            <a:ext cx="1530252" cy="4591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endParaRPr lang="fr-CH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123311" y="3013766"/>
            <a:ext cx="1530252" cy="4591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169460" y="3098479"/>
            <a:ext cx="1080000" cy="4591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Flèche vers le haut 25"/>
          <p:cNvSpPr/>
          <p:nvPr/>
        </p:nvSpPr>
        <p:spPr>
          <a:xfrm>
            <a:off x="611560" y="3678993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1" name="Ellipse 30"/>
          <p:cNvSpPr/>
          <p:nvPr/>
        </p:nvSpPr>
        <p:spPr>
          <a:xfrm>
            <a:off x="5796482" y="2508371"/>
            <a:ext cx="792000" cy="432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BG</a:t>
            </a:r>
            <a:endParaRPr lang="fr-CH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64152" y="4869160"/>
            <a:ext cx="360000" cy="18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3" name="Flèche vers le haut 32"/>
          <p:cNvSpPr/>
          <p:nvPr/>
        </p:nvSpPr>
        <p:spPr>
          <a:xfrm>
            <a:off x="5048531" y="4811320"/>
            <a:ext cx="484632" cy="936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9" name="Ellipse 28"/>
          <p:cNvSpPr/>
          <p:nvPr/>
        </p:nvSpPr>
        <p:spPr>
          <a:xfrm>
            <a:off x="2555776" y="1916832"/>
            <a:ext cx="720000" cy="432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sp>
        <p:nvSpPr>
          <p:cNvPr id="23" name="Flèche vers le haut 22"/>
          <p:cNvSpPr/>
          <p:nvPr/>
        </p:nvSpPr>
        <p:spPr>
          <a:xfrm>
            <a:off x="2467144" y="3701653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0" name="Rectangle 29"/>
          <p:cNvSpPr/>
          <p:nvPr/>
        </p:nvSpPr>
        <p:spPr>
          <a:xfrm>
            <a:off x="2591776" y="4856134"/>
            <a:ext cx="360000" cy="18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5" name="Rectangle 34"/>
          <p:cNvSpPr/>
          <p:nvPr/>
        </p:nvSpPr>
        <p:spPr>
          <a:xfrm>
            <a:off x="8254435" y="5387320"/>
            <a:ext cx="360000" cy="126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179512" y="1126804"/>
            <a:ext cx="3168352" cy="576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3563888" y="1126804"/>
            <a:ext cx="3168352" cy="576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6939061" y="1174187"/>
            <a:ext cx="1872000" cy="504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 à coins arrondis 11"/>
          <p:cNvSpPr/>
          <p:nvPr/>
        </p:nvSpPr>
        <p:spPr>
          <a:xfrm>
            <a:off x="179512" y="1844824"/>
            <a:ext cx="3168352" cy="2966496"/>
          </a:xfrm>
          <a:prstGeom prst="roundRect">
            <a:avLst>
              <a:gd name="adj" fmla="val 468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Rectangle à coins arrondis 13"/>
          <p:cNvSpPr/>
          <p:nvPr/>
        </p:nvSpPr>
        <p:spPr>
          <a:xfrm>
            <a:off x="3563888" y="1844824"/>
            <a:ext cx="3168352" cy="4032448"/>
          </a:xfrm>
          <a:prstGeom prst="roundRect">
            <a:avLst>
              <a:gd name="adj" fmla="val 4642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Rectangle à coins arrondis 15"/>
          <p:cNvSpPr/>
          <p:nvPr/>
        </p:nvSpPr>
        <p:spPr>
          <a:xfrm>
            <a:off x="6920416" y="1857048"/>
            <a:ext cx="1872000" cy="3456000"/>
          </a:xfrm>
          <a:prstGeom prst="roundRect">
            <a:avLst>
              <a:gd name="adj" fmla="val 660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05226428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88032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bIns="216000" rtlCol="0" anchor="b"/>
          <a:lstStyle/>
          <a:p>
            <a:pPr algn="ctr"/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Timisoara</a:t>
            </a:r>
          </a:p>
          <a:p>
            <a:pPr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  </a:t>
            </a: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</a:t>
            </a:r>
            <a:endParaRPr lang="fr-CH" sz="4000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4909024" y="1950720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43808" y="1689547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627784" y="1579384"/>
            <a:ext cx="3996444" cy="2713711"/>
          </a:xfrm>
          <a:prstGeom prst="roundRect">
            <a:avLst>
              <a:gd name="adj" fmla="val 547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Rectangle 5"/>
          <p:cNvSpPr/>
          <p:nvPr/>
        </p:nvSpPr>
        <p:spPr>
          <a:xfrm>
            <a:off x="2791024" y="3580346"/>
            <a:ext cx="972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6006" y="3573016"/>
            <a:ext cx="162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https://t2.ftcdn.net/jpg/00/06/12/33/400_F_6123319_UooFwBrI0QE3BmgtmsBXfC3HE5D35wB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9024" y="3580346"/>
            <a:ext cx="887875" cy="525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232342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3808" y="128539"/>
            <a:ext cx="8784976" cy="900000"/>
          </a:xfrm>
          <a:noFill/>
        </p:spPr>
        <p:txBody>
          <a:bodyPr lIns="1080000">
            <a:normAutofit/>
          </a:bodyPr>
          <a:lstStyle/>
          <a:p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E68 x E70</a:t>
            </a:r>
            <a:endParaRPr lang="fr-CH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91880" y="1102115"/>
            <a:ext cx="3312000" cy="648000"/>
          </a:xfrm>
          <a:solidFill>
            <a:schemeClr val="bg1"/>
          </a:solidFill>
        </p:spPr>
        <p:txBody>
          <a:bodyPr bIns="144000">
            <a:normAutofit/>
          </a:bodyPr>
          <a:lstStyle/>
          <a:p>
            <a:pPr algn="ctr"/>
            <a:r>
              <a:rPr lang="fr-CH" sz="2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E68   E 70   A1</a:t>
            </a:r>
            <a:endParaRPr lang="fr-CH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90871" y="1804068"/>
            <a:ext cx="3312000" cy="4140000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</a:t>
            </a:r>
          </a:p>
          <a:p>
            <a:pPr marL="0" indent="0" algn="ctr">
              <a:buNone/>
            </a:pPr>
            <a:endParaRPr lang="fr-CH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 m</a:t>
            </a:r>
            <a:endParaRPr lang="fr-CH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2928088" y="692696"/>
            <a:ext cx="3924000" cy="648071"/>
          </a:xfrm>
          <a:solidFill>
            <a:srgbClr val="00B050"/>
          </a:solidFill>
        </p:spPr>
        <p:txBody>
          <a:bodyPr bIns="144000">
            <a:normAutofit/>
          </a:bodyPr>
          <a:lstStyle/>
          <a:p>
            <a:pPr algn="ctr"/>
            <a:r>
              <a:rPr lang="fr-CH" sz="2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E68   E671   A1  A7</a:t>
            </a:r>
            <a:endParaRPr lang="fr-CH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2949053" y="1414187"/>
            <a:ext cx="3888000" cy="3060000"/>
          </a:xfrm>
          <a:solidFill>
            <a:srgbClr val="00B050"/>
          </a:solidFill>
        </p:spPr>
        <p:txBody>
          <a:bodyPr tIns="108000">
            <a:noAutofit/>
          </a:bodyPr>
          <a:lstStyle/>
          <a:p>
            <a:pPr marL="0" indent="0" algn="ctr">
              <a:buNone/>
            </a:pP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Szeged</a:t>
            </a:r>
            <a:endParaRPr lang="fr-CH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Arad</a:t>
            </a:r>
          </a:p>
          <a:p>
            <a:pPr marL="0" indent="0" algn="ctr">
              <a:buNone/>
            </a:pP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Timisoara Nord</a:t>
            </a:r>
          </a:p>
          <a:p>
            <a:pPr marL="0" indent="0" algn="ctr">
              <a:buNone/>
            </a:pPr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4000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6884430" y="1774187"/>
            <a:ext cx="1973331" cy="3600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CH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Timisoara</a:t>
            </a:r>
          </a:p>
          <a:p>
            <a:pPr algn="ctr"/>
            <a:endParaRPr lang="fr-CH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CH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CH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CH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CH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Flèche vers le haut 26"/>
          <p:cNvSpPr/>
          <p:nvPr/>
        </p:nvSpPr>
        <p:spPr>
          <a:xfrm rot="2400000">
            <a:off x="4315169" y="3315199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10"/>
          <p:cNvSpPr/>
          <p:nvPr/>
        </p:nvSpPr>
        <p:spPr>
          <a:xfrm>
            <a:off x="6858879" y="1102115"/>
            <a:ext cx="201622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sortie</a:t>
            </a:r>
            <a:endParaRPr lang="fr-CH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354459" y="2666034"/>
            <a:ext cx="1080000" cy="4591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491920" y="4474187"/>
            <a:ext cx="360000" cy="18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9" name="Ellipse 28"/>
          <p:cNvSpPr/>
          <p:nvPr/>
        </p:nvSpPr>
        <p:spPr>
          <a:xfrm>
            <a:off x="5667941" y="1558187"/>
            <a:ext cx="612000" cy="432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sp>
        <p:nvSpPr>
          <p:cNvPr id="23" name="Flèche vers le haut 22"/>
          <p:cNvSpPr/>
          <p:nvPr/>
        </p:nvSpPr>
        <p:spPr>
          <a:xfrm>
            <a:off x="5193780" y="3291194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0" name="Rectangle 29"/>
          <p:cNvSpPr/>
          <p:nvPr/>
        </p:nvSpPr>
        <p:spPr>
          <a:xfrm>
            <a:off x="6090896" y="4475427"/>
            <a:ext cx="360000" cy="18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2987824" y="764704"/>
            <a:ext cx="3816424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2987824" y="1426151"/>
            <a:ext cx="3744416" cy="2938953"/>
          </a:xfrm>
          <a:prstGeom prst="roundRect">
            <a:avLst>
              <a:gd name="adj" fmla="val 629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57745349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3808" y="128539"/>
            <a:ext cx="8784976" cy="900000"/>
          </a:xfrm>
          <a:noFill/>
        </p:spPr>
        <p:txBody>
          <a:bodyPr lIns="1080000">
            <a:normAutofit/>
          </a:bodyPr>
          <a:lstStyle/>
          <a:p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E68 x E70</a:t>
            </a:r>
            <a:endParaRPr lang="fr-CH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91880" y="1102115"/>
            <a:ext cx="3312000" cy="648000"/>
          </a:xfrm>
          <a:solidFill>
            <a:schemeClr val="bg1"/>
          </a:solidFill>
        </p:spPr>
        <p:txBody>
          <a:bodyPr bIns="144000">
            <a:normAutofit/>
          </a:bodyPr>
          <a:lstStyle/>
          <a:p>
            <a:pPr algn="ctr"/>
            <a:r>
              <a:rPr lang="fr-CH" sz="2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E68   E 70   A1</a:t>
            </a:r>
            <a:endParaRPr lang="fr-CH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90871" y="1804068"/>
            <a:ext cx="3312000" cy="4140000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</a:t>
            </a:r>
          </a:p>
          <a:p>
            <a:pPr marL="0" indent="0" algn="ctr">
              <a:buNone/>
            </a:pPr>
            <a:endParaRPr lang="fr-CH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 m</a:t>
            </a:r>
            <a:endParaRPr lang="fr-CH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2928088" y="692696"/>
            <a:ext cx="3924000" cy="648071"/>
          </a:xfrm>
          <a:solidFill>
            <a:srgbClr val="00B050"/>
          </a:solidFill>
        </p:spPr>
        <p:txBody>
          <a:bodyPr bIns="144000">
            <a:normAutofit/>
          </a:bodyPr>
          <a:lstStyle/>
          <a:p>
            <a:pPr algn="ctr"/>
            <a:r>
              <a:rPr lang="fr-CH" sz="2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E68   E 671   A1  A7</a:t>
            </a:r>
            <a:endParaRPr lang="fr-CH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2949053" y="1414187"/>
            <a:ext cx="3888000" cy="3060000"/>
          </a:xfrm>
          <a:solidFill>
            <a:srgbClr val="00B050"/>
          </a:solidFill>
        </p:spPr>
        <p:txBody>
          <a:bodyPr tIns="108000">
            <a:noAutofit/>
          </a:bodyPr>
          <a:lstStyle/>
          <a:p>
            <a:pPr marL="0" indent="0" algn="ctr">
              <a:buNone/>
            </a:pP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Szeged</a:t>
            </a:r>
            <a:endParaRPr lang="fr-CH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Arad</a:t>
            </a:r>
          </a:p>
          <a:p>
            <a:pPr marL="0" indent="0" algn="ctr">
              <a:buNone/>
            </a:pP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Timisoara Nord</a:t>
            </a:r>
          </a:p>
          <a:p>
            <a:pPr marL="0" indent="0" algn="ctr">
              <a:buNone/>
            </a:pPr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4000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6884430" y="1774187"/>
            <a:ext cx="1973331" cy="3600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CH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Timisoara</a:t>
            </a:r>
          </a:p>
          <a:p>
            <a:pPr algn="ctr"/>
            <a:endParaRPr lang="fr-CH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CH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CH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CH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CH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58879" y="1102115"/>
            <a:ext cx="201622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sortie</a:t>
            </a:r>
            <a:endParaRPr lang="fr-CH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328992" y="2759001"/>
            <a:ext cx="1080000" cy="4591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491920" y="4474187"/>
            <a:ext cx="360000" cy="18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9" name="Ellipse 28"/>
          <p:cNvSpPr/>
          <p:nvPr/>
        </p:nvSpPr>
        <p:spPr>
          <a:xfrm>
            <a:off x="5691815" y="1558187"/>
            <a:ext cx="612000" cy="432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sp>
        <p:nvSpPr>
          <p:cNvPr id="23" name="Flèche vers le haut 22"/>
          <p:cNvSpPr/>
          <p:nvPr/>
        </p:nvSpPr>
        <p:spPr>
          <a:xfrm rot="2400000">
            <a:off x="3868458" y="3298588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0" name="Rectangle 29"/>
          <p:cNvSpPr/>
          <p:nvPr/>
        </p:nvSpPr>
        <p:spPr>
          <a:xfrm>
            <a:off x="6090896" y="4475427"/>
            <a:ext cx="360000" cy="18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Flèche vers le haut 14"/>
          <p:cNvSpPr/>
          <p:nvPr/>
        </p:nvSpPr>
        <p:spPr>
          <a:xfrm>
            <a:off x="5193780" y="3291194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Flèche vers le haut 15"/>
          <p:cNvSpPr/>
          <p:nvPr/>
        </p:nvSpPr>
        <p:spPr>
          <a:xfrm>
            <a:off x="4577683" y="3298588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2987824" y="764704"/>
            <a:ext cx="3816424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2987824" y="1484784"/>
            <a:ext cx="3744416" cy="2880320"/>
          </a:xfrm>
          <a:prstGeom prst="roundRect">
            <a:avLst>
              <a:gd name="adj" fmla="val 4615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97034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51592" y="908720"/>
            <a:ext cx="6660000" cy="4896000"/>
          </a:xfrm>
          <a:prstGeom prst="rect">
            <a:avLst/>
          </a:prstGeom>
          <a:solidFill>
            <a:srgbClr val="00B050"/>
          </a:solidFill>
        </p:spPr>
        <p:txBody>
          <a:bodyPr lIns="360000" tIns="540000" rIns="72000" bIns="18000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4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Oradea			   163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Szeged	  	   155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E671 x E68	     54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Arad			   </a:t>
            </a:r>
            <a:r>
              <a:rPr lang="fr-CH" sz="4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46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Timisoara Nord    </a:t>
            </a:r>
            <a:r>
              <a:rPr lang="fr-CH" sz="4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8 km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CH" sz="47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dirty="0" smtClean="0"/>
          </a:p>
          <a:p>
            <a:endParaRPr lang="fr-CH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6516000" cy="4716000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Rectangle à coins arrondis 7"/>
          <p:cNvSpPr/>
          <p:nvPr/>
        </p:nvSpPr>
        <p:spPr>
          <a:xfrm>
            <a:off x="3347864" y="1214784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E70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4644008" y="1214784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A7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573016"/>
            <a:ext cx="795600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llipse 8"/>
          <p:cNvSpPr/>
          <p:nvPr/>
        </p:nvSpPr>
        <p:spPr>
          <a:xfrm>
            <a:off x="3563888" y="2852720"/>
            <a:ext cx="828000" cy="504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sp>
        <p:nvSpPr>
          <p:cNvPr id="10" name="Rectangle 9"/>
          <p:cNvSpPr/>
          <p:nvPr/>
        </p:nvSpPr>
        <p:spPr>
          <a:xfrm>
            <a:off x="3977888" y="4978474"/>
            <a:ext cx="1440000" cy="5387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13291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88340" y="2083713"/>
            <a:ext cx="5760000" cy="144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720000" tIns="360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Timisoara Nord</a:t>
            </a:r>
          </a:p>
          <a:p>
            <a:pPr algn="l"/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fr-CH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re 1"/>
          <p:cNvSpPr txBox="1">
            <a:spLocks noGrp="1"/>
          </p:cNvSpPr>
          <p:nvPr>
            <p:ph type="ctrTitle"/>
          </p:nvPr>
        </p:nvSpPr>
        <p:spPr>
          <a:xfrm>
            <a:off x="323528" y="188640"/>
            <a:ext cx="360040" cy="306000"/>
          </a:xfrm>
          <a:prstGeom prst="rect">
            <a:avLst/>
          </a:prstGeom>
          <a:solidFill>
            <a:schemeClr val="bg1"/>
          </a:solidFill>
        </p:spPr>
        <p:txBody>
          <a:bodyPr vert="horz" lIns="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1492341" y="2132856"/>
            <a:ext cx="5527931" cy="1296144"/>
          </a:xfrm>
          <a:prstGeom prst="roundRect">
            <a:avLst>
              <a:gd name="adj" fmla="val 373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4383108" y="1113160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797153" y="1257160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0" name="Virage 19"/>
          <p:cNvSpPr/>
          <p:nvPr/>
        </p:nvSpPr>
        <p:spPr>
          <a:xfrm>
            <a:off x="5098749" y="1257160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4427984" y="1196752"/>
            <a:ext cx="2682248" cy="72008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1387486" y="1123431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à coins arrondis 1"/>
          <p:cNvSpPr/>
          <p:nvPr/>
        </p:nvSpPr>
        <p:spPr>
          <a:xfrm>
            <a:off x="1492340" y="1195760"/>
            <a:ext cx="2700000" cy="79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Hexagone 16"/>
          <p:cNvSpPr/>
          <p:nvPr/>
        </p:nvSpPr>
        <p:spPr>
          <a:xfrm>
            <a:off x="1619672" y="2560067"/>
            <a:ext cx="900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691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387485" y="2492928"/>
            <a:ext cx="1440000" cy="57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125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64189" y="2276872"/>
            <a:ext cx="5760000" cy="360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tIns="18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Moravita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Oravita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Denta</a:t>
            </a:r>
          </a:p>
          <a:p>
            <a:endParaRPr lang="fr-CH" sz="9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Hexagone 5"/>
          <p:cNvSpPr/>
          <p:nvPr/>
        </p:nvSpPr>
        <p:spPr>
          <a:xfrm>
            <a:off x="2123728" y="3068960"/>
            <a:ext cx="90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57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lèche droite 13"/>
          <p:cNvSpPr/>
          <p:nvPr/>
        </p:nvSpPr>
        <p:spPr>
          <a:xfrm rot="19500000">
            <a:off x="5823608" y="479590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4"/>
          <p:cNvSpPr/>
          <p:nvPr/>
        </p:nvSpPr>
        <p:spPr>
          <a:xfrm>
            <a:off x="1664189" y="1106361"/>
            <a:ext cx="5760000" cy="108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Gataia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lèche droite 9"/>
          <p:cNvSpPr/>
          <p:nvPr/>
        </p:nvSpPr>
        <p:spPr>
          <a:xfrm rot="16200000">
            <a:off x="2321189" y="1394361"/>
            <a:ext cx="720000" cy="504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 droite 10"/>
          <p:cNvSpPr/>
          <p:nvPr/>
        </p:nvSpPr>
        <p:spPr>
          <a:xfrm rot="16200000">
            <a:off x="5841609" y="1379388"/>
            <a:ext cx="720000" cy="504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" name="Rectangle à coins arrondis 1"/>
          <p:cNvSpPr/>
          <p:nvPr/>
        </p:nvSpPr>
        <p:spPr>
          <a:xfrm>
            <a:off x="1736189" y="1179755"/>
            <a:ext cx="5616000" cy="933212"/>
          </a:xfrm>
          <a:prstGeom prst="roundRect">
            <a:avLst>
              <a:gd name="adj" fmla="val 726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Rectangle à coins arrondis 3"/>
          <p:cNvSpPr/>
          <p:nvPr/>
        </p:nvSpPr>
        <p:spPr>
          <a:xfrm>
            <a:off x="1736189" y="2337736"/>
            <a:ext cx="5616000" cy="3456000"/>
          </a:xfrm>
          <a:prstGeom prst="roundRect">
            <a:avLst>
              <a:gd name="adj" fmla="val 5218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Hexagone 12"/>
          <p:cNvSpPr/>
          <p:nvPr/>
        </p:nvSpPr>
        <p:spPr>
          <a:xfrm>
            <a:off x="2123728" y="4149080"/>
            <a:ext cx="90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59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93682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43608" y="1556792"/>
            <a:ext cx="6300000" cy="378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540000" tIns="252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Timisoara Nord</a:t>
            </a: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Giarmata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Pischia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lèche droite 3"/>
          <p:cNvSpPr/>
          <p:nvPr/>
        </p:nvSpPr>
        <p:spPr>
          <a:xfrm rot="19500000">
            <a:off x="5605013" y="4245579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Hexagone 7"/>
          <p:cNvSpPr/>
          <p:nvPr/>
        </p:nvSpPr>
        <p:spPr>
          <a:xfrm>
            <a:off x="1236790" y="1916832"/>
            <a:ext cx="99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691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lèche vers le haut 5"/>
          <p:cNvSpPr/>
          <p:nvPr/>
        </p:nvSpPr>
        <p:spPr>
          <a:xfrm>
            <a:off x="2088379" y="451095"/>
            <a:ext cx="450000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Flèche vers le haut 8"/>
          <p:cNvSpPr/>
          <p:nvPr/>
        </p:nvSpPr>
        <p:spPr>
          <a:xfrm>
            <a:off x="6660232" y="451095"/>
            <a:ext cx="450000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Titre 1"/>
          <p:cNvSpPr txBox="1">
            <a:spLocks noGrp="1"/>
          </p:cNvSpPr>
          <p:nvPr>
            <p:ph type="ctrTitle"/>
          </p:nvPr>
        </p:nvSpPr>
        <p:spPr>
          <a:xfrm>
            <a:off x="1025956" y="411928"/>
            <a:ext cx="6300000" cy="1080000"/>
          </a:xfrm>
          <a:prstGeom prst="rect">
            <a:avLst/>
          </a:prstGeom>
          <a:solidFill>
            <a:srgbClr val="00B050"/>
          </a:solidFill>
        </p:spPr>
        <p:txBody>
          <a:bodyPr vert="horz" lIns="36000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49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Ortisoara</a:t>
            </a:r>
            <a:endParaRPr lang="fr-CH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lèche vers le haut 13"/>
          <p:cNvSpPr/>
          <p:nvPr/>
        </p:nvSpPr>
        <p:spPr>
          <a:xfrm>
            <a:off x="2088379" y="548720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Flèche vers le haut 12"/>
          <p:cNvSpPr/>
          <p:nvPr/>
        </p:nvSpPr>
        <p:spPr>
          <a:xfrm>
            <a:off x="6157036" y="541095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 11"/>
          <p:cNvSpPr/>
          <p:nvPr/>
        </p:nvSpPr>
        <p:spPr>
          <a:xfrm>
            <a:off x="5043455" y="1916832"/>
            <a:ext cx="1512168" cy="5387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rtlCol="0" anchor="ctr"/>
          <a:lstStyle/>
          <a:p>
            <a:pPr algn="ctr"/>
            <a:r>
              <a:rPr lang="fr-CH" sz="4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4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à coins arrondis 1"/>
          <p:cNvSpPr/>
          <p:nvPr/>
        </p:nvSpPr>
        <p:spPr>
          <a:xfrm>
            <a:off x="1113632" y="451095"/>
            <a:ext cx="6120680" cy="972000"/>
          </a:xfrm>
          <a:prstGeom prst="roundRect">
            <a:avLst>
              <a:gd name="adj" fmla="val 10788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1115616" y="1628800"/>
            <a:ext cx="6120680" cy="3600400"/>
          </a:xfrm>
          <a:prstGeom prst="roundRect">
            <a:avLst>
              <a:gd name="adj" fmla="val 490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24911239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43608" y="1556792"/>
            <a:ext cx="5760000" cy="288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540000" tIns="360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Timisoara Nord</a:t>
            </a: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Giarmata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Pischia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Hexagone 9"/>
          <p:cNvSpPr/>
          <p:nvPr/>
        </p:nvSpPr>
        <p:spPr>
          <a:xfrm>
            <a:off x="1331640" y="2771952"/>
            <a:ext cx="99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691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88024" y="1971786"/>
            <a:ext cx="1512168" cy="5387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4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lèche vers le haut 15"/>
          <p:cNvSpPr/>
          <p:nvPr/>
        </p:nvSpPr>
        <p:spPr>
          <a:xfrm rot="3600000">
            <a:off x="5790954" y="3137832"/>
            <a:ext cx="450000" cy="108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Rectangle à coins arrondis 3"/>
          <p:cNvSpPr/>
          <p:nvPr/>
        </p:nvSpPr>
        <p:spPr>
          <a:xfrm>
            <a:off x="1115616" y="1628800"/>
            <a:ext cx="5616624" cy="2664296"/>
          </a:xfrm>
          <a:prstGeom prst="roundRect">
            <a:avLst>
              <a:gd name="adj" fmla="val 588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Rectangle à coins arrondis 13"/>
          <p:cNvSpPr/>
          <p:nvPr/>
        </p:nvSpPr>
        <p:spPr>
          <a:xfrm>
            <a:off x="4018667" y="548680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4054667" y="602680"/>
            <a:ext cx="2700000" cy="79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Rectangle 16"/>
          <p:cNvSpPr/>
          <p:nvPr/>
        </p:nvSpPr>
        <p:spPr>
          <a:xfrm>
            <a:off x="4427984" y="692680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9" name="Virage 18"/>
          <p:cNvSpPr/>
          <p:nvPr/>
        </p:nvSpPr>
        <p:spPr>
          <a:xfrm>
            <a:off x="4784163" y="692680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195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43808" y="1689547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>
              <a:gd name="adj" fmla="val 953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27139413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51592" y="908720"/>
            <a:ext cx="6660000" cy="4896000"/>
          </a:xfrm>
          <a:prstGeom prst="rect">
            <a:avLst/>
          </a:prstGeom>
          <a:solidFill>
            <a:srgbClr val="00B050"/>
          </a:solidFill>
        </p:spPr>
        <p:txBody>
          <a:bodyPr lIns="360000" tIns="540000" rIns="72000" bIns="18000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4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Oradea			   156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Szeged	  	   148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Sânnicolau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Mare  78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E671 x E68	     47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Arad			     39 km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CH" sz="47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dirty="0" smtClean="0"/>
          </a:p>
          <a:p>
            <a:endParaRPr lang="fr-CH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6516000" cy="4716000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Rectangle à coins arrondis 7"/>
          <p:cNvSpPr/>
          <p:nvPr/>
        </p:nvSpPr>
        <p:spPr>
          <a:xfrm>
            <a:off x="3131840" y="1233901"/>
            <a:ext cx="108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E671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5796136" y="1233901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A7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733" y="4203232"/>
            <a:ext cx="795600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llipse 8"/>
          <p:cNvSpPr/>
          <p:nvPr/>
        </p:nvSpPr>
        <p:spPr>
          <a:xfrm>
            <a:off x="3563888" y="2852720"/>
            <a:ext cx="828000" cy="504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sp>
        <p:nvSpPr>
          <p:cNvPr id="11" name="Rectangle à coins arrondis 10"/>
          <p:cNvSpPr/>
          <p:nvPr/>
        </p:nvSpPr>
        <p:spPr>
          <a:xfrm>
            <a:off x="1979712" y="1233901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E68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4710712" y="1233901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A1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53253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88340" y="2083713"/>
            <a:ext cx="5760000" cy="144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720000" tIns="360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Ortisoara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fr-CH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re 1"/>
          <p:cNvSpPr txBox="1">
            <a:spLocks noGrp="1"/>
          </p:cNvSpPr>
          <p:nvPr>
            <p:ph type="ctrTitle"/>
          </p:nvPr>
        </p:nvSpPr>
        <p:spPr>
          <a:xfrm>
            <a:off x="323528" y="188640"/>
            <a:ext cx="360040" cy="306000"/>
          </a:xfrm>
          <a:prstGeom prst="rect">
            <a:avLst/>
          </a:prstGeom>
          <a:solidFill>
            <a:schemeClr val="bg1"/>
          </a:solidFill>
        </p:spPr>
        <p:txBody>
          <a:bodyPr vert="horz" lIns="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1492341" y="2132856"/>
            <a:ext cx="5527931" cy="1296144"/>
          </a:xfrm>
          <a:prstGeom prst="roundRect">
            <a:avLst>
              <a:gd name="adj" fmla="val 373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4383108" y="1113160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797153" y="1257160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0" name="Virage 19"/>
          <p:cNvSpPr/>
          <p:nvPr/>
        </p:nvSpPr>
        <p:spPr>
          <a:xfrm>
            <a:off x="5098749" y="1257160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4427984" y="1196752"/>
            <a:ext cx="2682248" cy="72008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1387486" y="1123431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à coins arrondis 1"/>
          <p:cNvSpPr/>
          <p:nvPr/>
        </p:nvSpPr>
        <p:spPr>
          <a:xfrm>
            <a:off x="1492340" y="1195760"/>
            <a:ext cx="2700000" cy="79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Hexagone 16"/>
          <p:cNvSpPr/>
          <p:nvPr/>
        </p:nvSpPr>
        <p:spPr>
          <a:xfrm>
            <a:off x="1955507" y="2564928"/>
            <a:ext cx="900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693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693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30783" y="1539000"/>
            <a:ext cx="5760000" cy="378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360000" tIns="252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Ortisoara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Sân</a:t>
            </a:r>
            <a:r>
              <a:rPr lang="fr-CH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icolau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Mare</a:t>
            </a: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Vinga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lèche droite 3"/>
          <p:cNvSpPr/>
          <p:nvPr/>
        </p:nvSpPr>
        <p:spPr>
          <a:xfrm rot="19500000">
            <a:off x="5233205" y="4081348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Hexagone 7"/>
          <p:cNvSpPr/>
          <p:nvPr/>
        </p:nvSpPr>
        <p:spPr>
          <a:xfrm>
            <a:off x="1593379" y="4509120"/>
            <a:ext cx="99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693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lèche vers le haut 5"/>
          <p:cNvSpPr/>
          <p:nvPr/>
        </p:nvSpPr>
        <p:spPr>
          <a:xfrm>
            <a:off x="2088379" y="451095"/>
            <a:ext cx="450000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Titre 1"/>
          <p:cNvSpPr txBox="1">
            <a:spLocks noGrp="1"/>
          </p:cNvSpPr>
          <p:nvPr>
            <p:ph type="ctrTitle"/>
          </p:nvPr>
        </p:nvSpPr>
        <p:spPr>
          <a:xfrm>
            <a:off x="1043608" y="404612"/>
            <a:ext cx="5760000" cy="1080000"/>
          </a:xfrm>
          <a:prstGeom prst="rect">
            <a:avLst/>
          </a:prstGeom>
          <a:solidFill>
            <a:srgbClr val="00B050"/>
          </a:solidFill>
        </p:spPr>
        <p:txBody>
          <a:bodyPr vert="horz" lIns="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Arad Sud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lèche vers le haut 12"/>
          <p:cNvSpPr/>
          <p:nvPr/>
        </p:nvSpPr>
        <p:spPr>
          <a:xfrm>
            <a:off x="6084135" y="584612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 11"/>
          <p:cNvSpPr/>
          <p:nvPr/>
        </p:nvSpPr>
        <p:spPr>
          <a:xfrm>
            <a:off x="3995936" y="646624"/>
            <a:ext cx="1260000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lèche vers le haut 15"/>
          <p:cNvSpPr/>
          <p:nvPr/>
        </p:nvSpPr>
        <p:spPr>
          <a:xfrm>
            <a:off x="1331640" y="584612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" name="Rectangle à coins arrondis 1"/>
          <p:cNvSpPr/>
          <p:nvPr/>
        </p:nvSpPr>
        <p:spPr>
          <a:xfrm>
            <a:off x="1115616" y="451095"/>
            <a:ext cx="5590335" cy="961681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1115616" y="1628800"/>
            <a:ext cx="5590335" cy="3600400"/>
          </a:xfrm>
          <a:prstGeom prst="roundRect">
            <a:avLst>
              <a:gd name="adj" fmla="val 4022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04596364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753995" y="1556792"/>
            <a:ext cx="5760000" cy="288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360000" tIns="36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Ortisoara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Sân</a:t>
            </a:r>
            <a:r>
              <a:rPr lang="fr-CH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icolau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Mare</a:t>
            </a: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Vinga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exagone 7"/>
          <p:cNvSpPr/>
          <p:nvPr/>
        </p:nvSpPr>
        <p:spPr>
          <a:xfrm>
            <a:off x="1979712" y="2077629"/>
            <a:ext cx="99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693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lèche vers le haut 11"/>
          <p:cNvSpPr/>
          <p:nvPr/>
        </p:nvSpPr>
        <p:spPr>
          <a:xfrm rot="3600000">
            <a:off x="6502444" y="3326849"/>
            <a:ext cx="450000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Rectangle à coins arrondis 13"/>
          <p:cNvSpPr/>
          <p:nvPr/>
        </p:nvSpPr>
        <p:spPr>
          <a:xfrm>
            <a:off x="4741995" y="602680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180207" y="703960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Virage 16"/>
          <p:cNvSpPr/>
          <p:nvPr/>
        </p:nvSpPr>
        <p:spPr>
          <a:xfrm>
            <a:off x="5515995" y="703960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4831851" y="656680"/>
            <a:ext cx="2592288" cy="79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1835696" y="1628800"/>
            <a:ext cx="5588443" cy="2736304"/>
          </a:xfrm>
          <a:prstGeom prst="roundRect">
            <a:avLst>
              <a:gd name="adj" fmla="val 645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577963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43808" y="1689547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>
              <a:gd name="adj" fmla="val 953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83187915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51592" y="908720"/>
            <a:ext cx="6660000" cy="4896000"/>
          </a:xfrm>
          <a:prstGeom prst="rect">
            <a:avLst/>
          </a:prstGeom>
          <a:solidFill>
            <a:srgbClr val="00B050"/>
          </a:solidFill>
        </p:spPr>
        <p:txBody>
          <a:bodyPr lIns="360000" tIns="540000" rIns="72000" bIns="18000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4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Oradea			   139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Szeged	  	   131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Nadlac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     65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E671 x E68	     30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Arad			     22 km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CH" sz="47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dirty="0" smtClean="0"/>
          </a:p>
          <a:p>
            <a:endParaRPr lang="fr-CH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6516000" cy="4716000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Rectangle à coins arrondis 7"/>
          <p:cNvSpPr/>
          <p:nvPr/>
        </p:nvSpPr>
        <p:spPr>
          <a:xfrm>
            <a:off x="3131840" y="1233901"/>
            <a:ext cx="108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E671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5796136" y="1233901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A7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733" y="4203232"/>
            <a:ext cx="795600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llipse 8"/>
          <p:cNvSpPr/>
          <p:nvPr/>
        </p:nvSpPr>
        <p:spPr>
          <a:xfrm>
            <a:off x="3563888" y="2852720"/>
            <a:ext cx="828000" cy="504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sp>
        <p:nvSpPr>
          <p:cNvPr id="11" name="Rectangle à coins arrondis 10"/>
          <p:cNvSpPr/>
          <p:nvPr/>
        </p:nvSpPr>
        <p:spPr>
          <a:xfrm>
            <a:off x="1979712" y="1233901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E68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4710712" y="1233901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A1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http://namthao.free.fr/Travel/France/France/Nice/Cours%20Nice/Code%20de%20la%20route/Signalisation/zo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3908" y="3573016"/>
            <a:ext cx="647959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095656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620688"/>
            <a:ext cx="7920000" cy="5652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" name="Rectangle à coins arrondis 2"/>
          <p:cNvSpPr/>
          <p:nvPr/>
        </p:nvSpPr>
        <p:spPr>
          <a:xfrm>
            <a:off x="2631232" y="5589240"/>
            <a:ext cx="4284916" cy="576000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Arad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s://upload.wikimedia.org/wikipedia/commons/6/62/Arad_Rathaus_3940-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11" y="746541"/>
            <a:ext cx="7776864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data:image/jpeg;base64,/9j/4AAQSkZJRgABAQAAAQABAAD/2wCEAAkGBxQSEhUUEhQVFRQWFBQUGBYYFhkXGBQYGBcWFxUUFBcYICggGholHBUUITEhJSkrLi4uFx8zODMsNygtLisBCgoKDg0OGxAQGzImICQsNywsLC8sLDQsLCwsLCwsLCwvLCwtLCwsLCwsLCwsLDQsLCwsLCwsLCwsLCwsLCwsLP/AABEIAL8BCAMBIgACEQEDEQH/xAAcAAABBQEBAQAAAAAAAAAAAAABAAIEBQYDBwj/xABFEAABAwIDBAcFBQUIAAcAAAABAAIRAyEEEjEFQVFxBhMiYYGRoTJCUrHRFJLB4fAHIzNichUWQ4KistPxFyRTY3PC0v/EABoBAAIDAQEAAAAAAAAAAAAAAAABAgMEBQb/xAA0EQACAgEEAAMGBAQHAAAAAAAAAQIRAwQSITEFQVETIjJhkaEVcdHhI4Gx8BQkM0JiwfH/2gAMAwEAAhEDEQA/AKmEk52qavdI8IxJJQkmAkESlCBgSSKQQAkkSggAJIoJgAhBOQKBgSSSQACgnFNQSEkkkmAEE5AoGBBFBAAQRQSJCKaU5NQxoBQKJQKRIBTSnFNKBoakigkSLZ+p5oIv1PNNQujHLsKCSSYhJIoIACSMIIGGUEkkABJJJMBIFFAoGBJJJACQSlBMaEkkgkMKCSBQMSSCEoGIpJJIACanJqCQECnIFIY0ppTimlIkBJIpIGWz9TzTUXFBEejI+xJJJJiEkkkgBIIpIACCKSAAgnFBMYEEUCgYECigUDQEkkEEgoJIJgJApSgkMSCKCBhSSSQICBCJSQMagQnpQkOzmQgQukIFqB2ciEF0LUUiVk9BGEoTMgEUYShAASRhJAASRhKEABJKEkABBOhCEANQKdCBTGNSKMJQgYxBPhCEErGoIpQmMagnQlCQxqSMIIASSSCAEkkkgYkkkkAJJJJAChBFJAE0FFc0QVEoaOiUJoKcCgjQoQhOSTAEJQjT7RhozctBzOimU8D8R8B9Vny6nFj+JmrDos+b4Y8evkQoSDCdBKsXNYwSYAG8nTxKhVNt0QQA7MT8On3jDfVY5eJr/ZE6MPBmv9SdfkAUHcEvs5U3D5qns9X9+T5NB+ahdIHuotaM7S582DSMo4yXG+7zWWXis7qkbIeDYX5t/T9CJiK7WWJBPAX81FOO/l9fyUrY/R99YBzjkYdD7zuQ4d5WnwmxqNPRgJ4u7R9dPBH4rP0LvwjTr1MpRqud7NNzuQJ/BS6eDqn/AAnDmWj5la0tXE1WzEgngLnyF0n4rk9ER/CNP8/qZ4bMqfDHiEf7LqcB5q8qYlo1D7fyO/EKG/bVIfF5fmofi+T1Q/wfB8/r+xVv2bUHu+oXF+GcNWu8irdm1G1LMBJ4SwHyLpSwoe/MXSIOXLy18d3gr8XispXaXBTk8IxrpsokFpHNY6zspPA6+Ruo9bZbDpLeR/ArRj8Uxy+JV9zPk8IyR+F39iiSU6tsx40h3oVDewgwQQe9dDHmx5PhdnOy4MmL41QxBOTSrCoCSSBQMUpSghKQ6HSlKZKGZA6OkpLkXJIse0ngopiQKiZ6OkopUaRdp57lLeGUm5nkCN5/AcVmz6uGLjt+hr02gyZ+el6sjOsC42A3/RPwWCdV7VSWs3N3u73Hh3KPRxAxNVjQDkBJM+9Hd4R4rSALlZ/EMkvdXB3dP4Zgx1Lt/M4w2m28NaByAVDj9vk2pCB8REnmG7vXkFB6S7SL6hYD2GGObhYk+oVOKhG/1UcOn3LdIln1LT2wJ7mdbdzy899489Eyns9hDTvzEWtvdw5KM2ud9+/f5hS8JWP7sWPaJjQn21dNOMTPjalLkkjY4917gfA+uvqpeysEamJZTqOLw0SSZuAMwbcm0kBdqNcaGQeBHy4+CWDr9Viuuc5raQAzOO/M3KGtAuTInuAuubqMrr3jqaTDcnt7o3GRccRWawS9zWgkAFxgSd364KWEaeEbUOV1p0PA7pWWcmotouXdMfhcJReAc4qT39nwbv8AGVxxdENxuFAAA6rEiAIAtT4KDjdiCk72AJ3slmbxbBlRXscMVherqvBjECHw8M7DTYWMHmub703bdl91xRqsbgM4MWcRHMawfILIYzBhtSm17Wx1hmRcdh4gHhJHktZQxNce02nU/pJY48mukf6lVdI67H9VLXU3moB22wCMrvfEt9URuLCVMhVOjVGpYEtO73h5G/qodPDVerHUWcHOO7TM4b/BLCbRLd+YcdVP2fiMjmxFxV/3tj0K3Y3/AA5JfIofxJsz21MXVMMxNMNJsKkFpHCRvE7+8qqwuPqUrOLiBbU+oXpuMqU30nhwHsOseMG4WSwewqdWjRN2l1JpzD4gIdIOvHxVmny+zTUlwV5ob2mnyR8NtQOGoPP8tPJHFVwRdhI8x+XjCjbW6M1KMH2gSAHNmZOltQql+LqU98gcdQt+N45cwdGebyRVSVokMdnkhpbDouZkWvyv6J1WkWmCIU2jUDzTaIl2HFQ95fmN/wDKWq5o7HdWYDSIqEtcXMGrIIFwddR9FtxeITxr+Jyv7ow5NBjy8w4ZlSmkqdj8CWEyC2NQ60eaj08I5zcwiNRfXkumtXhcd25Uc2ejzRlt22cJTSkeGhG5NJWhNNWiimuGIlBJBIkhSggklYy1LU6jRzEAb13NEcSpGCpQ4d4P1j5rmz8TxuL2dmnF4Vm3rfVefJ0qltJhJs1on9d5WI2jtF1V0uNtw3NHd9d61fSymfszo3OaTyn8x5LCR3jyWDSrdc5dnW1LpKEeEaDo1istVljF2k8JmCeFyFvQ1eS0jeDELedG9uhwFKqYeLNcff4An4vnzWHUt48zUunyjo4IrJp1KHceGv6MyO3MJ1deo0iJeXA8Q45gfX0KhlvAnzn0K9K2/sJuJZ8NRvsu/wDq7iPkvO9p4GpQOSq0g7jq13e07/munp88ZxrzOTnxSjK/IjtcePmF1puMssDrvI3PXBtTjfnddS72OR05O3K2TtFUVyWdPHFogtcW8CWuHgTdLaD2uAIDpbqHNIgHgSOPzVYQT7JnlY+Rv5Lp9ocHFp3mDNjBKwarCnjZu0ed48sWjV9FelPVAUq57GjX65P5Xfy9+7lpvGOBAIIIIkEXBG4grxzEU8rnN1hxE8iR+CnbF6QVsMYYczN9N3s95bvaeXiCuLjzVxI9Hn0aye/jPacNjGuGSqJHxfX6rP8ASHBGjisK5hBDuvynkwGDHzUTYvSrD14aXdVUPuPIAJ/lfofQ9yu62DDnNcR2mFxa7e3MMro3XBi6m8UZO4s50lOPEkV7ukTWuy1AWG+ult4Isn4zGNqCiWuBAr0zY8Q4fiom1thipBdTbVgmNA5s6lhtHgQs1jdlimR1b6tNxewQ9rjHaBzSQHuiPiVkMMWvedMplOSfCtG6xeApv7Ra1x3yLxzF/VVjdliq9zGuy5CS2Rms4MibzuO/cqShjMbTMsdTrgXgOBJ4tLTlgHT2ir12OFOp1sODX0esymMzck5mm8ZhJm8dlDxbOFK7BT3dqqFW2XiaYMZXtjQOg/dfYeaq9iYpwwwzAsDYcxxsCMxY5oJsTdthwKu8N0poVBZ9u/T72nqonRfGtGHptJh2aow+NR4k+YKhKORLlEk4Po447Hhwo39mvTPhcfirbaGzcNXokvaC/wCIWcBxOk7tVW7WwVNzGHLkd11IEt7MS8B0gWPMhOxuwazGF1Oo17O8wR/UfoErQmmVOyNiuysxALSxk0iNC0NJos5+y1ULcdVw7zlJsTbRwH/S1GzKz2U3sc1wBqP3SLVM1yLBS8PTo1qNQVWh/wC8EH3mjqqQEHUCy1Y9TKHlaKJ4lJc8MpNmYj7dHXODWFwYXv0PMnx5XKnbW2O7Dkin26TSGggboH/X6hQ6nRl7aJNEyynUq9nRzTmlzjuO7wAUbZe18Q2q2hftTYzAAFyW+KsTjK5pr8iPMfdf1OG06Ng4dw5g6KuewjUEcxC0+KonPlpw5xALYuCZFreKr6WLcX9XUZc2gA+rb2XS0esyRxbVG6+fNGHV6XHLIpN1fy4spUFL2lherdb2Tcd3EKGV2MWaOWCnHpnKy4pY5uEhFJNJSU7I0anwUPb1d1FrHt3VBPKHfjCsZ7k/qG1mmm8aiI4947wvHxkk+T1TTrgfRq067DBa4EQ4a2I+RCxO3+j76BLmgupfFqWdz/qp9TAYnBOJbmfSkmW6jmN3yV5snpTTeIePFomP6m6jmJVkc0sDvuPr+voxPFHPwuJenn/L1R5xmUrD4gaOt3/gV6HjejmFxILmAA6k0zlPMt0nmFn8X0Ddfq6oI4ObB8xPyV+TLg1ENsynFHNpcm6P/p22V0jqUgGv/eM7z2gO47+R9Fp8NtDD4puWWunWm8CfunXmFi62wcSw2DHNtbMdA0C0i1wU3+yXzpHMhctxyYfO0dZPBqP+LL/aPQWk6TSe6mfhPbb63HmqHGdD8SyMrW1AAR2XCdDudHFafZexNpNANPOW7g7tg8id3JXLm4qi3NiadFg49c1hPJjrk9wK0Y/EJdP7mPLoI3w1/Jnk2JwFan/EpVG33sIHnEJCuQYmQHAQbgX3A6L0j+9uF0e8s5tJ/wBkrnW2jgav+Phz/U5oP+qFonq1ljtaM8dJLHK0eb4uqRVqA6da8f6iJSc6NVvMVsehVkjqnTeWlpnvsqrHdHbQGxwImR57lzv8Pa4Z1set2cNcGVNQK12V0oxGGgU6hyj3H9pnIA3b/lIVTtDZ9Wl7TSRxE+o1CrTWKq2SizX7aE16nqmzv2k0zavRc3+amcw55XQR5labA7fwmIgU61Nx1yOOV33XwV4GapTTUVqlIzSx430fQe0Nnh49kE8DJHgFlsbi+qrU8zCwNJm5LSDAMDQdnN6LzTZ/SHE0P4VeowD3c0t+46W+iuR0+rPblxFOlXbxLSx/MOaYHkrIzS7Rnngvpm2xmyKcy4Nm8PdSg+D6eWFVbP2UajS4OLX53+y4E+0Y7LgY3bxqu+xen9Dqmh9Oo3L2TBFTL8OY9kxG+Nyt6e29n1/8SlP8w6t3mY+ancn5lDhj6Ie3alaS8GGnK4suYqTM5hIAmLdyTts4rKWlgcDrlcI8ZNz4KzqbIp1Gnq6jsp4Pzt7tZ+ar8dRrM9osfwlsHwIU93CSSIPCrb3f39yezG5cJiAYu+f6b03+dyPNdcBTode4ZSyMlQFu7Kxk5hv7VvFZnFYymW1KbHDNVqsGUzm7QptPtCYmd+4LRYbFPZWqnK0jJTktABGZwAiTcW48FVOKXaCLb4JWGcctdrTmDqlQRcOILGy6DqInepFXDMPVEiXFhaXCzu00Ei40sLFV+xK2epiHEFp6wZXu90PpNBABMDTjvVy2u2mygXvdUMZQ7eIouIEaiY9VXta6HaMiwNo4gNdJDC5xDTBsLAXHvEBXfYxNN2IwLXCtlyS6kYcGkyxriMuqj9GcC6rVqVnkZHZ2aDtZHtLzfRpcS2f/AG1rnbJY2izKCxoBaOreWhsTcNHZ3bxqn7Vxl0SeNSXZ59s9znvpzTNQvYc7Q28EDMS3gDFlR9Idm9TVhphjhIm8cW+CvX7To0scW1MVVw7wyGvZT6xr3OdNQVCWuGUEM3azcQrLa+xvtBqAmX06DqgeBAL3O7JyzYO6t9p3rfpdT7LIm+n2jHqMHtINLtdM886riSfT5ILh0WrddiqbMU9tOjn7ZAgkDUAk2nikujPxTBF1TOctFm9Ueisoyg7CHgp7KCf1C89vPR7URaOKqMs5oqN7zDh/m3+I8VGxGFwtQ5nU8r/iLYcOT2X9VaiiUHYaf+kt/oPavNFUcJTnsv00uZ8zdSGuePfnxB9SpP2LuB8E07PHCFRLvj/tGmM1VSt/nT/qjg+sd49PooGNrERDA7Wde781bnZvPzKzfS/BBjWQXZy494yx2td85fVRU53Sl9/2J/5erlH7fozm/abmTDHMn4XubPNVON2kx8h4fwkVPqFAFAnV7v1yUfF0WsdEgyJnQ71qx48knXZlyZNPFWuPr+4yu2hudUH3XfRQK9Rvulx5tj8VcbTw1NgpGnU6zPTD3dktyOJcDTM6kZddLqsrN7JPAErYtHkq30Ynrcd0ivrE/AmMrub7Jy8iR8oSfUOUazaTNrzECLW5qRRqNgEwD4JLSwk6Tr8xPVTS5+x1w+JxDgS2pWIAkw55AHE30uF0p0pJNWXTuBy8iSBrcq66J7aw9J7+vpNqtNN4AMjKcpII8QqmpiGud2e+3gVbHBjVpuyl58ja4oh4jDMiWEjudJI8QIO/yVe4x3qydoo/Uk/DqqcuGMei7HmlLshdYOB+aLSOJ+7+ak4/BmmQ0kXEggyCJIkHhIK4tA4buKqSRP2kh2HqFhzNPobjeDbRW9Hqnic4ad7Tu5HgumzujjqtCpWFWk0UxORzoe/jlAHzITdg7GOIeW52MAN3OzEAW+EHjKvhBPoz5M/nI6U6JaZpvE8Wug+imDbmLpj+JUI4Oh4/1SoO19gupEjOCAAZuNZgQd9lVvwj2gkOIjg6D81bKMkVQyQl06NBQ6QkuFY06b3scALOaZ1kwYtyV5R6fsPt0Xt72uDvnCweGrR/EdUvOmU6f1aqz2UKNWoRUfUbSyzmLWl1tQQ22k6LLOafkaYWvM22H6aNbL6VUDSW1W2MAtAnkdxUjZu2a1YFgDKTPjb2nEEe1TBMAxIBvuUfol0S2diHvczEuJYGGKjMoaSTBGcAE274W3Z0ULPYdRqDM3MHASGyA4iLEwTAUHlryJVfJn8Vj20a2G6ggU6b2tguyFrXEB2czcG86ha7FY+llIpVKRe8ktJILGay8uGoGsDU8BcVG2tiUnPaw4IhuYfvS8kCO0C/KQ1otwKT6BdVY7DVgercBUik0ANj2A+oABY8FU5RJJSLzZ2GpvotLRFKllvqar5qF5n3nOdUk8XEoVdn9W2s9zz1lduWJ7FMAGXNEWyNdc7yO8KEekrQ/NiopUmENZne0sLmyTUBaIAuBBI9m2qy3TX9ouDr4XEUqGIcar2ZGkMeAe12m5iBDYnnKS74JN8UeS1SOscWzGZ0csxj0SXNmmvoY8LIrRRnPoh2HhGlgpEkkTy+ic3G059tvmPxU5uLowP3tP77beqw2dJ8ENuEjeT5fRO6vu9F2qYunDoeyYt2gZN9Ak3EMMdptxOotpb1TYJkWpYxA8QnsJmIbruT3VmkzI9bWT6bxI018u9VuyR1GH7h5Ki290bqYqqxtPIMtOo8ySLZmC0DVaqkQV2wbf35O7qHid0l7bTxsnBXIhklUTB/+GNckg1aQiJ9o6zpbuXnn7R+jr8DiGU3vDyaeeWggAFzhF9V9LFwzOuPd395Xkn7Ytniri2HIXRRaJAcY7Trdla1Jx5RmpT4Z5Ng3tP8R5ZY5ZBIJnfAkC7jMH2UsbtEOYGhjWkAtzCZfJJzOnfutuAVvX2O2wyRE6teN87z3qNisAMhblbYl09qdI3mNw3K2OefqQeHGvT7mZYCRHe0f7lKq4QCmHB3aglwIgRIDcpm/fYRbVTBs2AY4tIN92a/qi7AnmLCCDzv5KLcmNKKIGzq8ZpDTmY5txMb5bwNtefFHCHt20gqdR2XBm1p7tx+oT8Lg20nh1W7NCBBOm6SN8b002nYqT4DQytcM8OBEwHDVzSWyRwtI11ChuHLUbwp2PxOH/wsw45mN4Rbtu7/AEVO5zfi9JUt7lyxOKXCH4syZERAB0N/ErhTJzGbWEaQlVcDofRc+c+neiiJZNp1chcA7qwYLhOSfhJ0nuTcPVcJg6niFF+1CIkgfrvTW4ho3ny/NWJ0VOFlq99UNDr5To6YaddDpuPkUG1nWJcCLWzxPMtuoIrTq46DutYDf3hdH0LTmA13jcLjXvCHlfqKOFehOgkyx4aDP+IdNwuZMXUzYuyYqTUqtAINgQS4kHsyTbddQ9jYNpq0w9wIdVY0gEdq4BiHTv3Lrs9zGkF1YW1iCTYXiVmnyaIxaN5+yVzevrsfTzl1OnaS2O3lJJH9YXqdTqCKhyuBygO7L4jKwkaaZYMxovJf2f7ZoYfE1ajsTSp5qDgM/ZGbrGOaJNp7Jt3L0n+9eEIdGJokFsEgyT+4a0Cwv2vxVXN9E0qRYurUWhuUg3b7QIbF2i5E6zu1CWC2rQvmFFoneWAzA0Bi3es3gemNLq3tqVWnt9ixEtDrXa3QXuVzxO3aNV/8ei2kOrcA7MDnY8mRp7p3+RUJRl2kWKjQ4nbmFziCz2XD2HO3t+FvcVG29iqL2vptqNEZSCw6wQZDmmxEc0mdMaLaVP8A81Qloh4daezHZImO1v4LMN6Rurh4c6lLxUhxqNbl7bsocJGYezBy96i4tkotIkYnYtCrhc1Yvl4gy+bZoBB9q8cNUk3E7YqdWyhS6nIOsD3mrRm9wQC7sySd82QVa3pcIulljN22WgAG4fd/Nd2VBvA+6JVT1p4odYeKvogXYLToR5AfgmvJ+L0H0VL1h4pGsf0FJIRPrVqoPZc2O8kH0TGYqoD2qo5Au+clRW1gbFo8EHU+EKVIRN/tJw0qu8yUHbbqgT1j45kKERxjxlMc2fyTpASv7xPdYVXn/NPyUDGVS8yc09+aT6JlLCtYQRMjQz+SsMTtJ9QDNByiAYg+JRz5IVIztai06taebCfmoNTAUj7jPCn+S0dd+b27/riuX2ZnBTXzIuPoZw7Kp/8Ap+TT+EJn9h0zpTd4B/8A+lqQwDQDySZbcnyRpeZm/wC6hIkUquXj2o+a4/3Nc/SlVcOf1WybiKoEAujh5j8T5oNrVNxI8SErkG2JmG/s7ILQ+jUYTrN8vKDdWuz/ANl9IgddRcDM+8SRI3h41kjuhWFXE1jq9x5uJ+a5VK1be90d7neiVSH7voTcH+zfAGxwhJHe/wD5OKjVOguBZJODBAO8n/mUftn3z5oGmd5Hko7JXe4lvj6Gm2bgsPh2jqqIawAGCGkADhmrk7lJ2g5kBwDIInSnNx/8yxv2eeHkicGN8JyxKXmRjlcX0LaWGY7cP9HPc8qup4aCYdlBEGHtEhTzgh+YKacED7wUliVVZJ53d0Uv2RwfNnQ4GzgdCDxTRgXH3fkr4bO/m9EfsXf81NQXqVvJfkZd+yn7gPAj6pj9lP4D0+q1hwjv1CaaTvhUtqIWZOrs55aAQLTv43+qdh8K5usOG8T+Rhact4j0TDlTpCfJlq2z7SDe9oiL2g77KO7BOtcWEWJ+i2BpNPD9c1ydhWncPMJ8AZRtB40cf1zCS0dbCMG+PFJO0KjRgIwllSlYjaNTk4M7kCI/7QACE0P4p/iVzqNspIizqCdyIcT+gFypnipDAEMEc4Sau8IFiLA4loQFLuXfRPbV4IsCKaUahNyqY4E3K5uanuFRHhKV2LE0sTsVDIQMJ3Uniuowx3osKIsBEtCknCLm6gnYUcMg4pppru6hvTZjVFhSOIpo9XyUprSdApDMMSLQiyO0gU2R3J5YRvlSupA18roOe34UWGwjNPELowT7MpwqxuHkmPfO9G4exD3s+KPNRKuGnQ+nysughLrUbhbEQ3YcDX9eizlbF1GE9bSgTYtktj+rcea2AfKY+mNY/D5KW/gj7PkyoqU3GJIJMb0le1tnUyQ7KJBBBAgyL3hJUzyuJOONM//Z"/>
          <p:cNvSpPr>
            <a:spLocks noChangeAspect="1" noChangeArrowheads="1"/>
          </p:cNvSpPr>
          <p:nvPr/>
        </p:nvSpPr>
        <p:spPr bwMode="auto">
          <a:xfrm>
            <a:off x="155575" y="-2574925"/>
            <a:ext cx="7429500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6" name="AutoShape 6" descr="data:image/jpeg;base64,/9j/4AAQSkZJRgABAQAAAQABAAD/2wCEAAkGBxQSEhUUEhQVFRQWFBQUGBYYFhkXGBQYGBcWFxUUFBcYICggGholHBUUITEhJSkrLi4uFx8zODMsNygtLisBCgoKDg0OGxAQGzImICQsNywsLC8sLDQsLCwsLCwsLCwvLCwtLCwsLCwsLCwsLDQsLCwsLCwsLCwsLCwsLCwsLP/AABEIAL8BCAMBIgACEQEDEQH/xAAcAAABBQEBAQAAAAAAAAAAAAABAAIEBQYDBwj/xABFEAABAwIDBAcFBQUIAAcAAAABAAIRAyEEEjEFQVFxBhMiYYGRoTJCUrHRFJLB4fAHIzNichUWQ4KistPxFyRTY3PC0v/EABoBAAIDAQEAAAAAAAAAAAAAAAABAgMEBQb/xAA0EQACAgEEAAMGBAQHAAAAAAAAAQIRAwQSITEFQVETIjJhkaEVcdHhI4Gx8BQkM0JiwfH/2gAMAwEAAhEDEQA/AKmEk52qavdI8IxJJQkmAkESlCBgSSKQQAkkSggAJIoJgAhBOQKBgSSSQACgnFNQSEkkkmAEE5AoGBBFBAAQRQSJCKaU5NQxoBQKJQKRIBTSnFNKBoakigkSLZ+p5oIv1PNNQujHLsKCSSYhJIoIACSMIIGGUEkkABJJJMBIFFAoGBJJJACQSlBMaEkkgkMKCSBQMSSCEoGIpJJIACanJqCQECnIFIY0ppTimlIkBJIpIGWz9TzTUXFBEejI+xJJJJiEkkkgBIIpIACCKSAAgnFBMYEEUCgYECigUDQEkkEEgoJIJgJApSgkMSCKCBhSSSQICBCJSQMagQnpQkOzmQgQukIFqB2ciEF0LUUiVk9BGEoTMgEUYShAASRhJAASRhKEABJKEkABBOhCEANQKdCBTGNSKMJQgYxBPhCEErGoIpQmMagnQlCQxqSMIIASSSCAEkkkgYkkkkAJJJJAChBFJAE0FFc0QVEoaOiUJoKcCgjQoQhOSTAEJQjT7RhozctBzOimU8D8R8B9Vny6nFj+JmrDos+b4Y8evkQoSDCdBKsXNYwSYAG8nTxKhVNt0QQA7MT8On3jDfVY5eJr/ZE6MPBmv9SdfkAUHcEvs5U3D5qns9X9+T5NB+ahdIHuotaM7S582DSMo4yXG+7zWWXis7qkbIeDYX5t/T9CJiK7WWJBPAX81FOO/l9fyUrY/R99YBzjkYdD7zuQ4d5WnwmxqNPRgJ4u7R9dPBH4rP0LvwjTr1MpRqud7NNzuQJ/BS6eDqn/AAnDmWj5la0tXE1WzEgngLnyF0n4rk9ER/CNP8/qZ4bMqfDHiEf7LqcB5q8qYlo1D7fyO/EKG/bVIfF5fmofi+T1Q/wfB8/r+xVv2bUHu+oXF+GcNWu8irdm1G1LMBJ4SwHyLpSwoe/MXSIOXLy18d3gr8XispXaXBTk8IxrpsokFpHNY6zspPA6+Ruo9bZbDpLeR/ArRj8Uxy+JV9zPk8IyR+F39iiSU6tsx40h3oVDewgwQQe9dDHmx5PhdnOy4MmL41QxBOTSrCoCSSBQMUpSghKQ6HSlKZKGZA6OkpLkXJIse0ngopiQKiZ6OkopUaRdp57lLeGUm5nkCN5/AcVmz6uGLjt+hr02gyZ+el6sjOsC42A3/RPwWCdV7VSWs3N3u73Hh3KPRxAxNVjQDkBJM+9Hd4R4rSALlZ/EMkvdXB3dP4Zgx1Lt/M4w2m28NaByAVDj9vk2pCB8REnmG7vXkFB6S7SL6hYD2GGObhYk+oVOKhG/1UcOn3LdIln1LT2wJ7mdbdzy899489Eyns9hDTvzEWtvdw5KM2ud9+/f5hS8JWP7sWPaJjQn21dNOMTPjalLkkjY4917gfA+uvqpeysEamJZTqOLw0SSZuAMwbcm0kBdqNcaGQeBHy4+CWDr9Viuuc5raQAzOO/M3KGtAuTInuAuubqMrr3jqaTDcnt7o3GRccRWawS9zWgkAFxgSd364KWEaeEbUOV1p0PA7pWWcmotouXdMfhcJReAc4qT39nwbv8AGVxxdENxuFAAA6rEiAIAtT4KDjdiCk72AJ3slmbxbBlRXscMVherqvBjECHw8M7DTYWMHmub703bdl91xRqsbgM4MWcRHMawfILIYzBhtSm17Wx1hmRcdh4gHhJHktZQxNce02nU/pJY48mukf6lVdI67H9VLXU3moB22wCMrvfEt9URuLCVMhVOjVGpYEtO73h5G/qodPDVerHUWcHOO7TM4b/BLCbRLd+YcdVP2fiMjmxFxV/3tj0K3Y3/AA5JfIofxJsz21MXVMMxNMNJsKkFpHCRvE7+8qqwuPqUrOLiBbU+oXpuMqU30nhwHsOseMG4WSwewqdWjRN2l1JpzD4gIdIOvHxVmny+zTUlwV5ob2mnyR8NtQOGoPP8tPJHFVwRdhI8x+XjCjbW6M1KMH2gSAHNmZOltQql+LqU98gcdQt+N45cwdGebyRVSVokMdnkhpbDouZkWvyv6J1WkWmCIU2jUDzTaIl2HFQ95fmN/wDKWq5o7HdWYDSIqEtcXMGrIIFwddR9FtxeITxr+Jyv7ow5NBjy8w4ZlSmkqdj8CWEyC2NQ60eaj08I5zcwiNRfXkumtXhcd25Uc2ejzRlt22cJTSkeGhG5NJWhNNWiimuGIlBJBIkhSggklYy1LU6jRzEAb13NEcSpGCpQ4d4P1j5rmz8TxuL2dmnF4Vm3rfVefJ0qltJhJs1on9d5WI2jtF1V0uNtw3NHd9d61fSymfszo3OaTyn8x5LCR3jyWDSrdc5dnW1LpKEeEaDo1istVljF2k8JmCeFyFvQ1eS0jeDELedG9uhwFKqYeLNcff4An4vnzWHUt48zUunyjo4IrJp1KHceGv6MyO3MJ1deo0iJeXA8Q45gfX0KhlvAnzn0K9K2/sJuJZ8NRvsu/wDq7iPkvO9p4GpQOSq0g7jq13e07/munp88ZxrzOTnxSjK/IjtcePmF1puMssDrvI3PXBtTjfnddS72OR05O3K2TtFUVyWdPHFogtcW8CWuHgTdLaD2uAIDpbqHNIgHgSOPzVYQT7JnlY+Rv5Lp9ocHFp3mDNjBKwarCnjZu0ed48sWjV9FelPVAUq57GjX65P5Xfy9+7lpvGOBAIIIIkEXBG4grxzEU8rnN1hxE8iR+CnbF6QVsMYYczN9N3s95bvaeXiCuLjzVxI9Hn0aye/jPacNjGuGSqJHxfX6rP8ASHBGjisK5hBDuvynkwGDHzUTYvSrD14aXdVUPuPIAJ/lfofQ9yu62DDnNcR2mFxa7e3MMro3XBi6m8UZO4s50lOPEkV7ukTWuy1AWG+ult4Isn4zGNqCiWuBAr0zY8Q4fiom1thipBdTbVgmNA5s6lhtHgQs1jdlimR1b6tNxewQ9rjHaBzSQHuiPiVkMMWvedMplOSfCtG6xeApv7Ra1x3yLxzF/VVjdliq9zGuy5CS2Rms4MibzuO/cqShjMbTMsdTrgXgOBJ4tLTlgHT2ir12OFOp1sODX0esymMzck5mm8ZhJm8dlDxbOFK7BT3dqqFW2XiaYMZXtjQOg/dfYeaq9iYpwwwzAsDYcxxsCMxY5oJsTdthwKu8N0poVBZ9u/T72nqonRfGtGHptJh2aow+NR4k+YKhKORLlEk4Po447Hhwo39mvTPhcfirbaGzcNXokvaC/wCIWcBxOk7tVW7WwVNzGHLkd11IEt7MS8B0gWPMhOxuwazGF1Oo17O8wR/UfoErQmmVOyNiuysxALSxk0iNC0NJos5+y1ULcdVw7zlJsTbRwH/S1GzKz2U3sc1wBqP3SLVM1yLBS8PTo1qNQVWh/wC8EH3mjqqQEHUCy1Y9TKHlaKJ4lJc8MpNmYj7dHXODWFwYXv0PMnx5XKnbW2O7Dkin26TSGggboH/X6hQ6nRl7aJNEyynUq9nRzTmlzjuO7wAUbZe18Q2q2hftTYzAAFyW+KsTjK5pr8iPMfdf1OG06Ng4dw5g6KuewjUEcxC0+KonPlpw5xALYuCZFreKr6WLcX9XUZc2gA+rb2XS0esyRxbVG6+fNGHV6XHLIpN1fy4spUFL2lherdb2Tcd3EKGV2MWaOWCnHpnKy4pY5uEhFJNJSU7I0anwUPb1d1FrHt3VBPKHfjCsZ7k/qG1mmm8aiI4947wvHxkk+T1TTrgfRq067DBa4EQ4a2I+RCxO3+j76BLmgupfFqWdz/qp9TAYnBOJbmfSkmW6jmN3yV5snpTTeIePFomP6m6jmJVkc0sDvuPr+voxPFHPwuJenn/L1R5xmUrD4gaOt3/gV6HjejmFxILmAA6k0zlPMt0nmFn8X0Ddfq6oI4ObB8xPyV+TLg1ENsynFHNpcm6P/p22V0jqUgGv/eM7z2gO47+R9Fp8NtDD4puWWunWm8CfunXmFi62wcSw2DHNtbMdA0C0i1wU3+yXzpHMhctxyYfO0dZPBqP+LL/aPQWk6TSe6mfhPbb63HmqHGdD8SyMrW1AAR2XCdDudHFafZexNpNANPOW7g7tg8id3JXLm4qi3NiadFg49c1hPJjrk9wK0Y/EJdP7mPLoI3w1/Jnk2JwFan/EpVG33sIHnEJCuQYmQHAQbgX3A6L0j+9uF0e8s5tJ/wBkrnW2jgav+Phz/U5oP+qFonq1ljtaM8dJLHK0eb4uqRVqA6da8f6iJSc6NVvMVsehVkjqnTeWlpnvsqrHdHbQGxwImR57lzv8Pa4Z1set2cNcGVNQK12V0oxGGgU6hyj3H9pnIA3b/lIVTtDZ9Wl7TSRxE+o1CrTWKq2SizX7aE16nqmzv2k0zavRc3+amcw55XQR5labA7fwmIgU61Nx1yOOV33XwV4GapTTUVqlIzSx430fQe0Nnh49kE8DJHgFlsbi+qrU8zCwNJm5LSDAMDQdnN6LzTZ/SHE0P4VeowD3c0t+46W+iuR0+rPblxFOlXbxLSx/MOaYHkrIzS7Rnngvpm2xmyKcy4Nm8PdSg+D6eWFVbP2UajS4OLX53+y4E+0Y7LgY3bxqu+xen9Dqmh9Oo3L2TBFTL8OY9kxG+Nyt6e29n1/8SlP8w6t3mY+ancn5lDhj6Ie3alaS8GGnK4suYqTM5hIAmLdyTts4rKWlgcDrlcI8ZNz4KzqbIp1Gnq6jsp4Pzt7tZ+ar8dRrM9osfwlsHwIU93CSSIPCrb3f39yezG5cJiAYu+f6b03+dyPNdcBTode4ZSyMlQFu7Kxk5hv7VvFZnFYymW1KbHDNVqsGUzm7QptPtCYmd+4LRYbFPZWqnK0jJTktABGZwAiTcW48FVOKXaCLb4JWGcctdrTmDqlQRcOILGy6DqInepFXDMPVEiXFhaXCzu00Ei40sLFV+xK2epiHEFp6wZXu90PpNBABMDTjvVy2u2mygXvdUMZQ7eIouIEaiY9VXta6HaMiwNo4gNdJDC5xDTBsLAXHvEBXfYxNN2IwLXCtlyS6kYcGkyxriMuqj9GcC6rVqVnkZHZ2aDtZHtLzfRpcS2f/AG1rnbJY2izKCxoBaOreWhsTcNHZ3bxqn7Vxl0SeNSXZ59s9znvpzTNQvYc7Q28EDMS3gDFlR9Idm9TVhphjhIm8cW+CvX7To0scW1MVVw7wyGvZT6xr3OdNQVCWuGUEM3azcQrLa+xvtBqAmX06DqgeBAL3O7JyzYO6t9p3rfpdT7LIm+n2jHqMHtINLtdM886riSfT5ILh0WrddiqbMU9tOjn7ZAgkDUAk2nikujPxTBF1TOctFm9Ueisoyg7CHgp7KCf1C89vPR7URaOKqMs5oqN7zDh/m3+I8VGxGFwtQ5nU8r/iLYcOT2X9VaiiUHYaf+kt/oPavNFUcJTnsv00uZ8zdSGuePfnxB9SpP2LuB8E07PHCFRLvj/tGmM1VSt/nT/qjg+sd49PooGNrERDA7Wde781bnZvPzKzfS/BBjWQXZy494yx2td85fVRU53Sl9/2J/5erlH7fozm/abmTDHMn4XubPNVON2kx8h4fwkVPqFAFAnV7v1yUfF0WsdEgyJnQ71qx48knXZlyZNPFWuPr+4yu2hudUH3XfRQK9Rvulx5tj8VcbTw1NgpGnU6zPTD3dktyOJcDTM6kZddLqsrN7JPAErYtHkq30Ynrcd0ivrE/AmMrub7Jy8iR8oSfUOUazaTNrzECLW5qRRqNgEwD4JLSwk6Tr8xPVTS5+x1w+JxDgS2pWIAkw55AHE30uF0p0pJNWXTuBy8iSBrcq66J7aw9J7+vpNqtNN4AMjKcpII8QqmpiGud2e+3gVbHBjVpuyl58ja4oh4jDMiWEjudJI8QIO/yVe4x3qydoo/Uk/DqqcuGMei7HmlLshdYOB+aLSOJ+7+ak4/BmmQ0kXEggyCJIkHhIK4tA4buKqSRP2kh2HqFhzNPobjeDbRW9Hqnic4ad7Tu5HgumzujjqtCpWFWk0UxORzoe/jlAHzITdg7GOIeW52MAN3OzEAW+EHjKvhBPoz5M/nI6U6JaZpvE8Wug+imDbmLpj+JUI4Oh4/1SoO19gupEjOCAAZuNZgQd9lVvwj2gkOIjg6D81bKMkVQyQl06NBQ6QkuFY06b3scALOaZ1kwYtyV5R6fsPt0Xt72uDvnCweGrR/EdUvOmU6f1aqz2UKNWoRUfUbSyzmLWl1tQQ22k6LLOafkaYWvM22H6aNbL6VUDSW1W2MAtAnkdxUjZu2a1YFgDKTPjb2nEEe1TBMAxIBvuUfol0S2diHvczEuJYGGKjMoaSTBGcAE274W3Z0ULPYdRqDM3MHASGyA4iLEwTAUHlryJVfJn8Vj20a2G6ggU6b2tguyFrXEB2czcG86ha7FY+llIpVKRe8ktJILGay8uGoGsDU8BcVG2tiUnPaw4IhuYfvS8kCO0C/KQ1otwKT6BdVY7DVgercBUik0ANj2A+oABY8FU5RJJSLzZ2GpvotLRFKllvqar5qF5n3nOdUk8XEoVdn9W2s9zz1lduWJ7FMAGXNEWyNdc7yO8KEekrQ/NiopUmENZne0sLmyTUBaIAuBBI9m2qy3TX9ouDr4XEUqGIcar2ZGkMeAe12m5iBDYnnKS74JN8UeS1SOscWzGZ0csxj0SXNmmvoY8LIrRRnPoh2HhGlgpEkkTy+ic3G059tvmPxU5uLowP3tP77beqw2dJ8ENuEjeT5fRO6vu9F2qYunDoeyYt2gZN9Ak3EMMdptxOotpb1TYJkWpYxA8QnsJmIbruT3VmkzI9bWT6bxI018u9VuyR1GH7h5Ki290bqYqqxtPIMtOo8ySLZmC0DVaqkQV2wbf35O7qHid0l7bTxsnBXIhklUTB/+GNckg1aQiJ9o6zpbuXnn7R+jr8DiGU3vDyaeeWggAFzhF9V9LFwzOuPd395Xkn7Ytniri2HIXRRaJAcY7Trdla1Jx5RmpT4Z5Ng3tP8R5ZY5ZBIJnfAkC7jMH2UsbtEOYGhjWkAtzCZfJJzOnfutuAVvX2O2wyRE6teN87z3qNisAMhblbYl09qdI3mNw3K2OefqQeHGvT7mZYCRHe0f7lKq4QCmHB3aglwIgRIDcpm/fYRbVTBs2AY4tIN92a/qi7AnmLCCDzv5KLcmNKKIGzq8ZpDTmY5txMb5bwNtefFHCHt20gqdR2XBm1p7tx+oT8Lg20nh1W7NCBBOm6SN8b002nYqT4DQytcM8OBEwHDVzSWyRwtI11ChuHLUbwp2PxOH/wsw45mN4Rbtu7/AEVO5zfi9JUt7lyxOKXCH4syZERAB0N/ErhTJzGbWEaQlVcDofRc+c+neiiJZNp1chcA7qwYLhOSfhJ0nuTcPVcJg6niFF+1CIkgfrvTW4ho3ny/NWJ0VOFlq99UNDr5To6YaddDpuPkUG1nWJcCLWzxPMtuoIrTq46DutYDf3hdH0LTmA13jcLjXvCHlfqKOFehOgkyx4aDP+IdNwuZMXUzYuyYqTUqtAINgQS4kHsyTbddQ9jYNpq0w9wIdVY0gEdq4BiHTv3Lrs9zGkF1YW1iCTYXiVmnyaIxaN5+yVzevrsfTzl1OnaS2O3lJJH9YXqdTqCKhyuBygO7L4jKwkaaZYMxovJf2f7ZoYfE1ajsTSp5qDgM/ZGbrGOaJNp7Jt3L0n+9eEIdGJokFsEgyT+4a0Cwv2vxVXN9E0qRYurUWhuUg3b7QIbF2i5E6zu1CWC2rQvmFFoneWAzA0Bi3es3gemNLq3tqVWnt9ixEtDrXa3QXuVzxO3aNV/8ei2kOrcA7MDnY8mRp7p3+RUJRl2kWKjQ4nbmFziCz2XD2HO3t+FvcVG29iqL2vptqNEZSCw6wQZDmmxEc0mdMaLaVP8A81Qloh4daezHZImO1v4LMN6Rurh4c6lLxUhxqNbl7bsocJGYezBy96i4tkotIkYnYtCrhc1Yvl4gy+bZoBB9q8cNUk3E7YqdWyhS6nIOsD3mrRm9wQC7sySd82QVa3pcIulljN22WgAG4fd/Nd2VBvA+6JVT1p4odYeKvogXYLToR5AfgmvJ+L0H0VL1h4pGsf0FJIRPrVqoPZc2O8kH0TGYqoD2qo5Au+clRW1gbFo8EHU+EKVIRN/tJw0qu8yUHbbqgT1j45kKERxjxlMc2fyTpASv7xPdYVXn/NPyUDGVS8yc09+aT6JlLCtYQRMjQz+SsMTtJ9QDNByiAYg+JRz5IVIztai06taebCfmoNTAUj7jPCn+S0dd+b27/riuX2ZnBTXzIuPoZw7Kp/8Ap+TT+EJn9h0zpTd4B/8A+lqQwDQDySZbcnyRpeZm/wC6hIkUquXj2o+a4/3Nc/SlVcOf1WybiKoEAujh5j8T5oNrVNxI8SErkG2JmG/s7ILQ+jUYTrN8vKDdWuz/ANl9IgddRcDM+8SRI3h41kjuhWFXE1jq9x5uJ+a5VK1be90d7neiVSH7voTcH+zfAGxwhJHe/wD5OKjVOguBZJODBAO8n/mUftn3z5oGmd5Hko7JXe4lvj6Gm2bgsPh2jqqIawAGCGkADhmrk7lJ2g5kBwDIInSnNx/8yxv2eeHkicGN8JyxKXmRjlcX0LaWGY7cP9HPc8qup4aCYdlBEGHtEhTzgh+YKacED7wUliVVZJ53d0Uv2RwfNnQ4GzgdCDxTRgXH3fkr4bO/m9EfsXf81NQXqVvJfkZd+yn7gPAj6pj9lP4D0+q1hwjv1CaaTvhUtqIWZOrs55aAQLTv43+qdh8K5usOG8T+Rhact4j0TDlTpCfJlq2z7SDe9oiL2g77KO7BOtcWEWJ+i2BpNPD9c1ydhWncPMJ8AZRtB40cf1zCS0dbCMG+PFJO0KjRgIwllSlYjaNTk4M7kCI/7QACE0P4p/iVzqNspIizqCdyIcT+gFypnipDAEMEc4Sau8IFiLA4loQFLuXfRPbV4IsCKaUahNyqY4E3K5uanuFRHhKV2LE0sTsVDIQMJ3Uniuowx3osKIsBEtCknCLm6gnYUcMg4pppru6hvTZjVFhSOIpo9XyUprSdApDMMSLQiyO0gU2R3J5YRvlSupA18roOe34UWGwjNPELowT7MpwqxuHkmPfO9G4exD3s+KPNRKuGnQ+nysughLrUbhbEQ3YcDX9eizlbF1GE9bSgTYtktj+rcea2AfKY+mNY/D5KW/gj7PkyoqU3GJIJMb0le1tnUyQ7KJBBBAgyL3hJUzyuJOONM//Z"/>
          <p:cNvSpPr>
            <a:spLocks noChangeAspect="1" noChangeArrowheads="1"/>
          </p:cNvSpPr>
          <p:nvPr/>
        </p:nvSpPr>
        <p:spPr bwMode="auto">
          <a:xfrm>
            <a:off x="307975" y="-2422525"/>
            <a:ext cx="7429500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pic>
        <p:nvPicPr>
          <p:cNvPr id="1036" name="Picture 12" descr="https://media-cdn.tripadvisor.com/media/photo-s/01/28/fa/05/ar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376816"/>
            <a:ext cx="3773678" cy="2100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cabanadeltei.ro/wp-content/uploads/2015/03/1_241_cetatea-ara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11" y="3376816"/>
            <a:ext cx="3888431" cy="2076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9011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64189" y="2276872"/>
            <a:ext cx="5760000" cy="270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tIns="18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Moravita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Oravita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Denta</a:t>
            </a:r>
          </a:p>
        </p:txBody>
      </p:sp>
      <p:sp>
        <p:nvSpPr>
          <p:cNvPr id="6" name="Hexagone 5"/>
          <p:cNvSpPr/>
          <p:nvPr/>
        </p:nvSpPr>
        <p:spPr>
          <a:xfrm>
            <a:off x="2123728" y="3068960"/>
            <a:ext cx="90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57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lèche droite 13"/>
          <p:cNvSpPr/>
          <p:nvPr/>
        </p:nvSpPr>
        <p:spPr>
          <a:xfrm rot="19500000">
            <a:off x="5823606" y="338148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Rectangle à coins arrondis 3"/>
          <p:cNvSpPr/>
          <p:nvPr/>
        </p:nvSpPr>
        <p:spPr>
          <a:xfrm>
            <a:off x="1736189" y="2337736"/>
            <a:ext cx="5616000" cy="2556000"/>
          </a:xfrm>
          <a:prstGeom prst="roundRect">
            <a:avLst>
              <a:gd name="adj" fmla="val 5218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Hexagone 12"/>
          <p:cNvSpPr/>
          <p:nvPr/>
        </p:nvSpPr>
        <p:spPr>
          <a:xfrm>
            <a:off x="2123728" y="4149080"/>
            <a:ext cx="90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59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4644008" y="1340768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076056" y="1484768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Virage 15"/>
          <p:cNvSpPr/>
          <p:nvPr/>
        </p:nvSpPr>
        <p:spPr>
          <a:xfrm>
            <a:off x="5338936" y="1484768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4716008" y="1389869"/>
            <a:ext cx="2628000" cy="801797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966022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683568" y="692696"/>
            <a:ext cx="7560000" cy="900000"/>
          </a:xfrm>
          <a:prstGeom prst="rect">
            <a:avLst/>
          </a:prstGeom>
          <a:solidFill>
            <a:srgbClr val="00B050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r>
              <a:rPr lang="fr-CH" smtClean="0">
                <a:solidFill>
                  <a:schemeClr val="bg1"/>
                </a:solidFill>
              </a:rPr>
              <a:t> </a:t>
            </a:r>
            <a:r>
              <a:rPr lang="fr-CH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Arad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3568" y="1700808"/>
            <a:ext cx="7596000" cy="378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ctr"/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 Nord Oradea		20 km</a:t>
            </a: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13 km</a:t>
            </a: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  9 km</a:t>
            </a: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Sânnicolau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Mare	  5 km</a:t>
            </a: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 Sud				  3 km 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755576" y="764704"/>
            <a:ext cx="7416824" cy="756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755576" y="1772816"/>
            <a:ext cx="7416824" cy="3600400"/>
          </a:xfrm>
          <a:prstGeom prst="roundRect">
            <a:avLst>
              <a:gd name="adj" fmla="val 490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Rectangle 5"/>
          <p:cNvSpPr/>
          <p:nvPr/>
        </p:nvSpPr>
        <p:spPr>
          <a:xfrm>
            <a:off x="3491880" y="2564904"/>
            <a:ext cx="1620000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 </a:t>
            </a:r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https://t2.ftcdn.net/jpg/00/06/12/33/400_F_6123319_UooFwBrI0QE3BmgtmsBXfC3HE5D35wB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356992"/>
            <a:ext cx="874354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544732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88340" y="2083713"/>
            <a:ext cx="5760000" cy="144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720000" tIns="360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Arad Sud</a:t>
            </a:r>
          </a:p>
          <a:p>
            <a:pPr algn="l"/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fr-CH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re 1"/>
          <p:cNvSpPr txBox="1">
            <a:spLocks noGrp="1"/>
          </p:cNvSpPr>
          <p:nvPr>
            <p:ph type="ctrTitle"/>
          </p:nvPr>
        </p:nvSpPr>
        <p:spPr>
          <a:xfrm>
            <a:off x="323528" y="188640"/>
            <a:ext cx="360040" cy="306000"/>
          </a:xfrm>
          <a:prstGeom prst="rect">
            <a:avLst/>
          </a:prstGeom>
          <a:solidFill>
            <a:schemeClr val="bg1"/>
          </a:solidFill>
        </p:spPr>
        <p:txBody>
          <a:bodyPr vert="horz" lIns="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1492341" y="2132856"/>
            <a:ext cx="5527931" cy="1296144"/>
          </a:xfrm>
          <a:prstGeom prst="roundRect">
            <a:avLst>
              <a:gd name="adj" fmla="val 373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4383108" y="1113160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797153" y="1257160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0" name="Virage 19"/>
          <p:cNvSpPr/>
          <p:nvPr/>
        </p:nvSpPr>
        <p:spPr>
          <a:xfrm>
            <a:off x="5098749" y="1257160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4427984" y="1196752"/>
            <a:ext cx="2682248" cy="72008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1387486" y="1123431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à coins arrondis 1"/>
          <p:cNvSpPr/>
          <p:nvPr/>
        </p:nvSpPr>
        <p:spPr>
          <a:xfrm>
            <a:off x="1492340" y="1195760"/>
            <a:ext cx="2700000" cy="79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Hexagone 16"/>
          <p:cNvSpPr/>
          <p:nvPr/>
        </p:nvSpPr>
        <p:spPr>
          <a:xfrm>
            <a:off x="1955507" y="2564928"/>
            <a:ext cx="900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69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16016" y="2511549"/>
            <a:ext cx="1512168" cy="5387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4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086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75656" y="2463532"/>
            <a:ext cx="5760000" cy="306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90000" tIns="360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Arad Sud</a:t>
            </a: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Sagu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lèche droite 3"/>
          <p:cNvSpPr/>
          <p:nvPr/>
        </p:nvSpPr>
        <p:spPr>
          <a:xfrm rot="19500000">
            <a:off x="5521599" y="4455142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Hexagone 7"/>
          <p:cNvSpPr/>
          <p:nvPr/>
        </p:nvSpPr>
        <p:spPr>
          <a:xfrm>
            <a:off x="1981849" y="4725144"/>
            <a:ext cx="99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69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re 1"/>
          <p:cNvSpPr txBox="1">
            <a:spLocks noGrp="1"/>
          </p:cNvSpPr>
          <p:nvPr>
            <p:ph type="ctrTitle"/>
          </p:nvPr>
        </p:nvSpPr>
        <p:spPr>
          <a:xfrm>
            <a:off x="1475976" y="964637"/>
            <a:ext cx="5760000" cy="1440000"/>
          </a:xfrm>
          <a:prstGeom prst="rect">
            <a:avLst/>
          </a:prstGeom>
          <a:solidFill>
            <a:srgbClr val="00B050"/>
          </a:solidFill>
        </p:spPr>
        <p:txBody>
          <a:bodyPr vert="horz" lIns="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4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Arad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Sân</a:t>
            </a:r>
            <a:r>
              <a:rPr lang="fr-CH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icolau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Mare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lèche vers le haut 13"/>
          <p:cNvSpPr/>
          <p:nvPr/>
        </p:nvSpPr>
        <p:spPr>
          <a:xfrm>
            <a:off x="1803091" y="1268760"/>
            <a:ext cx="450000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Flèche vers le haut 12"/>
          <p:cNvSpPr/>
          <p:nvPr/>
        </p:nvSpPr>
        <p:spPr>
          <a:xfrm>
            <a:off x="6345594" y="1323188"/>
            <a:ext cx="450000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Rectangle 15"/>
          <p:cNvSpPr/>
          <p:nvPr/>
        </p:nvSpPr>
        <p:spPr>
          <a:xfrm>
            <a:off x="4499992" y="2924944"/>
            <a:ext cx="1260000" cy="57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4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à coins arrondis 1"/>
          <p:cNvSpPr/>
          <p:nvPr/>
        </p:nvSpPr>
        <p:spPr>
          <a:xfrm>
            <a:off x="1547664" y="1035188"/>
            <a:ext cx="5616624" cy="1313692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1547664" y="2564904"/>
            <a:ext cx="5616624" cy="2880320"/>
          </a:xfrm>
          <a:prstGeom prst="roundRect">
            <a:avLst>
              <a:gd name="adj" fmla="val 549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3985935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43608" y="1556792"/>
            <a:ext cx="5760000" cy="216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90000" tIns="360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Arad Sud</a:t>
            </a:r>
          </a:p>
          <a:p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Sagu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i="1" strike="sngStrike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Hexagone 9"/>
          <p:cNvSpPr/>
          <p:nvPr/>
        </p:nvSpPr>
        <p:spPr>
          <a:xfrm>
            <a:off x="1619672" y="2427946"/>
            <a:ext cx="99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69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lèche vers le haut 15"/>
          <p:cNvSpPr/>
          <p:nvPr/>
        </p:nvSpPr>
        <p:spPr>
          <a:xfrm rot="3600000">
            <a:off x="5784091" y="2678775"/>
            <a:ext cx="450000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Rectangle 16"/>
          <p:cNvSpPr/>
          <p:nvPr/>
        </p:nvSpPr>
        <p:spPr>
          <a:xfrm>
            <a:off x="4082904" y="1916832"/>
            <a:ext cx="1440000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4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3995936" y="594131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397374" y="738131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8" name="Virage 17"/>
          <p:cNvSpPr/>
          <p:nvPr/>
        </p:nvSpPr>
        <p:spPr>
          <a:xfrm>
            <a:off x="4644008" y="718024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4082904" y="620288"/>
            <a:ext cx="2577328" cy="79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1154049" y="1628800"/>
            <a:ext cx="5613887" cy="2012324"/>
          </a:xfrm>
          <a:prstGeom prst="roundRect">
            <a:avLst>
              <a:gd name="adj" fmla="val 6148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127356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43808" y="1689547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>
              <a:gd name="adj" fmla="val 953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1913507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88340" y="2083713"/>
            <a:ext cx="5760000" cy="216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720000" tIns="360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Arad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Muresel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fr-CH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re 1"/>
          <p:cNvSpPr txBox="1">
            <a:spLocks noGrp="1"/>
          </p:cNvSpPr>
          <p:nvPr>
            <p:ph type="ctrTitle"/>
          </p:nvPr>
        </p:nvSpPr>
        <p:spPr>
          <a:xfrm>
            <a:off x="323528" y="188640"/>
            <a:ext cx="360040" cy="306000"/>
          </a:xfrm>
          <a:prstGeom prst="rect">
            <a:avLst/>
          </a:prstGeom>
          <a:solidFill>
            <a:schemeClr val="bg1"/>
          </a:solidFill>
        </p:spPr>
        <p:txBody>
          <a:bodyPr vert="horz" lIns="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1492341" y="2132856"/>
            <a:ext cx="5527931" cy="2016224"/>
          </a:xfrm>
          <a:prstGeom prst="roundRect">
            <a:avLst>
              <a:gd name="adj" fmla="val 373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4383108" y="1113160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797153" y="1257160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0" name="Virage 19"/>
          <p:cNvSpPr/>
          <p:nvPr/>
        </p:nvSpPr>
        <p:spPr>
          <a:xfrm>
            <a:off x="5098749" y="1257160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4427984" y="1196752"/>
            <a:ext cx="2682248" cy="72008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1387486" y="1123431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à coins arrondis 1"/>
          <p:cNvSpPr/>
          <p:nvPr/>
        </p:nvSpPr>
        <p:spPr>
          <a:xfrm>
            <a:off x="1492340" y="1195760"/>
            <a:ext cx="2700000" cy="79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Hexagone 16"/>
          <p:cNvSpPr/>
          <p:nvPr/>
        </p:nvSpPr>
        <p:spPr>
          <a:xfrm>
            <a:off x="1835696" y="2564928"/>
            <a:ext cx="900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682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293138" y="2511549"/>
            <a:ext cx="2340000" cy="5387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Muresel</a:t>
            </a:r>
            <a:endParaRPr lang="fr-CH" sz="4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77486" y="3253065"/>
            <a:ext cx="1980000" cy="64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 Sud</a:t>
            </a:r>
            <a:endParaRPr lang="fr-CH" sz="4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2" descr="http://quiz-code-route.fr/panneaux/ID3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253065"/>
            <a:ext cx="792088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9149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43608" y="1556792"/>
            <a:ext cx="5760000" cy="396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90000" tIns="360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Arad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Muresel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 Sud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Sânnicolau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Mare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lèche droite 3"/>
          <p:cNvSpPr/>
          <p:nvPr/>
        </p:nvSpPr>
        <p:spPr>
          <a:xfrm rot="19500000">
            <a:off x="5249878" y="4383136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Titre 1"/>
          <p:cNvSpPr txBox="1">
            <a:spLocks noGrp="1"/>
          </p:cNvSpPr>
          <p:nvPr>
            <p:ph type="ctrTitle"/>
          </p:nvPr>
        </p:nvSpPr>
        <p:spPr>
          <a:xfrm>
            <a:off x="1075270" y="393179"/>
            <a:ext cx="5760000" cy="1080000"/>
          </a:xfrm>
          <a:prstGeom prst="rect">
            <a:avLst/>
          </a:prstGeom>
          <a:solidFill>
            <a:srgbClr val="00B050"/>
          </a:solidFill>
        </p:spPr>
        <p:txBody>
          <a:bodyPr vert="horz" lIns="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Arad </a:t>
            </a:r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lèche vers le haut 13"/>
          <p:cNvSpPr/>
          <p:nvPr/>
        </p:nvSpPr>
        <p:spPr>
          <a:xfrm>
            <a:off x="1751768" y="573179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Flèche vers le haut 12"/>
          <p:cNvSpPr/>
          <p:nvPr/>
        </p:nvSpPr>
        <p:spPr>
          <a:xfrm>
            <a:off x="5925434" y="573179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 11"/>
          <p:cNvSpPr/>
          <p:nvPr/>
        </p:nvSpPr>
        <p:spPr>
          <a:xfrm>
            <a:off x="3736980" y="663179"/>
            <a:ext cx="180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Hexagone 14"/>
          <p:cNvSpPr/>
          <p:nvPr/>
        </p:nvSpPr>
        <p:spPr>
          <a:xfrm>
            <a:off x="1706768" y="4653136"/>
            <a:ext cx="99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682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563888" y="1973149"/>
            <a:ext cx="2361546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Muresel</a:t>
            </a:r>
            <a:endParaRPr lang="fr-CH" sz="4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560919" y="2761363"/>
            <a:ext cx="5014050" cy="5387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Zona </a:t>
            </a:r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Industriala</a:t>
            </a:r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Sud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à coins arrondis 1"/>
          <p:cNvSpPr/>
          <p:nvPr/>
        </p:nvSpPr>
        <p:spPr>
          <a:xfrm>
            <a:off x="1115616" y="429123"/>
            <a:ext cx="5616624" cy="97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1115616" y="1628800"/>
            <a:ext cx="5616624" cy="3816424"/>
          </a:xfrm>
          <a:prstGeom prst="roundRect">
            <a:avLst>
              <a:gd name="adj" fmla="val 335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65319151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86232" y="1546925"/>
            <a:ext cx="5760000" cy="378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90000" tIns="360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Arad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Muresel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 Sud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Sânnicolau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Mare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lèche droite 3"/>
          <p:cNvSpPr/>
          <p:nvPr/>
        </p:nvSpPr>
        <p:spPr>
          <a:xfrm rot="19500000">
            <a:off x="5359300" y="4392525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Hexagone 9"/>
          <p:cNvSpPr/>
          <p:nvPr/>
        </p:nvSpPr>
        <p:spPr>
          <a:xfrm>
            <a:off x="1547664" y="2013211"/>
            <a:ext cx="828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682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961664" y="2735638"/>
            <a:ext cx="4716000" cy="5387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Zona </a:t>
            </a:r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Industriala</a:t>
            </a:r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Sud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79765" y="1984198"/>
            <a:ext cx="2340000" cy="5387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Muresel</a:t>
            </a:r>
            <a:endParaRPr lang="fr-CH" sz="4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475656" y="1628800"/>
            <a:ext cx="5634576" cy="3616250"/>
          </a:xfrm>
          <a:prstGeom prst="roundRect">
            <a:avLst>
              <a:gd name="adj" fmla="val 4492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Rectangle à coins arrondis 15"/>
          <p:cNvSpPr/>
          <p:nvPr/>
        </p:nvSpPr>
        <p:spPr>
          <a:xfrm>
            <a:off x="4374232" y="602636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758295" y="746636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9" name="Virage 18"/>
          <p:cNvSpPr/>
          <p:nvPr/>
        </p:nvSpPr>
        <p:spPr>
          <a:xfrm>
            <a:off x="5049765" y="746636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4446232" y="679661"/>
            <a:ext cx="2628000" cy="792088"/>
          </a:xfrm>
          <a:prstGeom prst="roundRect">
            <a:avLst>
              <a:gd name="adj" fmla="val 18805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850993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43808" y="1669980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>
              <a:gd name="adj" fmla="val 953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58758249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51592" y="908720"/>
            <a:ext cx="6660000" cy="4500000"/>
          </a:xfrm>
          <a:prstGeom prst="rect">
            <a:avLst/>
          </a:prstGeom>
          <a:solidFill>
            <a:srgbClr val="00B050"/>
          </a:solidFill>
        </p:spPr>
        <p:txBody>
          <a:bodyPr lIns="360000" tIns="540000" rIns="72000" bIns="18000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4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Oradea			   125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Szeged	  	    111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Nadlac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     50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E671 x E68	     </a:t>
            </a:r>
            <a:r>
              <a:rPr lang="fr-CH" sz="4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 km</a:t>
            </a:r>
          </a:p>
          <a:p>
            <a:endParaRPr lang="fr-CH" dirty="0" smtClean="0"/>
          </a:p>
          <a:p>
            <a:endParaRPr lang="fr-CH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6516000" cy="4356000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Rectangle à coins arrondis 7"/>
          <p:cNvSpPr/>
          <p:nvPr/>
        </p:nvSpPr>
        <p:spPr>
          <a:xfrm>
            <a:off x="3131840" y="1233901"/>
            <a:ext cx="108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E671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5796136" y="1233901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A7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539597"/>
            <a:ext cx="795600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llipse 8"/>
          <p:cNvSpPr/>
          <p:nvPr/>
        </p:nvSpPr>
        <p:spPr>
          <a:xfrm>
            <a:off x="3563888" y="3104720"/>
            <a:ext cx="828000" cy="504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sp>
        <p:nvSpPr>
          <p:cNvPr id="11" name="Rectangle à coins arrondis 10"/>
          <p:cNvSpPr/>
          <p:nvPr/>
        </p:nvSpPr>
        <p:spPr>
          <a:xfrm>
            <a:off x="1979712" y="1233901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E68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4710712" y="1233901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A1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http://namthao.free.fr/Travel/France/France/Nice/Cours%20Nice/Code%20de%20la%20route/Signalisation/zo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3908" y="3843016"/>
            <a:ext cx="647959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777231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43808" y="1689547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>
              <a:gd name="adj" fmla="val 953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6305492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87486" y="2045913"/>
            <a:ext cx="5760000" cy="216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720000" tIns="360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Arad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fr-CH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re 1"/>
          <p:cNvSpPr txBox="1">
            <a:spLocks noGrp="1"/>
          </p:cNvSpPr>
          <p:nvPr>
            <p:ph type="ctrTitle"/>
          </p:nvPr>
        </p:nvSpPr>
        <p:spPr>
          <a:xfrm>
            <a:off x="323528" y="188640"/>
            <a:ext cx="360040" cy="306000"/>
          </a:xfrm>
          <a:prstGeom prst="rect">
            <a:avLst/>
          </a:prstGeom>
          <a:solidFill>
            <a:schemeClr val="bg1"/>
          </a:solidFill>
        </p:spPr>
        <p:txBody>
          <a:bodyPr vert="horz" lIns="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1492341" y="2132856"/>
            <a:ext cx="5527931" cy="2016224"/>
          </a:xfrm>
          <a:prstGeom prst="roundRect">
            <a:avLst>
              <a:gd name="adj" fmla="val 373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4383108" y="1113160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797153" y="1257160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0" name="Virage 19"/>
          <p:cNvSpPr/>
          <p:nvPr/>
        </p:nvSpPr>
        <p:spPr>
          <a:xfrm>
            <a:off x="5098749" y="1257160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4427984" y="1196752"/>
            <a:ext cx="2682248" cy="79100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1387486" y="1123431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à coins arrondis 1"/>
          <p:cNvSpPr/>
          <p:nvPr/>
        </p:nvSpPr>
        <p:spPr>
          <a:xfrm>
            <a:off x="1492340" y="1195760"/>
            <a:ext cx="2700000" cy="79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Rectangle 13"/>
          <p:cNvSpPr/>
          <p:nvPr/>
        </p:nvSpPr>
        <p:spPr>
          <a:xfrm>
            <a:off x="4427984" y="2511549"/>
            <a:ext cx="1980000" cy="57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4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411760" y="3190504"/>
            <a:ext cx="3168000" cy="64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Aeroportul</a:t>
            </a:r>
            <a:endParaRPr lang="fr-CH" sz="4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" descr="https://t2.ftcdn.net/jpg/00/06/12/33/400_F_6123319_UooFwBrI0QE3BmgtmsBXfC3HE5D35wB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765" y="3198484"/>
            <a:ext cx="949594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Hexagone 15"/>
          <p:cNvSpPr/>
          <p:nvPr/>
        </p:nvSpPr>
        <p:spPr>
          <a:xfrm>
            <a:off x="1837486" y="2511549"/>
            <a:ext cx="99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682F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751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66512" y="1880827"/>
            <a:ext cx="5760000" cy="342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0" tIns="360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Arad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lèche droite 3"/>
          <p:cNvSpPr/>
          <p:nvPr/>
        </p:nvSpPr>
        <p:spPr>
          <a:xfrm rot="19500000">
            <a:off x="5296269" y="4317589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Hexagone 9"/>
          <p:cNvSpPr/>
          <p:nvPr/>
        </p:nvSpPr>
        <p:spPr>
          <a:xfrm>
            <a:off x="1600924" y="4509120"/>
            <a:ext cx="99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682F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re 1"/>
          <p:cNvSpPr txBox="1">
            <a:spLocks noGrp="1"/>
          </p:cNvSpPr>
          <p:nvPr>
            <p:ph type="ctrTitle"/>
          </p:nvPr>
        </p:nvSpPr>
        <p:spPr>
          <a:xfrm>
            <a:off x="1044009" y="548680"/>
            <a:ext cx="5760000" cy="1260000"/>
          </a:xfrm>
          <a:prstGeom prst="rect">
            <a:avLst/>
          </a:prstGeom>
          <a:solidFill>
            <a:srgbClr val="00B050"/>
          </a:solidFill>
        </p:spPr>
        <p:txBody>
          <a:bodyPr vert="horz" lIns="90000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E671 x E68</a:t>
            </a:r>
            <a:b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A7 x A1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lèche vers le haut 13"/>
          <p:cNvSpPr/>
          <p:nvPr/>
        </p:nvSpPr>
        <p:spPr>
          <a:xfrm>
            <a:off x="1375924" y="746752"/>
            <a:ext cx="450000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Flèche vers le haut 12"/>
          <p:cNvSpPr/>
          <p:nvPr/>
        </p:nvSpPr>
        <p:spPr>
          <a:xfrm>
            <a:off x="5988319" y="741237"/>
            <a:ext cx="450000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 11"/>
          <p:cNvSpPr/>
          <p:nvPr/>
        </p:nvSpPr>
        <p:spPr>
          <a:xfrm>
            <a:off x="3707744" y="2242147"/>
            <a:ext cx="1800000" cy="72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15337" y="3188824"/>
            <a:ext cx="3240000" cy="72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Aeroportul</a:t>
            </a:r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2" descr="https://t2.ftcdn.net/jpg/00/06/12/33/400_F_6123319_UooFwBrI0QE3BmgtmsBXfC3HE5D35wB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219" y="3188824"/>
            <a:ext cx="1024100" cy="719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à coins arrondis 1"/>
          <p:cNvSpPr/>
          <p:nvPr/>
        </p:nvSpPr>
        <p:spPr>
          <a:xfrm>
            <a:off x="1115616" y="620688"/>
            <a:ext cx="5616624" cy="1152128"/>
          </a:xfrm>
          <a:prstGeom prst="roundRect">
            <a:avLst>
              <a:gd name="adj" fmla="val 10788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1115616" y="1988840"/>
            <a:ext cx="5616624" cy="3240360"/>
          </a:xfrm>
          <a:prstGeom prst="roundRect">
            <a:avLst>
              <a:gd name="adj" fmla="val 281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15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337" y="872752"/>
            <a:ext cx="842400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209426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66512" y="1880827"/>
            <a:ext cx="5760000" cy="306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90000" tIns="360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Arad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lèche droite 3"/>
          <p:cNvSpPr/>
          <p:nvPr/>
        </p:nvSpPr>
        <p:spPr>
          <a:xfrm rot="19500000">
            <a:off x="4851175" y="4013021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Hexagone 9"/>
          <p:cNvSpPr/>
          <p:nvPr/>
        </p:nvSpPr>
        <p:spPr>
          <a:xfrm>
            <a:off x="1246483" y="2367240"/>
            <a:ext cx="99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682F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779912" y="2232240"/>
            <a:ext cx="196356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4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2" descr="https://t2.ftcdn.net/jpg/00/06/12/33/400_F_6123319_UooFwBrI0QE3BmgtmsBXfC3HE5D35wB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176" y="3098920"/>
            <a:ext cx="900000" cy="61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à coins arrondis 4"/>
          <p:cNvSpPr/>
          <p:nvPr/>
        </p:nvSpPr>
        <p:spPr>
          <a:xfrm>
            <a:off x="1115616" y="1916832"/>
            <a:ext cx="5616624" cy="2952328"/>
          </a:xfrm>
          <a:prstGeom prst="roundRect">
            <a:avLst>
              <a:gd name="adj" fmla="val 537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Rectangle 15"/>
          <p:cNvSpPr/>
          <p:nvPr/>
        </p:nvSpPr>
        <p:spPr>
          <a:xfrm>
            <a:off x="2088379" y="3069032"/>
            <a:ext cx="3168000" cy="64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Aeroportul</a:t>
            </a:r>
            <a:endParaRPr lang="fr-CH" sz="4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3972981" y="825133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4026833" y="879089"/>
            <a:ext cx="2664296" cy="79208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9" name="Rectangle 18"/>
          <p:cNvSpPr/>
          <p:nvPr/>
        </p:nvSpPr>
        <p:spPr>
          <a:xfrm>
            <a:off x="4531702" y="96913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1" name="Virage 20"/>
          <p:cNvSpPr/>
          <p:nvPr/>
        </p:nvSpPr>
        <p:spPr>
          <a:xfrm>
            <a:off x="4850595" y="951160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826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43808" y="1669980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>
              <a:gd name="adj" fmla="val 953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72894057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47664" y="1400403"/>
            <a:ext cx="5760000" cy="360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80000" rtlCol="0" anchor="ctr"/>
          <a:lstStyle/>
          <a:p>
            <a:pPr lvl="1"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E68 x E671</a:t>
            </a:r>
          </a:p>
          <a:p>
            <a:pPr lvl="1"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A1 x A7</a:t>
            </a:r>
          </a:p>
          <a:p>
            <a:pPr lvl="1" algn="ctr"/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Arad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 m</a:t>
            </a:r>
          </a:p>
        </p:txBody>
      </p:sp>
      <p:pic>
        <p:nvPicPr>
          <p:cNvPr id="5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900133"/>
            <a:ext cx="1276506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à coins arrondis 1"/>
          <p:cNvSpPr/>
          <p:nvPr/>
        </p:nvSpPr>
        <p:spPr>
          <a:xfrm>
            <a:off x="1619312" y="1484784"/>
            <a:ext cx="5616000" cy="3456384"/>
          </a:xfrm>
          <a:prstGeom prst="roundRect">
            <a:avLst>
              <a:gd name="adj" fmla="val 466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Organigramme : Connecteur 5"/>
          <p:cNvSpPr/>
          <p:nvPr/>
        </p:nvSpPr>
        <p:spPr>
          <a:xfrm>
            <a:off x="6084168" y="2082511"/>
            <a:ext cx="1008000" cy="90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351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7504" y="1124744"/>
            <a:ext cx="4400228" cy="639762"/>
          </a:xfrm>
          <a:solidFill>
            <a:srgbClr val="00B050"/>
          </a:solidFill>
        </p:spPr>
        <p:txBody>
          <a:bodyPr tIns="108000" bIns="144000" anchor="ctr">
            <a:noAutofit/>
          </a:bodyPr>
          <a:lstStyle/>
          <a:p>
            <a:pPr algn="ctr"/>
            <a:r>
              <a:rPr lang="fr-CH" sz="32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671   A7</a:t>
            </a:r>
            <a:endParaRPr lang="fr-CH" sz="32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7504" y="1828286"/>
            <a:ext cx="4392488" cy="2536818"/>
          </a:xfrm>
          <a:solidFill>
            <a:srgbClr val="00B050"/>
          </a:solidFill>
        </p:spPr>
        <p:txBody>
          <a:bodyPr lIns="0" tIns="108000">
            <a:noAutofit/>
          </a:bodyPr>
          <a:lstStyle/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Oradea</a:t>
            </a: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Arad </a:t>
            </a: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1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1500 m</a:t>
            </a:r>
            <a:endParaRPr lang="fr-CH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549153" y="1124744"/>
            <a:ext cx="4464496" cy="648071"/>
          </a:xfrm>
          <a:solidFill>
            <a:srgbClr val="00B050"/>
          </a:solidFill>
        </p:spPr>
        <p:txBody>
          <a:bodyPr tIns="108000" bIns="144000" anchor="ctr">
            <a:noAutofit/>
          </a:bodyPr>
          <a:lstStyle/>
          <a:p>
            <a:pPr algn="ctr"/>
            <a:r>
              <a:rPr lang="fr-CH" sz="32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68   A1</a:t>
            </a:r>
            <a:endParaRPr lang="fr-CH" sz="32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549154" y="1844823"/>
            <a:ext cx="4464495" cy="3240000"/>
          </a:xfrm>
          <a:solidFill>
            <a:srgbClr val="00B050"/>
          </a:solidFill>
        </p:spPr>
        <p:txBody>
          <a:bodyPr lIns="0" tIns="108000">
            <a:noAutofit/>
          </a:bodyPr>
          <a:lstStyle/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Szeged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Nadlac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fr-CH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Zoll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ctr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Pecica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1500 m</a:t>
            </a:r>
            <a:endParaRPr lang="fr-CH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4000" dirty="0"/>
          </a:p>
        </p:txBody>
      </p:sp>
      <p:sp>
        <p:nvSpPr>
          <p:cNvPr id="11" name="Flèche vers le haut 10"/>
          <p:cNvSpPr/>
          <p:nvPr/>
        </p:nvSpPr>
        <p:spPr>
          <a:xfrm>
            <a:off x="415945" y="2527387"/>
            <a:ext cx="484632" cy="126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Flèche vers le haut 11"/>
          <p:cNvSpPr/>
          <p:nvPr/>
        </p:nvSpPr>
        <p:spPr>
          <a:xfrm>
            <a:off x="3707904" y="2527387"/>
            <a:ext cx="484632" cy="126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8"/>
          <p:cNvSpPr/>
          <p:nvPr/>
        </p:nvSpPr>
        <p:spPr>
          <a:xfrm>
            <a:off x="107504" y="4365104"/>
            <a:ext cx="360000" cy="216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Rectangle 14"/>
          <p:cNvSpPr/>
          <p:nvPr/>
        </p:nvSpPr>
        <p:spPr>
          <a:xfrm>
            <a:off x="8665031" y="5085184"/>
            <a:ext cx="360000" cy="144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Flèche vers le haut 16"/>
          <p:cNvSpPr/>
          <p:nvPr/>
        </p:nvSpPr>
        <p:spPr>
          <a:xfrm rot="2700000">
            <a:off x="8037317" y="3779939"/>
            <a:ext cx="484632" cy="108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Rectangle 13"/>
          <p:cNvSpPr/>
          <p:nvPr/>
        </p:nvSpPr>
        <p:spPr>
          <a:xfrm>
            <a:off x="2342581" y="2649760"/>
            <a:ext cx="1080000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2" descr="http://namthao.free.fr/Travel/France/France/Nice/Cours%20Nice/Code%20de%20la%20route/Signalisation/zo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752" y="2691920"/>
            <a:ext cx="777550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Ellipse 15"/>
          <p:cNvSpPr/>
          <p:nvPr/>
        </p:nvSpPr>
        <p:spPr>
          <a:xfrm>
            <a:off x="7762527" y="2059387"/>
            <a:ext cx="792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sp>
        <p:nvSpPr>
          <p:cNvPr id="2" name="Rectangle à coins arrondis 1"/>
          <p:cNvSpPr/>
          <p:nvPr/>
        </p:nvSpPr>
        <p:spPr>
          <a:xfrm>
            <a:off x="182341" y="1196752"/>
            <a:ext cx="4248000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4614416" y="1196752"/>
            <a:ext cx="4320480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Rectangle à coins arrondis 7"/>
          <p:cNvSpPr/>
          <p:nvPr/>
        </p:nvSpPr>
        <p:spPr>
          <a:xfrm>
            <a:off x="162672" y="1894796"/>
            <a:ext cx="4284000" cy="2403107"/>
          </a:xfrm>
          <a:prstGeom prst="roundRect">
            <a:avLst>
              <a:gd name="adj" fmla="val 8211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4614416" y="1916832"/>
            <a:ext cx="4350072" cy="3096344"/>
          </a:xfrm>
          <a:prstGeom prst="roundRect">
            <a:avLst>
              <a:gd name="adj" fmla="val 600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12233475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03647" y="692695"/>
            <a:ext cx="5760000" cy="900000"/>
          </a:xfrm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Directie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Oradea 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403648" y="1646672"/>
            <a:ext cx="5760000" cy="3420000"/>
          </a:xfrm>
          <a:solidFill>
            <a:srgbClr val="00B050"/>
          </a:solidFill>
        </p:spPr>
        <p:txBody>
          <a:bodyPr lIns="936000" tIns="360000" rIns="72000">
            <a:normAutofit fontScale="25000" lnSpcReduction="20000"/>
          </a:bodyPr>
          <a:lstStyle/>
          <a:p>
            <a:pPr marL="0" indent="0">
              <a:buNone/>
            </a:pPr>
            <a:r>
              <a:rPr lang="fr-CH" sz="17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Satu Mare</a:t>
            </a:r>
          </a:p>
          <a:p>
            <a:pPr marL="0" indent="0">
              <a:buNone/>
            </a:pPr>
            <a:r>
              <a:rPr lang="fr-CH" sz="17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Debrecen</a:t>
            </a:r>
          </a:p>
          <a:p>
            <a:pPr marL="0" indent="0">
              <a:buNone/>
            </a:pPr>
            <a:r>
              <a:rPr lang="fr-CH" sz="17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Salonta</a:t>
            </a:r>
          </a:p>
          <a:p>
            <a:pPr marL="0" indent="0">
              <a:buNone/>
            </a:pPr>
            <a:r>
              <a:rPr lang="fr-CH" sz="17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Bekescaba</a:t>
            </a:r>
            <a:endParaRPr lang="fr-CH" sz="17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17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6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1" indent="0">
              <a:buNone/>
            </a:pPr>
            <a:r>
              <a:rPr lang="fr-CH" dirty="0"/>
              <a:t>	</a:t>
            </a:r>
            <a:endParaRPr lang="fr-CH" dirty="0" smtClean="0"/>
          </a:p>
          <a:p>
            <a:pPr marL="400050" lvl="1" indent="0">
              <a:buNone/>
            </a:pPr>
            <a:endParaRPr lang="fr-CH" dirty="0" smtClean="0"/>
          </a:p>
          <a:p>
            <a:pPr marL="0" indent="0">
              <a:buNone/>
            </a:pPr>
            <a:endParaRPr lang="fr-CH" dirty="0" smtClean="0"/>
          </a:p>
          <a:p>
            <a:endParaRPr lang="fr-CH" dirty="0"/>
          </a:p>
        </p:txBody>
      </p:sp>
      <p:sp>
        <p:nvSpPr>
          <p:cNvPr id="5" name="AutoShape 2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6" name="AutoShape 4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2" name="Ellipse 11"/>
          <p:cNvSpPr/>
          <p:nvPr/>
        </p:nvSpPr>
        <p:spPr>
          <a:xfrm>
            <a:off x="5129528" y="2689484"/>
            <a:ext cx="792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endParaRPr lang="fr-CH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Ellipse 8"/>
          <p:cNvSpPr/>
          <p:nvPr/>
        </p:nvSpPr>
        <p:spPr>
          <a:xfrm>
            <a:off x="5148064" y="2060848"/>
            <a:ext cx="792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</a:t>
            </a:r>
            <a:endParaRPr lang="fr-CH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lèche vers le haut 9"/>
          <p:cNvSpPr/>
          <p:nvPr/>
        </p:nvSpPr>
        <p:spPr>
          <a:xfrm>
            <a:off x="1619672" y="1970791"/>
            <a:ext cx="558000" cy="25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Flèche vers le haut 12"/>
          <p:cNvSpPr/>
          <p:nvPr/>
        </p:nvSpPr>
        <p:spPr>
          <a:xfrm>
            <a:off x="6228184" y="1970791"/>
            <a:ext cx="558000" cy="25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Ellipse 13"/>
          <p:cNvSpPr/>
          <p:nvPr/>
        </p:nvSpPr>
        <p:spPr>
          <a:xfrm>
            <a:off x="5220072" y="4022791"/>
            <a:ext cx="792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endParaRPr lang="fr-CH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1475656" y="764704"/>
            <a:ext cx="5616624" cy="79208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à coins arrondis 10"/>
          <p:cNvSpPr/>
          <p:nvPr/>
        </p:nvSpPr>
        <p:spPr>
          <a:xfrm>
            <a:off x="1475656" y="1700808"/>
            <a:ext cx="5616624" cy="3240360"/>
          </a:xfrm>
          <a:prstGeom prst="roundRect">
            <a:avLst>
              <a:gd name="adj" fmla="val 4648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5809146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08721" y="312738"/>
            <a:ext cx="5760000" cy="900000"/>
          </a:xfrm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Directie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Szeged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115616" y="1268760"/>
            <a:ext cx="5760000" cy="4536000"/>
          </a:xfrm>
          <a:solidFill>
            <a:srgbClr val="00B050"/>
          </a:solidFill>
        </p:spPr>
        <p:txBody>
          <a:bodyPr lIns="540000" tIns="360000" rIns="72000">
            <a:normAutofit/>
          </a:bodyPr>
          <a:lstStyle/>
          <a:p>
            <a:pPr marL="0" indent="0">
              <a:buNone/>
            </a:pPr>
            <a:r>
              <a:rPr lang="fr-CH" sz="43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Budapesta</a:t>
            </a:r>
            <a:endParaRPr lang="fr-CH" sz="4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43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Szekszard</a:t>
            </a:r>
            <a:endParaRPr lang="fr-CH" sz="4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43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Mako</a:t>
            </a:r>
            <a:endParaRPr lang="fr-CH" sz="4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43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Belgrad</a:t>
            </a:r>
            <a:r>
              <a:rPr lang="fr-CH" sz="4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Beograd </a:t>
            </a:r>
          </a:p>
          <a:p>
            <a:pPr marL="0" indent="0">
              <a:buNone/>
            </a:pPr>
            <a:r>
              <a:rPr lang="fr-CH" sz="43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Novi</a:t>
            </a:r>
            <a:r>
              <a:rPr lang="fr-CH" sz="4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3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Sad</a:t>
            </a:r>
            <a:endParaRPr lang="fr-CH" sz="4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1" indent="0">
              <a:buNone/>
            </a:pPr>
            <a:endParaRPr lang="fr-CH" dirty="0" smtClean="0"/>
          </a:p>
          <a:p>
            <a:pPr marL="0" indent="0">
              <a:buNone/>
            </a:pPr>
            <a:endParaRPr lang="fr-CH" dirty="0" smtClean="0"/>
          </a:p>
          <a:p>
            <a:endParaRPr lang="fr-CH" dirty="0"/>
          </a:p>
        </p:txBody>
      </p:sp>
      <p:sp>
        <p:nvSpPr>
          <p:cNvPr id="5" name="AutoShape 2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6" name="AutoShape 4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4" name="Ellipse 13"/>
          <p:cNvSpPr/>
          <p:nvPr/>
        </p:nvSpPr>
        <p:spPr>
          <a:xfrm>
            <a:off x="4499992" y="4847326"/>
            <a:ext cx="792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SRB</a:t>
            </a:r>
            <a:endParaRPr lang="fr-CH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Ellipse 15"/>
          <p:cNvSpPr/>
          <p:nvPr/>
        </p:nvSpPr>
        <p:spPr>
          <a:xfrm>
            <a:off x="4716016" y="1772816"/>
            <a:ext cx="792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endParaRPr lang="fr-CH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lèche vers le haut 12"/>
          <p:cNvSpPr/>
          <p:nvPr/>
        </p:nvSpPr>
        <p:spPr>
          <a:xfrm rot="2280000">
            <a:off x="5667916" y="1880828"/>
            <a:ext cx="558000" cy="18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Rectangle à coins arrondis 7"/>
          <p:cNvSpPr/>
          <p:nvPr/>
        </p:nvSpPr>
        <p:spPr>
          <a:xfrm>
            <a:off x="1191626" y="404664"/>
            <a:ext cx="5580000" cy="756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1191626" y="1340768"/>
            <a:ext cx="5580000" cy="2592288"/>
          </a:xfrm>
          <a:prstGeom prst="roundRect">
            <a:avLst>
              <a:gd name="adj" fmla="val 4331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Rectangle à coins arrondis 3"/>
          <p:cNvSpPr/>
          <p:nvPr/>
        </p:nvSpPr>
        <p:spPr>
          <a:xfrm>
            <a:off x="1191626" y="3933056"/>
            <a:ext cx="5580000" cy="1728192"/>
          </a:xfrm>
          <a:prstGeom prst="roundRect">
            <a:avLst>
              <a:gd name="adj" fmla="val 735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9" name="Flèche vers le haut 18"/>
          <p:cNvSpPr/>
          <p:nvPr/>
        </p:nvSpPr>
        <p:spPr>
          <a:xfrm rot="2280000">
            <a:off x="5822294" y="4402085"/>
            <a:ext cx="558000" cy="1152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251348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7504" y="1124744"/>
            <a:ext cx="4400228" cy="639762"/>
          </a:xfrm>
          <a:solidFill>
            <a:srgbClr val="00B050"/>
          </a:solidFill>
        </p:spPr>
        <p:txBody>
          <a:bodyPr tIns="108000" bIns="144000" anchor="ctr">
            <a:noAutofit/>
          </a:bodyPr>
          <a:lstStyle/>
          <a:p>
            <a:pPr algn="ctr"/>
            <a:r>
              <a:rPr lang="fr-CH" sz="32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671   A7</a:t>
            </a:r>
            <a:endParaRPr lang="fr-CH" sz="32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7504" y="1828286"/>
            <a:ext cx="4392488" cy="2536818"/>
          </a:xfrm>
          <a:solidFill>
            <a:srgbClr val="00B050"/>
          </a:solidFill>
        </p:spPr>
        <p:txBody>
          <a:bodyPr lIns="0" tIns="108000">
            <a:noAutofit/>
          </a:bodyPr>
          <a:lstStyle/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Oradea</a:t>
            </a: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Arad </a:t>
            </a: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1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 m</a:t>
            </a:r>
            <a:endParaRPr lang="fr-CH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549153" y="1124744"/>
            <a:ext cx="4464496" cy="648071"/>
          </a:xfrm>
          <a:solidFill>
            <a:srgbClr val="00B050"/>
          </a:solidFill>
        </p:spPr>
        <p:txBody>
          <a:bodyPr tIns="108000" bIns="144000" anchor="ctr">
            <a:noAutofit/>
          </a:bodyPr>
          <a:lstStyle/>
          <a:p>
            <a:pPr algn="ctr"/>
            <a:r>
              <a:rPr lang="fr-CH" sz="32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68   A1</a:t>
            </a:r>
            <a:endParaRPr lang="fr-CH" sz="32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549154" y="1844823"/>
            <a:ext cx="4464495" cy="3240000"/>
          </a:xfrm>
          <a:solidFill>
            <a:srgbClr val="00B050"/>
          </a:solidFill>
        </p:spPr>
        <p:txBody>
          <a:bodyPr lIns="0" tIns="108000">
            <a:noAutofit/>
          </a:bodyPr>
          <a:lstStyle/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Szeged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Nadlac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fr-CH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Zoll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ctr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Pecica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 m</a:t>
            </a:r>
            <a:endParaRPr lang="fr-CH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4000" dirty="0"/>
          </a:p>
        </p:txBody>
      </p:sp>
      <p:sp>
        <p:nvSpPr>
          <p:cNvPr id="11" name="Flèche vers le haut 10"/>
          <p:cNvSpPr/>
          <p:nvPr/>
        </p:nvSpPr>
        <p:spPr>
          <a:xfrm>
            <a:off x="415945" y="2527387"/>
            <a:ext cx="484632" cy="126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Flèche vers le haut 11"/>
          <p:cNvSpPr/>
          <p:nvPr/>
        </p:nvSpPr>
        <p:spPr>
          <a:xfrm>
            <a:off x="3707904" y="2527387"/>
            <a:ext cx="484632" cy="126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8"/>
          <p:cNvSpPr/>
          <p:nvPr/>
        </p:nvSpPr>
        <p:spPr>
          <a:xfrm>
            <a:off x="107504" y="4365104"/>
            <a:ext cx="360000" cy="216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Rectangle 14"/>
          <p:cNvSpPr/>
          <p:nvPr/>
        </p:nvSpPr>
        <p:spPr>
          <a:xfrm>
            <a:off x="8665031" y="5085184"/>
            <a:ext cx="360000" cy="144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Flèche vers le haut 16"/>
          <p:cNvSpPr/>
          <p:nvPr/>
        </p:nvSpPr>
        <p:spPr>
          <a:xfrm rot="2700000">
            <a:off x="8037317" y="3779939"/>
            <a:ext cx="484632" cy="108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Rectangle 13"/>
          <p:cNvSpPr/>
          <p:nvPr/>
        </p:nvSpPr>
        <p:spPr>
          <a:xfrm>
            <a:off x="2342581" y="2649760"/>
            <a:ext cx="1080000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2" descr="http://namthao.free.fr/Travel/France/France/Nice/Cours%20Nice/Code%20de%20la%20route/Signalisation/zo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752" y="2691920"/>
            <a:ext cx="777550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Ellipse 15"/>
          <p:cNvSpPr/>
          <p:nvPr/>
        </p:nvSpPr>
        <p:spPr>
          <a:xfrm>
            <a:off x="7762527" y="2059387"/>
            <a:ext cx="792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sp>
        <p:nvSpPr>
          <p:cNvPr id="2" name="Rectangle à coins arrondis 1"/>
          <p:cNvSpPr/>
          <p:nvPr/>
        </p:nvSpPr>
        <p:spPr>
          <a:xfrm>
            <a:off x="182341" y="1196752"/>
            <a:ext cx="4248000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4614416" y="1196752"/>
            <a:ext cx="4320480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Rectangle à coins arrondis 7"/>
          <p:cNvSpPr/>
          <p:nvPr/>
        </p:nvSpPr>
        <p:spPr>
          <a:xfrm>
            <a:off x="162672" y="1894796"/>
            <a:ext cx="4284000" cy="2403107"/>
          </a:xfrm>
          <a:prstGeom prst="roundRect">
            <a:avLst>
              <a:gd name="adj" fmla="val 8211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4614416" y="1916832"/>
            <a:ext cx="4350072" cy="3096344"/>
          </a:xfrm>
          <a:prstGeom prst="roundRect">
            <a:avLst>
              <a:gd name="adj" fmla="val 600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64958598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47664" y="1400403"/>
            <a:ext cx="5760000" cy="288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80000" rtlCol="0" anchor="ctr"/>
          <a:lstStyle/>
          <a:p>
            <a:pPr lvl="1"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E68 x E671</a:t>
            </a:r>
          </a:p>
          <a:p>
            <a:pPr lvl="1"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A1 x A7</a:t>
            </a:r>
          </a:p>
          <a:p>
            <a:pPr lvl="1" algn="ctr"/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Arad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900133"/>
            <a:ext cx="1276506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à coins arrondis 1"/>
          <p:cNvSpPr/>
          <p:nvPr/>
        </p:nvSpPr>
        <p:spPr>
          <a:xfrm>
            <a:off x="1619312" y="1484784"/>
            <a:ext cx="5616000" cy="2736000"/>
          </a:xfrm>
          <a:prstGeom prst="roundRect">
            <a:avLst>
              <a:gd name="adj" fmla="val 466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Organigramme : Connecteur 5"/>
          <p:cNvSpPr/>
          <p:nvPr/>
        </p:nvSpPr>
        <p:spPr>
          <a:xfrm>
            <a:off x="6084168" y="2082511"/>
            <a:ext cx="1008000" cy="90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56283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51592" y="908720"/>
            <a:ext cx="6660000" cy="4788632"/>
          </a:xfrm>
          <a:prstGeom prst="rect">
            <a:avLst/>
          </a:prstGeom>
          <a:solidFill>
            <a:srgbClr val="00B050"/>
          </a:solidFill>
        </p:spPr>
        <p:txBody>
          <a:bodyPr lIns="360000" tIns="540000" rIns="72000" bIns="18000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4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Arad			   119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Timisoara		     58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Lugoj			   117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Caransebes	   133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Resita			     91 km</a:t>
            </a:r>
            <a:endParaRPr lang="fr-CH" dirty="0" smtClean="0"/>
          </a:p>
          <a:p>
            <a:endParaRPr lang="fr-CH" dirty="0" smtClean="0"/>
          </a:p>
          <a:p>
            <a:endParaRPr lang="fr-CH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6516000" cy="4608512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Rectangle à coins arrondis 7"/>
          <p:cNvSpPr/>
          <p:nvPr/>
        </p:nvSpPr>
        <p:spPr>
          <a:xfrm>
            <a:off x="3347864" y="1214784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E70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4644008" y="1214784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A7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93644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7504" y="1809221"/>
            <a:ext cx="4400228" cy="639762"/>
          </a:xfrm>
          <a:solidFill>
            <a:srgbClr val="00B050"/>
          </a:solidFill>
        </p:spPr>
        <p:txBody>
          <a:bodyPr bIns="144000">
            <a:normAutofit/>
          </a:bodyPr>
          <a:lstStyle/>
          <a:p>
            <a:pPr algn="ctr"/>
            <a:r>
              <a:rPr lang="fr-CH" sz="2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671   A7</a:t>
            </a:r>
            <a:endParaRPr lang="fr-CH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7504" y="2468883"/>
            <a:ext cx="4392488" cy="1816738"/>
          </a:xfrm>
          <a:solidFill>
            <a:srgbClr val="00B050"/>
          </a:solidFill>
        </p:spPr>
        <p:txBody>
          <a:bodyPr tIns="108000">
            <a:noAutofit/>
          </a:bodyPr>
          <a:lstStyle/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Oradea</a:t>
            </a: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Arad </a:t>
            </a: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 m</a:t>
            </a:r>
            <a:endParaRPr lang="fr-CH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549153" y="1124744"/>
            <a:ext cx="4464496" cy="648071"/>
          </a:xfrm>
          <a:solidFill>
            <a:srgbClr val="00B050"/>
          </a:solidFill>
        </p:spPr>
        <p:txBody>
          <a:bodyPr bIns="144000">
            <a:normAutofit/>
          </a:bodyPr>
          <a:lstStyle/>
          <a:p>
            <a:pPr algn="ctr"/>
            <a:r>
              <a:rPr lang="fr-CH" sz="2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68   A1</a:t>
            </a:r>
            <a:endParaRPr lang="fr-CH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549154" y="1844825"/>
            <a:ext cx="4464495" cy="2448272"/>
          </a:xfrm>
          <a:solidFill>
            <a:srgbClr val="00B050"/>
          </a:solidFill>
        </p:spPr>
        <p:txBody>
          <a:bodyPr lIns="0" tIns="108000">
            <a:noAutofit/>
          </a:bodyPr>
          <a:lstStyle/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Szeged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Nadlac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Zoll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ctr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Pecica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4000" dirty="0"/>
          </a:p>
        </p:txBody>
      </p:sp>
      <p:sp>
        <p:nvSpPr>
          <p:cNvPr id="11" name="Flèche vers le haut 10"/>
          <p:cNvSpPr/>
          <p:nvPr/>
        </p:nvSpPr>
        <p:spPr>
          <a:xfrm>
            <a:off x="477236" y="2700028"/>
            <a:ext cx="484632" cy="126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Flèche vers le haut 11"/>
          <p:cNvSpPr/>
          <p:nvPr/>
        </p:nvSpPr>
        <p:spPr>
          <a:xfrm>
            <a:off x="3733791" y="2718682"/>
            <a:ext cx="484632" cy="126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Rectangle 14"/>
          <p:cNvSpPr/>
          <p:nvPr/>
        </p:nvSpPr>
        <p:spPr>
          <a:xfrm>
            <a:off x="8653649" y="4293096"/>
            <a:ext cx="360000" cy="237700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Flèche vers le haut 16"/>
          <p:cNvSpPr/>
          <p:nvPr/>
        </p:nvSpPr>
        <p:spPr>
          <a:xfrm rot="3060000">
            <a:off x="8021694" y="2936265"/>
            <a:ext cx="484632" cy="108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Rectangle 13"/>
          <p:cNvSpPr/>
          <p:nvPr/>
        </p:nvSpPr>
        <p:spPr>
          <a:xfrm>
            <a:off x="2369078" y="3374413"/>
            <a:ext cx="1045339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2" descr="http://namthao.free.fr/Travel/France/France/Nice/Cours%20Nice/Code%20de%20la%20route/Signalisation/zo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296" y="2718682"/>
            <a:ext cx="734353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Ellipse 15"/>
          <p:cNvSpPr/>
          <p:nvPr/>
        </p:nvSpPr>
        <p:spPr>
          <a:xfrm>
            <a:off x="7812360" y="2060848"/>
            <a:ext cx="792000" cy="432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endParaRPr lang="fr-CH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à coins arrondis 18"/>
          <p:cNvSpPr/>
          <p:nvPr/>
        </p:nvSpPr>
        <p:spPr>
          <a:xfrm>
            <a:off x="5802823" y="5301208"/>
            <a:ext cx="1639304" cy="57606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solidFill>
                  <a:schemeClr val="tx1"/>
                </a:solidFill>
              </a:rPr>
              <a:t>Bridge </a:t>
            </a:r>
            <a:r>
              <a:rPr lang="fr-CH" dirty="0" err="1" smtClean="0">
                <a:solidFill>
                  <a:schemeClr val="tx1"/>
                </a:solidFill>
              </a:rPr>
              <a:t>Height</a:t>
            </a:r>
            <a:endParaRPr lang="fr-CH" dirty="0">
              <a:solidFill>
                <a:schemeClr val="tx1"/>
              </a:solidFill>
            </a:endParaRPr>
          </a:p>
        </p:txBody>
      </p:sp>
      <p:cxnSp>
        <p:nvCxnSpPr>
          <p:cNvPr id="13" name="Connecteur droit 12"/>
          <p:cNvCxnSpPr/>
          <p:nvPr/>
        </p:nvCxnSpPr>
        <p:spPr>
          <a:xfrm>
            <a:off x="539552" y="6669360"/>
            <a:ext cx="811409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>
            <a:off x="7884368" y="4294021"/>
            <a:ext cx="0" cy="2375339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4932040" y="4285621"/>
            <a:ext cx="360000" cy="237700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3" name="Rectangle à coins arrondis 22"/>
          <p:cNvSpPr/>
          <p:nvPr/>
        </p:nvSpPr>
        <p:spPr>
          <a:xfrm>
            <a:off x="1549426" y="5193568"/>
            <a:ext cx="1639304" cy="57606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solidFill>
                  <a:schemeClr val="tx1"/>
                </a:solidFill>
              </a:rPr>
              <a:t>Bridge </a:t>
            </a:r>
            <a:r>
              <a:rPr lang="fr-CH" dirty="0" err="1" smtClean="0">
                <a:solidFill>
                  <a:schemeClr val="tx1"/>
                </a:solidFill>
              </a:rPr>
              <a:t>Height</a:t>
            </a:r>
            <a:endParaRPr lang="fr-CH" dirty="0">
              <a:solidFill>
                <a:schemeClr val="tx1"/>
              </a:solidFill>
            </a:endParaRPr>
          </a:p>
        </p:txBody>
      </p:sp>
      <p:cxnSp>
        <p:nvCxnSpPr>
          <p:cNvPr id="24" name="Connecteur droit avec flèche 23"/>
          <p:cNvCxnSpPr/>
          <p:nvPr/>
        </p:nvCxnSpPr>
        <p:spPr>
          <a:xfrm>
            <a:off x="3414416" y="4293096"/>
            <a:ext cx="1" cy="2369533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359552" y="4294021"/>
            <a:ext cx="360000" cy="237700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6" name="Rectangle 25"/>
          <p:cNvSpPr/>
          <p:nvPr/>
        </p:nvSpPr>
        <p:spPr>
          <a:xfrm>
            <a:off x="4038423" y="4282338"/>
            <a:ext cx="360000" cy="237700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179512" y="1844824"/>
            <a:ext cx="4284000" cy="54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Rectangle à coins arrondis 7"/>
          <p:cNvSpPr/>
          <p:nvPr/>
        </p:nvSpPr>
        <p:spPr>
          <a:xfrm>
            <a:off x="4596600" y="1196752"/>
            <a:ext cx="4367888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179512" y="2492848"/>
            <a:ext cx="4284000" cy="1728240"/>
          </a:xfrm>
          <a:prstGeom prst="roundRect">
            <a:avLst>
              <a:gd name="adj" fmla="val 833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0" name="Rectangle à coins arrondis 19"/>
          <p:cNvSpPr/>
          <p:nvPr/>
        </p:nvSpPr>
        <p:spPr>
          <a:xfrm>
            <a:off x="4596600" y="1916832"/>
            <a:ext cx="4367888" cy="2304256"/>
          </a:xfrm>
          <a:prstGeom prst="roundRect">
            <a:avLst>
              <a:gd name="adj" fmla="val 637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5536499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51592" y="908720"/>
            <a:ext cx="6660000" cy="4896000"/>
          </a:xfrm>
          <a:prstGeom prst="rect">
            <a:avLst/>
          </a:prstGeom>
          <a:solidFill>
            <a:srgbClr val="00B050"/>
          </a:solidFill>
        </p:spPr>
        <p:txBody>
          <a:bodyPr lIns="360000" tIns="540000" rIns="72000" bIns="18000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4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Debrecen		   190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Oradea		  	   116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Bekescsaba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  89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Salonta		     78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Gyula			     72 km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CH" sz="47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dirty="0" smtClean="0"/>
          </a:p>
          <a:p>
            <a:endParaRPr lang="fr-CH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6516000" cy="4716000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Rectangle à coins arrondis 7"/>
          <p:cNvSpPr/>
          <p:nvPr/>
        </p:nvSpPr>
        <p:spPr>
          <a:xfrm>
            <a:off x="3131840" y="1233901"/>
            <a:ext cx="108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E671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4644008" y="1233901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A7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Ellipse 8"/>
          <p:cNvSpPr/>
          <p:nvPr/>
        </p:nvSpPr>
        <p:spPr>
          <a:xfrm>
            <a:off x="3977888" y="2204864"/>
            <a:ext cx="828000" cy="504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sp>
        <p:nvSpPr>
          <p:cNvPr id="14" name="Ellipse 13"/>
          <p:cNvSpPr/>
          <p:nvPr/>
        </p:nvSpPr>
        <p:spPr>
          <a:xfrm>
            <a:off x="4716008" y="3573016"/>
            <a:ext cx="828000" cy="504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sp>
        <p:nvSpPr>
          <p:cNvPr id="15" name="Ellipse 14"/>
          <p:cNvSpPr/>
          <p:nvPr/>
        </p:nvSpPr>
        <p:spPr>
          <a:xfrm>
            <a:off x="3383840" y="5013176"/>
            <a:ext cx="828000" cy="504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355413498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47569" y="606695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28811" y="606695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28121" y="77314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80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764000" tIns="720000" bIns="216000" anchor="b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Arad 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exagone 7"/>
          <p:cNvSpPr/>
          <p:nvPr/>
        </p:nvSpPr>
        <p:spPr>
          <a:xfrm>
            <a:off x="1803418" y="2199195"/>
            <a:ext cx="828000" cy="468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fr-CH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331640" y="704898"/>
            <a:ext cx="2772347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4283968" y="663999"/>
            <a:ext cx="2628000" cy="801797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1331640" y="1700808"/>
            <a:ext cx="5544616" cy="1656184"/>
          </a:xfrm>
          <a:prstGeom prst="roundRect">
            <a:avLst>
              <a:gd name="adj" fmla="val 797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10"/>
          <p:cNvSpPr/>
          <p:nvPr/>
        </p:nvSpPr>
        <p:spPr>
          <a:xfrm>
            <a:off x="4283968" y="2149107"/>
            <a:ext cx="1440000" cy="57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472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04008" y="577685"/>
            <a:ext cx="5940000" cy="108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lIns="108000">
            <a:normAutofit/>
          </a:bodyPr>
          <a:lstStyle/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Arad Nord - </a:t>
            </a:r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Lipova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1700808"/>
            <a:ext cx="5940000" cy="468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0" tIns="360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Arad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Cen </a:t>
            </a: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Turnu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Battonya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956227" y="5527940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Flèche vers le haut 9"/>
          <p:cNvSpPr/>
          <p:nvPr/>
        </p:nvSpPr>
        <p:spPr>
          <a:xfrm>
            <a:off x="1541266" y="735744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 vers le haut 10"/>
          <p:cNvSpPr/>
          <p:nvPr/>
        </p:nvSpPr>
        <p:spPr>
          <a:xfrm>
            <a:off x="6816499" y="735744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Hexagone 13"/>
          <p:cNvSpPr/>
          <p:nvPr/>
        </p:nvSpPr>
        <p:spPr>
          <a:xfrm>
            <a:off x="1581843" y="2155627"/>
            <a:ext cx="792000" cy="468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Hexagone 16"/>
          <p:cNvSpPr/>
          <p:nvPr/>
        </p:nvSpPr>
        <p:spPr>
          <a:xfrm>
            <a:off x="1945547" y="3255171"/>
            <a:ext cx="792000" cy="468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7B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89019" y="2119627"/>
            <a:ext cx="162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707904" y="2119627"/>
            <a:ext cx="1188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823719" y="4556672"/>
            <a:ext cx="5040000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Zona </a:t>
            </a:r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Industriala</a:t>
            </a:r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2" descr="http://namthao.free.fr/Travel/France/France/Nice/Cours%20Nice/Code%20de%20la%20route/Signalisation/zol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956" y="2950009"/>
            <a:ext cx="777560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Ellipse 20"/>
          <p:cNvSpPr/>
          <p:nvPr/>
        </p:nvSpPr>
        <p:spPr>
          <a:xfrm>
            <a:off x="5856427" y="3848918"/>
            <a:ext cx="792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sp>
        <p:nvSpPr>
          <p:cNvPr id="4" name="Rectangle à coins arrondis 3"/>
          <p:cNvSpPr/>
          <p:nvPr/>
        </p:nvSpPr>
        <p:spPr>
          <a:xfrm>
            <a:off x="1475656" y="620688"/>
            <a:ext cx="5796000" cy="97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1475656" y="1772816"/>
            <a:ext cx="5796000" cy="4536000"/>
          </a:xfrm>
          <a:prstGeom prst="roundRect">
            <a:avLst>
              <a:gd name="adj" fmla="val 2915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Rectangle 15"/>
          <p:cNvSpPr/>
          <p:nvPr/>
        </p:nvSpPr>
        <p:spPr>
          <a:xfrm>
            <a:off x="3347864" y="893296"/>
            <a:ext cx="1188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93784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1700808"/>
            <a:ext cx="5760000" cy="468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0" tIns="360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Arad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Ce </a:t>
            </a: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Turnu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Battonya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873164" y="5429575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Hexagone 13"/>
          <p:cNvSpPr/>
          <p:nvPr/>
        </p:nvSpPr>
        <p:spPr>
          <a:xfrm>
            <a:off x="1552416" y="2193508"/>
            <a:ext cx="792000" cy="468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Hexagone 16"/>
          <p:cNvSpPr/>
          <p:nvPr/>
        </p:nvSpPr>
        <p:spPr>
          <a:xfrm>
            <a:off x="2123728" y="3255171"/>
            <a:ext cx="792000" cy="468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7B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05956" y="2132489"/>
            <a:ext cx="162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744040" y="2134879"/>
            <a:ext cx="1188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63688" y="4556672"/>
            <a:ext cx="5040000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Zona </a:t>
            </a:r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Industriala</a:t>
            </a:r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2" descr="http://namthao.free.fr/Travel/France/France/Nice/Cours%20Nice/Code%20de%20la%20route/Signalisation/zol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956" y="2950009"/>
            <a:ext cx="777560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Ellipse 20"/>
          <p:cNvSpPr/>
          <p:nvPr/>
        </p:nvSpPr>
        <p:spPr>
          <a:xfrm>
            <a:off x="5856427" y="3848918"/>
            <a:ext cx="792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sp>
        <p:nvSpPr>
          <p:cNvPr id="4" name="Rectangle à coins arrondis 3"/>
          <p:cNvSpPr/>
          <p:nvPr/>
        </p:nvSpPr>
        <p:spPr>
          <a:xfrm>
            <a:off x="1475656" y="620688"/>
            <a:ext cx="6120680" cy="97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1475656" y="1772816"/>
            <a:ext cx="5616000" cy="4536000"/>
          </a:xfrm>
          <a:prstGeom prst="roundRect">
            <a:avLst>
              <a:gd name="adj" fmla="val 2915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8" name="Rectangle à coins arrondis 17"/>
          <p:cNvSpPr/>
          <p:nvPr/>
        </p:nvSpPr>
        <p:spPr>
          <a:xfrm>
            <a:off x="4359331" y="716450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752516" y="827041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3" name="Virage 22"/>
          <p:cNvSpPr/>
          <p:nvPr/>
        </p:nvSpPr>
        <p:spPr>
          <a:xfrm>
            <a:off x="5079868" y="800688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24" name="Rectangle à coins arrondis 23"/>
          <p:cNvSpPr/>
          <p:nvPr/>
        </p:nvSpPr>
        <p:spPr>
          <a:xfrm>
            <a:off x="4431331" y="743323"/>
            <a:ext cx="2628000" cy="801797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85903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15535" y="1689547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88579351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47569" y="606695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11960" y="629143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28121" y="77314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80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764000" tIns="720000" bIns="216000" anchor="b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Arad</a:t>
            </a:r>
          </a:p>
          <a:p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exagone 7"/>
          <p:cNvSpPr/>
          <p:nvPr/>
        </p:nvSpPr>
        <p:spPr>
          <a:xfrm>
            <a:off x="1803418" y="2199195"/>
            <a:ext cx="828000" cy="468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79</a:t>
            </a:r>
            <a:endParaRPr lang="fr-CH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331640" y="704898"/>
            <a:ext cx="2772347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4283968" y="663999"/>
            <a:ext cx="2628000" cy="801797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1331640" y="1700808"/>
            <a:ext cx="5544616" cy="1656184"/>
          </a:xfrm>
          <a:prstGeom prst="roundRect">
            <a:avLst>
              <a:gd name="adj" fmla="val 797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10"/>
          <p:cNvSpPr/>
          <p:nvPr/>
        </p:nvSpPr>
        <p:spPr>
          <a:xfrm>
            <a:off x="4427984" y="2145195"/>
            <a:ext cx="1440000" cy="57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128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922528" y="577685"/>
            <a:ext cx="5760000" cy="108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lIns="108000">
            <a:normAutofit/>
          </a:bodyPr>
          <a:lstStyle/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Curtici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22528" y="1700808"/>
            <a:ext cx="5745119" cy="450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0" tIns="252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Arad </a:t>
            </a: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Vladimirescu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Lipova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6285391" y="5274078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Flèche vers le haut 9"/>
          <p:cNvSpPr/>
          <p:nvPr/>
        </p:nvSpPr>
        <p:spPr>
          <a:xfrm>
            <a:off x="2640331" y="757685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 vers le haut 10"/>
          <p:cNvSpPr/>
          <p:nvPr/>
        </p:nvSpPr>
        <p:spPr>
          <a:xfrm>
            <a:off x="6740158" y="749303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Hexagone 13"/>
          <p:cNvSpPr/>
          <p:nvPr/>
        </p:nvSpPr>
        <p:spPr>
          <a:xfrm>
            <a:off x="2195736" y="2017184"/>
            <a:ext cx="792000" cy="468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79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Hexagone 16"/>
          <p:cNvSpPr/>
          <p:nvPr/>
        </p:nvSpPr>
        <p:spPr>
          <a:xfrm>
            <a:off x="2197561" y="3284984"/>
            <a:ext cx="792000" cy="468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482237" y="2060848"/>
            <a:ext cx="1296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330158" y="4509120"/>
            <a:ext cx="4860000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Zona </a:t>
            </a:r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Industriala</a:t>
            </a:r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Nord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979712" y="620688"/>
            <a:ext cx="5616624" cy="97200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1979712" y="1772816"/>
            <a:ext cx="5616624" cy="4356000"/>
          </a:xfrm>
          <a:prstGeom prst="roundRect">
            <a:avLst>
              <a:gd name="adj" fmla="val 31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03822762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22528" y="1700808"/>
            <a:ext cx="5745119" cy="450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0" tIns="360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Arad </a:t>
            </a: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Vladimirescu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Lipova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6188398" y="5295371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Hexagone 13"/>
          <p:cNvSpPr/>
          <p:nvPr/>
        </p:nvSpPr>
        <p:spPr>
          <a:xfrm>
            <a:off x="2195736" y="2251184"/>
            <a:ext cx="792000" cy="468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79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Hexagone 16"/>
          <p:cNvSpPr/>
          <p:nvPr/>
        </p:nvSpPr>
        <p:spPr>
          <a:xfrm>
            <a:off x="2211429" y="3369899"/>
            <a:ext cx="792000" cy="468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483191" y="2130581"/>
            <a:ext cx="1296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358024" y="4509120"/>
            <a:ext cx="4860000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Zona </a:t>
            </a:r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Industriala</a:t>
            </a:r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Nord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979712" y="620688"/>
            <a:ext cx="5616624" cy="97200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1979712" y="1772816"/>
            <a:ext cx="5616624" cy="4356000"/>
          </a:xfrm>
          <a:prstGeom prst="roundRect">
            <a:avLst>
              <a:gd name="adj" fmla="val 31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Rectangle à coins arrondis 15"/>
          <p:cNvSpPr/>
          <p:nvPr/>
        </p:nvSpPr>
        <p:spPr>
          <a:xfrm>
            <a:off x="4841760" y="695648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267167" y="839648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0" name="Virage 19"/>
          <p:cNvSpPr/>
          <p:nvPr/>
        </p:nvSpPr>
        <p:spPr>
          <a:xfrm>
            <a:off x="5615760" y="82027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21" name="Rectangle à coins arrondis 20"/>
          <p:cNvSpPr/>
          <p:nvPr/>
        </p:nvSpPr>
        <p:spPr>
          <a:xfrm>
            <a:off x="4913760" y="725374"/>
            <a:ext cx="2628000" cy="801797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7608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15535" y="1689547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9531313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47569" y="606695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11960" y="629143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28121" y="77314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80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08000" tIns="720000" bIns="216000" anchor="b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Gataia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exagone 7"/>
          <p:cNvSpPr/>
          <p:nvPr/>
        </p:nvSpPr>
        <p:spPr>
          <a:xfrm>
            <a:off x="1979712" y="2251926"/>
            <a:ext cx="900000" cy="468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59B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331640" y="704898"/>
            <a:ext cx="2772347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4283968" y="663999"/>
            <a:ext cx="2628000" cy="801797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1331640" y="1700808"/>
            <a:ext cx="5544616" cy="1656184"/>
          </a:xfrm>
          <a:prstGeom prst="roundRect">
            <a:avLst>
              <a:gd name="adj" fmla="val 797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1494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51592" y="908720"/>
            <a:ext cx="6660000" cy="4896000"/>
          </a:xfrm>
          <a:prstGeom prst="rect">
            <a:avLst/>
          </a:prstGeom>
          <a:solidFill>
            <a:srgbClr val="00B050"/>
          </a:solidFill>
        </p:spPr>
        <p:txBody>
          <a:bodyPr lIns="360000" tIns="540000" rIns="72000" bIns="18000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4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Debrecen		   183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Oradea		  	   109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Bekescsaba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  82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Salonta		     71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Gyula			     65 km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CH" sz="47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dirty="0" smtClean="0"/>
          </a:p>
          <a:p>
            <a:endParaRPr lang="fr-CH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6516000" cy="4716000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Rectangle à coins arrondis 7"/>
          <p:cNvSpPr/>
          <p:nvPr/>
        </p:nvSpPr>
        <p:spPr>
          <a:xfrm>
            <a:off x="3131840" y="1233901"/>
            <a:ext cx="108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E671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4644008" y="1233901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A7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Ellipse 8"/>
          <p:cNvSpPr/>
          <p:nvPr/>
        </p:nvSpPr>
        <p:spPr>
          <a:xfrm>
            <a:off x="3977888" y="2204864"/>
            <a:ext cx="828000" cy="504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sp>
        <p:nvSpPr>
          <p:cNvPr id="14" name="Ellipse 13"/>
          <p:cNvSpPr/>
          <p:nvPr/>
        </p:nvSpPr>
        <p:spPr>
          <a:xfrm>
            <a:off x="4716008" y="3573016"/>
            <a:ext cx="828000" cy="504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sp>
        <p:nvSpPr>
          <p:cNvPr id="15" name="Ellipse 14"/>
          <p:cNvSpPr/>
          <p:nvPr/>
        </p:nvSpPr>
        <p:spPr>
          <a:xfrm>
            <a:off x="3383840" y="5013176"/>
            <a:ext cx="828000" cy="504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336771912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47569" y="606695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11960" y="629143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28121" y="77314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80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44000" tIns="720000" bIns="216000" anchor="b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Curtici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exagone 7"/>
          <p:cNvSpPr/>
          <p:nvPr/>
        </p:nvSpPr>
        <p:spPr>
          <a:xfrm>
            <a:off x="1803418" y="2199195"/>
            <a:ext cx="900000" cy="468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792C</a:t>
            </a:r>
            <a:endParaRPr lang="fr-CH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331640" y="704898"/>
            <a:ext cx="2772347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4283968" y="663999"/>
            <a:ext cx="2628000" cy="801797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1331640" y="1700808"/>
            <a:ext cx="5544616" cy="1656184"/>
          </a:xfrm>
          <a:prstGeom prst="roundRect">
            <a:avLst>
              <a:gd name="adj" fmla="val 797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108247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907704" y="527512"/>
            <a:ext cx="5760000" cy="108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lIns="0">
            <a:normAutofit/>
          </a:bodyPr>
          <a:lstStyle/>
          <a:p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Chisineu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Cris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07704" y="1700808"/>
            <a:ext cx="5759944" cy="288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80000" tIns="18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Curtici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Sântana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6302319" y="3640798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Flèche vers le haut 9"/>
          <p:cNvSpPr/>
          <p:nvPr/>
        </p:nvSpPr>
        <p:spPr>
          <a:xfrm>
            <a:off x="2477608" y="746408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 vers le haut 10"/>
          <p:cNvSpPr/>
          <p:nvPr/>
        </p:nvSpPr>
        <p:spPr>
          <a:xfrm>
            <a:off x="6579836" y="728740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Rectangle à coins arrondis 3"/>
          <p:cNvSpPr/>
          <p:nvPr/>
        </p:nvSpPr>
        <p:spPr>
          <a:xfrm>
            <a:off x="1979712" y="620688"/>
            <a:ext cx="5616624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1979712" y="1772816"/>
            <a:ext cx="5616624" cy="2700000"/>
          </a:xfrm>
          <a:prstGeom prst="roundRect">
            <a:avLst>
              <a:gd name="adj" fmla="val 379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Hexagone 14"/>
          <p:cNvSpPr/>
          <p:nvPr/>
        </p:nvSpPr>
        <p:spPr>
          <a:xfrm>
            <a:off x="2619571" y="3717032"/>
            <a:ext cx="900000" cy="468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792C</a:t>
            </a:r>
            <a:endParaRPr lang="fr-CH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80217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07704" y="1700808"/>
            <a:ext cx="5759944" cy="198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80000" tIns="18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Curtici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Sântana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6354372" y="2321914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Rectangle à coins arrondis 3"/>
          <p:cNvSpPr/>
          <p:nvPr/>
        </p:nvSpPr>
        <p:spPr>
          <a:xfrm>
            <a:off x="1979712" y="620688"/>
            <a:ext cx="5616624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1979712" y="1772816"/>
            <a:ext cx="5616624" cy="1836000"/>
          </a:xfrm>
          <a:prstGeom prst="roundRect">
            <a:avLst>
              <a:gd name="adj" fmla="val 379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 à coins arrondis 11"/>
          <p:cNvSpPr/>
          <p:nvPr/>
        </p:nvSpPr>
        <p:spPr>
          <a:xfrm>
            <a:off x="4859111" y="692696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220072" y="836696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Virage 15"/>
          <p:cNvSpPr/>
          <p:nvPr/>
        </p:nvSpPr>
        <p:spPr>
          <a:xfrm>
            <a:off x="5514969" y="831802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4931111" y="736903"/>
            <a:ext cx="2628000" cy="801797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8" name="Hexagone 17"/>
          <p:cNvSpPr/>
          <p:nvPr/>
        </p:nvSpPr>
        <p:spPr>
          <a:xfrm>
            <a:off x="2601563" y="2348880"/>
            <a:ext cx="900000" cy="468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792C</a:t>
            </a:r>
            <a:endParaRPr lang="fr-CH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696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15535" y="1689547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7198197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51592" y="908720"/>
            <a:ext cx="6660000" cy="4896000"/>
          </a:xfrm>
          <a:prstGeom prst="rect">
            <a:avLst/>
          </a:prstGeom>
          <a:solidFill>
            <a:srgbClr val="00B050"/>
          </a:solidFill>
        </p:spPr>
        <p:txBody>
          <a:bodyPr lIns="360000" tIns="540000" rIns="72000" bIns="18000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4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Debrecen		   167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Oradea		  	   </a:t>
            </a:r>
            <a:r>
              <a:rPr lang="fr-CH" sz="4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93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Bekescsaba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  67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Salonta		     56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Gyula			     50 km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CH" sz="47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dirty="0" smtClean="0"/>
          </a:p>
          <a:p>
            <a:endParaRPr lang="fr-CH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6516000" cy="4716000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Rectangle à coins arrondis 7"/>
          <p:cNvSpPr/>
          <p:nvPr/>
        </p:nvSpPr>
        <p:spPr>
          <a:xfrm>
            <a:off x="3131840" y="1233901"/>
            <a:ext cx="108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E671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4644008" y="1233901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A7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Ellipse 8"/>
          <p:cNvSpPr/>
          <p:nvPr/>
        </p:nvSpPr>
        <p:spPr>
          <a:xfrm>
            <a:off x="3977888" y="2204864"/>
            <a:ext cx="828000" cy="504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sp>
        <p:nvSpPr>
          <p:cNvPr id="14" name="Ellipse 13"/>
          <p:cNvSpPr/>
          <p:nvPr/>
        </p:nvSpPr>
        <p:spPr>
          <a:xfrm>
            <a:off x="4716008" y="3573016"/>
            <a:ext cx="828000" cy="504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sp>
        <p:nvSpPr>
          <p:cNvPr id="15" name="Ellipse 14"/>
          <p:cNvSpPr/>
          <p:nvPr/>
        </p:nvSpPr>
        <p:spPr>
          <a:xfrm>
            <a:off x="3383840" y="5013176"/>
            <a:ext cx="828000" cy="504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210138350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47569" y="606695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11960" y="629143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28121" y="77314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80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720000" tIns="720000" bIns="216000" anchor="b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Chisineu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Cris</a:t>
            </a:r>
          </a:p>
          <a:p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exagone 7"/>
          <p:cNvSpPr/>
          <p:nvPr/>
        </p:nvSpPr>
        <p:spPr>
          <a:xfrm>
            <a:off x="1510574" y="2215799"/>
            <a:ext cx="792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79A</a:t>
            </a:r>
            <a:endParaRPr lang="fr-CH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331640" y="704898"/>
            <a:ext cx="2772347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4283968" y="663999"/>
            <a:ext cx="2628000" cy="801797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1331640" y="1700808"/>
            <a:ext cx="5544616" cy="1656184"/>
          </a:xfrm>
          <a:prstGeom prst="roundRect">
            <a:avLst>
              <a:gd name="adj" fmla="val 797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001965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03648" y="577685"/>
            <a:ext cx="5760000" cy="108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lIns="108000">
            <a:normAutofit/>
          </a:bodyPr>
          <a:lstStyle/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Salonta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1700808"/>
            <a:ext cx="5760000" cy="450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0" tIns="18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Chisineu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-Cris </a:t>
            </a: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Ineu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Gyula</a:t>
            </a: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Bekescsaba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596856" y="519228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Flèche vers le haut 9"/>
          <p:cNvSpPr/>
          <p:nvPr/>
        </p:nvSpPr>
        <p:spPr>
          <a:xfrm>
            <a:off x="2220405" y="764704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 vers le haut 10"/>
          <p:cNvSpPr/>
          <p:nvPr/>
        </p:nvSpPr>
        <p:spPr>
          <a:xfrm>
            <a:off x="6030112" y="805757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Hexagone 11"/>
          <p:cNvSpPr/>
          <p:nvPr/>
        </p:nvSpPr>
        <p:spPr>
          <a:xfrm>
            <a:off x="2040747" y="5373216"/>
            <a:ext cx="900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79A</a:t>
            </a:r>
          </a:p>
        </p:txBody>
      </p:sp>
      <p:sp>
        <p:nvSpPr>
          <p:cNvPr id="16" name="Ellipse 15"/>
          <p:cNvSpPr/>
          <p:nvPr/>
        </p:nvSpPr>
        <p:spPr>
          <a:xfrm>
            <a:off x="5274128" y="3645024"/>
            <a:ext cx="792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sp>
        <p:nvSpPr>
          <p:cNvPr id="14" name="Ellipse 13"/>
          <p:cNvSpPr/>
          <p:nvPr/>
        </p:nvSpPr>
        <p:spPr>
          <a:xfrm>
            <a:off x="5940152" y="4411760"/>
            <a:ext cx="792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sp>
        <p:nvSpPr>
          <p:cNvPr id="4" name="Rectangle à coins arrondis 3"/>
          <p:cNvSpPr/>
          <p:nvPr/>
        </p:nvSpPr>
        <p:spPr>
          <a:xfrm>
            <a:off x="1475656" y="620688"/>
            <a:ext cx="5616624" cy="97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1475656" y="1772816"/>
            <a:ext cx="5616624" cy="4320480"/>
          </a:xfrm>
          <a:prstGeom prst="roundRect">
            <a:avLst>
              <a:gd name="adj" fmla="val 2361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01146160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1700808"/>
            <a:ext cx="5760000" cy="450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0" tIns="18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Chisineu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-Cris </a:t>
            </a: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Ineu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Gyula</a:t>
            </a: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Bekescsaba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596856" y="519228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Hexagone 11"/>
          <p:cNvSpPr/>
          <p:nvPr/>
        </p:nvSpPr>
        <p:spPr>
          <a:xfrm>
            <a:off x="3923928" y="5373216"/>
            <a:ext cx="900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79A</a:t>
            </a:r>
          </a:p>
        </p:txBody>
      </p:sp>
      <p:sp>
        <p:nvSpPr>
          <p:cNvPr id="16" name="Ellipse 15"/>
          <p:cNvSpPr/>
          <p:nvPr/>
        </p:nvSpPr>
        <p:spPr>
          <a:xfrm>
            <a:off x="5274128" y="3645024"/>
            <a:ext cx="792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sp>
        <p:nvSpPr>
          <p:cNvPr id="14" name="Ellipse 13"/>
          <p:cNvSpPr/>
          <p:nvPr/>
        </p:nvSpPr>
        <p:spPr>
          <a:xfrm>
            <a:off x="5940152" y="4411760"/>
            <a:ext cx="792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sp>
        <p:nvSpPr>
          <p:cNvPr id="4" name="Rectangle à coins arrondis 3"/>
          <p:cNvSpPr/>
          <p:nvPr/>
        </p:nvSpPr>
        <p:spPr>
          <a:xfrm>
            <a:off x="1475656" y="620688"/>
            <a:ext cx="5616624" cy="97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1475656" y="1772816"/>
            <a:ext cx="5616624" cy="4320480"/>
          </a:xfrm>
          <a:prstGeom prst="roundRect">
            <a:avLst>
              <a:gd name="adj" fmla="val 2361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4373928" y="764704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860032" y="908704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Virage 16"/>
          <p:cNvSpPr/>
          <p:nvPr/>
        </p:nvSpPr>
        <p:spPr>
          <a:xfrm>
            <a:off x="5160917" y="908704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4445928" y="813805"/>
            <a:ext cx="2628000" cy="801797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26135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15535" y="1689547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21654114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114567" y="3021999"/>
            <a:ext cx="4140000" cy="2700000"/>
          </a:xfrm>
          <a:prstGeom prst="rect">
            <a:avLst/>
          </a:prstGeom>
          <a:solidFill>
            <a:srgbClr val="00B050"/>
          </a:solidFill>
        </p:spPr>
        <p:txBody>
          <a:bodyPr vert="horz" lIns="10800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Timisoara</a:t>
            </a:r>
          </a:p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Jebel</a:t>
            </a:r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7504" y="2276872"/>
            <a:ext cx="4140000" cy="72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E70     A7</a:t>
            </a:r>
            <a:endParaRPr lang="fr-CH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lèche vers le haut 6"/>
          <p:cNvSpPr/>
          <p:nvPr/>
        </p:nvSpPr>
        <p:spPr>
          <a:xfrm>
            <a:off x="343117" y="3808988"/>
            <a:ext cx="450000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Flèche vers le haut 7"/>
          <p:cNvSpPr/>
          <p:nvPr/>
        </p:nvSpPr>
        <p:spPr>
          <a:xfrm>
            <a:off x="3419872" y="3921999"/>
            <a:ext cx="450000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9"/>
          <p:cNvSpPr/>
          <p:nvPr/>
        </p:nvSpPr>
        <p:spPr>
          <a:xfrm>
            <a:off x="4435696" y="1962779"/>
            <a:ext cx="4320000" cy="378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Ins="216000" rtlCol="0" anchor="t"/>
          <a:lstStyle/>
          <a:p>
            <a:pPr algn="ctr"/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Gataia</a:t>
            </a:r>
            <a:r>
              <a:rPr lang="fr-CH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Voiteg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Resita</a:t>
            </a:r>
          </a:p>
          <a:p>
            <a:pPr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Caransebes</a:t>
            </a:r>
          </a:p>
          <a:p>
            <a:pPr algn="ctr"/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Turnu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Severin</a:t>
            </a:r>
          </a:p>
          <a:p>
            <a:pPr algn="r"/>
            <a:r>
              <a:rPr lang="fr-CH" sz="2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via DN 58B</a:t>
            </a:r>
          </a:p>
          <a:p>
            <a:pPr algn="ctr"/>
            <a:endParaRPr lang="fr-CH" sz="1200" i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lèche droite 10"/>
          <p:cNvSpPr/>
          <p:nvPr/>
        </p:nvSpPr>
        <p:spPr>
          <a:xfrm rot="19500000">
            <a:off x="7687039" y="4951805"/>
            <a:ext cx="90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12"/>
          <p:cNvSpPr/>
          <p:nvPr/>
        </p:nvSpPr>
        <p:spPr>
          <a:xfrm>
            <a:off x="8395696" y="5742779"/>
            <a:ext cx="360000" cy="90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cxnSp>
        <p:nvCxnSpPr>
          <p:cNvPr id="15" name="Connecteur droit 14"/>
          <p:cNvCxnSpPr/>
          <p:nvPr/>
        </p:nvCxnSpPr>
        <p:spPr>
          <a:xfrm>
            <a:off x="467504" y="6642779"/>
            <a:ext cx="79281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>
            <a:off x="4932040" y="5742779"/>
            <a:ext cx="0" cy="90000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à coins arrondis 17"/>
          <p:cNvSpPr/>
          <p:nvPr/>
        </p:nvSpPr>
        <p:spPr>
          <a:xfrm>
            <a:off x="3132019" y="6033400"/>
            <a:ext cx="1584176" cy="3600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Bridge </a:t>
            </a:r>
            <a:r>
              <a:rPr lang="fr-CH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height</a:t>
            </a:r>
            <a:endParaRPr lang="fr-CH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63117" y="5734079"/>
            <a:ext cx="360000" cy="90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 à coins arrondis 11"/>
          <p:cNvSpPr/>
          <p:nvPr/>
        </p:nvSpPr>
        <p:spPr>
          <a:xfrm>
            <a:off x="163117" y="2348880"/>
            <a:ext cx="3976835" cy="57606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Rectangle à coins arrondis 13"/>
          <p:cNvSpPr/>
          <p:nvPr/>
        </p:nvSpPr>
        <p:spPr>
          <a:xfrm>
            <a:off x="163117" y="3068960"/>
            <a:ext cx="3976835" cy="2603938"/>
          </a:xfrm>
          <a:prstGeom prst="roundRect">
            <a:avLst>
              <a:gd name="adj" fmla="val 7261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9" name="Rectangle à coins arrondis 18"/>
          <p:cNvSpPr/>
          <p:nvPr/>
        </p:nvSpPr>
        <p:spPr>
          <a:xfrm>
            <a:off x="4499992" y="1052736"/>
            <a:ext cx="4160532" cy="79208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0" name="Rectangle à coins arrondis 19"/>
          <p:cNvSpPr/>
          <p:nvPr/>
        </p:nvSpPr>
        <p:spPr>
          <a:xfrm>
            <a:off x="4483968" y="2032660"/>
            <a:ext cx="4212000" cy="3640238"/>
          </a:xfrm>
          <a:prstGeom prst="roundRect">
            <a:avLst>
              <a:gd name="adj" fmla="val 434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1" name="Hexagone 20"/>
          <p:cNvSpPr/>
          <p:nvPr/>
        </p:nvSpPr>
        <p:spPr>
          <a:xfrm>
            <a:off x="4572000" y="5085184"/>
            <a:ext cx="900000" cy="468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58B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99294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51592" y="908720"/>
            <a:ext cx="6660000" cy="3600000"/>
          </a:xfrm>
          <a:prstGeom prst="rect">
            <a:avLst/>
          </a:prstGeom>
          <a:solidFill>
            <a:srgbClr val="00B050"/>
          </a:solidFill>
        </p:spPr>
        <p:txBody>
          <a:bodyPr lIns="360000" tIns="540000" rIns="72000" bIns="18000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4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Debrecen		   147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Oradea		  	   </a:t>
            </a:r>
            <a:r>
              <a:rPr lang="fr-CH" sz="4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73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Salonta		     56 km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CH" sz="47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dirty="0" smtClean="0"/>
          </a:p>
          <a:p>
            <a:endParaRPr lang="fr-CH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6516000" cy="3456000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Rectangle à coins arrondis 7"/>
          <p:cNvSpPr/>
          <p:nvPr/>
        </p:nvSpPr>
        <p:spPr>
          <a:xfrm>
            <a:off x="3131840" y="1233901"/>
            <a:ext cx="108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E671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4644008" y="1233901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A7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Ellipse 8"/>
          <p:cNvSpPr/>
          <p:nvPr/>
        </p:nvSpPr>
        <p:spPr>
          <a:xfrm>
            <a:off x="4015661" y="2204720"/>
            <a:ext cx="828000" cy="504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249911439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47569" y="606695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11960" y="629143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28121" y="77314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80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08000" tIns="720000" bIns="216000" anchor="b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Salonta</a:t>
            </a:r>
          </a:p>
          <a:p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exagone 7"/>
          <p:cNvSpPr/>
          <p:nvPr/>
        </p:nvSpPr>
        <p:spPr>
          <a:xfrm>
            <a:off x="1906574" y="2215799"/>
            <a:ext cx="792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79B</a:t>
            </a:r>
            <a:endParaRPr lang="fr-CH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331640" y="704898"/>
            <a:ext cx="2772347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4283968" y="663999"/>
            <a:ext cx="2628000" cy="801797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1331640" y="1700808"/>
            <a:ext cx="5544616" cy="1656184"/>
          </a:xfrm>
          <a:prstGeom prst="roundRect">
            <a:avLst>
              <a:gd name="adj" fmla="val 797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34264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907704" y="527512"/>
            <a:ext cx="5760000" cy="108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lIns="0">
            <a:normAutofit/>
          </a:bodyPr>
          <a:lstStyle/>
          <a:p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Inland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07704" y="1700808"/>
            <a:ext cx="5759944" cy="234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360000" tIns="324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Salonta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6213384" y="2795003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Flèche vers le haut 9"/>
          <p:cNvSpPr/>
          <p:nvPr/>
        </p:nvSpPr>
        <p:spPr>
          <a:xfrm>
            <a:off x="2331141" y="728740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 vers le haut 10"/>
          <p:cNvSpPr/>
          <p:nvPr/>
        </p:nvSpPr>
        <p:spPr>
          <a:xfrm>
            <a:off x="6626711" y="728740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Hexagone 15"/>
          <p:cNvSpPr/>
          <p:nvPr/>
        </p:nvSpPr>
        <p:spPr>
          <a:xfrm>
            <a:off x="2556141" y="3140968"/>
            <a:ext cx="90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79B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979712" y="620688"/>
            <a:ext cx="5616624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1979712" y="1772816"/>
            <a:ext cx="5616624" cy="2160000"/>
          </a:xfrm>
          <a:prstGeom prst="roundRect">
            <a:avLst>
              <a:gd name="adj" fmla="val 379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8944251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07704" y="1700808"/>
            <a:ext cx="5759944" cy="162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360000" tIns="180000" bIns="216000" anchor="ctr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Salonta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6213383" y="2321750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Rectangle à coins arrondis 3"/>
          <p:cNvSpPr/>
          <p:nvPr/>
        </p:nvSpPr>
        <p:spPr>
          <a:xfrm>
            <a:off x="1979712" y="620688"/>
            <a:ext cx="5616624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1979712" y="1772816"/>
            <a:ext cx="5616624" cy="1476000"/>
          </a:xfrm>
          <a:prstGeom prst="roundRect">
            <a:avLst>
              <a:gd name="adj" fmla="val 379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4845379" y="689419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292080" y="833419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Virage 14"/>
          <p:cNvSpPr/>
          <p:nvPr/>
        </p:nvSpPr>
        <p:spPr>
          <a:xfrm>
            <a:off x="5619379" y="802419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4917379" y="738520"/>
            <a:ext cx="2628000" cy="801797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Hexagone 11"/>
          <p:cNvSpPr/>
          <p:nvPr/>
        </p:nvSpPr>
        <p:spPr>
          <a:xfrm>
            <a:off x="2411760" y="2217880"/>
            <a:ext cx="90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79B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355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15535" y="1689547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95521790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51592" y="908720"/>
            <a:ext cx="6660000" cy="3600000"/>
          </a:xfrm>
          <a:prstGeom prst="rect">
            <a:avLst/>
          </a:prstGeom>
          <a:solidFill>
            <a:srgbClr val="00B050"/>
          </a:solidFill>
        </p:spPr>
        <p:txBody>
          <a:bodyPr lIns="360000" tIns="540000" rIns="72000" bIns="18000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4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Debrecen		   112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Oradea		  	   </a:t>
            </a:r>
            <a:r>
              <a:rPr lang="fr-CH" sz="4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38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Ring Oradea         31 km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CH" sz="47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dirty="0" smtClean="0"/>
          </a:p>
          <a:p>
            <a:endParaRPr lang="fr-CH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6516000" cy="3456000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Rectangle à coins arrondis 7"/>
          <p:cNvSpPr/>
          <p:nvPr/>
        </p:nvSpPr>
        <p:spPr>
          <a:xfrm>
            <a:off x="3131840" y="1233901"/>
            <a:ext cx="108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E671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4644008" y="1233901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A7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Ellipse 8"/>
          <p:cNvSpPr/>
          <p:nvPr/>
        </p:nvSpPr>
        <p:spPr>
          <a:xfrm>
            <a:off x="4015661" y="2204720"/>
            <a:ext cx="828000" cy="504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pic>
        <p:nvPicPr>
          <p:cNvPr id="7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136" y="3573016"/>
            <a:ext cx="74880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575530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47569" y="606695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11960" y="629143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28121" y="77314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80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08000" tIns="720000" bIns="216000" anchor="b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Inand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exagone 7"/>
          <p:cNvSpPr/>
          <p:nvPr/>
        </p:nvSpPr>
        <p:spPr>
          <a:xfrm>
            <a:off x="1906574" y="2215799"/>
            <a:ext cx="792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79</a:t>
            </a:r>
            <a:endParaRPr lang="fr-CH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331640" y="704898"/>
            <a:ext cx="2772347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4283968" y="663999"/>
            <a:ext cx="2628000" cy="801797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1331640" y="1700808"/>
            <a:ext cx="5544616" cy="1656184"/>
          </a:xfrm>
          <a:prstGeom prst="roundRect">
            <a:avLst>
              <a:gd name="adj" fmla="val 797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442849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907704" y="527512"/>
            <a:ext cx="5760000" cy="108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lIns="1080000">
            <a:normAutofit/>
          </a:bodyPr>
          <a:lstStyle/>
          <a:p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Ring Oradea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07704" y="1700808"/>
            <a:ext cx="5759944" cy="288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648000" tIns="18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Inand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Sânicolau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Român</a:t>
            </a:r>
            <a:endParaRPr lang="fr-CH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6302319" y="3640798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Flèche vers le haut 9"/>
          <p:cNvSpPr/>
          <p:nvPr/>
        </p:nvSpPr>
        <p:spPr>
          <a:xfrm>
            <a:off x="2287404" y="728740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 vers le haut 10"/>
          <p:cNvSpPr/>
          <p:nvPr/>
        </p:nvSpPr>
        <p:spPr>
          <a:xfrm>
            <a:off x="6953313" y="714759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Rectangle à coins arrondis 3"/>
          <p:cNvSpPr/>
          <p:nvPr/>
        </p:nvSpPr>
        <p:spPr>
          <a:xfrm>
            <a:off x="1979712" y="620688"/>
            <a:ext cx="5616624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1979712" y="1772816"/>
            <a:ext cx="5616624" cy="2700000"/>
          </a:xfrm>
          <a:prstGeom prst="roundRect">
            <a:avLst>
              <a:gd name="adj" fmla="val 379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Hexagone 12"/>
          <p:cNvSpPr/>
          <p:nvPr/>
        </p:nvSpPr>
        <p:spPr>
          <a:xfrm>
            <a:off x="3187404" y="2050629"/>
            <a:ext cx="720000" cy="396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79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Hexagone 13"/>
          <p:cNvSpPr/>
          <p:nvPr/>
        </p:nvSpPr>
        <p:spPr>
          <a:xfrm>
            <a:off x="2017404" y="2852936"/>
            <a:ext cx="720000" cy="396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797</a:t>
            </a:r>
            <a:endParaRPr lang="fr-CH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397" y="800740"/>
            <a:ext cx="683959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823991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07704" y="1700808"/>
            <a:ext cx="5759944" cy="288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648000" tIns="18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Inand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Sânicolau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Român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6302319" y="3640798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Rectangle à coins arrondis 3"/>
          <p:cNvSpPr/>
          <p:nvPr/>
        </p:nvSpPr>
        <p:spPr>
          <a:xfrm>
            <a:off x="1979712" y="620688"/>
            <a:ext cx="5616624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1979712" y="1772816"/>
            <a:ext cx="5616624" cy="2700000"/>
          </a:xfrm>
          <a:prstGeom prst="roundRect">
            <a:avLst>
              <a:gd name="adj" fmla="val 379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Hexagone 12"/>
          <p:cNvSpPr/>
          <p:nvPr/>
        </p:nvSpPr>
        <p:spPr>
          <a:xfrm>
            <a:off x="3187404" y="2050629"/>
            <a:ext cx="720000" cy="396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79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Hexagone 13"/>
          <p:cNvSpPr/>
          <p:nvPr/>
        </p:nvSpPr>
        <p:spPr>
          <a:xfrm>
            <a:off x="2017404" y="2852936"/>
            <a:ext cx="720000" cy="396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797</a:t>
            </a:r>
            <a:endParaRPr lang="fr-CH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4859111" y="692696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220072" y="836696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Virage 15"/>
          <p:cNvSpPr/>
          <p:nvPr/>
        </p:nvSpPr>
        <p:spPr>
          <a:xfrm>
            <a:off x="5514969" y="831802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4931111" y="736903"/>
            <a:ext cx="2628000" cy="801797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472538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15535" y="1689547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01156761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6274</TotalTime>
  <Words>1805</Words>
  <Application>Microsoft Office PowerPoint</Application>
  <PresentationFormat>Affichage à l'écran (4:3)</PresentationFormat>
  <Paragraphs>1554</Paragraphs>
  <Slides>195</Slides>
  <Notes>18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195</vt:i4>
      </vt:variant>
    </vt:vector>
  </HeadingPairs>
  <TitlesOfParts>
    <vt:vector size="196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Turnu Severin  via DN 58b + A6  213 km</vt:lpstr>
      <vt:lpstr>Présentation PowerPoint</vt:lpstr>
      <vt:lpstr>Présentation PowerPoint</vt:lpstr>
      <vt:lpstr>Présentation PowerPoint</vt:lpstr>
      <vt:lpstr>Présentation PowerPoint</vt:lpstr>
      <vt:lpstr>Timisoara Sud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Timisoara Mosnita  Est   Nord</vt:lpstr>
      <vt:lpstr>Présentation PowerPoint</vt:lpstr>
      <vt:lpstr>Présentation PowerPoint</vt:lpstr>
      <vt:lpstr>Présentation PowerPoint</vt:lpstr>
      <vt:lpstr>Présentation PowerPoint</vt:lpstr>
      <vt:lpstr>Timisoara Est     E68 x E70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E68 x E70</vt:lpstr>
      <vt:lpstr>E68 x E70</vt:lpstr>
      <vt:lpstr>Présentation PowerPoint</vt:lpstr>
      <vt:lpstr> </vt:lpstr>
      <vt:lpstr>Ortisoara</vt:lpstr>
      <vt:lpstr>Présentation PowerPoint</vt:lpstr>
      <vt:lpstr>Présentation PowerPoint</vt:lpstr>
      <vt:lpstr>Présentation PowerPoint</vt:lpstr>
      <vt:lpstr> </vt:lpstr>
      <vt:lpstr>Arad Sud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 </vt:lpstr>
      <vt:lpstr>Arad  Sânnicolau Mare</vt:lpstr>
      <vt:lpstr>Présentation PowerPoint</vt:lpstr>
      <vt:lpstr>Présentation PowerPoint</vt:lpstr>
      <vt:lpstr> </vt:lpstr>
      <vt:lpstr>Arad Centru</vt:lpstr>
      <vt:lpstr>Présentation PowerPoint</vt:lpstr>
      <vt:lpstr>Présentation PowerPoint</vt:lpstr>
      <vt:lpstr>Présentation PowerPoint</vt:lpstr>
      <vt:lpstr> </vt:lpstr>
      <vt:lpstr>E671 x E68 A7 x A1</vt:lpstr>
      <vt:lpstr>Présentation PowerPoint</vt:lpstr>
      <vt:lpstr>Présentation PowerPoint</vt:lpstr>
      <vt:lpstr>Présentation PowerPoint</vt:lpstr>
      <vt:lpstr>Présentation PowerPoint</vt:lpstr>
      <vt:lpstr>Directie Oradea </vt:lpstr>
      <vt:lpstr>Directie Szeged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Arad Nord - Lipova</vt:lpstr>
      <vt:lpstr>Présentation PowerPoint</vt:lpstr>
      <vt:lpstr>Présentation PowerPoint</vt:lpstr>
      <vt:lpstr>Présentation PowerPoint</vt:lpstr>
      <vt:lpstr>Curtici</vt:lpstr>
      <vt:lpstr>Présentation PowerPoint</vt:lpstr>
      <vt:lpstr>Présentation PowerPoint</vt:lpstr>
      <vt:lpstr>Présentation PowerPoint</vt:lpstr>
      <vt:lpstr>Présentation PowerPoint</vt:lpstr>
      <vt:lpstr>Chisineu Cris</vt:lpstr>
      <vt:lpstr>Présentation PowerPoint</vt:lpstr>
      <vt:lpstr>Présentation PowerPoint</vt:lpstr>
      <vt:lpstr>Présentation PowerPoint</vt:lpstr>
      <vt:lpstr>Présentation PowerPoint</vt:lpstr>
      <vt:lpstr>Salonta</vt:lpstr>
      <vt:lpstr>Présentation PowerPoint</vt:lpstr>
      <vt:lpstr>Présentation PowerPoint</vt:lpstr>
      <vt:lpstr>Présentation PowerPoint</vt:lpstr>
      <vt:lpstr>Présentation PowerPoint</vt:lpstr>
      <vt:lpstr>Inland</vt:lpstr>
      <vt:lpstr>Présentation PowerPoint</vt:lpstr>
      <vt:lpstr>Présentation PowerPoint</vt:lpstr>
      <vt:lpstr>Présentation PowerPoint</vt:lpstr>
      <vt:lpstr>Présentation PowerPoint</vt:lpstr>
      <vt:lpstr>Ring Oradea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Directie Cluj Napoca</vt:lpstr>
      <vt:lpstr>Présentation PowerPoint</vt:lpstr>
      <vt:lpstr>Présentation PowerPoint</vt:lpstr>
      <vt:lpstr>Présentation PowerPoint</vt:lpstr>
      <vt:lpstr>Présentation PowerPoint</vt:lpstr>
      <vt:lpstr>Oradea Nufarul </vt:lpstr>
      <vt:lpstr>Présentation PowerPoint</vt:lpstr>
      <vt:lpstr>Présentation PowerPoint</vt:lpstr>
      <vt:lpstr>Présentation PowerPoint</vt:lpstr>
      <vt:lpstr>Oradea Est</vt:lpstr>
      <vt:lpstr>Présentation PowerPoint</vt:lpstr>
      <vt:lpstr>Présentation PowerPoint</vt:lpstr>
      <vt:lpstr>Présentation PowerPoint</vt:lpstr>
      <vt:lpstr>Présentation PowerPoint</vt:lpstr>
      <vt:lpstr>Ring Oradea  Nord Est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Directie Cluj Napoca</vt:lpstr>
      <vt:lpstr>Présentation PowerPoint</vt:lpstr>
      <vt:lpstr>Présentation PowerPoint</vt:lpstr>
      <vt:lpstr>E60 x A7</vt:lpstr>
      <vt:lpstr>Présentation PowerPoint</vt:lpstr>
      <vt:lpstr>Présentation PowerPoint</vt:lpstr>
      <vt:lpstr>Marghita </vt:lpstr>
      <vt:lpstr>Présentation PowerPoint</vt:lpstr>
      <vt:lpstr>Présentation PowerPoint</vt:lpstr>
      <vt:lpstr>Présentation PowerPoint</vt:lpstr>
      <vt:lpstr>Présentation PowerPoint</vt:lpstr>
      <vt:lpstr>Suplacu de Barcau</vt:lpstr>
      <vt:lpstr>Satu Mare     91 km Baia Mare   150 km  via Tasnad DJ 191 Carei DN 1F </vt:lpstr>
      <vt:lpstr>Présentation PowerPoint</vt:lpstr>
      <vt:lpstr>Satu Mare     91 km Baia Mare   150 km  via Tasnad DJ 191 Carei DN 1F </vt:lpstr>
      <vt:lpstr>Présentation PowerPoint</vt:lpstr>
      <vt:lpstr>Présentation PowerPoint</vt:lpstr>
      <vt:lpstr>Présentation PowerPoint</vt:lpstr>
      <vt:lpstr>Simleu Silvaniei</vt:lpstr>
      <vt:lpstr>Présentation PowerPoint</vt:lpstr>
      <vt:lpstr>Présentation PowerPoint</vt:lpstr>
      <vt:lpstr>Présentation PowerPoint</vt:lpstr>
      <vt:lpstr>Présentation PowerPoint</vt:lpstr>
      <vt:lpstr>Zalau  E60 x E81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Directie Targu Mures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Beltiug   </vt:lpstr>
      <vt:lpstr>Présentation PowerPoint</vt:lpstr>
      <vt:lpstr>Présentation PowerPoint</vt:lpstr>
      <vt:lpstr>Présentation PowerPoint</vt:lpstr>
      <vt:lpstr>Présentation PowerPoint</vt:lpstr>
      <vt:lpstr>E81 x A71 Satu Mare Sud   </vt:lpstr>
      <vt:lpstr>Présentation PowerPoint</vt:lpstr>
      <vt:lpstr>Présentation PowerPoint</vt:lpstr>
      <vt:lpstr>Présentation PowerPoint</vt:lpstr>
      <vt:lpstr>Présentation PowerPoint</vt:lpstr>
      <vt:lpstr>  </vt:lpstr>
      <vt:lpstr>  </vt:lpstr>
      <vt:lpstr>Présentation PowerPoint</vt:lpstr>
      <vt:lpstr>  </vt:lpstr>
      <vt:lpstr>  </vt:lpstr>
      <vt:lpstr>Présentation PowerPoint</vt:lpstr>
      <vt:lpstr>Présentation PowerPoint</vt:lpstr>
      <vt:lpstr>Lviv Lemberg  ua Halmeu Satu Mare Nord  1000 m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E81  DN1C </vt:lpstr>
      <vt:lpstr>Présentation PowerPoint</vt:lpstr>
      <vt:lpstr>Présentation PowerPoint</vt:lpstr>
      <vt:lpstr>Présentation PowerPoint</vt:lpstr>
      <vt:lpstr>Présentation PowerPoint</vt:lpstr>
      <vt:lpstr>Sources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A1   E60</dc:title>
  <dc:creator>Sophie</dc:creator>
  <cp:lastModifiedBy>Sophie</cp:lastModifiedBy>
  <cp:revision>721</cp:revision>
  <dcterms:created xsi:type="dcterms:W3CDTF">2015-05-06T12:02:16Z</dcterms:created>
  <dcterms:modified xsi:type="dcterms:W3CDTF">2016-08-29T12:00:07Z</dcterms:modified>
</cp:coreProperties>
</file>