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5"/>
  </p:notesMasterIdLst>
  <p:sldIdLst>
    <p:sldId id="818" r:id="rId2"/>
    <p:sldId id="1167" r:id="rId3"/>
    <p:sldId id="1180" r:id="rId4"/>
    <p:sldId id="1169" r:id="rId5"/>
    <p:sldId id="1170" r:id="rId6"/>
    <p:sldId id="1174" r:id="rId7"/>
    <p:sldId id="1172" r:id="rId8"/>
    <p:sldId id="1173" r:id="rId9"/>
    <p:sldId id="1175" r:id="rId10"/>
    <p:sldId id="1176" r:id="rId11"/>
    <p:sldId id="1177" r:id="rId12"/>
    <p:sldId id="1178" r:id="rId13"/>
    <p:sldId id="1179" r:id="rId14"/>
    <p:sldId id="1181" r:id="rId15"/>
    <p:sldId id="1185" r:id="rId16"/>
    <p:sldId id="1183" r:id="rId17"/>
    <p:sldId id="1267" r:id="rId18"/>
    <p:sldId id="1184" r:id="rId19"/>
    <p:sldId id="1186" r:id="rId20"/>
    <p:sldId id="1187" r:id="rId21"/>
    <p:sldId id="1188" r:id="rId22"/>
    <p:sldId id="1189" r:id="rId23"/>
    <p:sldId id="1190" r:id="rId24"/>
    <p:sldId id="1191" r:id="rId25"/>
    <p:sldId id="1192" r:id="rId26"/>
    <p:sldId id="1193" r:id="rId27"/>
    <p:sldId id="1194" r:id="rId28"/>
    <p:sldId id="1195" r:id="rId29"/>
    <p:sldId id="1196" r:id="rId30"/>
    <p:sldId id="1201" r:id="rId31"/>
    <p:sldId id="1197" r:id="rId32"/>
    <p:sldId id="1198" r:id="rId33"/>
    <p:sldId id="1199" r:id="rId34"/>
    <p:sldId id="1200" r:id="rId35"/>
    <p:sldId id="1205" r:id="rId36"/>
    <p:sldId id="1206" r:id="rId37"/>
    <p:sldId id="1207" r:id="rId38"/>
    <p:sldId id="1208" r:id="rId39"/>
    <p:sldId id="1209" r:id="rId40"/>
    <p:sldId id="1210" r:id="rId41"/>
    <p:sldId id="1211" r:id="rId42"/>
    <p:sldId id="1212" r:id="rId43"/>
    <p:sldId id="1213" r:id="rId44"/>
    <p:sldId id="1214" r:id="rId45"/>
    <p:sldId id="1215" r:id="rId46"/>
    <p:sldId id="1216" r:id="rId47"/>
    <p:sldId id="1217" r:id="rId48"/>
    <p:sldId id="1223" r:id="rId49"/>
    <p:sldId id="1218" r:id="rId50"/>
    <p:sldId id="1219" r:id="rId51"/>
    <p:sldId id="1220" r:id="rId52"/>
    <p:sldId id="1221" r:id="rId53"/>
    <p:sldId id="1222" r:id="rId54"/>
    <p:sldId id="1224" r:id="rId55"/>
    <p:sldId id="1282" r:id="rId56"/>
    <p:sldId id="1226" r:id="rId57"/>
    <p:sldId id="1283" r:id="rId58"/>
    <p:sldId id="1168" r:id="rId59"/>
    <p:sldId id="1228" r:id="rId60"/>
    <p:sldId id="993" r:id="rId61"/>
    <p:sldId id="994" r:id="rId62"/>
    <p:sldId id="1234" r:id="rId63"/>
    <p:sldId id="1233" r:id="rId64"/>
    <p:sldId id="1246" r:id="rId65"/>
    <p:sldId id="1229" r:id="rId66"/>
    <p:sldId id="1230" r:id="rId67"/>
    <p:sldId id="1231" r:id="rId68"/>
    <p:sldId id="1232" r:id="rId69"/>
    <p:sldId id="1235" r:id="rId70"/>
    <p:sldId id="1236" r:id="rId71"/>
    <p:sldId id="1238" r:id="rId72"/>
    <p:sldId id="1237" r:id="rId73"/>
    <p:sldId id="1239" r:id="rId74"/>
    <p:sldId id="1240" r:id="rId75"/>
    <p:sldId id="1241" r:id="rId76"/>
    <p:sldId id="1242" r:id="rId77"/>
    <p:sldId id="1243" r:id="rId78"/>
    <p:sldId id="1244" r:id="rId79"/>
    <p:sldId id="1245" r:id="rId80"/>
    <p:sldId id="1247" r:id="rId81"/>
    <p:sldId id="1248" r:id="rId82"/>
    <p:sldId id="1249" r:id="rId83"/>
    <p:sldId id="1250" r:id="rId84"/>
    <p:sldId id="1251" r:id="rId85"/>
    <p:sldId id="1252" r:id="rId86"/>
    <p:sldId id="1253" r:id="rId87"/>
    <p:sldId id="1254" r:id="rId88"/>
    <p:sldId id="1255" r:id="rId89"/>
    <p:sldId id="1256" r:id="rId90"/>
    <p:sldId id="1257" r:id="rId91"/>
    <p:sldId id="1258" r:id="rId92"/>
    <p:sldId id="1259" r:id="rId93"/>
    <p:sldId id="1260" r:id="rId94"/>
    <p:sldId id="1261" r:id="rId95"/>
    <p:sldId id="1263" r:id="rId96"/>
    <p:sldId id="1262" r:id="rId97"/>
    <p:sldId id="1264" r:id="rId98"/>
    <p:sldId id="1265" r:id="rId99"/>
    <p:sldId id="1266" r:id="rId100"/>
    <p:sldId id="1268" r:id="rId101"/>
    <p:sldId id="1269" r:id="rId102"/>
    <p:sldId id="1270" r:id="rId103"/>
    <p:sldId id="1271" r:id="rId104"/>
    <p:sldId id="1272" r:id="rId105"/>
    <p:sldId id="1273" r:id="rId106"/>
    <p:sldId id="1274" r:id="rId107"/>
    <p:sldId id="1275" r:id="rId108"/>
    <p:sldId id="1276" r:id="rId109"/>
    <p:sldId id="1277" r:id="rId110"/>
    <p:sldId id="1278" r:id="rId111"/>
    <p:sldId id="1279" r:id="rId112"/>
    <p:sldId id="1280" r:id="rId113"/>
    <p:sldId id="1281" r:id="rId1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647E7E03-0703-4FC6-9C55-433361D71ABE}">
          <p14:sldIdLst>
            <p14:sldId id="818"/>
            <p14:sldId id="1167"/>
            <p14:sldId id="1180"/>
            <p14:sldId id="1169"/>
            <p14:sldId id="1170"/>
            <p14:sldId id="1174"/>
            <p14:sldId id="1172"/>
            <p14:sldId id="1173"/>
            <p14:sldId id="1175"/>
            <p14:sldId id="1176"/>
            <p14:sldId id="1177"/>
            <p14:sldId id="1178"/>
            <p14:sldId id="1179"/>
            <p14:sldId id="1181"/>
            <p14:sldId id="1185"/>
            <p14:sldId id="1183"/>
            <p14:sldId id="1267"/>
            <p14:sldId id="1184"/>
            <p14:sldId id="1186"/>
            <p14:sldId id="1187"/>
            <p14:sldId id="1188"/>
            <p14:sldId id="1189"/>
            <p14:sldId id="1190"/>
            <p14:sldId id="1191"/>
            <p14:sldId id="1192"/>
            <p14:sldId id="1193"/>
            <p14:sldId id="1194"/>
            <p14:sldId id="1195"/>
            <p14:sldId id="1196"/>
            <p14:sldId id="1201"/>
            <p14:sldId id="1197"/>
            <p14:sldId id="1198"/>
            <p14:sldId id="1199"/>
            <p14:sldId id="1200"/>
            <p14:sldId id="1205"/>
            <p14:sldId id="1206"/>
            <p14:sldId id="1207"/>
            <p14:sldId id="1208"/>
            <p14:sldId id="1209"/>
            <p14:sldId id="1210"/>
            <p14:sldId id="1211"/>
            <p14:sldId id="1212"/>
            <p14:sldId id="1213"/>
            <p14:sldId id="1214"/>
            <p14:sldId id="1215"/>
            <p14:sldId id="1216"/>
            <p14:sldId id="1217"/>
            <p14:sldId id="1223"/>
            <p14:sldId id="1218"/>
            <p14:sldId id="1219"/>
            <p14:sldId id="1220"/>
            <p14:sldId id="1221"/>
            <p14:sldId id="1222"/>
            <p14:sldId id="1224"/>
            <p14:sldId id="1282"/>
            <p14:sldId id="1226"/>
            <p14:sldId id="1283"/>
            <p14:sldId id="1168"/>
            <p14:sldId id="1228"/>
            <p14:sldId id="993"/>
            <p14:sldId id="994"/>
            <p14:sldId id="1234"/>
            <p14:sldId id="1233"/>
            <p14:sldId id="1246"/>
            <p14:sldId id="1229"/>
            <p14:sldId id="1230"/>
            <p14:sldId id="1231"/>
            <p14:sldId id="1232"/>
            <p14:sldId id="1235"/>
            <p14:sldId id="1236"/>
            <p14:sldId id="1238"/>
            <p14:sldId id="1237"/>
            <p14:sldId id="1239"/>
            <p14:sldId id="1240"/>
            <p14:sldId id="1241"/>
            <p14:sldId id="1242"/>
            <p14:sldId id="1243"/>
            <p14:sldId id="1244"/>
            <p14:sldId id="1245"/>
            <p14:sldId id="1247"/>
            <p14:sldId id="1248"/>
            <p14:sldId id="1249"/>
            <p14:sldId id="1250"/>
            <p14:sldId id="1251"/>
            <p14:sldId id="1252"/>
            <p14:sldId id="1253"/>
            <p14:sldId id="1254"/>
            <p14:sldId id="1255"/>
            <p14:sldId id="1256"/>
            <p14:sldId id="1257"/>
            <p14:sldId id="1258"/>
            <p14:sldId id="1259"/>
            <p14:sldId id="1260"/>
            <p14:sldId id="1261"/>
            <p14:sldId id="1263"/>
            <p14:sldId id="1262"/>
            <p14:sldId id="1264"/>
            <p14:sldId id="1265"/>
            <p14:sldId id="1266"/>
            <p14:sldId id="1268"/>
            <p14:sldId id="1269"/>
            <p14:sldId id="1270"/>
            <p14:sldId id="1271"/>
            <p14:sldId id="1272"/>
            <p14:sldId id="1273"/>
            <p14:sldId id="1274"/>
            <p14:sldId id="1275"/>
            <p14:sldId id="1276"/>
            <p14:sldId id="1277"/>
            <p14:sldId id="1278"/>
            <p14:sldId id="1279"/>
            <p14:sldId id="1280"/>
            <p14:sldId id="128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34587" autoAdjust="0"/>
    <p:restoredTop sz="94701" autoAdjust="0"/>
  </p:normalViewPr>
  <p:slideViewPr>
    <p:cSldViewPr>
      <p:cViewPr varScale="1">
        <p:scale>
          <a:sx n="119" d="100"/>
          <a:sy n="119" d="100"/>
        </p:scale>
        <p:origin x="-138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viewProps" Target="viewProps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theme" Target="theme/theme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notesMaster" Target="notesMasters/notes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3F0E5C-380F-4BD2-9658-C2F74316E12E}" type="datetimeFigureOut">
              <a:rPr lang="fr-CH" smtClean="0"/>
              <a:t>29.08.2016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629F7E-2D5A-42D1-AD5E-081CF2CC432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05201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29F7E-2D5A-42D1-AD5E-081CF2CC432B}" type="slidenum">
              <a:rPr lang="fr-CH" smtClean="0"/>
              <a:t>53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7622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29F7E-2D5A-42D1-AD5E-081CF2CC432B}" type="slidenum">
              <a:rPr lang="fr-CH" smtClean="0"/>
              <a:t>79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76227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29F7E-2D5A-42D1-AD5E-081CF2CC432B}" type="slidenum">
              <a:rPr lang="fr-CH" smtClean="0"/>
              <a:t>82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719843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29F7E-2D5A-42D1-AD5E-081CF2CC432B}" type="slidenum">
              <a:rPr lang="fr-CH" smtClean="0"/>
              <a:t>84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762276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29F7E-2D5A-42D1-AD5E-081CF2CC432B}" type="slidenum">
              <a:rPr lang="fr-CH" smtClean="0"/>
              <a:t>89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762276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29F7E-2D5A-42D1-AD5E-081CF2CC432B}" type="slidenum">
              <a:rPr lang="fr-CH" smtClean="0"/>
              <a:t>94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762276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29F7E-2D5A-42D1-AD5E-081CF2CC432B}" type="slidenum">
              <a:rPr lang="fr-CH" smtClean="0"/>
              <a:t>102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762276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29F7E-2D5A-42D1-AD5E-081CF2CC432B}" type="slidenum">
              <a:rPr lang="fr-CH" smtClean="0"/>
              <a:t>107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762276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29F7E-2D5A-42D1-AD5E-081CF2CC432B}" type="slidenum">
              <a:rPr lang="fr-CH" smtClean="0"/>
              <a:t>111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76227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29.08.2016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27521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29.08.2016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42015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29.08.2016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61191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29.08.2016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9132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29.08.2016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82767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29.08.2016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90835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29.08.2016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90678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29.08.2016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27512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29.08.2016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76990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29.08.2016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84629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29.08.2016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78010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7C1B8-4FEA-4A56-BC4F-063C207A019D}" type="datetimeFigureOut">
              <a:rPr lang="fr-CH" smtClean="0"/>
              <a:t>29.08.2016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23722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0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jpeg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h/search?q=baia+mare&amp;client=firefox-b&amp;tbm=isch&amp;tbo=u&amp;source=univ&amp;sa=X&amp;ved=0ahUKEwjx-_jlg9XOAhWK2SwKHdomB7sQsAQIMQ&amp;biw=1920&amp;bih=932" TargetMode="External"/><Relationship Id="rId2" Type="http://schemas.openxmlformats.org/officeDocument/2006/relationships/hyperlink" Target="https://www.google.ch/search?q=satu+mare&amp;client=firefox-b&amp;tbm=isch&amp;tbo=u&amp;source=univ&amp;sa=X&amp;ved=0ahUKEwiJ_tfH2dTOAhWCiCwKHQ3cDewQsAQIMQ&amp;biw=1920&amp;bih=932" TargetMode="External"/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9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539552" y="836712"/>
            <a:ext cx="8208912" cy="482453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04000"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Autostrada</a:t>
            </a:r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A71</a:t>
            </a:r>
          </a:p>
          <a:p>
            <a:pPr algn="ctr"/>
            <a:endParaRPr lang="fr-CH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 Mare </a:t>
            </a:r>
            <a:r>
              <a:rPr lang="fr-CH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Baia Mare </a:t>
            </a:r>
            <a:endParaRPr lang="fr-CH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CH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Semnalizare</a:t>
            </a:r>
            <a:endParaRPr lang="fr-CH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CH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i="1" dirty="0" smtClean="0">
                <a:solidFill>
                  <a:schemeClr val="tx1"/>
                </a:solidFill>
                <a:latin typeface="Imprint MT Shadow" panose="04020605060303030202" pitchFamily="82" charset="0"/>
                <a:cs typeface="Arial" panose="020B0604020202020204" pitchFamily="34" charset="0"/>
              </a:rPr>
              <a:t>HU  Satu-Mare  Baia-Mare</a:t>
            </a:r>
          </a:p>
        </p:txBody>
      </p:sp>
      <p:pic>
        <p:nvPicPr>
          <p:cNvPr id="3" name="irc_mi" descr="http://www.quizz.biz/uploads/quizz/166346/2_gf5Zx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700808"/>
            <a:ext cx="1362075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5724128" y="6021288"/>
            <a:ext cx="2520280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Version 1 Update 04.07.2016</a:t>
            </a:r>
            <a:endParaRPr lang="fr-CH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398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43928" y="1988840"/>
            <a:ext cx="5760000" cy="450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90000" tIns="252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 Mare Sud </a:t>
            </a: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Ardud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Parc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Industrial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Aeroport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9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èche droite 3"/>
          <p:cNvSpPr/>
          <p:nvPr/>
        </p:nvSpPr>
        <p:spPr>
          <a:xfrm rot="19500000">
            <a:off x="5305245" y="5463256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Hexagone 9"/>
          <p:cNvSpPr/>
          <p:nvPr/>
        </p:nvSpPr>
        <p:spPr>
          <a:xfrm>
            <a:off x="1691680" y="5733256"/>
            <a:ext cx="864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19A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re 1"/>
          <p:cNvSpPr txBox="1">
            <a:spLocks noGrp="1"/>
          </p:cNvSpPr>
          <p:nvPr>
            <p:ph type="ctrTitle"/>
          </p:nvPr>
        </p:nvSpPr>
        <p:spPr>
          <a:xfrm>
            <a:off x="1043928" y="836712"/>
            <a:ext cx="5760000" cy="1080000"/>
          </a:xfrm>
          <a:prstGeom prst="rect">
            <a:avLst/>
          </a:prstGeom>
          <a:solidFill>
            <a:srgbClr val="00B050"/>
          </a:solidFill>
        </p:spPr>
        <p:txBody>
          <a:bodyPr vert="horz" lIns="126000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x A71   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Flèche vers le haut 13"/>
          <p:cNvSpPr/>
          <p:nvPr/>
        </p:nvSpPr>
        <p:spPr>
          <a:xfrm>
            <a:off x="1396629" y="987829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" name="Rectangle à coins arrondis 1"/>
          <p:cNvSpPr/>
          <p:nvPr/>
        </p:nvSpPr>
        <p:spPr>
          <a:xfrm>
            <a:off x="1115616" y="908720"/>
            <a:ext cx="5616624" cy="936104"/>
          </a:xfrm>
          <a:prstGeom prst="roundRect">
            <a:avLst>
              <a:gd name="adj" fmla="val 862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1115616" y="2060848"/>
            <a:ext cx="5616624" cy="4284000"/>
          </a:xfrm>
          <a:prstGeom prst="roundRect">
            <a:avLst>
              <a:gd name="adj" fmla="val 637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Flèche vers le haut 11"/>
          <p:cNvSpPr/>
          <p:nvPr/>
        </p:nvSpPr>
        <p:spPr>
          <a:xfrm>
            <a:off x="6156176" y="1003688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16"/>
          <p:cNvSpPr/>
          <p:nvPr/>
        </p:nvSpPr>
        <p:spPr>
          <a:xfrm>
            <a:off x="4675245" y="2276872"/>
            <a:ext cx="1260000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5344" y="1059829"/>
            <a:ext cx="842400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/>
          <p:cNvSpPr/>
          <p:nvPr/>
        </p:nvSpPr>
        <p:spPr>
          <a:xfrm>
            <a:off x="1547664" y="3878848"/>
            <a:ext cx="4172840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Parc </a:t>
            </a:r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Industrial</a:t>
            </a:r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Sud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846629" y="4725144"/>
            <a:ext cx="3555000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Aeroportul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Picture 2" descr="http://quiz-code-route.fr/panneaux/ID3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9851" y="3861029"/>
            <a:ext cx="792088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1175" y="4775298"/>
            <a:ext cx="863137" cy="543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316907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93979" y="1309293"/>
            <a:ext cx="4472236" cy="639762"/>
          </a:xfrm>
          <a:solidFill>
            <a:srgbClr val="00B050"/>
          </a:solidFill>
        </p:spPr>
        <p:txBody>
          <a:bodyPr bIns="144000">
            <a:norm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 A7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18028" y="1845224"/>
            <a:ext cx="4392488" cy="3600000"/>
          </a:xfrm>
          <a:solidFill>
            <a:srgbClr val="00B050"/>
          </a:solidFill>
        </p:spPr>
        <p:txBody>
          <a:bodyPr lIns="0" tIns="216000">
            <a:noAutofit/>
          </a:bodyPr>
          <a:lstStyle/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Kosice</a:t>
            </a: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Nyiregyhaza</a:t>
            </a: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Carei</a:t>
            </a: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 Mare</a:t>
            </a:r>
          </a:p>
          <a:p>
            <a:pPr marL="0" indent="0" algn="ctr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39841" y="1136406"/>
            <a:ext cx="4321646" cy="648072"/>
          </a:xfrm>
          <a:solidFill>
            <a:srgbClr val="00B050"/>
          </a:solidFill>
        </p:spPr>
        <p:txBody>
          <a:bodyPr bIns="144000">
            <a:norm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A71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89894" y="2009932"/>
            <a:ext cx="4464495" cy="3420000"/>
          </a:xfrm>
          <a:solidFill>
            <a:srgbClr val="00B050"/>
          </a:solidFill>
        </p:spPr>
        <p:txBody>
          <a:bodyPr lIns="0" tIns="180000">
            <a:noAutofit/>
          </a:bodyPr>
          <a:lstStyle/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Cluj </a:t>
            </a: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Napoca</a:t>
            </a: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Oradea</a:t>
            </a: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 Mare</a:t>
            </a:r>
          </a:p>
          <a:p>
            <a:pPr marL="0" indent="0" algn="ctr">
              <a:buNone/>
            </a:pPr>
            <a:endParaRPr lang="fr-CH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Lviv Lemberg</a:t>
            </a:r>
          </a:p>
          <a:p>
            <a:pPr marL="0" indent="0" algn="ctr">
              <a:buNone/>
            </a:pPr>
            <a:endParaRPr lang="fr-CH" sz="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1" name="Flèche vers le haut 10"/>
          <p:cNvSpPr/>
          <p:nvPr/>
        </p:nvSpPr>
        <p:spPr>
          <a:xfrm>
            <a:off x="379016" y="3329966"/>
            <a:ext cx="484632" cy="108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Titre 14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4400" cy="130026"/>
          </a:xfrm>
        </p:spPr>
        <p:txBody>
          <a:bodyPr>
            <a:normAutofit fontScale="90000"/>
          </a:bodyPr>
          <a:lstStyle/>
          <a:p>
            <a:r>
              <a:rPr lang="fr-CH" dirty="0" smtClean="0"/>
              <a:t> </a:t>
            </a:r>
            <a:br>
              <a:rPr lang="fr-CH" dirty="0" smtClean="0"/>
            </a:br>
            <a:endParaRPr lang="fr-CH" dirty="0"/>
          </a:p>
        </p:txBody>
      </p:sp>
      <p:sp>
        <p:nvSpPr>
          <p:cNvPr id="2" name="Rectangle à coins arrondis 1"/>
          <p:cNvSpPr/>
          <p:nvPr/>
        </p:nvSpPr>
        <p:spPr>
          <a:xfrm>
            <a:off x="194664" y="1208442"/>
            <a:ext cx="4212000" cy="504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4651195" y="1344587"/>
            <a:ext cx="4308668" cy="54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8" name="Rectangle à coins arrondis 27"/>
          <p:cNvSpPr/>
          <p:nvPr/>
        </p:nvSpPr>
        <p:spPr>
          <a:xfrm>
            <a:off x="177751" y="1916832"/>
            <a:ext cx="4251789" cy="3465134"/>
          </a:xfrm>
          <a:prstGeom prst="roundRect">
            <a:avLst>
              <a:gd name="adj" fmla="val 341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9" name="Rectangle à coins arrondis 28"/>
          <p:cNvSpPr/>
          <p:nvPr/>
        </p:nvSpPr>
        <p:spPr>
          <a:xfrm>
            <a:off x="4621797" y="2060848"/>
            <a:ext cx="4291412" cy="3321118"/>
          </a:xfrm>
          <a:prstGeom prst="roundRect">
            <a:avLst>
              <a:gd name="adj" fmla="val 288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2" name="Ellipse 31"/>
          <p:cNvSpPr/>
          <p:nvPr/>
        </p:nvSpPr>
        <p:spPr>
          <a:xfrm>
            <a:off x="8270500" y="4791899"/>
            <a:ext cx="540000" cy="36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</a:t>
            </a:r>
            <a:endParaRPr lang="fr-CH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877503" y="4077072"/>
            <a:ext cx="3780000" cy="50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  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Nord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07503" y="5445224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Flèche vers le haut 17"/>
          <p:cNvSpPr/>
          <p:nvPr/>
        </p:nvSpPr>
        <p:spPr>
          <a:xfrm>
            <a:off x="3779432" y="3412413"/>
            <a:ext cx="484632" cy="108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9" name="Rectangle 18"/>
          <p:cNvSpPr/>
          <p:nvPr/>
        </p:nvSpPr>
        <p:spPr>
          <a:xfrm>
            <a:off x="323648" y="4700228"/>
            <a:ext cx="1080000" cy="50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475776" y="4700228"/>
            <a:ext cx="1080000" cy="50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810" y="4680557"/>
            <a:ext cx="863137" cy="543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http://quiz-code-route.fr/panneaux/ID3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8991" y="4700228"/>
            <a:ext cx="792088" cy="543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Ellipse 25"/>
          <p:cNvSpPr/>
          <p:nvPr/>
        </p:nvSpPr>
        <p:spPr>
          <a:xfrm>
            <a:off x="3697748" y="2780928"/>
            <a:ext cx="648000" cy="396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fr-CH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Ellipse 26"/>
          <p:cNvSpPr/>
          <p:nvPr/>
        </p:nvSpPr>
        <p:spPr>
          <a:xfrm>
            <a:off x="3049748" y="2132856"/>
            <a:ext cx="648000" cy="43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</a:t>
            </a:r>
            <a:endParaRPr lang="fr-CH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Flèche droite 29"/>
          <p:cNvSpPr/>
          <p:nvPr/>
        </p:nvSpPr>
        <p:spPr>
          <a:xfrm rot="-2700000">
            <a:off x="7640500" y="2835186"/>
            <a:ext cx="1260000" cy="432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1" name="Rectangle 30"/>
          <p:cNvSpPr/>
          <p:nvPr/>
        </p:nvSpPr>
        <p:spPr>
          <a:xfrm>
            <a:off x="8540500" y="5445224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9101106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0" y="1196752"/>
            <a:ext cx="4453832" cy="639762"/>
          </a:xfrm>
          <a:solidFill>
            <a:srgbClr val="00B050"/>
          </a:solidFill>
        </p:spPr>
        <p:txBody>
          <a:bodyPr bIns="144000">
            <a:norm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 A7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0" y="1880701"/>
            <a:ext cx="4453900" cy="3600000"/>
          </a:xfrm>
          <a:solidFill>
            <a:srgbClr val="00B050"/>
          </a:solidFill>
        </p:spPr>
        <p:txBody>
          <a:bodyPr lIns="0" tIns="216000">
            <a:noAutofit/>
          </a:bodyPr>
          <a:lstStyle/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Lviv  Lemberg</a:t>
            </a:r>
          </a:p>
          <a:p>
            <a:pPr marL="0" indent="0" algn="ctr">
              <a:buNone/>
            </a:pP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Halmeu</a:t>
            </a: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Livada</a:t>
            </a: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 Mare</a:t>
            </a:r>
          </a:p>
          <a:p>
            <a:pPr marL="0" indent="0" algn="ctr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7296" y="2366852"/>
            <a:ext cx="4432695" cy="648072"/>
          </a:xfrm>
          <a:solidFill>
            <a:srgbClr val="00B050"/>
          </a:solidFill>
        </p:spPr>
        <p:txBody>
          <a:bodyPr bIns="144000">
            <a:norm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E81   A7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6275" y="3091859"/>
            <a:ext cx="4464495" cy="2340000"/>
          </a:xfrm>
          <a:solidFill>
            <a:srgbClr val="00B050"/>
          </a:solidFill>
        </p:spPr>
        <p:txBody>
          <a:bodyPr lIns="0" tIns="252000">
            <a:noAutofit/>
          </a:bodyPr>
          <a:lstStyle/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Cluj </a:t>
            </a: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Napoca</a:t>
            </a: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Oradea</a:t>
            </a:r>
          </a:p>
          <a:p>
            <a:pPr marL="0" indent="0" algn="ctr">
              <a:buNone/>
            </a:pP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Beltiug</a:t>
            </a: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2" name="Flèche vers le haut 11"/>
          <p:cNvSpPr/>
          <p:nvPr/>
        </p:nvSpPr>
        <p:spPr>
          <a:xfrm>
            <a:off x="467544" y="4005064"/>
            <a:ext cx="484632" cy="108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Flèche droite 13"/>
          <p:cNvSpPr/>
          <p:nvPr/>
        </p:nvSpPr>
        <p:spPr>
          <a:xfrm rot="-2400000">
            <a:off x="4836173" y="3410220"/>
            <a:ext cx="1080000" cy="52824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Titre 14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4400" cy="130026"/>
          </a:xfrm>
        </p:spPr>
        <p:txBody>
          <a:bodyPr>
            <a:normAutofit fontScale="90000"/>
          </a:bodyPr>
          <a:lstStyle/>
          <a:p>
            <a:r>
              <a:rPr lang="fr-CH" dirty="0" smtClean="0"/>
              <a:t> </a:t>
            </a:r>
            <a:br>
              <a:rPr lang="fr-CH" dirty="0" smtClean="0"/>
            </a:br>
            <a:endParaRPr lang="fr-CH" dirty="0"/>
          </a:p>
        </p:txBody>
      </p:sp>
      <p:sp>
        <p:nvSpPr>
          <p:cNvPr id="2" name="Rectangle à coins arrondis 1"/>
          <p:cNvSpPr/>
          <p:nvPr/>
        </p:nvSpPr>
        <p:spPr>
          <a:xfrm>
            <a:off x="137258" y="2420888"/>
            <a:ext cx="4290725" cy="54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2" name="Ellipse 31"/>
          <p:cNvSpPr/>
          <p:nvPr/>
        </p:nvSpPr>
        <p:spPr>
          <a:xfrm>
            <a:off x="8271739" y="2204864"/>
            <a:ext cx="540000" cy="36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</a:t>
            </a:r>
            <a:endParaRPr lang="fr-CH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78372" y="5431859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9" name="Rectangle 18"/>
          <p:cNvSpPr/>
          <p:nvPr/>
        </p:nvSpPr>
        <p:spPr>
          <a:xfrm>
            <a:off x="7623739" y="4653136"/>
            <a:ext cx="1188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747374" y="4653136"/>
            <a:ext cx="90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Picture 2" descr="http://namthao.free.fr/Travel/France/France/Nice/Cours%20Nice/Code%20de%20la%20route/Signalisation/zol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3756" y="2780928"/>
            <a:ext cx="647966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ectangle 24"/>
          <p:cNvSpPr/>
          <p:nvPr/>
        </p:nvSpPr>
        <p:spPr>
          <a:xfrm>
            <a:off x="8518925" y="5468585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Rectangle 21"/>
          <p:cNvSpPr/>
          <p:nvPr/>
        </p:nvSpPr>
        <p:spPr>
          <a:xfrm>
            <a:off x="5868144" y="4653136"/>
            <a:ext cx="1584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137259" y="3140968"/>
            <a:ext cx="4290725" cy="2160240"/>
          </a:xfrm>
          <a:prstGeom prst="roundRect">
            <a:avLst>
              <a:gd name="adj" fmla="val 664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4644008" y="1268760"/>
            <a:ext cx="4320480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4644008" y="1916832"/>
            <a:ext cx="4320480" cy="3515027"/>
          </a:xfrm>
          <a:prstGeom prst="roundRect">
            <a:avLst>
              <a:gd name="adj" fmla="val 4786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405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1111587" y="890728"/>
            <a:ext cx="7200000" cy="4608000"/>
          </a:xfrm>
          <a:prstGeom prst="rect">
            <a:avLst/>
          </a:prstGeom>
          <a:solidFill>
            <a:srgbClr val="00B050"/>
          </a:solidFill>
        </p:spPr>
        <p:txBody>
          <a:bodyPr lIns="540000" tIns="684000" rIns="72000" bIns="18000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CH" sz="4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Kosice </a:t>
            </a:r>
            <a:r>
              <a:rPr lang="fr-CH" sz="38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</a:t>
            </a: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284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Nyiregyhaza</a:t>
            </a:r>
            <a:r>
              <a:rPr lang="fr-CH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102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Debrecen			108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Mateszalka</a:t>
            </a: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fr-CH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51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Carei				  37 km</a:t>
            </a:r>
            <a:r>
              <a:rPr lang="fr-CH" sz="4700" dirty="0" smtClean="0"/>
              <a:t>	</a:t>
            </a:r>
            <a:endParaRPr lang="fr-CH" dirty="0" smtClean="0"/>
          </a:p>
          <a:p>
            <a:endParaRPr lang="fr-CH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1191385" y="966844"/>
            <a:ext cx="7020000" cy="4428000"/>
          </a:xfrm>
          <a:prstGeom prst="roundRect">
            <a:avLst>
              <a:gd name="adj" fmla="val 380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4178560" y="1142776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A71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Ellipse 7"/>
          <p:cNvSpPr/>
          <p:nvPr/>
        </p:nvSpPr>
        <p:spPr>
          <a:xfrm>
            <a:off x="4932040" y="2241634"/>
            <a:ext cx="648000" cy="43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</a:t>
            </a:r>
            <a:endParaRPr lang="fr-CH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Ellipse 8"/>
          <p:cNvSpPr/>
          <p:nvPr/>
        </p:nvSpPr>
        <p:spPr>
          <a:xfrm>
            <a:off x="4905980" y="2851730"/>
            <a:ext cx="648000" cy="396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fr-CH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4905980" y="3429000"/>
            <a:ext cx="648000" cy="396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fr-CH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4954106" y="4077072"/>
            <a:ext cx="648000" cy="396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fr-CH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irc_mi" descr="http://www.quizz.biz/uploads/quizz/166346/2_gf5Zx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5745" y="2131544"/>
            <a:ext cx="576064" cy="652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749828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247569" y="606695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4211960" y="629143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" name="Rectangle 3"/>
          <p:cNvSpPr/>
          <p:nvPr/>
        </p:nvSpPr>
        <p:spPr>
          <a:xfrm>
            <a:off x="4860032" y="758898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Virage 4"/>
          <p:cNvSpPr/>
          <p:nvPr/>
        </p:nvSpPr>
        <p:spPr>
          <a:xfrm>
            <a:off x="5148064" y="737954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1223987" y="1628800"/>
            <a:ext cx="5760000" cy="1800000"/>
          </a:xfrm>
          <a:prstGeom prst="rect">
            <a:avLst/>
          </a:prstGeo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1008000" tIns="720000" bIns="216000" anchor="b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 Mare Sud</a:t>
            </a:r>
          </a:p>
          <a:p>
            <a:endParaRPr lang="fr-CH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exagone 7"/>
          <p:cNvSpPr/>
          <p:nvPr/>
        </p:nvSpPr>
        <p:spPr>
          <a:xfrm>
            <a:off x="1547664" y="2213900"/>
            <a:ext cx="792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19A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1331640" y="704898"/>
            <a:ext cx="2772347" cy="72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4283968" y="704897"/>
            <a:ext cx="2592288" cy="79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1331640" y="1700808"/>
            <a:ext cx="5544616" cy="1656184"/>
          </a:xfrm>
          <a:prstGeom prst="roundRect">
            <a:avLst>
              <a:gd name="adj" fmla="val 7976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Rectangle 13"/>
          <p:cNvSpPr/>
          <p:nvPr/>
        </p:nvSpPr>
        <p:spPr>
          <a:xfrm>
            <a:off x="5364088" y="2132900"/>
            <a:ext cx="1260000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525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43928" y="1988840"/>
            <a:ext cx="5760000" cy="450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90000" tIns="252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 Mare Sud </a:t>
            </a: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Ardud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Parc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Industrial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Aeroport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9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èche droite 3"/>
          <p:cNvSpPr/>
          <p:nvPr/>
        </p:nvSpPr>
        <p:spPr>
          <a:xfrm rot="19500000">
            <a:off x="5305245" y="5463256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Hexagone 9"/>
          <p:cNvSpPr/>
          <p:nvPr/>
        </p:nvSpPr>
        <p:spPr>
          <a:xfrm>
            <a:off x="1691680" y="5733256"/>
            <a:ext cx="864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19A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re 1"/>
          <p:cNvSpPr txBox="1">
            <a:spLocks noGrp="1"/>
          </p:cNvSpPr>
          <p:nvPr>
            <p:ph type="ctrTitle"/>
          </p:nvPr>
        </p:nvSpPr>
        <p:spPr>
          <a:xfrm>
            <a:off x="1043928" y="836712"/>
            <a:ext cx="5760000" cy="1080000"/>
          </a:xfrm>
          <a:prstGeom prst="rect">
            <a:avLst/>
          </a:prstGeom>
          <a:solidFill>
            <a:srgbClr val="00B050"/>
          </a:solidFill>
        </p:spPr>
        <p:txBody>
          <a:bodyPr vert="horz" lIns="10800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 Mare </a:t>
            </a:r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Flèche vers le haut 13"/>
          <p:cNvSpPr/>
          <p:nvPr/>
        </p:nvSpPr>
        <p:spPr>
          <a:xfrm>
            <a:off x="1241680" y="1016772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" name="Rectangle à coins arrondis 1"/>
          <p:cNvSpPr/>
          <p:nvPr/>
        </p:nvSpPr>
        <p:spPr>
          <a:xfrm>
            <a:off x="1115616" y="908720"/>
            <a:ext cx="5616624" cy="936104"/>
          </a:xfrm>
          <a:prstGeom prst="roundRect">
            <a:avLst>
              <a:gd name="adj" fmla="val 862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1115616" y="2060848"/>
            <a:ext cx="5616624" cy="4284000"/>
          </a:xfrm>
          <a:prstGeom prst="roundRect">
            <a:avLst>
              <a:gd name="adj" fmla="val 637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Flèche vers le haut 11"/>
          <p:cNvSpPr/>
          <p:nvPr/>
        </p:nvSpPr>
        <p:spPr>
          <a:xfrm>
            <a:off x="6073353" y="1016772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16"/>
          <p:cNvSpPr/>
          <p:nvPr/>
        </p:nvSpPr>
        <p:spPr>
          <a:xfrm>
            <a:off x="4675245" y="2276872"/>
            <a:ext cx="1260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47664" y="3878848"/>
            <a:ext cx="4172840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Parc </a:t>
            </a:r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Industrial</a:t>
            </a:r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Sud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846629" y="4725144"/>
            <a:ext cx="3555000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Aeroportul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Picture 2" descr="http://quiz-code-route.fr/panneaux/ID3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9851" y="3861029"/>
            <a:ext cx="792088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1175" y="4775298"/>
            <a:ext cx="863137" cy="543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4706422" y="1108823"/>
            <a:ext cx="1260000" cy="57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37742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43928" y="1988840"/>
            <a:ext cx="5760000" cy="450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90000" tIns="252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 Mare Sud </a:t>
            </a: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Ardud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Parc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Industrial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Aeroport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9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èche droite 3"/>
          <p:cNvSpPr/>
          <p:nvPr/>
        </p:nvSpPr>
        <p:spPr>
          <a:xfrm rot="19500000">
            <a:off x="5305243" y="5480856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Hexagone 9"/>
          <p:cNvSpPr/>
          <p:nvPr/>
        </p:nvSpPr>
        <p:spPr>
          <a:xfrm>
            <a:off x="3491928" y="5750856"/>
            <a:ext cx="864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19A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à coins arrondis 1"/>
          <p:cNvSpPr/>
          <p:nvPr/>
        </p:nvSpPr>
        <p:spPr>
          <a:xfrm>
            <a:off x="1115616" y="908720"/>
            <a:ext cx="5616624" cy="936104"/>
          </a:xfrm>
          <a:prstGeom prst="roundRect">
            <a:avLst>
              <a:gd name="adj" fmla="val 862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1115616" y="2060848"/>
            <a:ext cx="5616624" cy="4284000"/>
          </a:xfrm>
          <a:prstGeom prst="roundRect">
            <a:avLst>
              <a:gd name="adj" fmla="val 637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16"/>
          <p:cNvSpPr/>
          <p:nvPr/>
        </p:nvSpPr>
        <p:spPr>
          <a:xfrm>
            <a:off x="4672317" y="2287379"/>
            <a:ext cx="1260000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47664" y="3878848"/>
            <a:ext cx="4172840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Parc </a:t>
            </a:r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Industrial</a:t>
            </a:r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Sud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846629" y="4725144"/>
            <a:ext cx="3555000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Aeroportul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Picture 2" descr="http://quiz-code-route.fr/panneaux/ID3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9851" y="3861029"/>
            <a:ext cx="792088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1175" y="4775298"/>
            <a:ext cx="863137" cy="543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à coins arrondis 22"/>
          <p:cNvSpPr/>
          <p:nvPr/>
        </p:nvSpPr>
        <p:spPr>
          <a:xfrm>
            <a:off x="4005176" y="980728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401176" y="1124728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5" name="Virage 24"/>
          <p:cNvSpPr/>
          <p:nvPr/>
        </p:nvSpPr>
        <p:spPr>
          <a:xfrm>
            <a:off x="4667290" y="1124728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26" name="Rectangle à coins arrondis 25"/>
          <p:cNvSpPr/>
          <p:nvPr/>
        </p:nvSpPr>
        <p:spPr>
          <a:xfrm>
            <a:off x="4060029" y="1034728"/>
            <a:ext cx="2592288" cy="79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52801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2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98374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734048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1111587" y="890728"/>
            <a:ext cx="7200000" cy="4608000"/>
          </a:xfrm>
          <a:prstGeom prst="rect">
            <a:avLst/>
          </a:prstGeom>
          <a:solidFill>
            <a:srgbClr val="00B050"/>
          </a:solidFill>
        </p:spPr>
        <p:txBody>
          <a:bodyPr lIns="540000" tIns="684000" rIns="72000" bIns="18000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CH" sz="4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Kosice </a:t>
            </a:r>
            <a:r>
              <a:rPr lang="fr-CH" sz="38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</a:t>
            </a: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280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Nyiregyhaza</a:t>
            </a:r>
            <a:r>
              <a:rPr lang="fr-CH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CH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98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Debrecen			104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Mateszalka</a:t>
            </a: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fr-CH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47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Carei				  33 km</a:t>
            </a:r>
            <a:r>
              <a:rPr lang="fr-CH" sz="4700" dirty="0" smtClean="0"/>
              <a:t>	</a:t>
            </a:r>
            <a:endParaRPr lang="fr-CH" dirty="0" smtClean="0"/>
          </a:p>
          <a:p>
            <a:endParaRPr lang="fr-CH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1191385" y="966844"/>
            <a:ext cx="7020000" cy="4428000"/>
          </a:xfrm>
          <a:prstGeom prst="roundRect">
            <a:avLst>
              <a:gd name="adj" fmla="val 380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4178560" y="1142776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A71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Ellipse 7"/>
          <p:cNvSpPr/>
          <p:nvPr/>
        </p:nvSpPr>
        <p:spPr>
          <a:xfrm>
            <a:off x="4917232" y="2241634"/>
            <a:ext cx="648000" cy="43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</a:t>
            </a:r>
            <a:endParaRPr lang="fr-CH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Ellipse 8"/>
          <p:cNvSpPr/>
          <p:nvPr/>
        </p:nvSpPr>
        <p:spPr>
          <a:xfrm>
            <a:off x="4899411" y="2827667"/>
            <a:ext cx="648000" cy="396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fr-CH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4915235" y="3454547"/>
            <a:ext cx="648000" cy="396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fr-CH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4917232" y="4149080"/>
            <a:ext cx="648000" cy="396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fr-CH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irc_mi" descr="http://www.quizz.biz/uploads/quizz/166346/2_gf5Zx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5745" y="2131544"/>
            <a:ext cx="576064" cy="652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797054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247569" y="606695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4211960" y="629143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" name="Rectangle 3"/>
          <p:cNvSpPr/>
          <p:nvPr/>
        </p:nvSpPr>
        <p:spPr>
          <a:xfrm>
            <a:off x="4860032" y="758898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Virage 4"/>
          <p:cNvSpPr/>
          <p:nvPr/>
        </p:nvSpPr>
        <p:spPr>
          <a:xfrm>
            <a:off x="5148064" y="737954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1223987" y="1628800"/>
            <a:ext cx="5760000" cy="1800000"/>
          </a:xfrm>
          <a:prstGeom prst="rect">
            <a:avLst/>
          </a:prstGeo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1008000" tIns="720000" bIns="216000" anchor="b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 Mare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exagone 7"/>
          <p:cNvSpPr/>
          <p:nvPr/>
        </p:nvSpPr>
        <p:spPr>
          <a:xfrm>
            <a:off x="1547664" y="1899664"/>
            <a:ext cx="792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1331640" y="704898"/>
            <a:ext cx="2772347" cy="72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4283968" y="704898"/>
            <a:ext cx="2592288" cy="72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1331640" y="1700808"/>
            <a:ext cx="5544616" cy="1656184"/>
          </a:xfrm>
          <a:prstGeom prst="roundRect">
            <a:avLst>
              <a:gd name="adj" fmla="val 7976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12"/>
          <p:cNvSpPr/>
          <p:nvPr/>
        </p:nvSpPr>
        <p:spPr>
          <a:xfrm>
            <a:off x="1547664" y="2528900"/>
            <a:ext cx="792000" cy="432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E671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292080" y="2149595"/>
            <a:ext cx="1260000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989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43928" y="1988840"/>
            <a:ext cx="5760000" cy="450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432000" tIns="252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Debrecen</a:t>
            </a: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Carei</a:t>
            </a: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 Mare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Decebal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9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èche droite 3"/>
          <p:cNvSpPr/>
          <p:nvPr/>
        </p:nvSpPr>
        <p:spPr>
          <a:xfrm rot="19500000">
            <a:off x="5247979" y="5334747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Hexagone 9"/>
          <p:cNvSpPr/>
          <p:nvPr/>
        </p:nvSpPr>
        <p:spPr>
          <a:xfrm>
            <a:off x="2267744" y="5737272"/>
            <a:ext cx="72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re 1"/>
          <p:cNvSpPr txBox="1">
            <a:spLocks noGrp="1"/>
          </p:cNvSpPr>
          <p:nvPr>
            <p:ph type="ctrTitle"/>
          </p:nvPr>
        </p:nvSpPr>
        <p:spPr>
          <a:xfrm>
            <a:off x="1043928" y="836712"/>
            <a:ext cx="5760000" cy="1080000"/>
          </a:xfrm>
          <a:prstGeom prst="rect">
            <a:avLst/>
          </a:prstGeom>
          <a:solidFill>
            <a:srgbClr val="00B050"/>
          </a:solidFill>
        </p:spPr>
        <p:txBody>
          <a:bodyPr vert="horz" lIns="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Csenger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Flèche vers le haut 13"/>
          <p:cNvSpPr/>
          <p:nvPr/>
        </p:nvSpPr>
        <p:spPr>
          <a:xfrm>
            <a:off x="1396629" y="987829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" name="Rectangle à coins arrondis 1"/>
          <p:cNvSpPr/>
          <p:nvPr/>
        </p:nvSpPr>
        <p:spPr>
          <a:xfrm>
            <a:off x="1115616" y="908720"/>
            <a:ext cx="5616624" cy="936104"/>
          </a:xfrm>
          <a:prstGeom prst="roundRect">
            <a:avLst>
              <a:gd name="adj" fmla="val 862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1115616" y="2060848"/>
            <a:ext cx="5616624" cy="4284000"/>
          </a:xfrm>
          <a:prstGeom prst="roundRect">
            <a:avLst>
              <a:gd name="adj" fmla="val 637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Flèche vers le haut 11"/>
          <p:cNvSpPr/>
          <p:nvPr/>
        </p:nvSpPr>
        <p:spPr>
          <a:xfrm>
            <a:off x="6156176" y="1003688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12"/>
          <p:cNvSpPr/>
          <p:nvPr/>
        </p:nvSpPr>
        <p:spPr>
          <a:xfrm>
            <a:off x="1396629" y="5733839"/>
            <a:ext cx="720000" cy="432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E671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5202176" y="1203829"/>
            <a:ext cx="720000" cy="43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fr-CH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896176" y="3896848"/>
            <a:ext cx="1260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Ellipse 19"/>
          <p:cNvSpPr/>
          <p:nvPr/>
        </p:nvSpPr>
        <p:spPr>
          <a:xfrm>
            <a:off x="5547952" y="2420888"/>
            <a:ext cx="792000" cy="43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fr-CH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20040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43928" y="1988840"/>
            <a:ext cx="5760000" cy="450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90000" tIns="252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 Mare Sud </a:t>
            </a: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Ardud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Parc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Industrial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Aeroport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9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èche droite 3"/>
          <p:cNvSpPr/>
          <p:nvPr/>
        </p:nvSpPr>
        <p:spPr>
          <a:xfrm rot="19500000">
            <a:off x="5305243" y="5480856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Hexagone 9"/>
          <p:cNvSpPr/>
          <p:nvPr/>
        </p:nvSpPr>
        <p:spPr>
          <a:xfrm>
            <a:off x="3491928" y="5750856"/>
            <a:ext cx="864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19A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à coins arrondis 1"/>
          <p:cNvSpPr/>
          <p:nvPr/>
        </p:nvSpPr>
        <p:spPr>
          <a:xfrm>
            <a:off x="1115616" y="908720"/>
            <a:ext cx="5616624" cy="936104"/>
          </a:xfrm>
          <a:prstGeom prst="roundRect">
            <a:avLst>
              <a:gd name="adj" fmla="val 862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1115616" y="2060848"/>
            <a:ext cx="5616624" cy="4284000"/>
          </a:xfrm>
          <a:prstGeom prst="roundRect">
            <a:avLst>
              <a:gd name="adj" fmla="val 637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16"/>
          <p:cNvSpPr/>
          <p:nvPr/>
        </p:nvSpPr>
        <p:spPr>
          <a:xfrm>
            <a:off x="4672317" y="2287379"/>
            <a:ext cx="1260000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47664" y="3878848"/>
            <a:ext cx="4172840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Parc </a:t>
            </a:r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Industrial</a:t>
            </a:r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Sud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846629" y="4725144"/>
            <a:ext cx="3555000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Aeroportul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Picture 2" descr="http://quiz-code-route.fr/panneaux/ID3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9851" y="3861029"/>
            <a:ext cx="792088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1175" y="4775298"/>
            <a:ext cx="863137" cy="543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à coins arrondis 22"/>
          <p:cNvSpPr/>
          <p:nvPr/>
        </p:nvSpPr>
        <p:spPr>
          <a:xfrm>
            <a:off x="4005176" y="980728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401176" y="1124728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5" name="Virage 24"/>
          <p:cNvSpPr/>
          <p:nvPr/>
        </p:nvSpPr>
        <p:spPr>
          <a:xfrm>
            <a:off x="4667290" y="1124728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26" name="Rectangle à coins arrondis 25"/>
          <p:cNvSpPr/>
          <p:nvPr/>
        </p:nvSpPr>
        <p:spPr>
          <a:xfrm>
            <a:off x="4060029" y="1034728"/>
            <a:ext cx="2592288" cy="79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02561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43928" y="1988840"/>
            <a:ext cx="5760000" cy="396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108000" tIns="252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Debrecen</a:t>
            </a: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Carei</a:t>
            </a: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 Mare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Decebal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9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èche droite 3"/>
          <p:cNvSpPr/>
          <p:nvPr/>
        </p:nvSpPr>
        <p:spPr>
          <a:xfrm rot="19500000">
            <a:off x="5130096" y="4991352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Hexagone 9"/>
          <p:cNvSpPr/>
          <p:nvPr/>
        </p:nvSpPr>
        <p:spPr>
          <a:xfrm>
            <a:off x="1396629" y="2924944"/>
            <a:ext cx="72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à coins arrondis 1"/>
          <p:cNvSpPr/>
          <p:nvPr/>
        </p:nvSpPr>
        <p:spPr>
          <a:xfrm>
            <a:off x="1115616" y="908720"/>
            <a:ext cx="5616624" cy="936104"/>
          </a:xfrm>
          <a:prstGeom prst="roundRect">
            <a:avLst>
              <a:gd name="adj" fmla="val 862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1115616" y="2060848"/>
            <a:ext cx="5616624" cy="3816000"/>
          </a:xfrm>
          <a:prstGeom prst="roundRect">
            <a:avLst>
              <a:gd name="adj" fmla="val 637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12"/>
          <p:cNvSpPr/>
          <p:nvPr/>
        </p:nvSpPr>
        <p:spPr>
          <a:xfrm>
            <a:off x="1396629" y="2372871"/>
            <a:ext cx="720000" cy="432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E671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716016" y="3896848"/>
            <a:ext cx="1260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5436096" y="2408871"/>
            <a:ext cx="648000" cy="396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fr-CH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3976101" y="1048492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454878" y="1192492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Virage 19"/>
          <p:cNvSpPr/>
          <p:nvPr/>
        </p:nvSpPr>
        <p:spPr>
          <a:xfrm>
            <a:off x="4756264" y="1192492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4072120" y="1141721"/>
            <a:ext cx="2592288" cy="72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6601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1111587" y="890728"/>
            <a:ext cx="7200000" cy="4680000"/>
          </a:xfrm>
          <a:prstGeom prst="rect">
            <a:avLst/>
          </a:prstGeom>
          <a:solidFill>
            <a:srgbClr val="00B050"/>
          </a:solidFill>
        </p:spPr>
        <p:txBody>
          <a:bodyPr lIns="540000" tIns="360000" rIns="72000" bIns="18000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CH" sz="4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Kosice </a:t>
            </a:r>
            <a:r>
              <a:rPr lang="fr-CH" sz="43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</a:t>
            </a: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274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Nyiregyhaza</a:t>
            </a:r>
            <a:r>
              <a:rPr lang="fr-CH" sz="4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92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Mateszalka</a:t>
            </a: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  41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smtClean="0">
                <a:latin typeface="Arial" panose="020B0604020202020204" pitchFamily="34" charset="0"/>
                <a:cs typeface="Arial" panose="020B0604020202020204" pitchFamily="34" charset="0"/>
              </a:rPr>
              <a:t>					   </a:t>
            </a: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fr-CH" sz="4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km</a:t>
            </a:r>
            <a:endParaRPr lang="fr-CH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1191385" y="966844"/>
            <a:ext cx="7020000" cy="4536000"/>
          </a:xfrm>
          <a:prstGeom prst="roundRect">
            <a:avLst>
              <a:gd name="adj" fmla="val 380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4178560" y="1142776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A71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Ellipse 7"/>
          <p:cNvSpPr/>
          <p:nvPr/>
        </p:nvSpPr>
        <p:spPr>
          <a:xfrm>
            <a:off x="5148064" y="2281052"/>
            <a:ext cx="648000" cy="43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</a:t>
            </a:r>
            <a:endParaRPr lang="fr-CH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Ellipse 8"/>
          <p:cNvSpPr/>
          <p:nvPr/>
        </p:nvSpPr>
        <p:spPr>
          <a:xfrm>
            <a:off x="4824064" y="3520959"/>
            <a:ext cx="648000" cy="396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fr-CH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irc_mi" descr="http://www.quizz.biz/uploads/quizz/166346/2_gf5Zx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0528" y="2170962"/>
            <a:ext cx="576064" cy="652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://www.larousse.fr/encyclopedie/data/images/1009507-Drapeau_de_la_Hongri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492" y="4509128"/>
            <a:ext cx="1136846" cy="756000"/>
          </a:xfrm>
          <a:prstGeom prst="rect">
            <a:avLst/>
          </a:prstGeom>
          <a:noFill/>
          <a:ln w="22225" cap="rnd" cmpd="sng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à coins arrondis 10"/>
          <p:cNvSpPr/>
          <p:nvPr/>
        </p:nvSpPr>
        <p:spPr>
          <a:xfrm>
            <a:off x="4340528" y="4505775"/>
            <a:ext cx="1800000" cy="7560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Matrica</a:t>
            </a:r>
            <a:endParaRPr lang="fr-CH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Vignette</a:t>
            </a:r>
            <a:endParaRPr lang="fr-CH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 descr="https://upload.wikimedia.org/wikipedia/commons/thumb/b/b7/Flag_of_Europe.svg/langfr-225px-Flag_of_Europe.svg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420" y="4473128"/>
            <a:ext cx="1210139" cy="82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llipse 3"/>
          <p:cNvSpPr/>
          <p:nvPr/>
        </p:nvSpPr>
        <p:spPr>
          <a:xfrm>
            <a:off x="3309526" y="4667751"/>
            <a:ext cx="505789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</a:t>
            </a:r>
            <a:endParaRPr lang="fr-CH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48408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fr-CH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Sources</a:t>
            </a:r>
            <a:endParaRPr lang="fr-CH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4896544"/>
          </a:xfrm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fr-CH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CH" sz="900" dirty="0">
                <a:latin typeface="Arial" panose="020B0604020202020204" pitchFamily="34" charset="0"/>
                <a:cs typeface="Arial" panose="020B0604020202020204" pitchFamily="34" charset="0"/>
              </a:rPr>
              <a:t>Satu Mare : </a:t>
            </a:r>
            <a:r>
              <a:rPr lang="fr-CH" sz="9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</a:t>
            </a:r>
            <a:r>
              <a:rPr lang="fr-CH" sz="9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www.google.ch/search?q=satu+mare&amp;client=firefox-b&amp;tbm=isch&amp;tbo=u&amp;source=univ&amp;sa=X&amp;ved=0ahUKEwiJ_tfH2dTOAhWCiCwKHQ3cDewQsAQIMQ&amp;biw=1920&amp;bih=932</a:t>
            </a:r>
            <a:endParaRPr lang="fr-CH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CH" sz="900" dirty="0">
                <a:latin typeface="Arial" panose="020B0604020202020204" pitchFamily="34" charset="0"/>
                <a:cs typeface="Arial" panose="020B0604020202020204" pitchFamily="34" charset="0"/>
              </a:rPr>
              <a:t>Baia </a:t>
            </a:r>
            <a:r>
              <a:rPr lang="fr-CH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Mare </a:t>
            </a:r>
            <a:r>
              <a:rPr lang="fr-CH" sz="9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</a:t>
            </a:r>
            <a:r>
              <a:rPr lang="fr-CH" sz="9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://www.google.ch/search?q=baia+mare&amp;client=firefox-b&amp;tbm=isch&amp;tbo=u&amp;source=univ&amp;sa=X&amp;ved=0ahUKEwjx-_</a:t>
            </a:r>
            <a:r>
              <a:rPr lang="fr-CH" sz="9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jlg9XOAhWK2SwKHdomB7sQsAQIMQ&amp;biw=1920&amp;bih=932</a:t>
            </a:r>
            <a:endParaRPr lang="fr-CH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fr-CH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964989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79512" y="260648"/>
            <a:ext cx="8784976" cy="5904656"/>
          </a:xfrm>
          <a:prstGeom prst="roundRect">
            <a:avLst>
              <a:gd name="adj" fmla="val 476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CH" sz="1400" i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Errata 1</a:t>
            </a:r>
          </a:p>
          <a:p>
            <a:endParaRPr lang="fr-CH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fr-CH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designers de réaliser des panneaux rationnels, efficients, lisibles, aérés, esthétiques,</a:t>
            </a:r>
          </a:p>
          <a:p>
            <a:r>
              <a:rPr lang="fr-CH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aux contours et liserés standardisés, adéquats et fonctionnels.</a:t>
            </a:r>
            <a:r>
              <a:rPr lang="fr-CH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fr-CH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fr-CH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fr-CH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3988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2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98374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4306713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47664" y="1400403"/>
            <a:ext cx="5760000" cy="360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80000" rtlCol="0" anchor="ctr"/>
          <a:lstStyle/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x A71</a:t>
            </a:r>
          </a:p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A7 x A71</a:t>
            </a:r>
          </a:p>
          <a:p>
            <a:pPr lvl="1" algn="ctr"/>
            <a:endParaRPr lang="fr-CH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 Mare Sud</a:t>
            </a:r>
          </a:p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</a:p>
        </p:txBody>
      </p:sp>
      <p:pic>
        <p:nvPicPr>
          <p:cNvPr id="5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900133"/>
            <a:ext cx="1276506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à coins arrondis 1"/>
          <p:cNvSpPr/>
          <p:nvPr/>
        </p:nvSpPr>
        <p:spPr>
          <a:xfrm>
            <a:off x="1619312" y="1484784"/>
            <a:ext cx="5570013" cy="3456384"/>
          </a:xfrm>
          <a:prstGeom prst="roundRect">
            <a:avLst>
              <a:gd name="adj" fmla="val 466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Organigramme : Connecteur 5"/>
          <p:cNvSpPr/>
          <p:nvPr/>
        </p:nvSpPr>
        <p:spPr>
          <a:xfrm>
            <a:off x="6156176" y="2153928"/>
            <a:ext cx="900000" cy="828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074053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0" y="1120237"/>
            <a:ext cx="4472236" cy="639762"/>
          </a:xfrm>
          <a:solidFill>
            <a:srgbClr val="00B050"/>
          </a:solidFill>
        </p:spPr>
        <p:txBody>
          <a:bodyPr bIns="144000">
            <a:norm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 A7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403" y="3323560"/>
            <a:ext cx="4392488" cy="2376000"/>
          </a:xfrm>
          <a:solidFill>
            <a:srgbClr val="00B050"/>
          </a:solidFill>
        </p:spPr>
        <p:txBody>
          <a:bodyPr lIns="180000" tIns="216000">
            <a:noAutofit/>
          </a:bodyPr>
          <a:lstStyle/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Mare</a:t>
            </a:r>
          </a:p>
          <a:p>
            <a:pPr marL="0" indent="0" algn="ctr">
              <a:buNone/>
            </a:pP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Mediesu</a:t>
            </a: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Aurit</a:t>
            </a: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1500 m</a:t>
            </a:r>
            <a:endParaRPr lang="fr-CH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3664" y="2636912"/>
            <a:ext cx="4464496" cy="648072"/>
          </a:xfrm>
          <a:solidFill>
            <a:srgbClr val="00B050"/>
          </a:solidFill>
        </p:spPr>
        <p:txBody>
          <a:bodyPr bIns="144000">
            <a:norm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A71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57466" y="1808466"/>
            <a:ext cx="4464495" cy="3888000"/>
          </a:xfrm>
          <a:solidFill>
            <a:srgbClr val="00B050"/>
          </a:solidFill>
        </p:spPr>
        <p:txBody>
          <a:bodyPr lIns="0" tIns="252000">
            <a:noAutofit/>
          </a:bodyPr>
          <a:lstStyle/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Cluj </a:t>
            </a: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Napoca</a:t>
            </a: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Oradea</a:t>
            </a: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 Mare Est Nord</a:t>
            </a: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Lviv Lemberg</a:t>
            </a:r>
          </a:p>
          <a:p>
            <a:pPr marL="0" indent="0" algn="ctr">
              <a:buNone/>
            </a:pPr>
            <a:endParaRPr lang="fr-CH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1500 m</a:t>
            </a: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1" name="Flèche vers le haut 10"/>
          <p:cNvSpPr/>
          <p:nvPr/>
        </p:nvSpPr>
        <p:spPr>
          <a:xfrm>
            <a:off x="357753" y="3896992"/>
            <a:ext cx="484632" cy="108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Flèche droite 12"/>
          <p:cNvSpPr/>
          <p:nvPr/>
        </p:nvSpPr>
        <p:spPr>
          <a:xfrm rot="-2700000">
            <a:off x="4836945" y="4815650"/>
            <a:ext cx="900000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Flèche droite 13"/>
          <p:cNvSpPr/>
          <p:nvPr/>
        </p:nvSpPr>
        <p:spPr>
          <a:xfrm rot="-2700000">
            <a:off x="7818672" y="4845147"/>
            <a:ext cx="900000" cy="52824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Rectangle 21"/>
          <p:cNvSpPr/>
          <p:nvPr/>
        </p:nvSpPr>
        <p:spPr>
          <a:xfrm>
            <a:off x="8621013" y="5699560"/>
            <a:ext cx="360000" cy="90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Titre 14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4400" cy="130026"/>
          </a:xfrm>
        </p:spPr>
        <p:txBody>
          <a:bodyPr>
            <a:normAutofit fontScale="90000"/>
          </a:bodyPr>
          <a:lstStyle/>
          <a:p>
            <a:r>
              <a:rPr lang="fr-CH" dirty="0" smtClean="0"/>
              <a:t> </a:t>
            </a:r>
            <a:br>
              <a:rPr lang="fr-CH" dirty="0" smtClean="0"/>
            </a:br>
            <a:endParaRPr lang="fr-CH" dirty="0"/>
          </a:p>
        </p:txBody>
      </p:sp>
      <p:sp>
        <p:nvSpPr>
          <p:cNvPr id="2" name="Rectangle à coins arrondis 1"/>
          <p:cNvSpPr/>
          <p:nvPr/>
        </p:nvSpPr>
        <p:spPr>
          <a:xfrm>
            <a:off x="118675" y="2668049"/>
            <a:ext cx="4322038" cy="54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4644008" y="1170118"/>
            <a:ext cx="4308668" cy="54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8" name="Rectangle à coins arrondis 27"/>
          <p:cNvSpPr/>
          <p:nvPr/>
        </p:nvSpPr>
        <p:spPr>
          <a:xfrm>
            <a:off x="177753" y="3436234"/>
            <a:ext cx="4251789" cy="2206291"/>
          </a:xfrm>
          <a:prstGeom prst="roundRect">
            <a:avLst>
              <a:gd name="adj" fmla="val 341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9" name="Rectangle à coins arrondis 28"/>
          <p:cNvSpPr/>
          <p:nvPr/>
        </p:nvSpPr>
        <p:spPr>
          <a:xfrm>
            <a:off x="4644008" y="1906234"/>
            <a:ext cx="4291412" cy="3708000"/>
          </a:xfrm>
          <a:prstGeom prst="roundRect">
            <a:avLst>
              <a:gd name="adj" fmla="val 288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2" name="Ellipse 31"/>
          <p:cNvSpPr/>
          <p:nvPr/>
        </p:nvSpPr>
        <p:spPr>
          <a:xfrm>
            <a:off x="8261013" y="4136424"/>
            <a:ext cx="540000" cy="36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</a:t>
            </a:r>
            <a:endParaRPr lang="fr-CH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948263" y="3356992"/>
            <a:ext cx="1852749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 Nord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77753" y="5699560"/>
            <a:ext cx="360000" cy="90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9392198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0" y="1120237"/>
            <a:ext cx="4472236" cy="639762"/>
          </a:xfrm>
          <a:solidFill>
            <a:srgbClr val="00B050"/>
          </a:solidFill>
        </p:spPr>
        <p:txBody>
          <a:bodyPr bIns="144000">
            <a:norm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 A7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403" y="3323560"/>
            <a:ext cx="4392488" cy="2376000"/>
          </a:xfrm>
          <a:solidFill>
            <a:srgbClr val="00B050"/>
          </a:solidFill>
        </p:spPr>
        <p:txBody>
          <a:bodyPr lIns="324000" tIns="216000">
            <a:noAutofit/>
          </a:bodyPr>
          <a:lstStyle/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Mare</a:t>
            </a:r>
          </a:p>
          <a:p>
            <a:pPr marL="0" indent="0" algn="ctr">
              <a:buNone/>
            </a:pP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Mediesu</a:t>
            </a: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Aurit</a:t>
            </a: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 m</a:t>
            </a:r>
            <a:endParaRPr lang="fr-CH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3664" y="2636912"/>
            <a:ext cx="4464496" cy="648072"/>
          </a:xfrm>
          <a:solidFill>
            <a:srgbClr val="00B050"/>
          </a:solidFill>
        </p:spPr>
        <p:txBody>
          <a:bodyPr bIns="144000">
            <a:norm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A71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57466" y="1808466"/>
            <a:ext cx="4464495" cy="3888000"/>
          </a:xfrm>
          <a:solidFill>
            <a:srgbClr val="00B050"/>
          </a:solidFill>
        </p:spPr>
        <p:txBody>
          <a:bodyPr lIns="0" tIns="252000">
            <a:noAutofit/>
          </a:bodyPr>
          <a:lstStyle/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Cluj </a:t>
            </a: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Napoca</a:t>
            </a: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Oradea</a:t>
            </a: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 Mare Est Nord</a:t>
            </a: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Lviv Lemberg</a:t>
            </a:r>
          </a:p>
          <a:p>
            <a:pPr marL="0" indent="0" algn="ctr">
              <a:buNone/>
            </a:pPr>
            <a:endParaRPr lang="fr-CH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 m</a:t>
            </a: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1" name="Flèche vers le haut 10"/>
          <p:cNvSpPr/>
          <p:nvPr/>
        </p:nvSpPr>
        <p:spPr>
          <a:xfrm>
            <a:off x="357753" y="4014755"/>
            <a:ext cx="484632" cy="108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Flèche droite 12"/>
          <p:cNvSpPr/>
          <p:nvPr/>
        </p:nvSpPr>
        <p:spPr>
          <a:xfrm rot="-2700000">
            <a:off x="4836945" y="4815650"/>
            <a:ext cx="900000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Flèche droite 13"/>
          <p:cNvSpPr/>
          <p:nvPr/>
        </p:nvSpPr>
        <p:spPr>
          <a:xfrm rot="-2700000">
            <a:off x="7818672" y="4845147"/>
            <a:ext cx="900000" cy="52824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Rectangle 21"/>
          <p:cNvSpPr/>
          <p:nvPr/>
        </p:nvSpPr>
        <p:spPr>
          <a:xfrm>
            <a:off x="8621013" y="5699560"/>
            <a:ext cx="360000" cy="90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Titre 14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4400" cy="130026"/>
          </a:xfrm>
        </p:spPr>
        <p:txBody>
          <a:bodyPr>
            <a:normAutofit fontScale="90000"/>
          </a:bodyPr>
          <a:lstStyle/>
          <a:p>
            <a:r>
              <a:rPr lang="fr-CH" dirty="0" smtClean="0"/>
              <a:t> </a:t>
            </a:r>
            <a:br>
              <a:rPr lang="fr-CH" dirty="0" smtClean="0"/>
            </a:br>
            <a:endParaRPr lang="fr-CH" dirty="0"/>
          </a:p>
        </p:txBody>
      </p:sp>
      <p:sp>
        <p:nvSpPr>
          <p:cNvPr id="2" name="Rectangle à coins arrondis 1"/>
          <p:cNvSpPr/>
          <p:nvPr/>
        </p:nvSpPr>
        <p:spPr>
          <a:xfrm>
            <a:off x="118675" y="2668049"/>
            <a:ext cx="4322038" cy="54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4644008" y="1170118"/>
            <a:ext cx="4308668" cy="54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8" name="Rectangle à coins arrondis 27"/>
          <p:cNvSpPr/>
          <p:nvPr/>
        </p:nvSpPr>
        <p:spPr>
          <a:xfrm>
            <a:off x="177753" y="3436234"/>
            <a:ext cx="4251789" cy="2206291"/>
          </a:xfrm>
          <a:prstGeom prst="roundRect">
            <a:avLst>
              <a:gd name="adj" fmla="val 341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9" name="Rectangle à coins arrondis 28"/>
          <p:cNvSpPr/>
          <p:nvPr/>
        </p:nvSpPr>
        <p:spPr>
          <a:xfrm>
            <a:off x="4644008" y="1906234"/>
            <a:ext cx="4291412" cy="3708000"/>
          </a:xfrm>
          <a:prstGeom prst="roundRect">
            <a:avLst>
              <a:gd name="adj" fmla="val 288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2" name="Ellipse 31"/>
          <p:cNvSpPr/>
          <p:nvPr/>
        </p:nvSpPr>
        <p:spPr>
          <a:xfrm>
            <a:off x="8261013" y="4136424"/>
            <a:ext cx="540000" cy="36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</a:t>
            </a:r>
            <a:endParaRPr lang="fr-CH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948263" y="3356992"/>
            <a:ext cx="1852749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 Nord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77753" y="5699560"/>
            <a:ext cx="360000" cy="90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95888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47664" y="1400403"/>
            <a:ext cx="5760000" cy="28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80000" rtlCol="0" anchor="ctr"/>
          <a:lstStyle/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x A71</a:t>
            </a:r>
          </a:p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A7 x A71</a:t>
            </a:r>
          </a:p>
          <a:p>
            <a:pPr lvl="1" algn="ctr"/>
            <a:endParaRPr lang="fr-CH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 Mare Sud</a:t>
            </a:r>
          </a:p>
        </p:txBody>
      </p:sp>
      <p:pic>
        <p:nvPicPr>
          <p:cNvPr id="5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992" y="1900133"/>
            <a:ext cx="1276506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à coins arrondis 1"/>
          <p:cNvSpPr/>
          <p:nvPr/>
        </p:nvSpPr>
        <p:spPr>
          <a:xfrm>
            <a:off x="1619312" y="1484784"/>
            <a:ext cx="5570013" cy="2736000"/>
          </a:xfrm>
          <a:prstGeom prst="roundRect">
            <a:avLst>
              <a:gd name="adj" fmla="val 466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Organigramme : Connecteur 5"/>
          <p:cNvSpPr/>
          <p:nvPr/>
        </p:nvSpPr>
        <p:spPr>
          <a:xfrm>
            <a:off x="6156176" y="2153928"/>
            <a:ext cx="900000" cy="828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87082010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0" y="1120237"/>
            <a:ext cx="4472236" cy="639762"/>
          </a:xfrm>
          <a:solidFill>
            <a:srgbClr val="00B050"/>
          </a:solidFill>
        </p:spPr>
        <p:txBody>
          <a:bodyPr bIns="144000">
            <a:norm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 A7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29563" y="4064080"/>
            <a:ext cx="4392488" cy="1620000"/>
          </a:xfrm>
          <a:solidFill>
            <a:srgbClr val="00B050"/>
          </a:solidFill>
        </p:spPr>
        <p:txBody>
          <a:bodyPr lIns="324000" tIns="216000">
            <a:noAutofit/>
          </a:bodyPr>
          <a:lstStyle/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Mare</a:t>
            </a:r>
          </a:p>
          <a:p>
            <a:pPr marL="0" indent="0" algn="ctr">
              <a:buNone/>
            </a:pP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Mediesu</a:t>
            </a: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Aurit</a:t>
            </a: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6701" y="3356992"/>
            <a:ext cx="4464496" cy="648072"/>
          </a:xfrm>
          <a:solidFill>
            <a:srgbClr val="00B050"/>
          </a:solidFill>
        </p:spPr>
        <p:txBody>
          <a:bodyPr bIns="144000">
            <a:norm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A71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57466" y="1808466"/>
            <a:ext cx="4464495" cy="3888000"/>
          </a:xfrm>
          <a:solidFill>
            <a:srgbClr val="00B050"/>
          </a:solidFill>
        </p:spPr>
        <p:txBody>
          <a:bodyPr lIns="0" tIns="252000">
            <a:noAutofit/>
          </a:bodyPr>
          <a:lstStyle/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Cluj </a:t>
            </a: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Napoca</a:t>
            </a: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Oradea</a:t>
            </a: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 Mare Est Nord</a:t>
            </a: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Lviv Lemberg</a:t>
            </a:r>
          </a:p>
          <a:p>
            <a:pPr marL="0" indent="0" algn="ctr">
              <a:buNone/>
            </a:pPr>
            <a:endParaRPr lang="fr-CH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1" name="Flèche vers le haut 10"/>
          <p:cNvSpPr/>
          <p:nvPr/>
        </p:nvSpPr>
        <p:spPr>
          <a:xfrm>
            <a:off x="348222" y="4316424"/>
            <a:ext cx="484632" cy="108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Flèche droite 12"/>
          <p:cNvSpPr/>
          <p:nvPr/>
        </p:nvSpPr>
        <p:spPr>
          <a:xfrm rot="-2700000">
            <a:off x="4836945" y="4815650"/>
            <a:ext cx="900000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Flèche droite 13"/>
          <p:cNvSpPr/>
          <p:nvPr/>
        </p:nvSpPr>
        <p:spPr>
          <a:xfrm rot="-2700000">
            <a:off x="7818672" y="4845147"/>
            <a:ext cx="900000" cy="52824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Rectangle 21"/>
          <p:cNvSpPr/>
          <p:nvPr/>
        </p:nvSpPr>
        <p:spPr>
          <a:xfrm>
            <a:off x="8621013" y="5699560"/>
            <a:ext cx="360000" cy="90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Titre 14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4400" cy="130026"/>
          </a:xfrm>
        </p:spPr>
        <p:txBody>
          <a:bodyPr>
            <a:normAutofit fontScale="90000"/>
          </a:bodyPr>
          <a:lstStyle/>
          <a:p>
            <a:r>
              <a:rPr lang="fr-CH" dirty="0" smtClean="0"/>
              <a:t> </a:t>
            </a:r>
            <a:br>
              <a:rPr lang="fr-CH" dirty="0" smtClean="0"/>
            </a:br>
            <a:endParaRPr lang="fr-CH" dirty="0"/>
          </a:p>
        </p:txBody>
      </p:sp>
      <p:sp>
        <p:nvSpPr>
          <p:cNvPr id="2" name="Rectangle à coins arrondis 1"/>
          <p:cNvSpPr/>
          <p:nvPr/>
        </p:nvSpPr>
        <p:spPr>
          <a:xfrm>
            <a:off x="107504" y="3429000"/>
            <a:ext cx="4322038" cy="54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4644008" y="1170118"/>
            <a:ext cx="4308668" cy="54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8" name="Rectangle à coins arrondis 27"/>
          <p:cNvSpPr/>
          <p:nvPr/>
        </p:nvSpPr>
        <p:spPr>
          <a:xfrm>
            <a:off x="177753" y="4136424"/>
            <a:ext cx="4251789" cy="1506101"/>
          </a:xfrm>
          <a:prstGeom prst="roundRect">
            <a:avLst>
              <a:gd name="adj" fmla="val 341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9" name="Rectangle à coins arrondis 28"/>
          <p:cNvSpPr/>
          <p:nvPr/>
        </p:nvSpPr>
        <p:spPr>
          <a:xfrm>
            <a:off x="4644008" y="1906234"/>
            <a:ext cx="4291412" cy="3708000"/>
          </a:xfrm>
          <a:prstGeom prst="roundRect">
            <a:avLst>
              <a:gd name="adj" fmla="val 288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2" name="Ellipse 31"/>
          <p:cNvSpPr/>
          <p:nvPr/>
        </p:nvSpPr>
        <p:spPr>
          <a:xfrm>
            <a:off x="8261013" y="4136424"/>
            <a:ext cx="540000" cy="36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</a:t>
            </a:r>
            <a:endParaRPr lang="fr-CH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948263" y="3356992"/>
            <a:ext cx="1852749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 Nord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68222" y="5699560"/>
            <a:ext cx="360000" cy="90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30154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53596" y="2420888"/>
            <a:ext cx="4472236" cy="639762"/>
          </a:xfrm>
          <a:solidFill>
            <a:srgbClr val="00B050"/>
          </a:solidFill>
        </p:spPr>
        <p:txBody>
          <a:bodyPr bIns="144000">
            <a:norm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 A7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2279" y="1831114"/>
            <a:ext cx="4392488" cy="3600000"/>
          </a:xfrm>
          <a:solidFill>
            <a:srgbClr val="00B050"/>
          </a:solidFill>
        </p:spPr>
        <p:txBody>
          <a:bodyPr lIns="0" tIns="216000">
            <a:noAutofit/>
          </a:bodyPr>
          <a:lstStyle/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 Mare</a:t>
            </a:r>
          </a:p>
          <a:p>
            <a:pPr marL="0" indent="0" algn="ctr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Lviv Lemberg</a:t>
            </a:r>
          </a:p>
          <a:p>
            <a:pPr marL="0" indent="0" algn="ctr">
              <a:buNone/>
            </a:pP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Halmeu</a:t>
            </a: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Livada</a:t>
            </a: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71399" y="1116082"/>
            <a:ext cx="4392000" cy="648072"/>
          </a:xfrm>
          <a:solidFill>
            <a:srgbClr val="00B050"/>
          </a:solidFill>
        </p:spPr>
        <p:txBody>
          <a:bodyPr bIns="144000">
            <a:norm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A71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57466" y="3128585"/>
            <a:ext cx="4464495" cy="2340000"/>
          </a:xfrm>
          <a:solidFill>
            <a:srgbClr val="00B050"/>
          </a:solidFill>
        </p:spPr>
        <p:txBody>
          <a:bodyPr lIns="0" tIns="252000">
            <a:noAutofit/>
          </a:bodyPr>
          <a:lstStyle/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Cluj </a:t>
            </a: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Napoca</a:t>
            </a: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Oradea</a:t>
            </a:r>
          </a:p>
          <a:p>
            <a:pPr marL="0" indent="0" algn="ctr">
              <a:buNone/>
            </a:pP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Beltiug</a:t>
            </a: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2" name="Flèche vers le haut 11"/>
          <p:cNvSpPr/>
          <p:nvPr/>
        </p:nvSpPr>
        <p:spPr>
          <a:xfrm>
            <a:off x="537753" y="4066234"/>
            <a:ext cx="484632" cy="108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Flèche droite 13"/>
          <p:cNvSpPr/>
          <p:nvPr/>
        </p:nvSpPr>
        <p:spPr>
          <a:xfrm rot="-2400000">
            <a:off x="7744988" y="4074306"/>
            <a:ext cx="1080000" cy="52824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Titre 14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4400" cy="130026"/>
          </a:xfrm>
        </p:spPr>
        <p:txBody>
          <a:bodyPr>
            <a:normAutofit fontScale="90000"/>
          </a:bodyPr>
          <a:lstStyle/>
          <a:p>
            <a:r>
              <a:rPr lang="fr-CH" dirty="0" smtClean="0"/>
              <a:t> </a:t>
            </a:r>
            <a:br>
              <a:rPr lang="fr-CH" dirty="0" smtClean="0"/>
            </a:br>
            <a:endParaRPr lang="fr-CH" dirty="0"/>
          </a:p>
        </p:txBody>
      </p:sp>
      <p:sp>
        <p:nvSpPr>
          <p:cNvPr id="2" name="Rectangle à coins arrondis 1"/>
          <p:cNvSpPr/>
          <p:nvPr/>
        </p:nvSpPr>
        <p:spPr>
          <a:xfrm>
            <a:off x="107504" y="1171836"/>
            <a:ext cx="4322038" cy="54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4626752" y="2479659"/>
            <a:ext cx="4308668" cy="504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8" name="Rectangle à coins arrondis 27"/>
          <p:cNvSpPr/>
          <p:nvPr/>
        </p:nvSpPr>
        <p:spPr>
          <a:xfrm>
            <a:off x="142628" y="1906234"/>
            <a:ext cx="4251789" cy="3466982"/>
          </a:xfrm>
          <a:prstGeom prst="roundRect">
            <a:avLst>
              <a:gd name="adj" fmla="val 341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9" name="Rectangle à coins arrondis 28"/>
          <p:cNvSpPr/>
          <p:nvPr/>
        </p:nvSpPr>
        <p:spPr>
          <a:xfrm>
            <a:off x="4644008" y="3206983"/>
            <a:ext cx="4291412" cy="2160000"/>
          </a:xfrm>
          <a:prstGeom prst="roundRect">
            <a:avLst>
              <a:gd name="adj" fmla="val 288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2" name="Ellipse 31"/>
          <p:cNvSpPr/>
          <p:nvPr/>
        </p:nvSpPr>
        <p:spPr>
          <a:xfrm>
            <a:off x="3736752" y="3503241"/>
            <a:ext cx="540000" cy="36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</a:t>
            </a:r>
            <a:endParaRPr lang="fr-CH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78372" y="5431859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9" name="Rectangle 18"/>
          <p:cNvSpPr/>
          <p:nvPr/>
        </p:nvSpPr>
        <p:spPr>
          <a:xfrm>
            <a:off x="2268523" y="2673316"/>
            <a:ext cx="126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27584" y="2673316"/>
            <a:ext cx="126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Picture 2" descr="http://namthao.free.fr/Travel/France/France/Nice/Cours%20Nice/Code%20de%20la%20route/Signalisation/zol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9192" y="4068430"/>
            <a:ext cx="647966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ectangle 24"/>
          <p:cNvSpPr/>
          <p:nvPr/>
        </p:nvSpPr>
        <p:spPr>
          <a:xfrm>
            <a:off x="8518925" y="5468585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4122326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1051592" y="908720"/>
            <a:ext cx="7408840" cy="3600000"/>
          </a:xfrm>
          <a:prstGeom prst="rect">
            <a:avLst/>
          </a:prstGeom>
          <a:solidFill>
            <a:srgbClr val="00B050"/>
          </a:solidFill>
        </p:spPr>
        <p:txBody>
          <a:bodyPr lIns="360000" tIns="540000" rIns="72000" bIns="18000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CH" sz="43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Dej</a:t>
            </a: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fr-CH" sz="4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140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Sighetu</a:t>
            </a: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7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Marmatiei</a:t>
            </a: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108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Mare			  </a:t>
            </a:r>
            <a:r>
              <a:rPr lang="fr-CH" sz="4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57 km</a:t>
            </a:r>
          </a:p>
          <a:p>
            <a:pPr marL="400050" lvl="1" indent="0">
              <a:buFont typeface="Arial" panose="020B0604020202020204" pitchFamily="34" charset="0"/>
              <a:buNone/>
            </a:pPr>
            <a:endParaRPr lang="fr-CH" dirty="0" smtClean="0"/>
          </a:p>
          <a:p>
            <a:endParaRPr lang="fr-CH" dirty="0" smtClean="0"/>
          </a:p>
          <a:p>
            <a:endParaRPr lang="fr-CH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1115616" y="980728"/>
            <a:ext cx="7272808" cy="3420000"/>
          </a:xfrm>
          <a:prstGeom prst="roundRect">
            <a:avLst>
              <a:gd name="adj" fmla="val 380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4155949" y="1214784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A71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91346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1051592" y="908720"/>
            <a:ext cx="7408840" cy="4320000"/>
          </a:xfrm>
          <a:prstGeom prst="rect">
            <a:avLst/>
          </a:prstGeom>
          <a:solidFill>
            <a:srgbClr val="00B050"/>
          </a:solidFill>
        </p:spPr>
        <p:txBody>
          <a:bodyPr lIns="540000" tIns="540000" rIns="72000" bIns="18000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CH" sz="43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 Mare			  14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Mare			  74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Carei				  35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x A71			  18 km</a:t>
            </a:r>
            <a:r>
              <a:rPr lang="fr-CH" sz="4700" dirty="0" smtClean="0"/>
              <a:t>	</a:t>
            </a:r>
          </a:p>
          <a:p>
            <a:pPr marL="400050" lvl="1" indent="0">
              <a:buFont typeface="Arial" panose="020B0604020202020204" pitchFamily="34" charset="0"/>
              <a:buNone/>
            </a:pPr>
            <a:endParaRPr lang="fr-CH" dirty="0" smtClean="0"/>
          </a:p>
          <a:p>
            <a:endParaRPr lang="fr-CH" dirty="0" smtClean="0"/>
          </a:p>
          <a:p>
            <a:endParaRPr lang="fr-CH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1115616" y="980728"/>
            <a:ext cx="7272808" cy="4176000"/>
          </a:xfrm>
          <a:prstGeom prst="roundRect">
            <a:avLst>
              <a:gd name="adj" fmla="val 380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4155949" y="1214784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A71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293096"/>
            <a:ext cx="842400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773065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247569" y="606695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4211960" y="629143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4" name="Rectangle 3"/>
          <p:cNvSpPr/>
          <p:nvPr/>
        </p:nvSpPr>
        <p:spPr>
          <a:xfrm>
            <a:off x="4752020" y="794897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Virage 4"/>
          <p:cNvSpPr/>
          <p:nvPr/>
        </p:nvSpPr>
        <p:spPr>
          <a:xfrm>
            <a:off x="5076056" y="794897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1223987" y="1628800"/>
            <a:ext cx="5760000" cy="1800000"/>
          </a:xfrm>
          <a:prstGeom prst="rect">
            <a:avLst/>
          </a:prstGeo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720000" tIns="720000" bIns="216000" anchor="b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Mediesu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Aurit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exagone 7"/>
          <p:cNvSpPr/>
          <p:nvPr/>
        </p:nvSpPr>
        <p:spPr>
          <a:xfrm>
            <a:off x="1547664" y="2213900"/>
            <a:ext cx="792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195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1331640" y="704898"/>
            <a:ext cx="2772347" cy="72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4283968" y="704897"/>
            <a:ext cx="2592288" cy="79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1331640" y="1700808"/>
            <a:ext cx="5544616" cy="1656184"/>
          </a:xfrm>
          <a:prstGeom prst="roundRect">
            <a:avLst>
              <a:gd name="adj" fmla="val 7976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5508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43928" y="1988840"/>
            <a:ext cx="5760000" cy="378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252000" tIns="252000" bIns="216000">
            <a:noAutofit/>
          </a:bodyPr>
          <a:lstStyle/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Mediesu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Aurit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Livada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Apa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fr-CH" sz="9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èche droite 3"/>
          <p:cNvSpPr/>
          <p:nvPr/>
        </p:nvSpPr>
        <p:spPr>
          <a:xfrm rot="19500000">
            <a:off x="5202231" y="4605620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Hexagone 9"/>
          <p:cNvSpPr/>
          <p:nvPr/>
        </p:nvSpPr>
        <p:spPr>
          <a:xfrm>
            <a:off x="2051632" y="4011525"/>
            <a:ext cx="864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19F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re 1"/>
          <p:cNvSpPr txBox="1">
            <a:spLocks noGrp="1"/>
          </p:cNvSpPr>
          <p:nvPr>
            <p:ph type="ctrTitle"/>
          </p:nvPr>
        </p:nvSpPr>
        <p:spPr>
          <a:xfrm>
            <a:off x="1043928" y="836712"/>
            <a:ext cx="5760000" cy="1080000"/>
          </a:xfrm>
          <a:prstGeom prst="rect">
            <a:avLst/>
          </a:prstGeom>
          <a:solidFill>
            <a:srgbClr val="00B050"/>
          </a:solidFill>
        </p:spPr>
        <p:txBody>
          <a:bodyPr vert="horz" lIns="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Seini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Flèche vers le haut 13"/>
          <p:cNvSpPr/>
          <p:nvPr/>
        </p:nvSpPr>
        <p:spPr>
          <a:xfrm>
            <a:off x="1979712" y="1022250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" name="Rectangle à coins arrondis 1"/>
          <p:cNvSpPr/>
          <p:nvPr/>
        </p:nvSpPr>
        <p:spPr>
          <a:xfrm>
            <a:off x="1115616" y="908720"/>
            <a:ext cx="5616624" cy="936104"/>
          </a:xfrm>
          <a:prstGeom prst="roundRect">
            <a:avLst>
              <a:gd name="adj" fmla="val 862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1115616" y="2060848"/>
            <a:ext cx="5616624" cy="3600400"/>
          </a:xfrm>
          <a:prstGeom prst="roundRect">
            <a:avLst>
              <a:gd name="adj" fmla="val 637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Flèche vers le haut 11"/>
          <p:cNvSpPr/>
          <p:nvPr/>
        </p:nvSpPr>
        <p:spPr>
          <a:xfrm>
            <a:off x="5368996" y="1039738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Hexagone 17"/>
          <p:cNvSpPr/>
          <p:nvPr/>
        </p:nvSpPr>
        <p:spPr>
          <a:xfrm>
            <a:off x="1359496" y="2798880"/>
            <a:ext cx="792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195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69847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43928" y="1988840"/>
            <a:ext cx="5760000" cy="288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252000" tIns="252000" bIns="216000">
            <a:noAutofit/>
          </a:bodyPr>
          <a:lstStyle/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Mediesu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Aurit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Livada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Apa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fr-CH" sz="9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èche droite 3"/>
          <p:cNvSpPr/>
          <p:nvPr/>
        </p:nvSpPr>
        <p:spPr>
          <a:xfrm rot="19500000">
            <a:off x="5116987" y="3541105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Hexagone 9"/>
          <p:cNvSpPr/>
          <p:nvPr/>
        </p:nvSpPr>
        <p:spPr>
          <a:xfrm>
            <a:off x="2051632" y="4011525"/>
            <a:ext cx="864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19F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à coins arrondis 1"/>
          <p:cNvSpPr/>
          <p:nvPr/>
        </p:nvSpPr>
        <p:spPr>
          <a:xfrm>
            <a:off x="1115616" y="908720"/>
            <a:ext cx="5616624" cy="936104"/>
          </a:xfrm>
          <a:prstGeom prst="roundRect">
            <a:avLst>
              <a:gd name="adj" fmla="val 862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1115616" y="2060848"/>
            <a:ext cx="5616624" cy="2736000"/>
          </a:xfrm>
          <a:prstGeom prst="roundRect">
            <a:avLst>
              <a:gd name="adj" fmla="val 637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Hexagone 17"/>
          <p:cNvSpPr/>
          <p:nvPr/>
        </p:nvSpPr>
        <p:spPr>
          <a:xfrm>
            <a:off x="1359496" y="2798880"/>
            <a:ext cx="792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195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3960240" y="1000796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427984" y="1144796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Virage 15"/>
          <p:cNvSpPr/>
          <p:nvPr/>
        </p:nvSpPr>
        <p:spPr>
          <a:xfrm>
            <a:off x="4764245" y="1130815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4050096" y="1040815"/>
            <a:ext cx="2592288" cy="79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13106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2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98374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9258933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1051592" y="908720"/>
            <a:ext cx="7408840" cy="3600000"/>
          </a:xfrm>
          <a:prstGeom prst="rect">
            <a:avLst/>
          </a:prstGeom>
          <a:solidFill>
            <a:srgbClr val="00B050"/>
          </a:solidFill>
        </p:spPr>
        <p:txBody>
          <a:bodyPr lIns="360000" tIns="540000" rIns="72000" bIns="18000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CH" sz="43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Dej</a:t>
            </a: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fr-CH" sz="4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118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Sighetu</a:t>
            </a: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7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Marmatiei</a:t>
            </a: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86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Mare			  </a:t>
            </a:r>
            <a:r>
              <a:rPr lang="fr-CH" sz="4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35 km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1115616" y="980728"/>
            <a:ext cx="7272808" cy="3420000"/>
          </a:xfrm>
          <a:prstGeom prst="roundRect">
            <a:avLst>
              <a:gd name="adj" fmla="val 380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5029365" y="1214784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A71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3801385" y="1214784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E58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70164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247569" y="606695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4211960" y="629143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4" name="Rectangle 3"/>
          <p:cNvSpPr/>
          <p:nvPr/>
        </p:nvSpPr>
        <p:spPr>
          <a:xfrm>
            <a:off x="4752020" y="794897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Virage 4"/>
          <p:cNvSpPr/>
          <p:nvPr/>
        </p:nvSpPr>
        <p:spPr>
          <a:xfrm>
            <a:off x="5076056" y="794897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1223987" y="1628800"/>
            <a:ext cx="5760000" cy="1800000"/>
          </a:xfrm>
          <a:prstGeom prst="rect">
            <a:avLst/>
          </a:prstGeo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720000" tIns="720000" bIns="216000" anchor="b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Seini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exagone 7"/>
          <p:cNvSpPr/>
          <p:nvPr/>
        </p:nvSpPr>
        <p:spPr>
          <a:xfrm>
            <a:off x="2051720" y="2213900"/>
            <a:ext cx="792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1C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1331640" y="704898"/>
            <a:ext cx="2772347" cy="72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4283968" y="704897"/>
            <a:ext cx="2592288" cy="79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1331640" y="1700808"/>
            <a:ext cx="5544616" cy="1656184"/>
          </a:xfrm>
          <a:prstGeom prst="roundRect">
            <a:avLst>
              <a:gd name="adj" fmla="val 7976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849715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43928" y="1988840"/>
            <a:ext cx="5760000" cy="288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36000" tIns="252000" bIns="216000">
            <a:noAutofit/>
          </a:bodyPr>
          <a:lstStyle/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Seini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Apa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9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èche droite 3"/>
          <p:cNvSpPr/>
          <p:nvPr/>
        </p:nvSpPr>
        <p:spPr>
          <a:xfrm rot="19500000">
            <a:off x="5116988" y="3879079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Titre 1"/>
          <p:cNvSpPr txBox="1">
            <a:spLocks noGrp="1"/>
          </p:cNvSpPr>
          <p:nvPr>
            <p:ph type="ctrTitle"/>
          </p:nvPr>
        </p:nvSpPr>
        <p:spPr>
          <a:xfrm>
            <a:off x="1043928" y="836712"/>
            <a:ext cx="5760000" cy="1080000"/>
          </a:xfrm>
          <a:prstGeom prst="rect">
            <a:avLst/>
          </a:prstGeom>
          <a:solidFill>
            <a:srgbClr val="00B050"/>
          </a:solidFill>
        </p:spPr>
        <p:txBody>
          <a:bodyPr vert="horz" lIns="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Mare </a:t>
            </a:r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Flèche vers le haut 13"/>
          <p:cNvSpPr/>
          <p:nvPr/>
        </p:nvSpPr>
        <p:spPr>
          <a:xfrm>
            <a:off x="1297992" y="1016772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" name="Rectangle à coins arrondis 1"/>
          <p:cNvSpPr/>
          <p:nvPr/>
        </p:nvSpPr>
        <p:spPr>
          <a:xfrm>
            <a:off x="1115616" y="908720"/>
            <a:ext cx="5616624" cy="936104"/>
          </a:xfrm>
          <a:prstGeom prst="roundRect">
            <a:avLst>
              <a:gd name="adj" fmla="val 862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1115616" y="2060848"/>
            <a:ext cx="5616624" cy="2736000"/>
          </a:xfrm>
          <a:prstGeom prst="roundRect">
            <a:avLst>
              <a:gd name="adj" fmla="val 637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Flèche vers le haut 11"/>
          <p:cNvSpPr/>
          <p:nvPr/>
        </p:nvSpPr>
        <p:spPr>
          <a:xfrm>
            <a:off x="6053163" y="1039738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12"/>
          <p:cNvSpPr/>
          <p:nvPr/>
        </p:nvSpPr>
        <p:spPr>
          <a:xfrm>
            <a:off x="4644008" y="1129738"/>
            <a:ext cx="1260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Hexagone 14"/>
          <p:cNvSpPr/>
          <p:nvPr/>
        </p:nvSpPr>
        <p:spPr>
          <a:xfrm>
            <a:off x="1691178" y="4149079"/>
            <a:ext cx="792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1C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916476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43928" y="1988840"/>
            <a:ext cx="5760000" cy="288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36000" tIns="252000" bIns="216000">
            <a:noAutofit/>
          </a:bodyPr>
          <a:lstStyle/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Seini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Apa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9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èche droite 3"/>
          <p:cNvSpPr/>
          <p:nvPr/>
        </p:nvSpPr>
        <p:spPr>
          <a:xfrm rot="19500000">
            <a:off x="5116988" y="3879079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" name="Rectangle à coins arrondis 1"/>
          <p:cNvSpPr/>
          <p:nvPr/>
        </p:nvSpPr>
        <p:spPr>
          <a:xfrm>
            <a:off x="1115616" y="908720"/>
            <a:ext cx="5616624" cy="936104"/>
          </a:xfrm>
          <a:prstGeom prst="roundRect">
            <a:avLst>
              <a:gd name="adj" fmla="val 862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1115616" y="2060848"/>
            <a:ext cx="5616624" cy="2736000"/>
          </a:xfrm>
          <a:prstGeom prst="roundRect">
            <a:avLst>
              <a:gd name="adj" fmla="val 637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Hexagone 14"/>
          <p:cNvSpPr/>
          <p:nvPr/>
        </p:nvSpPr>
        <p:spPr>
          <a:xfrm>
            <a:off x="1691178" y="4149079"/>
            <a:ext cx="792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1C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3995936" y="1040686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427984" y="1190721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Virage 17"/>
          <p:cNvSpPr/>
          <p:nvPr/>
        </p:nvSpPr>
        <p:spPr>
          <a:xfrm>
            <a:off x="4769936" y="1184686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4139952" y="1100897"/>
            <a:ext cx="2592288" cy="79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41272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2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98374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1637427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1051592" y="908720"/>
            <a:ext cx="7408840" cy="3600000"/>
          </a:xfrm>
          <a:prstGeom prst="rect">
            <a:avLst/>
          </a:prstGeom>
          <a:solidFill>
            <a:srgbClr val="00B050"/>
          </a:solidFill>
        </p:spPr>
        <p:txBody>
          <a:bodyPr lIns="360000" tIns="540000" rIns="72000" bIns="18000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CH" sz="43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Dej</a:t>
            </a: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fr-CH" sz="4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109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Sighetu</a:t>
            </a: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7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Marmatiei</a:t>
            </a: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77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Mare			  </a:t>
            </a:r>
            <a:r>
              <a:rPr lang="fr-CH" sz="4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26 km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1115616" y="980728"/>
            <a:ext cx="7272808" cy="3420000"/>
          </a:xfrm>
          <a:prstGeom prst="roundRect">
            <a:avLst>
              <a:gd name="adj" fmla="val 380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4155949" y="1214784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A71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665058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5175" y="312738"/>
            <a:ext cx="7920000" cy="621260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" name="Rectangle à coins arrondis 2"/>
          <p:cNvSpPr/>
          <p:nvPr/>
        </p:nvSpPr>
        <p:spPr>
          <a:xfrm>
            <a:off x="2693120" y="5805200"/>
            <a:ext cx="4284916" cy="576000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 Mare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4" descr="data:image/jpeg;base64,/9j/4AAQSkZJRgABAQAAAQABAAD/2wCEAAkGBxQSEhUUEhQVFRQWFBQUGBYYFhkXGBQYGBcWFxUUFBcYICggGholHBUUITEhJSkrLi4uFx8zODMsNygtLisBCgoKDg0OGxAQGzImICQsNywsLC8sLDQsLCwsLCwsLCwvLCwtLCwsLCwsLCwsLDQsLCwsLCwsLCwsLCwsLCwsLP/AABEIAL8BCAMBIgACEQEDEQH/xAAcAAABBQEBAQAAAAAAAAAAAAABAAIEBQYDBwj/xABFEAABAwIDBAcFBQUIAAcAAAABAAIRAyEEEjEFQVFxBhMiYYGRoTJCUrHRFJLB4fAHIzNichUWQ4KistPxFyRTY3PC0v/EABoBAAIDAQEAAAAAAAAAAAAAAAABAgMEBQb/xAA0EQACAgEEAAMGBAQHAAAAAAAAAQIRAwQSITEFQVETIjJhkaEVcdHhI4Gx8BQkM0JiwfH/2gAMAwEAAhEDEQA/AKmEk52qavdI8IxJJQkmAkESlCBgSSKQQAkkSggAJIoJgAhBOQKBgSSSQACgnFNQSEkkkmAEE5AoGBBFBAAQRQSJCKaU5NQxoBQKJQKRIBTSnFNKBoakigkSLZ+p5oIv1PNNQujHLsKCSSYhJIoIACSMIIGGUEkkABJJJMBIFFAoGBJJJACQSlBMaEkkgkMKCSBQMSSCEoGIpJJIACanJqCQECnIFIY0ppTimlIkBJIpIGWz9TzTUXFBEejI+xJJJJiEkkkgBIIpIACCKSAAgnFBMYEEUCgYECigUDQEkkEEgoJIJgJApSgkMSCKCBhSSSQICBCJSQMagQnpQkOzmQgQukIFqB2ciEF0LUUiVk9BGEoTMgEUYShAASRhJAASRhKEABJKEkABBOhCEANQKdCBTGNSKMJQgYxBPhCEErGoIpQmMagnQlCQxqSMIIASSSCAEkkkgYkkkkAJJJJAChBFJAE0FFc0QVEoaOiUJoKcCgjQoQhOSTAEJQjT7RhozctBzOimU8D8R8B9Vny6nFj+JmrDos+b4Y8evkQoSDCdBKsXNYwSYAG8nTxKhVNt0QQA7MT8On3jDfVY5eJr/ZE6MPBmv9SdfkAUHcEvs5U3D5qns9X9+T5NB+ahdIHuotaM7S582DSMo4yXG+7zWWXis7qkbIeDYX5t/T9CJiK7WWJBPAX81FOO/l9fyUrY/R99YBzjkYdD7zuQ4d5WnwmxqNPRgJ4u7R9dPBH4rP0LvwjTr1MpRqud7NNzuQJ/BS6eDqn/AAnDmWj5la0tXE1WzEgngLnyF0n4rk9ER/CNP8/qZ4bMqfDHiEf7LqcB5q8qYlo1D7fyO/EKG/bVIfF5fmofi+T1Q/wfB8/r+xVv2bUHu+oXF+GcNWu8irdm1G1LMBJ4SwHyLpSwoe/MXSIOXLy18d3gr8XispXaXBTk8IxrpsokFpHNY6zspPA6+Ruo9bZbDpLeR/ArRj8Uxy+JV9zPk8IyR+F39iiSU6tsx40h3oVDewgwQQe9dDHmx5PhdnOy4MmL41QxBOTSrCoCSSBQMUpSghKQ6HSlKZKGZA6OkpLkXJIse0ngopiQKiZ6OkopUaRdp57lLeGUm5nkCN5/AcVmz6uGLjt+hr02gyZ+el6sjOsC42A3/RPwWCdV7VSWs3N3u73Hh3KPRxAxNVjQDkBJM+9Hd4R4rSALlZ/EMkvdXB3dP4Zgx1Lt/M4w2m28NaByAVDj9vk2pCB8REnmG7vXkFB6S7SL6hYD2GGObhYk+oVOKhG/1UcOn3LdIln1LT2wJ7mdbdzy899489Eyns9hDTvzEWtvdw5KM2ud9+/f5hS8JWP7sWPaJjQn21dNOMTPjalLkkjY4917gfA+uvqpeysEamJZTqOLw0SSZuAMwbcm0kBdqNcaGQeBHy4+CWDr9Viuuc5raQAzOO/M3KGtAuTInuAuubqMrr3jqaTDcnt7o3GRccRWawS9zWgkAFxgSd364KWEaeEbUOV1p0PA7pWWcmotouXdMfhcJReAc4qT39nwbv8AGVxxdENxuFAAA6rEiAIAtT4KDjdiCk72AJ3slmbxbBlRXscMVherqvBjECHw8M7DTYWMHmub703bdl91xRqsbgM4MWcRHMawfILIYzBhtSm17Wx1hmRcdh4gHhJHktZQxNce02nU/pJY48mukf6lVdI67H9VLXU3moB22wCMrvfEt9URuLCVMhVOjVGpYEtO73h5G/qodPDVerHUWcHOO7TM4b/BLCbRLd+YcdVP2fiMjmxFxV/3tj0K3Y3/AA5JfIofxJsz21MXVMMxNMNJsKkFpHCRvE7+8qqwuPqUrOLiBbU+oXpuMqU30nhwHsOseMG4WSwewqdWjRN2l1JpzD4gIdIOvHxVmny+zTUlwV5ob2mnyR8NtQOGoPP8tPJHFVwRdhI8x+XjCjbW6M1KMH2gSAHNmZOltQql+LqU98gcdQt+N45cwdGebyRVSVokMdnkhpbDouZkWvyv6J1WkWmCIU2jUDzTaIl2HFQ95fmN/wDKWq5o7HdWYDSIqEtcXMGrIIFwddR9FtxeITxr+Jyv7ow5NBjy8w4ZlSmkqdj8CWEyC2NQ60eaj08I5zcwiNRfXkumtXhcd25Uc2ejzRlt22cJTSkeGhG5NJWhNNWiimuGIlBJBIkhSggklYy1LU6jRzEAb13NEcSpGCpQ4d4P1j5rmz8TxuL2dmnF4Vm3rfVefJ0qltJhJs1on9d5WI2jtF1V0uNtw3NHd9d61fSymfszo3OaTyn8x5LCR3jyWDSrdc5dnW1LpKEeEaDo1istVljF2k8JmCeFyFvQ1eS0jeDELedG9uhwFKqYeLNcff4An4vnzWHUt48zUunyjo4IrJp1KHceGv6MyO3MJ1deo0iJeXA8Q45gfX0KhlvAnzn0K9K2/sJuJZ8NRvsu/wDq7iPkvO9p4GpQOSq0g7jq13e07/munp88ZxrzOTnxSjK/IjtcePmF1puMssDrvI3PXBtTjfnddS72OR05O3K2TtFUVyWdPHFogtcW8CWuHgTdLaD2uAIDpbqHNIgHgSOPzVYQT7JnlY+Rv5Lp9ocHFp3mDNjBKwarCnjZu0ed48sWjV9FelPVAUq57GjX65P5Xfy9+7lpvGOBAIIIIkEXBG4grxzEU8rnN1hxE8iR+CnbF6QVsMYYczN9N3s95bvaeXiCuLjzVxI9Hn0aye/jPacNjGuGSqJHxfX6rP8ASHBGjisK5hBDuvynkwGDHzUTYvSrD14aXdVUPuPIAJ/lfofQ9yu62DDnNcR2mFxa7e3MMro3XBi6m8UZO4s50lOPEkV7ukTWuy1AWG+ult4Isn4zGNqCiWuBAr0zY8Q4fiom1thipBdTbVgmNA5s6lhtHgQs1jdlimR1b6tNxewQ9rjHaBzSQHuiPiVkMMWvedMplOSfCtG6xeApv7Ra1x3yLxzF/VVjdliq9zGuy5CS2Rms4MibzuO/cqShjMbTMsdTrgXgOBJ4tLTlgHT2ir12OFOp1sODX0esymMzck5mm8ZhJm8dlDxbOFK7BT3dqqFW2XiaYMZXtjQOg/dfYeaq9iYpwwwzAsDYcxxsCMxY5oJsTdthwKu8N0poVBZ9u/T72nqonRfGtGHptJh2aow+NR4k+YKhKORLlEk4Po447Hhwo39mvTPhcfirbaGzcNXokvaC/wCIWcBxOk7tVW7WwVNzGHLkd11IEt7MS8B0gWPMhOxuwazGF1Oo17O8wR/UfoErQmmVOyNiuysxALSxk0iNC0NJos5+y1ULcdVw7zlJsTbRwH/S1GzKz2U3sc1wBqP3SLVM1yLBS8PTo1qNQVWh/wC8EH3mjqqQEHUCy1Y9TKHlaKJ4lJc8MpNmYj7dHXODWFwYXv0PMnx5XKnbW2O7Dkin26TSGggboH/X6hQ6nRl7aJNEyynUq9nRzTmlzjuO7wAUbZe18Q2q2hftTYzAAFyW+KsTjK5pr8iPMfdf1OG06Ng4dw5g6KuewjUEcxC0+KonPlpw5xALYuCZFreKr6WLcX9XUZc2gA+rb2XS0esyRxbVG6+fNGHV6XHLIpN1fy4spUFL2lherdb2Tcd3EKGV2MWaOWCnHpnKy4pY5uEhFJNJSU7I0anwUPb1d1FrHt3VBPKHfjCsZ7k/qG1mmm8aiI4947wvHxkk+T1TTrgfRq067DBa4EQ4a2I+RCxO3+j76BLmgupfFqWdz/qp9TAYnBOJbmfSkmW6jmN3yV5snpTTeIePFomP6m6jmJVkc0sDvuPr+voxPFHPwuJenn/L1R5xmUrD4gaOt3/gV6HjejmFxILmAA6k0zlPMt0nmFn8X0Ddfq6oI4ObB8xPyV+TLg1ENsynFHNpcm6P/p22V0jqUgGv/eM7z2gO47+R9Fp8NtDD4puWWunWm8CfunXmFi62wcSw2DHNtbMdA0C0i1wU3+yXzpHMhctxyYfO0dZPBqP+LL/aPQWk6TSe6mfhPbb63HmqHGdD8SyMrW1AAR2XCdDudHFafZexNpNANPOW7g7tg8id3JXLm4qi3NiadFg49c1hPJjrk9wK0Y/EJdP7mPLoI3w1/Jnk2JwFan/EpVG33sIHnEJCuQYmQHAQbgX3A6L0j+9uF0e8s5tJ/wBkrnW2jgav+Phz/U5oP+qFonq1ljtaM8dJLHK0eb4uqRVqA6da8f6iJSc6NVvMVsehVkjqnTeWlpnvsqrHdHbQGxwImR57lzv8Pa4Z1set2cNcGVNQK12V0oxGGgU6hyj3H9pnIA3b/lIVTtDZ9Wl7TSRxE+o1CrTWKq2SizX7aE16nqmzv2k0zavRc3+amcw55XQR5labA7fwmIgU61Nx1yOOV33XwV4GapTTUVqlIzSx430fQe0Nnh49kE8DJHgFlsbi+qrU8zCwNJm5LSDAMDQdnN6LzTZ/SHE0P4VeowD3c0t+46W+iuR0+rPblxFOlXbxLSx/MOaYHkrIzS7Rnngvpm2xmyKcy4Nm8PdSg+D6eWFVbP2UajS4OLX53+y4E+0Y7LgY3bxqu+xen9Dqmh9Oo3L2TBFTL8OY9kxG+Nyt6e29n1/8SlP8w6t3mY+ancn5lDhj6Ie3alaS8GGnK4suYqTM5hIAmLdyTts4rKWlgcDrlcI8ZNz4KzqbIp1Gnq6jsp4Pzt7tZ+ar8dRrM9osfwlsHwIU93CSSIPCrb3f39yezG5cJiAYu+f6b03+dyPNdcBTode4ZSyMlQFu7Kxk5hv7VvFZnFYymW1KbHDNVqsGUzm7QptPtCYmd+4LRYbFPZWqnK0jJTktABGZwAiTcW48FVOKXaCLb4JWGcctdrTmDqlQRcOILGy6DqInepFXDMPVEiXFhaXCzu00Ei40sLFV+xK2epiHEFp6wZXu90PpNBABMDTjvVy2u2mygXvdUMZQ7eIouIEaiY9VXta6HaMiwNo4gNdJDC5xDTBsLAXHvEBXfYxNN2IwLXCtlyS6kYcGkyxriMuqj9GcC6rVqVnkZHZ2aDtZHtLzfRpcS2f/AG1rnbJY2izKCxoBaOreWhsTcNHZ3bxqn7Vxl0SeNSXZ59s9znvpzTNQvYc7Q28EDMS3gDFlR9Idm9TVhphjhIm8cW+CvX7To0scW1MVVw7wyGvZT6xr3OdNQVCWuGUEM3azcQrLa+xvtBqAmX06DqgeBAL3O7JyzYO6t9p3rfpdT7LIm+n2jHqMHtINLtdM886riSfT5ILh0WrddiqbMU9tOjn7ZAgkDUAk2nikujPxTBF1TOctFm9Ueisoyg7CHgp7KCf1C89vPR7URaOKqMs5oqN7zDh/m3+I8VGxGFwtQ5nU8r/iLYcOT2X9VaiiUHYaf+kt/oPavNFUcJTnsv00uZ8zdSGuePfnxB9SpP2LuB8E07PHCFRLvj/tGmM1VSt/nT/qjg+sd49PooGNrERDA7Wde781bnZvPzKzfS/BBjWQXZy494yx2td85fVRU53Sl9/2J/5erlH7fozm/abmTDHMn4XubPNVON2kx8h4fwkVPqFAFAnV7v1yUfF0WsdEgyJnQ71qx48knXZlyZNPFWuPr+4yu2hudUH3XfRQK9Rvulx5tj8VcbTw1NgpGnU6zPTD3dktyOJcDTM6kZddLqsrN7JPAErYtHkq30Ynrcd0ivrE/AmMrub7Jy8iR8oSfUOUazaTNrzECLW5qRRqNgEwD4JLSwk6Tr8xPVTS5+x1w+JxDgS2pWIAkw55AHE30uF0p0pJNWXTuBy8iSBrcq66J7aw9J7+vpNqtNN4AMjKcpII8QqmpiGud2e+3gVbHBjVpuyl58ja4oh4jDMiWEjudJI8QIO/yVe4x3qydoo/Uk/DqqcuGMei7HmlLshdYOB+aLSOJ+7+ak4/BmmQ0kXEggyCJIkHhIK4tA4buKqSRP2kh2HqFhzNPobjeDbRW9Hqnic4ad7Tu5HgumzujjqtCpWFWk0UxORzoe/jlAHzITdg7GOIeW52MAN3OzEAW+EHjKvhBPoz5M/nI6U6JaZpvE8Wug+imDbmLpj+JUI4Oh4/1SoO19gupEjOCAAZuNZgQd9lVvwj2gkOIjg6D81bKMkVQyQl06NBQ6QkuFY06b3scALOaZ1kwYtyV5R6fsPt0Xt72uDvnCweGrR/EdUvOmU6f1aqz2UKNWoRUfUbSyzmLWl1tQQ22k6LLOafkaYWvM22H6aNbL6VUDSW1W2MAtAnkdxUjZu2a1YFgDKTPjb2nEEe1TBMAxIBvuUfol0S2diHvczEuJYGGKjMoaSTBGcAE274W3Z0ULPYdRqDM3MHASGyA4iLEwTAUHlryJVfJn8Vj20a2G6ggU6b2tguyFrXEB2czcG86ha7FY+llIpVKRe8ktJILGay8uGoGsDU8BcVG2tiUnPaw4IhuYfvS8kCO0C/KQ1otwKT6BdVY7DVgercBUik0ANj2A+oABY8FU5RJJSLzZ2GpvotLRFKllvqar5qF5n3nOdUk8XEoVdn9W2s9zz1lduWJ7FMAGXNEWyNdc7yO8KEekrQ/NiopUmENZne0sLmyTUBaIAuBBI9m2qy3TX9ouDr4XEUqGIcar2ZGkMeAe12m5iBDYnnKS74JN8UeS1SOscWzGZ0csxj0SXNmmvoY8LIrRRnPoh2HhGlgpEkkTy+ic3G059tvmPxU5uLowP3tP77beqw2dJ8ENuEjeT5fRO6vu9F2qYunDoeyYt2gZN9Ak3EMMdptxOotpb1TYJkWpYxA8QnsJmIbruT3VmkzI9bWT6bxI018u9VuyR1GH7h5Ki290bqYqqxtPIMtOo8ySLZmC0DVaqkQV2wbf35O7qHid0l7bTxsnBXIhklUTB/+GNckg1aQiJ9o6zpbuXnn7R+jr8DiGU3vDyaeeWggAFzhF9V9LFwzOuPd395Xkn7Ytniri2HIXRRaJAcY7Trdla1Jx5RmpT4Z5Ng3tP8R5ZY5ZBIJnfAkC7jMH2UsbtEOYGhjWkAtzCZfJJzOnfutuAVvX2O2wyRE6teN87z3qNisAMhblbYl09qdI3mNw3K2OefqQeHGvT7mZYCRHe0f7lKq4QCmHB3aglwIgRIDcpm/fYRbVTBs2AY4tIN92a/qi7AnmLCCDzv5KLcmNKKIGzq8ZpDTmY5txMb5bwNtefFHCHt20gqdR2XBm1p7tx+oT8Lg20nh1W7NCBBOm6SN8b002nYqT4DQytcM8OBEwHDVzSWyRwtI11ChuHLUbwp2PxOH/wsw45mN4Rbtu7/AEVO5zfi9JUt7lyxOKXCH4syZERAB0N/ErhTJzGbWEaQlVcDofRc+c+neiiJZNp1chcA7qwYLhOSfhJ0nuTcPVcJg6niFF+1CIkgfrvTW4ho3ny/NWJ0VOFlq99UNDr5To6YaddDpuPkUG1nWJcCLWzxPMtuoIrTq46DutYDf3hdH0LTmA13jcLjXvCHlfqKOFehOgkyx4aDP+IdNwuZMXUzYuyYqTUqtAINgQS4kHsyTbddQ9jYNpq0w9wIdVY0gEdq4BiHTv3Lrs9zGkF1YW1iCTYXiVmnyaIxaN5+yVzevrsfTzl1OnaS2O3lJJH9YXqdTqCKhyuBygO7L4jKwkaaZYMxovJf2f7ZoYfE1ajsTSp5qDgM/ZGbrGOaJNp7Jt3L0n+9eEIdGJokFsEgyT+4a0Cwv2vxVXN9E0qRYurUWhuUg3b7QIbF2i5E6zu1CWC2rQvmFFoneWAzA0Bi3es3gemNLq3tqVWnt9ixEtDrXa3QXuVzxO3aNV/8ei2kOrcA7MDnY8mRp7p3+RUJRl2kWKjQ4nbmFziCz2XD2HO3t+FvcVG29iqL2vptqNEZSCw6wQZDmmxEc0mdMaLaVP8A81Qloh4daezHZImO1v4LMN6Rurh4c6lLxUhxqNbl7bsocJGYezBy96i4tkotIkYnYtCrhc1Yvl4gy+bZoBB9q8cNUk3E7YqdWyhS6nIOsD3mrRm9wQC7sySd82QVa3pcIulljN22WgAG4fd/Nd2VBvA+6JVT1p4odYeKvogXYLToR5AfgmvJ+L0H0VL1h4pGsf0FJIRPrVqoPZc2O8kH0TGYqoD2qo5Au+clRW1gbFo8EHU+EKVIRN/tJw0qu8yUHbbqgT1j45kKERxjxlMc2fyTpASv7xPdYVXn/NPyUDGVS8yc09+aT6JlLCtYQRMjQz+SsMTtJ9QDNByiAYg+JRz5IVIztai06taebCfmoNTAUj7jPCn+S0dd+b27/riuX2ZnBTXzIuPoZw7Kp/8Ap+TT+EJn9h0zpTd4B/8A+lqQwDQDySZbcnyRpeZm/wC6hIkUquXj2o+a4/3Nc/SlVcOf1WybiKoEAujh5j8T5oNrVNxI8SErkG2JmG/s7ILQ+jUYTrN8vKDdWuz/ANl9IgddRcDM+8SRI3h41kjuhWFXE1jq9x5uJ+a5VK1be90d7neiVSH7voTcH+zfAGxwhJHe/wD5OKjVOguBZJODBAO8n/mUftn3z5oGmd5Hko7JXe4lvj6Gm2bgsPh2jqqIawAGCGkADhmrk7lJ2g5kBwDIInSnNx/8yxv2eeHkicGN8JyxKXmRjlcX0LaWGY7cP9HPc8qup4aCYdlBEGHtEhTzgh+YKacED7wUliVVZJ53d0Uv2RwfNnQ4GzgdCDxTRgXH3fkr4bO/m9EfsXf81NQXqVvJfkZd+yn7gPAj6pj9lP4D0+q1hwjv1CaaTvhUtqIWZOrs55aAQLTv43+qdh8K5usOG8T+Rhact4j0TDlTpCfJlq2z7SDe9oiL2g77KO7BOtcWEWJ+i2BpNPD9c1ydhWncPMJ8AZRtB40cf1zCS0dbCMG+PFJO0KjRgIwllSlYjaNTk4M7kCI/7QACE0P4p/iVzqNspIizqCdyIcT+gFypnipDAEMEc4Sau8IFiLA4loQFLuXfRPbV4IsCKaUahNyqY4E3K5uanuFRHhKV2LE0sTsVDIQMJ3Uniuowx3osKIsBEtCknCLm6gnYUcMg4pppru6hvTZjVFhSOIpo9XyUprSdApDMMSLQiyO0gU2R3J5YRvlSupA18roOe34UWGwjNPELowT7MpwqxuHkmPfO9G4exD3s+KPNRKuGnQ+nysughLrUbhbEQ3YcDX9eizlbF1GE9bSgTYtktj+rcea2AfKY+mNY/D5KW/gj7PkyoqU3GJIJMb0le1tnUyQ7KJBBBAgyL3hJUzyuJOONM//Z"/>
          <p:cNvSpPr>
            <a:spLocks noChangeAspect="1" noChangeArrowheads="1"/>
          </p:cNvSpPr>
          <p:nvPr/>
        </p:nvSpPr>
        <p:spPr bwMode="auto">
          <a:xfrm>
            <a:off x="155575" y="-2574925"/>
            <a:ext cx="7429500" cy="537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6" name="AutoShape 6" descr="data:image/jpeg;base64,/9j/4AAQSkZJRgABAQAAAQABAAD/2wCEAAkGBxQSEhUUEhQVFRQWFBQUGBYYFhkXGBQYGBcWFxUUFBcYICggGholHBUUITEhJSkrLi4uFx8zODMsNygtLisBCgoKDg0OGxAQGzImICQsNywsLC8sLDQsLCwsLCwsLCwvLCwtLCwsLCwsLCwsLDQsLCwsLCwsLCwsLCwsLCwsLP/AABEIAL8BCAMBIgACEQEDEQH/xAAcAAABBQEBAQAAAAAAAAAAAAABAAIEBQYDBwj/xABFEAABAwIDBAcFBQUIAAcAAAABAAIRAyEEEjEFQVFxBhMiYYGRoTJCUrHRFJLB4fAHIzNichUWQ4KistPxFyRTY3PC0v/EABoBAAIDAQEAAAAAAAAAAAAAAAABAgMEBQb/xAA0EQACAgEEAAMGBAQHAAAAAAAAAQIRAwQSITEFQVETIjJhkaEVcdHhI4Gx8BQkM0JiwfH/2gAMAwEAAhEDEQA/AKmEk52qavdI8IxJJQkmAkESlCBgSSKQQAkkSggAJIoJgAhBOQKBgSSSQACgnFNQSEkkkmAEE5AoGBBFBAAQRQSJCKaU5NQxoBQKJQKRIBTSnFNKBoakigkSLZ+p5oIv1PNNQujHLsKCSSYhJIoIACSMIIGGUEkkABJJJMBIFFAoGBJJJACQSlBMaEkkgkMKCSBQMSSCEoGIpJJIACanJqCQECnIFIY0ppTimlIkBJIpIGWz9TzTUXFBEejI+xJJJJiEkkkgBIIpIACCKSAAgnFBMYEEUCgYECigUDQEkkEEgoJIJgJApSgkMSCKCBhSSSQICBCJSQMagQnpQkOzmQgQukIFqB2ciEF0LUUiVk9BGEoTMgEUYShAASRhJAASRhKEABJKEkABBOhCEANQKdCBTGNSKMJQgYxBPhCEErGoIpQmMagnQlCQxqSMIIASSSCAEkkkgYkkkkAJJJJAChBFJAE0FFc0QVEoaOiUJoKcCgjQoQhOSTAEJQjT7RhozctBzOimU8D8R8B9Vny6nFj+JmrDos+b4Y8evkQoSDCdBKsXNYwSYAG8nTxKhVNt0QQA7MT8On3jDfVY5eJr/ZE6MPBmv9SdfkAUHcEvs5U3D5qns9X9+T5NB+ahdIHuotaM7S582DSMo4yXG+7zWWXis7qkbIeDYX5t/T9CJiK7WWJBPAX81FOO/l9fyUrY/R99YBzjkYdD7zuQ4d5WnwmxqNPRgJ4u7R9dPBH4rP0LvwjTr1MpRqud7NNzuQJ/BS6eDqn/AAnDmWj5la0tXE1WzEgngLnyF0n4rk9ER/CNP8/qZ4bMqfDHiEf7LqcB5q8qYlo1D7fyO/EKG/bVIfF5fmofi+T1Q/wfB8/r+xVv2bUHu+oXF+GcNWu8irdm1G1LMBJ4SwHyLpSwoe/MXSIOXLy18d3gr8XispXaXBTk8IxrpsokFpHNY6zspPA6+Ruo9bZbDpLeR/ArRj8Uxy+JV9zPk8IyR+F39iiSU6tsx40h3oVDewgwQQe9dDHmx5PhdnOy4MmL41QxBOTSrCoCSSBQMUpSghKQ6HSlKZKGZA6OkpLkXJIse0ngopiQKiZ6OkopUaRdp57lLeGUm5nkCN5/AcVmz6uGLjt+hr02gyZ+el6sjOsC42A3/RPwWCdV7VSWs3N3u73Hh3KPRxAxNVjQDkBJM+9Hd4R4rSALlZ/EMkvdXB3dP4Zgx1Lt/M4w2m28NaByAVDj9vk2pCB8REnmG7vXkFB6S7SL6hYD2GGObhYk+oVOKhG/1UcOn3LdIln1LT2wJ7mdbdzy899489Eyns9hDTvzEWtvdw5KM2ud9+/f5hS8JWP7sWPaJjQn21dNOMTPjalLkkjY4917gfA+uvqpeysEamJZTqOLw0SSZuAMwbcm0kBdqNcaGQeBHy4+CWDr9Viuuc5raQAzOO/M3KGtAuTInuAuubqMrr3jqaTDcnt7o3GRccRWawS9zWgkAFxgSd364KWEaeEbUOV1p0PA7pWWcmotouXdMfhcJReAc4qT39nwbv8AGVxxdENxuFAAA6rEiAIAtT4KDjdiCk72AJ3slmbxbBlRXscMVherqvBjECHw8M7DTYWMHmub703bdl91xRqsbgM4MWcRHMawfILIYzBhtSm17Wx1hmRcdh4gHhJHktZQxNce02nU/pJY48mukf6lVdI67H9VLXU3moB22wCMrvfEt9URuLCVMhVOjVGpYEtO73h5G/qodPDVerHUWcHOO7TM4b/BLCbRLd+YcdVP2fiMjmxFxV/3tj0K3Y3/AA5JfIofxJsz21MXVMMxNMNJsKkFpHCRvE7+8qqwuPqUrOLiBbU+oXpuMqU30nhwHsOseMG4WSwewqdWjRN2l1JpzD4gIdIOvHxVmny+zTUlwV5ob2mnyR8NtQOGoPP8tPJHFVwRdhI8x+XjCjbW6M1KMH2gSAHNmZOltQql+LqU98gcdQt+N45cwdGebyRVSVokMdnkhpbDouZkWvyv6J1WkWmCIU2jUDzTaIl2HFQ95fmN/wDKWq5o7HdWYDSIqEtcXMGrIIFwddR9FtxeITxr+Jyv7ow5NBjy8w4ZlSmkqdj8CWEyC2NQ60eaj08I5zcwiNRfXkumtXhcd25Uc2ejzRlt22cJTSkeGhG5NJWhNNWiimuGIlBJBIkhSggklYy1LU6jRzEAb13NEcSpGCpQ4d4P1j5rmz8TxuL2dmnF4Vm3rfVefJ0qltJhJs1on9d5WI2jtF1V0uNtw3NHd9d61fSymfszo3OaTyn8x5LCR3jyWDSrdc5dnW1LpKEeEaDo1istVljF2k8JmCeFyFvQ1eS0jeDELedG9uhwFKqYeLNcff4An4vnzWHUt48zUunyjo4IrJp1KHceGv6MyO3MJ1deo0iJeXA8Q45gfX0KhlvAnzn0K9K2/sJuJZ8NRvsu/wDq7iPkvO9p4GpQOSq0g7jq13e07/munp88ZxrzOTnxSjK/IjtcePmF1puMssDrvI3PXBtTjfnddS72OR05O3K2TtFUVyWdPHFogtcW8CWuHgTdLaD2uAIDpbqHNIgHgSOPzVYQT7JnlY+Rv5Lp9ocHFp3mDNjBKwarCnjZu0ed48sWjV9FelPVAUq57GjX65P5Xfy9+7lpvGOBAIIIIkEXBG4grxzEU8rnN1hxE8iR+CnbF6QVsMYYczN9N3s95bvaeXiCuLjzVxI9Hn0aye/jPacNjGuGSqJHxfX6rP8ASHBGjisK5hBDuvynkwGDHzUTYvSrD14aXdVUPuPIAJ/lfofQ9yu62DDnNcR2mFxa7e3MMro3XBi6m8UZO4s50lOPEkV7ukTWuy1AWG+ult4Isn4zGNqCiWuBAr0zY8Q4fiom1thipBdTbVgmNA5s6lhtHgQs1jdlimR1b6tNxewQ9rjHaBzSQHuiPiVkMMWvedMplOSfCtG6xeApv7Ra1x3yLxzF/VVjdliq9zGuy5CS2Rms4MibzuO/cqShjMbTMsdTrgXgOBJ4tLTlgHT2ir12OFOp1sODX0esymMzck5mm8ZhJm8dlDxbOFK7BT3dqqFW2XiaYMZXtjQOg/dfYeaq9iYpwwwzAsDYcxxsCMxY5oJsTdthwKu8N0poVBZ9u/T72nqonRfGtGHptJh2aow+NR4k+YKhKORLlEk4Po447Hhwo39mvTPhcfirbaGzcNXokvaC/wCIWcBxOk7tVW7WwVNzGHLkd11IEt7MS8B0gWPMhOxuwazGF1Oo17O8wR/UfoErQmmVOyNiuysxALSxk0iNC0NJos5+y1ULcdVw7zlJsTbRwH/S1GzKz2U3sc1wBqP3SLVM1yLBS8PTo1qNQVWh/wC8EH3mjqqQEHUCy1Y9TKHlaKJ4lJc8MpNmYj7dHXODWFwYXv0PMnx5XKnbW2O7Dkin26TSGggboH/X6hQ6nRl7aJNEyynUq9nRzTmlzjuO7wAUbZe18Q2q2hftTYzAAFyW+KsTjK5pr8iPMfdf1OG06Ng4dw5g6KuewjUEcxC0+KonPlpw5xALYuCZFreKr6WLcX9XUZc2gA+rb2XS0esyRxbVG6+fNGHV6XHLIpN1fy4spUFL2lherdb2Tcd3EKGV2MWaOWCnHpnKy4pY5uEhFJNJSU7I0anwUPb1d1FrHt3VBPKHfjCsZ7k/qG1mmm8aiI4947wvHxkk+T1TTrgfRq067DBa4EQ4a2I+RCxO3+j76BLmgupfFqWdz/qp9TAYnBOJbmfSkmW6jmN3yV5snpTTeIePFomP6m6jmJVkc0sDvuPr+voxPFHPwuJenn/L1R5xmUrD4gaOt3/gV6HjejmFxILmAA6k0zlPMt0nmFn8X0Ddfq6oI4ObB8xPyV+TLg1ENsynFHNpcm6P/p22V0jqUgGv/eM7z2gO47+R9Fp8NtDD4puWWunWm8CfunXmFi62wcSw2DHNtbMdA0C0i1wU3+yXzpHMhctxyYfO0dZPBqP+LL/aPQWk6TSe6mfhPbb63HmqHGdD8SyMrW1AAR2XCdDudHFafZexNpNANPOW7g7tg8id3JXLm4qi3NiadFg49c1hPJjrk9wK0Y/EJdP7mPLoI3w1/Jnk2JwFan/EpVG33sIHnEJCuQYmQHAQbgX3A6L0j+9uF0e8s5tJ/wBkrnW2jgav+Phz/U5oP+qFonq1ljtaM8dJLHK0eb4uqRVqA6da8f6iJSc6NVvMVsehVkjqnTeWlpnvsqrHdHbQGxwImR57lzv8Pa4Z1set2cNcGVNQK12V0oxGGgU6hyj3H9pnIA3b/lIVTtDZ9Wl7TSRxE+o1CrTWKq2SizX7aE16nqmzv2k0zavRc3+amcw55XQR5labA7fwmIgU61Nx1yOOV33XwV4GapTTUVqlIzSx430fQe0Nnh49kE8DJHgFlsbi+qrU8zCwNJm5LSDAMDQdnN6LzTZ/SHE0P4VeowD3c0t+46W+iuR0+rPblxFOlXbxLSx/MOaYHkrIzS7Rnngvpm2xmyKcy4Nm8PdSg+D6eWFVbP2UajS4OLX53+y4E+0Y7LgY3bxqu+xen9Dqmh9Oo3L2TBFTL8OY9kxG+Nyt6e29n1/8SlP8w6t3mY+ancn5lDhj6Ie3alaS8GGnK4suYqTM5hIAmLdyTts4rKWlgcDrlcI8ZNz4KzqbIp1Gnq6jsp4Pzt7tZ+ar8dRrM9osfwlsHwIU93CSSIPCrb3f39yezG5cJiAYu+f6b03+dyPNdcBTode4ZSyMlQFu7Kxk5hv7VvFZnFYymW1KbHDNVqsGUzm7QptPtCYmd+4LRYbFPZWqnK0jJTktABGZwAiTcW48FVOKXaCLb4JWGcctdrTmDqlQRcOILGy6DqInepFXDMPVEiXFhaXCzu00Ei40sLFV+xK2epiHEFp6wZXu90PpNBABMDTjvVy2u2mygXvdUMZQ7eIouIEaiY9VXta6HaMiwNo4gNdJDC5xDTBsLAXHvEBXfYxNN2IwLXCtlyS6kYcGkyxriMuqj9GcC6rVqVnkZHZ2aDtZHtLzfRpcS2f/AG1rnbJY2izKCxoBaOreWhsTcNHZ3bxqn7Vxl0SeNSXZ59s9znvpzTNQvYc7Q28EDMS3gDFlR9Idm9TVhphjhIm8cW+CvX7To0scW1MVVw7wyGvZT6xr3OdNQVCWuGUEM3azcQrLa+xvtBqAmX06DqgeBAL3O7JyzYO6t9p3rfpdT7LIm+n2jHqMHtINLtdM886riSfT5ILh0WrddiqbMU9tOjn7ZAgkDUAk2nikujPxTBF1TOctFm9Ueisoyg7CHgp7KCf1C89vPR7URaOKqMs5oqN7zDh/m3+I8VGxGFwtQ5nU8r/iLYcOT2X9VaiiUHYaf+kt/oPavNFUcJTnsv00uZ8zdSGuePfnxB9SpP2LuB8E07PHCFRLvj/tGmM1VSt/nT/qjg+sd49PooGNrERDA7Wde781bnZvPzKzfS/BBjWQXZy494yx2td85fVRU53Sl9/2J/5erlH7fozm/abmTDHMn4XubPNVON2kx8h4fwkVPqFAFAnV7v1yUfF0WsdEgyJnQ71qx48knXZlyZNPFWuPr+4yu2hudUH3XfRQK9Rvulx5tj8VcbTw1NgpGnU6zPTD3dktyOJcDTM6kZddLqsrN7JPAErYtHkq30Ynrcd0ivrE/AmMrub7Jy8iR8oSfUOUazaTNrzECLW5qRRqNgEwD4JLSwk6Tr8xPVTS5+x1w+JxDgS2pWIAkw55AHE30uF0p0pJNWXTuBy8iSBrcq66J7aw9J7+vpNqtNN4AMjKcpII8QqmpiGud2e+3gVbHBjVpuyl58ja4oh4jDMiWEjudJI8QIO/yVe4x3qydoo/Uk/DqqcuGMei7HmlLshdYOB+aLSOJ+7+ak4/BmmQ0kXEggyCJIkHhIK4tA4buKqSRP2kh2HqFhzNPobjeDbRW9Hqnic4ad7Tu5HgumzujjqtCpWFWk0UxORzoe/jlAHzITdg7GOIeW52MAN3OzEAW+EHjKvhBPoz5M/nI6U6JaZpvE8Wug+imDbmLpj+JUI4Oh4/1SoO19gupEjOCAAZuNZgQd9lVvwj2gkOIjg6D81bKMkVQyQl06NBQ6QkuFY06b3scALOaZ1kwYtyV5R6fsPt0Xt72uDvnCweGrR/EdUvOmU6f1aqz2UKNWoRUfUbSyzmLWl1tQQ22k6LLOafkaYWvM22H6aNbL6VUDSW1W2MAtAnkdxUjZu2a1YFgDKTPjb2nEEe1TBMAxIBvuUfol0S2diHvczEuJYGGKjMoaSTBGcAE274W3Z0ULPYdRqDM3MHASGyA4iLEwTAUHlryJVfJn8Vj20a2G6ggU6b2tguyFrXEB2czcG86ha7FY+llIpVKRe8ktJILGay8uGoGsDU8BcVG2tiUnPaw4IhuYfvS8kCO0C/KQ1otwKT6BdVY7DVgercBUik0ANj2A+oABY8FU5RJJSLzZ2GpvotLRFKllvqar5qF5n3nOdUk8XEoVdn9W2s9zz1lduWJ7FMAGXNEWyNdc7yO8KEekrQ/NiopUmENZne0sLmyTUBaIAuBBI9m2qy3TX9ouDr4XEUqGIcar2ZGkMeAe12m5iBDYnnKS74JN8UeS1SOscWzGZ0csxj0SXNmmvoY8LIrRRnPoh2HhGlgpEkkTy+ic3G059tvmPxU5uLowP3tP77beqw2dJ8ENuEjeT5fRO6vu9F2qYunDoeyYt2gZN9Ak3EMMdptxOotpb1TYJkWpYxA8QnsJmIbruT3VmkzI9bWT6bxI018u9VuyR1GH7h5Ki290bqYqqxtPIMtOo8ySLZmC0DVaqkQV2wbf35O7qHid0l7bTxsnBXIhklUTB/+GNckg1aQiJ9o6zpbuXnn7R+jr8DiGU3vDyaeeWggAFzhF9V9LFwzOuPd395Xkn7Ytniri2HIXRRaJAcY7Trdla1Jx5RmpT4Z5Ng3tP8R5ZY5ZBIJnfAkC7jMH2UsbtEOYGhjWkAtzCZfJJzOnfutuAVvX2O2wyRE6teN87z3qNisAMhblbYl09qdI3mNw3K2OefqQeHGvT7mZYCRHe0f7lKq4QCmHB3aglwIgRIDcpm/fYRbVTBs2AY4tIN92a/qi7AnmLCCDzv5KLcmNKKIGzq8ZpDTmY5txMb5bwNtefFHCHt20gqdR2XBm1p7tx+oT8Lg20nh1W7NCBBOm6SN8b002nYqT4DQytcM8OBEwHDVzSWyRwtI11ChuHLUbwp2PxOH/wsw45mN4Rbtu7/AEVO5zfi9JUt7lyxOKXCH4syZERAB0N/ErhTJzGbWEaQlVcDofRc+c+neiiJZNp1chcA7qwYLhOSfhJ0nuTcPVcJg6niFF+1CIkgfrvTW4ho3ny/NWJ0VOFlq99UNDr5To6YaddDpuPkUG1nWJcCLWzxPMtuoIrTq46DutYDf3hdH0LTmA13jcLjXvCHlfqKOFehOgkyx4aDP+IdNwuZMXUzYuyYqTUqtAINgQS4kHsyTbddQ9jYNpq0w9wIdVY0gEdq4BiHTv3Lrs9zGkF1YW1iCTYXiVmnyaIxaN5+yVzevrsfTzl1OnaS2O3lJJH9YXqdTqCKhyuBygO7L4jKwkaaZYMxovJf2f7ZoYfE1ajsTSp5qDgM/ZGbrGOaJNp7Jt3L0n+9eEIdGJokFsEgyT+4a0Cwv2vxVXN9E0qRYurUWhuUg3b7QIbF2i5E6zu1CWC2rQvmFFoneWAzA0Bi3es3gemNLq3tqVWnt9ixEtDrXa3QXuVzxO3aNV/8ei2kOrcA7MDnY8mRp7p3+RUJRl2kWKjQ4nbmFziCz2XD2HO3t+FvcVG29iqL2vptqNEZSCw6wQZDmmxEc0mdMaLaVP8A81Qloh4daezHZImO1v4LMN6Rurh4c6lLxUhxqNbl7bsocJGYezBy96i4tkotIkYnYtCrhc1Yvl4gy+bZoBB9q8cNUk3E7YqdWyhS6nIOsD3mrRm9wQC7sySd82QVa3pcIulljN22WgAG4fd/Nd2VBvA+6JVT1p4odYeKvogXYLToR5AfgmvJ+L0H0VL1h4pGsf0FJIRPrVqoPZc2O8kH0TGYqoD2qo5Au+clRW1gbFo8EHU+EKVIRN/tJw0qu8yUHbbqgT1j45kKERxjxlMc2fyTpASv7xPdYVXn/NPyUDGVS8yc09+aT6JlLCtYQRMjQz+SsMTtJ9QDNByiAYg+JRz5IVIztai06taebCfmoNTAUj7jPCn+S0dd+b27/riuX2ZnBTXzIuPoZw7Kp/8Ap+TT+EJn9h0zpTd4B/8A+lqQwDQDySZbcnyRpeZm/wC6hIkUquXj2o+a4/3Nc/SlVcOf1WybiKoEAujh5j8T5oNrVNxI8SErkG2JmG/s7ILQ+jUYTrN8vKDdWuz/ANl9IgddRcDM+8SRI3h41kjuhWFXE1jq9x5uJ+a5VK1be90d7neiVSH7voTcH+zfAGxwhJHe/wD5OKjVOguBZJODBAO8n/mUftn3z5oGmd5Hko7JXe4lvj6Gm2bgsPh2jqqIawAGCGkADhmrk7lJ2g5kBwDIInSnNx/8yxv2eeHkicGN8JyxKXmRjlcX0LaWGY7cP9HPc8qup4aCYdlBEGHtEhTzgh+YKacED7wUliVVZJ53d0Uv2RwfNnQ4GzgdCDxTRgXH3fkr4bO/m9EfsXf81NQXqVvJfkZd+yn7gPAj6pj9lP4D0+q1hwjv1CaaTvhUtqIWZOrs55aAQLTv43+qdh8K5usOG8T+Rhact4j0TDlTpCfJlq2z7SDe9oiL2g77KO7BOtcWEWJ+i2BpNPD9c1ydhWncPMJ8AZRtB40cf1zCS0dbCMG+PFJO0KjRgIwllSlYjaNTk4M7kCI/7QACE0P4p/iVzqNspIizqCdyIcT+gFypnipDAEMEc4Sau8IFiLA4loQFLuXfRPbV4IsCKaUahNyqY4E3K5uanuFRHhKV2LE0sTsVDIQMJ3Uniuowx3osKIsBEtCknCLm6gnYUcMg4pppru6hvTZjVFhSOIpo9XyUprSdApDMMSLQiyO0gU2R3J5YRvlSupA18roOe34UWGwjNPELowT7MpwqxuHkmPfO9G4exD3s+KPNRKuGnQ+nysughLrUbhbEQ3YcDX9eizlbF1GE9bSgTYtktj+rcea2AfKY+mNY/D5KW/gj7PkyoqU3GJIJMb0le1tnUyQ7KJBBBAgyL3hJUzyuJOONM//Z"/>
          <p:cNvSpPr>
            <a:spLocks noChangeAspect="1" noChangeArrowheads="1"/>
          </p:cNvSpPr>
          <p:nvPr/>
        </p:nvSpPr>
        <p:spPr bwMode="auto">
          <a:xfrm>
            <a:off x="307975" y="-2422525"/>
            <a:ext cx="7429500" cy="537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4" name="AutoShape 2" descr="http://www.financiarul.ro/wp-content/uploads/Castelul-karoly-Carei-640x360.jpg"/>
          <p:cNvSpPr>
            <a:spLocks noChangeAspect="1" noChangeArrowheads="1"/>
          </p:cNvSpPr>
          <p:nvPr/>
        </p:nvSpPr>
        <p:spPr bwMode="auto">
          <a:xfrm>
            <a:off x="155575" y="-1646238"/>
            <a:ext cx="6096000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7" name="AutoShape 4" descr="http://www.financiarul.ro/wp-content/uploads/Castelul-karoly-Carei-640x360.jpg"/>
          <p:cNvSpPr>
            <a:spLocks noChangeAspect="1" noChangeArrowheads="1"/>
          </p:cNvSpPr>
          <p:nvPr/>
        </p:nvSpPr>
        <p:spPr bwMode="auto">
          <a:xfrm>
            <a:off x="307975" y="-1493838"/>
            <a:ext cx="6096000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8" name="AutoShape 6" descr="http://www.financiarul.ro/wp-content/uploads/Castelul-karoly-Carei-640x36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9" name="AutoShape 8" descr="http://www.financiarul.ro/wp-content/uploads/Castelul-karoly-Carei-640x360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10" name="AutoShape 10" descr="http://www.financiarul.ro/wp-content/uploads/Castelul-karoly-Carei-640x360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pic>
        <p:nvPicPr>
          <p:cNvPr id="1042" name="Picture 18" descr="http://www.wittram-reisen.de/Rumaenien2005/pano_jpegs/P1449-14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578" y="468313"/>
            <a:ext cx="7695257" cy="2990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https://encrypted-tbn3.gstatic.com/images?q=tbn:ANd9GcS66V9rQHgd7LkCwlwEHSgHMGquCIC2d2y9qCd0Dztkabv4OPY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578" y="3552641"/>
            <a:ext cx="3943000" cy="2137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http://www.friendschoices.com/photo/recommendation/3334/castelul-karolyi-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7" y="3552641"/>
            <a:ext cx="3583787" cy="2137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4366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5175" y="312738"/>
            <a:ext cx="7920000" cy="621260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" name="Rectangle à coins arrondis 2"/>
          <p:cNvSpPr/>
          <p:nvPr/>
        </p:nvSpPr>
        <p:spPr>
          <a:xfrm>
            <a:off x="2693120" y="5805200"/>
            <a:ext cx="4284916" cy="576000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Mare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4" descr="data:image/jpeg;base64,/9j/4AAQSkZJRgABAQAAAQABAAD/2wCEAAkGBxQSEhUUEhQVFRQWFBQUGBYYFhkXGBQYGBcWFxUUFBcYICggGholHBUUITEhJSkrLi4uFx8zODMsNygtLisBCgoKDg0OGxAQGzImICQsNywsLC8sLDQsLCwsLCwsLCwvLCwtLCwsLCwsLCwsLDQsLCwsLCwsLCwsLCwsLCwsLP/AABEIAL8BCAMBIgACEQEDEQH/xAAcAAABBQEBAQAAAAAAAAAAAAABAAIEBQYDBwj/xABFEAABAwIDBAcFBQUIAAcAAAABAAIRAyEEEjEFQVFxBhMiYYGRoTJCUrHRFJLB4fAHIzNichUWQ4KistPxFyRTY3PC0v/EABoBAAIDAQEAAAAAAAAAAAAAAAABAgMEBQb/xAA0EQACAgEEAAMGBAQHAAAAAAAAAQIRAwQSITEFQVETIjJhkaEVcdHhI4Gx8BQkM0JiwfH/2gAMAwEAAhEDEQA/AKmEk52qavdI8IxJJQkmAkESlCBgSSKQQAkkSggAJIoJgAhBOQKBgSSSQACgnFNQSEkkkmAEE5AoGBBFBAAQRQSJCKaU5NQxoBQKJQKRIBTSnFNKBoakigkSLZ+p5oIv1PNNQujHLsKCSSYhJIoIACSMIIGGUEkkABJJJMBIFFAoGBJJJACQSlBMaEkkgkMKCSBQMSSCEoGIpJJIACanJqCQECnIFIY0ppTimlIkBJIpIGWz9TzTUXFBEejI+xJJJJiEkkkgBIIpIACCKSAAgnFBMYEEUCgYECigUDQEkkEEgoJIJgJApSgkMSCKCBhSSSQICBCJSQMagQnpQkOzmQgQukIFqB2ciEF0LUUiVk9BGEoTMgEUYShAASRhJAASRhKEABJKEkABBOhCEANQKdCBTGNSKMJQgYxBPhCEErGoIpQmMagnQlCQxqSMIIASSSCAEkkkgYkkkkAJJJJAChBFJAE0FFc0QVEoaOiUJoKcCgjQoQhOSTAEJQjT7RhozctBzOimU8D8R8B9Vny6nFj+JmrDos+b4Y8evkQoSDCdBKsXNYwSYAG8nTxKhVNt0QQA7MT8On3jDfVY5eJr/ZE6MPBmv9SdfkAUHcEvs5U3D5qns9X9+T5NB+ahdIHuotaM7S582DSMo4yXG+7zWWXis7qkbIeDYX5t/T9CJiK7WWJBPAX81FOO/l9fyUrY/R99YBzjkYdD7zuQ4d5WnwmxqNPRgJ4u7R9dPBH4rP0LvwjTr1MpRqud7NNzuQJ/BS6eDqn/AAnDmWj5la0tXE1WzEgngLnyF0n4rk9ER/CNP8/qZ4bMqfDHiEf7LqcB5q8qYlo1D7fyO/EKG/bVIfF5fmofi+T1Q/wfB8/r+xVv2bUHu+oXF+GcNWu8irdm1G1LMBJ4SwHyLpSwoe/MXSIOXLy18d3gr8XispXaXBTk8IxrpsokFpHNY6zspPA6+Ruo9bZbDpLeR/ArRj8Uxy+JV9zPk8IyR+F39iiSU6tsx40h3oVDewgwQQe9dDHmx5PhdnOy4MmL41QxBOTSrCoCSSBQMUpSghKQ6HSlKZKGZA6OkpLkXJIse0ngopiQKiZ6OkopUaRdp57lLeGUm5nkCN5/AcVmz6uGLjt+hr02gyZ+el6sjOsC42A3/RPwWCdV7VSWs3N3u73Hh3KPRxAxNVjQDkBJM+9Hd4R4rSALlZ/EMkvdXB3dP4Zgx1Lt/M4w2m28NaByAVDj9vk2pCB8REnmG7vXkFB6S7SL6hYD2GGObhYk+oVOKhG/1UcOn3LdIln1LT2wJ7mdbdzy899489Eyns9hDTvzEWtvdw5KM2ud9+/f5hS8JWP7sWPaJjQn21dNOMTPjalLkkjY4917gfA+uvqpeysEamJZTqOLw0SSZuAMwbcm0kBdqNcaGQeBHy4+CWDr9Viuuc5raQAzOO/M3KGtAuTInuAuubqMrr3jqaTDcnt7o3GRccRWawS9zWgkAFxgSd364KWEaeEbUOV1p0PA7pWWcmotouXdMfhcJReAc4qT39nwbv8AGVxxdENxuFAAA6rEiAIAtT4KDjdiCk72AJ3slmbxbBlRXscMVherqvBjECHw8M7DTYWMHmub703bdl91xRqsbgM4MWcRHMawfILIYzBhtSm17Wx1hmRcdh4gHhJHktZQxNce02nU/pJY48mukf6lVdI67H9VLXU3moB22wCMrvfEt9URuLCVMhVOjVGpYEtO73h5G/qodPDVerHUWcHOO7TM4b/BLCbRLd+YcdVP2fiMjmxFxV/3tj0K3Y3/AA5JfIofxJsz21MXVMMxNMNJsKkFpHCRvE7+8qqwuPqUrOLiBbU+oXpuMqU30nhwHsOseMG4WSwewqdWjRN2l1JpzD4gIdIOvHxVmny+zTUlwV5ob2mnyR8NtQOGoPP8tPJHFVwRdhI8x+XjCjbW6M1KMH2gSAHNmZOltQql+LqU98gcdQt+N45cwdGebyRVSVokMdnkhpbDouZkWvyv6J1WkWmCIU2jUDzTaIl2HFQ95fmN/wDKWq5o7HdWYDSIqEtcXMGrIIFwddR9FtxeITxr+Jyv7ow5NBjy8w4ZlSmkqdj8CWEyC2NQ60eaj08I5zcwiNRfXkumtXhcd25Uc2ejzRlt22cJTSkeGhG5NJWhNNWiimuGIlBJBIkhSggklYy1LU6jRzEAb13NEcSpGCpQ4d4P1j5rmz8TxuL2dmnF4Vm3rfVefJ0qltJhJs1on9d5WI2jtF1V0uNtw3NHd9d61fSymfszo3OaTyn8x5LCR3jyWDSrdc5dnW1LpKEeEaDo1istVljF2k8JmCeFyFvQ1eS0jeDELedG9uhwFKqYeLNcff4An4vnzWHUt48zUunyjo4IrJp1KHceGv6MyO3MJ1deo0iJeXA8Q45gfX0KhlvAnzn0K9K2/sJuJZ8NRvsu/wDq7iPkvO9p4GpQOSq0g7jq13e07/munp88ZxrzOTnxSjK/IjtcePmF1puMssDrvI3PXBtTjfnddS72OR05O3K2TtFUVyWdPHFogtcW8CWuHgTdLaD2uAIDpbqHNIgHgSOPzVYQT7JnlY+Rv5Lp9ocHFp3mDNjBKwarCnjZu0ed48sWjV9FelPVAUq57GjX65P5Xfy9+7lpvGOBAIIIIkEXBG4grxzEU8rnN1hxE8iR+CnbF6QVsMYYczN9N3s95bvaeXiCuLjzVxI9Hn0aye/jPacNjGuGSqJHxfX6rP8ASHBGjisK5hBDuvynkwGDHzUTYvSrD14aXdVUPuPIAJ/lfofQ9yu62DDnNcR2mFxa7e3MMro3XBi6m8UZO4s50lOPEkV7ukTWuy1AWG+ult4Isn4zGNqCiWuBAr0zY8Q4fiom1thipBdTbVgmNA5s6lhtHgQs1jdlimR1b6tNxewQ9rjHaBzSQHuiPiVkMMWvedMplOSfCtG6xeApv7Ra1x3yLxzF/VVjdliq9zGuy5CS2Rms4MibzuO/cqShjMbTMsdTrgXgOBJ4tLTlgHT2ir12OFOp1sODX0esymMzck5mm8ZhJm8dlDxbOFK7BT3dqqFW2XiaYMZXtjQOg/dfYeaq9iYpwwwzAsDYcxxsCMxY5oJsTdthwKu8N0poVBZ9u/T72nqonRfGtGHptJh2aow+NR4k+YKhKORLlEk4Po447Hhwo39mvTPhcfirbaGzcNXokvaC/wCIWcBxOk7tVW7WwVNzGHLkd11IEt7MS8B0gWPMhOxuwazGF1Oo17O8wR/UfoErQmmVOyNiuysxALSxk0iNC0NJos5+y1ULcdVw7zlJsTbRwH/S1GzKz2U3sc1wBqP3SLVM1yLBS8PTo1qNQVWh/wC8EH3mjqqQEHUCy1Y9TKHlaKJ4lJc8MpNmYj7dHXODWFwYXv0PMnx5XKnbW2O7Dkin26TSGggboH/X6hQ6nRl7aJNEyynUq9nRzTmlzjuO7wAUbZe18Q2q2hftTYzAAFyW+KsTjK5pr8iPMfdf1OG06Ng4dw5g6KuewjUEcxC0+KonPlpw5xALYuCZFreKr6WLcX9XUZc2gA+rb2XS0esyRxbVG6+fNGHV6XHLIpN1fy4spUFL2lherdb2Tcd3EKGV2MWaOWCnHpnKy4pY5uEhFJNJSU7I0anwUPb1d1FrHt3VBPKHfjCsZ7k/qG1mmm8aiI4947wvHxkk+T1TTrgfRq067DBa4EQ4a2I+RCxO3+j76BLmgupfFqWdz/qp9TAYnBOJbmfSkmW6jmN3yV5snpTTeIePFomP6m6jmJVkc0sDvuPr+voxPFHPwuJenn/L1R5xmUrD4gaOt3/gV6HjejmFxILmAA6k0zlPMt0nmFn8X0Ddfq6oI4ObB8xPyV+TLg1ENsynFHNpcm6P/p22V0jqUgGv/eM7z2gO47+R9Fp8NtDD4puWWunWm8CfunXmFi62wcSw2DHNtbMdA0C0i1wU3+yXzpHMhctxyYfO0dZPBqP+LL/aPQWk6TSe6mfhPbb63HmqHGdD8SyMrW1AAR2XCdDudHFafZexNpNANPOW7g7tg8id3JXLm4qi3NiadFg49c1hPJjrk9wK0Y/EJdP7mPLoI3w1/Jnk2JwFan/EpVG33sIHnEJCuQYmQHAQbgX3A6L0j+9uF0e8s5tJ/wBkrnW2jgav+Phz/U5oP+qFonq1ljtaM8dJLHK0eb4uqRVqA6da8f6iJSc6NVvMVsehVkjqnTeWlpnvsqrHdHbQGxwImR57lzv8Pa4Z1set2cNcGVNQK12V0oxGGgU6hyj3H9pnIA3b/lIVTtDZ9Wl7TSRxE+o1CrTWKq2SizX7aE16nqmzv2k0zavRc3+amcw55XQR5labA7fwmIgU61Nx1yOOV33XwV4GapTTUVqlIzSx430fQe0Nnh49kE8DJHgFlsbi+qrU8zCwNJm5LSDAMDQdnN6LzTZ/SHE0P4VeowD3c0t+46W+iuR0+rPblxFOlXbxLSx/MOaYHkrIzS7Rnngvpm2xmyKcy4Nm8PdSg+D6eWFVbP2UajS4OLX53+y4E+0Y7LgY3bxqu+xen9Dqmh9Oo3L2TBFTL8OY9kxG+Nyt6e29n1/8SlP8w6t3mY+ancn5lDhj6Ie3alaS8GGnK4suYqTM5hIAmLdyTts4rKWlgcDrlcI8ZNz4KzqbIp1Gnq6jsp4Pzt7tZ+ar8dRrM9osfwlsHwIU93CSSIPCrb3f39yezG5cJiAYu+f6b03+dyPNdcBTode4ZSyMlQFu7Kxk5hv7VvFZnFYymW1KbHDNVqsGUzm7QptPtCYmd+4LRYbFPZWqnK0jJTktABGZwAiTcW48FVOKXaCLb4JWGcctdrTmDqlQRcOILGy6DqInepFXDMPVEiXFhaXCzu00Ei40sLFV+xK2epiHEFp6wZXu90PpNBABMDTjvVy2u2mygXvdUMZQ7eIouIEaiY9VXta6HaMiwNo4gNdJDC5xDTBsLAXHvEBXfYxNN2IwLXCtlyS6kYcGkyxriMuqj9GcC6rVqVnkZHZ2aDtZHtLzfRpcS2f/AG1rnbJY2izKCxoBaOreWhsTcNHZ3bxqn7Vxl0SeNSXZ59s9znvpzTNQvYc7Q28EDMS3gDFlR9Idm9TVhphjhIm8cW+CvX7To0scW1MVVw7wyGvZT6xr3OdNQVCWuGUEM3azcQrLa+xvtBqAmX06DqgeBAL3O7JyzYO6t9p3rfpdT7LIm+n2jHqMHtINLtdM886riSfT5ILh0WrddiqbMU9tOjn7ZAgkDUAk2nikujPxTBF1TOctFm9Ueisoyg7CHgp7KCf1C89vPR7URaOKqMs5oqN7zDh/m3+I8VGxGFwtQ5nU8r/iLYcOT2X9VaiiUHYaf+kt/oPavNFUcJTnsv00uZ8zdSGuePfnxB9SpP2LuB8E07PHCFRLvj/tGmM1VSt/nT/qjg+sd49PooGNrERDA7Wde781bnZvPzKzfS/BBjWQXZy494yx2td85fVRU53Sl9/2J/5erlH7fozm/abmTDHMn4XubPNVON2kx8h4fwkVPqFAFAnV7v1yUfF0WsdEgyJnQ71qx48knXZlyZNPFWuPr+4yu2hudUH3XfRQK9Rvulx5tj8VcbTw1NgpGnU6zPTD3dktyOJcDTM6kZddLqsrN7JPAErYtHkq30Ynrcd0ivrE/AmMrub7Jy8iR8oSfUOUazaTNrzECLW5qRRqNgEwD4JLSwk6Tr8xPVTS5+x1w+JxDgS2pWIAkw55AHE30uF0p0pJNWXTuBy8iSBrcq66J7aw9J7+vpNqtNN4AMjKcpII8QqmpiGud2e+3gVbHBjVpuyl58ja4oh4jDMiWEjudJI8QIO/yVe4x3qydoo/Uk/DqqcuGMei7HmlLshdYOB+aLSOJ+7+ak4/BmmQ0kXEggyCJIkHhIK4tA4buKqSRP2kh2HqFhzNPobjeDbRW9Hqnic4ad7Tu5HgumzujjqtCpWFWk0UxORzoe/jlAHzITdg7GOIeW52MAN3OzEAW+EHjKvhBPoz5M/nI6U6JaZpvE8Wug+imDbmLpj+JUI4Oh4/1SoO19gupEjOCAAZuNZgQd9lVvwj2gkOIjg6D81bKMkVQyQl06NBQ6QkuFY06b3scALOaZ1kwYtyV5R6fsPt0Xt72uDvnCweGrR/EdUvOmU6f1aqz2UKNWoRUfUbSyzmLWl1tQQ22k6LLOafkaYWvM22H6aNbL6VUDSW1W2MAtAnkdxUjZu2a1YFgDKTPjb2nEEe1TBMAxIBvuUfol0S2diHvczEuJYGGKjMoaSTBGcAE274W3Z0ULPYdRqDM3MHASGyA4iLEwTAUHlryJVfJn8Vj20a2G6ggU6b2tguyFrXEB2czcG86ha7FY+llIpVKRe8ktJILGay8uGoGsDU8BcVG2tiUnPaw4IhuYfvS8kCO0C/KQ1otwKT6BdVY7DVgercBUik0ANj2A+oABY8FU5RJJSLzZ2GpvotLRFKllvqar5qF5n3nOdUk8XEoVdn9W2s9zz1lduWJ7FMAGXNEWyNdc7yO8KEekrQ/NiopUmENZne0sLmyTUBaIAuBBI9m2qy3TX9ouDr4XEUqGIcar2ZGkMeAe12m5iBDYnnKS74JN8UeS1SOscWzGZ0csxj0SXNmmvoY8LIrRRnPoh2HhGlgpEkkTy+ic3G059tvmPxU5uLowP3tP77beqw2dJ8ENuEjeT5fRO6vu9F2qYunDoeyYt2gZN9Ak3EMMdptxOotpb1TYJkWpYxA8QnsJmIbruT3VmkzI9bWT6bxI018u9VuyR1GH7h5Ki290bqYqqxtPIMtOo8ySLZmC0DVaqkQV2wbf35O7qHid0l7bTxsnBXIhklUTB/+GNckg1aQiJ9o6zpbuXnn7R+jr8DiGU3vDyaeeWggAFzhF9V9LFwzOuPd395Xkn7Ytniri2HIXRRaJAcY7Trdla1Jx5RmpT4Z5Ng3tP8R5ZY5ZBIJnfAkC7jMH2UsbtEOYGhjWkAtzCZfJJzOnfutuAVvX2O2wyRE6teN87z3qNisAMhblbYl09qdI3mNw3K2OefqQeHGvT7mZYCRHe0f7lKq4QCmHB3aglwIgRIDcpm/fYRbVTBs2AY4tIN92a/qi7AnmLCCDzv5KLcmNKKIGzq8ZpDTmY5txMb5bwNtefFHCHt20gqdR2XBm1p7tx+oT8Lg20nh1W7NCBBOm6SN8b002nYqT4DQytcM8OBEwHDVzSWyRwtI11ChuHLUbwp2PxOH/wsw45mN4Rbtu7/AEVO5zfi9JUt7lyxOKXCH4syZERAB0N/ErhTJzGbWEaQlVcDofRc+c+neiiJZNp1chcA7qwYLhOSfhJ0nuTcPVcJg6niFF+1CIkgfrvTW4ho3ny/NWJ0VOFlq99UNDr5To6YaddDpuPkUG1nWJcCLWzxPMtuoIrTq46DutYDf3hdH0LTmA13jcLjXvCHlfqKOFehOgkyx4aDP+IdNwuZMXUzYuyYqTUqtAINgQS4kHsyTbddQ9jYNpq0w9wIdVY0gEdq4BiHTv3Lrs9zGkF1YW1iCTYXiVmnyaIxaN5+yVzevrsfTzl1OnaS2O3lJJH9YXqdTqCKhyuBygO7L4jKwkaaZYMxovJf2f7ZoYfE1ajsTSp5qDgM/ZGbrGOaJNp7Jt3L0n+9eEIdGJokFsEgyT+4a0Cwv2vxVXN9E0qRYurUWhuUg3b7QIbF2i5E6zu1CWC2rQvmFFoneWAzA0Bi3es3gemNLq3tqVWnt9ixEtDrXa3QXuVzxO3aNV/8ei2kOrcA7MDnY8mRp7p3+RUJRl2kWKjQ4nbmFziCz2XD2HO3t+FvcVG29iqL2vptqNEZSCw6wQZDmmxEc0mdMaLaVP8A81Qloh4daezHZImO1v4LMN6Rurh4c6lLxUhxqNbl7bsocJGYezBy96i4tkotIkYnYtCrhc1Yvl4gy+bZoBB9q8cNUk3E7YqdWyhS6nIOsD3mrRm9wQC7sySd82QVa3pcIulljN22WgAG4fd/Nd2VBvA+6JVT1p4odYeKvogXYLToR5AfgmvJ+L0H0VL1h4pGsf0FJIRPrVqoPZc2O8kH0TGYqoD2qo5Au+clRW1gbFo8EHU+EKVIRN/tJw0qu8yUHbbqgT1j45kKERxjxlMc2fyTpASv7xPdYVXn/NPyUDGVS8yc09+aT6JlLCtYQRMjQz+SsMTtJ9QDNByiAYg+JRz5IVIztai06taebCfmoNTAUj7jPCn+S0dd+b27/riuX2ZnBTXzIuPoZw7Kp/8Ap+TT+EJn9h0zpTd4B/8A+lqQwDQDySZbcnyRpeZm/wC6hIkUquXj2o+a4/3Nc/SlVcOf1WybiKoEAujh5j8T5oNrVNxI8SErkG2JmG/s7ILQ+jUYTrN8vKDdWuz/ANl9IgddRcDM+8SRI3h41kjuhWFXE1jq9x5uJ+a5VK1be90d7neiVSH7voTcH+zfAGxwhJHe/wD5OKjVOguBZJODBAO8n/mUftn3z5oGmd5Hko7JXe4lvj6Gm2bgsPh2jqqIawAGCGkADhmrk7lJ2g5kBwDIInSnNx/8yxv2eeHkicGN8JyxKXmRjlcX0LaWGY7cP9HPc8qup4aCYdlBEGHtEhTzgh+YKacED7wUliVVZJ53d0Uv2RwfNnQ4GzgdCDxTRgXH3fkr4bO/m9EfsXf81NQXqVvJfkZd+yn7gPAj6pj9lP4D0+q1hwjv1CaaTvhUtqIWZOrs55aAQLTv43+qdh8K5usOG8T+Rhact4j0TDlTpCfJlq2z7SDe9oiL2g77KO7BOtcWEWJ+i2BpNPD9c1ydhWncPMJ8AZRtB40cf1zCS0dbCMG+PFJO0KjRgIwllSlYjaNTk4M7kCI/7QACE0P4p/iVzqNspIizqCdyIcT+gFypnipDAEMEc4Sau8IFiLA4loQFLuXfRPbV4IsCKaUahNyqY4E3K5uanuFRHhKV2LE0sTsVDIQMJ3Uniuowx3osKIsBEtCknCLm6gnYUcMg4pppru6hvTZjVFhSOIpo9XyUprSdApDMMSLQiyO0gU2R3J5YRvlSupA18roOe34UWGwjNPELowT7MpwqxuHkmPfO9G4exD3s+KPNRKuGnQ+nysughLrUbhbEQ3YcDX9eizlbF1GE9bSgTYtktj+rcea2AfKY+mNY/D5KW/gj7PkyoqU3GJIJMb0le1tnUyQ7KJBBBAgyL3hJUzyuJOONM//Z"/>
          <p:cNvSpPr>
            <a:spLocks noChangeAspect="1" noChangeArrowheads="1"/>
          </p:cNvSpPr>
          <p:nvPr/>
        </p:nvSpPr>
        <p:spPr bwMode="auto">
          <a:xfrm>
            <a:off x="155575" y="-2574925"/>
            <a:ext cx="7429500" cy="537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6" name="AutoShape 6" descr="data:image/jpeg;base64,/9j/4AAQSkZJRgABAQAAAQABAAD/2wCEAAkGBxQSEhUUEhQVFRQWFBQUGBYYFhkXGBQYGBcWFxUUFBcYICggGholHBUUITEhJSkrLi4uFx8zODMsNygtLisBCgoKDg0OGxAQGzImICQsNywsLC8sLDQsLCwsLCwsLCwvLCwtLCwsLCwsLCwsLDQsLCwsLCwsLCwsLCwsLCwsLP/AABEIAL8BCAMBIgACEQEDEQH/xAAcAAABBQEBAQAAAAAAAAAAAAABAAIEBQYDBwj/xABFEAABAwIDBAcFBQUIAAcAAAABAAIRAyEEEjEFQVFxBhMiYYGRoTJCUrHRFJLB4fAHIzNichUWQ4KistPxFyRTY3PC0v/EABoBAAIDAQEAAAAAAAAAAAAAAAABAgMEBQb/xAA0EQACAgEEAAMGBAQHAAAAAAAAAQIRAwQSITEFQVETIjJhkaEVcdHhI4Gx8BQkM0JiwfH/2gAMAwEAAhEDEQA/AKmEk52qavdI8IxJJQkmAkESlCBgSSKQQAkkSggAJIoJgAhBOQKBgSSSQACgnFNQSEkkkmAEE5AoGBBFBAAQRQSJCKaU5NQxoBQKJQKRIBTSnFNKBoakigkSLZ+p5oIv1PNNQujHLsKCSSYhJIoIACSMIIGGUEkkABJJJMBIFFAoGBJJJACQSlBMaEkkgkMKCSBQMSSCEoGIpJJIACanJqCQECnIFIY0ppTimlIkBJIpIGWz9TzTUXFBEejI+xJJJJiEkkkgBIIpIACCKSAAgnFBMYEEUCgYECigUDQEkkEEgoJIJgJApSgkMSCKCBhSSSQICBCJSQMagQnpQkOzmQgQukIFqB2ciEF0LUUiVk9BGEoTMgEUYShAASRhJAASRhKEABJKEkABBOhCEANQKdCBTGNSKMJQgYxBPhCEErGoIpQmMagnQlCQxqSMIIASSSCAEkkkgYkkkkAJJJJAChBFJAE0FFc0QVEoaOiUJoKcCgjQoQhOSTAEJQjT7RhozctBzOimU8D8R8B9Vny6nFj+JmrDos+b4Y8evkQoSDCdBKsXNYwSYAG8nTxKhVNt0QQA7MT8On3jDfVY5eJr/ZE6MPBmv9SdfkAUHcEvs5U3D5qns9X9+T5NB+ahdIHuotaM7S582DSMo4yXG+7zWWXis7qkbIeDYX5t/T9CJiK7WWJBPAX81FOO/l9fyUrY/R99YBzjkYdD7zuQ4d5WnwmxqNPRgJ4u7R9dPBH4rP0LvwjTr1MpRqud7NNzuQJ/BS6eDqn/AAnDmWj5la0tXE1WzEgngLnyF0n4rk9ER/CNP8/qZ4bMqfDHiEf7LqcB5q8qYlo1D7fyO/EKG/bVIfF5fmofi+T1Q/wfB8/r+xVv2bUHu+oXF+GcNWu8irdm1G1LMBJ4SwHyLpSwoe/MXSIOXLy18d3gr8XispXaXBTk8IxrpsokFpHNY6zspPA6+Ruo9bZbDpLeR/ArRj8Uxy+JV9zPk8IyR+F39iiSU6tsx40h3oVDewgwQQe9dDHmx5PhdnOy4MmL41QxBOTSrCoCSSBQMUpSghKQ6HSlKZKGZA6OkpLkXJIse0ngopiQKiZ6OkopUaRdp57lLeGUm5nkCN5/AcVmz6uGLjt+hr02gyZ+el6sjOsC42A3/RPwWCdV7VSWs3N3u73Hh3KPRxAxNVjQDkBJM+9Hd4R4rSALlZ/EMkvdXB3dP4Zgx1Lt/M4w2m28NaByAVDj9vk2pCB8REnmG7vXkFB6S7SL6hYD2GGObhYk+oVOKhG/1UcOn3LdIln1LT2wJ7mdbdzy899489Eyns9hDTvzEWtvdw5KM2ud9+/f5hS8JWP7sWPaJjQn21dNOMTPjalLkkjY4917gfA+uvqpeysEamJZTqOLw0SSZuAMwbcm0kBdqNcaGQeBHy4+CWDr9Viuuc5raQAzOO/M3KGtAuTInuAuubqMrr3jqaTDcnt7o3GRccRWawS9zWgkAFxgSd364KWEaeEbUOV1p0PA7pWWcmotouXdMfhcJReAc4qT39nwbv8AGVxxdENxuFAAA6rEiAIAtT4KDjdiCk72AJ3slmbxbBlRXscMVherqvBjECHw8M7DTYWMHmub703bdl91xRqsbgM4MWcRHMawfILIYzBhtSm17Wx1hmRcdh4gHhJHktZQxNce02nU/pJY48mukf6lVdI67H9VLXU3moB22wCMrvfEt9URuLCVMhVOjVGpYEtO73h5G/qodPDVerHUWcHOO7TM4b/BLCbRLd+YcdVP2fiMjmxFxV/3tj0K3Y3/AA5JfIofxJsz21MXVMMxNMNJsKkFpHCRvE7+8qqwuPqUrOLiBbU+oXpuMqU30nhwHsOseMG4WSwewqdWjRN2l1JpzD4gIdIOvHxVmny+zTUlwV5ob2mnyR8NtQOGoPP8tPJHFVwRdhI8x+XjCjbW6M1KMH2gSAHNmZOltQql+LqU98gcdQt+N45cwdGebyRVSVokMdnkhpbDouZkWvyv6J1WkWmCIU2jUDzTaIl2HFQ95fmN/wDKWq5o7HdWYDSIqEtcXMGrIIFwddR9FtxeITxr+Jyv7ow5NBjy8w4ZlSmkqdj8CWEyC2NQ60eaj08I5zcwiNRfXkumtXhcd25Uc2ejzRlt22cJTSkeGhG5NJWhNNWiimuGIlBJBIkhSggklYy1LU6jRzEAb13NEcSpGCpQ4d4P1j5rmz8TxuL2dmnF4Vm3rfVefJ0qltJhJs1on9d5WI2jtF1V0uNtw3NHd9d61fSymfszo3OaTyn8x5LCR3jyWDSrdc5dnW1LpKEeEaDo1istVljF2k8JmCeFyFvQ1eS0jeDELedG9uhwFKqYeLNcff4An4vnzWHUt48zUunyjo4IrJp1KHceGv6MyO3MJ1deo0iJeXA8Q45gfX0KhlvAnzn0K9K2/sJuJZ8NRvsu/wDq7iPkvO9p4GpQOSq0g7jq13e07/munp88ZxrzOTnxSjK/IjtcePmF1puMssDrvI3PXBtTjfnddS72OR05O3K2TtFUVyWdPHFogtcW8CWuHgTdLaD2uAIDpbqHNIgHgSOPzVYQT7JnlY+Rv5Lp9ocHFp3mDNjBKwarCnjZu0ed48sWjV9FelPVAUq57GjX65P5Xfy9+7lpvGOBAIIIIkEXBG4grxzEU8rnN1hxE8iR+CnbF6QVsMYYczN9N3s95bvaeXiCuLjzVxI9Hn0aye/jPacNjGuGSqJHxfX6rP8ASHBGjisK5hBDuvynkwGDHzUTYvSrD14aXdVUPuPIAJ/lfofQ9yu62DDnNcR2mFxa7e3MMro3XBi6m8UZO4s50lOPEkV7ukTWuy1AWG+ult4Isn4zGNqCiWuBAr0zY8Q4fiom1thipBdTbVgmNA5s6lhtHgQs1jdlimR1b6tNxewQ9rjHaBzSQHuiPiVkMMWvedMplOSfCtG6xeApv7Ra1x3yLxzF/VVjdliq9zGuy5CS2Rms4MibzuO/cqShjMbTMsdTrgXgOBJ4tLTlgHT2ir12OFOp1sODX0esymMzck5mm8ZhJm8dlDxbOFK7BT3dqqFW2XiaYMZXtjQOg/dfYeaq9iYpwwwzAsDYcxxsCMxY5oJsTdthwKu8N0poVBZ9u/T72nqonRfGtGHptJh2aow+NR4k+YKhKORLlEk4Po447Hhwo39mvTPhcfirbaGzcNXokvaC/wCIWcBxOk7tVW7WwVNzGHLkd11IEt7MS8B0gWPMhOxuwazGF1Oo17O8wR/UfoErQmmVOyNiuysxALSxk0iNC0NJos5+y1ULcdVw7zlJsTbRwH/S1GzKz2U3sc1wBqP3SLVM1yLBS8PTo1qNQVWh/wC8EH3mjqqQEHUCy1Y9TKHlaKJ4lJc8MpNmYj7dHXODWFwYXv0PMnx5XKnbW2O7Dkin26TSGggboH/X6hQ6nRl7aJNEyynUq9nRzTmlzjuO7wAUbZe18Q2q2hftTYzAAFyW+KsTjK5pr8iPMfdf1OG06Ng4dw5g6KuewjUEcxC0+KonPlpw5xALYuCZFreKr6WLcX9XUZc2gA+rb2XS0esyRxbVG6+fNGHV6XHLIpN1fy4spUFL2lherdb2Tcd3EKGV2MWaOWCnHpnKy4pY5uEhFJNJSU7I0anwUPb1d1FrHt3VBPKHfjCsZ7k/qG1mmm8aiI4947wvHxkk+T1TTrgfRq067DBa4EQ4a2I+RCxO3+j76BLmgupfFqWdz/qp9TAYnBOJbmfSkmW6jmN3yV5snpTTeIePFomP6m6jmJVkc0sDvuPr+voxPFHPwuJenn/L1R5xmUrD4gaOt3/gV6HjejmFxILmAA6k0zlPMt0nmFn8X0Ddfq6oI4ObB8xPyV+TLg1ENsynFHNpcm6P/p22V0jqUgGv/eM7z2gO47+R9Fp8NtDD4puWWunWm8CfunXmFi62wcSw2DHNtbMdA0C0i1wU3+yXzpHMhctxyYfO0dZPBqP+LL/aPQWk6TSe6mfhPbb63HmqHGdD8SyMrW1AAR2XCdDudHFafZexNpNANPOW7g7tg8id3JXLm4qi3NiadFg49c1hPJjrk9wK0Y/EJdP7mPLoI3w1/Jnk2JwFan/EpVG33sIHnEJCuQYmQHAQbgX3A6L0j+9uF0e8s5tJ/wBkrnW2jgav+Phz/U5oP+qFonq1ljtaM8dJLHK0eb4uqRVqA6da8f6iJSc6NVvMVsehVkjqnTeWlpnvsqrHdHbQGxwImR57lzv8Pa4Z1set2cNcGVNQK12V0oxGGgU6hyj3H9pnIA3b/lIVTtDZ9Wl7TSRxE+o1CrTWKq2SizX7aE16nqmzv2k0zavRc3+amcw55XQR5labA7fwmIgU61Nx1yOOV33XwV4GapTTUVqlIzSx430fQe0Nnh49kE8DJHgFlsbi+qrU8zCwNJm5LSDAMDQdnN6LzTZ/SHE0P4VeowD3c0t+46W+iuR0+rPblxFOlXbxLSx/MOaYHkrIzS7Rnngvpm2xmyKcy4Nm8PdSg+D6eWFVbP2UajS4OLX53+y4E+0Y7LgY3bxqu+xen9Dqmh9Oo3L2TBFTL8OY9kxG+Nyt6e29n1/8SlP8w6t3mY+ancn5lDhj6Ie3alaS8GGnK4suYqTM5hIAmLdyTts4rKWlgcDrlcI8ZNz4KzqbIp1Gnq6jsp4Pzt7tZ+ar8dRrM9osfwlsHwIU93CSSIPCrb3f39yezG5cJiAYu+f6b03+dyPNdcBTode4ZSyMlQFu7Kxk5hv7VvFZnFYymW1KbHDNVqsGUzm7QptPtCYmd+4LRYbFPZWqnK0jJTktABGZwAiTcW48FVOKXaCLb4JWGcctdrTmDqlQRcOILGy6DqInepFXDMPVEiXFhaXCzu00Ei40sLFV+xK2epiHEFp6wZXu90PpNBABMDTjvVy2u2mygXvdUMZQ7eIouIEaiY9VXta6HaMiwNo4gNdJDC5xDTBsLAXHvEBXfYxNN2IwLXCtlyS6kYcGkyxriMuqj9GcC6rVqVnkZHZ2aDtZHtLzfRpcS2f/AG1rnbJY2izKCxoBaOreWhsTcNHZ3bxqn7Vxl0SeNSXZ59s9znvpzTNQvYc7Q28EDMS3gDFlR9Idm9TVhphjhIm8cW+CvX7To0scW1MVVw7wyGvZT6xr3OdNQVCWuGUEM3azcQrLa+xvtBqAmX06DqgeBAL3O7JyzYO6t9p3rfpdT7LIm+n2jHqMHtINLtdM886riSfT5ILh0WrddiqbMU9tOjn7ZAgkDUAk2nikujPxTBF1TOctFm9Ueisoyg7CHgp7KCf1C89vPR7URaOKqMs5oqN7zDh/m3+I8VGxGFwtQ5nU8r/iLYcOT2X9VaiiUHYaf+kt/oPavNFUcJTnsv00uZ8zdSGuePfnxB9SpP2LuB8E07PHCFRLvj/tGmM1VSt/nT/qjg+sd49PooGNrERDA7Wde781bnZvPzKzfS/BBjWQXZy494yx2td85fVRU53Sl9/2J/5erlH7fozm/abmTDHMn4XubPNVON2kx8h4fwkVPqFAFAnV7v1yUfF0WsdEgyJnQ71qx48knXZlyZNPFWuPr+4yu2hudUH3XfRQK9Rvulx5tj8VcbTw1NgpGnU6zPTD3dktyOJcDTM6kZddLqsrN7JPAErYtHkq30Ynrcd0ivrE/AmMrub7Jy8iR8oSfUOUazaTNrzECLW5qRRqNgEwD4JLSwk6Tr8xPVTS5+x1w+JxDgS2pWIAkw55AHE30uF0p0pJNWXTuBy8iSBrcq66J7aw9J7+vpNqtNN4AMjKcpII8QqmpiGud2e+3gVbHBjVpuyl58ja4oh4jDMiWEjudJI8QIO/yVe4x3qydoo/Uk/DqqcuGMei7HmlLshdYOB+aLSOJ+7+ak4/BmmQ0kXEggyCJIkHhIK4tA4buKqSRP2kh2HqFhzNPobjeDbRW9Hqnic4ad7Tu5HgumzujjqtCpWFWk0UxORzoe/jlAHzITdg7GOIeW52MAN3OzEAW+EHjKvhBPoz5M/nI6U6JaZpvE8Wug+imDbmLpj+JUI4Oh4/1SoO19gupEjOCAAZuNZgQd9lVvwj2gkOIjg6D81bKMkVQyQl06NBQ6QkuFY06b3scALOaZ1kwYtyV5R6fsPt0Xt72uDvnCweGrR/EdUvOmU6f1aqz2UKNWoRUfUbSyzmLWl1tQQ22k6LLOafkaYWvM22H6aNbL6VUDSW1W2MAtAnkdxUjZu2a1YFgDKTPjb2nEEe1TBMAxIBvuUfol0S2diHvczEuJYGGKjMoaSTBGcAE274W3Z0ULPYdRqDM3MHASGyA4iLEwTAUHlryJVfJn8Vj20a2G6ggU6b2tguyFrXEB2czcG86ha7FY+llIpVKRe8ktJILGay8uGoGsDU8BcVG2tiUnPaw4IhuYfvS8kCO0C/KQ1otwKT6BdVY7DVgercBUik0ANj2A+oABY8FU5RJJSLzZ2GpvotLRFKllvqar5qF5n3nOdUk8XEoVdn9W2s9zz1lduWJ7FMAGXNEWyNdc7yO8KEekrQ/NiopUmENZne0sLmyTUBaIAuBBI9m2qy3TX9ouDr4XEUqGIcar2ZGkMeAe12m5iBDYnnKS74JN8UeS1SOscWzGZ0csxj0SXNmmvoY8LIrRRnPoh2HhGlgpEkkTy+ic3G059tvmPxU5uLowP3tP77beqw2dJ8ENuEjeT5fRO6vu9F2qYunDoeyYt2gZN9Ak3EMMdptxOotpb1TYJkWpYxA8QnsJmIbruT3VmkzI9bWT6bxI018u9VuyR1GH7h5Ki290bqYqqxtPIMtOo8ySLZmC0DVaqkQV2wbf35O7qHid0l7bTxsnBXIhklUTB/+GNckg1aQiJ9o6zpbuXnn7R+jr8DiGU3vDyaeeWggAFzhF9V9LFwzOuPd395Xkn7Ytniri2HIXRRaJAcY7Trdla1Jx5RmpT4Z5Ng3tP8R5ZY5ZBIJnfAkC7jMH2UsbtEOYGhjWkAtzCZfJJzOnfutuAVvX2O2wyRE6teN87z3qNisAMhblbYl09qdI3mNw3K2OefqQeHGvT7mZYCRHe0f7lKq4QCmHB3aglwIgRIDcpm/fYRbVTBs2AY4tIN92a/qi7AnmLCCDzv5KLcmNKKIGzq8ZpDTmY5txMb5bwNtefFHCHt20gqdR2XBm1p7tx+oT8Lg20nh1W7NCBBOm6SN8b002nYqT4DQytcM8OBEwHDVzSWyRwtI11ChuHLUbwp2PxOH/wsw45mN4Rbtu7/AEVO5zfi9JUt7lyxOKXCH4syZERAB0N/ErhTJzGbWEaQlVcDofRc+c+neiiJZNp1chcA7qwYLhOSfhJ0nuTcPVcJg6niFF+1CIkgfrvTW4ho3ny/NWJ0VOFlq99UNDr5To6YaddDpuPkUG1nWJcCLWzxPMtuoIrTq46DutYDf3hdH0LTmA13jcLjXvCHlfqKOFehOgkyx4aDP+IdNwuZMXUzYuyYqTUqtAINgQS4kHsyTbddQ9jYNpq0w9wIdVY0gEdq4BiHTv3Lrs9zGkF1YW1iCTYXiVmnyaIxaN5+yVzevrsfTzl1OnaS2O3lJJH9YXqdTqCKhyuBygO7L4jKwkaaZYMxovJf2f7ZoYfE1ajsTSp5qDgM/ZGbrGOaJNp7Jt3L0n+9eEIdGJokFsEgyT+4a0Cwv2vxVXN9E0qRYurUWhuUg3b7QIbF2i5E6zu1CWC2rQvmFFoneWAzA0Bi3es3gemNLq3tqVWnt9ixEtDrXa3QXuVzxO3aNV/8ei2kOrcA7MDnY8mRp7p3+RUJRl2kWKjQ4nbmFziCz2XD2HO3t+FvcVG29iqL2vptqNEZSCw6wQZDmmxEc0mdMaLaVP8A81Qloh4daezHZImO1v4LMN6Rurh4c6lLxUhxqNbl7bsocJGYezBy96i4tkotIkYnYtCrhc1Yvl4gy+bZoBB9q8cNUk3E7YqdWyhS6nIOsD3mrRm9wQC7sySd82QVa3pcIulljN22WgAG4fd/Nd2VBvA+6JVT1p4odYeKvogXYLToR5AfgmvJ+L0H0VL1h4pGsf0FJIRPrVqoPZc2O8kH0TGYqoD2qo5Au+clRW1gbFo8EHU+EKVIRN/tJw0qu8yUHbbqgT1j45kKERxjxlMc2fyTpASv7xPdYVXn/NPyUDGVS8yc09+aT6JlLCtYQRMjQz+SsMTtJ9QDNByiAYg+JRz5IVIztai06taebCfmoNTAUj7jPCn+S0dd+b27/riuX2ZnBTXzIuPoZw7Kp/8Ap+TT+EJn9h0zpTd4B/8A+lqQwDQDySZbcnyRpeZm/wC6hIkUquXj2o+a4/3Nc/SlVcOf1WybiKoEAujh5j8T5oNrVNxI8SErkG2JmG/s7ILQ+jUYTrN8vKDdWuz/ANl9IgddRcDM+8SRI3h41kjuhWFXE1jq9x5uJ+a5VK1be90d7neiVSH7voTcH+zfAGxwhJHe/wD5OKjVOguBZJODBAO8n/mUftn3z5oGmd5Hko7JXe4lvj6Gm2bgsPh2jqqIawAGCGkADhmrk7lJ2g5kBwDIInSnNx/8yxv2eeHkicGN8JyxKXmRjlcX0LaWGY7cP9HPc8qup4aCYdlBEGHtEhTzgh+YKacED7wUliVVZJ53d0Uv2RwfNnQ4GzgdCDxTRgXH3fkr4bO/m9EfsXf81NQXqVvJfkZd+yn7gPAj6pj9lP4D0+q1hwjv1CaaTvhUtqIWZOrs55aAQLTv43+qdh8K5usOG8T+Rhact4j0TDlTpCfJlq2z7SDe9oiL2g77KO7BOtcWEWJ+i2BpNPD9c1ydhWncPMJ8AZRtB40cf1zCS0dbCMG+PFJO0KjRgIwllSlYjaNTk4M7kCI/7QACE0P4p/iVzqNspIizqCdyIcT+gFypnipDAEMEc4Sau8IFiLA4loQFLuXfRPbV4IsCKaUahNyqY4E3K5uanuFRHhKV2LE0sTsVDIQMJ3Uniuowx3osKIsBEtCknCLm6gnYUcMg4pppru6hvTZjVFhSOIpo9XyUprSdApDMMSLQiyO0gU2R3J5YRvlSupA18roOe34UWGwjNPELowT7MpwqxuHkmPfO9G4exD3s+KPNRKuGnQ+nysughLrUbhbEQ3YcDX9eizlbF1GE9bSgTYtktj+rcea2AfKY+mNY/D5KW/gj7PkyoqU3GJIJMb0le1tnUyQ7KJBBBAgyL3hJUzyuJOONM//Z"/>
          <p:cNvSpPr>
            <a:spLocks noChangeAspect="1" noChangeArrowheads="1"/>
          </p:cNvSpPr>
          <p:nvPr/>
        </p:nvSpPr>
        <p:spPr bwMode="auto">
          <a:xfrm>
            <a:off x="307975" y="-2422525"/>
            <a:ext cx="7429500" cy="537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4" name="AutoShape 2" descr="http://www.financiarul.ro/wp-content/uploads/Castelul-karoly-Carei-640x360.jpg"/>
          <p:cNvSpPr>
            <a:spLocks noChangeAspect="1" noChangeArrowheads="1"/>
          </p:cNvSpPr>
          <p:nvPr/>
        </p:nvSpPr>
        <p:spPr bwMode="auto">
          <a:xfrm>
            <a:off x="155575" y="-1646238"/>
            <a:ext cx="6096000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7" name="AutoShape 4" descr="http://www.financiarul.ro/wp-content/uploads/Castelul-karoly-Carei-640x360.jpg"/>
          <p:cNvSpPr>
            <a:spLocks noChangeAspect="1" noChangeArrowheads="1"/>
          </p:cNvSpPr>
          <p:nvPr/>
        </p:nvSpPr>
        <p:spPr bwMode="auto">
          <a:xfrm>
            <a:off x="307975" y="-1493838"/>
            <a:ext cx="6096000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8" name="AutoShape 6" descr="http://www.financiarul.ro/wp-content/uploads/Castelul-karoly-Carei-640x36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9" name="AutoShape 8" descr="http://www.financiarul.ro/wp-content/uploads/Castelul-karoly-Carei-640x360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10" name="AutoShape 10" descr="http://www.financiarul.ro/wp-content/uploads/Castelul-karoly-Carei-640x360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pic>
        <p:nvPicPr>
          <p:cNvPr id="1026" name="Picture 2" descr="http://www.aerosky.ro/PopularRouteSecondFileHandler/700/700/cluj-napoca-baia-mare-110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5" y="404664"/>
            <a:ext cx="7776864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0645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247569" y="606695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4211960" y="629143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4" name="Rectangle 3"/>
          <p:cNvSpPr/>
          <p:nvPr/>
        </p:nvSpPr>
        <p:spPr>
          <a:xfrm>
            <a:off x="4752020" y="794897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Virage 4"/>
          <p:cNvSpPr/>
          <p:nvPr/>
        </p:nvSpPr>
        <p:spPr>
          <a:xfrm>
            <a:off x="5076056" y="794897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1223987" y="1628800"/>
            <a:ext cx="5760000" cy="1440000"/>
          </a:xfrm>
          <a:prstGeom prst="rect">
            <a:avLst/>
          </a:prstGeo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684000" tIns="360000" bIns="21600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Mare 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exagone 7"/>
          <p:cNvSpPr/>
          <p:nvPr/>
        </p:nvSpPr>
        <p:spPr>
          <a:xfrm>
            <a:off x="1511813" y="2187168"/>
            <a:ext cx="792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1C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1331640" y="704898"/>
            <a:ext cx="2772347" cy="72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4283968" y="704897"/>
            <a:ext cx="2592288" cy="79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1331640" y="1700808"/>
            <a:ext cx="5544616" cy="1260000"/>
          </a:xfrm>
          <a:prstGeom prst="roundRect">
            <a:avLst>
              <a:gd name="adj" fmla="val 7976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10"/>
          <p:cNvSpPr/>
          <p:nvPr/>
        </p:nvSpPr>
        <p:spPr>
          <a:xfrm>
            <a:off x="5126097" y="2157709"/>
            <a:ext cx="1260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981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43928" y="1988840"/>
            <a:ext cx="5760000" cy="360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90000" tIns="252000" bIns="216000">
            <a:noAutofit/>
          </a:bodyPr>
          <a:lstStyle/>
          <a:p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Mare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Tâutii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Mâgerhâus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aeroportul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9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èche droite 3"/>
          <p:cNvSpPr/>
          <p:nvPr/>
        </p:nvSpPr>
        <p:spPr>
          <a:xfrm rot="19500000">
            <a:off x="5267002" y="4655731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Hexagone 9"/>
          <p:cNvSpPr/>
          <p:nvPr/>
        </p:nvSpPr>
        <p:spPr>
          <a:xfrm>
            <a:off x="2123728" y="4970731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1C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re 1"/>
          <p:cNvSpPr txBox="1">
            <a:spLocks noGrp="1"/>
          </p:cNvSpPr>
          <p:nvPr>
            <p:ph type="ctrTitle"/>
          </p:nvPr>
        </p:nvSpPr>
        <p:spPr>
          <a:xfrm>
            <a:off x="1043928" y="836712"/>
            <a:ext cx="5760000" cy="1080000"/>
          </a:xfrm>
          <a:prstGeom prst="rect">
            <a:avLst/>
          </a:prstGeom>
          <a:solidFill>
            <a:srgbClr val="00B050"/>
          </a:solidFill>
        </p:spPr>
        <p:txBody>
          <a:bodyPr vert="horz" lIns="18000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Mare </a:t>
            </a:r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Recea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Flèche vers le haut 13"/>
          <p:cNvSpPr/>
          <p:nvPr/>
        </p:nvSpPr>
        <p:spPr>
          <a:xfrm>
            <a:off x="1241680" y="1016772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" name="Rectangle à coins arrondis 1"/>
          <p:cNvSpPr/>
          <p:nvPr/>
        </p:nvSpPr>
        <p:spPr>
          <a:xfrm>
            <a:off x="1115616" y="908720"/>
            <a:ext cx="5616624" cy="936104"/>
          </a:xfrm>
          <a:prstGeom prst="roundRect">
            <a:avLst>
              <a:gd name="adj" fmla="val 862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1115616" y="2060848"/>
            <a:ext cx="5616624" cy="3456000"/>
          </a:xfrm>
          <a:prstGeom prst="roundRect">
            <a:avLst>
              <a:gd name="adj" fmla="val 637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Flèche vers le haut 11"/>
          <p:cNvSpPr/>
          <p:nvPr/>
        </p:nvSpPr>
        <p:spPr>
          <a:xfrm>
            <a:off x="6156176" y="1003688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16"/>
          <p:cNvSpPr/>
          <p:nvPr/>
        </p:nvSpPr>
        <p:spPr>
          <a:xfrm>
            <a:off x="3752743" y="2268035"/>
            <a:ext cx="1080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975243" y="3896848"/>
            <a:ext cx="3555000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Aeroportul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965506"/>
            <a:ext cx="863137" cy="543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4929737" y="2268035"/>
            <a:ext cx="1638197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1331680" y="5006731"/>
            <a:ext cx="720000" cy="36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E58</a:t>
            </a:r>
            <a:endParaRPr lang="fr-CH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0629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43928" y="1988840"/>
            <a:ext cx="5760000" cy="360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90000" tIns="252000" bIns="216000">
            <a:noAutofit/>
          </a:bodyPr>
          <a:lstStyle/>
          <a:p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Mare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Tâutii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Mâgerhâus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aeroportul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9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èche droite 3"/>
          <p:cNvSpPr/>
          <p:nvPr/>
        </p:nvSpPr>
        <p:spPr>
          <a:xfrm rot="19500000">
            <a:off x="5227356" y="4558479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Hexagone 9"/>
          <p:cNvSpPr/>
          <p:nvPr/>
        </p:nvSpPr>
        <p:spPr>
          <a:xfrm>
            <a:off x="3806801" y="4842941"/>
            <a:ext cx="864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1C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à coins arrondis 1"/>
          <p:cNvSpPr/>
          <p:nvPr/>
        </p:nvSpPr>
        <p:spPr>
          <a:xfrm>
            <a:off x="1115616" y="908720"/>
            <a:ext cx="5616624" cy="936104"/>
          </a:xfrm>
          <a:prstGeom prst="roundRect">
            <a:avLst>
              <a:gd name="adj" fmla="val 862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1115616" y="2060848"/>
            <a:ext cx="5616624" cy="3456000"/>
          </a:xfrm>
          <a:prstGeom prst="roundRect">
            <a:avLst>
              <a:gd name="adj" fmla="val 637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16"/>
          <p:cNvSpPr/>
          <p:nvPr/>
        </p:nvSpPr>
        <p:spPr>
          <a:xfrm>
            <a:off x="3752743" y="2268035"/>
            <a:ext cx="1080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975243" y="3896848"/>
            <a:ext cx="3555000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Aeroportul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5066" y="3931177"/>
            <a:ext cx="863137" cy="543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4929737" y="2268035"/>
            <a:ext cx="1638197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4015629" y="973176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555066" y="1117176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" name="Virage 23"/>
          <p:cNvSpPr/>
          <p:nvPr/>
        </p:nvSpPr>
        <p:spPr>
          <a:xfrm>
            <a:off x="4862748" y="1117176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25" name="Rectangle à coins arrondis 24"/>
          <p:cNvSpPr/>
          <p:nvPr/>
        </p:nvSpPr>
        <p:spPr>
          <a:xfrm>
            <a:off x="4105485" y="1027176"/>
            <a:ext cx="2592288" cy="79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6" name="Rectangle à coins arrondis 25"/>
          <p:cNvSpPr/>
          <p:nvPr/>
        </p:nvSpPr>
        <p:spPr>
          <a:xfrm>
            <a:off x="2800483" y="4830882"/>
            <a:ext cx="792000" cy="432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E58</a:t>
            </a:r>
            <a:endParaRPr lang="fr-CH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732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2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98374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6551972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247569" y="606695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4211960" y="629143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4" name="Rectangle 3"/>
          <p:cNvSpPr/>
          <p:nvPr/>
        </p:nvSpPr>
        <p:spPr>
          <a:xfrm>
            <a:off x="4752020" y="794897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Virage 4"/>
          <p:cNvSpPr/>
          <p:nvPr/>
        </p:nvSpPr>
        <p:spPr>
          <a:xfrm>
            <a:off x="5076056" y="794897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1223987" y="1628800"/>
            <a:ext cx="5760000" cy="1440000"/>
          </a:xfrm>
          <a:prstGeom prst="rect">
            <a:avLst/>
          </a:prstGeo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900000" tIns="360000" bIns="21600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Mare  </a:t>
            </a: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Recea</a:t>
            </a: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exagone 7"/>
          <p:cNvSpPr/>
          <p:nvPr/>
        </p:nvSpPr>
        <p:spPr>
          <a:xfrm>
            <a:off x="1435779" y="2411672"/>
            <a:ext cx="792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1C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1331640" y="704898"/>
            <a:ext cx="2772347" cy="72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4283968" y="704897"/>
            <a:ext cx="2592288" cy="79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1331640" y="1700808"/>
            <a:ext cx="5544616" cy="1260000"/>
          </a:xfrm>
          <a:prstGeom prst="roundRect">
            <a:avLst>
              <a:gd name="adj" fmla="val 7976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10"/>
          <p:cNvSpPr/>
          <p:nvPr/>
        </p:nvSpPr>
        <p:spPr>
          <a:xfrm>
            <a:off x="5076056" y="2124168"/>
            <a:ext cx="1692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Recea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1475656" y="1898808"/>
            <a:ext cx="792000" cy="432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E58</a:t>
            </a:r>
            <a:endParaRPr lang="fr-CH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97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4765" y="332656"/>
            <a:ext cx="4320000" cy="4140000"/>
          </a:xfrm>
          <a:solidFill>
            <a:srgbClr val="00B050"/>
          </a:solidFill>
          <a:effectLst>
            <a:outerShdw blurRad="63500" sx="102000" sy="102000" algn="ctr" rotWithShape="0">
              <a:schemeClr val="bg1">
                <a:lumMod val="95000"/>
                <a:alpha val="40000"/>
              </a:schemeClr>
            </a:outerShdw>
          </a:effectLst>
        </p:spPr>
        <p:txBody>
          <a:bodyPr lIns="180000" tIns="216000" anchor="t">
            <a:normAutofit fontScale="90000"/>
          </a:bodyPr>
          <a:lstStyle/>
          <a:p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Sighetu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Marmatiei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</a:t>
            </a:r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Sprie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Mare</a:t>
            </a:r>
            <a:b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10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10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m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655444" y="348432"/>
            <a:ext cx="4320000" cy="504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90000" tIns="180000" bIns="216000">
            <a:noAutofit/>
          </a:bodyPr>
          <a:lstStyle/>
          <a:p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Suceava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Dej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Cluj </a:t>
            </a: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Napoca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Mare </a:t>
            </a: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Recea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m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èche droite 8"/>
          <p:cNvSpPr/>
          <p:nvPr/>
        </p:nvSpPr>
        <p:spPr>
          <a:xfrm rot="19200000">
            <a:off x="7917806" y="4517249"/>
            <a:ext cx="90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Hexagone 12"/>
          <p:cNvSpPr/>
          <p:nvPr/>
        </p:nvSpPr>
        <p:spPr>
          <a:xfrm>
            <a:off x="4873245" y="4292319"/>
            <a:ext cx="792000" cy="36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1C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329538" y="404664"/>
            <a:ext cx="4170454" cy="3996000"/>
          </a:xfrm>
          <a:prstGeom prst="roundRect">
            <a:avLst>
              <a:gd name="adj" fmla="val 5095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Rectangle à coins arrondis 4"/>
          <p:cNvSpPr/>
          <p:nvPr/>
        </p:nvSpPr>
        <p:spPr>
          <a:xfrm>
            <a:off x="4716016" y="476670"/>
            <a:ext cx="4176463" cy="4788000"/>
          </a:xfrm>
          <a:prstGeom prst="roundRect">
            <a:avLst>
              <a:gd name="adj" fmla="val 213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15"/>
          <p:cNvSpPr/>
          <p:nvPr/>
        </p:nvSpPr>
        <p:spPr>
          <a:xfrm>
            <a:off x="1331640" y="2941902"/>
            <a:ext cx="1008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414765" y="2929583"/>
            <a:ext cx="1152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Flèche vers le haut 18"/>
          <p:cNvSpPr/>
          <p:nvPr/>
        </p:nvSpPr>
        <p:spPr>
          <a:xfrm>
            <a:off x="3851920" y="3296870"/>
            <a:ext cx="540000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20" name="Picture 2" descr="http://quiz-code-route.fr/panneaux/ID3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1775" y="3579618"/>
            <a:ext cx="747889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Flèche vers le haut 20"/>
          <p:cNvSpPr/>
          <p:nvPr/>
        </p:nvSpPr>
        <p:spPr>
          <a:xfrm>
            <a:off x="539552" y="3342957"/>
            <a:ext cx="540000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Rectangle 21"/>
          <p:cNvSpPr/>
          <p:nvPr/>
        </p:nvSpPr>
        <p:spPr>
          <a:xfrm>
            <a:off x="290302" y="4467957"/>
            <a:ext cx="360000" cy="216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3" name="Rectangle 22"/>
          <p:cNvSpPr/>
          <p:nvPr/>
        </p:nvSpPr>
        <p:spPr>
          <a:xfrm>
            <a:off x="8489664" y="5373216"/>
            <a:ext cx="360000" cy="12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" name="Ellipse 23"/>
          <p:cNvSpPr/>
          <p:nvPr/>
        </p:nvSpPr>
        <p:spPr>
          <a:xfrm>
            <a:off x="2558691" y="1194701"/>
            <a:ext cx="864000" cy="504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</a:t>
            </a:r>
            <a:endParaRPr lang="fr-CH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5" name="Picture 2" descr="http://namthao.free.fr/Travel/France/France/Nice/Cours%20Nice/Code%20de%20la%20route/Signalisation/zol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166273"/>
            <a:ext cx="647966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 à coins arrondis 25"/>
          <p:cNvSpPr/>
          <p:nvPr/>
        </p:nvSpPr>
        <p:spPr>
          <a:xfrm>
            <a:off x="4940483" y="4763745"/>
            <a:ext cx="720000" cy="36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E58</a:t>
            </a:r>
            <a:endParaRPr lang="fr-CH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301664" y="2766957"/>
            <a:ext cx="1548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Recea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788584" y="3539318"/>
            <a:ext cx="1800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 </a:t>
            </a:r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74736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245379" y="1252983"/>
            <a:ext cx="5760000" cy="396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90000" tIns="180000" bIns="216000">
            <a:noAutofit/>
          </a:bodyPr>
          <a:lstStyle/>
          <a:p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Suceava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Dej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Cluj </a:t>
            </a: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Napoca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Mare </a:t>
            </a: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Recea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èche droite 8"/>
          <p:cNvSpPr/>
          <p:nvPr/>
        </p:nvSpPr>
        <p:spPr>
          <a:xfrm rot="19200000">
            <a:off x="6296874" y="1872666"/>
            <a:ext cx="1512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Hexagone 12"/>
          <p:cNvSpPr/>
          <p:nvPr/>
        </p:nvSpPr>
        <p:spPr>
          <a:xfrm>
            <a:off x="2574221" y="2142665"/>
            <a:ext cx="792000" cy="36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1C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2339752" y="1340768"/>
            <a:ext cx="5580000" cy="3816000"/>
          </a:xfrm>
          <a:prstGeom prst="roundRect">
            <a:avLst>
              <a:gd name="adj" fmla="val 213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20" name="Picture 2" descr="http://quiz-code-route.fr/panneaux/ID3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7557" y="4395491"/>
            <a:ext cx="747889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 à coins arrondis 25"/>
          <p:cNvSpPr/>
          <p:nvPr/>
        </p:nvSpPr>
        <p:spPr>
          <a:xfrm>
            <a:off x="2616518" y="1629885"/>
            <a:ext cx="720000" cy="36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E58</a:t>
            </a:r>
            <a:endParaRPr lang="fr-CH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580112" y="3641048"/>
            <a:ext cx="1548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Recea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699792" y="4395491"/>
            <a:ext cx="4032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Zona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Industrialâ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à coins arrondis 28"/>
          <p:cNvSpPr/>
          <p:nvPr/>
        </p:nvSpPr>
        <p:spPr>
          <a:xfrm>
            <a:off x="5220072" y="260648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652120" y="404648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1" name="Virage 30"/>
          <p:cNvSpPr/>
          <p:nvPr/>
        </p:nvSpPr>
        <p:spPr>
          <a:xfrm>
            <a:off x="5950691" y="404648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32" name="Rectangle à coins arrondis 31"/>
          <p:cNvSpPr/>
          <p:nvPr/>
        </p:nvSpPr>
        <p:spPr>
          <a:xfrm>
            <a:off x="5327464" y="308897"/>
            <a:ext cx="2592288" cy="79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0636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2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98374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4864053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1051592" y="908720"/>
            <a:ext cx="7408840" cy="3060000"/>
          </a:xfrm>
          <a:prstGeom prst="rect">
            <a:avLst/>
          </a:prstGeom>
          <a:solidFill>
            <a:srgbClr val="00B050"/>
          </a:solidFill>
        </p:spPr>
        <p:txBody>
          <a:bodyPr lIns="360000" tIns="540000" rIns="72000" bIns="18000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CH" sz="43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Sighetu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Marmatiei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72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</a:t>
            </a: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Sprie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     18 km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1115616" y="980728"/>
            <a:ext cx="7272808" cy="2916000"/>
          </a:xfrm>
          <a:prstGeom prst="roundRect">
            <a:avLst>
              <a:gd name="adj" fmla="val 380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4155949" y="1214784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A71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http://namthao.free.fr/Travel/France/France/Nice/Cours%20Nice/Code%20de%20la%20route/Signalisation/zol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276872"/>
            <a:ext cx="647966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378222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247569" y="606695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4211960" y="629143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" name="Rectangle 3"/>
          <p:cNvSpPr/>
          <p:nvPr/>
        </p:nvSpPr>
        <p:spPr>
          <a:xfrm>
            <a:off x="4860032" y="758898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Virage 4"/>
          <p:cNvSpPr/>
          <p:nvPr/>
        </p:nvSpPr>
        <p:spPr>
          <a:xfrm>
            <a:off x="5148064" y="737954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1223987" y="1628800"/>
            <a:ext cx="5760000" cy="1800000"/>
          </a:xfrm>
          <a:prstGeom prst="rect">
            <a:avLst/>
          </a:prstGeo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1008000" tIns="720000" bIns="216000" anchor="b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 Mare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exagone 7"/>
          <p:cNvSpPr/>
          <p:nvPr/>
        </p:nvSpPr>
        <p:spPr>
          <a:xfrm>
            <a:off x="1547664" y="1899664"/>
            <a:ext cx="792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1331640" y="704898"/>
            <a:ext cx="2772347" cy="72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4283968" y="704898"/>
            <a:ext cx="2592288" cy="72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1331640" y="1700808"/>
            <a:ext cx="5544616" cy="1656184"/>
          </a:xfrm>
          <a:prstGeom prst="roundRect">
            <a:avLst>
              <a:gd name="adj" fmla="val 7976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12"/>
          <p:cNvSpPr/>
          <p:nvPr/>
        </p:nvSpPr>
        <p:spPr>
          <a:xfrm>
            <a:off x="1547664" y="2528900"/>
            <a:ext cx="792000" cy="432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E671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292080" y="2149595"/>
            <a:ext cx="1260000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6884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247569" y="606695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4211960" y="629143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4" name="Rectangle 3"/>
          <p:cNvSpPr/>
          <p:nvPr/>
        </p:nvSpPr>
        <p:spPr>
          <a:xfrm>
            <a:off x="4752020" y="794897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Virage 4"/>
          <p:cNvSpPr/>
          <p:nvPr/>
        </p:nvSpPr>
        <p:spPr>
          <a:xfrm>
            <a:off x="5076056" y="794897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1223987" y="1628800"/>
            <a:ext cx="5760000" cy="1440000"/>
          </a:xfrm>
          <a:prstGeom prst="rect">
            <a:avLst/>
          </a:prstGeo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540000" tIns="360000" bIns="21600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Mare sud</a:t>
            </a: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exagone 7"/>
          <p:cNvSpPr/>
          <p:nvPr/>
        </p:nvSpPr>
        <p:spPr>
          <a:xfrm>
            <a:off x="1435779" y="2186672"/>
            <a:ext cx="792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18B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1331640" y="704898"/>
            <a:ext cx="2772347" cy="72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4283968" y="704897"/>
            <a:ext cx="2592288" cy="79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1331640" y="1700808"/>
            <a:ext cx="5544616" cy="1260000"/>
          </a:xfrm>
          <a:prstGeom prst="roundRect">
            <a:avLst>
              <a:gd name="adj" fmla="val 7976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10"/>
          <p:cNvSpPr/>
          <p:nvPr/>
        </p:nvSpPr>
        <p:spPr>
          <a:xfrm>
            <a:off x="5220072" y="2157043"/>
            <a:ext cx="1440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882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43928" y="1988840"/>
            <a:ext cx="5760000" cy="360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90000" tIns="252000" bIns="216000">
            <a:noAutofit/>
          </a:bodyPr>
          <a:lstStyle/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Dej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Târgu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Lâpus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Mare sud</a:t>
            </a:r>
          </a:p>
          <a:p>
            <a:endParaRPr lang="fr-CH" sz="9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èche droite 3"/>
          <p:cNvSpPr/>
          <p:nvPr/>
        </p:nvSpPr>
        <p:spPr>
          <a:xfrm rot="19500000">
            <a:off x="5267002" y="4655731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Hexagone 9"/>
          <p:cNvSpPr/>
          <p:nvPr/>
        </p:nvSpPr>
        <p:spPr>
          <a:xfrm>
            <a:off x="1979712" y="4970731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1C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re 1"/>
          <p:cNvSpPr txBox="1">
            <a:spLocks noGrp="1"/>
          </p:cNvSpPr>
          <p:nvPr>
            <p:ph type="ctrTitle"/>
          </p:nvPr>
        </p:nvSpPr>
        <p:spPr>
          <a:xfrm>
            <a:off x="1043928" y="297326"/>
            <a:ext cx="5760000" cy="1619505"/>
          </a:xfrm>
          <a:prstGeom prst="rect">
            <a:avLst/>
          </a:prstGeom>
          <a:solidFill>
            <a:srgbClr val="00B050"/>
          </a:solidFill>
        </p:spPr>
        <p:txBody>
          <a:bodyPr vert="horz" lIns="7200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Mare Est</a:t>
            </a:r>
            <a:b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</a:t>
            </a:r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Sprie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Flèche vers le haut 13"/>
          <p:cNvSpPr/>
          <p:nvPr/>
        </p:nvSpPr>
        <p:spPr>
          <a:xfrm>
            <a:off x="1403648" y="566740"/>
            <a:ext cx="504000" cy="108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" name="Rectangle à coins arrondis 1"/>
          <p:cNvSpPr/>
          <p:nvPr/>
        </p:nvSpPr>
        <p:spPr>
          <a:xfrm>
            <a:off x="1115616" y="332656"/>
            <a:ext cx="5616624" cy="1512168"/>
          </a:xfrm>
          <a:prstGeom prst="roundRect">
            <a:avLst>
              <a:gd name="adj" fmla="val 862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1115616" y="2060848"/>
            <a:ext cx="5616624" cy="3456000"/>
          </a:xfrm>
          <a:prstGeom prst="roundRect">
            <a:avLst>
              <a:gd name="adj" fmla="val 637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16"/>
          <p:cNvSpPr/>
          <p:nvPr/>
        </p:nvSpPr>
        <p:spPr>
          <a:xfrm>
            <a:off x="4795605" y="3933056"/>
            <a:ext cx="1080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772130" y="468876"/>
            <a:ext cx="1080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Flèche vers le haut 18"/>
          <p:cNvSpPr/>
          <p:nvPr/>
        </p:nvSpPr>
        <p:spPr>
          <a:xfrm>
            <a:off x="6063934" y="566740"/>
            <a:ext cx="504000" cy="108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4921009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43928" y="1988840"/>
            <a:ext cx="5760000" cy="360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90000" tIns="252000" bIns="216000">
            <a:noAutofit/>
          </a:bodyPr>
          <a:lstStyle/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Dej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Târgu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Lâpus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Mare sud</a:t>
            </a:r>
          </a:p>
        </p:txBody>
      </p:sp>
      <p:sp>
        <p:nvSpPr>
          <p:cNvPr id="4" name="Flèche droite 3"/>
          <p:cNvSpPr/>
          <p:nvPr/>
        </p:nvSpPr>
        <p:spPr>
          <a:xfrm rot="19500000">
            <a:off x="5333013" y="4647060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Hexagone 9"/>
          <p:cNvSpPr/>
          <p:nvPr/>
        </p:nvSpPr>
        <p:spPr>
          <a:xfrm>
            <a:off x="1249840" y="2420888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1C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à coins arrondis 1"/>
          <p:cNvSpPr/>
          <p:nvPr/>
        </p:nvSpPr>
        <p:spPr>
          <a:xfrm>
            <a:off x="1115616" y="332656"/>
            <a:ext cx="5616624" cy="1512168"/>
          </a:xfrm>
          <a:prstGeom prst="roundRect">
            <a:avLst>
              <a:gd name="adj" fmla="val 862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1115616" y="2060848"/>
            <a:ext cx="5616624" cy="3456000"/>
          </a:xfrm>
          <a:prstGeom prst="roundRect">
            <a:avLst>
              <a:gd name="adj" fmla="val 637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16"/>
          <p:cNvSpPr/>
          <p:nvPr/>
        </p:nvSpPr>
        <p:spPr>
          <a:xfrm>
            <a:off x="4795605" y="3933056"/>
            <a:ext cx="1080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3995936" y="998740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427984" y="1142740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Virage 17"/>
          <p:cNvSpPr/>
          <p:nvPr/>
        </p:nvSpPr>
        <p:spPr>
          <a:xfrm>
            <a:off x="4748616" y="1142740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4041656" y="1057097"/>
            <a:ext cx="2690583" cy="79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51474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2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98374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7160004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1051592" y="908720"/>
            <a:ext cx="7408840" cy="3060000"/>
          </a:xfrm>
          <a:prstGeom prst="rect">
            <a:avLst/>
          </a:prstGeom>
          <a:solidFill>
            <a:srgbClr val="00B050"/>
          </a:solidFill>
        </p:spPr>
        <p:txBody>
          <a:bodyPr lIns="360000" tIns="540000" rIns="72000" bIns="18000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CH" sz="43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Sighetu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Marmatiei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63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</a:t>
            </a: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Sprie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       9 km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1115616" y="980728"/>
            <a:ext cx="7272808" cy="2916000"/>
          </a:xfrm>
          <a:prstGeom prst="roundRect">
            <a:avLst>
              <a:gd name="adj" fmla="val 380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4155949" y="1214784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A71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http://namthao.free.fr/Travel/France/France/Nice/Cours%20Nice/Code%20de%20la%20route/Signalisation/zol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276872"/>
            <a:ext cx="647966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890097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247569" y="606695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4211960" y="629143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4" name="Rectangle 3"/>
          <p:cNvSpPr/>
          <p:nvPr/>
        </p:nvSpPr>
        <p:spPr>
          <a:xfrm>
            <a:off x="4752020" y="794897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Virage 4"/>
          <p:cNvSpPr/>
          <p:nvPr/>
        </p:nvSpPr>
        <p:spPr>
          <a:xfrm>
            <a:off x="5076056" y="794897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1223987" y="1628800"/>
            <a:ext cx="5760000" cy="1440000"/>
          </a:xfrm>
          <a:prstGeom prst="rect">
            <a:avLst/>
          </a:prstGeo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540000" tIns="360000" bIns="21600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Mare est</a:t>
            </a: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exagone 7"/>
          <p:cNvSpPr/>
          <p:nvPr/>
        </p:nvSpPr>
        <p:spPr>
          <a:xfrm>
            <a:off x="1435779" y="2186672"/>
            <a:ext cx="792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1B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1331640" y="704898"/>
            <a:ext cx="2772347" cy="72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4283968" y="704897"/>
            <a:ext cx="2592288" cy="79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1331640" y="1700808"/>
            <a:ext cx="5544616" cy="1260000"/>
          </a:xfrm>
          <a:prstGeom prst="roundRect">
            <a:avLst>
              <a:gd name="adj" fmla="val 7976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10"/>
          <p:cNvSpPr/>
          <p:nvPr/>
        </p:nvSpPr>
        <p:spPr>
          <a:xfrm>
            <a:off x="5292080" y="2165597"/>
            <a:ext cx="1260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346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43928" y="1988840"/>
            <a:ext cx="5760000" cy="360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90000" tIns="252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Mare est </a:t>
            </a: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</a:t>
            </a: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Sprie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9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èche droite 3"/>
          <p:cNvSpPr/>
          <p:nvPr/>
        </p:nvSpPr>
        <p:spPr>
          <a:xfrm rot="19500000">
            <a:off x="5267002" y="4655731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Hexagone 9"/>
          <p:cNvSpPr/>
          <p:nvPr/>
        </p:nvSpPr>
        <p:spPr>
          <a:xfrm>
            <a:off x="1979712" y="4970731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1B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re 1"/>
          <p:cNvSpPr txBox="1">
            <a:spLocks noGrp="1"/>
          </p:cNvSpPr>
          <p:nvPr>
            <p:ph type="ctrTitle"/>
          </p:nvPr>
        </p:nvSpPr>
        <p:spPr>
          <a:xfrm>
            <a:off x="1043928" y="872740"/>
            <a:ext cx="5760000" cy="1080000"/>
          </a:xfrm>
          <a:prstGeom prst="rect">
            <a:avLst/>
          </a:prstGeom>
          <a:solidFill>
            <a:srgbClr val="00B050"/>
          </a:solidFill>
        </p:spPr>
        <p:txBody>
          <a:bodyPr vert="horz" lIns="7200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</a:t>
            </a:r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Sprie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   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Flèche vers le haut 13"/>
          <p:cNvSpPr/>
          <p:nvPr/>
        </p:nvSpPr>
        <p:spPr>
          <a:xfrm>
            <a:off x="1403648" y="1079835"/>
            <a:ext cx="468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" name="Rectangle à coins arrondis 1"/>
          <p:cNvSpPr/>
          <p:nvPr/>
        </p:nvSpPr>
        <p:spPr>
          <a:xfrm>
            <a:off x="1115616" y="916868"/>
            <a:ext cx="5616624" cy="999956"/>
          </a:xfrm>
          <a:prstGeom prst="roundRect">
            <a:avLst>
              <a:gd name="adj" fmla="val 862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1115616" y="2060848"/>
            <a:ext cx="5616624" cy="3456000"/>
          </a:xfrm>
          <a:prstGeom prst="roundRect">
            <a:avLst>
              <a:gd name="adj" fmla="val 637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14"/>
          <p:cNvSpPr/>
          <p:nvPr/>
        </p:nvSpPr>
        <p:spPr>
          <a:xfrm>
            <a:off x="4893253" y="1157520"/>
            <a:ext cx="1008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Flèche vers le haut 18"/>
          <p:cNvSpPr/>
          <p:nvPr/>
        </p:nvSpPr>
        <p:spPr>
          <a:xfrm>
            <a:off x="6079601" y="1093856"/>
            <a:ext cx="468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Rectangle 11"/>
          <p:cNvSpPr/>
          <p:nvPr/>
        </p:nvSpPr>
        <p:spPr>
          <a:xfrm>
            <a:off x="4889002" y="2276872"/>
            <a:ext cx="1008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331640" y="3140968"/>
            <a:ext cx="4392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Zona </a:t>
            </a:r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Industrialâ</a:t>
            </a:r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2" descr="http://quiz-code-route.fr/panneaux/ID3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5203" y="3136776"/>
            <a:ext cx="747889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125394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43928" y="1988840"/>
            <a:ext cx="5760000" cy="324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90000" tIns="252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Mare est </a:t>
            </a: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</a:t>
            </a: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Sprie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9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èche droite 3"/>
          <p:cNvSpPr/>
          <p:nvPr/>
        </p:nvSpPr>
        <p:spPr>
          <a:xfrm rot="19500000">
            <a:off x="5225202" y="4317589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Hexagone 9"/>
          <p:cNvSpPr/>
          <p:nvPr/>
        </p:nvSpPr>
        <p:spPr>
          <a:xfrm>
            <a:off x="1259712" y="2366872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1B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à coins arrondis 1"/>
          <p:cNvSpPr/>
          <p:nvPr/>
        </p:nvSpPr>
        <p:spPr>
          <a:xfrm>
            <a:off x="1115616" y="916868"/>
            <a:ext cx="5616624" cy="999956"/>
          </a:xfrm>
          <a:prstGeom prst="roundRect">
            <a:avLst>
              <a:gd name="adj" fmla="val 862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1115616" y="2060848"/>
            <a:ext cx="5616624" cy="3096000"/>
          </a:xfrm>
          <a:prstGeom prst="roundRect">
            <a:avLst>
              <a:gd name="adj" fmla="val 637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Rectangle 11"/>
          <p:cNvSpPr/>
          <p:nvPr/>
        </p:nvSpPr>
        <p:spPr>
          <a:xfrm>
            <a:off x="4889002" y="2276872"/>
            <a:ext cx="1008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331640" y="3140968"/>
            <a:ext cx="4392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Zona </a:t>
            </a:r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Industrialâ</a:t>
            </a:r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2" descr="http://quiz-code-route.fr/panneaux/ID3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5203" y="3136776"/>
            <a:ext cx="747889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à coins arrondis 16"/>
          <p:cNvSpPr/>
          <p:nvPr/>
        </p:nvSpPr>
        <p:spPr>
          <a:xfrm>
            <a:off x="4007002" y="1015584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499992" y="1120782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Virage 19"/>
          <p:cNvSpPr/>
          <p:nvPr/>
        </p:nvSpPr>
        <p:spPr>
          <a:xfrm>
            <a:off x="4781002" y="1110846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4096858" y="1069584"/>
            <a:ext cx="2635382" cy="79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6753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2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98374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45084124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1051592" y="908720"/>
            <a:ext cx="6660000" cy="2844000"/>
          </a:xfrm>
          <a:prstGeom prst="rect">
            <a:avLst/>
          </a:prstGeom>
          <a:solidFill>
            <a:srgbClr val="00B050"/>
          </a:solidFill>
        </p:spPr>
        <p:txBody>
          <a:bodyPr lIns="360000" tIns="540000" rIns="72000" bIns="18000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CH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Sighetu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Marmatiei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57 km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1115616" y="980728"/>
            <a:ext cx="6516000" cy="2700000"/>
          </a:xfrm>
          <a:prstGeom prst="roundRect">
            <a:avLst>
              <a:gd name="adj" fmla="val 380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3821601" y="1214784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A71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http://namthao.free.fr/Travel/France/France/Nice/Cours%20Nice/Code%20de%20la%20route/Signalisation/zol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807913"/>
            <a:ext cx="777560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Ellipse 7"/>
          <p:cNvSpPr/>
          <p:nvPr/>
        </p:nvSpPr>
        <p:spPr>
          <a:xfrm>
            <a:off x="4067944" y="2843913"/>
            <a:ext cx="864000" cy="576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</a:t>
            </a:r>
            <a:endParaRPr lang="fr-CH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96145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43928" y="1988840"/>
            <a:ext cx="5760000" cy="450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90000" tIns="252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 Mare </a:t>
            </a: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Decebal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Carei</a:t>
            </a:r>
          </a:p>
          <a:p>
            <a:endParaRPr lang="fr-CH" sz="9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èche droite 3"/>
          <p:cNvSpPr/>
          <p:nvPr/>
        </p:nvSpPr>
        <p:spPr>
          <a:xfrm rot="19500000">
            <a:off x="5370487" y="5199871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Hexagone 9"/>
          <p:cNvSpPr/>
          <p:nvPr/>
        </p:nvSpPr>
        <p:spPr>
          <a:xfrm>
            <a:off x="1716661" y="5733256"/>
            <a:ext cx="864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re 1"/>
          <p:cNvSpPr txBox="1">
            <a:spLocks noGrp="1"/>
          </p:cNvSpPr>
          <p:nvPr>
            <p:ph type="ctrTitle"/>
          </p:nvPr>
        </p:nvSpPr>
        <p:spPr>
          <a:xfrm>
            <a:off x="1043928" y="836712"/>
            <a:ext cx="5760000" cy="1080000"/>
          </a:xfrm>
          <a:prstGeom prst="rect">
            <a:avLst/>
          </a:prstGeom>
          <a:solidFill>
            <a:srgbClr val="00B050"/>
          </a:solidFill>
        </p:spPr>
        <p:txBody>
          <a:bodyPr vert="horz" lIns="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 Mare Sud   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Flèche vers le haut 13"/>
          <p:cNvSpPr/>
          <p:nvPr/>
        </p:nvSpPr>
        <p:spPr>
          <a:xfrm>
            <a:off x="1396629" y="987829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" name="Rectangle à coins arrondis 1"/>
          <p:cNvSpPr/>
          <p:nvPr/>
        </p:nvSpPr>
        <p:spPr>
          <a:xfrm>
            <a:off x="1115616" y="908720"/>
            <a:ext cx="5616624" cy="936104"/>
          </a:xfrm>
          <a:prstGeom prst="roundRect">
            <a:avLst>
              <a:gd name="adj" fmla="val 862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1115616" y="2060848"/>
            <a:ext cx="5616624" cy="4284000"/>
          </a:xfrm>
          <a:prstGeom prst="roundRect">
            <a:avLst>
              <a:gd name="adj" fmla="val 637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Flèche vers le haut 11"/>
          <p:cNvSpPr/>
          <p:nvPr/>
        </p:nvSpPr>
        <p:spPr>
          <a:xfrm>
            <a:off x="6156176" y="1003688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12"/>
          <p:cNvSpPr/>
          <p:nvPr/>
        </p:nvSpPr>
        <p:spPr>
          <a:xfrm>
            <a:off x="1716661" y="5157192"/>
            <a:ext cx="792000" cy="432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E671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699555" y="1088374"/>
            <a:ext cx="1260000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267744" y="3068960"/>
            <a:ext cx="1260000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779912" y="3068960"/>
            <a:ext cx="1980000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5109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247569" y="606695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4211960" y="629143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fr-CH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752020" y="794897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Virage 4"/>
          <p:cNvSpPr/>
          <p:nvPr/>
        </p:nvSpPr>
        <p:spPr>
          <a:xfrm>
            <a:off x="5076056" y="794897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1223987" y="1628800"/>
            <a:ext cx="5760000" cy="1440000"/>
          </a:xfrm>
          <a:prstGeom prst="rect">
            <a:avLst/>
          </a:prstGeo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540000" tIns="360000" bIns="21600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Sprie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</a:t>
            </a: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exagone 7"/>
          <p:cNvSpPr/>
          <p:nvPr/>
        </p:nvSpPr>
        <p:spPr>
          <a:xfrm>
            <a:off x="1435779" y="2186672"/>
            <a:ext cx="792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1B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1331640" y="704898"/>
            <a:ext cx="2772347" cy="72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4283968" y="704897"/>
            <a:ext cx="2592288" cy="79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1331640" y="1700808"/>
            <a:ext cx="5544616" cy="1260000"/>
          </a:xfrm>
          <a:prstGeom prst="roundRect">
            <a:avLst>
              <a:gd name="adj" fmla="val 7976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10"/>
          <p:cNvSpPr/>
          <p:nvPr/>
        </p:nvSpPr>
        <p:spPr>
          <a:xfrm>
            <a:off x="5292080" y="2165597"/>
            <a:ext cx="1260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4003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04955" y="756409"/>
            <a:ext cx="4860000" cy="5400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Flèche droite 15"/>
          <p:cNvSpPr/>
          <p:nvPr/>
        </p:nvSpPr>
        <p:spPr>
          <a:xfrm>
            <a:off x="3659467" y="3323471"/>
            <a:ext cx="2700000" cy="360000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16"/>
          <p:cNvSpPr/>
          <p:nvPr/>
        </p:nvSpPr>
        <p:spPr>
          <a:xfrm>
            <a:off x="3712072" y="2445033"/>
            <a:ext cx="3600000" cy="720000"/>
          </a:xfrm>
          <a:prstGeom prst="rect">
            <a:avLst/>
          </a:prstGeom>
          <a:solidFill>
            <a:srgbClr val="0070C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tlCol="0" anchor="ctr"/>
          <a:lstStyle/>
          <a:p>
            <a: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</a:t>
            </a:r>
            <a:r>
              <a:rPr lang="fr-CH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Sprie</a:t>
            </a:r>
            <a: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CH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362357" y="1378003"/>
            <a:ext cx="288000" cy="44797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Hexagone 22"/>
          <p:cNvSpPr/>
          <p:nvPr/>
        </p:nvSpPr>
        <p:spPr>
          <a:xfrm>
            <a:off x="4932040" y="3323471"/>
            <a:ext cx="720000" cy="36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1B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31840" y="1268760"/>
            <a:ext cx="792088" cy="21848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83968" y="3933056"/>
            <a:ext cx="2232248" cy="650535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m</a:t>
            </a:r>
          </a:p>
        </p:txBody>
      </p:sp>
      <p:sp>
        <p:nvSpPr>
          <p:cNvPr id="6" name="Rectangle 5"/>
          <p:cNvSpPr/>
          <p:nvPr/>
        </p:nvSpPr>
        <p:spPr>
          <a:xfrm>
            <a:off x="3818266" y="4797152"/>
            <a:ext cx="3346022" cy="9361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 de l’autoroute</a:t>
            </a:r>
          </a:p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Ende der </a:t>
            </a:r>
            <a:r>
              <a:rPr lang="fr-CH" sz="2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Ausbaustrecke</a:t>
            </a:r>
            <a:endParaRPr lang="fr-CH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873467" y="2589033"/>
            <a:ext cx="972000" cy="43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5055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04955" y="756409"/>
            <a:ext cx="4860000" cy="5400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Flèche droite 15"/>
          <p:cNvSpPr/>
          <p:nvPr/>
        </p:nvSpPr>
        <p:spPr>
          <a:xfrm>
            <a:off x="3659467" y="3323471"/>
            <a:ext cx="2700000" cy="360000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16"/>
          <p:cNvSpPr/>
          <p:nvPr/>
        </p:nvSpPr>
        <p:spPr>
          <a:xfrm>
            <a:off x="3712072" y="2445033"/>
            <a:ext cx="3600000" cy="720000"/>
          </a:xfrm>
          <a:prstGeom prst="rect">
            <a:avLst/>
          </a:prstGeom>
          <a:solidFill>
            <a:srgbClr val="0070C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tlCol="0" anchor="ctr"/>
          <a:lstStyle/>
          <a:p>
            <a: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</a:t>
            </a:r>
            <a:r>
              <a:rPr lang="fr-CH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Sprie</a:t>
            </a:r>
            <a: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CH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362357" y="1378003"/>
            <a:ext cx="288000" cy="44797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Hexagone 22"/>
          <p:cNvSpPr/>
          <p:nvPr/>
        </p:nvSpPr>
        <p:spPr>
          <a:xfrm>
            <a:off x="4932040" y="3323471"/>
            <a:ext cx="720000" cy="36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1B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31840" y="1268760"/>
            <a:ext cx="792088" cy="21848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83968" y="3933056"/>
            <a:ext cx="2232248" cy="650535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 m</a:t>
            </a:r>
          </a:p>
        </p:txBody>
      </p:sp>
      <p:sp>
        <p:nvSpPr>
          <p:cNvPr id="6" name="Rectangle 5"/>
          <p:cNvSpPr/>
          <p:nvPr/>
        </p:nvSpPr>
        <p:spPr>
          <a:xfrm>
            <a:off x="3818266" y="4797152"/>
            <a:ext cx="3346022" cy="9361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 de l’autoroute</a:t>
            </a:r>
          </a:p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Ende der </a:t>
            </a:r>
            <a:r>
              <a:rPr lang="fr-CH" sz="2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Ausbaustrecke</a:t>
            </a:r>
            <a:endParaRPr lang="fr-CH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873467" y="2589033"/>
            <a:ext cx="972000" cy="43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870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920000" cy="1080120"/>
          </a:xfrm>
          <a:solidFill>
            <a:srgbClr val="0070C0"/>
          </a:solidFill>
        </p:spPr>
        <p:txBody>
          <a:bodyPr lIns="180000">
            <a:normAutofit/>
          </a:bodyPr>
          <a:lstStyle/>
          <a:p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DN 1B </a:t>
            </a:r>
            <a:endParaRPr lang="fr-CH" sz="3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3568" y="1700808"/>
            <a:ext cx="5076000" cy="2520000"/>
          </a:xfrm>
          <a:solidFill>
            <a:srgbClr val="0070C0"/>
          </a:solidFill>
        </p:spPr>
        <p:txBody>
          <a:bodyPr lIns="360000" tIns="360000" rIns="72000">
            <a:normAutofit fontScale="25000" lnSpcReduction="20000"/>
          </a:bodyPr>
          <a:lstStyle/>
          <a:p>
            <a:pPr marL="0" indent="0">
              <a:buNone/>
            </a:pPr>
            <a:r>
              <a:rPr lang="fr-CH" sz="17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</a:t>
            </a:r>
            <a:r>
              <a:rPr lang="fr-CH" sz="17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Sprie</a:t>
            </a:r>
            <a:endParaRPr lang="fr-CH" sz="17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16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Sighetu</a:t>
            </a:r>
            <a:r>
              <a:rPr lang="fr-CH" sz="16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6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Marmatiei</a:t>
            </a:r>
            <a:r>
              <a:rPr lang="fr-CH" sz="16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CH" sz="16000" i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17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Ivano</a:t>
            </a:r>
            <a:r>
              <a:rPr lang="fr-CH" sz="17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7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Frankivsk</a:t>
            </a:r>
            <a:endParaRPr lang="fr-CH" sz="17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7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buNone/>
            </a:pPr>
            <a:r>
              <a:rPr lang="fr-CH" sz="17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fr-CH" sz="17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buNone/>
            </a:pPr>
            <a:endParaRPr lang="fr-CH" dirty="0" smtClean="0"/>
          </a:p>
          <a:p>
            <a:endParaRPr lang="fr-CH" dirty="0" smtClean="0"/>
          </a:p>
          <a:p>
            <a:endParaRPr lang="fr-CH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652120" y="1700808"/>
            <a:ext cx="2952000" cy="2520000"/>
          </a:xfrm>
          <a:solidFill>
            <a:srgbClr val="0070C0"/>
          </a:solidFill>
        </p:spPr>
        <p:txBody>
          <a:bodyPr lIns="540000" tIns="324000" rIns="360000">
            <a:normAutofit fontScale="25000" lnSpcReduction="20000"/>
          </a:bodyPr>
          <a:lstStyle/>
          <a:p>
            <a:pPr marL="0" indent="0" algn="r">
              <a:buNone/>
            </a:pPr>
            <a:r>
              <a:rPr lang="fr-CH" sz="17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fr-CH" sz="17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km  </a:t>
            </a:r>
          </a:p>
          <a:p>
            <a:pPr marL="0" indent="0" algn="r">
              <a:buNone/>
            </a:pPr>
            <a:r>
              <a:rPr lang="fr-CH" sz="17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53 km</a:t>
            </a:r>
          </a:p>
          <a:p>
            <a:pPr marL="0" indent="0" algn="r">
              <a:buNone/>
            </a:pPr>
            <a:r>
              <a:rPr lang="fr-CH" sz="17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238 km</a:t>
            </a:r>
          </a:p>
          <a:p>
            <a:pPr marL="0" indent="0" algn="r">
              <a:buNone/>
            </a:pPr>
            <a:r>
              <a:rPr lang="fr-CH" sz="1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2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6" name="AutoShape 4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pic>
        <p:nvPicPr>
          <p:cNvPr id="9" name="Picture 2" descr="http://namthao.free.fr/Travel/France/France/Nice/Cours%20Nice/Code%20de%20la%20route/Signalisation/zol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0304" y="2636912"/>
            <a:ext cx="691164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Flèche droite 9"/>
          <p:cNvSpPr/>
          <p:nvPr/>
        </p:nvSpPr>
        <p:spPr>
          <a:xfrm rot="19500000">
            <a:off x="6795399" y="826932"/>
            <a:ext cx="900000" cy="504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Ellipse 10"/>
          <p:cNvSpPr/>
          <p:nvPr/>
        </p:nvSpPr>
        <p:spPr>
          <a:xfrm>
            <a:off x="5259468" y="3356816"/>
            <a:ext cx="792000" cy="43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755576" y="592932"/>
            <a:ext cx="7776864" cy="97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à coins arrondis 14"/>
          <p:cNvSpPr/>
          <p:nvPr/>
        </p:nvSpPr>
        <p:spPr>
          <a:xfrm>
            <a:off x="755576" y="1772816"/>
            <a:ext cx="7776864" cy="2376000"/>
          </a:xfrm>
          <a:prstGeom prst="roundRect">
            <a:avLst>
              <a:gd name="adj" fmla="val 4125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5405188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2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98374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9135164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vignette4.wikia.nocookie.net/routes/images/8/84/FinAutobahnCH.png/revision/latest?cb=2008121618340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764704"/>
            <a:ext cx="3637623" cy="52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630733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ntagone 1"/>
          <p:cNvSpPr/>
          <p:nvPr/>
        </p:nvSpPr>
        <p:spPr>
          <a:xfrm>
            <a:off x="1403648" y="2348880"/>
            <a:ext cx="6660000" cy="2232248"/>
          </a:xfrm>
          <a:prstGeom prst="homePlat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08000" rtlCol="0" anchor="t"/>
          <a:lstStyle/>
          <a:p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Mara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Sighetu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Marmatiei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Ivano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Frankivsk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llipse 4"/>
          <p:cNvSpPr/>
          <p:nvPr/>
        </p:nvSpPr>
        <p:spPr>
          <a:xfrm>
            <a:off x="5886138" y="3846099"/>
            <a:ext cx="900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</a:t>
            </a:r>
            <a:endParaRPr lang="fr-CH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 descr="http://namthao.free.fr/Travel/France/France/Nice/Cours%20Nice/Code%20de%20la%20route/Signalisation/zol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59" y="3104904"/>
            <a:ext cx="647959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Hexagone 7"/>
          <p:cNvSpPr/>
          <p:nvPr/>
        </p:nvSpPr>
        <p:spPr>
          <a:xfrm>
            <a:off x="3707904" y="1977427"/>
            <a:ext cx="720000" cy="36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1B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Pentagone 8"/>
          <p:cNvSpPr/>
          <p:nvPr/>
        </p:nvSpPr>
        <p:spPr>
          <a:xfrm>
            <a:off x="1475656" y="2420888"/>
            <a:ext cx="6480720" cy="2124176"/>
          </a:xfrm>
          <a:prstGeom prst="homePlat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5186608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ntagone 1"/>
          <p:cNvSpPr/>
          <p:nvPr/>
        </p:nvSpPr>
        <p:spPr>
          <a:xfrm rot="10800000">
            <a:off x="2951920" y="2747715"/>
            <a:ext cx="3240000" cy="1080000"/>
          </a:xfrm>
          <a:prstGeom prst="homePlat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08000" rtlCol="0" anchor="t"/>
          <a:lstStyle/>
          <a:p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exagone 7"/>
          <p:cNvSpPr/>
          <p:nvPr/>
        </p:nvSpPr>
        <p:spPr>
          <a:xfrm>
            <a:off x="4355896" y="2370619"/>
            <a:ext cx="720000" cy="36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1B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Pentagone 8"/>
          <p:cNvSpPr/>
          <p:nvPr/>
        </p:nvSpPr>
        <p:spPr>
          <a:xfrm rot="10800000">
            <a:off x="3023745" y="2780926"/>
            <a:ext cx="3096347" cy="992811"/>
          </a:xfrm>
          <a:prstGeom prst="homePlat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" name="Rectangle 2"/>
          <p:cNvSpPr/>
          <p:nvPr/>
        </p:nvSpPr>
        <p:spPr>
          <a:xfrm>
            <a:off x="3635896" y="3007332"/>
            <a:ext cx="2160000" cy="54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</a:t>
            </a:r>
            <a:r>
              <a:rPr lang="fr-CH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Sprie</a:t>
            </a:r>
            <a:endParaRPr lang="fr-CH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445812" y="3827716"/>
            <a:ext cx="540168" cy="234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7470610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1984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539552" y="836712"/>
            <a:ext cx="8208912" cy="482453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04000"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Autostrada</a:t>
            </a:r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A71</a:t>
            </a:r>
          </a:p>
          <a:p>
            <a:pPr algn="ctr"/>
            <a:endParaRPr lang="fr-CH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 Mare </a:t>
            </a:r>
            <a:r>
              <a:rPr lang="fr-CH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Baia Mare </a:t>
            </a:r>
            <a:endParaRPr lang="fr-CH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CH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Semnalizare</a:t>
            </a:r>
            <a:endParaRPr lang="fr-CH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CH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i="1" dirty="0" smtClean="0">
                <a:solidFill>
                  <a:schemeClr val="tx1"/>
                </a:solidFill>
                <a:latin typeface="Imprint MT Shadow" panose="04020605060303030202" pitchFamily="82" charset="0"/>
                <a:cs typeface="Arial" panose="020B0604020202020204" pitchFamily="34" charset="0"/>
              </a:rPr>
              <a:t>Baia-Mare   Satu-Mare   HU</a:t>
            </a:r>
          </a:p>
        </p:txBody>
      </p:sp>
      <p:pic>
        <p:nvPicPr>
          <p:cNvPr id="3" name="irc_mi" descr="http://www.quizz.biz/uploads/quizz/166346/2_gf5Zx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700808"/>
            <a:ext cx="1362075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5724128" y="6021288"/>
            <a:ext cx="2520280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Version 1 Update 04.07.2016</a:t>
            </a:r>
            <a:endParaRPr lang="fr-CH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293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43928" y="1988840"/>
            <a:ext cx="5760000" cy="360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90000" tIns="252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 Mare </a:t>
            </a: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Decebal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Carei</a:t>
            </a:r>
          </a:p>
          <a:p>
            <a:endParaRPr lang="fr-CH" sz="9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èche droite 3"/>
          <p:cNvSpPr/>
          <p:nvPr/>
        </p:nvSpPr>
        <p:spPr>
          <a:xfrm rot="19500000">
            <a:off x="5370486" y="4173572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Hexagone 9"/>
          <p:cNvSpPr/>
          <p:nvPr/>
        </p:nvSpPr>
        <p:spPr>
          <a:xfrm>
            <a:off x="1403744" y="4801097"/>
            <a:ext cx="864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115616" y="2060848"/>
            <a:ext cx="5616624" cy="3456000"/>
          </a:xfrm>
          <a:prstGeom prst="roundRect">
            <a:avLst>
              <a:gd name="adj" fmla="val 637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12"/>
          <p:cNvSpPr/>
          <p:nvPr/>
        </p:nvSpPr>
        <p:spPr>
          <a:xfrm>
            <a:off x="1439744" y="4210819"/>
            <a:ext cx="792000" cy="432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E671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267744" y="3068960"/>
            <a:ext cx="1260000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779912" y="3068960"/>
            <a:ext cx="1980000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3997968" y="1052736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518132" y="1196736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Virage 19"/>
          <p:cNvSpPr/>
          <p:nvPr/>
        </p:nvSpPr>
        <p:spPr>
          <a:xfrm>
            <a:off x="4824733" y="1196736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4066306" y="1142736"/>
            <a:ext cx="2592288" cy="72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15170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721909" y="1584275"/>
            <a:ext cx="4320000" cy="473274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Flèche vers le haut 3"/>
          <p:cNvSpPr/>
          <p:nvPr/>
        </p:nvSpPr>
        <p:spPr>
          <a:xfrm>
            <a:off x="3216329" y="2276872"/>
            <a:ext cx="360000" cy="3744416"/>
          </a:xfrm>
          <a:prstGeom prst="up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Flèche droite 4"/>
          <p:cNvSpPr/>
          <p:nvPr/>
        </p:nvSpPr>
        <p:spPr>
          <a:xfrm>
            <a:off x="3438818" y="4058639"/>
            <a:ext cx="2700000" cy="360000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9"/>
          <p:cNvSpPr/>
          <p:nvPr/>
        </p:nvSpPr>
        <p:spPr>
          <a:xfrm>
            <a:off x="6300192" y="4058639"/>
            <a:ext cx="504000" cy="360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A71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890107" y="1640715"/>
            <a:ext cx="1800000" cy="5400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tlCol="0" anchor="ctr"/>
          <a:lstStyle/>
          <a:p>
            <a:r>
              <a:rPr lang="fr-CH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</a:t>
            </a:r>
            <a:r>
              <a:rPr lang="fr-CH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Sprie</a:t>
            </a:r>
            <a:endParaRPr lang="fr-CH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128662" y="2674920"/>
            <a:ext cx="576000" cy="288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1B</a:t>
            </a:r>
            <a:endParaRPr lang="fr-CH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à coins arrondis 1"/>
          <p:cNvSpPr/>
          <p:nvPr/>
        </p:nvSpPr>
        <p:spPr>
          <a:xfrm>
            <a:off x="2771800" y="1628800"/>
            <a:ext cx="4212000" cy="4625916"/>
          </a:xfrm>
          <a:prstGeom prst="roundRect">
            <a:avLst>
              <a:gd name="adj" fmla="val 3306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12"/>
          <p:cNvSpPr/>
          <p:nvPr/>
        </p:nvSpPr>
        <p:spPr>
          <a:xfrm>
            <a:off x="3733158" y="4509120"/>
            <a:ext cx="1980000" cy="1116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fr-CH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Cluj </a:t>
            </a:r>
            <a:r>
              <a:rPr lang="fr-CH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Napoca</a:t>
            </a:r>
            <a:endParaRPr lang="fr-CH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Dej</a:t>
            </a:r>
            <a:endParaRPr lang="fr-CH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Suceava</a:t>
            </a:r>
            <a:endParaRPr lang="fr-CH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714051" y="3086089"/>
            <a:ext cx="1800000" cy="900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fr-CH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Mare</a:t>
            </a:r>
          </a:p>
          <a:p>
            <a:r>
              <a:rPr lang="fr-CH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 Mare</a:t>
            </a:r>
            <a:endParaRPr lang="fr-CH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294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882898" y="764704"/>
            <a:ext cx="4860000" cy="482400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Flèche vers le haut 3"/>
          <p:cNvSpPr/>
          <p:nvPr/>
        </p:nvSpPr>
        <p:spPr>
          <a:xfrm>
            <a:off x="6624248" y="1556792"/>
            <a:ext cx="360000" cy="3663360"/>
          </a:xfrm>
          <a:prstGeom prst="up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Flèche droite 4"/>
          <p:cNvSpPr/>
          <p:nvPr/>
        </p:nvSpPr>
        <p:spPr>
          <a:xfrm rot="-10800000">
            <a:off x="4001883" y="3540971"/>
            <a:ext cx="2844000" cy="360000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Rectangle 7"/>
          <p:cNvSpPr/>
          <p:nvPr/>
        </p:nvSpPr>
        <p:spPr>
          <a:xfrm>
            <a:off x="4610216" y="2582856"/>
            <a:ext cx="1980000" cy="900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fr-CH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Mare</a:t>
            </a:r>
          </a:p>
          <a:p>
            <a:r>
              <a:rPr lang="fr-CH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 Mare</a:t>
            </a:r>
          </a:p>
        </p:txBody>
      </p:sp>
      <p:sp>
        <p:nvSpPr>
          <p:cNvPr id="9" name="Rectangle 8"/>
          <p:cNvSpPr/>
          <p:nvPr/>
        </p:nvSpPr>
        <p:spPr>
          <a:xfrm>
            <a:off x="4250216" y="4003913"/>
            <a:ext cx="2340000" cy="900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fr-CH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Cluj </a:t>
            </a:r>
            <a:r>
              <a:rPr lang="fr-CH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Napoca</a:t>
            </a:r>
            <a:endParaRPr lang="fr-CH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Dej</a:t>
            </a:r>
            <a:r>
              <a:rPr lang="fr-CH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Suceava</a:t>
            </a:r>
            <a:endParaRPr lang="fr-CH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792464" y="962472"/>
            <a:ext cx="2700000" cy="504057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tlCol="0" anchor="ctr"/>
          <a:lstStyle/>
          <a:p>
            <a:pPr algn="r"/>
            <a:r>
              <a:rPr lang="fr-CH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Sighetu</a:t>
            </a:r>
            <a:r>
              <a:rPr lang="fr-CH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Marmatiei</a:t>
            </a:r>
            <a:endParaRPr lang="fr-CH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16775" y="1916832"/>
            <a:ext cx="612000" cy="288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1B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203848" y="3540971"/>
            <a:ext cx="612000" cy="360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A71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à coins arrondis 1"/>
          <p:cNvSpPr/>
          <p:nvPr/>
        </p:nvSpPr>
        <p:spPr>
          <a:xfrm>
            <a:off x="2987824" y="836712"/>
            <a:ext cx="4702118" cy="4680520"/>
          </a:xfrm>
          <a:prstGeom prst="roundRect">
            <a:avLst>
              <a:gd name="adj" fmla="val 190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31389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rc_mi" descr="http://www.quizz.biz/uploads/quizz/166346/2_gf5Zx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904611"/>
            <a:ext cx="3530929" cy="50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259874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1051592" y="908720"/>
            <a:ext cx="7408840" cy="4860000"/>
          </a:xfrm>
          <a:prstGeom prst="rect">
            <a:avLst/>
          </a:prstGeom>
          <a:solidFill>
            <a:srgbClr val="00B050"/>
          </a:solidFill>
        </p:spPr>
        <p:txBody>
          <a:bodyPr lIns="540000" tIns="540000" rIns="72000" bIns="18000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CH" sz="43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Carei				108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Dej</a:t>
            </a: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108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 Mare		</a:t>
            </a:r>
            <a:r>
              <a:rPr lang="fr-CH" sz="4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75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x A71			  71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Mare			  12 km</a:t>
            </a:r>
            <a:r>
              <a:rPr lang="fr-CH" sz="4700" dirty="0" smtClean="0"/>
              <a:t>	</a:t>
            </a:r>
            <a:endParaRPr lang="fr-CH" dirty="0" smtClean="0"/>
          </a:p>
          <a:p>
            <a:endParaRPr lang="fr-CH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1115616" y="980728"/>
            <a:ext cx="7272808" cy="4644000"/>
          </a:xfrm>
          <a:prstGeom prst="roundRect">
            <a:avLst>
              <a:gd name="adj" fmla="val 380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4155949" y="1214784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A71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933056"/>
            <a:ext cx="842400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012643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5175" y="312738"/>
            <a:ext cx="7920000" cy="621260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" name="Rectangle à coins arrondis 2"/>
          <p:cNvSpPr/>
          <p:nvPr/>
        </p:nvSpPr>
        <p:spPr>
          <a:xfrm>
            <a:off x="2693120" y="5805200"/>
            <a:ext cx="4284916" cy="576000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Mare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4" descr="data:image/jpeg;base64,/9j/4AAQSkZJRgABAQAAAQABAAD/2wCEAAkGBxQSEhUUEhQVFRQWFBQUGBYYFhkXGBQYGBcWFxUUFBcYICggGholHBUUITEhJSkrLi4uFx8zODMsNygtLisBCgoKDg0OGxAQGzImICQsNywsLC8sLDQsLCwsLCwsLCwvLCwtLCwsLCwsLCwsLDQsLCwsLCwsLCwsLCwsLCwsLP/AABEIAL8BCAMBIgACEQEDEQH/xAAcAAABBQEBAQAAAAAAAAAAAAABAAIEBQYDBwj/xABFEAABAwIDBAcFBQUIAAcAAAABAAIRAyEEEjEFQVFxBhMiYYGRoTJCUrHRFJLB4fAHIzNichUWQ4KistPxFyRTY3PC0v/EABoBAAIDAQEAAAAAAAAAAAAAAAABAgMEBQb/xAA0EQACAgEEAAMGBAQHAAAAAAAAAQIRAwQSITEFQVETIjJhkaEVcdHhI4Gx8BQkM0JiwfH/2gAMAwEAAhEDEQA/AKmEk52qavdI8IxJJQkmAkESlCBgSSKQQAkkSggAJIoJgAhBOQKBgSSSQACgnFNQSEkkkmAEE5AoGBBFBAAQRQSJCKaU5NQxoBQKJQKRIBTSnFNKBoakigkSLZ+p5oIv1PNNQujHLsKCSSYhJIoIACSMIIGGUEkkABJJJMBIFFAoGBJJJACQSlBMaEkkgkMKCSBQMSSCEoGIpJJIACanJqCQECnIFIY0ppTimlIkBJIpIGWz9TzTUXFBEejI+xJJJJiEkkkgBIIpIACCKSAAgnFBMYEEUCgYECigUDQEkkEEgoJIJgJApSgkMSCKCBhSSSQICBCJSQMagQnpQkOzmQgQukIFqB2ciEF0LUUiVk9BGEoTMgEUYShAASRhJAASRhKEABJKEkABBOhCEANQKdCBTGNSKMJQgYxBPhCEErGoIpQmMagnQlCQxqSMIIASSSCAEkkkgYkkkkAJJJJAChBFJAE0FFc0QVEoaOiUJoKcCgjQoQhOSTAEJQjT7RhozctBzOimU8D8R8B9Vny6nFj+JmrDos+b4Y8evkQoSDCdBKsXNYwSYAG8nTxKhVNt0QQA7MT8On3jDfVY5eJr/ZE6MPBmv9SdfkAUHcEvs5U3D5qns9X9+T5NB+ahdIHuotaM7S582DSMo4yXG+7zWWXis7qkbIeDYX5t/T9CJiK7WWJBPAX81FOO/l9fyUrY/R99YBzjkYdD7zuQ4d5WnwmxqNPRgJ4u7R9dPBH4rP0LvwjTr1MpRqud7NNzuQJ/BS6eDqn/AAnDmWj5la0tXE1WzEgngLnyF0n4rk9ER/CNP8/qZ4bMqfDHiEf7LqcB5q8qYlo1D7fyO/EKG/bVIfF5fmofi+T1Q/wfB8/r+xVv2bUHu+oXF+GcNWu8irdm1G1LMBJ4SwHyLpSwoe/MXSIOXLy18d3gr8XispXaXBTk8IxrpsokFpHNY6zspPA6+Ruo9bZbDpLeR/ArRj8Uxy+JV9zPk8IyR+F39iiSU6tsx40h3oVDewgwQQe9dDHmx5PhdnOy4MmL41QxBOTSrCoCSSBQMUpSghKQ6HSlKZKGZA6OkpLkXJIse0ngopiQKiZ6OkopUaRdp57lLeGUm5nkCN5/AcVmz6uGLjt+hr02gyZ+el6sjOsC42A3/RPwWCdV7VSWs3N3u73Hh3KPRxAxNVjQDkBJM+9Hd4R4rSALlZ/EMkvdXB3dP4Zgx1Lt/M4w2m28NaByAVDj9vk2pCB8REnmG7vXkFB6S7SL6hYD2GGObhYk+oVOKhG/1UcOn3LdIln1LT2wJ7mdbdzy899489Eyns9hDTvzEWtvdw5KM2ud9+/f5hS8JWP7sWPaJjQn21dNOMTPjalLkkjY4917gfA+uvqpeysEamJZTqOLw0SSZuAMwbcm0kBdqNcaGQeBHy4+CWDr9Viuuc5raQAzOO/M3KGtAuTInuAuubqMrr3jqaTDcnt7o3GRccRWawS9zWgkAFxgSd364KWEaeEbUOV1p0PA7pWWcmotouXdMfhcJReAc4qT39nwbv8AGVxxdENxuFAAA6rEiAIAtT4KDjdiCk72AJ3slmbxbBlRXscMVherqvBjECHw8M7DTYWMHmub703bdl91xRqsbgM4MWcRHMawfILIYzBhtSm17Wx1hmRcdh4gHhJHktZQxNce02nU/pJY48mukf6lVdI67H9VLXU3moB22wCMrvfEt9URuLCVMhVOjVGpYEtO73h5G/qodPDVerHUWcHOO7TM4b/BLCbRLd+YcdVP2fiMjmxFxV/3tj0K3Y3/AA5JfIofxJsz21MXVMMxNMNJsKkFpHCRvE7+8qqwuPqUrOLiBbU+oXpuMqU30nhwHsOseMG4WSwewqdWjRN2l1JpzD4gIdIOvHxVmny+zTUlwV5ob2mnyR8NtQOGoPP8tPJHFVwRdhI8x+XjCjbW6M1KMH2gSAHNmZOltQql+LqU98gcdQt+N45cwdGebyRVSVokMdnkhpbDouZkWvyv6J1WkWmCIU2jUDzTaIl2HFQ95fmN/wDKWq5o7HdWYDSIqEtcXMGrIIFwddR9FtxeITxr+Jyv7ow5NBjy8w4ZlSmkqdj8CWEyC2NQ60eaj08I5zcwiNRfXkumtXhcd25Uc2ejzRlt22cJTSkeGhG5NJWhNNWiimuGIlBJBIkhSggklYy1LU6jRzEAb13NEcSpGCpQ4d4P1j5rmz8TxuL2dmnF4Vm3rfVefJ0qltJhJs1on9d5WI2jtF1V0uNtw3NHd9d61fSymfszo3OaTyn8x5LCR3jyWDSrdc5dnW1LpKEeEaDo1istVljF2k8JmCeFyFvQ1eS0jeDELedG9uhwFKqYeLNcff4An4vnzWHUt48zUunyjo4IrJp1KHceGv6MyO3MJ1deo0iJeXA8Q45gfX0KhlvAnzn0K9K2/sJuJZ8NRvsu/wDq7iPkvO9p4GpQOSq0g7jq13e07/munp88ZxrzOTnxSjK/IjtcePmF1puMssDrvI3PXBtTjfnddS72OR05O3K2TtFUVyWdPHFogtcW8CWuHgTdLaD2uAIDpbqHNIgHgSOPzVYQT7JnlY+Rv5Lp9ocHFp3mDNjBKwarCnjZu0ed48sWjV9FelPVAUq57GjX65P5Xfy9+7lpvGOBAIIIIkEXBG4grxzEU8rnN1hxE8iR+CnbF6QVsMYYczN9N3s95bvaeXiCuLjzVxI9Hn0aye/jPacNjGuGSqJHxfX6rP8ASHBGjisK5hBDuvynkwGDHzUTYvSrD14aXdVUPuPIAJ/lfofQ9yu62DDnNcR2mFxa7e3MMro3XBi6m8UZO4s50lOPEkV7ukTWuy1AWG+ult4Isn4zGNqCiWuBAr0zY8Q4fiom1thipBdTbVgmNA5s6lhtHgQs1jdlimR1b6tNxewQ9rjHaBzSQHuiPiVkMMWvedMplOSfCtG6xeApv7Ra1x3yLxzF/VVjdliq9zGuy5CS2Rms4MibzuO/cqShjMbTMsdTrgXgOBJ4tLTlgHT2ir12OFOp1sODX0esymMzck5mm8ZhJm8dlDxbOFK7BT3dqqFW2XiaYMZXtjQOg/dfYeaq9iYpwwwzAsDYcxxsCMxY5oJsTdthwKu8N0poVBZ9u/T72nqonRfGtGHptJh2aow+NR4k+YKhKORLlEk4Po447Hhwo39mvTPhcfirbaGzcNXokvaC/wCIWcBxOk7tVW7WwVNzGHLkd11IEt7MS8B0gWPMhOxuwazGF1Oo17O8wR/UfoErQmmVOyNiuysxALSxk0iNC0NJos5+y1ULcdVw7zlJsTbRwH/S1GzKz2U3sc1wBqP3SLVM1yLBS8PTo1qNQVWh/wC8EH3mjqqQEHUCy1Y9TKHlaKJ4lJc8MpNmYj7dHXODWFwYXv0PMnx5XKnbW2O7Dkin26TSGggboH/X6hQ6nRl7aJNEyynUq9nRzTmlzjuO7wAUbZe18Q2q2hftTYzAAFyW+KsTjK5pr8iPMfdf1OG06Ng4dw5g6KuewjUEcxC0+KonPlpw5xALYuCZFreKr6WLcX9XUZc2gA+rb2XS0esyRxbVG6+fNGHV6XHLIpN1fy4spUFL2lherdb2Tcd3EKGV2MWaOWCnHpnKy4pY5uEhFJNJSU7I0anwUPb1d1FrHt3VBPKHfjCsZ7k/qG1mmm8aiI4947wvHxkk+T1TTrgfRq067DBa4EQ4a2I+RCxO3+j76BLmgupfFqWdz/qp9TAYnBOJbmfSkmW6jmN3yV5snpTTeIePFomP6m6jmJVkc0sDvuPr+voxPFHPwuJenn/L1R5xmUrD4gaOt3/gV6HjejmFxILmAA6k0zlPMt0nmFn8X0Ddfq6oI4ObB8xPyV+TLg1ENsynFHNpcm6P/p22V0jqUgGv/eM7z2gO47+R9Fp8NtDD4puWWunWm8CfunXmFi62wcSw2DHNtbMdA0C0i1wU3+yXzpHMhctxyYfO0dZPBqP+LL/aPQWk6TSe6mfhPbb63HmqHGdD8SyMrW1AAR2XCdDudHFafZexNpNANPOW7g7tg8id3JXLm4qi3NiadFg49c1hPJjrk9wK0Y/EJdP7mPLoI3w1/Jnk2JwFan/EpVG33sIHnEJCuQYmQHAQbgX3A6L0j+9uF0e8s5tJ/wBkrnW2jgav+Phz/U5oP+qFonq1ljtaM8dJLHK0eb4uqRVqA6da8f6iJSc6NVvMVsehVkjqnTeWlpnvsqrHdHbQGxwImR57lzv8Pa4Z1set2cNcGVNQK12V0oxGGgU6hyj3H9pnIA3b/lIVTtDZ9Wl7TSRxE+o1CrTWKq2SizX7aE16nqmzv2k0zavRc3+amcw55XQR5labA7fwmIgU61Nx1yOOV33XwV4GapTTUVqlIzSx430fQe0Nnh49kE8DJHgFlsbi+qrU8zCwNJm5LSDAMDQdnN6LzTZ/SHE0P4VeowD3c0t+46W+iuR0+rPblxFOlXbxLSx/MOaYHkrIzS7Rnngvpm2xmyKcy4Nm8PdSg+D6eWFVbP2UajS4OLX53+y4E+0Y7LgY3bxqu+xen9Dqmh9Oo3L2TBFTL8OY9kxG+Nyt6e29n1/8SlP8w6t3mY+ancn5lDhj6Ie3alaS8GGnK4suYqTM5hIAmLdyTts4rKWlgcDrlcI8ZNz4KzqbIp1Gnq6jsp4Pzt7tZ+ar8dRrM9osfwlsHwIU93CSSIPCrb3f39yezG5cJiAYu+f6b03+dyPNdcBTode4ZSyMlQFu7Kxk5hv7VvFZnFYymW1KbHDNVqsGUzm7QptPtCYmd+4LRYbFPZWqnK0jJTktABGZwAiTcW48FVOKXaCLb4JWGcctdrTmDqlQRcOILGy6DqInepFXDMPVEiXFhaXCzu00Ei40sLFV+xK2epiHEFp6wZXu90PpNBABMDTjvVy2u2mygXvdUMZQ7eIouIEaiY9VXta6HaMiwNo4gNdJDC5xDTBsLAXHvEBXfYxNN2IwLXCtlyS6kYcGkyxriMuqj9GcC6rVqVnkZHZ2aDtZHtLzfRpcS2f/AG1rnbJY2izKCxoBaOreWhsTcNHZ3bxqn7Vxl0SeNSXZ59s9znvpzTNQvYc7Q28EDMS3gDFlR9Idm9TVhphjhIm8cW+CvX7To0scW1MVVw7wyGvZT6xr3OdNQVCWuGUEM3azcQrLa+xvtBqAmX06DqgeBAL3O7JyzYO6t9p3rfpdT7LIm+n2jHqMHtINLtdM886riSfT5ILh0WrddiqbMU9tOjn7ZAgkDUAk2nikujPxTBF1TOctFm9Ueisoyg7CHgp7KCf1C89vPR7URaOKqMs5oqN7zDh/m3+I8VGxGFwtQ5nU8r/iLYcOT2X9VaiiUHYaf+kt/oPavNFUcJTnsv00uZ8zdSGuePfnxB9SpP2LuB8E07PHCFRLvj/tGmM1VSt/nT/qjg+sd49PooGNrERDA7Wde781bnZvPzKzfS/BBjWQXZy494yx2td85fVRU53Sl9/2J/5erlH7fozm/abmTDHMn4XubPNVON2kx8h4fwkVPqFAFAnV7v1yUfF0WsdEgyJnQ71qx48knXZlyZNPFWuPr+4yu2hudUH3XfRQK9Rvulx5tj8VcbTw1NgpGnU6zPTD3dktyOJcDTM6kZddLqsrN7JPAErYtHkq30Ynrcd0ivrE/AmMrub7Jy8iR8oSfUOUazaTNrzECLW5qRRqNgEwD4JLSwk6Tr8xPVTS5+x1w+JxDgS2pWIAkw55AHE30uF0p0pJNWXTuBy8iSBrcq66J7aw9J7+vpNqtNN4AMjKcpII8QqmpiGud2e+3gVbHBjVpuyl58ja4oh4jDMiWEjudJI8QIO/yVe4x3qydoo/Uk/DqqcuGMei7HmlLshdYOB+aLSOJ+7+ak4/BmmQ0kXEggyCJIkHhIK4tA4buKqSRP2kh2HqFhzNPobjeDbRW9Hqnic4ad7Tu5HgumzujjqtCpWFWk0UxORzoe/jlAHzITdg7GOIeW52MAN3OzEAW+EHjKvhBPoz5M/nI6U6JaZpvE8Wug+imDbmLpj+JUI4Oh4/1SoO19gupEjOCAAZuNZgQd9lVvwj2gkOIjg6D81bKMkVQyQl06NBQ6QkuFY06b3scALOaZ1kwYtyV5R6fsPt0Xt72uDvnCweGrR/EdUvOmU6f1aqz2UKNWoRUfUbSyzmLWl1tQQ22k6LLOafkaYWvM22H6aNbL6VUDSW1W2MAtAnkdxUjZu2a1YFgDKTPjb2nEEe1TBMAxIBvuUfol0S2diHvczEuJYGGKjMoaSTBGcAE274W3Z0ULPYdRqDM3MHASGyA4iLEwTAUHlryJVfJn8Vj20a2G6ggU6b2tguyFrXEB2czcG86ha7FY+llIpVKRe8ktJILGay8uGoGsDU8BcVG2tiUnPaw4IhuYfvS8kCO0C/KQ1otwKT6BdVY7DVgercBUik0ANj2A+oABY8FU5RJJSLzZ2GpvotLRFKllvqar5qF5n3nOdUk8XEoVdn9W2s9zz1lduWJ7FMAGXNEWyNdc7yO8KEekrQ/NiopUmENZne0sLmyTUBaIAuBBI9m2qy3TX9ouDr4XEUqGIcar2ZGkMeAe12m5iBDYnnKS74JN8UeS1SOscWzGZ0csxj0SXNmmvoY8LIrRRnPoh2HhGlgpEkkTy+ic3G059tvmPxU5uLowP3tP77beqw2dJ8ENuEjeT5fRO6vu9F2qYunDoeyYt2gZN9Ak3EMMdptxOotpb1TYJkWpYxA8QnsJmIbruT3VmkzI9bWT6bxI018u9VuyR1GH7h5Ki290bqYqqxtPIMtOo8ySLZmC0DVaqkQV2wbf35O7qHid0l7bTxsnBXIhklUTB/+GNckg1aQiJ9o6zpbuXnn7R+jr8DiGU3vDyaeeWggAFzhF9V9LFwzOuPd395Xkn7Ytniri2HIXRRaJAcY7Trdla1Jx5RmpT4Z5Ng3tP8R5ZY5ZBIJnfAkC7jMH2UsbtEOYGhjWkAtzCZfJJzOnfutuAVvX2O2wyRE6teN87z3qNisAMhblbYl09qdI3mNw3K2OefqQeHGvT7mZYCRHe0f7lKq4QCmHB3aglwIgRIDcpm/fYRbVTBs2AY4tIN92a/qi7AnmLCCDzv5KLcmNKKIGzq8ZpDTmY5txMb5bwNtefFHCHt20gqdR2XBm1p7tx+oT8Lg20nh1W7NCBBOm6SN8b002nYqT4DQytcM8OBEwHDVzSWyRwtI11ChuHLUbwp2PxOH/wsw45mN4Rbtu7/AEVO5zfi9JUt7lyxOKXCH4syZERAB0N/ErhTJzGbWEaQlVcDofRc+c+neiiJZNp1chcA7qwYLhOSfhJ0nuTcPVcJg6niFF+1CIkgfrvTW4ho3ny/NWJ0VOFlq99UNDr5To6YaddDpuPkUG1nWJcCLWzxPMtuoIrTq46DutYDf3hdH0LTmA13jcLjXvCHlfqKOFehOgkyx4aDP+IdNwuZMXUzYuyYqTUqtAINgQS4kHsyTbddQ9jYNpq0w9wIdVY0gEdq4BiHTv3Lrs9zGkF1YW1iCTYXiVmnyaIxaN5+yVzevrsfTzl1OnaS2O3lJJH9YXqdTqCKhyuBygO7L4jKwkaaZYMxovJf2f7ZoYfE1ajsTSp5qDgM/ZGbrGOaJNp7Jt3L0n+9eEIdGJokFsEgyT+4a0Cwv2vxVXN9E0qRYurUWhuUg3b7QIbF2i5E6zu1CWC2rQvmFFoneWAzA0Bi3es3gemNLq3tqVWnt9ixEtDrXa3QXuVzxO3aNV/8ei2kOrcA7MDnY8mRp7p3+RUJRl2kWKjQ4nbmFziCz2XD2HO3t+FvcVG29iqL2vptqNEZSCw6wQZDmmxEc0mdMaLaVP8A81Qloh4daezHZImO1v4LMN6Rurh4c6lLxUhxqNbl7bsocJGYezBy96i4tkotIkYnYtCrhc1Yvl4gy+bZoBB9q8cNUk3E7YqdWyhS6nIOsD3mrRm9wQC7sySd82QVa3pcIulljN22WgAG4fd/Nd2VBvA+6JVT1p4odYeKvogXYLToR5AfgmvJ+L0H0VL1h4pGsf0FJIRPrVqoPZc2O8kH0TGYqoD2qo5Au+clRW1gbFo8EHU+EKVIRN/tJw0qu8yUHbbqgT1j45kKERxjxlMc2fyTpASv7xPdYVXn/NPyUDGVS8yc09+aT6JlLCtYQRMjQz+SsMTtJ9QDNByiAYg+JRz5IVIztai06taebCfmoNTAUj7jPCn+S0dd+b27/riuX2ZnBTXzIuPoZw7Kp/8Ap+TT+EJn9h0zpTd4B/8A+lqQwDQDySZbcnyRpeZm/wC6hIkUquXj2o+a4/3Nc/SlVcOf1WybiKoEAujh5j8T5oNrVNxI8SErkG2JmG/s7ILQ+jUYTrN8vKDdWuz/ANl9IgddRcDM+8SRI3h41kjuhWFXE1jq9x5uJ+a5VK1be90d7neiVSH7voTcH+zfAGxwhJHe/wD5OKjVOguBZJODBAO8n/mUftn3z5oGmd5Hko7JXe4lvj6Gm2bgsPh2jqqIawAGCGkADhmrk7lJ2g5kBwDIInSnNx/8yxv2eeHkicGN8JyxKXmRjlcX0LaWGY7cP9HPc8qup4aCYdlBEGHtEhTzgh+YKacED7wUliVVZJ53d0Uv2RwfNnQ4GzgdCDxTRgXH3fkr4bO/m9EfsXf81NQXqVvJfkZd+yn7gPAj6pj9lP4D0+q1hwjv1CaaTvhUtqIWZOrs55aAQLTv43+qdh8K5usOG8T+Rhact4j0TDlTpCfJlq2z7SDe9oiL2g77KO7BOtcWEWJ+i2BpNPD9c1ydhWncPMJ8AZRtB40cf1zCS0dbCMG+PFJO0KjRgIwllSlYjaNTk4M7kCI/7QACE0P4p/iVzqNspIizqCdyIcT+gFypnipDAEMEc4Sau8IFiLA4loQFLuXfRPbV4IsCKaUahNyqY4E3K5uanuFRHhKV2LE0sTsVDIQMJ3Uniuowx3osKIsBEtCknCLm6gnYUcMg4pppru6hvTZjVFhSOIpo9XyUprSdApDMMSLQiyO0gU2R3J5YRvlSupA18roOe34UWGwjNPELowT7MpwqxuHkmPfO9G4exD3s+KPNRKuGnQ+nysughLrUbhbEQ3YcDX9eizlbF1GE9bSgTYtktj+rcea2AfKY+mNY/D5KW/gj7PkyoqU3GJIJMb0le1tnUyQ7KJBBBAgyL3hJUzyuJOONM//Z"/>
          <p:cNvSpPr>
            <a:spLocks noChangeAspect="1" noChangeArrowheads="1"/>
          </p:cNvSpPr>
          <p:nvPr/>
        </p:nvSpPr>
        <p:spPr bwMode="auto">
          <a:xfrm>
            <a:off x="155575" y="-2574925"/>
            <a:ext cx="7429500" cy="537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6" name="AutoShape 6" descr="data:image/jpeg;base64,/9j/4AAQSkZJRgABAQAAAQABAAD/2wCEAAkGBxQSEhUUEhQVFRQWFBQUGBYYFhkXGBQYGBcWFxUUFBcYICggGholHBUUITEhJSkrLi4uFx8zODMsNygtLisBCgoKDg0OGxAQGzImICQsNywsLC8sLDQsLCwsLCwsLCwvLCwtLCwsLCwsLCwsLDQsLCwsLCwsLCwsLCwsLCwsLP/AABEIAL8BCAMBIgACEQEDEQH/xAAcAAABBQEBAQAAAAAAAAAAAAABAAIEBQYDBwj/xABFEAABAwIDBAcFBQUIAAcAAAABAAIRAyEEEjEFQVFxBhMiYYGRoTJCUrHRFJLB4fAHIzNichUWQ4KistPxFyRTY3PC0v/EABoBAAIDAQEAAAAAAAAAAAAAAAABAgMEBQb/xAA0EQACAgEEAAMGBAQHAAAAAAAAAQIRAwQSITEFQVETIjJhkaEVcdHhI4Gx8BQkM0JiwfH/2gAMAwEAAhEDEQA/AKmEk52qavdI8IxJJQkmAkESlCBgSSKQQAkkSggAJIoJgAhBOQKBgSSSQACgnFNQSEkkkmAEE5AoGBBFBAAQRQSJCKaU5NQxoBQKJQKRIBTSnFNKBoakigkSLZ+p5oIv1PNNQujHLsKCSSYhJIoIACSMIIGGUEkkABJJJMBIFFAoGBJJJACQSlBMaEkkgkMKCSBQMSSCEoGIpJJIACanJqCQECnIFIY0ppTimlIkBJIpIGWz9TzTUXFBEejI+xJJJJiEkkkgBIIpIACCKSAAgnFBMYEEUCgYECigUDQEkkEEgoJIJgJApSgkMSCKCBhSSSQICBCJSQMagQnpQkOzmQgQukIFqB2ciEF0LUUiVk9BGEoTMgEUYShAASRhJAASRhKEABJKEkABBOhCEANQKdCBTGNSKMJQgYxBPhCEErGoIpQmMagnQlCQxqSMIIASSSCAEkkkgYkkkkAJJJJAChBFJAE0FFc0QVEoaOiUJoKcCgjQoQhOSTAEJQjT7RhozctBzOimU8D8R8B9Vny6nFj+JmrDos+b4Y8evkQoSDCdBKsXNYwSYAG8nTxKhVNt0QQA7MT8On3jDfVY5eJr/ZE6MPBmv9SdfkAUHcEvs5U3D5qns9X9+T5NB+ahdIHuotaM7S582DSMo4yXG+7zWWXis7qkbIeDYX5t/T9CJiK7WWJBPAX81FOO/l9fyUrY/R99YBzjkYdD7zuQ4d5WnwmxqNPRgJ4u7R9dPBH4rP0LvwjTr1MpRqud7NNzuQJ/BS6eDqn/AAnDmWj5la0tXE1WzEgngLnyF0n4rk9ER/CNP8/qZ4bMqfDHiEf7LqcB5q8qYlo1D7fyO/EKG/bVIfF5fmofi+T1Q/wfB8/r+xVv2bUHu+oXF+GcNWu8irdm1G1LMBJ4SwHyLpSwoe/MXSIOXLy18d3gr8XispXaXBTk8IxrpsokFpHNY6zspPA6+Ruo9bZbDpLeR/ArRj8Uxy+JV9zPk8IyR+F39iiSU6tsx40h3oVDewgwQQe9dDHmx5PhdnOy4MmL41QxBOTSrCoCSSBQMUpSghKQ6HSlKZKGZA6OkpLkXJIse0ngopiQKiZ6OkopUaRdp57lLeGUm5nkCN5/AcVmz6uGLjt+hr02gyZ+el6sjOsC42A3/RPwWCdV7VSWs3N3u73Hh3KPRxAxNVjQDkBJM+9Hd4R4rSALlZ/EMkvdXB3dP4Zgx1Lt/M4w2m28NaByAVDj9vk2pCB8REnmG7vXkFB6S7SL6hYD2GGObhYk+oVOKhG/1UcOn3LdIln1LT2wJ7mdbdzy899489Eyns9hDTvzEWtvdw5KM2ud9+/f5hS8JWP7sWPaJjQn21dNOMTPjalLkkjY4917gfA+uvqpeysEamJZTqOLw0SSZuAMwbcm0kBdqNcaGQeBHy4+CWDr9Viuuc5raQAzOO/M3KGtAuTInuAuubqMrr3jqaTDcnt7o3GRccRWawS9zWgkAFxgSd364KWEaeEbUOV1p0PA7pWWcmotouXdMfhcJReAc4qT39nwbv8AGVxxdENxuFAAA6rEiAIAtT4KDjdiCk72AJ3slmbxbBlRXscMVherqvBjECHw8M7DTYWMHmub703bdl91xRqsbgM4MWcRHMawfILIYzBhtSm17Wx1hmRcdh4gHhJHktZQxNce02nU/pJY48mukf6lVdI67H9VLXU3moB22wCMrvfEt9URuLCVMhVOjVGpYEtO73h5G/qodPDVerHUWcHOO7TM4b/BLCbRLd+YcdVP2fiMjmxFxV/3tj0K3Y3/AA5JfIofxJsz21MXVMMxNMNJsKkFpHCRvE7+8qqwuPqUrOLiBbU+oXpuMqU30nhwHsOseMG4WSwewqdWjRN2l1JpzD4gIdIOvHxVmny+zTUlwV5ob2mnyR8NtQOGoPP8tPJHFVwRdhI8x+XjCjbW6M1KMH2gSAHNmZOltQql+LqU98gcdQt+N45cwdGebyRVSVokMdnkhpbDouZkWvyv6J1WkWmCIU2jUDzTaIl2HFQ95fmN/wDKWq5o7HdWYDSIqEtcXMGrIIFwddR9FtxeITxr+Jyv7ow5NBjy8w4ZlSmkqdj8CWEyC2NQ60eaj08I5zcwiNRfXkumtXhcd25Uc2ejzRlt22cJTSkeGhG5NJWhNNWiimuGIlBJBIkhSggklYy1LU6jRzEAb13NEcSpGCpQ4d4P1j5rmz8TxuL2dmnF4Vm3rfVefJ0qltJhJs1on9d5WI2jtF1V0uNtw3NHd9d61fSymfszo3OaTyn8x5LCR3jyWDSrdc5dnW1LpKEeEaDo1istVljF2k8JmCeFyFvQ1eS0jeDELedG9uhwFKqYeLNcff4An4vnzWHUt48zUunyjo4IrJp1KHceGv6MyO3MJ1deo0iJeXA8Q45gfX0KhlvAnzn0K9K2/sJuJZ8NRvsu/wDq7iPkvO9p4GpQOSq0g7jq13e07/munp88ZxrzOTnxSjK/IjtcePmF1puMssDrvI3PXBtTjfnddS72OR05O3K2TtFUVyWdPHFogtcW8CWuHgTdLaD2uAIDpbqHNIgHgSOPzVYQT7JnlY+Rv5Lp9ocHFp3mDNjBKwarCnjZu0ed48sWjV9FelPVAUq57GjX65P5Xfy9+7lpvGOBAIIIIkEXBG4grxzEU8rnN1hxE8iR+CnbF6QVsMYYczN9N3s95bvaeXiCuLjzVxI9Hn0aye/jPacNjGuGSqJHxfX6rP8ASHBGjisK5hBDuvynkwGDHzUTYvSrD14aXdVUPuPIAJ/lfofQ9yu62DDnNcR2mFxa7e3MMro3XBi6m8UZO4s50lOPEkV7ukTWuy1AWG+ult4Isn4zGNqCiWuBAr0zY8Q4fiom1thipBdTbVgmNA5s6lhtHgQs1jdlimR1b6tNxewQ9rjHaBzSQHuiPiVkMMWvedMplOSfCtG6xeApv7Ra1x3yLxzF/VVjdliq9zGuy5CS2Rms4MibzuO/cqShjMbTMsdTrgXgOBJ4tLTlgHT2ir12OFOp1sODX0esymMzck5mm8ZhJm8dlDxbOFK7BT3dqqFW2XiaYMZXtjQOg/dfYeaq9iYpwwwzAsDYcxxsCMxY5oJsTdthwKu8N0poVBZ9u/T72nqonRfGtGHptJh2aow+NR4k+YKhKORLlEk4Po447Hhwo39mvTPhcfirbaGzcNXokvaC/wCIWcBxOk7tVW7WwVNzGHLkd11IEt7MS8B0gWPMhOxuwazGF1Oo17O8wR/UfoErQmmVOyNiuysxALSxk0iNC0NJos5+y1ULcdVw7zlJsTbRwH/S1GzKz2U3sc1wBqP3SLVM1yLBS8PTo1qNQVWh/wC8EH3mjqqQEHUCy1Y9TKHlaKJ4lJc8MpNmYj7dHXODWFwYXv0PMnx5XKnbW2O7Dkin26TSGggboH/X6hQ6nRl7aJNEyynUq9nRzTmlzjuO7wAUbZe18Q2q2hftTYzAAFyW+KsTjK5pr8iPMfdf1OG06Ng4dw5g6KuewjUEcxC0+KonPlpw5xALYuCZFreKr6WLcX9XUZc2gA+rb2XS0esyRxbVG6+fNGHV6XHLIpN1fy4spUFL2lherdb2Tcd3EKGV2MWaOWCnHpnKy4pY5uEhFJNJSU7I0anwUPb1d1FrHt3VBPKHfjCsZ7k/qG1mmm8aiI4947wvHxkk+T1TTrgfRq067DBa4EQ4a2I+RCxO3+j76BLmgupfFqWdz/qp9TAYnBOJbmfSkmW6jmN3yV5snpTTeIePFomP6m6jmJVkc0sDvuPr+voxPFHPwuJenn/L1R5xmUrD4gaOt3/gV6HjejmFxILmAA6k0zlPMt0nmFn8X0Ddfq6oI4ObB8xPyV+TLg1ENsynFHNpcm6P/p22V0jqUgGv/eM7z2gO47+R9Fp8NtDD4puWWunWm8CfunXmFi62wcSw2DHNtbMdA0C0i1wU3+yXzpHMhctxyYfO0dZPBqP+LL/aPQWk6TSe6mfhPbb63HmqHGdD8SyMrW1AAR2XCdDudHFafZexNpNANPOW7g7tg8id3JXLm4qi3NiadFg49c1hPJjrk9wK0Y/EJdP7mPLoI3w1/Jnk2JwFan/EpVG33sIHnEJCuQYmQHAQbgX3A6L0j+9uF0e8s5tJ/wBkrnW2jgav+Phz/U5oP+qFonq1ljtaM8dJLHK0eb4uqRVqA6da8f6iJSc6NVvMVsehVkjqnTeWlpnvsqrHdHbQGxwImR57lzv8Pa4Z1set2cNcGVNQK12V0oxGGgU6hyj3H9pnIA3b/lIVTtDZ9Wl7TSRxE+o1CrTWKq2SizX7aE16nqmzv2k0zavRc3+amcw55XQR5labA7fwmIgU61Nx1yOOV33XwV4GapTTUVqlIzSx430fQe0Nnh49kE8DJHgFlsbi+qrU8zCwNJm5LSDAMDQdnN6LzTZ/SHE0P4VeowD3c0t+46W+iuR0+rPblxFOlXbxLSx/MOaYHkrIzS7Rnngvpm2xmyKcy4Nm8PdSg+D6eWFVbP2UajS4OLX53+y4E+0Y7LgY3bxqu+xen9Dqmh9Oo3L2TBFTL8OY9kxG+Nyt6e29n1/8SlP8w6t3mY+ancn5lDhj6Ie3alaS8GGnK4suYqTM5hIAmLdyTts4rKWlgcDrlcI8ZNz4KzqbIp1Gnq6jsp4Pzt7tZ+ar8dRrM9osfwlsHwIU93CSSIPCrb3f39yezG5cJiAYu+f6b03+dyPNdcBTode4ZSyMlQFu7Kxk5hv7VvFZnFYymW1KbHDNVqsGUzm7QptPtCYmd+4LRYbFPZWqnK0jJTktABGZwAiTcW48FVOKXaCLb4JWGcctdrTmDqlQRcOILGy6DqInepFXDMPVEiXFhaXCzu00Ei40sLFV+xK2epiHEFp6wZXu90PpNBABMDTjvVy2u2mygXvdUMZQ7eIouIEaiY9VXta6HaMiwNo4gNdJDC5xDTBsLAXHvEBXfYxNN2IwLXCtlyS6kYcGkyxriMuqj9GcC6rVqVnkZHZ2aDtZHtLzfRpcS2f/AG1rnbJY2izKCxoBaOreWhsTcNHZ3bxqn7Vxl0SeNSXZ59s9znvpzTNQvYc7Q28EDMS3gDFlR9Idm9TVhphjhIm8cW+CvX7To0scW1MVVw7wyGvZT6xr3OdNQVCWuGUEM3azcQrLa+xvtBqAmX06DqgeBAL3O7JyzYO6t9p3rfpdT7LIm+n2jHqMHtINLtdM886riSfT5ILh0WrddiqbMU9tOjn7ZAgkDUAk2nikujPxTBF1TOctFm9Ueisoyg7CHgp7KCf1C89vPR7URaOKqMs5oqN7zDh/m3+I8VGxGFwtQ5nU8r/iLYcOT2X9VaiiUHYaf+kt/oPavNFUcJTnsv00uZ8zdSGuePfnxB9SpP2LuB8E07PHCFRLvj/tGmM1VSt/nT/qjg+sd49PooGNrERDA7Wde781bnZvPzKzfS/BBjWQXZy494yx2td85fVRU53Sl9/2J/5erlH7fozm/abmTDHMn4XubPNVON2kx8h4fwkVPqFAFAnV7v1yUfF0WsdEgyJnQ71qx48knXZlyZNPFWuPr+4yu2hudUH3XfRQK9Rvulx5tj8VcbTw1NgpGnU6zPTD3dktyOJcDTM6kZddLqsrN7JPAErYtHkq30Ynrcd0ivrE/AmMrub7Jy8iR8oSfUOUazaTNrzECLW5qRRqNgEwD4JLSwk6Tr8xPVTS5+x1w+JxDgS2pWIAkw55AHE30uF0p0pJNWXTuBy8iSBrcq66J7aw9J7+vpNqtNN4AMjKcpII8QqmpiGud2e+3gVbHBjVpuyl58ja4oh4jDMiWEjudJI8QIO/yVe4x3qydoo/Uk/DqqcuGMei7HmlLshdYOB+aLSOJ+7+ak4/BmmQ0kXEggyCJIkHhIK4tA4buKqSRP2kh2HqFhzNPobjeDbRW9Hqnic4ad7Tu5HgumzujjqtCpWFWk0UxORzoe/jlAHzITdg7GOIeW52MAN3OzEAW+EHjKvhBPoz5M/nI6U6JaZpvE8Wug+imDbmLpj+JUI4Oh4/1SoO19gupEjOCAAZuNZgQd9lVvwj2gkOIjg6D81bKMkVQyQl06NBQ6QkuFY06b3scALOaZ1kwYtyV5R6fsPt0Xt72uDvnCweGrR/EdUvOmU6f1aqz2UKNWoRUfUbSyzmLWl1tQQ22k6LLOafkaYWvM22H6aNbL6VUDSW1W2MAtAnkdxUjZu2a1YFgDKTPjb2nEEe1TBMAxIBvuUfol0S2diHvczEuJYGGKjMoaSTBGcAE274W3Z0ULPYdRqDM3MHASGyA4iLEwTAUHlryJVfJn8Vj20a2G6ggU6b2tguyFrXEB2czcG86ha7FY+llIpVKRe8ktJILGay8uGoGsDU8BcVG2tiUnPaw4IhuYfvS8kCO0C/KQ1otwKT6BdVY7DVgercBUik0ANj2A+oABY8FU5RJJSLzZ2GpvotLRFKllvqar5qF5n3nOdUk8XEoVdn9W2s9zz1lduWJ7FMAGXNEWyNdc7yO8KEekrQ/NiopUmENZne0sLmyTUBaIAuBBI9m2qy3TX9ouDr4XEUqGIcar2ZGkMeAe12m5iBDYnnKS74JN8UeS1SOscWzGZ0csxj0SXNmmvoY8LIrRRnPoh2HhGlgpEkkTy+ic3G059tvmPxU5uLowP3tP77beqw2dJ8ENuEjeT5fRO6vu9F2qYunDoeyYt2gZN9Ak3EMMdptxOotpb1TYJkWpYxA8QnsJmIbruT3VmkzI9bWT6bxI018u9VuyR1GH7h5Ki290bqYqqxtPIMtOo8ySLZmC0DVaqkQV2wbf35O7qHid0l7bTxsnBXIhklUTB/+GNckg1aQiJ9o6zpbuXnn7R+jr8DiGU3vDyaeeWggAFzhF9V9LFwzOuPd395Xkn7Ytniri2HIXRRaJAcY7Trdla1Jx5RmpT4Z5Ng3tP8R5ZY5ZBIJnfAkC7jMH2UsbtEOYGhjWkAtzCZfJJzOnfutuAVvX2O2wyRE6teN87z3qNisAMhblbYl09qdI3mNw3K2OefqQeHGvT7mZYCRHe0f7lKq4QCmHB3aglwIgRIDcpm/fYRbVTBs2AY4tIN92a/qi7AnmLCCDzv5KLcmNKKIGzq8ZpDTmY5txMb5bwNtefFHCHt20gqdR2XBm1p7tx+oT8Lg20nh1W7NCBBOm6SN8b002nYqT4DQytcM8OBEwHDVzSWyRwtI11ChuHLUbwp2PxOH/wsw45mN4Rbtu7/AEVO5zfi9JUt7lyxOKXCH4syZERAB0N/ErhTJzGbWEaQlVcDofRc+c+neiiJZNp1chcA7qwYLhOSfhJ0nuTcPVcJg6niFF+1CIkgfrvTW4ho3ny/NWJ0VOFlq99UNDr5To6YaddDpuPkUG1nWJcCLWzxPMtuoIrTq46DutYDf3hdH0LTmA13jcLjXvCHlfqKOFehOgkyx4aDP+IdNwuZMXUzYuyYqTUqtAINgQS4kHsyTbddQ9jYNpq0w9wIdVY0gEdq4BiHTv3Lrs9zGkF1YW1iCTYXiVmnyaIxaN5+yVzevrsfTzl1OnaS2O3lJJH9YXqdTqCKhyuBygO7L4jKwkaaZYMxovJf2f7ZoYfE1ajsTSp5qDgM/ZGbrGOaJNp7Jt3L0n+9eEIdGJokFsEgyT+4a0Cwv2vxVXN9E0qRYurUWhuUg3b7QIbF2i5E6zu1CWC2rQvmFFoneWAzA0Bi3es3gemNLq3tqVWnt9ixEtDrXa3QXuVzxO3aNV/8ei2kOrcA7MDnY8mRp7p3+RUJRl2kWKjQ4nbmFziCz2XD2HO3t+FvcVG29iqL2vptqNEZSCw6wQZDmmxEc0mdMaLaVP8A81Qloh4daezHZImO1v4LMN6Rurh4c6lLxUhxqNbl7bsocJGYezBy96i4tkotIkYnYtCrhc1Yvl4gy+bZoBB9q8cNUk3E7YqdWyhS6nIOsD3mrRm9wQC7sySd82QVa3pcIulljN22WgAG4fd/Nd2VBvA+6JVT1p4odYeKvogXYLToR5AfgmvJ+L0H0VL1h4pGsf0FJIRPrVqoPZc2O8kH0TGYqoD2qo5Au+clRW1gbFo8EHU+EKVIRN/tJw0qu8yUHbbqgT1j45kKERxjxlMc2fyTpASv7xPdYVXn/NPyUDGVS8yc09+aT6JlLCtYQRMjQz+SsMTtJ9QDNByiAYg+JRz5IVIztai06taebCfmoNTAUj7jPCn+S0dd+b27/riuX2ZnBTXzIuPoZw7Kp/8Ap+TT+EJn9h0zpTd4B/8A+lqQwDQDySZbcnyRpeZm/wC6hIkUquXj2o+a4/3Nc/SlVcOf1WybiKoEAujh5j8T5oNrVNxI8SErkG2JmG/s7ILQ+jUYTrN8vKDdWuz/ANl9IgddRcDM+8SRI3h41kjuhWFXE1jq9x5uJ+a5VK1be90d7neiVSH7voTcH+zfAGxwhJHe/wD5OKjVOguBZJODBAO8n/mUftn3z5oGmd5Hko7JXe4lvj6Gm2bgsPh2jqqIawAGCGkADhmrk7lJ2g5kBwDIInSnNx/8yxv2eeHkicGN8JyxKXmRjlcX0LaWGY7cP9HPc8qup4aCYdlBEGHtEhTzgh+YKacED7wUliVVZJ53d0Uv2RwfNnQ4GzgdCDxTRgXH3fkr4bO/m9EfsXf81NQXqVvJfkZd+yn7gPAj6pj9lP4D0+q1hwjv1CaaTvhUtqIWZOrs55aAQLTv43+qdh8K5usOG8T+Rhact4j0TDlTpCfJlq2z7SDe9oiL2g77KO7BOtcWEWJ+i2BpNPD9c1ydhWncPMJ8AZRtB40cf1zCS0dbCMG+PFJO0KjRgIwllSlYjaNTk4M7kCI/7QACE0P4p/iVzqNspIizqCdyIcT+gFypnipDAEMEc4Sau8IFiLA4loQFLuXfRPbV4IsCKaUahNyqY4E3K5uanuFRHhKV2LE0sTsVDIQMJ3Uniuowx3osKIsBEtCknCLm6gnYUcMg4pppru6hvTZjVFhSOIpo9XyUprSdApDMMSLQiyO0gU2R3J5YRvlSupA18roOe34UWGwjNPELowT7MpwqxuHkmPfO9G4exD3s+KPNRKuGnQ+nysughLrUbhbEQ3YcDX9eizlbF1GE9bSgTYtktj+rcea2AfKY+mNY/D5KW/gj7PkyoqU3GJIJMb0le1tnUyQ7KJBBBAgyL3hJUzyuJOONM//Z"/>
          <p:cNvSpPr>
            <a:spLocks noChangeAspect="1" noChangeArrowheads="1"/>
          </p:cNvSpPr>
          <p:nvPr/>
        </p:nvSpPr>
        <p:spPr bwMode="auto">
          <a:xfrm>
            <a:off x="307975" y="-2422525"/>
            <a:ext cx="7429500" cy="537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4" name="AutoShape 2" descr="http://www.financiarul.ro/wp-content/uploads/Castelul-karoly-Carei-640x360.jpg"/>
          <p:cNvSpPr>
            <a:spLocks noChangeAspect="1" noChangeArrowheads="1"/>
          </p:cNvSpPr>
          <p:nvPr/>
        </p:nvSpPr>
        <p:spPr bwMode="auto">
          <a:xfrm>
            <a:off x="155575" y="-1646238"/>
            <a:ext cx="6096000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7" name="AutoShape 4" descr="http://www.financiarul.ro/wp-content/uploads/Castelul-karoly-Carei-640x360.jpg"/>
          <p:cNvSpPr>
            <a:spLocks noChangeAspect="1" noChangeArrowheads="1"/>
          </p:cNvSpPr>
          <p:nvPr/>
        </p:nvSpPr>
        <p:spPr bwMode="auto">
          <a:xfrm>
            <a:off x="307975" y="-1493838"/>
            <a:ext cx="6096000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8" name="AutoShape 6" descr="http://www.financiarul.ro/wp-content/uploads/Castelul-karoly-Carei-640x36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9" name="AutoShape 8" descr="http://www.financiarul.ro/wp-content/uploads/Castelul-karoly-Carei-640x360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10" name="AutoShape 10" descr="http://www.financiarul.ro/wp-content/uploads/Castelul-karoly-Carei-640x360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pic>
        <p:nvPicPr>
          <p:cNvPr id="1026" name="Picture 2" descr="http://www.aerosky.ro/PopularRouteSecondFileHandler/700/700/cluj-napoca-baia-mare-110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5" y="404664"/>
            <a:ext cx="7776864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4118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247569" y="606695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4211960" y="629143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4" name="Rectangle 3"/>
          <p:cNvSpPr/>
          <p:nvPr/>
        </p:nvSpPr>
        <p:spPr>
          <a:xfrm>
            <a:off x="4752020" y="794897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Virage 4"/>
          <p:cNvSpPr/>
          <p:nvPr/>
        </p:nvSpPr>
        <p:spPr>
          <a:xfrm>
            <a:off x="5076056" y="794897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1223987" y="1628800"/>
            <a:ext cx="5760000" cy="1440000"/>
          </a:xfrm>
          <a:prstGeom prst="rect">
            <a:avLst/>
          </a:prstGeo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540000" tIns="360000" bIns="21600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Mare est</a:t>
            </a: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exagone 7"/>
          <p:cNvSpPr/>
          <p:nvPr/>
        </p:nvSpPr>
        <p:spPr>
          <a:xfrm>
            <a:off x="1435779" y="2186672"/>
            <a:ext cx="792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1B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1331640" y="704898"/>
            <a:ext cx="2772347" cy="72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4283968" y="704897"/>
            <a:ext cx="2592288" cy="79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1331640" y="1700808"/>
            <a:ext cx="5544616" cy="1260000"/>
          </a:xfrm>
          <a:prstGeom prst="roundRect">
            <a:avLst>
              <a:gd name="adj" fmla="val 7976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10"/>
          <p:cNvSpPr/>
          <p:nvPr/>
        </p:nvSpPr>
        <p:spPr>
          <a:xfrm>
            <a:off x="5292080" y="2165597"/>
            <a:ext cx="1260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923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43928" y="1988840"/>
            <a:ext cx="5760000" cy="432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90000" tIns="252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Mare</a:t>
            </a:r>
          </a:p>
          <a:p>
            <a:endParaRPr lang="fr-CH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Sprie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fr-CH" sz="9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9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9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9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èche droite 3"/>
          <p:cNvSpPr/>
          <p:nvPr/>
        </p:nvSpPr>
        <p:spPr>
          <a:xfrm rot="19500000">
            <a:off x="5174530" y="5399945"/>
            <a:ext cx="108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Titre 1"/>
          <p:cNvSpPr txBox="1">
            <a:spLocks noGrp="1"/>
          </p:cNvSpPr>
          <p:nvPr>
            <p:ph type="ctrTitle"/>
          </p:nvPr>
        </p:nvSpPr>
        <p:spPr>
          <a:xfrm>
            <a:off x="1043928" y="872740"/>
            <a:ext cx="5760000" cy="1080000"/>
          </a:xfrm>
          <a:prstGeom prst="rect">
            <a:avLst/>
          </a:prstGeom>
          <a:solidFill>
            <a:srgbClr val="00B050"/>
          </a:solidFill>
        </p:spPr>
        <p:txBody>
          <a:bodyPr vert="horz" lIns="7200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Mare sud   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Flèche vers le haut 13"/>
          <p:cNvSpPr/>
          <p:nvPr/>
        </p:nvSpPr>
        <p:spPr>
          <a:xfrm>
            <a:off x="1403648" y="1079835"/>
            <a:ext cx="468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" name="Rectangle à coins arrondis 1"/>
          <p:cNvSpPr/>
          <p:nvPr/>
        </p:nvSpPr>
        <p:spPr>
          <a:xfrm>
            <a:off x="1115616" y="916868"/>
            <a:ext cx="5616624" cy="999956"/>
          </a:xfrm>
          <a:prstGeom prst="roundRect">
            <a:avLst>
              <a:gd name="adj" fmla="val 862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1115616" y="2060848"/>
            <a:ext cx="5616624" cy="4140000"/>
          </a:xfrm>
          <a:prstGeom prst="roundRect">
            <a:avLst>
              <a:gd name="adj" fmla="val 637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14"/>
          <p:cNvSpPr/>
          <p:nvPr/>
        </p:nvSpPr>
        <p:spPr>
          <a:xfrm>
            <a:off x="4722070" y="1128846"/>
            <a:ext cx="1008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Flèche vers le haut 18"/>
          <p:cNvSpPr/>
          <p:nvPr/>
        </p:nvSpPr>
        <p:spPr>
          <a:xfrm>
            <a:off x="6079601" y="1093856"/>
            <a:ext cx="468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Rectangle 11"/>
          <p:cNvSpPr/>
          <p:nvPr/>
        </p:nvSpPr>
        <p:spPr>
          <a:xfrm>
            <a:off x="2339752" y="2944343"/>
            <a:ext cx="1008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338070" y="4509120"/>
            <a:ext cx="4392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Zona </a:t>
            </a:r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Industrialâ</a:t>
            </a:r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2" descr="http://quiz-code-route.fr/panneaux/ID3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9712" y="4509120"/>
            <a:ext cx="747889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Hexagone 16"/>
          <p:cNvSpPr/>
          <p:nvPr/>
        </p:nvSpPr>
        <p:spPr>
          <a:xfrm>
            <a:off x="1259712" y="2366872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1B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534070" y="2927244"/>
            <a:ext cx="1800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722070" y="3666958"/>
            <a:ext cx="1260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88972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43928" y="1988840"/>
            <a:ext cx="5760000" cy="4176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90000" tIns="252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Mare</a:t>
            </a:r>
          </a:p>
          <a:p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Sprie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9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èche droite 3"/>
          <p:cNvSpPr/>
          <p:nvPr/>
        </p:nvSpPr>
        <p:spPr>
          <a:xfrm rot="19500000">
            <a:off x="4874549" y="5249716"/>
            <a:ext cx="108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Hexagone 9"/>
          <p:cNvSpPr/>
          <p:nvPr/>
        </p:nvSpPr>
        <p:spPr>
          <a:xfrm>
            <a:off x="1259712" y="2366872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1B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à coins arrondis 1"/>
          <p:cNvSpPr/>
          <p:nvPr/>
        </p:nvSpPr>
        <p:spPr>
          <a:xfrm>
            <a:off x="1115616" y="916868"/>
            <a:ext cx="5616624" cy="999956"/>
          </a:xfrm>
          <a:prstGeom prst="roundRect">
            <a:avLst>
              <a:gd name="adj" fmla="val 862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1115616" y="2060848"/>
            <a:ext cx="5616624" cy="4032000"/>
          </a:xfrm>
          <a:prstGeom prst="roundRect">
            <a:avLst>
              <a:gd name="adj" fmla="val 637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Rectangle 11"/>
          <p:cNvSpPr/>
          <p:nvPr/>
        </p:nvSpPr>
        <p:spPr>
          <a:xfrm>
            <a:off x="2411760" y="2924944"/>
            <a:ext cx="1008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331640" y="4409946"/>
            <a:ext cx="4392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Zona </a:t>
            </a:r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Industrialâ</a:t>
            </a:r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2" descr="http://quiz-code-route.fr/panneaux/ID3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436503"/>
            <a:ext cx="747889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à coins arrondis 16"/>
          <p:cNvSpPr/>
          <p:nvPr/>
        </p:nvSpPr>
        <p:spPr>
          <a:xfrm>
            <a:off x="4007002" y="1015584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499992" y="1120782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Virage 19"/>
          <p:cNvSpPr/>
          <p:nvPr/>
        </p:nvSpPr>
        <p:spPr>
          <a:xfrm>
            <a:off x="4781002" y="1110846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4096858" y="1069584"/>
            <a:ext cx="2635382" cy="79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Rectangle 13"/>
          <p:cNvSpPr/>
          <p:nvPr/>
        </p:nvSpPr>
        <p:spPr>
          <a:xfrm>
            <a:off x="3614549" y="2924944"/>
            <a:ext cx="1800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26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2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98374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0725357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1051592" y="908720"/>
            <a:ext cx="7408840" cy="4320000"/>
          </a:xfrm>
          <a:prstGeom prst="rect">
            <a:avLst/>
          </a:prstGeom>
          <a:solidFill>
            <a:srgbClr val="00B050"/>
          </a:solidFill>
        </p:spPr>
        <p:txBody>
          <a:bodyPr lIns="540000" tIns="540000" rIns="72000" bIns="18000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CH" sz="43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Carei				 100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Dej</a:t>
            </a: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  <a:r>
              <a:rPr lang="fr-CH" sz="4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 Mare		</a:t>
            </a:r>
            <a:r>
              <a:rPr lang="fr-CH" sz="4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66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x A71			  61 km</a:t>
            </a:r>
            <a:r>
              <a:rPr lang="fr-CH" sz="4700" dirty="0" smtClean="0"/>
              <a:t>	</a:t>
            </a:r>
            <a:endParaRPr lang="fr-CH" dirty="0" smtClean="0"/>
          </a:p>
          <a:p>
            <a:endParaRPr lang="fr-CH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1115616" y="980728"/>
            <a:ext cx="7272808" cy="4176000"/>
          </a:xfrm>
          <a:prstGeom prst="roundRect">
            <a:avLst>
              <a:gd name="adj" fmla="val 380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4155949" y="1214784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A71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3879" y="4149080"/>
            <a:ext cx="842400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642379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2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98374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456427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247569" y="606695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4211960" y="629143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4" name="Rectangle 3"/>
          <p:cNvSpPr/>
          <p:nvPr/>
        </p:nvSpPr>
        <p:spPr>
          <a:xfrm>
            <a:off x="4752020" y="794897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Virage 4"/>
          <p:cNvSpPr/>
          <p:nvPr/>
        </p:nvSpPr>
        <p:spPr>
          <a:xfrm>
            <a:off x="5076056" y="794897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1223987" y="1628800"/>
            <a:ext cx="5760000" cy="1440000"/>
          </a:xfrm>
          <a:prstGeom prst="rect">
            <a:avLst/>
          </a:prstGeo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540000" tIns="360000" bIns="21600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Mare sud</a:t>
            </a: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exagone 7"/>
          <p:cNvSpPr/>
          <p:nvPr/>
        </p:nvSpPr>
        <p:spPr>
          <a:xfrm>
            <a:off x="1435779" y="2186672"/>
            <a:ext cx="792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18B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1331640" y="704898"/>
            <a:ext cx="2772347" cy="72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4283968" y="704897"/>
            <a:ext cx="2592288" cy="79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1331640" y="1700808"/>
            <a:ext cx="5544616" cy="1260000"/>
          </a:xfrm>
          <a:prstGeom prst="roundRect">
            <a:avLst>
              <a:gd name="adj" fmla="val 7976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10"/>
          <p:cNvSpPr/>
          <p:nvPr/>
        </p:nvSpPr>
        <p:spPr>
          <a:xfrm>
            <a:off x="5220072" y="2157043"/>
            <a:ext cx="1440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837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43928" y="1988840"/>
            <a:ext cx="6120000" cy="360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90000" tIns="252000" bIns="216000">
            <a:noAutofit/>
          </a:bodyPr>
          <a:lstStyle/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Dej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 DN 18B </a:t>
            </a: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Târgu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Lâpus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Mare sud</a:t>
            </a:r>
          </a:p>
          <a:p>
            <a:endParaRPr lang="fr-CH" sz="9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èche droite 3"/>
          <p:cNvSpPr/>
          <p:nvPr/>
        </p:nvSpPr>
        <p:spPr>
          <a:xfrm rot="19500000">
            <a:off x="5699620" y="4655731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Hexagone 9"/>
          <p:cNvSpPr/>
          <p:nvPr/>
        </p:nvSpPr>
        <p:spPr>
          <a:xfrm>
            <a:off x="1979712" y="4970731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1C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re 1"/>
          <p:cNvSpPr txBox="1">
            <a:spLocks noGrp="1"/>
          </p:cNvSpPr>
          <p:nvPr>
            <p:ph type="ctrTitle"/>
          </p:nvPr>
        </p:nvSpPr>
        <p:spPr>
          <a:xfrm>
            <a:off x="1043928" y="297326"/>
            <a:ext cx="6120000" cy="1619505"/>
          </a:xfrm>
          <a:prstGeom prst="rect">
            <a:avLst/>
          </a:prstGeom>
          <a:solidFill>
            <a:srgbClr val="00B050"/>
          </a:solidFill>
        </p:spPr>
        <p:txBody>
          <a:bodyPr vert="horz" lIns="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Mare </a:t>
            </a:r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Recea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Dej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Cluj N  Suceava   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Flèche vers le haut 13"/>
          <p:cNvSpPr/>
          <p:nvPr/>
        </p:nvSpPr>
        <p:spPr>
          <a:xfrm>
            <a:off x="1187624" y="548740"/>
            <a:ext cx="504000" cy="108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" name="Rectangle à coins arrondis 1"/>
          <p:cNvSpPr/>
          <p:nvPr/>
        </p:nvSpPr>
        <p:spPr>
          <a:xfrm>
            <a:off x="1115616" y="332656"/>
            <a:ext cx="5976000" cy="1512168"/>
          </a:xfrm>
          <a:prstGeom prst="roundRect">
            <a:avLst>
              <a:gd name="adj" fmla="val 862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1115616" y="2060848"/>
            <a:ext cx="5940000" cy="3456000"/>
          </a:xfrm>
          <a:prstGeom prst="roundRect">
            <a:avLst>
              <a:gd name="adj" fmla="val 637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16"/>
          <p:cNvSpPr/>
          <p:nvPr/>
        </p:nvSpPr>
        <p:spPr>
          <a:xfrm>
            <a:off x="5004048" y="3921192"/>
            <a:ext cx="1080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572000" y="537065"/>
            <a:ext cx="1692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Recea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Flèche vers le haut 18"/>
          <p:cNvSpPr/>
          <p:nvPr/>
        </p:nvSpPr>
        <p:spPr>
          <a:xfrm>
            <a:off x="6480240" y="581449"/>
            <a:ext cx="504000" cy="108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1794229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43928" y="1988840"/>
            <a:ext cx="5760000" cy="360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90000" tIns="252000" bIns="216000">
            <a:noAutofit/>
          </a:bodyPr>
          <a:lstStyle/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Dej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Târgu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Lâpus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Mare sud</a:t>
            </a:r>
          </a:p>
        </p:txBody>
      </p:sp>
      <p:sp>
        <p:nvSpPr>
          <p:cNvPr id="4" name="Flèche droite 3"/>
          <p:cNvSpPr/>
          <p:nvPr/>
        </p:nvSpPr>
        <p:spPr>
          <a:xfrm rot="19500000">
            <a:off x="5333013" y="4647060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Hexagone 9"/>
          <p:cNvSpPr/>
          <p:nvPr/>
        </p:nvSpPr>
        <p:spPr>
          <a:xfrm>
            <a:off x="1249840" y="2420888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1C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à coins arrondis 1"/>
          <p:cNvSpPr/>
          <p:nvPr/>
        </p:nvSpPr>
        <p:spPr>
          <a:xfrm>
            <a:off x="1115616" y="332656"/>
            <a:ext cx="5616624" cy="1512168"/>
          </a:xfrm>
          <a:prstGeom prst="roundRect">
            <a:avLst>
              <a:gd name="adj" fmla="val 862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1115616" y="2060848"/>
            <a:ext cx="5616624" cy="3456000"/>
          </a:xfrm>
          <a:prstGeom prst="roundRect">
            <a:avLst>
              <a:gd name="adj" fmla="val 637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16"/>
          <p:cNvSpPr/>
          <p:nvPr/>
        </p:nvSpPr>
        <p:spPr>
          <a:xfrm>
            <a:off x="4795605" y="3933056"/>
            <a:ext cx="1080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3995936" y="998740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427984" y="1142740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Virage 17"/>
          <p:cNvSpPr/>
          <p:nvPr/>
        </p:nvSpPr>
        <p:spPr>
          <a:xfrm>
            <a:off x="4748616" y="1142740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4041656" y="1057097"/>
            <a:ext cx="2690583" cy="79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58313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2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98374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7171276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1051592" y="908720"/>
            <a:ext cx="7408840" cy="4320000"/>
          </a:xfrm>
          <a:prstGeom prst="rect">
            <a:avLst/>
          </a:prstGeom>
          <a:solidFill>
            <a:srgbClr val="00B050"/>
          </a:solidFill>
        </p:spPr>
        <p:txBody>
          <a:bodyPr lIns="540000" tIns="540000" rIns="72000" bIns="18000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CH" sz="43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Carei				</a:t>
            </a:r>
            <a:r>
              <a:rPr lang="fr-CH" sz="4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96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Dej</a:t>
            </a: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  <a:r>
              <a:rPr lang="fr-CH" sz="4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96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 Mare		</a:t>
            </a:r>
            <a:r>
              <a:rPr lang="fr-CH" sz="4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6</a:t>
            </a:r>
            <a:r>
              <a:rPr lang="fr-CH" sz="4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x A71			  57 km</a:t>
            </a:r>
            <a:r>
              <a:rPr lang="fr-CH" sz="4700" dirty="0" smtClean="0"/>
              <a:t>	</a:t>
            </a:r>
            <a:endParaRPr lang="fr-CH" dirty="0" smtClean="0"/>
          </a:p>
          <a:p>
            <a:endParaRPr lang="fr-CH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1115616" y="980728"/>
            <a:ext cx="7272808" cy="4176000"/>
          </a:xfrm>
          <a:prstGeom prst="roundRect">
            <a:avLst>
              <a:gd name="adj" fmla="val 380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4155949" y="1214784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A71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3879" y="4149080"/>
            <a:ext cx="842400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533708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247569" y="606695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4211960" y="629143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4" name="Rectangle 3"/>
          <p:cNvSpPr/>
          <p:nvPr/>
        </p:nvSpPr>
        <p:spPr>
          <a:xfrm>
            <a:off x="4752020" y="794897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Virage 4"/>
          <p:cNvSpPr/>
          <p:nvPr/>
        </p:nvSpPr>
        <p:spPr>
          <a:xfrm>
            <a:off x="5076056" y="794897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1223987" y="1628800"/>
            <a:ext cx="5760000" cy="1440000"/>
          </a:xfrm>
          <a:prstGeom prst="rect">
            <a:avLst/>
          </a:prstGeo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900000" tIns="360000" bIns="21600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Mare  </a:t>
            </a: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Recea</a:t>
            </a: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exagone 7"/>
          <p:cNvSpPr/>
          <p:nvPr/>
        </p:nvSpPr>
        <p:spPr>
          <a:xfrm>
            <a:off x="1435779" y="2411672"/>
            <a:ext cx="792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1C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1331640" y="704898"/>
            <a:ext cx="2772347" cy="72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4283968" y="704897"/>
            <a:ext cx="2592288" cy="79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1331640" y="1700808"/>
            <a:ext cx="5544616" cy="1260000"/>
          </a:xfrm>
          <a:prstGeom prst="roundRect">
            <a:avLst>
              <a:gd name="adj" fmla="val 7976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10"/>
          <p:cNvSpPr/>
          <p:nvPr/>
        </p:nvSpPr>
        <p:spPr>
          <a:xfrm>
            <a:off x="5076056" y="2124168"/>
            <a:ext cx="1692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Recea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1475656" y="1898808"/>
            <a:ext cx="792000" cy="432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E58</a:t>
            </a:r>
            <a:endParaRPr lang="fr-CH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1805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4765" y="332656"/>
            <a:ext cx="4320000" cy="4140000"/>
          </a:xfrm>
          <a:solidFill>
            <a:srgbClr val="00B050"/>
          </a:solidFill>
          <a:effectLst>
            <a:outerShdw blurRad="63500" sx="102000" sy="102000" algn="ctr" rotWithShape="0">
              <a:schemeClr val="bg1">
                <a:lumMod val="95000"/>
                <a:alpha val="40000"/>
              </a:schemeClr>
            </a:outerShdw>
          </a:effectLst>
        </p:spPr>
        <p:txBody>
          <a:bodyPr lIns="108000" tIns="216000" anchor="t">
            <a:normAutofit fontScale="90000"/>
          </a:bodyPr>
          <a:lstStyle/>
          <a:p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 Mare</a:t>
            </a:r>
            <a:b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Halmeu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Mare</a:t>
            </a:r>
            <a:b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10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sz="10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m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655444" y="348432"/>
            <a:ext cx="4320000" cy="504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90000" tIns="180000" bIns="216000">
            <a:noAutofit/>
          </a:bodyPr>
          <a:lstStyle/>
          <a:p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Suceava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Dej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Cluj </a:t>
            </a: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Napoca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Mare </a:t>
            </a: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Recea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m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èche droite 8"/>
          <p:cNvSpPr/>
          <p:nvPr/>
        </p:nvSpPr>
        <p:spPr>
          <a:xfrm rot="19200000">
            <a:off x="7917806" y="4517249"/>
            <a:ext cx="90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Hexagone 12"/>
          <p:cNvSpPr/>
          <p:nvPr/>
        </p:nvSpPr>
        <p:spPr>
          <a:xfrm>
            <a:off x="4873245" y="4292319"/>
            <a:ext cx="792000" cy="36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1C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329538" y="404664"/>
            <a:ext cx="4170454" cy="3996000"/>
          </a:xfrm>
          <a:prstGeom prst="roundRect">
            <a:avLst>
              <a:gd name="adj" fmla="val 5095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Rectangle à coins arrondis 4"/>
          <p:cNvSpPr/>
          <p:nvPr/>
        </p:nvSpPr>
        <p:spPr>
          <a:xfrm>
            <a:off x="4716016" y="476670"/>
            <a:ext cx="4176463" cy="4788000"/>
          </a:xfrm>
          <a:prstGeom prst="roundRect">
            <a:avLst>
              <a:gd name="adj" fmla="val 213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15"/>
          <p:cNvSpPr/>
          <p:nvPr/>
        </p:nvSpPr>
        <p:spPr>
          <a:xfrm>
            <a:off x="1347582" y="3075618"/>
            <a:ext cx="1188000" cy="50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Flèche vers le haut 18"/>
          <p:cNvSpPr/>
          <p:nvPr/>
        </p:nvSpPr>
        <p:spPr>
          <a:xfrm>
            <a:off x="3851920" y="3296870"/>
            <a:ext cx="540000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20" name="Picture 2" descr="http://quiz-code-route.fr/panneaux/ID3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1775" y="3579618"/>
            <a:ext cx="747889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Flèche vers le haut 20"/>
          <p:cNvSpPr/>
          <p:nvPr/>
        </p:nvSpPr>
        <p:spPr>
          <a:xfrm>
            <a:off x="539552" y="3342957"/>
            <a:ext cx="540000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Rectangle 21"/>
          <p:cNvSpPr/>
          <p:nvPr/>
        </p:nvSpPr>
        <p:spPr>
          <a:xfrm>
            <a:off x="290302" y="4467957"/>
            <a:ext cx="360000" cy="216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3" name="Rectangle 22"/>
          <p:cNvSpPr/>
          <p:nvPr/>
        </p:nvSpPr>
        <p:spPr>
          <a:xfrm>
            <a:off x="8489664" y="5373216"/>
            <a:ext cx="360000" cy="12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" name="Ellipse 23"/>
          <p:cNvSpPr/>
          <p:nvPr/>
        </p:nvSpPr>
        <p:spPr>
          <a:xfrm>
            <a:off x="2978709" y="1808760"/>
            <a:ext cx="720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</a:t>
            </a:r>
            <a:endParaRPr lang="fr-CH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5" name="Picture 2" descr="http://namthao.free.fr/Travel/France/France/Nice/Cours%20Nice/Code%20de%20la%20route/Signalisation/zol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7937" y="1255187"/>
            <a:ext cx="647966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 à coins arrondis 25"/>
          <p:cNvSpPr/>
          <p:nvPr/>
        </p:nvSpPr>
        <p:spPr>
          <a:xfrm>
            <a:off x="4940483" y="4763745"/>
            <a:ext cx="720000" cy="36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E58</a:t>
            </a:r>
            <a:endParaRPr lang="fr-CH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292459" y="2766957"/>
            <a:ext cx="1548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Recea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788584" y="3539318"/>
            <a:ext cx="1800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 </a:t>
            </a:r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9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5733" y="3071286"/>
            <a:ext cx="863137" cy="543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Ellipse 29"/>
          <p:cNvSpPr/>
          <p:nvPr/>
        </p:nvSpPr>
        <p:spPr>
          <a:xfrm>
            <a:off x="915582" y="1795187"/>
            <a:ext cx="720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</a:t>
            </a:r>
            <a:endParaRPr lang="fr-CH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Ellipse 30"/>
          <p:cNvSpPr/>
          <p:nvPr/>
        </p:nvSpPr>
        <p:spPr>
          <a:xfrm>
            <a:off x="1982765" y="1795187"/>
            <a:ext cx="720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</a:t>
            </a:r>
            <a:endParaRPr lang="fr-CH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83559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245379" y="1252983"/>
            <a:ext cx="5760000" cy="396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90000" tIns="180000" bIns="216000">
            <a:noAutofit/>
          </a:bodyPr>
          <a:lstStyle/>
          <a:p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Suceava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Dej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Cluj </a:t>
            </a: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Napoca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Mare </a:t>
            </a: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Recea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èche droite 8"/>
          <p:cNvSpPr/>
          <p:nvPr/>
        </p:nvSpPr>
        <p:spPr>
          <a:xfrm rot="19200000">
            <a:off x="6296874" y="1872666"/>
            <a:ext cx="1512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Hexagone 12"/>
          <p:cNvSpPr/>
          <p:nvPr/>
        </p:nvSpPr>
        <p:spPr>
          <a:xfrm>
            <a:off x="2574221" y="2142665"/>
            <a:ext cx="792000" cy="36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1C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2339752" y="1340768"/>
            <a:ext cx="5580000" cy="3816000"/>
          </a:xfrm>
          <a:prstGeom prst="roundRect">
            <a:avLst>
              <a:gd name="adj" fmla="val 213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20" name="Picture 2" descr="http://quiz-code-route.fr/panneaux/ID3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7557" y="4395491"/>
            <a:ext cx="747889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 à coins arrondis 25"/>
          <p:cNvSpPr/>
          <p:nvPr/>
        </p:nvSpPr>
        <p:spPr>
          <a:xfrm>
            <a:off x="2616518" y="1629885"/>
            <a:ext cx="720000" cy="36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E58</a:t>
            </a:r>
            <a:endParaRPr lang="fr-CH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545995" y="3641048"/>
            <a:ext cx="1548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Recea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699792" y="4395491"/>
            <a:ext cx="4032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Zona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Industrialâ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à coins arrondis 28"/>
          <p:cNvSpPr/>
          <p:nvPr/>
        </p:nvSpPr>
        <p:spPr>
          <a:xfrm>
            <a:off x="5220072" y="260648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652120" y="404648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1" name="Virage 30"/>
          <p:cNvSpPr/>
          <p:nvPr/>
        </p:nvSpPr>
        <p:spPr>
          <a:xfrm>
            <a:off x="5950691" y="404648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32" name="Rectangle à coins arrondis 31"/>
          <p:cNvSpPr/>
          <p:nvPr/>
        </p:nvSpPr>
        <p:spPr>
          <a:xfrm>
            <a:off x="5327464" y="308897"/>
            <a:ext cx="2592288" cy="79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26585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2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98374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052556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1051592" y="908720"/>
            <a:ext cx="7200000" cy="3780000"/>
          </a:xfrm>
          <a:prstGeom prst="rect">
            <a:avLst/>
          </a:prstGeom>
          <a:solidFill>
            <a:srgbClr val="00B050"/>
          </a:solidFill>
        </p:spPr>
        <p:txBody>
          <a:bodyPr lIns="540000" tIns="540000" rIns="72000" bIns="18000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CH" sz="43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Carei				  91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 Mare		</a:t>
            </a:r>
            <a:r>
              <a:rPr lang="fr-CH" sz="4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58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x A71			  53 km</a:t>
            </a:r>
            <a:r>
              <a:rPr lang="fr-CH" sz="4700" dirty="0" smtClean="0"/>
              <a:t>	</a:t>
            </a:r>
            <a:endParaRPr lang="fr-CH" dirty="0" smtClean="0"/>
          </a:p>
          <a:p>
            <a:endParaRPr lang="fr-CH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1115616" y="980728"/>
            <a:ext cx="7020000" cy="3600000"/>
          </a:xfrm>
          <a:prstGeom prst="roundRect">
            <a:avLst>
              <a:gd name="adj" fmla="val 380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4155949" y="1214784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A71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4749" y="3717032"/>
            <a:ext cx="842400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710208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1051592" y="908720"/>
            <a:ext cx="7408840" cy="4860000"/>
          </a:xfrm>
          <a:prstGeom prst="rect">
            <a:avLst/>
          </a:prstGeom>
          <a:solidFill>
            <a:srgbClr val="00B050"/>
          </a:solidFill>
        </p:spPr>
        <p:txBody>
          <a:bodyPr lIns="540000" tIns="540000" rIns="72000" bIns="18000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CH" sz="43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Mare			  71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Cluj </a:t>
            </a:r>
            <a:r>
              <a:rPr lang="fr-CH" sz="47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Napoca</a:t>
            </a: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188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Oradea				184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Zalau</a:t>
            </a: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100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x A71			  15 km</a:t>
            </a:r>
            <a:r>
              <a:rPr lang="fr-CH" sz="4700" dirty="0" smtClean="0"/>
              <a:t>	</a:t>
            </a:r>
          </a:p>
          <a:p>
            <a:pPr marL="400050" lvl="1" indent="0">
              <a:buFont typeface="Arial" panose="020B0604020202020204" pitchFamily="34" charset="0"/>
              <a:buNone/>
            </a:pPr>
            <a:endParaRPr lang="fr-CH" dirty="0" smtClean="0"/>
          </a:p>
          <a:p>
            <a:endParaRPr lang="fr-CH" dirty="0" smtClean="0"/>
          </a:p>
          <a:p>
            <a:endParaRPr lang="fr-CH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1115616" y="980728"/>
            <a:ext cx="7272808" cy="4644000"/>
          </a:xfrm>
          <a:prstGeom prst="roundRect">
            <a:avLst>
              <a:gd name="adj" fmla="val 380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4155949" y="1214784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A71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4812" y="4590587"/>
            <a:ext cx="842400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804602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247569" y="606695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4211960" y="629143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4" name="Rectangle 3"/>
          <p:cNvSpPr/>
          <p:nvPr/>
        </p:nvSpPr>
        <p:spPr>
          <a:xfrm>
            <a:off x="4752020" y="794897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Virage 4"/>
          <p:cNvSpPr/>
          <p:nvPr/>
        </p:nvSpPr>
        <p:spPr>
          <a:xfrm>
            <a:off x="5076056" y="794897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1223987" y="1628800"/>
            <a:ext cx="5760000" cy="1440000"/>
          </a:xfrm>
          <a:prstGeom prst="rect">
            <a:avLst/>
          </a:prstGeo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684000" tIns="360000" bIns="21600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Mare 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exagone 7"/>
          <p:cNvSpPr/>
          <p:nvPr/>
        </p:nvSpPr>
        <p:spPr>
          <a:xfrm>
            <a:off x="1511813" y="2187168"/>
            <a:ext cx="792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1C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1331640" y="704898"/>
            <a:ext cx="2772347" cy="72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4283968" y="704897"/>
            <a:ext cx="2592288" cy="79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1331640" y="1700808"/>
            <a:ext cx="5544616" cy="1260000"/>
          </a:xfrm>
          <a:prstGeom prst="roundRect">
            <a:avLst>
              <a:gd name="adj" fmla="val 7976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10"/>
          <p:cNvSpPr/>
          <p:nvPr/>
        </p:nvSpPr>
        <p:spPr>
          <a:xfrm>
            <a:off x="5126097" y="2157709"/>
            <a:ext cx="1260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258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43928" y="1988840"/>
            <a:ext cx="5760000" cy="360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90000" tIns="252000" bIns="216000">
            <a:noAutofit/>
          </a:bodyPr>
          <a:lstStyle/>
          <a:p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Mare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Tâutii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Mâgerhâus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aeroportul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9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èche droite 3"/>
          <p:cNvSpPr/>
          <p:nvPr/>
        </p:nvSpPr>
        <p:spPr>
          <a:xfrm rot="19500000">
            <a:off x="5267002" y="4655731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Hexagone 9"/>
          <p:cNvSpPr/>
          <p:nvPr/>
        </p:nvSpPr>
        <p:spPr>
          <a:xfrm>
            <a:off x="2123728" y="4970731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1C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re 1"/>
          <p:cNvSpPr txBox="1">
            <a:spLocks noGrp="1"/>
          </p:cNvSpPr>
          <p:nvPr>
            <p:ph type="ctrTitle"/>
          </p:nvPr>
        </p:nvSpPr>
        <p:spPr>
          <a:xfrm>
            <a:off x="1043928" y="836712"/>
            <a:ext cx="5760000" cy="1080000"/>
          </a:xfrm>
          <a:prstGeom prst="rect">
            <a:avLst/>
          </a:prstGeom>
          <a:solidFill>
            <a:srgbClr val="00B050"/>
          </a:solidFill>
        </p:spPr>
        <p:txBody>
          <a:bodyPr vert="horz" lIns="18000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Seini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Flèche vers le haut 13"/>
          <p:cNvSpPr/>
          <p:nvPr/>
        </p:nvSpPr>
        <p:spPr>
          <a:xfrm>
            <a:off x="1975243" y="1016772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" name="Rectangle à coins arrondis 1"/>
          <p:cNvSpPr/>
          <p:nvPr/>
        </p:nvSpPr>
        <p:spPr>
          <a:xfrm>
            <a:off x="1115616" y="908720"/>
            <a:ext cx="5616624" cy="936104"/>
          </a:xfrm>
          <a:prstGeom prst="roundRect">
            <a:avLst>
              <a:gd name="adj" fmla="val 862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1115616" y="2060848"/>
            <a:ext cx="5616624" cy="3456000"/>
          </a:xfrm>
          <a:prstGeom prst="roundRect">
            <a:avLst>
              <a:gd name="adj" fmla="val 637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Flèche vers le haut 11"/>
          <p:cNvSpPr/>
          <p:nvPr/>
        </p:nvSpPr>
        <p:spPr>
          <a:xfrm>
            <a:off x="5485219" y="1028013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16"/>
          <p:cNvSpPr/>
          <p:nvPr/>
        </p:nvSpPr>
        <p:spPr>
          <a:xfrm>
            <a:off x="4630219" y="2297131"/>
            <a:ext cx="1080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975243" y="3896848"/>
            <a:ext cx="3555000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Aeroportul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965506"/>
            <a:ext cx="863137" cy="543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à coins arrondis 17"/>
          <p:cNvSpPr/>
          <p:nvPr/>
        </p:nvSpPr>
        <p:spPr>
          <a:xfrm>
            <a:off x="1331680" y="5006731"/>
            <a:ext cx="720000" cy="36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E58</a:t>
            </a:r>
            <a:endParaRPr lang="fr-CH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26252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43928" y="1988840"/>
            <a:ext cx="5760000" cy="360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90000" tIns="252000" bIns="216000">
            <a:noAutofit/>
          </a:bodyPr>
          <a:lstStyle/>
          <a:p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Baia Mare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Tâutii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Mâgerhâus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aeroportul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9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èche droite 3"/>
          <p:cNvSpPr/>
          <p:nvPr/>
        </p:nvSpPr>
        <p:spPr>
          <a:xfrm rot="19500000">
            <a:off x="5227356" y="4558479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Hexagone 9"/>
          <p:cNvSpPr/>
          <p:nvPr/>
        </p:nvSpPr>
        <p:spPr>
          <a:xfrm>
            <a:off x="3806801" y="4842941"/>
            <a:ext cx="864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1C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à coins arrondis 1"/>
          <p:cNvSpPr/>
          <p:nvPr/>
        </p:nvSpPr>
        <p:spPr>
          <a:xfrm>
            <a:off x="1115616" y="908720"/>
            <a:ext cx="5616624" cy="936104"/>
          </a:xfrm>
          <a:prstGeom prst="roundRect">
            <a:avLst>
              <a:gd name="adj" fmla="val 862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1115616" y="2060848"/>
            <a:ext cx="5616624" cy="3456000"/>
          </a:xfrm>
          <a:prstGeom prst="roundRect">
            <a:avLst>
              <a:gd name="adj" fmla="val 637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16"/>
          <p:cNvSpPr/>
          <p:nvPr/>
        </p:nvSpPr>
        <p:spPr>
          <a:xfrm>
            <a:off x="4584823" y="2327227"/>
            <a:ext cx="1080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975243" y="3896848"/>
            <a:ext cx="3555000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Aeroportul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5066" y="3931177"/>
            <a:ext cx="863137" cy="543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à coins arrondis 17"/>
          <p:cNvSpPr/>
          <p:nvPr/>
        </p:nvSpPr>
        <p:spPr>
          <a:xfrm>
            <a:off x="4015629" y="973176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555066" y="1117176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" name="Virage 23"/>
          <p:cNvSpPr/>
          <p:nvPr/>
        </p:nvSpPr>
        <p:spPr>
          <a:xfrm>
            <a:off x="4862748" y="1117176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25" name="Rectangle à coins arrondis 24"/>
          <p:cNvSpPr/>
          <p:nvPr/>
        </p:nvSpPr>
        <p:spPr>
          <a:xfrm>
            <a:off x="4105485" y="1027176"/>
            <a:ext cx="2592288" cy="79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6" name="Rectangle à coins arrondis 25"/>
          <p:cNvSpPr/>
          <p:nvPr/>
        </p:nvSpPr>
        <p:spPr>
          <a:xfrm>
            <a:off x="2800483" y="4830882"/>
            <a:ext cx="792000" cy="432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E58</a:t>
            </a:r>
            <a:endParaRPr lang="fr-CH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325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2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98374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1444571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1111587" y="890728"/>
            <a:ext cx="7200000" cy="3780000"/>
          </a:xfrm>
          <a:prstGeom prst="rect">
            <a:avLst/>
          </a:prstGeom>
          <a:solidFill>
            <a:srgbClr val="00B050"/>
          </a:solidFill>
        </p:spPr>
        <p:txBody>
          <a:bodyPr lIns="540000" tIns="540000" rIns="72000" bIns="18000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CH" sz="43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Carei				  87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 Mare		</a:t>
            </a:r>
            <a:r>
              <a:rPr lang="fr-CH" sz="4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54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x A71			  49 km</a:t>
            </a:r>
            <a:r>
              <a:rPr lang="fr-CH" sz="4700" dirty="0" smtClean="0"/>
              <a:t>	</a:t>
            </a:r>
            <a:endParaRPr lang="fr-CH" dirty="0" smtClean="0"/>
          </a:p>
          <a:p>
            <a:endParaRPr lang="fr-CH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1191385" y="966845"/>
            <a:ext cx="7020000" cy="3600000"/>
          </a:xfrm>
          <a:prstGeom prst="roundRect">
            <a:avLst>
              <a:gd name="adj" fmla="val 380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5027149" y="1207652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A71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4749" y="3717032"/>
            <a:ext cx="842400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à coins arrondis 7"/>
          <p:cNvSpPr/>
          <p:nvPr/>
        </p:nvSpPr>
        <p:spPr>
          <a:xfrm>
            <a:off x="3801385" y="1214784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E58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80507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247569" y="606695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4211960" y="629143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4" name="Rectangle 3"/>
          <p:cNvSpPr/>
          <p:nvPr/>
        </p:nvSpPr>
        <p:spPr>
          <a:xfrm>
            <a:off x="4752020" y="794897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Virage 4"/>
          <p:cNvSpPr/>
          <p:nvPr/>
        </p:nvSpPr>
        <p:spPr>
          <a:xfrm>
            <a:off x="5076056" y="794897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1223987" y="1628800"/>
            <a:ext cx="5760000" cy="1800000"/>
          </a:xfrm>
          <a:prstGeom prst="rect">
            <a:avLst/>
          </a:prstGeo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720000" tIns="720000" bIns="216000" anchor="b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Seini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exagone 7"/>
          <p:cNvSpPr/>
          <p:nvPr/>
        </p:nvSpPr>
        <p:spPr>
          <a:xfrm>
            <a:off x="2051720" y="2213900"/>
            <a:ext cx="792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1C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1331640" y="704898"/>
            <a:ext cx="2772347" cy="72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4283968" y="704897"/>
            <a:ext cx="2592288" cy="79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1331640" y="1700808"/>
            <a:ext cx="5544616" cy="1656184"/>
          </a:xfrm>
          <a:prstGeom prst="roundRect">
            <a:avLst>
              <a:gd name="adj" fmla="val 7976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53128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03744" y="1970848"/>
            <a:ext cx="5760000" cy="4572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108000" tIns="252000" bIns="216000">
            <a:noAutofit/>
          </a:bodyPr>
          <a:lstStyle/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Seini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Livada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Halmeu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Lviv  Lemberg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9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èche droite 3"/>
          <p:cNvSpPr/>
          <p:nvPr/>
        </p:nvSpPr>
        <p:spPr>
          <a:xfrm rot="19500000">
            <a:off x="5198162" y="5541726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Titre 1"/>
          <p:cNvSpPr txBox="1">
            <a:spLocks noGrp="1"/>
          </p:cNvSpPr>
          <p:nvPr>
            <p:ph type="ctrTitle"/>
          </p:nvPr>
        </p:nvSpPr>
        <p:spPr>
          <a:xfrm>
            <a:off x="1043928" y="836712"/>
            <a:ext cx="5760000" cy="1080000"/>
          </a:xfrm>
          <a:prstGeom prst="rect">
            <a:avLst/>
          </a:prstGeom>
          <a:solidFill>
            <a:srgbClr val="00B050"/>
          </a:solidFill>
        </p:spPr>
        <p:txBody>
          <a:bodyPr vert="horz" lIns="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Mediesu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Aurit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Flèche vers le haut 13"/>
          <p:cNvSpPr/>
          <p:nvPr/>
        </p:nvSpPr>
        <p:spPr>
          <a:xfrm>
            <a:off x="1466178" y="1016772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" name="Rectangle à coins arrondis 1"/>
          <p:cNvSpPr/>
          <p:nvPr/>
        </p:nvSpPr>
        <p:spPr>
          <a:xfrm>
            <a:off x="1115616" y="908720"/>
            <a:ext cx="5616624" cy="936104"/>
          </a:xfrm>
          <a:prstGeom prst="roundRect">
            <a:avLst>
              <a:gd name="adj" fmla="val 862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1115616" y="2060848"/>
            <a:ext cx="5616624" cy="4392000"/>
          </a:xfrm>
          <a:prstGeom prst="roundRect">
            <a:avLst>
              <a:gd name="adj" fmla="val 637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Flèche vers le haut 11"/>
          <p:cNvSpPr/>
          <p:nvPr/>
        </p:nvSpPr>
        <p:spPr>
          <a:xfrm>
            <a:off x="5828163" y="1039738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Hexagone 14"/>
          <p:cNvSpPr/>
          <p:nvPr/>
        </p:nvSpPr>
        <p:spPr>
          <a:xfrm>
            <a:off x="2123728" y="5710625"/>
            <a:ext cx="72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1C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1295178" y="5702808"/>
            <a:ext cx="720000" cy="432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E58</a:t>
            </a:r>
            <a:endParaRPr lang="fr-CH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5808672" y="4814740"/>
            <a:ext cx="720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</a:t>
            </a:r>
            <a:endParaRPr lang="fr-CH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2" descr="http://namthao.free.fr/Travel/France/France/Nice/Cours%20Nice/Code%20de%20la%20route/Signalisation/zol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933056"/>
            <a:ext cx="691164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079059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03744" y="1970848"/>
            <a:ext cx="5760000" cy="4572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108000" tIns="252000" bIns="216000">
            <a:noAutofit/>
          </a:bodyPr>
          <a:lstStyle/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Seini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Livada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Halmeu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Lviv  Lemberg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9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èche droite 3"/>
          <p:cNvSpPr/>
          <p:nvPr/>
        </p:nvSpPr>
        <p:spPr>
          <a:xfrm rot="19500000">
            <a:off x="5198162" y="5541726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" name="Rectangle à coins arrondis 1"/>
          <p:cNvSpPr/>
          <p:nvPr/>
        </p:nvSpPr>
        <p:spPr>
          <a:xfrm>
            <a:off x="1115616" y="908720"/>
            <a:ext cx="5616624" cy="936104"/>
          </a:xfrm>
          <a:prstGeom prst="roundRect">
            <a:avLst>
              <a:gd name="adj" fmla="val 862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1115616" y="2060848"/>
            <a:ext cx="5616624" cy="4392000"/>
          </a:xfrm>
          <a:prstGeom prst="roundRect">
            <a:avLst>
              <a:gd name="adj" fmla="val 637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Hexagone 14"/>
          <p:cNvSpPr/>
          <p:nvPr/>
        </p:nvSpPr>
        <p:spPr>
          <a:xfrm>
            <a:off x="2123728" y="5710625"/>
            <a:ext cx="72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1C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1295178" y="5702808"/>
            <a:ext cx="720000" cy="432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E58</a:t>
            </a:r>
            <a:endParaRPr lang="fr-CH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5808672" y="4814740"/>
            <a:ext cx="720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</a:t>
            </a:r>
            <a:endParaRPr lang="fr-CH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2" descr="http://namthao.free.fr/Travel/France/France/Nice/Cours%20Nice/Code%20de%20la%20route/Signalisation/zol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933056"/>
            <a:ext cx="691164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à coins arrondis 18"/>
          <p:cNvSpPr/>
          <p:nvPr/>
        </p:nvSpPr>
        <p:spPr>
          <a:xfrm>
            <a:off x="3948354" y="980728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4038210" y="1034728"/>
            <a:ext cx="2592288" cy="79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Rectangle 20"/>
          <p:cNvSpPr/>
          <p:nvPr/>
        </p:nvSpPr>
        <p:spPr>
          <a:xfrm>
            <a:off x="4427984" y="1124728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Virage 21"/>
          <p:cNvSpPr/>
          <p:nvPr/>
        </p:nvSpPr>
        <p:spPr>
          <a:xfrm>
            <a:off x="4722354" y="1124728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795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2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98374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6230367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1111587" y="890728"/>
            <a:ext cx="7200000" cy="3780000"/>
          </a:xfrm>
          <a:prstGeom prst="rect">
            <a:avLst/>
          </a:prstGeom>
          <a:solidFill>
            <a:srgbClr val="00B050"/>
          </a:solidFill>
        </p:spPr>
        <p:txBody>
          <a:bodyPr lIns="540000" tIns="540000" rIns="72000" bIns="18000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CH" sz="43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Carei				</a:t>
            </a:r>
            <a:r>
              <a:rPr lang="fr-CH" sz="47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69 </a:t>
            </a: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 Mare		</a:t>
            </a:r>
            <a:r>
              <a:rPr lang="fr-CH" sz="4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35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x A71			  30 km</a:t>
            </a:r>
            <a:r>
              <a:rPr lang="fr-CH" sz="4700" dirty="0" smtClean="0"/>
              <a:t>	</a:t>
            </a:r>
            <a:endParaRPr lang="fr-CH" dirty="0" smtClean="0"/>
          </a:p>
          <a:p>
            <a:endParaRPr lang="fr-CH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1191385" y="966845"/>
            <a:ext cx="7020000" cy="3600000"/>
          </a:xfrm>
          <a:prstGeom prst="roundRect">
            <a:avLst>
              <a:gd name="adj" fmla="val 380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4178560" y="1412776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A71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4749" y="3717032"/>
            <a:ext cx="842400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505911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247569" y="606695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4211960" y="629143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" name="Rectangle 3"/>
          <p:cNvSpPr/>
          <p:nvPr/>
        </p:nvSpPr>
        <p:spPr>
          <a:xfrm>
            <a:off x="4860032" y="758898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Virage 4"/>
          <p:cNvSpPr/>
          <p:nvPr/>
        </p:nvSpPr>
        <p:spPr>
          <a:xfrm>
            <a:off x="5148064" y="737954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1223987" y="1628800"/>
            <a:ext cx="5760000" cy="1800000"/>
          </a:xfrm>
          <a:prstGeom prst="rect">
            <a:avLst/>
          </a:prstGeo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1008000" tIns="720000" bIns="216000" anchor="b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 Mare Sud</a:t>
            </a:r>
          </a:p>
          <a:p>
            <a:endParaRPr lang="fr-CH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exagone 7"/>
          <p:cNvSpPr/>
          <p:nvPr/>
        </p:nvSpPr>
        <p:spPr>
          <a:xfrm>
            <a:off x="1547664" y="2213900"/>
            <a:ext cx="792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19A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1331640" y="704898"/>
            <a:ext cx="2772347" cy="72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4283968" y="704897"/>
            <a:ext cx="2592288" cy="79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1331640" y="1700808"/>
            <a:ext cx="5544616" cy="1656184"/>
          </a:xfrm>
          <a:prstGeom prst="roundRect">
            <a:avLst>
              <a:gd name="adj" fmla="val 7976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Rectangle 13"/>
          <p:cNvSpPr/>
          <p:nvPr/>
        </p:nvSpPr>
        <p:spPr>
          <a:xfrm>
            <a:off x="5364088" y="2132900"/>
            <a:ext cx="1260000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854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247569" y="606695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4211960" y="629143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4" name="Rectangle 3"/>
          <p:cNvSpPr/>
          <p:nvPr/>
        </p:nvSpPr>
        <p:spPr>
          <a:xfrm>
            <a:off x="4752020" y="794897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Virage 4"/>
          <p:cNvSpPr/>
          <p:nvPr/>
        </p:nvSpPr>
        <p:spPr>
          <a:xfrm>
            <a:off x="5076056" y="794897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1223987" y="1628800"/>
            <a:ext cx="5760000" cy="1800000"/>
          </a:xfrm>
          <a:prstGeom prst="rect">
            <a:avLst/>
          </a:prstGeo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720000" tIns="720000" bIns="216000" anchor="b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Mediesu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Aurit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exagone 7"/>
          <p:cNvSpPr/>
          <p:nvPr/>
        </p:nvSpPr>
        <p:spPr>
          <a:xfrm>
            <a:off x="1547664" y="2213900"/>
            <a:ext cx="792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195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1331640" y="704898"/>
            <a:ext cx="2772347" cy="72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4283968" y="704897"/>
            <a:ext cx="2592288" cy="79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1331640" y="1700808"/>
            <a:ext cx="5544616" cy="1656184"/>
          </a:xfrm>
          <a:prstGeom prst="roundRect">
            <a:avLst>
              <a:gd name="adj" fmla="val 7976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53525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43928" y="1988840"/>
            <a:ext cx="5760000" cy="378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252000" tIns="252000" bIns="216000">
            <a:noAutofit/>
          </a:bodyPr>
          <a:lstStyle/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Mediesu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Aurit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Livada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Odoreu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fr-CH" sz="9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èche droite 3"/>
          <p:cNvSpPr/>
          <p:nvPr/>
        </p:nvSpPr>
        <p:spPr>
          <a:xfrm rot="19500000">
            <a:off x="5202231" y="4605620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Hexagone 9"/>
          <p:cNvSpPr/>
          <p:nvPr/>
        </p:nvSpPr>
        <p:spPr>
          <a:xfrm>
            <a:off x="1832368" y="4011525"/>
            <a:ext cx="864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19F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re 1"/>
          <p:cNvSpPr txBox="1">
            <a:spLocks noGrp="1"/>
          </p:cNvSpPr>
          <p:nvPr>
            <p:ph type="ctrTitle"/>
          </p:nvPr>
        </p:nvSpPr>
        <p:spPr>
          <a:xfrm>
            <a:off x="1043928" y="836712"/>
            <a:ext cx="5760000" cy="1080000"/>
          </a:xfrm>
          <a:prstGeom prst="rect">
            <a:avLst/>
          </a:prstGeom>
          <a:solidFill>
            <a:srgbClr val="00B050"/>
          </a:solidFill>
        </p:spPr>
        <p:txBody>
          <a:bodyPr vert="horz" lIns="108000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 Mare Sud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Flèche vers le haut 13"/>
          <p:cNvSpPr/>
          <p:nvPr/>
        </p:nvSpPr>
        <p:spPr>
          <a:xfrm>
            <a:off x="1187624" y="1016772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" name="Rectangle à coins arrondis 1"/>
          <p:cNvSpPr/>
          <p:nvPr/>
        </p:nvSpPr>
        <p:spPr>
          <a:xfrm>
            <a:off x="1115616" y="908720"/>
            <a:ext cx="5616624" cy="936104"/>
          </a:xfrm>
          <a:prstGeom prst="roundRect">
            <a:avLst>
              <a:gd name="adj" fmla="val 862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1115616" y="2060848"/>
            <a:ext cx="5616624" cy="3600400"/>
          </a:xfrm>
          <a:prstGeom prst="roundRect">
            <a:avLst>
              <a:gd name="adj" fmla="val 637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Flèche vers le haut 11"/>
          <p:cNvSpPr/>
          <p:nvPr/>
        </p:nvSpPr>
        <p:spPr>
          <a:xfrm>
            <a:off x="6228184" y="1037597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Hexagone 17"/>
          <p:cNvSpPr/>
          <p:nvPr/>
        </p:nvSpPr>
        <p:spPr>
          <a:xfrm>
            <a:off x="1359496" y="2798880"/>
            <a:ext cx="792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195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2368" y="1034772"/>
            <a:ext cx="808456" cy="6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704402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43928" y="1988840"/>
            <a:ext cx="5760000" cy="378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252000" tIns="252000" bIns="216000">
            <a:noAutofit/>
          </a:bodyPr>
          <a:lstStyle/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Mediesu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Aurit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Livada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Odoreu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fr-CH" sz="9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èche droite 3"/>
          <p:cNvSpPr/>
          <p:nvPr/>
        </p:nvSpPr>
        <p:spPr>
          <a:xfrm rot="19500000">
            <a:off x="5202231" y="4605620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Hexagone 9"/>
          <p:cNvSpPr/>
          <p:nvPr/>
        </p:nvSpPr>
        <p:spPr>
          <a:xfrm>
            <a:off x="1832368" y="4011525"/>
            <a:ext cx="864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19F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115616" y="2060848"/>
            <a:ext cx="5616624" cy="3600400"/>
          </a:xfrm>
          <a:prstGeom prst="roundRect">
            <a:avLst>
              <a:gd name="adj" fmla="val 637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Hexagone 17"/>
          <p:cNvSpPr/>
          <p:nvPr/>
        </p:nvSpPr>
        <p:spPr>
          <a:xfrm>
            <a:off x="1359496" y="2798880"/>
            <a:ext cx="792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195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3995936" y="980728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4044244" y="1034728"/>
            <a:ext cx="2664296" cy="79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16"/>
          <p:cNvSpPr/>
          <p:nvPr/>
        </p:nvSpPr>
        <p:spPr>
          <a:xfrm>
            <a:off x="4499992" y="1124728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9" name="Virage 18"/>
          <p:cNvSpPr/>
          <p:nvPr/>
        </p:nvSpPr>
        <p:spPr>
          <a:xfrm>
            <a:off x="4770056" y="1124728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861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2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98374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2591548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1111587" y="890728"/>
            <a:ext cx="7200000" cy="3780000"/>
          </a:xfrm>
          <a:prstGeom prst="rect">
            <a:avLst/>
          </a:prstGeom>
          <a:solidFill>
            <a:srgbClr val="00B050"/>
          </a:solidFill>
        </p:spPr>
        <p:txBody>
          <a:bodyPr lIns="540000" tIns="540000" rIns="72000" bIns="18000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CH" sz="43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Carei				  55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 Mare		</a:t>
            </a:r>
            <a:r>
              <a:rPr lang="fr-CH" sz="4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21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x A71			  16 km</a:t>
            </a:r>
            <a:r>
              <a:rPr lang="fr-CH" sz="4700" dirty="0" smtClean="0"/>
              <a:t>	</a:t>
            </a:r>
            <a:endParaRPr lang="fr-CH" dirty="0" smtClean="0"/>
          </a:p>
          <a:p>
            <a:endParaRPr lang="fr-CH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1191385" y="966845"/>
            <a:ext cx="7020000" cy="3600000"/>
          </a:xfrm>
          <a:prstGeom prst="roundRect">
            <a:avLst>
              <a:gd name="adj" fmla="val 380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4178560" y="1412776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A71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4749" y="3717032"/>
            <a:ext cx="842400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788738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5175" y="312738"/>
            <a:ext cx="7920000" cy="621260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" name="Rectangle à coins arrondis 2"/>
          <p:cNvSpPr/>
          <p:nvPr/>
        </p:nvSpPr>
        <p:spPr>
          <a:xfrm>
            <a:off x="2693120" y="5805200"/>
            <a:ext cx="4284916" cy="576000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 Mare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4" descr="data:image/jpeg;base64,/9j/4AAQSkZJRgABAQAAAQABAAD/2wCEAAkGBxQSEhUUEhQVFRQWFBQUGBYYFhkXGBQYGBcWFxUUFBcYICggGholHBUUITEhJSkrLi4uFx8zODMsNygtLisBCgoKDg0OGxAQGzImICQsNywsLC8sLDQsLCwsLCwsLCwvLCwtLCwsLCwsLCwsLDQsLCwsLCwsLCwsLCwsLCwsLP/AABEIAL8BCAMBIgACEQEDEQH/xAAcAAABBQEBAQAAAAAAAAAAAAABAAIEBQYDBwj/xABFEAABAwIDBAcFBQUIAAcAAAABAAIRAyEEEjEFQVFxBhMiYYGRoTJCUrHRFJLB4fAHIzNichUWQ4KistPxFyRTY3PC0v/EABoBAAIDAQEAAAAAAAAAAAAAAAABAgMEBQb/xAA0EQACAgEEAAMGBAQHAAAAAAAAAQIRAwQSITEFQVETIjJhkaEVcdHhI4Gx8BQkM0JiwfH/2gAMAwEAAhEDEQA/AKmEk52qavdI8IxJJQkmAkESlCBgSSKQQAkkSggAJIoJgAhBOQKBgSSSQACgnFNQSEkkkmAEE5AoGBBFBAAQRQSJCKaU5NQxoBQKJQKRIBTSnFNKBoakigkSLZ+p5oIv1PNNQujHLsKCSSYhJIoIACSMIIGGUEkkABJJJMBIFFAoGBJJJACQSlBMaEkkgkMKCSBQMSSCEoGIpJJIACanJqCQECnIFIY0ppTimlIkBJIpIGWz9TzTUXFBEejI+xJJJJiEkkkgBIIpIACCKSAAgnFBMYEEUCgYECigUDQEkkEEgoJIJgJApSgkMSCKCBhSSSQICBCJSQMagQnpQkOzmQgQukIFqB2ciEF0LUUiVk9BGEoTMgEUYShAASRhJAASRhKEABJKEkABBOhCEANQKdCBTGNSKMJQgYxBPhCEErGoIpQmMagnQlCQxqSMIIASSSCAEkkkgYkkkkAJJJJAChBFJAE0FFc0QVEoaOiUJoKcCgjQoQhOSTAEJQjT7RhozctBzOimU8D8R8B9Vny6nFj+JmrDos+b4Y8evkQoSDCdBKsXNYwSYAG8nTxKhVNt0QQA7MT8On3jDfVY5eJr/ZE6MPBmv9SdfkAUHcEvs5U3D5qns9X9+T5NB+ahdIHuotaM7S582DSMo4yXG+7zWWXis7qkbIeDYX5t/T9CJiK7WWJBPAX81FOO/l9fyUrY/R99YBzjkYdD7zuQ4d5WnwmxqNPRgJ4u7R9dPBH4rP0LvwjTr1MpRqud7NNzuQJ/BS6eDqn/AAnDmWj5la0tXE1WzEgngLnyF0n4rk9ER/CNP8/qZ4bMqfDHiEf7LqcB5q8qYlo1D7fyO/EKG/bVIfF5fmofi+T1Q/wfB8/r+xVv2bUHu+oXF+GcNWu8irdm1G1LMBJ4SwHyLpSwoe/MXSIOXLy18d3gr8XispXaXBTk8IxrpsokFpHNY6zspPA6+Ruo9bZbDpLeR/ArRj8Uxy+JV9zPk8IyR+F39iiSU6tsx40h3oVDewgwQQe9dDHmx5PhdnOy4MmL41QxBOTSrCoCSSBQMUpSghKQ6HSlKZKGZA6OkpLkXJIse0ngopiQKiZ6OkopUaRdp57lLeGUm5nkCN5/AcVmz6uGLjt+hr02gyZ+el6sjOsC42A3/RPwWCdV7VSWs3N3u73Hh3KPRxAxNVjQDkBJM+9Hd4R4rSALlZ/EMkvdXB3dP4Zgx1Lt/M4w2m28NaByAVDj9vk2pCB8REnmG7vXkFB6S7SL6hYD2GGObhYk+oVOKhG/1UcOn3LdIln1LT2wJ7mdbdzy899489Eyns9hDTvzEWtvdw5KM2ud9+/f5hS8JWP7sWPaJjQn21dNOMTPjalLkkjY4917gfA+uvqpeysEamJZTqOLw0SSZuAMwbcm0kBdqNcaGQeBHy4+CWDr9Viuuc5raQAzOO/M3KGtAuTInuAuubqMrr3jqaTDcnt7o3GRccRWawS9zWgkAFxgSd364KWEaeEbUOV1p0PA7pWWcmotouXdMfhcJReAc4qT39nwbv8AGVxxdENxuFAAA6rEiAIAtT4KDjdiCk72AJ3slmbxbBlRXscMVherqvBjECHw8M7DTYWMHmub703bdl91xRqsbgM4MWcRHMawfILIYzBhtSm17Wx1hmRcdh4gHhJHktZQxNce02nU/pJY48mukf6lVdI67H9VLXU3moB22wCMrvfEt9URuLCVMhVOjVGpYEtO73h5G/qodPDVerHUWcHOO7TM4b/BLCbRLd+YcdVP2fiMjmxFxV/3tj0K3Y3/AA5JfIofxJsz21MXVMMxNMNJsKkFpHCRvE7+8qqwuPqUrOLiBbU+oXpuMqU30nhwHsOseMG4WSwewqdWjRN2l1JpzD4gIdIOvHxVmny+zTUlwV5ob2mnyR8NtQOGoPP8tPJHFVwRdhI8x+XjCjbW6M1KMH2gSAHNmZOltQql+LqU98gcdQt+N45cwdGebyRVSVokMdnkhpbDouZkWvyv6J1WkWmCIU2jUDzTaIl2HFQ95fmN/wDKWq5o7HdWYDSIqEtcXMGrIIFwddR9FtxeITxr+Jyv7ow5NBjy8w4ZlSmkqdj8CWEyC2NQ60eaj08I5zcwiNRfXkumtXhcd25Uc2ejzRlt22cJTSkeGhG5NJWhNNWiimuGIlBJBIkhSggklYy1LU6jRzEAb13NEcSpGCpQ4d4P1j5rmz8TxuL2dmnF4Vm3rfVefJ0qltJhJs1on9d5WI2jtF1V0uNtw3NHd9d61fSymfszo3OaTyn8x5LCR3jyWDSrdc5dnW1LpKEeEaDo1istVljF2k8JmCeFyFvQ1eS0jeDELedG9uhwFKqYeLNcff4An4vnzWHUt48zUunyjo4IrJp1KHceGv6MyO3MJ1deo0iJeXA8Q45gfX0KhlvAnzn0K9K2/sJuJZ8NRvsu/wDq7iPkvO9p4GpQOSq0g7jq13e07/munp88ZxrzOTnxSjK/IjtcePmF1puMssDrvI3PXBtTjfnddS72OR05O3K2TtFUVyWdPHFogtcW8CWuHgTdLaD2uAIDpbqHNIgHgSOPzVYQT7JnlY+Rv5Lp9ocHFp3mDNjBKwarCnjZu0ed48sWjV9FelPVAUq57GjX65P5Xfy9+7lpvGOBAIIIIkEXBG4grxzEU8rnN1hxE8iR+CnbF6QVsMYYczN9N3s95bvaeXiCuLjzVxI9Hn0aye/jPacNjGuGSqJHxfX6rP8ASHBGjisK5hBDuvynkwGDHzUTYvSrD14aXdVUPuPIAJ/lfofQ9yu62DDnNcR2mFxa7e3MMro3XBi6m8UZO4s50lOPEkV7ukTWuy1AWG+ult4Isn4zGNqCiWuBAr0zY8Q4fiom1thipBdTbVgmNA5s6lhtHgQs1jdlimR1b6tNxewQ9rjHaBzSQHuiPiVkMMWvedMplOSfCtG6xeApv7Ra1x3yLxzF/VVjdliq9zGuy5CS2Rms4MibzuO/cqShjMbTMsdTrgXgOBJ4tLTlgHT2ir12OFOp1sODX0esymMzck5mm8ZhJm8dlDxbOFK7BT3dqqFW2XiaYMZXtjQOg/dfYeaq9iYpwwwzAsDYcxxsCMxY5oJsTdthwKu8N0poVBZ9u/T72nqonRfGtGHptJh2aow+NR4k+YKhKORLlEk4Po447Hhwo39mvTPhcfirbaGzcNXokvaC/wCIWcBxOk7tVW7WwVNzGHLkd11IEt7MS8B0gWPMhOxuwazGF1Oo17O8wR/UfoErQmmVOyNiuysxALSxk0iNC0NJos5+y1ULcdVw7zlJsTbRwH/S1GzKz2U3sc1wBqP3SLVM1yLBS8PTo1qNQVWh/wC8EH3mjqqQEHUCy1Y9TKHlaKJ4lJc8MpNmYj7dHXODWFwYXv0PMnx5XKnbW2O7Dkin26TSGggboH/X6hQ6nRl7aJNEyynUq9nRzTmlzjuO7wAUbZe18Q2q2hftTYzAAFyW+KsTjK5pr8iPMfdf1OG06Ng4dw5g6KuewjUEcxC0+KonPlpw5xALYuCZFreKr6WLcX9XUZc2gA+rb2XS0esyRxbVG6+fNGHV6XHLIpN1fy4spUFL2lherdb2Tcd3EKGV2MWaOWCnHpnKy4pY5uEhFJNJSU7I0anwUPb1d1FrHt3VBPKHfjCsZ7k/qG1mmm8aiI4947wvHxkk+T1TTrgfRq067DBa4EQ4a2I+RCxO3+j76BLmgupfFqWdz/qp9TAYnBOJbmfSkmW6jmN3yV5snpTTeIePFomP6m6jmJVkc0sDvuPr+voxPFHPwuJenn/L1R5xmUrD4gaOt3/gV6HjejmFxILmAA6k0zlPMt0nmFn8X0Ddfq6oI4ObB8xPyV+TLg1ENsynFHNpcm6P/p22V0jqUgGv/eM7z2gO47+R9Fp8NtDD4puWWunWm8CfunXmFi62wcSw2DHNtbMdA0C0i1wU3+yXzpHMhctxyYfO0dZPBqP+LL/aPQWk6TSe6mfhPbb63HmqHGdD8SyMrW1AAR2XCdDudHFafZexNpNANPOW7g7tg8id3JXLm4qi3NiadFg49c1hPJjrk9wK0Y/EJdP7mPLoI3w1/Jnk2JwFan/EpVG33sIHnEJCuQYmQHAQbgX3A6L0j+9uF0e8s5tJ/wBkrnW2jgav+Phz/U5oP+qFonq1ljtaM8dJLHK0eb4uqRVqA6da8f6iJSc6NVvMVsehVkjqnTeWlpnvsqrHdHbQGxwImR57lzv8Pa4Z1set2cNcGVNQK12V0oxGGgU6hyj3H9pnIA3b/lIVTtDZ9Wl7TSRxE+o1CrTWKq2SizX7aE16nqmzv2k0zavRc3+amcw55XQR5labA7fwmIgU61Nx1yOOV33XwV4GapTTUVqlIzSx430fQe0Nnh49kE8DJHgFlsbi+qrU8zCwNJm5LSDAMDQdnN6LzTZ/SHE0P4VeowD3c0t+46W+iuR0+rPblxFOlXbxLSx/MOaYHkrIzS7Rnngvpm2xmyKcy4Nm8PdSg+D6eWFVbP2UajS4OLX53+y4E+0Y7LgY3bxqu+xen9Dqmh9Oo3L2TBFTL8OY9kxG+Nyt6e29n1/8SlP8w6t3mY+ancn5lDhj6Ie3alaS8GGnK4suYqTM5hIAmLdyTts4rKWlgcDrlcI8ZNz4KzqbIp1Gnq6jsp4Pzt7tZ+ar8dRrM9osfwlsHwIU93CSSIPCrb3f39yezG5cJiAYu+f6b03+dyPNdcBTode4ZSyMlQFu7Kxk5hv7VvFZnFYymW1KbHDNVqsGUzm7QptPtCYmd+4LRYbFPZWqnK0jJTktABGZwAiTcW48FVOKXaCLb4JWGcctdrTmDqlQRcOILGy6DqInepFXDMPVEiXFhaXCzu00Ei40sLFV+xK2epiHEFp6wZXu90PpNBABMDTjvVy2u2mygXvdUMZQ7eIouIEaiY9VXta6HaMiwNo4gNdJDC5xDTBsLAXHvEBXfYxNN2IwLXCtlyS6kYcGkyxriMuqj9GcC6rVqVnkZHZ2aDtZHtLzfRpcS2f/AG1rnbJY2izKCxoBaOreWhsTcNHZ3bxqn7Vxl0SeNSXZ59s9znvpzTNQvYc7Q28EDMS3gDFlR9Idm9TVhphjhIm8cW+CvX7To0scW1MVVw7wyGvZT6xr3OdNQVCWuGUEM3azcQrLa+xvtBqAmX06DqgeBAL3O7JyzYO6t9p3rfpdT7LIm+n2jHqMHtINLtdM886riSfT5ILh0WrddiqbMU9tOjn7ZAgkDUAk2nikujPxTBF1TOctFm9Ueisoyg7CHgp7KCf1C89vPR7URaOKqMs5oqN7zDh/m3+I8VGxGFwtQ5nU8r/iLYcOT2X9VaiiUHYaf+kt/oPavNFUcJTnsv00uZ8zdSGuePfnxB9SpP2LuB8E07PHCFRLvj/tGmM1VSt/nT/qjg+sd49PooGNrERDA7Wde781bnZvPzKzfS/BBjWQXZy494yx2td85fVRU53Sl9/2J/5erlH7fozm/abmTDHMn4XubPNVON2kx8h4fwkVPqFAFAnV7v1yUfF0WsdEgyJnQ71qx48knXZlyZNPFWuPr+4yu2hudUH3XfRQK9Rvulx5tj8VcbTw1NgpGnU6zPTD3dktyOJcDTM6kZddLqsrN7JPAErYtHkq30Ynrcd0ivrE/AmMrub7Jy8iR8oSfUOUazaTNrzECLW5qRRqNgEwD4JLSwk6Tr8xPVTS5+x1w+JxDgS2pWIAkw55AHE30uF0p0pJNWXTuBy8iSBrcq66J7aw9J7+vpNqtNN4AMjKcpII8QqmpiGud2e+3gVbHBjVpuyl58ja4oh4jDMiWEjudJI8QIO/yVe4x3qydoo/Uk/DqqcuGMei7HmlLshdYOB+aLSOJ+7+ak4/BmmQ0kXEggyCJIkHhIK4tA4buKqSRP2kh2HqFhzNPobjeDbRW9Hqnic4ad7Tu5HgumzujjqtCpWFWk0UxORzoe/jlAHzITdg7GOIeW52MAN3OzEAW+EHjKvhBPoz5M/nI6U6JaZpvE8Wug+imDbmLpj+JUI4Oh4/1SoO19gupEjOCAAZuNZgQd9lVvwj2gkOIjg6D81bKMkVQyQl06NBQ6QkuFY06b3scALOaZ1kwYtyV5R6fsPt0Xt72uDvnCweGrR/EdUvOmU6f1aqz2UKNWoRUfUbSyzmLWl1tQQ22k6LLOafkaYWvM22H6aNbL6VUDSW1W2MAtAnkdxUjZu2a1YFgDKTPjb2nEEe1TBMAxIBvuUfol0S2diHvczEuJYGGKjMoaSTBGcAE274W3Z0ULPYdRqDM3MHASGyA4iLEwTAUHlryJVfJn8Vj20a2G6ggU6b2tguyFrXEB2czcG86ha7FY+llIpVKRe8ktJILGay8uGoGsDU8BcVG2tiUnPaw4IhuYfvS8kCO0C/KQ1otwKT6BdVY7DVgercBUik0ANj2A+oABY8FU5RJJSLzZ2GpvotLRFKllvqar5qF5n3nOdUk8XEoVdn9W2s9zz1lduWJ7FMAGXNEWyNdc7yO8KEekrQ/NiopUmENZne0sLmyTUBaIAuBBI9m2qy3TX9ouDr4XEUqGIcar2ZGkMeAe12m5iBDYnnKS74JN8UeS1SOscWzGZ0csxj0SXNmmvoY8LIrRRnPoh2HhGlgpEkkTy+ic3G059tvmPxU5uLowP3tP77beqw2dJ8ENuEjeT5fRO6vu9F2qYunDoeyYt2gZN9Ak3EMMdptxOotpb1TYJkWpYxA8QnsJmIbruT3VmkzI9bWT6bxI018u9VuyR1GH7h5Ki290bqYqqxtPIMtOo8ySLZmC0DVaqkQV2wbf35O7qHid0l7bTxsnBXIhklUTB/+GNckg1aQiJ9o6zpbuXnn7R+jr8DiGU3vDyaeeWggAFzhF9V9LFwzOuPd395Xkn7Ytniri2HIXRRaJAcY7Trdla1Jx5RmpT4Z5Ng3tP8R5ZY5ZBIJnfAkC7jMH2UsbtEOYGhjWkAtzCZfJJzOnfutuAVvX2O2wyRE6teN87z3qNisAMhblbYl09qdI3mNw3K2OefqQeHGvT7mZYCRHe0f7lKq4QCmHB3aglwIgRIDcpm/fYRbVTBs2AY4tIN92a/qi7AnmLCCDzv5KLcmNKKIGzq8ZpDTmY5txMb5bwNtefFHCHt20gqdR2XBm1p7tx+oT8Lg20nh1W7NCBBOm6SN8b002nYqT4DQytcM8OBEwHDVzSWyRwtI11ChuHLUbwp2PxOH/wsw45mN4Rbtu7/AEVO5zfi9JUt7lyxOKXCH4syZERAB0N/ErhTJzGbWEaQlVcDofRc+c+neiiJZNp1chcA7qwYLhOSfhJ0nuTcPVcJg6niFF+1CIkgfrvTW4ho3ny/NWJ0VOFlq99UNDr5To6YaddDpuPkUG1nWJcCLWzxPMtuoIrTq46DutYDf3hdH0LTmA13jcLjXvCHlfqKOFehOgkyx4aDP+IdNwuZMXUzYuyYqTUqtAINgQS4kHsyTbddQ9jYNpq0w9wIdVY0gEdq4BiHTv3Lrs9zGkF1YW1iCTYXiVmnyaIxaN5+yVzevrsfTzl1OnaS2O3lJJH9YXqdTqCKhyuBygO7L4jKwkaaZYMxovJf2f7ZoYfE1ajsTSp5qDgM/ZGbrGOaJNp7Jt3L0n+9eEIdGJokFsEgyT+4a0Cwv2vxVXN9E0qRYurUWhuUg3b7QIbF2i5E6zu1CWC2rQvmFFoneWAzA0Bi3es3gemNLq3tqVWnt9ixEtDrXa3QXuVzxO3aNV/8ei2kOrcA7MDnY8mRp7p3+RUJRl2kWKjQ4nbmFziCz2XD2HO3t+FvcVG29iqL2vptqNEZSCw6wQZDmmxEc0mdMaLaVP8A81Qloh4daezHZImO1v4LMN6Rurh4c6lLxUhxqNbl7bsocJGYezBy96i4tkotIkYnYtCrhc1Yvl4gy+bZoBB9q8cNUk3E7YqdWyhS6nIOsD3mrRm9wQC7sySd82QVa3pcIulljN22WgAG4fd/Nd2VBvA+6JVT1p4odYeKvogXYLToR5AfgmvJ+L0H0VL1h4pGsf0FJIRPrVqoPZc2O8kH0TGYqoD2qo5Au+clRW1gbFo8EHU+EKVIRN/tJw0qu8yUHbbqgT1j45kKERxjxlMc2fyTpASv7xPdYVXn/NPyUDGVS8yc09+aT6JlLCtYQRMjQz+SsMTtJ9QDNByiAYg+JRz5IVIztai06taebCfmoNTAUj7jPCn+S0dd+b27/riuX2ZnBTXzIuPoZw7Kp/8Ap+TT+EJn9h0zpTd4B/8A+lqQwDQDySZbcnyRpeZm/wC6hIkUquXj2o+a4/3Nc/SlVcOf1WybiKoEAujh5j8T5oNrVNxI8SErkG2JmG/s7ILQ+jUYTrN8vKDdWuz/ANl9IgddRcDM+8SRI3h41kjuhWFXE1jq9x5uJ+a5VK1be90d7neiVSH7voTcH+zfAGxwhJHe/wD5OKjVOguBZJODBAO8n/mUftn3z5oGmd5Hko7JXe4lvj6Gm2bgsPh2jqqIawAGCGkADhmrk7lJ2g5kBwDIInSnNx/8yxv2eeHkicGN8JyxKXmRjlcX0LaWGY7cP9HPc8qup4aCYdlBEGHtEhTzgh+YKacED7wUliVVZJ53d0Uv2RwfNnQ4GzgdCDxTRgXH3fkr4bO/m9EfsXf81NQXqVvJfkZd+yn7gPAj6pj9lP4D0+q1hwjv1CaaTvhUtqIWZOrs55aAQLTv43+qdh8K5usOG8T+Rhact4j0TDlTpCfJlq2z7SDe9oiL2g77KO7BOtcWEWJ+i2BpNPD9c1ydhWncPMJ8AZRtB40cf1zCS0dbCMG+PFJO0KjRgIwllSlYjaNTk4M7kCI/7QACE0P4p/iVzqNspIizqCdyIcT+gFypnipDAEMEc4Sau8IFiLA4loQFLuXfRPbV4IsCKaUahNyqY4E3K5uanuFRHhKV2LE0sTsVDIQMJ3Uniuowx3osKIsBEtCknCLm6gnYUcMg4pppru6hvTZjVFhSOIpo9XyUprSdApDMMSLQiyO0gU2R3J5YRvlSupA18roOe34UWGwjNPELowT7MpwqxuHkmPfO9G4exD3s+KPNRKuGnQ+nysughLrUbhbEQ3YcDX9eizlbF1GE9bSgTYtktj+rcea2AfKY+mNY/D5KW/gj7PkyoqU3GJIJMb0le1tnUyQ7KJBBBAgyL3hJUzyuJOONM//Z"/>
          <p:cNvSpPr>
            <a:spLocks noChangeAspect="1" noChangeArrowheads="1"/>
          </p:cNvSpPr>
          <p:nvPr/>
        </p:nvSpPr>
        <p:spPr bwMode="auto">
          <a:xfrm>
            <a:off x="155575" y="-2574925"/>
            <a:ext cx="7429500" cy="537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6" name="AutoShape 6" descr="data:image/jpeg;base64,/9j/4AAQSkZJRgABAQAAAQABAAD/2wCEAAkGBxQSEhUUEhQVFRQWFBQUGBYYFhkXGBQYGBcWFxUUFBcYICggGholHBUUITEhJSkrLi4uFx8zODMsNygtLisBCgoKDg0OGxAQGzImICQsNywsLC8sLDQsLCwsLCwsLCwvLCwtLCwsLCwsLCwsLDQsLCwsLCwsLCwsLCwsLCwsLP/AABEIAL8BCAMBIgACEQEDEQH/xAAcAAABBQEBAQAAAAAAAAAAAAABAAIEBQYDBwj/xABFEAABAwIDBAcFBQUIAAcAAAABAAIRAyEEEjEFQVFxBhMiYYGRoTJCUrHRFJLB4fAHIzNichUWQ4KistPxFyRTY3PC0v/EABoBAAIDAQEAAAAAAAAAAAAAAAABAgMEBQb/xAA0EQACAgEEAAMGBAQHAAAAAAAAAQIRAwQSITEFQVETIjJhkaEVcdHhI4Gx8BQkM0JiwfH/2gAMAwEAAhEDEQA/AKmEk52qavdI8IxJJQkmAkESlCBgSSKQQAkkSggAJIoJgAhBOQKBgSSSQACgnFNQSEkkkmAEE5AoGBBFBAAQRQSJCKaU5NQxoBQKJQKRIBTSnFNKBoakigkSLZ+p5oIv1PNNQujHLsKCSSYhJIoIACSMIIGGUEkkABJJJMBIFFAoGBJJJACQSlBMaEkkgkMKCSBQMSSCEoGIpJJIACanJqCQECnIFIY0ppTimlIkBJIpIGWz9TzTUXFBEejI+xJJJJiEkkkgBIIpIACCKSAAgnFBMYEEUCgYECigUDQEkkEEgoJIJgJApSgkMSCKCBhSSSQICBCJSQMagQnpQkOzmQgQukIFqB2ciEF0LUUiVk9BGEoTMgEUYShAASRhJAASRhKEABJKEkABBOhCEANQKdCBTGNSKMJQgYxBPhCEErGoIpQmMagnQlCQxqSMIIASSSCAEkkkgYkkkkAJJJJAChBFJAE0FFc0QVEoaOiUJoKcCgjQoQhOSTAEJQjT7RhozctBzOimU8D8R8B9Vny6nFj+JmrDos+b4Y8evkQoSDCdBKsXNYwSYAG8nTxKhVNt0QQA7MT8On3jDfVY5eJr/ZE6MPBmv9SdfkAUHcEvs5U3D5qns9X9+T5NB+ahdIHuotaM7S582DSMo4yXG+7zWWXis7qkbIeDYX5t/T9CJiK7WWJBPAX81FOO/l9fyUrY/R99YBzjkYdD7zuQ4d5WnwmxqNPRgJ4u7R9dPBH4rP0LvwjTr1MpRqud7NNzuQJ/BS6eDqn/AAnDmWj5la0tXE1WzEgngLnyF0n4rk9ER/CNP8/qZ4bMqfDHiEf7LqcB5q8qYlo1D7fyO/EKG/bVIfF5fmofi+T1Q/wfB8/r+xVv2bUHu+oXF+GcNWu8irdm1G1LMBJ4SwHyLpSwoe/MXSIOXLy18d3gr8XispXaXBTk8IxrpsokFpHNY6zspPA6+Ruo9bZbDpLeR/ArRj8Uxy+JV9zPk8IyR+F39iiSU6tsx40h3oVDewgwQQe9dDHmx5PhdnOy4MmL41QxBOTSrCoCSSBQMUpSghKQ6HSlKZKGZA6OkpLkXJIse0ngopiQKiZ6OkopUaRdp57lLeGUm5nkCN5/AcVmz6uGLjt+hr02gyZ+el6sjOsC42A3/RPwWCdV7VSWs3N3u73Hh3KPRxAxNVjQDkBJM+9Hd4R4rSALlZ/EMkvdXB3dP4Zgx1Lt/M4w2m28NaByAVDj9vk2pCB8REnmG7vXkFB6S7SL6hYD2GGObhYk+oVOKhG/1UcOn3LdIln1LT2wJ7mdbdzy899489Eyns9hDTvzEWtvdw5KM2ud9+/f5hS8JWP7sWPaJjQn21dNOMTPjalLkkjY4917gfA+uvqpeysEamJZTqOLw0SSZuAMwbcm0kBdqNcaGQeBHy4+CWDr9Viuuc5raQAzOO/M3KGtAuTInuAuubqMrr3jqaTDcnt7o3GRccRWawS9zWgkAFxgSd364KWEaeEbUOV1p0PA7pWWcmotouXdMfhcJReAc4qT39nwbv8AGVxxdENxuFAAA6rEiAIAtT4KDjdiCk72AJ3slmbxbBlRXscMVherqvBjECHw8M7DTYWMHmub703bdl91xRqsbgM4MWcRHMawfILIYzBhtSm17Wx1hmRcdh4gHhJHktZQxNce02nU/pJY48mukf6lVdI67H9VLXU3moB22wCMrvfEt9URuLCVMhVOjVGpYEtO73h5G/qodPDVerHUWcHOO7TM4b/BLCbRLd+YcdVP2fiMjmxFxV/3tj0K3Y3/AA5JfIofxJsz21MXVMMxNMNJsKkFpHCRvE7+8qqwuPqUrOLiBbU+oXpuMqU30nhwHsOseMG4WSwewqdWjRN2l1JpzD4gIdIOvHxVmny+zTUlwV5ob2mnyR8NtQOGoPP8tPJHFVwRdhI8x+XjCjbW6M1KMH2gSAHNmZOltQql+LqU98gcdQt+N45cwdGebyRVSVokMdnkhpbDouZkWvyv6J1WkWmCIU2jUDzTaIl2HFQ95fmN/wDKWq5o7HdWYDSIqEtcXMGrIIFwddR9FtxeITxr+Jyv7ow5NBjy8w4ZlSmkqdj8CWEyC2NQ60eaj08I5zcwiNRfXkumtXhcd25Uc2ejzRlt22cJTSkeGhG5NJWhNNWiimuGIlBJBIkhSggklYy1LU6jRzEAb13NEcSpGCpQ4d4P1j5rmz8TxuL2dmnF4Vm3rfVefJ0qltJhJs1on9d5WI2jtF1V0uNtw3NHd9d61fSymfszo3OaTyn8x5LCR3jyWDSrdc5dnW1LpKEeEaDo1istVljF2k8JmCeFyFvQ1eS0jeDELedG9uhwFKqYeLNcff4An4vnzWHUt48zUunyjo4IrJp1KHceGv6MyO3MJ1deo0iJeXA8Q45gfX0KhlvAnzn0K9K2/sJuJZ8NRvsu/wDq7iPkvO9p4GpQOSq0g7jq13e07/munp88ZxrzOTnxSjK/IjtcePmF1puMssDrvI3PXBtTjfnddS72OR05O3K2TtFUVyWdPHFogtcW8CWuHgTdLaD2uAIDpbqHNIgHgSOPzVYQT7JnlY+Rv5Lp9ocHFp3mDNjBKwarCnjZu0ed48sWjV9FelPVAUq57GjX65P5Xfy9+7lpvGOBAIIIIkEXBG4grxzEU8rnN1hxE8iR+CnbF6QVsMYYczN9N3s95bvaeXiCuLjzVxI9Hn0aye/jPacNjGuGSqJHxfX6rP8ASHBGjisK5hBDuvynkwGDHzUTYvSrD14aXdVUPuPIAJ/lfofQ9yu62DDnNcR2mFxa7e3MMro3XBi6m8UZO4s50lOPEkV7ukTWuy1AWG+ult4Isn4zGNqCiWuBAr0zY8Q4fiom1thipBdTbVgmNA5s6lhtHgQs1jdlimR1b6tNxewQ9rjHaBzSQHuiPiVkMMWvedMplOSfCtG6xeApv7Ra1x3yLxzF/VVjdliq9zGuy5CS2Rms4MibzuO/cqShjMbTMsdTrgXgOBJ4tLTlgHT2ir12OFOp1sODX0esymMzck5mm8ZhJm8dlDxbOFK7BT3dqqFW2XiaYMZXtjQOg/dfYeaq9iYpwwwzAsDYcxxsCMxY5oJsTdthwKu8N0poVBZ9u/T72nqonRfGtGHptJh2aow+NR4k+YKhKORLlEk4Po447Hhwo39mvTPhcfirbaGzcNXokvaC/wCIWcBxOk7tVW7WwVNzGHLkd11IEt7MS8B0gWPMhOxuwazGF1Oo17O8wR/UfoErQmmVOyNiuysxALSxk0iNC0NJos5+y1ULcdVw7zlJsTbRwH/S1GzKz2U3sc1wBqP3SLVM1yLBS8PTo1qNQVWh/wC8EH3mjqqQEHUCy1Y9TKHlaKJ4lJc8MpNmYj7dHXODWFwYXv0PMnx5XKnbW2O7Dkin26TSGggboH/X6hQ6nRl7aJNEyynUq9nRzTmlzjuO7wAUbZe18Q2q2hftTYzAAFyW+KsTjK5pr8iPMfdf1OG06Ng4dw5g6KuewjUEcxC0+KonPlpw5xALYuCZFreKr6WLcX9XUZc2gA+rb2XS0esyRxbVG6+fNGHV6XHLIpN1fy4spUFL2lherdb2Tcd3EKGV2MWaOWCnHpnKy4pY5uEhFJNJSU7I0anwUPb1d1FrHt3VBPKHfjCsZ7k/qG1mmm8aiI4947wvHxkk+T1TTrgfRq067DBa4EQ4a2I+RCxO3+j76BLmgupfFqWdz/qp9TAYnBOJbmfSkmW6jmN3yV5snpTTeIePFomP6m6jmJVkc0sDvuPr+voxPFHPwuJenn/L1R5xmUrD4gaOt3/gV6HjejmFxILmAA6k0zlPMt0nmFn8X0Ddfq6oI4ObB8xPyV+TLg1ENsynFHNpcm6P/p22V0jqUgGv/eM7z2gO47+R9Fp8NtDD4puWWunWm8CfunXmFi62wcSw2DHNtbMdA0C0i1wU3+yXzpHMhctxyYfO0dZPBqP+LL/aPQWk6TSe6mfhPbb63HmqHGdD8SyMrW1AAR2XCdDudHFafZexNpNANPOW7g7tg8id3JXLm4qi3NiadFg49c1hPJjrk9wK0Y/EJdP7mPLoI3w1/Jnk2JwFan/EpVG33sIHnEJCuQYmQHAQbgX3A6L0j+9uF0e8s5tJ/wBkrnW2jgav+Phz/U5oP+qFonq1ljtaM8dJLHK0eb4uqRVqA6da8f6iJSc6NVvMVsehVkjqnTeWlpnvsqrHdHbQGxwImR57lzv8Pa4Z1set2cNcGVNQK12V0oxGGgU6hyj3H9pnIA3b/lIVTtDZ9Wl7TSRxE+o1CrTWKq2SizX7aE16nqmzv2k0zavRc3+amcw55XQR5labA7fwmIgU61Nx1yOOV33XwV4GapTTUVqlIzSx430fQe0Nnh49kE8DJHgFlsbi+qrU8zCwNJm5LSDAMDQdnN6LzTZ/SHE0P4VeowD3c0t+46W+iuR0+rPblxFOlXbxLSx/MOaYHkrIzS7Rnngvpm2xmyKcy4Nm8PdSg+D6eWFVbP2UajS4OLX53+y4E+0Y7LgY3bxqu+xen9Dqmh9Oo3L2TBFTL8OY9kxG+Nyt6e29n1/8SlP8w6t3mY+ancn5lDhj6Ie3alaS8GGnK4suYqTM5hIAmLdyTts4rKWlgcDrlcI8ZNz4KzqbIp1Gnq6jsp4Pzt7tZ+ar8dRrM9osfwlsHwIU93CSSIPCrb3f39yezG5cJiAYu+f6b03+dyPNdcBTode4ZSyMlQFu7Kxk5hv7VvFZnFYymW1KbHDNVqsGUzm7QptPtCYmd+4LRYbFPZWqnK0jJTktABGZwAiTcW48FVOKXaCLb4JWGcctdrTmDqlQRcOILGy6DqInepFXDMPVEiXFhaXCzu00Ei40sLFV+xK2epiHEFp6wZXu90PpNBABMDTjvVy2u2mygXvdUMZQ7eIouIEaiY9VXta6HaMiwNo4gNdJDC5xDTBsLAXHvEBXfYxNN2IwLXCtlyS6kYcGkyxriMuqj9GcC6rVqVnkZHZ2aDtZHtLzfRpcS2f/AG1rnbJY2izKCxoBaOreWhsTcNHZ3bxqn7Vxl0SeNSXZ59s9znvpzTNQvYc7Q28EDMS3gDFlR9Idm9TVhphjhIm8cW+CvX7To0scW1MVVw7wyGvZT6xr3OdNQVCWuGUEM3azcQrLa+xvtBqAmX06DqgeBAL3O7JyzYO6t9p3rfpdT7LIm+n2jHqMHtINLtdM886riSfT5ILh0WrddiqbMU9tOjn7ZAgkDUAk2nikujPxTBF1TOctFm9Ueisoyg7CHgp7KCf1C89vPR7URaOKqMs5oqN7zDh/m3+I8VGxGFwtQ5nU8r/iLYcOT2X9VaiiUHYaf+kt/oPavNFUcJTnsv00uZ8zdSGuePfnxB9SpP2LuB8E07PHCFRLvj/tGmM1VSt/nT/qjg+sd49PooGNrERDA7Wde781bnZvPzKzfS/BBjWQXZy494yx2td85fVRU53Sl9/2J/5erlH7fozm/abmTDHMn4XubPNVON2kx8h4fwkVPqFAFAnV7v1yUfF0WsdEgyJnQ71qx48knXZlyZNPFWuPr+4yu2hudUH3XfRQK9Rvulx5tj8VcbTw1NgpGnU6zPTD3dktyOJcDTM6kZddLqsrN7JPAErYtHkq30Ynrcd0ivrE/AmMrub7Jy8iR8oSfUOUazaTNrzECLW5qRRqNgEwD4JLSwk6Tr8xPVTS5+x1w+JxDgS2pWIAkw55AHE30uF0p0pJNWXTuBy8iSBrcq66J7aw9J7+vpNqtNN4AMjKcpII8QqmpiGud2e+3gVbHBjVpuyl58ja4oh4jDMiWEjudJI8QIO/yVe4x3qydoo/Uk/DqqcuGMei7HmlLshdYOB+aLSOJ+7+ak4/BmmQ0kXEggyCJIkHhIK4tA4buKqSRP2kh2HqFhzNPobjeDbRW9Hqnic4ad7Tu5HgumzujjqtCpWFWk0UxORzoe/jlAHzITdg7GOIeW52MAN3OzEAW+EHjKvhBPoz5M/nI6U6JaZpvE8Wug+imDbmLpj+JUI4Oh4/1SoO19gupEjOCAAZuNZgQd9lVvwj2gkOIjg6D81bKMkVQyQl06NBQ6QkuFY06b3scALOaZ1kwYtyV5R6fsPt0Xt72uDvnCweGrR/EdUvOmU6f1aqz2UKNWoRUfUbSyzmLWl1tQQ22k6LLOafkaYWvM22H6aNbL6VUDSW1W2MAtAnkdxUjZu2a1YFgDKTPjb2nEEe1TBMAxIBvuUfol0S2diHvczEuJYGGKjMoaSTBGcAE274W3Z0ULPYdRqDM3MHASGyA4iLEwTAUHlryJVfJn8Vj20a2G6ggU6b2tguyFrXEB2czcG86ha7FY+llIpVKRe8ktJILGay8uGoGsDU8BcVG2tiUnPaw4IhuYfvS8kCO0C/KQ1otwKT6BdVY7DVgercBUik0ANj2A+oABY8FU5RJJSLzZ2GpvotLRFKllvqar5qF5n3nOdUk8XEoVdn9W2s9zz1lduWJ7FMAGXNEWyNdc7yO8KEekrQ/NiopUmENZne0sLmyTUBaIAuBBI9m2qy3TX9ouDr4XEUqGIcar2ZGkMeAe12m5iBDYnnKS74JN8UeS1SOscWzGZ0csxj0SXNmmvoY8LIrRRnPoh2HhGlgpEkkTy+ic3G059tvmPxU5uLowP3tP77beqw2dJ8ENuEjeT5fRO6vu9F2qYunDoeyYt2gZN9Ak3EMMdptxOotpb1TYJkWpYxA8QnsJmIbruT3VmkzI9bWT6bxI018u9VuyR1GH7h5Ki290bqYqqxtPIMtOo8ySLZmC0DVaqkQV2wbf35O7qHid0l7bTxsnBXIhklUTB/+GNckg1aQiJ9o6zpbuXnn7R+jr8DiGU3vDyaeeWggAFzhF9V9LFwzOuPd395Xkn7Ytniri2HIXRRaJAcY7Trdla1Jx5RmpT4Z5Ng3tP8R5ZY5ZBIJnfAkC7jMH2UsbtEOYGhjWkAtzCZfJJzOnfutuAVvX2O2wyRE6teN87z3qNisAMhblbYl09qdI3mNw3K2OefqQeHGvT7mZYCRHe0f7lKq4QCmHB3aglwIgRIDcpm/fYRbVTBs2AY4tIN92a/qi7AnmLCCDzv5KLcmNKKIGzq8ZpDTmY5txMb5bwNtefFHCHt20gqdR2XBm1p7tx+oT8Lg20nh1W7NCBBOm6SN8b002nYqT4DQytcM8OBEwHDVzSWyRwtI11ChuHLUbwp2PxOH/wsw45mN4Rbtu7/AEVO5zfi9JUt7lyxOKXCH4syZERAB0N/ErhTJzGbWEaQlVcDofRc+c+neiiJZNp1chcA7qwYLhOSfhJ0nuTcPVcJg6niFF+1CIkgfrvTW4ho3ny/NWJ0VOFlq99UNDr5To6YaddDpuPkUG1nWJcCLWzxPMtuoIrTq46DutYDf3hdH0LTmA13jcLjXvCHlfqKOFehOgkyx4aDP+IdNwuZMXUzYuyYqTUqtAINgQS4kHsyTbddQ9jYNpq0w9wIdVY0gEdq4BiHTv3Lrs9zGkF1YW1iCTYXiVmnyaIxaN5+yVzevrsfTzl1OnaS2O3lJJH9YXqdTqCKhyuBygO7L4jKwkaaZYMxovJf2f7ZoYfE1ajsTSp5qDgM/ZGbrGOaJNp7Jt3L0n+9eEIdGJokFsEgyT+4a0Cwv2vxVXN9E0qRYurUWhuUg3b7QIbF2i5E6zu1CWC2rQvmFFoneWAzA0Bi3es3gemNLq3tqVWnt9ixEtDrXa3QXuVzxO3aNV/8ei2kOrcA7MDnY8mRp7p3+RUJRl2kWKjQ4nbmFziCz2XD2HO3t+FvcVG29iqL2vptqNEZSCw6wQZDmmxEc0mdMaLaVP8A81Qloh4daezHZImO1v4LMN6Rurh4c6lLxUhxqNbl7bsocJGYezBy96i4tkotIkYnYtCrhc1Yvl4gy+bZoBB9q8cNUk3E7YqdWyhS6nIOsD3mrRm9wQC7sySd82QVa3pcIulljN22WgAG4fd/Nd2VBvA+6JVT1p4odYeKvogXYLToR5AfgmvJ+L0H0VL1h4pGsf0FJIRPrVqoPZc2O8kH0TGYqoD2qo5Au+clRW1gbFo8EHU+EKVIRN/tJw0qu8yUHbbqgT1j45kKERxjxlMc2fyTpASv7xPdYVXn/NPyUDGVS8yc09+aT6JlLCtYQRMjQz+SsMTtJ9QDNByiAYg+JRz5IVIztai06taebCfmoNTAUj7jPCn+S0dd+b27/riuX2ZnBTXzIuPoZw7Kp/8Ap+TT+EJn9h0zpTd4B/8A+lqQwDQDySZbcnyRpeZm/wC6hIkUquXj2o+a4/3Nc/SlVcOf1WybiKoEAujh5j8T5oNrVNxI8SErkG2JmG/s7ILQ+jUYTrN8vKDdWuz/ANl9IgddRcDM+8SRI3h41kjuhWFXE1jq9x5uJ+a5VK1be90d7neiVSH7voTcH+zfAGxwhJHe/wD5OKjVOguBZJODBAO8n/mUftn3z5oGmd5Hko7JXe4lvj6Gm2bgsPh2jqqIawAGCGkADhmrk7lJ2g5kBwDIInSnNx/8yxv2eeHkicGN8JyxKXmRjlcX0LaWGY7cP9HPc8qup4aCYdlBEGHtEhTzgh+YKacED7wUliVVZJ53d0Uv2RwfNnQ4GzgdCDxTRgXH3fkr4bO/m9EfsXf81NQXqVvJfkZd+yn7gPAj6pj9lP4D0+q1hwjv1CaaTvhUtqIWZOrs55aAQLTv43+qdh8K5usOG8T+Rhact4j0TDlTpCfJlq2z7SDe9oiL2g77KO7BOtcWEWJ+i2BpNPD9c1ydhWncPMJ8AZRtB40cf1zCS0dbCMG+PFJO0KjRgIwllSlYjaNTk4M7kCI/7QACE0P4p/iVzqNspIizqCdyIcT+gFypnipDAEMEc4Sau8IFiLA4loQFLuXfRPbV4IsCKaUahNyqY4E3K5uanuFRHhKV2LE0sTsVDIQMJ3Uniuowx3osKIsBEtCknCLm6gnYUcMg4pppru6hvTZjVFhSOIpo9XyUprSdApDMMSLQiyO0gU2R3J5YRvlSupA18roOe34UWGwjNPELowT7MpwqxuHkmPfO9G4exD3s+KPNRKuGnQ+nysughLrUbhbEQ3YcDX9eizlbF1GE9bSgTYtktj+rcea2AfKY+mNY/D5KW/gj7PkyoqU3GJIJMb0le1tnUyQ7KJBBBAgyL3hJUzyuJOONM//Z"/>
          <p:cNvSpPr>
            <a:spLocks noChangeAspect="1" noChangeArrowheads="1"/>
          </p:cNvSpPr>
          <p:nvPr/>
        </p:nvSpPr>
        <p:spPr bwMode="auto">
          <a:xfrm>
            <a:off x="307975" y="-2422525"/>
            <a:ext cx="7429500" cy="537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4" name="AutoShape 2" descr="http://www.financiarul.ro/wp-content/uploads/Castelul-karoly-Carei-640x360.jpg"/>
          <p:cNvSpPr>
            <a:spLocks noChangeAspect="1" noChangeArrowheads="1"/>
          </p:cNvSpPr>
          <p:nvPr/>
        </p:nvSpPr>
        <p:spPr bwMode="auto">
          <a:xfrm>
            <a:off x="155575" y="-1646238"/>
            <a:ext cx="6096000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7" name="AutoShape 4" descr="http://www.financiarul.ro/wp-content/uploads/Castelul-karoly-Carei-640x360.jpg"/>
          <p:cNvSpPr>
            <a:spLocks noChangeAspect="1" noChangeArrowheads="1"/>
          </p:cNvSpPr>
          <p:nvPr/>
        </p:nvSpPr>
        <p:spPr bwMode="auto">
          <a:xfrm>
            <a:off x="307975" y="-1493838"/>
            <a:ext cx="6096000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8" name="AutoShape 6" descr="http://www.financiarul.ro/wp-content/uploads/Castelul-karoly-Carei-640x36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9" name="AutoShape 8" descr="http://www.financiarul.ro/wp-content/uploads/Castelul-karoly-Carei-640x360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10" name="AutoShape 10" descr="http://www.financiarul.ro/wp-content/uploads/Castelul-karoly-Carei-640x360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pic>
        <p:nvPicPr>
          <p:cNvPr id="1042" name="Picture 18" descr="http://www.wittram-reisen.de/Rumaenien2005/pano_jpegs/P1449-14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578" y="468313"/>
            <a:ext cx="7695257" cy="2990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https://encrypted-tbn3.gstatic.com/images?q=tbn:ANd9GcS66V9rQHgd7LkCwlwEHSgHMGquCIC2d2y9qCd0Dztkabv4OPY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578" y="3552641"/>
            <a:ext cx="3943000" cy="2137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http://www.friendschoices.com/photo/recommendation/3334/castelul-karolyi-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7" y="3552641"/>
            <a:ext cx="3583787" cy="2137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8856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47664" y="1400403"/>
            <a:ext cx="5760000" cy="360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80000" rtlCol="0" anchor="ctr"/>
          <a:lstStyle/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x A71</a:t>
            </a:r>
          </a:p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A7 x A71</a:t>
            </a:r>
          </a:p>
          <a:p>
            <a:pPr lvl="1" algn="ctr"/>
            <a:endParaRPr lang="fr-CH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 Mare Sud</a:t>
            </a:r>
          </a:p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</a:p>
        </p:txBody>
      </p:sp>
      <p:pic>
        <p:nvPicPr>
          <p:cNvPr id="5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900133"/>
            <a:ext cx="1276506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à coins arrondis 1"/>
          <p:cNvSpPr/>
          <p:nvPr/>
        </p:nvSpPr>
        <p:spPr>
          <a:xfrm>
            <a:off x="1619312" y="1484784"/>
            <a:ext cx="5570013" cy="3456384"/>
          </a:xfrm>
          <a:prstGeom prst="roundRect">
            <a:avLst>
              <a:gd name="adj" fmla="val 466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Organigramme : Connecteur 5"/>
          <p:cNvSpPr/>
          <p:nvPr/>
        </p:nvSpPr>
        <p:spPr>
          <a:xfrm>
            <a:off x="6156176" y="2153928"/>
            <a:ext cx="900000" cy="828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255316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62224" y="637183"/>
            <a:ext cx="4472236" cy="639762"/>
          </a:xfrm>
          <a:solidFill>
            <a:srgbClr val="00B050"/>
          </a:solidFill>
        </p:spPr>
        <p:txBody>
          <a:bodyPr bIns="144000">
            <a:norm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 A7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24084" y="1307906"/>
            <a:ext cx="4392488" cy="4140000"/>
          </a:xfrm>
          <a:solidFill>
            <a:srgbClr val="00B050"/>
          </a:solidFill>
        </p:spPr>
        <p:txBody>
          <a:bodyPr lIns="0" tIns="216000">
            <a:noAutofit/>
          </a:bodyPr>
          <a:lstStyle/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Kosice</a:t>
            </a: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Nyiregyhaza</a:t>
            </a: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Carei</a:t>
            </a: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 Mare</a:t>
            </a:r>
          </a:p>
          <a:p>
            <a:pPr marL="0" indent="0" algn="ctr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m</a:t>
            </a:r>
            <a:endParaRPr lang="fr-CH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71398" y="620688"/>
            <a:ext cx="4464496" cy="648072"/>
          </a:xfrm>
          <a:solidFill>
            <a:srgbClr val="00B050"/>
          </a:solidFill>
        </p:spPr>
        <p:txBody>
          <a:bodyPr bIns="144000">
            <a:norm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A71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57466" y="1305630"/>
            <a:ext cx="4464495" cy="4140000"/>
          </a:xfrm>
          <a:solidFill>
            <a:srgbClr val="00B050"/>
          </a:solidFill>
        </p:spPr>
        <p:txBody>
          <a:bodyPr lIns="0" tIns="180000">
            <a:noAutofit/>
          </a:bodyPr>
          <a:lstStyle/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Cluj </a:t>
            </a: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Napoca</a:t>
            </a: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Oradea</a:t>
            </a: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 Mare</a:t>
            </a:r>
          </a:p>
          <a:p>
            <a:pPr marL="0" indent="0" algn="ctr">
              <a:buNone/>
            </a:pPr>
            <a:endParaRPr lang="fr-CH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Lviv Lemberg</a:t>
            </a:r>
          </a:p>
          <a:p>
            <a:pPr marL="0" indent="0" algn="ctr">
              <a:buNone/>
            </a:pPr>
            <a:endParaRPr lang="fr-CH" sz="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m</a:t>
            </a: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1" name="Flèche vers le haut 10"/>
          <p:cNvSpPr/>
          <p:nvPr/>
        </p:nvSpPr>
        <p:spPr>
          <a:xfrm>
            <a:off x="472256" y="2825966"/>
            <a:ext cx="484632" cy="108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Titre 14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4400" cy="130026"/>
          </a:xfrm>
        </p:spPr>
        <p:txBody>
          <a:bodyPr>
            <a:normAutofit fontScale="90000"/>
          </a:bodyPr>
          <a:lstStyle/>
          <a:p>
            <a:r>
              <a:rPr lang="fr-CH" dirty="0" smtClean="0"/>
              <a:t> </a:t>
            </a:r>
            <a:br>
              <a:rPr lang="fr-CH" dirty="0" smtClean="0"/>
            </a:br>
            <a:endParaRPr lang="fr-CH" dirty="0"/>
          </a:p>
        </p:txBody>
      </p:sp>
      <p:sp>
        <p:nvSpPr>
          <p:cNvPr id="2" name="Rectangle à coins arrondis 1"/>
          <p:cNvSpPr/>
          <p:nvPr/>
        </p:nvSpPr>
        <p:spPr>
          <a:xfrm>
            <a:off x="107503" y="630118"/>
            <a:ext cx="4322038" cy="54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4604541" y="692696"/>
            <a:ext cx="4308668" cy="54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8" name="Rectangle à coins arrondis 27"/>
          <p:cNvSpPr/>
          <p:nvPr/>
        </p:nvSpPr>
        <p:spPr>
          <a:xfrm>
            <a:off x="177751" y="1349966"/>
            <a:ext cx="4251789" cy="4032000"/>
          </a:xfrm>
          <a:prstGeom prst="roundRect">
            <a:avLst>
              <a:gd name="adj" fmla="val 341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9" name="Rectangle à coins arrondis 28"/>
          <p:cNvSpPr/>
          <p:nvPr/>
        </p:nvSpPr>
        <p:spPr>
          <a:xfrm>
            <a:off x="4621797" y="1349966"/>
            <a:ext cx="4291412" cy="4032000"/>
          </a:xfrm>
          <a:prstGeom prst="roundRect">
            <a:avLst>
              <a:gd name="adj" fmla="val 288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2" name="Ellipse 31"/>
          <p:cNvSpPr/>
          <p:nvPr/>
        </p:nvSpPr>
        <p:spPr>
          <a:xfrm>
            <a:off x="8276924" y="4136424"/>
            <a:ext cx="540000" cy="36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</a:t>
            </a:r>
            <a:endParaRPr lang="fr-CH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877503" y="3365966"/>
            <a:ext cx="3780000" cy="50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  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Nord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07503" y="5445224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Flèche vers le haut 17"/>
          <p:cNvSpPr/>
          <p:nvPr/>
        </p:nvSpPr>
        <p:spPr>
          <a:xfrm>
            <a:off x="3779432" y="2825966"/>
            <a:ext cx="484632" cy="108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9" name="Rectangle 18"/>
          <p:cNvSpPr/>
          <p:nvPr/>
        </p:nvSpPr>
        <p:spPr>
          <a:xfrm>
            <a:off x="251520" y="4064424"/>
            <a:ext cx="1080000" cy="50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403648" y="4064424"/>
            <a:ext cx="1080000" cy="50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060967"/>
            <a:ext cx="863137" cy="543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http://quiz-code-route.fr/panneaux/ID3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6947" y="4060968"/>
            <a:ext cx="792088" cy="543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Ellipse 25"/>
          <p:cNvSpPr/>
          <p:nvPr/>
        </p:nvSpPr>
        <p:spPr>
          <a:xfrm>
            <a:off x="3641035" y="2287932"/>
            <a:ext cx="648000" cy="396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fr-CH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Ellipse 26"/>
          <p:cNvSpPr/>
          <p:nvPr/>
        </p:nvSpPr>
        <p:spPr>
          <a:xfrm>
            <a:off x="3281035" y="1576485"/>
            <a:ext cx="648000" cy="43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</a:t>
            </a:r>
            <a:endParaRPr lang="fr-CH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Flèche droite 29"/>
          <p:cNvSpPr/>
          <p:nvPr/>
        </p:nvSpPr>
        <p:spPr>
          <a:xfrm rot="-2700000">
            <a:off x="7958230" y="4736228"/>
            <a:ext cx="720000" cy="432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1" name="Rectangle 30"/>
          <p:cNvSpPr/>
          <p:nvPr/>
        </p:nvSpPr>
        <p:spPr>
          <a:xfrm>
            <a:off x="8540500" y="5445224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6891628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62224" y="637183"/>
            <a:ext cx="4472236" cy="639762"/>
          </a:xfrm>
          <a:solidFill>
            <a:srgbClr val="00B050"/>
          </a:solidFill>
        </p:spPr>
        <p:txBody>
          <a:bodyPr bIns="144000">
            <a:norm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 A7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24084" y="1307906"/>
            <a:ext cx="4392488" cy="4140000"/>
          </a:xfrm>
          <a:solidFill>
            <a:srgbClr val="00B050"/>
          </a:solidFill>
        </p:spPr>
        <p:txBody>
          <a:bodyPr lIns="0" tIns="216000">
            <a:noAutofit/>
          </a:bodyPr>
          <a:lstStyle/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Kosice</a:t>
            </a: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Nyiregyhaza</a:t>
            </a: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Carei</a:t>
            </a: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 Mare</a:t>
            </a:r>
          </a:p>
          <a:p>
            <a:pPr marL="0" indent="0" algn="ctr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71398" y="620688"/>
            <a:ext cx="4464496" cy="648072"/>
          </a:xfrm>
          <a:solidFill>
            <a:srgbClr val="00B050"/>
          </a:solidFill>
        </p:spPr>
        <p:txBody>
          <a:bodyPr bIns="144000">
            <a:norm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A71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57466" y="1305630"/>
            <a:ext cx="4464495" cy="4140000"/>
          </a:xfrm>
          <a:solidFill>
            <a:srgbClr val="00B050"/>
          </a:solidFill>
        </p:spPr>
        <p:txBody>
          <a:bodyPr lIns="0" tIns="180000">
            <a:noAutofit/>
          </a:bodyPr>
          <a:lstStyle/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Cluj </a:t>
            </a: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Napoca</a:t>
            </a: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Oradea</a:t>
            </a: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 Mare</a:t>
            </a:r>
          </a:p>
          <a:p>
            <a:pPr marL="0" indent="0" algn="ctr">
              <a:buNone/>
            </a:pPr>
            <a:endParaRPr lang="fr-CH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Lviv Lemberg</a:t>
            </a:r>
          </a:p>
          <a:p>
            <a:pPr marL="0" indent="0" algn="ctr">
              <a:buNone/>
            </a:pPr>
            <a:endParaRPr lang="fr-CH" sz="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1" name="Flèche vers le haut 10"/>
          <p:cNvSpPr/>
          <p:nvPr/>
        </p:nvSpPr>
        <p:spPr>
          <a:xfrm>
            <a:off x="472256" y="2825966"/>
            <a:ext cx="484632" cy="108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Titre 14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4400" cy="130026"/>
          </a:xfrm>
        </p:spPr>
        <p:txBody>
          <a:bodyPr>
            <a:normAutofit fontScale="90000"/>
          </a:bodyPr>
          <a:lstStyle/>
          <a:p>
            <a:r>
              <a:rPr lang="fr-CH" dirty="0" smtClean="0"/>
              <a:t> </a:t>
            </a:r>
            <a:br>
              <a:rPr lang="fr-CH" dirty="0" smtClean="0"/>
            </a:br>
            <a:endParaRPr lang="fr-CH" dirty="0"/>
          </a:p>
        </p:txBody>
      </p:sp>
      <p:sp>
        <p:nvSpPr>
          <p:cNvPr id="2" name="Rectangle à coins arrondis 1"/>
          <p:cNvSpPr/>
          <p:nvPr/>
        </p:nvSpPr>
        <p:spPr>
          <a:xfrm>
            <a:off x="107503" y="630118"/>
            <a:ext cx="4322038" cy="54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4604541" y="692696"/>
            <a:ext cx="4308668" cy="54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8" name="Rectangle à coins arrondis 27"/>
          <p:cNvSpPr/>
          <p:nvPr/>
        </p:nvSpPr>
        <p:spPr>
          <a:xfrm>
            <a:off x="177751" y="1349966"/>
            <a:ext cx="4251789" cy="4032000"/>
          </a:xfrm>
          <a:prstGeom prst="roundRect">
            <a:avLst>
              <a:gd name="adj" fmla="val 341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9" name="Rectangle à coins arrondis 28"/>
          <p:cNvSpPr/>
          <p:nvPr/>
        </p:nvSpPr>
        <p:spPr>
          <a:xfrm>
            <a:off x="4621797" y="1349966"/>
            <a:ext cx="4291412" cy="4032000"/>
          </a:xfrm>
          <a:prstGeom prst="roundRect">
            <a:avLst>
              <a:gd name="adj" fmla="val 288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2" name="Ellipse 31"/>
          <p:cNvSpPr/>
          <p:nvPr/>
        </p:nvSpPr>
        <p:spPr>
          <a:xfrm>
            <a:off x="8276924" y="4136424"/>
            <a:ext cx="540000" cy="36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</a:t>
            </a:r>
            <a:endParaRPr lang="fr-CH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877503" y="3365966"/>
            <a:ext cx="3780000" cy="50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  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Nord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07503" y="5445224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Flèche vers le haut 17"/>
          <p:cNvSpPr/>
          <p:nvPr/>
        </p:nvSpPr>
        <p:spPr>
          <a:xfrm>
            <a:off x="3779432" y="2825966"/>
            <a:ext cx="484632" cy="108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9" name="Rectangle 18"/>
          <p:cNvSpPr/>
          <p:nvPr/>
        </p:nvSpPr>
        <p:spPr>
          <a:xfrm>
            <a:off x="251520" y="4064424"/>
            <a:ext cx="1080000" cy="50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403648" y="4064424"/>
            <a:ext cx="1080000" cy="50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060967"/>
            <a:ext cx="863137" cy="543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http://quiz-code-route.fr/panneaux/ID3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6947" y="4060968"/>
            <a:ext cx="792088" cy="543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Ellipse 25"/>
          <p:cNvSpPr/>
          <p:nvPr/>
        </p:nvSpPr>
        <p:spPr>
          <a:xfrm>
            <a:off x="3641035" y="2287932"/>
            <a:ext cx="648000" cy="396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fr-CH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Ellipse 26"/>
          <p:cNvSpPr/>
          <p:nvPr/>
        </p:nvSpPr>
        <p:spPr>
          <a:xfrm>
            <a:off x="3281035" y="1576485"/>
            <a:ext cx="648000" cy="43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</a:t>
            </a:r>
            <a:endParaRPr lang="fr-CH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Flèche droite 29"/>
          <p:cNvSpPr/>
          <p:nvPr/>
        </p:nvSpPr>
        <p:spPr>
          <a:xfrm rot="-2700000">
            <a:off x="7958230" y="4736228"/>
            <a:ext cx="720000" cy="432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1" name="Rectangle 30"/>
          <p:cNvSpPr/>
          <p:nvPr/>
        </p:nvSpPr>
        <p:spPr>
          <a:xfrm>
            <a:off x="8540500" y="5445224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13690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47664" y="1400403"/>
            <a:ext cx="5760000" cy="28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80000" rtlCol="0" anchor="ctr"/>
          <a:lstStyle/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x A71</a:t>
            </a:r>
          </a:p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A7 x A71</a:t>
            </a:r>
          </a:p>
          <a:p>
            <a:pPr lvl="1" algn="ctr"/>
            <a:endParaRPr lang="fr-CH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 Mare Sud</a:t>
            </a:r>
          </a:p>
        </p:txBody>
      </p:sp>
      <p:pic>
        <p:nvPicPr>
          <p:cNvPr id="5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900133"/>
            <a:ext cx="1276506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à coins arrondis 1"/>
          <p:cNvSpPr/>
          <p:nvPr/>
        </p:nvSpPr>
        <p:spPr>
          <a:xfrm>
            <a:off x="1619312" y="1484784"/>
            <a:ext cx="5570013" cy="2736000"/>
          </a:xfrm>
          <a:prstGeom prst="roundRect">
            <a:avLst>
              <a:gd name="adj" fmla="val 466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Organigramme : Connecteur 5"/>
          <p:cNvSpPr/>
          <p:nvPr/>
        </p:nvSpPr>
        <p:spPr>
          <a:xfrm>
            <a:off x="6156176" y="2153928"/>
            <a:ext cx="900000" cy="828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5656473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6486</TotalTime>
  <Words>1044</Words>
  <Application>Microsoft Office PowerPoint</Application>
  <PresentationFormat>Affichage à l'écran (4:3)</PresentationFormat>
  <Paragraphs>777</Paragraphs>
  <Slides>113</Slides>
  <Notes>9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113</vt:i4>
      </vt:variant>
    </vt:vector>
  </HeadingPairs>
  <TitlesOfParts>
    <vt:vector size="114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Satu Mare Sud   </vt:lpstr>
      <vt:lpstr>Présentation PowerPoint</vt:lpstr>
      <vt:lpstr>Présentation PowerPoint</vt:lpstr>
      <vt:lpstr>Présentation PowerPoint</vt:lpstr>
      <vt:lpstr>Présentation PowerPoint</vt:lpstr>
      <vt:lpstr>E81 x A71   </vt:lpstr>
      <vt:lpstr>Présentation PowerPoint</vt:lpstr>
      <vt:lpstr>Présentation PowerPoint</vt:lpstr>
      <vt:lpstr>Présentation PowerPoint</vt:lpstr>
      <vt:lpstr>  </vt:lpstr>
      <vt:lpstr>  </vt:lpstr>
      <vt:lpstr>Présentation PowerPoint</vt:lpstr>
      <vt:lpstr>  </vt:lpstr>
      <vt:lpstr>  </vt:lpstr>
      <vt:lpstr>Présentation PowerPoint</vt:lpstr>
      <vt:lpstr>Présentation PowerPoint</vt:lpstr>
      <vt:lpstr>Seini</vt:lpstr>
      <vt:lpstr>Présentation PowerPoint</vt:lpstr>
      <vt:lpstr>Présentation PowerPoint</vt:lpstr>
      <vt:lpstr>Présentation PowerPoint</vt:lpstr>
      <vt:lpstr>Présentation PowerPoint</vt:lpstr>
      <vt:lpstr>Baia Mare Vest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Baia Mare Recea   </vt:lpstr>
      <vt:lpstr>Présentation PowerPoint</vt:lpstr>
      <vt:lpstr>Présentation PowerPoint</vt:lpstr>
      <vt:lpstr>Présentation PowerPoint</vt:lpstr>
      <vt:lpstr>Sighetu Marmatiei  Baia Sprie Baia Mare    1000 m</vt:lpstr>
      <vt:lpstr>Présentation PowerPoint</vt:lpstr>
      <vt:lpstr>Présentation PowerPoint</vt:lpstr>
      <vt:lpstr>Présentation PowerPoint</vt:lpstr>
      <vt:lpstr>Présentation PowerPoint</vt:lpstr>
      <vt:lpstr>Baia Mare Est Baia Sprie   </vt:lpstr>
      <vt:lpstr>Présentation PowerPoint</vt:lpstr>
      <vt:lpstr>Présentation PowerPoint</vt:lpstr>
      <vt:lpstr>Présentation PowerPoint</vt:lpstr>
      <vt:lpstr>Présentation PowerPoint</vt:lpstr>
      <vt:lpstr>Baia Sprie est  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DN 1B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Baia Mare sud   </vt:lpstr>
      <vt:lpstr>Présentation PowerPoint</vt:lpstr>
      <vt:lpstr>Présentation PowerPoint</vt:lpstr>
      <vt:lpstr>Présentation PowerPoint</vt:lpstr>
      <vt:lpstr>Présentation PowerPoint</vt:lpstr>
      <vt:lpstr>Baia Mare Recea Dej  Cluj N  Suceava   </vt:lpstr>
      <vt:lpstr>Présentation PowerPoint</vt:lpstr>
      <vt:lpstr>Présentation PowerPoint</vt:lpstr>
      <vt:lpstr>Présentation PowerPoint</vt:lpstr>
      <vt:lpstr>Présentation PowerPoint</vt:lpstr>
      <vt:lpstr>Satu Mare Halmeu  Baia Mare    1000 m</vt:lpstr>
      <vt:lpstr>Présentation PowerPoint</vt:lpstr>
      <vt:lpstr>Présentation PowerPoint</vt:lpstr>
      <vt:lpstr>Présentation PowerPoint</vt:lpstr>
      <vt:lpstr>Présentation PowerPoint</vt:lpstr>
      <vt:lpstr>Seini</vt:lpstr>
      <vt:lpstr>Présentation PowerPoint</vt:lpstr>
      <vt:lpstr>Présentation PowerPoint</vt:lpstr>
      <vt:lpstr>Présentation PowerPoint</vt:lpstr>
      <vt:lpstr>Présentation PowerPoint</vt:lpstr>
      <vt:lpstr>Mediesu Aurit</vt:lpstr>
      <vt:lpstr>Présentation PowerPoint</vt:lpstr>
      <vt:lpstr>Présentation PowerPoint</vt:lpstr>
      <vt:lpstr>Présentation PowerPoint</vt:lpstr>
      <vt:lpstr>Présentation PowerPoint</vt:lpstr>
      <vt:lpstr>Satu Mare Sud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  </vt:lpstr>
      <vt:lpstr>  </vt:lpstr>
      <vt:lpstr>Présentation PowerPoint</vt:lpstr>
      <vt:lpstr>  </vt:lpstr>
      <vt:lpstr>  </vt:lpstr>
      <vt:lpstr>Présentation PowerPoint</vt:lpstr>
      <vt:lpstr>Présentation PowerPoint</vt:lpstr>
      <vt:lpstr>Satu Mare vest</vt:lpstr>
      <vt:lpstr>Présentation PowerPoint</vt:lpstr>
      <vt:lpstr>Présentation PowerPoint</vt:lpstr>
      <vt:lpstr>Présentation PowerPoint</vt:lpstr>
      <vt:lpstr>Présentation PowerPoint</vt:lpstr>
      <vt:lpstr>Csenger   </vt:lpstr>
      <vt:lpstr>Présentation PowerPoint</vt:lpstr>
      <vt:lpstr>Présentation PowerPoint</vt:lpstr>
      <vt:lpstr>Sources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A1   E60</dc:title>
  <dc:creator>Sophie</dc:creator>
  <cp:lastModifiedBy>Sophie</cp:lastModifiedBy>
  <cp:revision>740</cp:revision>
  <dcterms:created xsi:type="dcterms:W3CDTF">2015-05-06T12:02:16Z</dcterms:created>
  <dcterms:modified xsi:type="dcterms:W3CDTF">2016-08-29T10:14:12Z</dcterms:modified>
</cp:coreProperties>
</file>